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3.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4.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5.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6.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3"/>
    <p:sldMasterId id="2147483651" r:id="rId4"/>
    <p:sldMasterId id="2147483656" r:id="rId5"/>
    <p:sldMasterId id="2147483658" r:id="rId6"/>
    <p:sldMasterId id="2147483662" r:id="rId7"/>
    <p:sldMasterId id="2147483736" r:id="rId8"/>
    <p:sldMasterId id="2147483666" r:id="rId9"/>
  </p:sldMasterIdLst>
  <p:notesMasterIdLst>
    <p:notesMasterId r:id="rId41"/>
  </p:notesMasterIdLst>
  <p:sldIdLst>
    <p:sldId id="259" r:id="rId10"/>
    <p:sldId id="335" r:id="rId11"/>
    <p:sldId id="268" r:id="rId12"/>
    <p:sldId id="302" r:id="rId13"/>
    <p:sldId id="269" r:id="rId14"/>
    <p:sldId id="296" r:id="rId15"/>
    <p:sldId id="260" r:id="rId16"/>
    <p:sldId id="340" r:id="rId17"/>
    <p:sldId id="341" r:id="rId18"/>
    <p:sldId id="349" r:id="rId19"/>
    <p:sldId id="350" r:id="rId20"/>
    <p:sldId id="342" r:id="rId21"/>
    <p:sldId id="262" r:id="rId22"/>
    <p:sldId id="339" r:id="rId23"/>
    <p:sldId id="343" r:id="rId24"/>
    <p:sldId id="344" r:id="rId25"/>
    <p:sldId id="345" r:id="rId26"/>
    <p:sldId id="346" r:id="rId27"/>
    <p:sldId id="347" r:id="rId28"/>
    <p:sldId id="348" r:id="rId29"/>
    <p:sldId id="263" r:id="rId30"/>
    <p:sldId id="336" r:id="rId31"/>
    <p:sldId id="337" r:id="rId32"/>
    <p:sldId id="338" r:id="rId33"/>
    <p:sldId id="270" r:id="rId34"/>
    <p:sldId id="271" r:id="rId35"/>
    <p:sldId id="334" r:id="rId36"/>
    <p:sldId id="265" r:id="rId37"/>
    <p:sldId id="266" r:id="rId38"/>
    <p:sldId id="256" r:id="rId39"/>
    <p:sldId id="258"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202"/>
    <p:restoredTop sz="66586" autoAdjust="0"/>
  </p:normalViewPr>
  <p:slideViewPr>
    <p:cSldViewPr snapToGrid="0" snapToObjects="1">
      <p:cViewPr varScale="1">
        <p:scale>
          <a:sx n="70" d="100"/>
          <a:sy n="70" d="100"/>
        </p:scale>
        <p:origin x="183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presProps" Target="presProps.xml"/><Relationship Id="rId7" Type="http://schemas.openxmlformats.org/officeDocument/2006/relationships/slideMaster" Target="slideMasters/slideMaster5.xml"/><Relationship Id="rId2" Type="http://schemas.openxmlformats.org/officeDocument/2006/relationships/customXml" Target="../customXml/item2.xml"/><Relationship Id="rId16" Type="http://schemas.openxmlformats.org/officeDocument/2006/relationships/slide" Target="slides/slide7.xml"/><Relationship Id="rId29" Type="http://schemas.openxmlformats.org/officeDocument/2006/relationships/slide" Target="slides/slide20.xml"/><Relationship Id="rId1" Type="http://schemas.openxmlformats.org/officeDocument/2006/relationships/customXml" Target="../customXml/item1.xml"/><Relationship Id="rId6" Type="http://schemas.openxmlformats.org/officeDocument/2006/relationships/slideMaster" Target="slideMasters/slideMaster4.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tableStyles" Target="tableStyles.xml"/><Relationship Id="rId5" Type="http://schemas.openxmlformats.org/officeDocument/2006/relationships/slideMaster" Target="slideMasters/slideMaster3.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4" Type="http://schemas.openxmlformats.org/officeDocument/2006/relationships/theme" Target="theme/theme1.xml"/><Relationship Id="rId4" Type="http://schemas.openxmlformats.org/officeDocument/2006/relationships/slideMaster" Target="slideMasters/slideMaster2.xml"/><Relationship Id="rId9" Type="http://schemas.openxmlformats.org/officeDocument/2006/relationships/slideMaster" Target="slideMasters/slideMaster7.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viewProps" Target="viewProps.xml"/><Relationship Id="rId8" Type="http://schemas.openxmlformats.org/officeDocument/2006/relationships/slideMaster" Target="slideMasters/slideMaster6.xml"/><Relationship Id="rId3" Type="http://schemas.openxmlformats.org/officeDocument/2006/relationships/slideMaster" Target="slideMasters/slideMaster1.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20" Type="http://schemas.openxmlformats.org/officeDocument/2006/relationships/slide" Target="slides/slide11.xml"/><Relationship Id="rId41"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874F9F3-81BC-4674-9458-C07D45FF3734}" type="doc">
      <dgm:prSet loTypeId="urn:microsoft.com/office/officeart/2005/8/layout/arrow5" loCatId="relationship" qsTypeId="urn:microsoft.com/office/officeart/2005/8/quickstyle/simple1" qsCatId="simple" csTypeId="urn:microsoft.com/office/officeart/2005/8/colors/accent1_2" csCatId="accent1" phldr="1"/>
      <dgm:spPr/>
      <dgm:t>
        <a:bodyPr/>
        <a:lstStyle/>
        <a:p>
          <a:endParaRPr lang="en-US"/>
        </a:p>
      </dgm:t>
    </dgm:pt>
    <dgm:pt modelId="{2A0898CF-51B7-4A43-9060-9D83E00F761C}">
      <dgm:prSet phldrT="[Text]" phldr="0"/>
      <dgm:spPr/>
      <dgm:t>
        <a:bodyPr/>
        <a:lstStyle/>
        <a:p>
          <a:pPr rtl="0"/>
          <a:r>
            <a:rPr lang="en-US" b="1" u="sng" dirty="0">
              <a:latin typeface="Calibri Light" panose="020F0302020204030204"/>
            </a:rPr>
            <a:t>Component 1</a:t>
          </a:r>
          <a:endParaRPr lang="en-US" b="1" u="sng" dirty="0"/>
        </a:p>
      </dgm:t>
    </dgm:pt>
    <dgm:pt modelId="{A7D429D4-EF30-45CF-AB25-7C45D4C5489B}" type="parTrans" cxnId="{4893C256-4B86-4AE0-BE90-6081D0945859}">
      <dgm:prSet/>
      <dgm:spPr/>
      <dgm:t>
        <a:bodyPr/>
        <a:lstStyle/>
        <a:p>
          <a:endParaRPr lang="en-US"/>
        </a:p>
      </dgm:t>
    </dgm:pt>
    <dgm:pt modelId="{F898FAFB-53C6-435C-B084-777B3E47574A}" type="sibTrans" cxnId="{4893C256-4B86-4AE0-BE90-6081D0945859}">
      <dgm:prSet/>
      <dgm:spPr/>
      <dgm:t>
        <a:bodyPr/>
        <a:lstStyle/>
        <a:p>
          <a:endParaRPr lang="en-US"/>
        </a:p>
      </dgm:t>
    </dgm:pt>
    <dgm:pt modelId="{6F670F4E-1259-4471-8227-8F71A32BF480}">
      <dgm:prSet phldrT="[Text]" phldr="0"/>
      <dgm:spPr/>
      <dgm:t>
        <a:bodyPr/>
        <a:lstStyle/>
        <a:p>
          <a:pPr rtl="0"/>
          <a:r>
            <a:rPr lang="en-US" dirty="0">
              <a:latin typeface="Calibri Light" panose="020F0302020204030204"/>
            </a:rPr>
            <a:t> Research Proposal</a:t>
          </a:r>
          <a:endParaRPr lang="en-US" dirty="0"/>
        </a:p>
      </dgm:t>
    </dgm:pt>
    <dgm:pt modelId="{C90CE7DF-A458-4676-9200-2BCDE1F69ACE}" type="parTrans" cxnId="{35CB2F8C-7DD5-4C5E-9487-10ACB50B4F11}">
      <dgm:prSet/>
      <dgm:spPr/>
      <dgm:t>
        <a:bodyPr/>
        <a:lstStyle/>
        <a:p>
          <a:endParaRPr lang="en-GB"/>
        </a:p>
      </dgm:t>
    </dgm:pt>
    <dgm:pt modelId="{AE592C54-CC47-4EA9-9B14-D3F5EC3EEF21}" type="sibTrans" cxnId="{35CB2F8C-7DD5-4C5E-9487-10ACB50B4F11}">
      <dgm:prSet/>
      <dgm:spPr/>
      <dgm:t>
        <a:bodyPr/>
        <a:lstStyle/>
        <a:p>
          <a:endParaRPr lang="en-GB"/>
        </a:p>
      </dgm:t>
    </dgm:pt>
    <dgm:pt modelId="{E3BE94FE-218A-4CF9-88FC-34B1687A1B74}">
      <dgm:prSet phldrT="[Text]" phldr="0"/>
      <dgm:spPr/>
      <dgm:t>
        <a:bodyPr/>
        <a:lstStyle/>
        <a:p>
          <a:pPr rtl="0"/>
          <a:r>
            <a:rPr lang="en-US" dirty="0">
              <a:latin typeface="Calibri Light" panose="020F0302020204030204"/>
            </a:rPr>
            <a:t> Worth 10% of module</a:t>
          </a:r>
          <a:endParaRPr lang="en-US" dirty="0"/>
        </a:p>
      </dgm:t>
    </dgm:pt>
    <dgm:pt modelId="{F5DBCD44-A798-43CB-9749-DD170D0DFC10}" type="parTrans" cxnId="{35CC7BAE-236B-4ED8-B53D-B8F38C7C179F}">
      <dgm:prSet/>
      <dgm:spPr/>
      <dgm:t>
        <a:bodyPr/>
        <a:lstStyle/>
        <a:p>
          <a:endParaRPr lang="en-GB"/>
        </a:p>
      </dgm:t>
    </dgm:pt>
    <dgm:pt modelId="{CD1E0362-F36F-4ECD-8318-B00392D58B18}" type="sibTrans" cxnId="{35CC7BAE-236B-4ED8-B53D-B8F38C7C179F}">
      <dgm:prSet/>
      <dgm:spPr/>
      <dgm:t>
        <a:bodyPr/>
        <a:lstStyle/>
        <a:p>
          <a:endParaRPr lang="en-GB"/>
        </a:p>
      </dgm:t>
    </dgm:pt>
    <dgm:pt modelId="{3BF800C4-35D6-40F1-830B-2250D5EE361F}">
      <dgm:prSet phldrT="[Text]" phldr="0"/>
      <dgm:spPr/>
      <dgm:t>
        <a:bodyPr/>
        <a:lstStyle/>
        <a:p>
          <a:pPr rtl="0"/>
          <a:r>
            <a:rPr lang="en-US" dirty="0">
              <a:latin typeface="Calibri Light" panose="020F0302020204030204"/>
            </a:rPr>
            <a:t> 400 words.</a:t>
          </a:r>
          <a:endParaRPr lang="en-US" dirty="0"/>
        </a:p>
      </dgm:t>
    </dgm:pt>
    <dgm:pt modelId="{BE3DC392-CD58-49EC-A240-3844B8AFD176}" type="parTrans" cxnId="{2D2A2235-9749-456E-B78A-B3FAFDC3DB71}">
      <dgm:prSet/>
      <dgm:spPr/>
      <dgm:t>
        <a:bodyPr/>
        <a:lstStyle/>
        <a:p>
          <a:endParaRPr lang="en-GB"/>
        </a:p>
      </dgm:t>
    </dgm:pt>
    <dgm:pt modelId="{4B2C953D-4548-4FCC-B1DC-ECBC4F003582}" type="sibTrans" cxnId="{2D2A2235-9749-456E-B78A-B3FAFDC3DB71}">
      <dgm:prSet/>
      <dgm:spPr/>
      <dgm:t>
        <a:bodyPr/>
        <a:lstStyle/>
        <a:p>
          <a:endParaRPr lang="en-GB"/>
        </a:p>
      </dgm:t>
    </dgm:pt>
    <dgm:pt modelId="{D689E298-21BE-4234-807C-7ADAF682A37A}">
      <dgm:prSet phldrT="[Text]" phldr="0"/>
      <dgm:spPr/>
      <dgm:t>
        <a:bodyPr/>
        <a:lstStyle/>
        <a:p>
          <a:pPr rtl="0"/>
          <a:r>
            <a:rPr lang="en-US" dirty="0">
              <a:latin typeface="Calibri Light" panose="020F0302020204030204"/>
            </a:rPr>
            <a:t>Submit by </a:t>
          </a:r>
          <a:r>
            <a:rPr lang="en-GB" b="1" dirty="0"/>
            <a:t>12</a:t>
          </a:r>
          <a:r>
            <a:rPr lang="en-GB" b="1" baseline="30000" dirty="0"/>
            <a:t>th</a:t>
          </a:r>
          <a:r>
            <a:rPr lang="en-GB" b="1" dirty="0"/>
            <a:t> February 2025 14:00 (2PM)</a:t>
          </a:r>
          <a:endParaRPr lang="en-US" dirty="0"/>
        </a:p>
      </dgm:t>
    </dgm:pt>
    <dgm:pt modelId="{0D2E115E-F255-44B7-8EBF-057566A37683}" type="parTrans" cxnId="{2A505CE4-1114-48E9-8CA2-90F082CE708D}">
      <dgm:prSet/>
      <dgm:spPr/>
      <dgm:t>
        <a:bodyPr/>
        <a:lstStyle/>
        <a:p>
          <a:endParaRPr lang="en-GB"/>
        </a:p>
      </dgm:t>
    </dgm:pt>
    <dgm:pt modelId="{74C191B2-86C4-48F3-937C-9D45F41BE999}" type="sibTrans" cxnId="{2A505CE4-1114-48E9-8CA2-90F082CE708D}">
      <dgm:prSet/>
      <dgm:spPr/>
      <dgm:t>
        <a:bodyPr/>
        <a:lstStyle/>
        <a:p>
          <a:endParaRPr lang="en-GB"/>
        </a:p>
      </dgm:t>
    </dgm:pt>
    <dgm:pt modelId="{64876252-8138-4FAD-968A-EE6D2EF5CAFD}" type="pres">
      <dgm:prSet presAssocID="{7874F9F3-81BC-4674-9458-C07D45FF3734}" presName="diagram" presStyleCnt="0">
        <dgm:presLayoutVars>
          <dgm:dir/>
          <dgm:resizeHandles val="exact"/>
        </dgm:presLayoutVars>
      </dgm:prSet>
      <dgm:spPr/>
    </dgm:pt>
    <dgm:pt modelId="{113D529E-7053-4D44-9883-A4E744CD6519}" type="pres">
      <dgm:prSet presAssocID="{2A0898CF-51B7-4A43-9060-9D83E00F761C}" presName="arrow" presStyleLbl="node1" presStyleIdx="0" presStyleCnt="1">
        <dgm:presLayoutVars>
          <dgm:bulletEnabled val="1"/>
        </dgm:presLayoutVars>
      </dgm:prSet>
      <dgm:spPr>
        <a:prstGeom prst="rightArrow">
          <a:avLst/>
        </a:prstGeom>
      </dgm:spPr>
    </dgm:pt>
  </dgm:ptLst>
  <dgm:cxnLst>
    <dgm:cxn modelId="{743DE611-54F4-44CE-8056-278768C98E85}" type="presOf" srcId="{6F670F4E-1259-4471-8227-8F71A32BF480}" destId="{113D529E-7053-4D44-9883-A4E744CD6519}" srcOrd="0" destOrd="1" presId="urn:microsoft.com/office/officeart/2005/8/layout/arrow5"/>
    <dgm:cxn modelId="{D436862F-B3F3-4299-93B6-F225E205C797}" type="presOf" srcId="{3BF800C4-35D6-40F1-830B-2250D5EE361F}" destId="{113D529E-7053-4D44-9883-A4E744CD6519}" srcOrd="0" destOrd="3" presId="urn:microsoft.com/office/officeart/2005/8/layout/arrow5"/>
    <dgm:cxn modelId="{E559B130-5ADD-4280-838D-5390B843BA82}" type="presOf" srcId="{D689E298-21BE-4234-807C-7ADAF682A37A}" destId="{113D529E-7053-4D44-9883-A4E744CD6519}" srcOrd="0" destOrd="4" presId="urn:microsoft.com/office/officeart/2005/8/layout/arrow5"/>
    <dgm:cxn modelId="{2D2A2235-9749-456E-B78A-B3FAFDC3DB71}" srcId="{2A0898CF-51B7-4A43-9060-9D83E00F761C}" destId="{3BF800C4-35D6-40F1-830B-2250D5EE361F}" srcOrd="2" destOrd="0" parTransId="{BE3DC392-CD58-49EC-A240-3844B8AFD176}" sibTransId="{4B2C953D-4548-4FCC-B1DC-ECBC4F003582}"/>
    <dgm:cxn modelId="{4893C256-4B86-4AE0-BE90-6081D0945859}" srcId="{7874F9F3-81BC-4674-9458-C07D45FF3734}" destId="{2A0898CF-51B7-4A43-9060-9D83E00F761C}" srcOrd="0" destOrd="0" parTransId="{A7D429D4-EF30-45CF-AB25-7C45D4C5489B}" sibTransId="{F898FAFB-53C6-435C-B084-777B3E47574A}"/>
    <dgm:cxn modelId="{35CB2F8C-7DD5-4C5E-9487-10ACB50B4F11}" srcId="{2A0898CF-51B7-4A43-9060-9D83E00F761C}" destId="{6F670F4E-1259-4471-8227-8F71A32BF480}" srcOrd="0" destOrd="0" parTransId="{C90CE7DF-A458-4676-9200-2BCDE1F69ACE}" sibTransId="{AE592C54-CC47-4EA9-9B14-D3F5EC3EEF21}"/>
    <dgm:cxn modelId="{35CE7C90-2DD9-4030-A326-E90828526921}" type="presOf" srcId="{E3BE94FE-218A-4CF9-88FC-34B1687A1B74}" destId="{113D529E-7053-4D44-9883-A4E744CD6519}" srcOrd="0" destOrd="2" presId="urn:microsoft.com/office/officeart/2005/8/layout/arrow5"/>
    <dgm:cxn modelId="{35CC7BAE-236B-4ED8-B53D-B8F38C7C179F}" srcId="{2A0898CF-51B7-4A43-9060-9D83E00F761C}" destId="{E3BE94FE-218A-4CF9-88FC-34B1687A1B74}" srcOrd="1" destOrd="0" parTransId="{F5DBCD44-A798-43CB-9749-DD170D0DFC10}" sibTransId="{CD1E0362-F36F-4ECD-8318-B00392D58B18}"/>
    <dgm:cxn modelId="{71A74FCD-1F15-4A26-88FB-EA6B733813D4}" type="presOf" srcId="{7874F9F3-81BC-4674-9458-C07D45FF3734}" destId="{64876252-8138-4FAD-968A-EE6D2EF5CAFD}" srcOrd="0" destOrd="0" presId="urn:microsoft.com/office/officeart/2005/8/layout/arrow5"/>
    <dgm:cxn modelId="{EA9A58D5-9E73-48FE-A6CA-4F8CCA5C8038}" type="presOf" srcId="{2A0898CF-51B7-4A43-9060-9D83E00F761C}" destId="{113D529E-7053-4D44-9883-A4E744CD6519}" srcOrd="0" destOrd="0" presId="urn:microsoft.com/office/officeart/2005/8/layout/arrow5"/>
    <dgm:cxn modelId="{2A505CE4-1114-48E9-8CA2-90F082CE708D}" srcId="{2A0898CF-51B7-4A43-9060-9D83E00F761C}" destId="{D689E298-21BE-4234-807C-7ADAF682A37A}" srcOrd="3" destOrd="0" parTransId="{0D2E115E-F255-44B7-8EBF-057566A37683}" sibTransId="{74C191B2-86C4-48F3-937C-9D45F41BE999}"/>
    <dgm:cxn modelId="{296F3DB4-2F76-431D-8E9E-1CF9C9F45180}" type="presParOf" srcId="{64876252-8138-4FAD-968A-EE6D2EF5CAFD}" destId="{113D529E-7053-4D44-9883-A4E744CD6519}" srcOrd="0" destOrd="0" presId="urn:microsoft.com/office/officeart/2005/8/layout/arrow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0118358-C0C3-437B-89F1-5B295893963F}" type="doc">
      <dgm:prSet loTypeId="urn:microsoft.com/office/officeart/2016/7/layout/BasicLinearProcessNumbered" loCatId="process" qsTypeId="urn:microsoft.com/office/officeart/2005/8/quickstyle/simple1" qsCatId="simple" csTypeId="urn:microsoft.com/office/officeart/2005/8/colors/colorful1" csCatId="colorful" phldr="1"/>
      <dgm:spPr/>
      <dgm:t>
        <a:bodyPr/>
        <a:lstStyle/>
        <a:p>
          <a:endParaRPr lang="en-US"/>
        </a:p>
      </dgm:t>
    </dgm:pt>
    <dgm:pt modelId="{FB2E096D-4E8A-42AF-A935-5FA7F8758E18}">
      <dgm:prSet custT="1"/>
      <dgm:spPr/>
      <dgm:t>
        <a:bodyPr/>
        <a:lstStyle/>
        <a:p>
          <a:r>
            <a:rPr lang="en-US" sz="1800" b="1" i="0" baseline="0" dirty="0"/>
            <a:t>Broad</a:t>
          </a:r>
          <a:r>
            <a:rPr lang="en-US" sz="1800" b="0" i="0" baseline="0" dirty="0"/>
            <a:t>: What are the barriers to accessing healthcare?</a:t>
          </a:r>
        </a:p>
        <a:p>
          <a:br>
            <a:rPr lang="en-US" sz="1800" b="0" i="0" baseline="0" dirty="0"/>
          </a:br>
          <a:r>
            <a:rPr lang="en-US" sz="1800" b="1" i="0" baseline="0" dirty="0"/>
            <a:t>Refined</a:t>
          </a:r>
          <a:r>
            <a:rPr lang="en-US" sz="1800" b="0" i="0" baseline="0" dirty="0"/>
            <a:t>: What are the barriers faced by older adults in rural UK settings when accessing primary healthcare services?</a:t>
          </a:r>
          <a:endParaRPr lang="en-US" sz="1800" dirty="0"/>
        </a:p>
      </dgm:t>
    </dgm:pt>
    <dgm:pt modelId="{03C0E9A7-6C81-4E56-8F8F-55266A9005CC}" type="parTrans" cxnId="{9958CB58-4E77-4D6F-BE3C-E28DF356CA54}">
      <dgm:prSet/>
      <dgm:spPr/>
      <dgm:t>
        <a:bodyPr/>
        <a:lstStyle/>
        <a:p>
          <a:endParaRPr lang="en-US"/>
        </a:p>
      </dgm:t>
    </dgm:pt>
    <dgm:pt modelId="{56DD801A-0531-4B6D-A392-C91AE374C8BA}" type="sibTrans" cxnId="{9958CB58-4E77-4D6F-BE3C-E28DF356CA54}">
      <dgm:prSet phldrT="1" phldr="0"/>
      <dgm:spPr/>
      <dgm:t>
        <a:bodyPr/>
        <a:lstStyle/>
        <a:p>
          <a:r>
            <a:rPr lang="en-US"/>
            <a:t>1</a:t>
          </a:r>
        </a:p>
      </dgm:t>
    </dgm:pt>
    <dgm:pt modelId="{335B1E48-1E75-44EB-96F1-2E382320345D}">
      <dgm:prSet custT="1"/>
      <dgm:spPr/>
      <dgm:t>
        <a:bodyPr/>
        <a:lstStyle/>
        <a:p>
          <a:r>
            <a:rPr lang="en-US" sz="1800" b="1" i="0" baseline="0" dirty="0"/>
            <a:t>Broad</a:t>
          </a:r>
          <a:r>
            <a:rPr lang="en-US" sz="1800" b="0" i="0" baseline="0" dirty="0"/>
            <a:t>: How do social care interventions impact mental health?</a:t>
          </a:r>
        </a:p>
        <a:p>
          <a:br>
            <a:rPr lang="en-US" sz="1800" b="0" i="0" baseline="0" dirty="0"/>
          </a:br>
          <a:r>
            <a:rPr lang="en-US" sz="1800" b="1" i="0" baseline="0" dirty="0"/>
            <a:t>Refined</a:t>
          </a:r>
          <a:r>
            <a:rPr lang="en-US" sz="1800" b="0" i="0" baseline="0" dirty="0"/>
            <a:t>: What is the impact of community-based social care interventions on the mental health of adults with dementia in the UK?</a:t>
          </a:r>
          <a:endParaRPr lang="en-US" sz="1800" dirty="0"/>
        </a:p>
      </dgm:t>
    </dgm:pt>
    <dgm:pt modelId="{25DF9C5F-3C2A-4B50-8B36-2F1F346D4DDD}" type="parTrans" cxnId="{42E86C78-DBCD-4027-9CD3-409ED4C0F5A4}">
      <dgm:prSet/>
      <dgm:spPr/>
      <dgm:t>
        <a:bodyPr/>
        <a:lstStyle/>
        <a:p>
          <a:endParaRPr lang="en-US"/>
        </a:p>
      </dgm:t>
    </dgm:pt>
    <dgm:pt modelId="{1CDDC878-9975-4246-B8BA-99E81D68E7D5}" type="sibTrans" cxnId="{42E86C78-DBCD-4027-9CD3-409ED4C0F5A4}">
      <dgm:prSet phldrT="2" phldr="0"/>
      <dgm:spPr/>
      <dgm:t>
        <a:bodyPr/>
        <a:lstStyle/>
        <a:p>
          <a:r>
            <a:rPr lang="en-US"/>
            <a:t>2</a:t>
          </a:r>
        </a:p>
      </dgm:t>
    </dgm:pt>
    <dgm:pt modelId="{17FA5B74-353D-4C28-82FB-388AD4B2D9AE}">
      <dgm:prSet custT="1"/>
      <dgm:spPr/>
      <dgm:t>
        <a:bodyPr/>
        <a:lstStyle/>
        <a:p>
          <a:r>
            <a:rPr lang="en-US" sz="1800" b="1" i="0" baseline="0" dirty="0"/>
            <a:t>Broad</a:t>
          </a:r>
          <a:r>
            <a:rPr lang="en-US" sz="1800" b="0" i="0" baseline="0" dirty="0"/>
            <a:t>: What is the role of technology in health promotion?</a:t>
          </a:r>
        </a:p>
        <a:p>
          <a:br>
            <a:rPr lang="en-US" sz="1800" b="0" i="0" baseline="0" dirty="0"/>
          </a:br>
          <a:r>
            <a:rPr lang="en-US" sz="1800" b="1" i="0" baseline="0" dirty="0"/>
            <a:t>Refined</a:t>
          </a:r>
          <a:r>
            <a:rPr lang="en-US" sz="1800" b="0" i="0" baseline="0" dirty="0"/>
            <a:t>: How do mobile health apps support smoking cessation efforts among young adults in low-income communities?</a:t>
          </a:r>
          <a:endParaRPr lang="en-US" sz="1800" dirty="0"/>
        </a:p>
      </dgm:t>
    </dgm:pt>
    <dgm:pt modelId="{32249D29-D3F5-40C4-8395-42C04EC6BA5B}" type="parTrans" cxnId="{556B901B-6D6C-4A10-9B0F-82777F8CECF1}">
      <dgm:prSet/>
      <dgm:spPr/>
      <dgm:t>
        <a:bodyPr/>
        <a:lstStyle/>
        <a:p>
          <a:endParaRPr lang="en-US"/>
        </a:p>
      </dgm:t>
    </dgm:pt>
    <dgm:pt modelId="{A43834F3-109C-45B8-991B-9FD659E5DB72}" type="sibTrans" cxnId="{556B901B-6D6C-4A10-9B0F-82777F8CECF1}">
      <dgm:prSet phldrT="3" phldr="0"/>
      <dgm:spPr/>
      <dgm:t>
        <a:bodyPr/>
        <a:lstStyle/>
        <a:p>
          <a:r>
            <a:rPr lang="en-US"/>
            <a:t>3</a:t>
          </a:r>
        </a:p>
      </dgm:t>
    </dgm:pt>
    <dgm:pt modelId="{F54C4520-D272-4DC4-B35F-F11845152D88}" type="pres">
      <dgm:prSet presAssocID="{80118358-C0C3-437B-89F1-5B295893963F}" presName="Name0" presStyleCnt="0">
        <dgm:presLayoutVars>
          <dgm:animLvl val="lvl"/>
          <dgm:resizeHandles val="exact"/>
        </dgm:presLayoutVars>
      </dgm:prSet>
      <dgm:spPr/>
    </dgm:pt>
    <dgm:pt modelId="{234F23C6-4EBC-46C4-A868-8ABD3B2A0500}" type="pres">
      <dgm:prSet presAssocID="{FB2E096D-4E8A-42AF-A935-5FA7F8758E18}" presName="compositeNode" presStyleCnt="0">
        <dgm:presLayoutVars>
          <dgm:bulletEnabled val="1"/>
        </dgm:presLayoutVars>
      </dgm:prSet>
      <dgm:spPr/>
    </dgm:pt>
    <dgm:pt modelId="{11F8BDFE-AEA8-4ABD-A666-360394A96691}" type="pres">
      <dgm:prSet presAssocID="{FB2E096D-4E8A-42AF-A935-5FA7F8758E18}" presName="bgRect" presStyleLbl="bgAccFollowNode1" presStyleIdx="0" presStyleCnt="3"/>
      <dgm:spPr/>
    </dgm:pt>
    <dgm:pt modelId="{811949BB-A996-4B3D-84AB-EF8F4D72DB19}" type="pres">
      <dgm:prSet presAssocID="{56DD801A-0531-4B6D-A392-C91AE374C8BA}" presName="sibTransNodeCircle" presStyleLbl="alignNode1" presStyleIdx="0" presStyleCnt="6">
        <dgm:presLayoutVars>
          <dgm:chMax val="0"/>
          <dgm:bulletEnabled/>
        </dgm:presLayoutVars>
      </dgm:prSet>
      <dgm:spPr/>
    </dgm:pt>
    <dgm:pt modelId="{4FEA90BE-0889-4534-B99C-394A49CFCBA8}" type="pres">
      <dgm:prSet presAssocID="{FB2E096D-4E8A-42AF-A935-5FA7F8758E18}" presName="bottomLine" presStyleLbl="alignNode1" presStyleIdx="1" presStyleCnt="6">
        <dgm:presLayoutVars/>
      </dgm:prSet>
      <dgm:spPr/>
    </dgm:pt>
    <dgm:pt modelId="{2AEF1624-F057-4C2B-9509-091C9750948D}" type="pres">
      <dgm:prSet presAssocID="{FB2E096D-4E8A-42AF-A935-5FA7F8758E18}" presName="nodeText" presStyleLbl="bgAccFollowNode1" presStyleIdx="0" presStyleCnt="3">
        <dgm:presLayoutVars>
          <dgm:bulletEnabled val="1"/>
        </dgm:presLayoutVars>
      </dgm:prSet>
      <dgm:spPr/>
    </dgm:pt>
    <dgm:pt modelId="{7D00C0AC-A081-4473-BD69-8CBE93FAAE8D}" type="pres">
      <dgm:prSet presAssocID="{56DD801A-0531-4B6D-A392-C91AE374C8BA}" presName="sibTrans" presStyleCnt="0"/>
      <dgm:spPr/>
    </dgm:pt>
    <dgm:pt modelId="{7F92FCC3-DE0E-45A6-AE96-52667A4534AA}" type="pres">
      <dgm:prSet presAssocID="{335B1E48-1E75-44EB-96F1-2E382320345D}" presName="compositeNode" presStyleCnt="0">
        <dgm:presLayoutVars>
          <dgm:bulletEnabled val="1"/>
        </dgm:presLayoutVars>
      </dgm:prSet>
      <dgm:spPr/>
    </dgm:pt>
    <dgm:pt modelId="{8BA2BC94-630B-4FCC-B499-4CA35913DF2F}" type="pres">
      <dgm:prSet presAssocID="{335B1E48-1E75-44EB-96F1-2E382320345D}" presName="bgRect" presStyleLbl="bgAccFollowNode1" presStyleIdx="1" presStyleCnt="3"/>
      <dgm:spPr/>
    </dgm:pt>
    <dgm:pt modelId="{DB539134-1FBF-4CEB-959D-BDAEE7A6E416}" type="pres">
      <dgm:prSet presAssocID="{1CDDC878-9975-4246-B8BA-99E81D68E7D5}" presName="sibTransNodeCircle" presStyleLbl="alignNode1" presStyleIdx="2" presStyleCnt="6">
        <dgm:presLayoutVars>
          <dgm:chMax val="0"/>
          <dgm:bulletEnabled/>
        </dgm:presLayoutVars>
      </dgm:prSet>
      <dgm:spPr/>
    </dgm:pt>
    <dgm:pt modelId="{5EE9FE89-D6B3-4EDC-9689-BD1BCD4B8C46}" type="pres">
      <dgm:prSet presAssocID="{335B1E48-1E75-44EB-96F1-2E382320345D}" presName="bottomLine" presStyleLbl="alignNode1" presStyleIdx="3" presStyleCnt="6">
        <dgm:presLayoutVars/>
      </dgm:prSet>
      <dgm:spPr/>
    </dgm:pt>
    <dgm:pt modelId="{DEB4ED01-C351-4111-B859-B300BB61E129}" type="pres">
      <dgm:prSet presAssocID="{335B1E48-1E75-44EB-96F1-2E382320345D}" presName="nodeText" presStyleLbl="bgAccFollowNode1" presStyleIdx="1" presStyleCnt="3">
        <dgm:presLayoutVars>
          <dgm:bulletEnabled val="1"/>
        </dgm:presLayoutVars>
      </dgm:prSet>
      <dgm:spPr/>
    </dgm:pt>
    <dgm:pt modelId="{EB152736-A2EB-47C0-AA32-63A8DEC96419}" type="pres">
      <dgm:prSet presAssocID="{1CDDC878-9975-4246-B8BA-99E81D68E7D5}" presName="sibTrans" presStyleCnt="0"/>
      <dgm:spPr/>
    </dgm:pt>
    <dgm:pt modelId="{CE7E9C31-08AE-41D9-81F1-16BF5BDD19FF}" type="pres">
      <dgm:prSet presAssocID="{17FA5B74-353D-4C28-82FB-388AD4B2D9AE}" presName="compositeNode" presStyleCnt="0">
        <dgm:presLayoutVars>
          <dgm:bulletEnabled val="1"/>
        </dgm:presLayoutVars>
      </dgm:prSet>
      <dgm:spPr/>
    </dgm:pt>
    <dgm:pt modelId="{A5304331-B927-4B7B-B829-14566AE75B37}" type="pres">
      <dgm:prSet presAssocID="{17FA5B74-353D-4C28-82FB-388AD4B2D9AE}" presName="bgRect" presStyleLbl="bgAccFollowNode1" presStyleIdx="2" presStyleCnt="3"/>
      <dgm:spPr/>
    </dgm:pt>
    <dgm:pt modelId="{C2A893E6-C99F-4E57-9029-BD4FB23C653F}" type="pres">
      <dgm:prSet presAssocID="{A43834F3-109C-45B8-991B-9FD659E5DB72}" presName="sibTransNodeCircle" presStyleLbl="alignNode1" presStyleIdx="4" presStyleCnt="6">
        <dgm:presLayoutVars>
          <dgm:chMax val="0"/>
          <dgm:bulletEnabled/>
        </dgm:presLayoutVars>
      </dgm:prSet>
      <dgm:spPr/>
    </dgm:pt>
    <dgm:pt modelId="{050CF1ED-D11F-4F9F-A148-8026D2911FED}" type="pres">
      <dgm:prSet presAssocID="{17FA5B74-353D-4C28-82FB-388AD4B2D9AE}" presName="bottomLine" presStyleLbl="alignNode1" presStyleIdx="5" presStyleCnt="6">
        <dgm:presLayoutVars/>
      </dgm:prSet>
      <dgm:spPr/>
    </dgm:pt>
    <dgm:pt modelId="{82735284-8976-48F5-B07C-6C32767990A5}" type="pres">
      <dgm:prSet presAssocID="{17FA5B74-353D-4C28-82FB-388AD4B2D9AE}" presName="nodeText" presStyleLbl="bgAccFollowNode1" presStyleIdx="2" presStyleCnt="3">
        <dgm:presLayoutVars>
          <dgm:bulletEnabled val="1"/>
        </dgm:presLayoutVars>
      </dgm:prSet>
      <dgm:spPr/>
    </dgm:pt>
  </dgm:ptLst>
  <dgm:cxnLst>
    <dgm:cxn modelId="{44A6FC12-C736-42CC-B9CF-990CD3EB944D}" type="presOf" srcId="{A43834F3-109C-45B8-991B-9FD659E5DB72}" destId="{C2A893E6-C99F-4E57-9029-BD4FB23C653F}" srcOrd="0" destOrd="0" presId="urn:microsoft.com/office/officeart/2016/7/layout/BasicLinearProcessNumbered"/>
    <dgm:cxn modelId="{E11D791B-762C-4361-908B-FAE22BE97D25}" type="presOf" srcId="{FB2E096D-4E8A-42AF-A935-5FA7F8758E18}" destId="{11F8BDFE-AEA8-4ABD-A666-360394A96691}" srcOrd="0" destOrd="0" presId="urn:microsoft.com/office/officeart/2016/7/layout/BasicLinearProcessNumbered"/>
    <dgm:cxn modelId="{556B901B-6D6C-4A10-9B0F-82777F8CECF1}" srcId="{80118358-C0C3-437B-89F1-5B295893963F}" destId="{17FA5B74-353D-4C28-82FB-388AD4B2D9AE}" srcOrd="2" destOrd="0" parTransId="{32249D29-D3F5-40C4-8395-42C04EC6BA5B}" sibTransId="{A43834F3-109C-45B8-991B-9FD659E5DB72}"/>
    <dgm:cxn modelId="{85F90E1E-D5A1-4B56-A571-C2CF4C0EBD57}" type="presOf" srcId="{335B1E48-1E75-44EB-96F1-2E382320345D}" destId="{DEB4ED01-C351-4111-B859-B300BB61E129}" srcOrd="1" destOrd="0" presId="urn:microsoft.com/office/officeart/2016/7/layout/BasicLinearProcessNumbered"/>
    <dgm:cxn modelId="{1AE7FD6F-F5BC-4DB3-AB14-6EC97D8BB828}" type="presOf" srcId="{335B1E48-1E75-44EB-96F1-2E382320345D}" destId="{8BA2BC94-630B-4FCC-B499-4CA35913DF2F}" srcOrd="0" destOrd="0" presId="urn:microsoft.com/office/officeart/2016/7/layout/BasicLinearProcessNumbered"/>
    <dgm:cxn modelId="{42E86C78-DBCD-4027-9CD3-409ED4C0F5A4}" srcId="{80118358-C0C3-437B-89F1-5B295893963F}" destId="{335B1E48-1E75-44EB-96F1-2E382320345D}" srcOrd="1" destOrd="0" parTransId="{25DF9C5F-3C2A-4B50-8B36-2F1F346D4DDD}" sibTransId="{1CDDC878-9975-4246-B8BA-99E81D68E7D5}"/>
    <dgm:cxn modelId="{9958CB58-4E77-4D6F-BE3C-E28DF356CA54}" srcId="{80118358-C0C3-437B-89F1-5B295893963F}" destId="{FB2E096D-4E8A-42AF-A935-5FA7F8758E18}" srcOrd="0" destOrd="0" parTransId="{03C0E9A7-6C81-4E56-8F8F-55266A9005CC}" sibTransId="{56DD801A-0531-4B6D-A392-C91AE374C8BA}"/>
    <dgm:cxn modelId="{857D107A-4B7A-410B-8847-862CB5D83EC7}" type="presOf" srcId="{56DD801A-0531-4B6D-A392-C91AE374C8BA}" destId="{811949BB-A996-4B3D-84AB-EF8F4D72DB19}" srcOrd="0" destOrd="0" presId="urn:microsoft.com/office/officeart/2016/7/layout/BasicLinearProcessNumbered"/>
    <dgm:cxn modelId="{E031DC7F-30D0-4E4A-84A3-2A2F248C5FDE}" type="presOf" srcId="{80118358-C0C3-437B-89F1-5B295893963F}" destId="{F54C4520-D272-4DC4-B35F-F11845152D88}" srcOrd="0" destOrd="0" presId="urn:microsoft.com/office/officeart/2016/7/layout/BasicLinearProcessNumbered"/>
    <dgm:cxn modelId="{2EC5DB8C-F19A-4B54-B140-742F590F62C2}" type="presOf" srcId="{FB2E096D-4E8A-42AF-A935-5FA7F8758E18}" destId="{2AEF1624-F057-4C2B-9509-091C9750948D}" srcOrd="1" destOrd="0" presId="urn:microsoft.com/office/officeart/2016/7/layout/BasicLinearProcessNumbered"/>
    <dgm:cxn modelId="{7FE6B0B0-5B61-444A-A35D-79B2A6BBF511}" type="presOf" srcId="{1CDDC878-9975-4246-B8BA-99E81D68E7D5}" destId="{DB539134-1FBF-4CEB-959D-BDAEE7A6E416}" srcOrd="0" destOrd="0" presId="urn:microsoft.com/office/officeart/2016/7/layout/BasicLinearProcessNumbered"/>
    <dgm:cxn modelId="{210124BE-FC16-450D-AC55-D7E682D0C012}" type="presOf" srcId="{17FA5B74-353D-4C28-82FB-388AD4B2D9AE}" destId="{82735284-8976-48F5-B07C-6C32767990A5}" srcOrd="1" destOrd="0" presId="urn:microsoft.com/office/officeart/2016/7/layout/BasicLinearProcessNumbered"/>
    <dgm:cxn modelId="{8FFFA5E7-1932-462F-B03B-11EFF3D131B0}" type="presOf" srcId="{17FA5B74-353D-4C28-82FB-388AD4B2D9AE}" destId="{A5304331-B927-4B7B-B829-14566AE75B37}" srcOrd="0" destOrd="0" presId="urn:microsoft.com/office/officeart/2016/7/layout/BasicLinearProcessNumbered"/>
    <dgm:cxn modelId="{3038129B-0B13-4D66-A075-0C4B593C7693}" type="presParOf" srcId="{F54C4520-D272-4DC4-B35F-F11845152D88}" destId="{234F23C6-4EBC-46C4-A868-8ABD3B2A0500}" srcOrd="0" destOrd="0" presId="urn:microsoft.com/office/officeart/2016/7/layout/BasicLinearProcessNumbered"/>
    <dgm:cxn modelId="{A8E4D13D-2806-4F14-BC22-C7B130EAA899}" type="presParOf" srcId="{234F23C6-4EBC-46C4-A868-8ABD3B2A0500}" destId="{11F8BDFE-AEA8-4ABD-A666-360394A96691}" srcOrd="0" destOrd="0" presId="urn:microsoft.com/office/officeart/2016/7/layout/BasicLinearProcessNumbered"/>
    <dgm:cxn modelId="{5D69DAAC-70D7-49A9-A45D-7C6011B48335}" type="presParOf" srcId="{234F23C6-4EBC-46C4-A868-8ABD3B2A0500}" destId="{811949BB-A996-4B3D-84AB-EF8F4D72DB19}" srcOrd="1" destOrd="0" presId="urn:microsoft.com/office/officeart/2016/7/layout/BasicLinearProcessNumbered"/>
    <dgm:cxn modelId="{39D83BCC-FEEF-4DA0-B4E5-CB256D6B78CC}" type="presParOf" srcId="{234F23C6-4EBC-46C4-A868-8ABD3B2A0500}" destId="{4FEA90BE-0889-4534-B99C-394A49CFCBA8}" srcOrd="2" destOrd="0" presId="urn:microsoft.com/office/officeart/2016/7/layout/BasicLinearProcessNumbered"/>
    <dgm:cxn modelId="{1CDA5B03-E72A-4EF6-9DC7-3CB854C387B1}" type="presParOf" srcId="{234F23C6-4EBC-46C4-A868-8ABD3B2A0500}" destId="{2AEF1624-F057-4C2B-9509-091C9750948D}" srcOrd="3" destOrd="0" presId="urn:microsoft.com/office/officeart/2016/7/layout/BasicLinearProcessNumbered"/>
    <dgm:cxn modelId="{C2F4F90A-8788-4B89-90D8-3A0555260D1B}" type="presParOf" srcId="{F54C4520-D272-4DC4-B35F-F11845152D88}" destId="{7D00C0AC-A081-4473-BD69-8CBE93FAAE8D}" srcOrd="1" destOrd="0" presId="urn:microsoft.com/office/officeart/2016/7/layout/BasicLinearProcessNumbered"/>
    <dgm:cxn modelId="{4F985241-2477-4982-9F90-6A26B0C0D548}" type="presParOf" srcId="{F54C4520-D272-4DC4-B35F-F11845152D88}" destId="{7F92FCC3-DE0E-45A6-AE96-52667A4534AA}" srcOrd="2" destOrd="0" presId="urn:microsoft.com/office/officeart/2016/7/layout/BasicLinearProcessNumbered"/>
    <dgm:cxn modelId="{77D827DB-1715-445D-929B-2D6DAC9A3061}" type="presParOf" srcId="{7F92FCC3-DE0E-45A6-AE96-52667A4534AA}" destId="{8BA2BC94-630B-4FCC-B499-4CA35913DF2F}" srcOrd="0" destOrd="0" presId="urn:microsoft.com/office/officeart/2016/7/layout/BasicLinearProcessNumbered"/>
    <dgm:cxn modelId="{75A6A827-E73B-4C50-9E01-2FCCB05BF5F4}" type="presParOf" srcId="{7F92FCC3-DE0E-45A6-AE96-52667A4534AA}" destId="{DB539134-1FBF-4CEB-959D-BDAEE7A6E416}" srcOrd="1" destOrd="0" presId="urn:microsoft.com/office/officeart/2016/7/layout/BasicLinearProcessNumbered"/>
    <dgm:cxn modelId="{8FC48D21-6674-4027-86A3-FE362CA16423}" type="presParOf" srcId="{7F92FCC3-DE0E-45A6-AE96-52667A4534AA}" destId="{5EE9FE89-D6B3-4EDC-9689-BD1BCD4B8C46}" srcOrd="2" destOrd="0" presId="urn:microsoft.com/office/officeart/2016/7/layout/BasicLinearProcessNumbered"/>
    <dgm:cxn modelId="{EAE966B0-A41E-4FA2-9C63-0C0B15D4F4C8}" type="presParOf" srcId="{7F92FCC3-DE0E-45A6-AE96-52667A4534AA}" destId="{DEB4ED01-C351-4111-B859-B300BB61E129}" srcOrd="3" destOrd="0" presId="urn:microsoft.com/office/officeart/2016/7/layout/BasicLinearProcessNumbered"/>
    <dgm:cxn modelId="{6286A962-797E-4ED2-B78A-2CCF110BC60D}" type="presParOf" srcId="{F54C4520-D272-4DC4-B35F-F11845152D88}" destId="{EB152736-A2EB-47C0-AA32-63A8DEC96419}" srcOrd="3" destOrd="0" presId="urn:microsoft.com/office/officeart/2016/7/layout/BasicLinearProcessNumbered"/>
    <dgm:cxn modelId="{F6843237-9DE3-4FF2-8B68-026E452C4B07}" type="presParOf" srcId="{F54C4520-D272-4DC4-B35F-F11845152D88}" destId="{CE7E9C31-08AE-41D9-81F1-16BF5BDD19FF}" srcOrd="4" destOrd="0" presId="urn:microsoft.com/office/officeart/2016/7/layout/BasicLinearProcessNumbered"/>
    <dgm:cxn modelId="{BED6724F-59C2-4709-A143-A59611E737FF}" type="presParOf" srcId="{CE7E9C31-08AE-41D9-81F1-16BF5BDD19FF}" destId="{A5304331-B927-4B7B-B829-14566AE75B37}" srcOrd="0" destOrd="0" presId="urn:microsoft.com/office/officeart/2016/7/layout/BasicLinearProcessNumbered"/>
    <dgm:cxn modelId="{25817C0E-B0DE-404E-9ECE-C76674C0DC2B}" type="presParOf" srcId="{CE7E9C31-08AE-41D9-81F1-16BF5BDD19FF}" destId="{C2A893E6-C99F-4E57-9029-BD4FB23C653F}" srcOrd="1" destOrd="0" presId="urn:microsoft.com/office/officeart/2016/7/layout/BasicLinearProcessNumbered"/>
    <dgm:cxn modelId="{63272550-EE56-464E-B321-85F054AD2DC8}" type="presParOf" srcId="{CE7E9C31-08AE-41D9-81F1-16BF5BDD19FF}" destId="{050CF1ED-D11F-4F9F-A148-8026D2911FED}" srcOrd="2" destOrd="0" presId="urn:microsoft.com/office/officeart/2016/7/layout/BasicLinearProcessNumbered"/>
    <dgm:cxn modelId="{DAB5A66A-D76C-459B-8771-234A57867412}" type="presParOf" srcId="{CE7E9C31-08AE-41D9-81F1-16BF5BDD19FF}" destId="{82735284-8976-48F5-B07C-6C32767990A5}" srcOrd="3" destOrd="0" presId="urn:microsoft.com/office/officeart/2016/7/layout/BasicLinear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8E13B96-AC92-47EC-A04B-48F1FF6DF1CF}" type="doc">
      <dgm:prSet loTypeId="urn:microsoft.com/office/officeart/2005/8/layout/process4" loCatId="process" qsTypeId="urn:microsoft.com/office/officeart/2005/8/quickstyle/simple1" qsCatId="simple" csTypeId="urn:microsoft.com/office/officeart/2005/8/colors/colorful2" csCatId="colorful" phldr="1"/>
      <dgm:spPr/>
      <dgm:t>
        <a:bodyPr/>
        <a:lstStyle/>
        <a:p>
          <a:endParaRPr lang="en-US"/>
        </a:p>
      </dgm:t>
    </dgm:pt>
    <dgm:pt modelId="{52CA5D41-B307-4166-B8A0-6307EEF90A5B}">
      <dgm:prSet custT="1"/>
      <dgm:spPr/>
      <dgm:t>
        <a:bodyPr/>
        <a:lstStyle/>
        <a:p>
          <a:r>
            <a:rPr lang="en-GB" sz="1600" dirty="0">
              <a:solidFill>
                <a:schemeClr val="tx1"/>
              </a:solidFill>
            </a:rPr>
            <a:t>Research objectives are </a:t>
          </a:r>
          <a:r>
            <a:rPr lang="en-GB" sz="1600" b="1" dirty="0">
              <a:solidFill>
                <a:schemeClr val="tx1"/>
              </a:solidFill>
            </a:rPr>
            <a:t>clear goals that explain what you want to achieve with your study</a:t>
          </a:r>
          <a:r>
            <a:rPr lang="en-GB" sz="1600" dirty="0">
              <a:solidFill>
                <a:schemeClr val="tx1"/>
              </a:solidFill>
            </a:rPr>
            <a:t>. They guide your research by outlining the specific questions or topics you will explore. In simple terms, they describe:</a:t>
          </a:r>
          <a:endParaRPr lang="en-US" sz="1600" dirty="0">
            <a:solidFill>
              <a:schemeClr val="tx1"/>
            </a:solidFill>
          </a:endParaRPr>
        </a:p>
      </dgm:t>
    </dgm:pt>
    <dgm:pt modelId="{F8BB8BCE-48F4-4402-B5AA-1A0DBE12E549}" type="parTrans" cxnId="{5198FE0F-D8C7-4047-B882-7D3E9177C4E6}">
      <dgm:prSet/>
      <dgm:spPr/>
      <dgm:t>
        <a:bodyPr/>
        <a:lstStyle/>
        <a:p>
          <a:endParaRPr lang="en-US"/>
        </a:p>
      </dgm:t>
    </dgm:pt>
    <dgm:pt modelId="{9F3BE5F6-15D8-4C46-BB8D-2A53C8730EA7}" type="sibTrans" cxnId="{5198FE0F-D8C7-4047-B882-7D3E9177C4E6}">
      <dgm:prSet/>
      <dgm:spPr/>
      <dgm:t>
        <a:bodyPr/>
        <a:lstStyle/>
        <a:p>
          <a:endParaRPr lang="en-US"/>
        </a:p>
      </dgm:t>
    </dgm:pt>
    <dgm:pt modelId="{89486724-F3E6-4AF1-9B09-7203BE7F8BDC}">
      <dgm:prSet/>
      <dgm:spPr/>
      <dgm:t>
        <a:bodyPr/>
        <a:lstStyle/>
        <a:p>
          <a:r>
            <a:rPr lang="en-GB" b="1"/>
            <a:t>What you want to learn</a:t>
          </a:r>
          <a:r>
            <a:rPr lang="en-GB"/>
            <a:t> (e.g., "Understand why people use health apps").</a:t>
          </a:r>
          <a:endParaRPr lang="en-GB" dirty="0"/>
        </a:p>
      </dgm:t>
    </dgm:pt>
    <dgm:pt modelId="{97A649C2-17AE-4884-8F1C-6F236EC7A1FA}" type="parTrans" cxnId="{80786294-12D8-425E-844F-3771880737F1}">
      <dgm:prSet/>
      <dgm:spPr/>
      <dgm:t>
        <a:bodyPr/>
        <a:lstStyle/>
        <a:p>
          <a:endParaRPr lang="en-GB"/>
        </a:p>
      </dgm:t>
    </dgm:pt>
    <dgm:pt modelId="{E712816F-76D5-478C-8FD3-18DD49861129}" type="sibTrans" cxnId="{80786294-12D8-425E-844F-3771880737F1}">
      <dgm:prSet/>
      <dgm:spPr/>
      <dgm:t>
        <a:bodyPr/>
        <a:lstStyle/>
        <a:p>
          <a:endParaRPr lang="en-GB"/>
        </a:p>
      </dgm:t>
    </dgm:pt>
    <dgm:pt modelId="{4752C4A6-E8E5-4E35-8435-9FF10C261107}">
      <dgm:prSet/>
      <dgm:spPr/>
      <dgm:t>
        <a:bodyPr/>
        <a:lstStyle/>
        <a:p>
          <a:r>
            <a:rPr lang="en-GB" b="1"/>
            <a:t>Who or what you’re focusing on</a:t>
          </a:r>
          <a:r>
            <a:rPr lang="en-GB"/>
            <a:t> (e.g., "Young adults aged 18-25").</a:t>
          </a:r>
          <a:endParaRPr lang="en-GB" dirty="0"/>
        </a:p>
      </dgm:t>
    </dgm:pt>
    <dgm:pt modelId="{D19BEAFF-3001-4C29-9876-0CF3B35D12BB}" type="parTrans" cxnId="{A56CFCB8-9CFB-4E56-B5B4-CA4251073649}">
      <dgm:prSet/>
      <dgm:spPr/>
      <dgm:t>
        <a:bodyPr/>
        <a:lstStyle/>
        <a:p>
          <a:endParaRPr lang="en-GB"/>
        </a:p>
      </dgm:t>
    </dgm:pt>
    <dgm:pt modelId="{92E45804-2955-43E8-B75B-B5DCFD108286}" type="sibTrans" cxnId="{A56CFCB8-9CFB-4E56-B5B4-CA4251073649}">
      <dgm:prSet/>
      <dgm:spPr/>
      <dgm:t>
        <a:bodyPr/>
        <a:lstStyle/>
        <a:p>
          <a:endParaRPr lang="en-GB"/>
        </a:p>
      </dgm:t>
    </dgm:pt>
    <dgm:pt modelId="{DF9E3AF0-B0C8-4A9F-A5DE-5E2865466A88}">
      <dgm:prSet/>
      <dgm:spPr/>
      <dgm:t>
        <a:bodyPr/>
        <a:lstStyle/>
        <a:p>
          <a:r>
            <a:rPr lang="en-GB" b="1" dirty="0"/>
            <a:t>How you’ll achieve it</a:t>
          </a:r>
          <a:r>
            <a:rPr lang="en-GB" dirty="0"/>
            <a:t> (e.g., "By identifying themes and gaps in the current literature").</a:t>
          </a:r>
        </a:p>
      </dgm:t>
    </dgm:pt>
    <dgm:pt modelId="{32750BCE-538A-4830-9047-F346881E7613}" type="parTrans" cxnId="{E5E8D139-039A-458F-85FE-C0FB90E2F2DB}">
      <dgm:prSet/>
      <dgm:spPr/>
      <dgm:t>
        <a:bodyPr/>
        <a:lstStyle/>
        <a:p>
          <a:endParaRPr lang="en-GB"/>
        </a:p>
      </dgm:t>
    </dgm:pt>
    <dgm:pt modelId="{86083321-4D0A-4DF7-9D54-5FD76AE438AC}" type="sibTrans" cxnId="{E5E8D139-039A-458F-85FE-C0FB90E2F2DB}">
      <dgm:prSet/>
      <dgm:spPr/>
      <dgm:t>
        <a:bodyPr/>
        <a:lstStyle/>
        <a:p>
          <a:endParaRPr lang="en-GB"/>
        </a:p>
      </dgm:t>
    </dgm:pt>
    <dgm:pt modelId="{05D41B44-B391-4AC8-9667-80F8D9CD89EC}" type="pres">
      <dgm:prSet presAssocID="{28E13B96-AC92-47EC-A04B-48F1FF6DF1CF}" presName="Name0" presStyleCnt="0">
        <dgm:presLayoutVars>
          <dgm:dir/>
          <dgm:animLvl val="lvl"/>
          <dgm:resizeHandles val="exact"/>
        </dgm:presLayoutVars>
      </dgm:prSet>
      <dgm:spPr/>
    </dgm:pt>
    <dgm:pt modelId="{E6D73672-C264-45AB-982C-867C45DA3DCC}" type="pres">
      <dgm:prSet presAssocID="{DF9E3AF0-B0C8-4A9F-A5DE-5E2865466A88}" presName="boxAndChildren" presStyleCnt="0"/>
      <dgm:spPr/>
    </dgm:pt>
    <dgm:pt modelId="{BD628E33-6254-4E53-9D75-C46A3D244FE9}" type="pres">
      <dgm:prSet presAssocID="{DF9E3AF0-B0C8-4A9F-A5DE-5E2865466A88}" presName="parentTextBox" presStyleLbl="node1" presStyleIdx="0" presStyleCnt="4"/>
      <dgm:spPr/>
    </dgm:pt>
    <dgm:pt modelId="{E55F070C-5F13-4CB3-9AC0-D93E04221112}" type="pres">
      <dgm:prSet presAssocID="{92E45804-2955-43E8-B75B-B5DCFD108286}" presName="sp" presStyleCnt="0"/>
      <dgm:spPr/>
    </dgm:pt>
    <dgm:pt modelId="{196DCE23-978A-4E71-9184-A7E790E56037}" type="pres">
      <dgm:prSet presAssocID="{4752C4A6-E8E5-4E35-8435-9FF10C261107}" presName="arrowAndChildren" presStyleCnt="0"/>
      <dgm:spPr/>
    </dgm:pt>
    <dgm:pt modelId="{25170C40-0FB2-4746-B61C-18C7C8B5DBA7}" type="pres">
      <dgm:prSet presAssocID="{4752C4A6-E8E5-4E35-8435-9FF10C261107}" presName="parentTextArrow" presStyleLbl="node1" presStyleIdx="1" presStyleCnt="4"/>
      <dgm:spPr/>
    </dgm:pt>
    <dgm:pt modelId="{25F675CB-CCB7-44F8-AA1F-B035BD108F05}" type="pres">
      <dgm:prSet presAssocID="{E712816F-76D5-478C-8FD3-18DD49861129}" presName="sp" presStyleCnt="0"/>
      <dgm:spPr/>
    </dgm:pt>
    <dgm:pt modelId="{2AF27EF5-8280-437A-9BD7-8A7706733F95}" type="pres">
      <dgm:prSet presAssocID="{89486724-F3E6-4AF1-9B09-7203BE7F8BDC}" presName="arrowAndChildren" presStyleCnt="0"/>
      <dgm:spPr/>
    </dgm:pt>
    <dgm:pt modelId="{7E90A12E-0BB2-443F-9B1A-8CF1CCD21AB4}" type="pres">
      <dgm:prSet presAssocID="{89486724-F3E6-4AF1-9B09-7203BE7F8BDC}" presName="parentTextArrow" presStyleLbl="node1" presStyleIdx="2" presStyleCnt="4"/>
      <dgm:spPr/>
    </dgm:pt>
    <dgm:pt modelId="{54641044-80FE-4807-BA90-47A559B0D11E}" type="pres">
      <dgm:prSet presAssocID="{9F3BE5F6-15D8-4C46-BB8D-2A53C8730EA7}" presName="sp" presStyleCnt="0"/>
      <dgm:spPr/>
    </dgm:pt>
    <dgm:pt modelId="{8B29B9FE-E45C-4086-BE67-D53FB751D454}" type="pres">
      <dgm:prSet presAssocID="{52CA5D41-B307-4166-B8A0-6307EEF90A5B}" presName="arrowAndChildren" presStyleCnt="0"/>
      <dgm:spPr/>
    </dgm:pt>
    <dgm:pt modelId="{3F1B31A9-9720-480E-B999-3EF761F596FC}" type="pres">
      <dgm:prSet presAssocID="{52CA5D41-B307-4166-B8A0-6307EEF90A5B}" presName="parentTextArrow" presStyleLbl="node1" presStyleIdx="3" presStyleCnt="4"/>
      <dgm:spPr/>
    </dgm:pt>
  </dgm:ptLst>
  <dgm:cxnLst>
    <dgm:cxn modelId="{68AEFB0A-6A24-49BE-A4BB-173AE6FD8161}" type="presOf" srcId="{28E13B96-AC92-47EC-A04B-48F1FF6DF1CF}" destId="{05D41B44-B391-4AC8-9667-80F8D9CD89EC}" srcOrd="0" destOrd="0" presId="urn:microsoft.com/office/officeart/2005/8/layout/process4"/>
    <dgm:cxn modelId="{5198FE0F-D8C7-4047-B882-7D3E9177C4E6}" srcId="{28E13B96-AC92-47EC-A04B-48F1FF6DF1CF}" destId="{52CA5D41-B307-4166-B8A0-6307EEF90A5B}" srcOrd="0" destOrd="0" parTransId="{F8BB8BCE-48F4-4402-B5AA-1A0DBE12E549}" sibTransId="{9F3BE5F6-15D8-4C46-BB8D-2A53C8730EA7}"/>
    <dgm:cxn modelId="{DCF95132-D835-4740-9E96-F534841C0B56}" type="presOf" srcId="{4752C4A6-E8E5-4E35-8435-9FF10C261107}" destId="{25170C40-0FB2-4746-B61C-18C7C8B5DBA7}" srcOrd="0" destOrd="0" presId="urn:microsoft.com/office/officeart/2005/8/layout/process4"/>
    <dgm:cxn modelId="{E5E8D139-039A-458F-85FE-C0FB90E2F2DB}" srcId="{28E13B96-AC92-47EC-A04B-48F1FF6DF1CF}" destId="{DF9E3AF0-B0C8-4A9F-A5DE-5E2865466A88}" srcOrd="3" destOrd="0" parTransId="{32750BCE-538A-4830-9047-F346881E7613}" sibTransId="{86083321-4D0A-4DF7-9D54-5FD76AE438AC}"/>
    <dgm:cxn modelId="{88DA3C43-5FE9-459E-9256-28507CC510F0}" type="presOf" srcId="{52CA5D41-B307-4166-B8A0-6307EEF90A5B}" destId="{3F1B31A9-9720-480E-B999-3EF761F596FC}" srcOrd="0" destOrd="0" presId="urn:microsoft.com/office/officeart/2005/8/layout/process4"/>
    <dgm:cxn modelId="{CD594A53-4056-4B39-8A91-B1D95012B0CF}" type="presOf" srcId="{89486724-F3E6-4AF1-9B09-7203BE7F8BDC}" destId="{7E90A12E-0BB2-443F-9B1A-8CF1CCD21AB4}" srcOrd="0" destOrd="0" presId="urn:microsoft.com/office/officeart/2005/8/layout/process4"/>
    <dgm:cxn modelId="{80786294-12D8-425E-844F-3771880737F1}" srcId="{28E13B96-AC92-47EC-A04B-48F1FF6DF1CF}" destId="{89486724-F3E6-4AF1-9B09-7203BE7F8BDC}" srcOrd="1" destOrd="0" parTransId="{97A649C2-17AE-4884-8F1C-6F236EC7A1FA}" sibTransId="{E712816F-76D5-478C-8FD3-18DD49861129}"/>
    <dgm:cxn modelId="{FFED4AA0-0805-4BE0-8622-81B676DC013A}" type="presOf" srcId="{DF9E3AF0-B0C8-4A9F-A5DE-5E2865466A88}" destId="{BD628E33-6254-4E53-9D75-C46A3D244FE9}" srcOrd="0" destOrd="0" presId="urn:microsoft.com/office/officeart/2005/8/layout/process4"/>
    <dgm:cxn modelId="{A56CFCB8-9CFB-4E56-B5B4-CA4251073649}" srcId="{28E13B96-AC92-47EC-A04B-48F1FF6DF1CF}" destId="{4752C4A6-E8E5-4E35-8435-9FF10C261107}" srcOrd="2" destOrd="0" parTransId="{D19BEAFF-3001-4C29-9876-0CF3B35D12BB}" sibTransId="{92E45804-2955-43E8-B75B-B5DCFD108286}"/>
    <dgm:cxn modelId="{3836C2B0-6848-473C-B387-F3B36F367909}" type="presParOf" srcId="{05D41B44-B391-4AC8-9667-80F8D9CD89EC}" destId="{E6D73672-C264-45AB-982C-867C45DA3DCC}" srcOrd="0" destOrd="0" presId="urn:microsoft.com/office/officeart/2005/8/layout/process4"/>
    <dgm:cxn modelId="{B5EFA897-CF55-4D38-9C9F-3BB02468A1DF}" type="presParOf" srcId="{E6D73672-C264-45AB-982C-867C45DA3DCC}" destId="{BD628E33-6254-4E53-9D75-C46A3D244FE9}" srcOrd="0" destOrd="0" presId="urn:microsoft.com/office/officeart/2005/8/layout/process4"/>
    <dgm:cxn modelId="{A473E7EC-509C-4F48-86F7-28C6AE10A6B0}" type="presParOf" srcId="{05D41B44-B391-4AC8-9667-80F8D9CD89EC}" destId="{E55F070C-5F13-4CB3-9AC0-D93E04221112}" srcOrd="1" destOrd="0" presId="urn:microsoft.com/office/officeart/2005/8/layout/process4"/>
    <dgm:cxn modelId="{B4CE65D4-D588-467D-BCC1-97A4A4E5A8B1}" type="presParOf" srcId="{05D41B44-B391-4AC8-9667-80F8D9CD89EC}" destId="{196DCE23-978A-4E71-9184-A7E790E56037}" srcOrd="2" destOrd="0" presId="urn:microsoft.com/office/officeart/2005/8/layout/process4"/>
    <dgm:cxn modelId="{609662DC-E957-4519-BD54-34939E108CC0}" type="presParOf" srcId="{196DCE23-978A-4E71-9184-A7E790E56037}" destId="{25170C40-0FB2-4746-B61C-18C7C8B5DBA7}" srcOrd="0" destOrd="0" presId="urn:microsoft.com/office/officeart/2005/8/layout/process4"/>
    <dgm:cxn modelId="{5EEF874A-ADD9-4D45-9C99-EADD266284BF}" type="presParOf" srcId="{05D41B44-B391-4AC8-9667-80F8D9CD89EC}" destId="{25F675CB-CCB7-44F8-AA1F-B035BD108F05}" srcOrd="3" destOrd="0" presId="urn:microsoft.com/office/officeart/2005/8/layout/process4"/>
    <dgm:cxn modelId="{B1F214B1-F7F0-4B07-9A65-DB13A4612F32}" type="presParOf" srcId="{05D41B44-B391-4AC8-9667-80F8D9CD89EC}" destId="{2AF27EF5-8280-437A-9BD7-8A7706733F95}" srcOrd="4" destOrd="0" presId="urn:microsoft.com/office/officeart/2005/8/layout/process4"/>
    <dgm:cxn modelId="{C7D9E9D1-E4E2-4D18-A794-471B7D17718F}" type="presParOf" srcId="{2AF27EF5-8280-437A-9BD7-8A7706733F95}" destId="{7E90A12E-0BB2-443F-9B1A-8CF1CCD21AB4}" srcOrd="0" destOrd="0" presId="urn:microsoft.com/office/officeart/2005/8/layout/process4"/>
    <dgm:cxn modelId="{0DA97F78-A2DD-4CFC-859B-A1381F14DD06}" type="presParOf" srcId="{05D41B44-B391-4AC8-9667-80F8D9CD89EC}" destId="{54641044-80FE-4807-BA90-47A559B0D11E}" srcOrd="5" destOrd="0" presId="urn:microsoft.com/office/officeart/2005/8/layout/process4"/>
    <dgm:cxn modelId="{093CF4A9-73E6-4A08-81E3-5A056184AD89}" type="presParOf" srcId="{05D41B44-B391-4AC8-9667-80F8D9CD89EC}" destId="{8B29B9FE-E45C-4086-BE67-D53FB751D454}" srcOrd="6" destOrd="0" presId="urn:microsoft.com/office/officeart/2005/8/layout/process4"/>
    <dgm:cxn modelId="{2927A1AE-0267-4004-A342-AE4CC820333F}" type="presParOf" srcId="{8B29B9FE-E45C-4086-BE67-D53FB751D454}" destId="{3F1B31A9-9720-480E-B999-3EF761F596FC}"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3D529E-7053-4D44-9883-A4E744CD6519}">
      <dsp:nvSpPr>
        <dsp:cNvPr id="0" name=""/>
        <dsp:cNvSpPr/>
      </dsp:nvSpPr>
      <dsp:spPr>
        <a:xfrm>
          <a:off x="1124326" y="3737"/>
          <a:ext cx="6375394" cy="6375394"/>
        </a:xfrm>
        <a:prstGeom prst="rightArrow">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4696" tIns="234696" rIns="234696" bIns="234696" numCol="1" spcCol="1270" anchor="t" anchorCtr="0">
          <a:noAutofit/>
        </a:bodyPr>
        <a:lstStyle/>
        <a:p>
          <a:pPr marL="0" lvl="0" indent="0" algn="l" defTabSz="1466850" rtl="0">
            <a:lnSpc>
              <a:spcPct val="90000"/>
            </a:lnSpc>
            <a:spcBef>
              <a:spcPct val="0"/>
            </a:spcBef>
            <a:spcAft>
              <a:spcPct val="35000"/>
            </a:spcAft>
            <a:buNone/>
          </a:pPr>
          <a:r>
            <a:rPr lang="en-US" sz="3300" b="1" u="sng" kern="1200" dirty="0">
              <a:latin typeface="Calibri Light" panose="020F0302020204030204"/>
            </a:rPr>
            <a:t>Component 1</a:t>
          </a:r>
          <a:endParaRPr lang="en-US" sz="3300" b="1" u="sng" kern="1200" dirty="0"/>
        </a:p>
        <a:p>
          <a:pPr marL="228600" lvl="1" indent="-228600" algn="l" defTabSz="1155700" rtl="0">
            <a:lnSpc>
              <a:spcPct val="90000"/>
            </a:lnSpc>
            <a:spcBef>
              <a:spcPct val="0"/>
            </a:spcBef>
            <a:spcAft>
              <a:spcPct val="15000"/>
            </a:spcAft>
            <a:buChar char="•"/>
          </a:pPr>
          <a:r>
            <a:rPr lang="en-US" sz="2600" kern="1200" dirty="0">
              <a:latin typeface="Calibri Light" panose="020F0302020204030204"/>
            </a:rPr>
            <a:t> Research Proposal</a:t>
          </a:r>
          <a:endParaRPr lang="en-US" sz="2600" kern="1200" dirty="0"/>
        </a:p>
        <a:p>
          <a:pPr marL="228600" lvl="1" indent="-228600" algn="l" defTabSz="1155700" rtl="0">
            <a:lnSpc>
              <a:spcPct val="90000"/>
            </a:lnSpc>
            <a:spcBef>
              <a:spcPct val="0"/>
            </a:spcBef>
            <a:spcAft>
              <a:spcPct val="15000"/>
            </a:spcAft>
            <a:buChar char="•"/>
          </a:pPr>
          <a:r>
            <a:rPr lang="en-US" sz="2600" kern="1200" dirty="0">
              <a:latin typeface="Calibri Light" panose="020F0302020204030204"/>
            </a:rPr>
            <a:t> Worth 10% of module</a:t>
          </a:r>
          <a:endParaRPr lang="en-US" sz="2600" kern="1200" dirty="0"/>
        </a:p>
        <a:p>
          <a:pPr marL="228600" lvl="1" indent="-228600" algn="l" defTabSz="1155700" rtl="0">
            <a:lnSpc>
              <a:spcPct val="90000"/>
            </a:lnSpc>
            <a:spcBef>
              <a:spcPct val="0"/>
            </a:spcBef>
            <a:spcAft>
              <a:spcPct val="15000"/>
            </a:spcAft>
            <a:buChar char="•"/>
          </a:pPr>
          <a:r>
            <a:rPr lang="en-US" sz="2600" kern="1200" dirty="0">
              <a:latin typeface="Calibri Light" panose="020F0302020204030204"/>
            </a:rPr>
            <a:t> 400 words.</a:t>
          </a:r>
          <a:endParaRPr lang="en-US" sz="2600" kern="1200" dirty="0"/>
        </a:p>
        <a:p>
          <a:pPr marL="228600" lvl="1" indent="-228600" algn="l" defTabSz="1155700" rtl="0">
            <a:lnSpc>
              <a:spcPct val="90000"/>
            </a:lnSpc>
            <a:spcBef>
              <a:spcPct val="0"/>
            </a:spcBef>
            <a:spcAft>
              <a:spcPct val="15000"/>
            </a:spcAft>
            <a:buChar char="•"/>
          </a:pPr>
          <a:r>
            <a:rPr lang="en-US" sz="2600" kern="1200" dirty="0">
              <a:latin typeface="Calibri Light" panose="020F0302020204030204"/>
            </a:rPr>
            <a:t>Submit by </a:t>
          </a:r>
          <a:r>
            <a:rPr lang="en-GB" sz="2600" b="1" kern="1200" dirty="0"/>
            <a:t>12</a:t>
          </a:r>
          <a:r>
            <a:rPr lang="en-GB" sz="2600" b="1" kern="1200" baseline="30000" dirty="0"/>
            <a:t>th</a:t>
          </a:r>
          <a:r>
            <a:rPr lang="en-GB" sz="2600" b="1" kern="1200" dirty="0"/>
            <a:t> February 2025 14:00 (2PM)</a:t>
          </a:r>
          <a:endParaRPr lang="en-US" sz="2600" kern="1200" dirty="0"/>
        </a:p>
      </dsp:txBody>
      <dsp:txXfrm>
        <a:off x="1124326" y="1597586"/>
        <a:ext cx="4781546" cy="318769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F8BDFE-AEA8-4ABD-A666-360394A96691}">
      <dsp:nvSpPr>
        <dsp:cNvPr id="0" name=""/>
        <dsp:cNvSpPr/>
      </dsp:nvSpPr>
      <dsp:spPr>
        <a:xfrm>
          <a:off x="0" y="270930"/>
          <a:ext cx="3387881" cy="4743034"/>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4132" tIns="330200" rIns="264132" bIns="330200" numCol="1" spcCol="1270" anchor="t" anchorCtr="0">
          <a:noAutofit/>
        </a:bodyPr>
        <a:lstStyle/>
        <a:p>
          <a:pPr marL="0" lvl="0" indent="0" algn="l" defTabSz="800100">
            <a:lnSpc>
              <a:spcPct val="90000"/>
            </a:lnSpc>
            <a:spcBef>
              <a:spcPct val="0"/>
            </a:spcBef>
            <a:spcAft>
              <a:spcPct val="35000"/>
            </a:spcAft>
            <a:buNone/>
          </a:pPr>
          <a:r>
            <a:rPr lang="en-US" sz="1800" b="1" i="0" kern="1200" baseline="0" dirty="0"/>
            <a:t>Broad</a:t>
          </a:r>
          <a:r>
            <a:rPr lang="en-US" sz="1800" b="0" i="0" kern="1200" baseline="0" dirty="0"/>
            <a:t>: What are the barriers to accessing healthcare?</a:t>
          </a:r>
        </a:p>
        <a:p>
          <a:pPr marL="0" lvl="0" indent="0" algn="l" defTabSz="800100">
            <a:lnSpc>
              <a:spcPct val="90000"/>
            </a:lnSpc>
            <a:spcBef>
              <a:spcPct val="0"/>
            </a:spcBef>
            <a:spcAft>
              <a:spcPct val="35000"/>
            </a:spcAft>
            <a:buNone/>
          </a:pPr>
          <a:br>
            <a:rPr lang="en-US" sz="1800" b="0" i="0" kern="1200" baseline="0" dirty="0"/>
          </a:br>
          <a:r>
            <a:rPr lang="en-US" sz="1800" b="1" i="0" kern="1200" baseline="0" dirty="0"/>
            <a:t>Refined</a:t>
          </a:r>
          <a:r>
            <a:rPr lang="en-US" sz="1800" b="0" i="0" kern="1200" baseline="0" dirty="0"/>
            <a:t>: What are the barriers faced by older adults in rural UK settings when accessing primary healthcare services?</a:t>
          </a:r>
          <a:endParaRPr lang="en-US" sz="1800" kern="1200" dirty="0"/>
        </a:p>
      </dsp:txBody>
      <dsp:txXfrm>
        <a:off x="0" y="2073283"/>
        <a:ext cx="3387881" cy="2845820"/>
      </dsp:txXfrm>
    </dsp:sp>
    <dsp:sp modelId="{811949BB-A996-4B3D-84AB-EF8F4D72DB19}">
      <dsp:nvSpPr>
        <dsp:cNvPr id="0" name=""/>
        <dsp:cNvSpPr/>
      </dsp:nvSpPr>
      <dsp:spPr>
        <a:xfrm>
          <a:off x="982485" y="745234"/>
          <a:ext cx="1422910" cy="1422910"/>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936" tIns="12700" rIns="110936"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p>
      </dsp:txBody>
      <dsp:txXfrm>
        <a:off x="1190865" y="953614"/>
        <a:ext cx="1006150" cy="1006150"/>
      </dsp:txXfrm>
    </dsp:sp>
    <dsp:sp modelId="{4FEA90BE-0889-4534-B99C-394A49CFCBA8}">
      <dsp:nvSpPr>
        <dsp:cNvPr id="0" name=""/>
        <dsp:cNvSpPr/>
      </dsp:nvSpPr>
      <dsp:spPr>
        <a:xfrm>
          <a:off x="0" y="5013893"/>
          <a:ext cx="3387881" cy="72"/>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BA2BC94-630B-4FCC-B499-4CA35913DF2F}">
      <dsp:nvSpPr>
        <dsp:cNvPr id="0" name=""/>
        <dsp:cNvSpPr/>
      </dsp:nvSpPr>
      <dsp:spPr>
        <a:xfrm>
          <a:off x="3726670" y="270930"/>
          <a:ext cx="3387881" cy="4743034"/>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4132" tIns="330200" rIns="264132" bIns="330200" numCol="1" spcCol="1270" anchor="t" anchorCtr="0">
          <a:noAutofit/>
        </a:bodyPr>
        <a:lstStyle/>
        <a:p>
          <a:pPr marL="0" lvl="0" indent="0" algn="l" defTabSz="800100">
            <a:lnSpc>
              <a:spcPct val="90000"/>
            </a:lnSpc>
            <a:spcBef>
              <a:spcPct val="0"/>
            </a:spcBef>
            <a:spcAft>
              <a:spcPct val="35000"/>
            </a:spcAft>
            <a:buNone/>
          </a:pPr>
          <a:r>
            <a:rPr lang="en-US" sz="1800" b="1" i="0" kern="1200" baseline="0" dirty="0"/>
            <a:t>Broad</a:t>
          </a:r>
          <a:r>
            <a:rPr lang="en-US" sz="1800" b="0" i="0" kern="1200" baseline="0" dirty="0"/>
            <a:t>: How do social care interventions impact mental health?</a:t>
          </a:r>
        </a:p>
        <a:p>
          <a:pPr marL="0" lvl="0" indent="0" algn="l" defTabSz="800100">
            <a:lnSpc>
              <a:spcPct val="90000"/>
            </a:lnSpc>
            <a:spcBef>
              <a:spcPct val="0"/>
            </a:spcBef>
            <a:spcAft>
              <a:spcPct val="35000"/>
            </a:spcAft>
            <a:buNone/>
          </a:pPr>
          <a:br>
            <a:rPr lang="en-US" sz="1800" b="0" i="0" kern="1200" baseline="0" dirty="0"/>
          </a:br>
          <a:r>
            <a:rPr lang="en-US" sz="1800" b="1" i="0" kern="1200" baseline="0" dirty="0"/>
            <a:t>Refined</a:t>
          </a:r>
          <a:r>
            <a:rPr lang="en-US" sz="1800" b="0" i="0" kern="1200" baseline="0" dirty="0"/>
            <a:t>: What is the impact of community-based social care interventions on the mental health of adults with dementia in the UK?</a:t>
          </a:r>
          <a:endParaRPr lang="en-US" sz="1800" kern="1200" dirty="0"/>
        </a:p>
      </dsp:txBody>
      <dsp:txXfrm>
        <a:off x="3726670" y="2073283"/>
        <a:ext cx="3387881" cy="2845820"/>
      </dsp:txXfrm>
    </dsp:sp>
    <dsp:sp modelId="{DB539134-1FBF-4CEB-959D-BDAEE7A6E416}">
      <dsp:nvSpPr>
        <dsp:cNvPr id="0" name=""/>
        <dsp:cNvSpPr/>
      </dsp:nvSpPr>
      <dsp:spPr>
        <a:xfrm>
          <a:off x="4709155" y="745234"/>
          <a:ext cx="1422910" cy="1422910"/>
        </a:xfrm>
        <a:prstGeom prst="ellips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936" tIns="12700" rIns="110936"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p>
      </dsp:txBody>
      <dsp:txXfrm>
        <a:off x="4917535" y="953614"/>
        <a:ext cx="1006150" cy="1006150"/>
      </dsp:txXfrm>
    </dsp:sp>
    <dsp:sp modelId="{5EE9FE89-D6B3-4EDC-9689-BD1BCD4B8C46}">
      <dsp:nvSpPr>
        <dsp:cNvPr id="0" name=""/>
        <dsp:cNvSpPr/>
      </dsp:nvSpPr>
      <dsp:spPr>
        <a:xfrm>
          <a:off x="3726670" y="5013893"/>
          <a:ext cx="3387881" cy="72"/>
        </a:xfrm>
        <a:prstGeom prst="rect">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5304331-B927-4B7B-B829-14566AE75B37}">
      <dsp:nvSpPr>
        <dsp:cNvPr id="0" name=""/>
        <dsp:cNvSpPr/>
      </dsp:nvSpPr>
      <dsp:spPr>
        <a:xfrm>
          <a:off x="7453340" y="270930"/>
          <a:ext cx="3387881" cy="4743034"/>
        </a:xfrm>
        <a:prstGeom prst="rect">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4132" tIns="330200" rIns="264132" bIns="330200" numCol="1" spcCol="1270" anchor="t" anchorCtr="0">
          <a:noAutofit/>
        </a:bodyPr>
        <a:lstStyle/>
        <a:p>
          <a:pPr marL="0" lvl="0" indent="0" algn="l" defTabSz="800100">
            <a:lnSpc>
              <a:spcPct val="90000"/>
            </a:lnSpc>
            <a:spcBef>
              <a:spcPct val="0"/>
            </a:spcBef>
            <a:spcAft>
              <a:spcPct val="35000"/>
            </a:spcAft>
            <a:buNone/>
          </a:pPr>
          <a:r>
            <a:rPr lang="en-US" sz="1800" b="1" i="0" kern="1200" baseline="0" dirty="0"/>
            <a:t>Broad</a:t>
          </a:r>
          <a:r>
            <a:rPr lang="en-US" sz="1800" b="0" i="0" kern="1200" baseline="0" dirty="0"/>
            <a:t>: What is the role of technology in health promotion?</a:t>
          </a:r>
        </a:p>
        <a:p>
          <a:pPr marL="0" lvl="0" indent="0" algn="l" defTabSz="800100">
            <a:lnSpc>
              <a:spcPct val="90000"/>
            </a:lnSpc>
            <a:spcBef>
              <a:spcPct val="0"/>
            </a:spcBef>
            <a:spcAft>
              <a:spcPct val="35000"/>
            </a:spcAft>
            <a:buNone/>
          </a:pPr>
          <a:br>
            <a:rPr lang="en-US" sz="1800" b="0" i="0" kern="1200" baseline="0" dirty="0"/>
          </a:br>
          <a:r>
            <a:rPr lang="en-US" sz="1800" b="1" i="0" kern="1200" baseline="0" dirty="0"/>
            <a:t>Refined</a:t>
          </a:r>
          <a:r>
            <a:rPr lang="en-US" sz="1800" b="0" i="0" kern="1200" baseline="0" dirty="0"/>
            <a:t>: How do mobile health apps support smoking cessation efforts among young adults in low-income communities?</a:t>
          </a:r>
          <a:endParaRPr lang="en-US" sz="1800" kern="1200" dirty="0"/>
        </a:p>
      </dsp:txBody>
      <dsp:txXfrm>
        <a:off x="7453340" y="2073283"/>
        <a:ext cx="3387881" cy="2845820"/>
      </dsp:txXfrm>
    </dsp:sp>
    <dsp:sp modelId="{C2A893E6-C99F-4E57-9029-BD4FB23C653F}">
      <dsp:nvSpPr>
        <dsp:cNvPr id="0" name=""/>
        <dsp:cNvSpPr/>
      </dsp:nvSpPr>
      <dsp:spPr>
        <a:xfrm>
          <a:off x="8435825" y="745234"/>
          <a:ext cx="1422910" cy="1422910"/>
        </a:xfrm>
        <a:prstGeom prst="ellips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936" tIns="12700" rIns="110936" bIns="12700" numCol="1" spcCol="1270" anchor="ctr" anchorCtr="0">
          <a:noAutofit/>
        </a:bodyPr>
        <a:lstStyle/>
        <a:p>
          <a:pPr marL="0" lvl="0" indent="0" algn="ctr" defTabSz="2133600">
            <a:lnSpc>
              <a:spcPct val="90000"/>
            </a:lnSpc>
            <a:spcBef>
              <a:spcPct val="0"/>
            </a:spcBef>
            <a:spcAft>
              <a:spcPct val="35000"/>
            </a:spcAft>
            <a:buNone/>
          </a:pPr>
          <a:r>
            <a:rPr lang="en-US" sz="4800" kern="1200"/>
            <a:t>3</a:t>
          </a:r>
        </a:p>
      </dsp:txBody>
      <dsp:txXfrm>
        <a:off x="8644205" y="953614"/>
        <a:ext cx="1006150" cy="1006150"/>
      </dsp:txXfrm>
    </dsp:sp>
    <dsp:sp modelId="{050CF1ED-D11F-4F9F-A148-8026D2911FED}">
      <dsp:nvSpPr>
        <dsp:cNvPr id="0" name=""/>
        <dsp:cNvSpPr/>
      </dsp:nvSpPr>
      <dsp:spPr>
        <a:xfrm>
          <a:off x="7453340" y="5013893"/>
          <a:ext cx="3387881" cy="72"/>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628E33-6254-4E53-9D75-C46A3D244FE9}">
      <dsp:nvSpPr>
        <dsp:cNvPr id="0" name=""/>
        <dsp:cNvSpPr/>
      </dsp:nvSpPr>
      <dsp:spPr>
        <a:xfrm>
          <a:off x="0" y="4628787"/>
          <a:ext cx="6790944" cy="101266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b="1" kern="1200" dirty="0"/>
            <a:t>How you’ll achieve it</a:t>
          </a:r>
          <a:r>
            <a:rPr lang="en-GB" sz="2400" kern="1200" dirty="0"/>
            <a:t> (e.g., "By identifying themes and gaps in the current literature").</a:t>
          </a:r>
        </a:p>
      </dsp:txBody>
      <dsp:txXfrm>
        <a:off x="0" y="4628787"/>
        <a:ext cx="6790944" cy="1012665"/>
      </dsp:txXfrm>
    </dsp:sp>
    <dsp:sp modelId="{25170C40-0FB2-4746-B61C-18C7C8B5DBA7}">
      <dsp:nvSpPr>
        <dsp:cNvPr id="0" name=""/>
        <dsp:cNvSpPr/>
      </dsp:nvSpPr>
      <dsp:spPr>
        <a:xfrm rot="10800000">
          <a:off x="0" y="3086498"/>
          <a:ext cx="6790944" cy="1557479"/>
        </a:xfrm>
        <a:prstGeom prst="upArrowCallou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b="1" kern="1200"/>
            <a:t>Who or what you’re focusing on</a:t>
          </a:r>
          <a:r>
            <a:rPr lang="en-GB" sz="2400" kern="1200"/>
            <a:t> (e.g., "Young adults aged 18-25").</a:t>
          </a:r>
          <a:endParaRPr lang="en-GB" sz="2400" kern="1200" dirty="0"/>
        </a:p>
      </dsp:txBody>
      <dsp:txXfrm rot="10800000">
        <a:off x="0" y="3086498"/>
        <a:ext cx="6790944" cy="1012003"/>
      </dsp:txXfrm>
    </dsp:sp>
    <dsp:sp modelId="{7E90A12E-0BB2-443F-9B1A-8CF1CCD21AB4}">
      <dsp:nvSpPr>
        <dsp:cNvPr id="0" name=""/>
        <dsp:cNvSpPr/>
      </dsp:nvSpPr>
      <dsp:spPr>
        <a:xfrm rot="10800000">
          <a:off x="0" y="1544208"/>
          <a:ext cx="6790944" cy="1557479"/>
        </a:xfrm>
        <a:prstGeom prst="upArrowCallou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GB" sz="2400" b="1" kern="1200"/>
            <a:t>What you want to learn</a:t>
          </a:r>
          <a:r>
            <a:rPr lang="en-GB" sz="2400" kern="1200"/>
            <a:t> (e.g., "Understand why people use health apps").</a:t>
          </a:r>
          <a:endParaRPr lang="en-GB" sz="2400" kern="1200" dirty="0"/>
        </a:p>
      </dsp:txBody>
      <dsp:txXfrm rot="10800000">
        <a:off x="0" y="1544208"/>
        <a:ext cx="6790944" cy="1012003"/>
      </dsp:txXfrm>
    </dsp:sp>
    <dsp:sp modelId="{3F1B31A9-9720-480E-B999-3EF761F596FC}">
      <dsp:nvSpPr>
        <dsp:cNvPr id="0" name=""/>
        <dsp:cNvSpPr/>
      </dsp:nvSpPr>
      <dsp:spPr>
        <a:xfrm rot="10800000">
          <a:off x="0" y="1918"/>
          <a:ext cx="6790944" cy="1557479"/>
        </a:xfrm>
        <a:prstGeom prst="upArrowCallou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dirty="0">
              <a:solidFill>
                <a:schemeClr val="tx1"/>
              </a:solidFill>
            </a:rPr>
            <a:t>Research objectives are </a:t>
          </a:r>
          <a:r>
            <a:rPr lang="en-GB" sz="1600" b="1" kern="1200" dirty="0">
              <a:solidFill>
                <a:schemeClr val="tx1"/>
              </a:solidFill>
            </a:rPr>
            <a:t>clear goals that explain what you want to achieve with your study</a:t>
          </a:r>
          <a:r>
            <a:rPr lang="en-GB" sz="1600" kern="1200" dirty="0">
              <a:solidFill>
                <a:schemeClr val="tx1"/>
              </a:solidFill>
            </a:rPr>
            <a:t>. They guide your research by outlining the specific questions or topics you will explore. In simple terms, they describe:</a:t>
          </a:r>
          <a:endParaRPr lang="en-US" sz="1600" kern="1200" dirty="0">
            <a:solidFill>
              <a:schemeClr val="tx1"/>
            </a:solidFill>
          </a:endParaRPr>
        </a:p>
      </dsp:txBody>
      <dsp:txXfrm rot="10800000">
        <a:off x="0" y="1918"/>
        <a:ext cx="6790944" cy="1012003"/>
      </dsp:txXfrm>
    </dsp:sp>
  </dsp:spTree>
</dsp:drawing>
</file>

<file path=ppt/diagrams/layout1.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C53AB5-B049-4D66-8B21-1C11BB7CBFD0}" type="datetimeFigureOut">
              <a:rPr lang="en-GB" smtClean="0"/>
              <a:t>24/01/2025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EA20C9B-0AAD-4F06-8ABF-51A6DA0D3E18}" type="slidenum">
              <a:rPr lang="en-GB" smtClean="0"/>
              <a:t>‹#›</a:t>
            </a:fld>
            <a:endParaRPr lang="en-GB"/>
          </a:p>
        </p:txBody>
      </p:sp>
    </p:spTree>
    <p:extLst>
      <p:ext uri="{BB962C8B-B14F-4D97-AF65-F5344CB8AC3E}">
        <p14:creationId xmlns:p14="http://schemas.microsoft.com/office/powerpoint/2010/main" val="19184468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EA20C9B-0AAD-4F06-8ABF-51A6DA0D3E18}" type="slidenum">
              <a:rPr lang="en-GB" smtClean="0"/>
              <a:t>2</a:t>
            </a:fld>
            <a:endParaRPr lang="en-GB"/>
          </a:p>
        </p:txBody>
      </p:sp>
    </p:spTree>
    <p:extLst>
      <p:ext uri="{BB962C8B-B14F-4D97-AF65-F5344CB8AC3E}">
        <p14:creationId xmlns:p14="http://schemas.microsoft.com/office/powerpoint/2010/main" val="40225867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D28CD4E-E6FC-4B71-BC7D-B0A5B2A3B1AB}" type="slidenum">
              <a:rPr lang="en-GB" smtClean="0"/>
              <a:t>4</a:t>
            </a:fld>
            <a:endParaRPr lang="en-GB"/>
          </a:p>
        </p:txBody>
      </p:sp>
    </p:spTree>
    <p:extLst>
      <p:ext uri="{BB962C8B-B14F-4D97-AF65-F5344CB8AC3E}">
        <p14:creationId xmlns:p14="http://schemas.microsoft.com/office/powerpoint/2010/main" val="384735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p:txBody>
      </p:sp>
      <p:sp>
        <p:nvSpPr>
          <p:cNvPr id="4" name="Slide Number Placeholder 3"/>
          <p:cNvSpPr>
            <a:spLocks noGrp="1"/>
          </p:cNvSpPr>
          <p:nvPr>
            <p:ph type="sldNum" sz="quarter" idx="5"/>
          </p:nvPr>
        </p:nvSpPr>
        <p:spPr/>
        <p:txBody>
          <a:bodyPr/>
          <a:lstStyle/>
          <a:p>
            <a:fld id="{473E22D7-0F5B-42D9-AF91-6EBDB952DE98}" type="slidenum">
              <a:rPr lang="en-GB" smtClean="0"/>
              <a:t>5</a:t>
            </a:fld>
            <a:endParaRPr lang="en-GB"/>
          </a:p>
        </p:txBody>
      </p:sp>
    </p:spTree>
    <p:extLst>
      <p:ext uri="{BB962C8B-B14F-4D97-AF65-F5344CB8AC3E}">
        <p14:creationId xmlns:p14="http://schemas.microsoft.com/office/powerpoint/2010/main" val="15405277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EA20C9B-0AAD-4F06-8ABF-51A6DA0D3E18}" type="slidenum">
              <a:rPr lang="en-GB" smtClean="0"/>
              <a:t>9</a:t>
            </a:fld>
            <a:endParaRPr lang="en-GB"/>
          </a:p>
        </p:txBody>
      </p:sp>
    </p:spTree>
    <p:extLst>
      <p:ext uri="{BB962C8B-B14F-4D97-AF65-F5344CB8AC3E}">
        <p14:creationId xmlns:p14="http://schemas.microsoft.com/office/powerpoint/2010/main" val="27146723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EA20C9B-0AAD-4F06-8ABF-51A6DA0D3E18}" type="slidenum">
              <a:rPr lang="en-GB" smtClean="0"/>
              <a:t>10</a:t>
            </a:fld>
            <a:endParaRPr lang="en-GB"/>
          </a:p>
        </p:txBody>
      </p:sp>
    </p:spTree>
    <p:extLst>
      <p:ext uri="{BB962C8B-B14F-4D97-AF65-F5344CB8AC3E}">
        <p14:creationId xmlns:p14="http://schemas.microsoft.com/office/powerpoint/2010/main" val="19236297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Research objectives are </a:t>
            </a:r>
            <a:r>
              <a:rPr lang="en-GB" b="1" dirty="0"/>
              <a:t>clear goals that explain what you want to achieve with your study</a:t>
            </a:r>
            <a:r>
              <a:rPr lang="en-GB" dirty="0"/>
              <a:t>. They guide your research by outlining the specific questions or topics you will explore. In simple terms, they describe:</a:t>
            </a:r>
          </a:p>
          <a:p>
            <a:pPr>
              <a:buFont typeface="Arial" panose="020B0604020202020204" pitchFamily="34" charset="0"/>
              <a:buChar char="•"/>
            </a:pPr>
            <a:r>
              <a:rPr lang="en-GB" b="1" dirty="0"/>
              <a:t>What you want to learn</a:t>
            </a:r>
            <a:r>
              <a:rPr lang="en-GB" dirty="0"/>
              <a:t> (e.g., "Understand why people use health apps").</a:t>
            </a:r>
          </a:p>
          <a:p>
            <a:pPr>
              <a:buFont typeface="Arial" panose="020B0604020202020204" pitchFamily="34" charset="0"/>
              <a:buChar char="•"/>
            </a:pPr>
            <a:r>
              <a:rPr lang="en-GB" b="1" dirty="0"/>
              <a:t>Who or what you’re focusing on</a:t>
            </a:r>
            <a:r>
              <a:rPr lang="en-GB" dirty="0"/>
              <a:t> (e.g., "Young adults aged 18-25").</a:t>
            </a:r>
          </a:p>
          <a:p>
            <a:pPr>
              <a:buFont typeface="Arial" panose="020B0604020202020204" pitchFamily="34" charset="0"/>
              <a:buChar char="•"/>
            </a:pPr>
            <a:r>
              <a:rPr lang="en-GB" b="1" dirty="0"/>
              <a:t>How you’ll achieve it</a:t>
            </a:r>
            <a:r>
              <a:rPr lang="en-GB" dirty="0"/>
              <a:t> (e.g., "By </a:t>
            </a:r>
            <a:r>
              <a:rPr lang="en-GB" dirty="0" err="1"/>
              <a:t>analyzing</a:t>
            </a:r>
            <a:r>
              <a:rPr lang="en-GB" dirty="0"/>
              <a:t> survey results").</a:t>
            </a:r>
          </a:p>
          <a:p>
            <a:r>
              <a:rPr lang="en-GB" b="1" dirty="0"/>
              <a:t>Examples of Research Objectives:</a:t>
            </a:r>
          </a:p>
          <a:p>
            <a:pPr>
              <a:buFont typeface="+mj-lt"/>
              <a:buAutoNum type="arabicPeriod"/>
            </a:pPr>
            <a:r>
              <a:rPr lang="en-GB" dirty="0"/>
              <a:t>To identify the main challenges faced by carers of elderly people with dementia.</a:t>
            </a:r>
          </a:p>
          <a:p>
            <a:pPr>
              <a:buFont typeface="+mj-lt"/>
              <a:buAutoNum type="arabicPeriod"/>
            </a:pPr>
            <a:r>
              <a:rPr lang="en-GB" dirty="0"/>
              <a:t>To explore how exercise impacts mental health in university students.</a:t>
            </a:r>
          </a:p>
          <a:p>
            <a:pPr>
              <a:buFont typeface="+mj-lt"/>
              <a:buAutoNum type="arabicPeriod"/>
            </a:pPr>
            <a:r>
              <a:rPr lang="en-GB" dirty="0"/>
              <a:t>To </a:t>
            </a:r>
            <a:r>
              <a:rPr lang="en-GB" dirty="0" err="1"/>
              <a:t>analyze</a:t>
            </a:r>
            <a:r>
              <a:rPr lang="en-GB" dirty="0"/>
              <a:t> the effectiveness of online </a:t>
            </a:r>
            <a:r>
              <a:rPr lang="en-GB" dirty="0" err="1"/>
              <a:t>counseling</a:t>
            </a:r>
            <a:r>
              <a:rPr lang="en-GB" dirty="0"/>
              <a:t> services for teenagers.</a:t>
            </a:r>
          </a:p>
          <a:p>
            <a:r>
              <a:rPr lang="en-GB" dirty="0"/>
              <a:t>They are like a roadmap, showing the steps and focus of your research.</a:t>
            </a:r>
          </a:p>
          <a:p>
            <a:endParaRPr lang="en-GB" dirty="0"/>
          </a:p>
        </p:txBody>
      </p:sp>
      <p:sp>
        <p:nvSpPr>
          <p:cNvPr id="4" name="Slide Number Placeholder 3"/>
          <p:cNvSpPr>
            <a:spLocks noGrp="1"/>
          </p:cNvSpPr>
          <p:nvPr>
            <p:ph type="sldNum" sz="quarter" idx="5"/>
          </p:nvPr>
        </p:nvSpPr>
        <p:spPr/>
        <p:txBody>
          <a:bodyPr/>
          <a:lstStyle/>
          <a:p>
            <a:fld id="{7EA20C9B-0AAD-4F06-8ABF-51A6DA0D3E18}" type="slidenum">
              <a:rPr lang="en-GB" smtClean="0"/>
              <a:t>18</a:t>
            </a:fld>
            <a:endParaRPr lang="en-GB"/>
          </a:p>
        </p:txBody>
      </p:sp>
    </p:spTree>
    <p:extLst>
      <p:ext uri="{BB962C8B-B14F-4D97-AF65-F5344CB8AC3E}">
        <p14:creationId xmlns:p14="http://schemas.microsoft.com/office/powerpoint/2010/main" val="30653881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The question sets the focus</a:t>
            </a:r>
            <a:r>
              <a:rPr lang="en-GB" dirty="0"/>
              <a:t>: What do you want to find out? </a:t>
            </a:r>
            <a:r>
              <a:rPr lang="en-GB" b="1" dirty="0"/>
              <a:t>The aim explains the purpose</a:t>
            </a:r>
            <a:r>
              <a:rPr lang="en-GB" dirty="0"/>
              <a:t>: Why are you asking this </a:t>
            </a:r>
            <a:r>
              <a:rPr lang="en-GB" dirty="0" err="1"/>
              <a:t>question?</a:t>
            </a:r>
            <a:r>
              <a:rPr lang="en-GB" b="1" dirty="0" err="1"/>
              <a:t>The</a:t>
            </a:r>
            <a:r>
              <a:rPr lang="en-GB" b="1" dirty="0"/>
              <a:t> objectives break it into steps</a:t>
            </a:r>
            <a:r>
              <a:rPr lang="en-GB" dirty="0"/>
              <a:t>: How will you answer the question and achieve the aim</a:t>
            </a:r>
          </a:p>
        </p:txBody>
      </p:sp>
      <p:sp>
        <p:nvSpPr>
          <p:cNvPr id="4" name="Slide Number Placeholder 3"/>
          <p:cNvSpPr>
            <a:spLocks noGrp="1"/>
          </p:cNvSpPr>
          <p:nvPr>
            <p:ph type="sldNum" sz="quarter" idx="5"/>
          </p:nvPr>
        </p:nvSpPr>
        <p:spPr/>
        <p:txBody>
          <a:bodyPr/>
          <a:lstStyle/>
          <a:p>
            <a:fld id="{7EA20C9B-0AAD-4F06-8ABF-51A6DA0D3E18}" type="slidenum">
              <a:rPr lang="en-GB" smtClean="0"/>
              <a:t>20</a:t>
            </a:fld>
            <a:endParaRPr lang="en-GB"/>
          </a:p>
        </p:txBody>
      </p:sp>
    </p:spTree>
    <p:extLst>
      <p:ext uri="{BB962C8B-B14F-4D97-AF65-F5344CB8AC3E}">
        <p14:creationId xmlns:p14="http://schemas.microsoft.com/office/powerpoint/2010/main" val="16450629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Highlight how some of these suggestions could be refined and focused more. </a:t>
            </a:r>
          </a:p>
        </p:txBody>
      </p:sp>
      <p:sp>
        <p:nvSpPr>
          <p:cNvPr id="4" name="Slide Number Placeholder 3"/>
          <p:cNvSpPr>
            <a:spLocks noGrp="1"/>
          </p:cNvSpPr>
          <p:nvPr>
            <p:ph type="sldNum" sz="quarter" idx="5"/>
          </p:nvPr>
        </p:nvSpPr>
        <p:spPr/>
        <p:txBody>
          <a:bodyPr/>
          <a:lstStyle/>
          <a:p>
            <a:fld id="{7EA20C9B-0AAD-4F06-8ABF-51A6DA0D3E18}" type="slidenum">
              <a:rPr lang="en-GB" smtClean="0"/>
              <a:t>21</a:t>
            </a:fld>
            <a:endParaRPr lang="en-GB"/>
          </a:p>
        </p:txBody>
      </p:sp>
    </p:spTree>
    <p:extLst>
      <p:ext uri="{BB962C8B-B14F-4D97-AF65-F5344CB8AC3E}">
        <p14:creationId xmlns:p14="http://schemas.microsoft.com/office/powerpoint/2010/main" val="36600597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to students that as level 5 students they just need to be aware of the principles of ethics. The research that they are doing is not experimental and is guided by us to avoid ethical errors. The most important element for students are those specific pointers made on slide 4 and 5 (informed consent, safe storage of data and not falsifying data). </a:t>
            </a:r>
          </a:p>
        </p:txBody>
      </p:sp>
      <p:sp>
        <p:nvSpPr>
          <p:cNvPr id="4" name="Slide Number Placeholder 3"/>
          <p:cNvSpPr>
            <a:spLocks noGrp="1"/>
          </p:cNvSpPr>
          <p:nvPr>
            <p:ph type="sldNum" sz="quarter" idx="5"/>
          </p:nvPr>
        </p:nvSpPr>
        <p:spPr/>
        <p:txBody>
          <a:bodyPr/>
          <a:lstStyle/>
          <a:p>
            <a:fld id="{C2BEE330-2EDF-4EBF-B75A-6520EE17075E}" type="slidenum">
              <a:rPr lang="en-GB" smtClean="0"/>
              <a:t>25</a:t>
            </a:fld>
            <a:endParaRPr lang="en-GB"/>
          </a:p>
        </p:txBody>
      </p:sp>
    </p:spTree>
    <p:extLst>
      <p:ext uri="{BB962C8B-B14F-4D97-AF65-F5344CB8AC3E}">
        <p14:creationId xmlns:p14="http://schemas.microsoft.com/office/powerpoint/2010/main" val="16951320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Integrity, fairness and open-mindedness of the researcher </a:t>
            </a:r>
            <a:r>
              <a:rPr lang="en-GB" dirty="0"/>
              <a:t>-  The quality of research depends in part on the integrity, fairness and </a:t>
            </a:r>
            <a:r>
              <a:rPr lang="en-GB" dirty="0" err="1"/>
              <a:t>openmindedness</a:t>
            </a:r>
            <a:r>
              <a:rPr lang="en-GB" dirty="0"/>
              <a:t> of the researcher. This means acting openly, being truthful and promoting accuracy. Conversely it also means avoiding deception, dishonesty, misrepresentation (of data and findings etc.), partiality, reckless commitments or disingenuous promises. Where appropriate, any conflict of interest or commercial association should be declared. </a:t>
            </a:r>
          </a:p>
          <a:p>
            <a:endParaRPr lang="en-GB" dirty="0"/>
          </a:p>
          <a:p>
            <a:r>
              <a:rPr lang="en-GB" b="1" dirty="0"/>
              <a:t>Respect for others -  </a:t>
            </a:r>
            <a:r>
              <a:rPr lang="en-GB" dirty="0"/>
              <a:t>A researcher’s position is based on the development of trust and respect. The conduct of research entails social responsibility and obligations to those who participate in or are affected by it. The rights of all persons should be recognised and their dignity respected.</a:t>
            </a:r>
          </a:p>
          <a:p>
            <a:r>
              <a:rPr lang="en-GB" dirty="0"/>
              <a:t> </a:t>
            </a:r>
            <a:r>
              <a:rPr lang="en-GB" b="1" dirty="0"/>
              <a:t>Avoidance of harm </a:t>
            </a:r>
            <a:r>
              <a:rPr lang="en-GB" dirty="0"/>
              <a:t>- Any harm to participants must be avoided. Harm may occur through risks to emotional well-being, mental or physical health, or social or group cohesion. It may take a number of forms including embarrassment, stress, discomfort, pain or conflict. It may be caused by using a research method in an intrusive or zealous way that involves mental or social pressure causing anxiety or stress. It may also be caused by violating assurances about confidentiality and anonymity, or through harassment or discrimination. </a:t>
            </a:r>
          </a:p>
          <a:p>
            <a:r>
              <a:rPr lang="en-GB" b="1" dirty="0"/>
              <a:t>Privacy of those taking part.</a:t>
            </a:r>
          </a:p>
          <a:p>
            <a:r>
              <a:rPr lang="en-GB" dirty="0"/>
              <a:t> Privacy is a key principle that links to or underpins several other principles considered here. Respect for others, the avoidance of harm, the voluntary nature of participation, informed consent, ensuring confidentiality and maintaining anonymity, responsibility in the analysis of data and reporting of findings, and compliance in the management of data are all linked to or motivated by the principle of ensuring the privacy of those taking part.</a:t>
            </a:r>
          </a:p>
          <a:p>
            <a:r>
              <a:rPr lang="en-GB" dirty="0"/>
              <a:t> </a:t>
            </a:r>
            <a:r>
              <a:rPr lang="en-GB" b="1" dirty="0"/>
              <a:t>Voluntary nature of participation and right to withdraw </a:t>
            </a:r>
          </a:p>
          <a:p>
            <a:r>
              <a:rPr lang="en-GB" dirty="0"/>
              <a:t>The right not to participate in a research project is unchallengeable. This is accompanied by the right not to be harassed to participate. It is also unacceptable to attempt to extend the scope of participation beyond that freely given. Those taking part continue to exercise the right to determine how they will participate in the data collection process, including rights: not to answer any question, or set of questions; not to provide any data requested; to modify the nature of their consent; to withdraw from participation and possibly to withdraw data they have provided.</a:t>
            </a:r>
          </a:p>
          <a:p>
            <a:r>
              <a:rPr lang="en-GB" dirty="0"/>
              <a:t> </a:t>
            </a:r>
            <a:r>
              <a:rPr lang="en-GB" b="1" dirty="0"/>
              <a:t>Informed consent of those taking part.</a:t>
            </a:r>
          </a:p>
          <a:p>
            <a:r>
              <a:rPr lang="en-GB" dirty="0"/>
              <a:t> The principle of informed consent involves researchers providing sufficient information and assurances about taking part to allow individuals to understand the implications of participation and to reach a fully informed, considered and freely given decision about whether or not to do so, without the exercise of any pressure or coercion. This leads to the right of those taking part to expect the researcher to abide by the extent of the consent given and not to find that the researcher wishes to prolong the duration of an interview or observation, or to widen the scope of the research without first seeking and obtaining permission, or to commit any subsequent breach of the consent given</a:t>
            </a:r>
          </a:p>
          <a:p>
            <a:endParaRPr lang="en-GB" dirty="0"/>
          </a:p>
        </p:txBody>
      </p:sp>
      <p:sp>
        <p:nvSpPr>
          <p:cNvPr id="4" name="Slide Number Placeholder 3"/>
          <p:cNvSpPr>
            <a:spLocks noGrp="1"/>
          </p:cNvSpPr>
          <p:nvPr>
            <p:ph type="sldNum" sz="quarter" idx="5"/>
          </p:nvPr>
        </p:nvSpPr>
        <p:spPr/>
        <p:txBody>
          <a:bodyPr/>
          <a:lstStyle/>
          <a:p>
            <a:fld id="{C2BEE330-2EDF-4EBF-B75A-6520EE17075E}" type="slidenum">
              <a:rPr lang="en-GB" smtClean="0"/>
              <a:t>26</a:t>
            </a:fld>
            <a:endParaRPr lang="en-GB"/>
          </a:p>
        </p:txBody>
      </p:sp>
    </p:spTree>
    <p:extLst>
      <p:ext uri="{BB962C8B-B14F-4D97-AF65-F5344CB8AC3E}">
        <p14:creationId xmlns:p14="http://schemas.microsoft.com/office/powerpoint/2010/main" val="42436192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Ensuring confidentiality of data and maintenance of anonymity of those taking part </a:t>
            </a:r>
          </a:p>
          <a:p>
            <a:r>
              <a:rPr lang="en-GB" dirty="0"/>
              <a:t>Research is designed to answer ‘who’, ‘what’, ‘when’, ‘where’, ‘how’ and ‘why’ questions, not to focus on those who provided the data to answer these. Individuals and organisations should therefore remain anonymous and the data they provide should be processed to make it non-attributable, unless there is an explicit agreement to attribute comments. Harm may result from unauthorised attribution or identification. Reliability of data is also likely to be enhanced where confidentiality and anonymity are assured. This principle leads to the right to expect assurances about anonymity and confidentiality to be observed strictly.</a:t>
            </a:r>
          </a:p>
          <a:p>
            <a:r>
              <a:rPr lang="en-GB" b="1" dirty="0"/>
              <a:t>Accurate analysis and reporting of data</a:t>
            </a:r>
          </a:p>
          <a:p>
            <a:r>
              <a:rPr lang="en-GB" dirty="0"/>
              <a:t>Assurances about privacy, anonymity and confidentiality must be upheld when analysing and reporting data. Primary data should not be made up or altered and results should not be falsified. Findings should be reported fully and accurately, irrespective of whether they contradict expected outcomes. The same conditions apply to secondary data, the source or sources of which should also be clearly acknowledged. Analyses and the interpretations that follow from these should be checked carefully and corrections made to ensure the accuracy of the research report and any other outcome. </a:t>
            </a:r>
          </a:p>
          <a:p>
            <a:r>
              <a:rPr lang="en-GB" dirty="0"/>
              <a:t> </a:t>
            </a:r>
            <a:r>
              <a:rPr lang="en-GB" b="1" dirty="0"/>
              <a:t>Uphold data protection laws</a:t>
            </a:r>
          </a:p>
          <a:p>
            <a:r>
              <a:rPr lang="en-GB" dirty="0"/>
              <a:t>Research is likely to involve the collection of personal data. Many governments have passed legislation to regulate the processing, security and possible sharing of personal data. There is therefore a statutory requirement to comply with such legislation. In the European Union, Directive 95/46/CE and subsequently the General Data Protection Regulation EU2016/679 required member states to pass data protection legislation. Other laws may exist in particular countries relating to the processing, security and possible sharing of data. It will therefore be essential for researchers to understand and comply with the legal restrictions and regulations that relate to the management of research data within the country or countries within which they conduct research. </a:t>
            </a:r>
          </a:p>
          <a:p>
            <a:endParaRPr lang="en-GB" dirty="0"/>
          </a:p>
          <a:p>
            <a:r>
              <a:rPr lang="en-GB" b="1" dirty="0"/>
              <a:t>Ensuring the safety of the researcher</a:t>
            </a:r>
          </a:p>
          <a:p>
            <a:r>
              <a:rPr lang="en-GB" b="1" dirty="0"/>
              <a:t> </a:t>
            </a:r>
            <a:r>
              <a:rPr lang="en-GB" dirty="0"/>
              <a:t>The safety of researchers is a very important consideration when planning and conducting a research project. The Social Research Association’s Code of Practice for the Safety of Social Researchers identifies possible risks from social interactions including ‘risk of physical threat or abuse; risk of psychological trauma . . . ; risk of being in a compromising situation . . . ; increased exposure to risks of everyday life’ (Social Research Association 2001: 1). Research design therefore needs to consider risks to researchers as well as to participants. </a:t>
            </a:r>
          </a:p>
        </p:txBody>
      </p:sp>
      <p:sp>
        <p:nvSpPr>
          <p:cNvPr id="4" name="Slide Number Placeholder 3"/>
          <p:cNvSpPr>
            <a:spLocks noGrp="1"/>
          </p:cNvSpPr>
          <p:nvPr>
            <p:ph type="sldNum" sz="quarter" idx="5"/>
          </p:nvPr>
        </p:nvSpPr>
        <p:spPr/>
        <p:txBody>
          <a:bodyPr/>
          <a:lstStyle/>
          <a:p>
            <a:fld id="{C2BEE330-2EDF-4EBF-B75A-6520EE17075E}" type="slidenum">
              <a:rPr lang="en-GB" smtClean="0"/>
              <a:t>27</a:t>
            </a:fld>
            <a:endParaRPr lang="en-GB"/>
          </a:p>
        </p:txBody>
      </p:sp>
    </p:spTree>
    <p:extLst>
      <p:ext uri="{BB962C8B-B14F-4D97-AF65-F5344CB8AC3E}">
        <p14:creationId xmlns:p14="http://schemas.microsoft.com/office/powerpoint/2010/main" val="42937126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Highlight that ethical practice is the opposite of research misconduct – the present information accurately, to include only genuine studies, to give credit to all authors if you refer to their work. </a:t>
            </a:r>
          </a:p>
        </p:txBody>
      </p:sp>
      <p:sp>
        <p:nvSpPr>
          <p:cNvPr id="4" name="Slide Number Placeholder 3"/>
          <p:cNvSpPr>
            <a:spLocks noGrp="1"/>
          </p:cNvSpPr>
          <p:nvPr>
            <p:ph type="sldNum" sz="quarter" idx="5"/>
          </p:nvPr>
        </p:nvSpPr>
        <p:spPr/>
        <p:txBody>
          <a:bodyPr/>
          <a:lstStyle/>
          <a:p>
            <a:fld id="{7EA20C9B-0AAD-4F06-8ABF-51A6DA0D3E18}" type="slidenum">
              <a:rPr lang="en-GB" smtClean="0"/>
              <a:t>28</a:t>
            </a:fld>
            <a:endParaRPr lang="en-GB"/>
          </a:p>
        </p:txBody>
      </p:sp>
    </p:spTree>
    <p:extLst>
      <p:ext uri="{BB962C8B-B14F-4D97-AF65-F5344CB8AC3E}">
        <p14:creationId xmlns:p14="http://schemas.microsoft.com/office/powerpoint/2010/main" val="2167170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5.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5.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6.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6.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7.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7.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7.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7.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0410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GB" dirty="0"/>
              <a:t>Click to edit Master text styles</a:t>
            </a:r>
          </a:p>
        </p:txBody>
      </p:sp>
    </p:spTree>
    <p:extLst>
      <p:ext uri="{BB962C8B-B14F-4D97-AF65-F5344CB8AC3E}">
        <p14:creationId xmlns:p14="http://schemas.microsoft.com/office/powerpoint/2010/main" val="12731376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close-up of a blue and yellow banner&#10;&#10;Description automatically generated">
            <a:extLst>
              <a:ext uri="{FF2B5EF4-FFF2-40B4-BE49-F238E27FC236}">
                <a16:creationId xmlns:a16="http://schemas.microsoft.com/office/drawing/2014/main" id="{DA7057D0-FC8F-3847-733D-20DDF758B554}"/>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2277159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3" name="Picture 2" descr="A blue background with a blue background&#10;&#10;Description automatically generated">
            <a:extLst>
              <a:ext uri="{FF2B5EF4-FFF2-40B4-BE49-F238E27FC236}">
                <a16:creationId xmlns:a16="http://schemas.microsoft.com/office/drawing/2014/main" id="{69C8BF3C-607A-57A8-722A-506D472D1DF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4" name="Text Placeholder 2">
            <a:extLst>
              <a:ext uri="{FF2B5EF4-FFF2-40B4-BE49-F238E27FC236}">
                <a16:creationId xmlns:a16="http://schemas.microsoft.com/office/drawing/2014/main" id="{CEE8E5BF-F8FD-1004-2D0C-A2318DDFCDEB}"/>
              </a:ext>
            </a:extLst>
          </p:cNvPr>
          <p:cNvSpPr>
            <a:spLocks noGrp="1"/>
          </p:cNvSpPr>
          <p:nvPr>
            <p:ph idx="1"/>
          </p:nvPr>
        </p:nvSpPr>
        <p:spPr>
          <a:xfrm>
            <a:off x="630810"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GB" dirty="0"/>
              <a:t>Click to edit Master text styles</a:t>
            </a:r>
          </a:p>
        </p:txBody>
      </p:sp>
      <p:sp>
        <p:nvSpPr>
          <p:cNvPr id="6" name="Text Placeholder 2">
            <a:extLst>
              <a:ext uri="{FF2B5EF4-FFF2-40B4-BE49-F238E27FC236}">
                <a16:creationId xmlns:a16="http://schemas.microsoft.com/office/drawing/2014/main" id="{D064EFEB-B375-BC6B-33CA-D988E61B1FC5}"/>
              </a:ext>
            </a:extLst>
          </p:cNvPr>
          <p:cNvSpPr>
            <a:spLocks noGrp="1"/>
          </p:cNvSpPr>
          <p:nvPr>
            <p:ph idx="10"/>
          </p:nvPr>
        </p:nvSpPr>
        <p:spPr>
          <a:xfrm>
            <a:off x="6723497"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GB" dirty="0"/>
              <a:t>Click to edit Master text styles</a:t>
            </a:r>
          </a:p>
        </p:txBody>
      </p:sp>
    </p:spTree>
    <p:extLst>
      <p:ext uri="{BB962C8B-B14F-4D97-AF65-F5344CB8AC3E}">
        <p14:creationId xmlns:p14="http://schemas.microsoft.com/office/powerpoint/2010/main" val="33609306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4" name="Picture 3" descr="A blue background with a logo&#10;&#10;Description automatically generated">
            <a:extLst>
              <a:ext uri="{FF2B5EF4-FFF2-40B4-BE49-F238E27FC236}">
                <a16:creationId xmlns:a16="http://schemas.microsoft.com/office/drawing/2014/main" id="{51A1BA08-5390-B75E-C2D0-6DD9A81611AD}"/>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1799393"/>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94923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lue background with yellow text&#10;&#10;Description automatically generated">
            <a:extLst>
              <a:ext uri="{FF2B5EF4-FFF2-40B4-BE49-F238E27FC236}">
                <a16:creationId xmlns:a16="http://schemas.microsoft.com/office/drawing/2014/main" id="{0BEAED2B-9FEC-B78D-03CD-086B9CE00DD0}"/>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747462"/>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760472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dirty="0"/>
              <a:t>Click to edit Master text styles</a:t>
            </a:r>
          </a:p>
        </p:txBody>
      </p:sp>
    </p:spTree>
    <p:extLst>
      <p:ext uri="{BB962C8B-B14F-4D97-AF65-F5344CB8AC3E}">
        <p14:creationId xmlns:p14="http://schemas.microsoft.com/office/powerpoint/2010/main" val="31307197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uilding with a castle and a lawn&#10;&#10;Description automatically generated with medium confidence">
            <a:extLst>
              <a:ext uri="{FF2B5EF4-FFF2-40B4-BE49-F238E27FC236}">
                <a16:creationId xmlns:a16="http://schemas.microsoft.com/office/drawing/2014/main" id="{1C817A1A-66FC-0D73-CAE6-0ACB41F8C61A}"/>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33871147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pic>
        <p:nvPicPr>
          <p:cNvPr id="7" name="Picture 6" descr="A collage of a building and a blue background&#10;&#10;Description automatically generated">
            <a:extLst>
              <a:ext uri="{FF2B5EF4-FFF2-40B4-BE49-F238E27FC236}">
                <a16:creationId xmlns:a16="http://schemas.microsoft.com/office/drawing/2014/main" id="{4D30E6F1-26E9-F12A-7CD6-2618AF1BD9A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39167767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4" name="Picture 3" descr="A person walking in front of a building&#10;&#10;Description automatically generated">
            <a:extLst>
              <a:ext uri="{FF2B5EF4-FFF2-40B4-BE49-F238E27FC236}">
                <a16:creationId xmlns:a16="http://schemas.microsoft.com/office/drawing/2014/main" id="{4BDD6A68-7D05-A905-FEEF-FE5BD34B57B1}"/>
              </a:ext>
            </a:extLst>
          </p:cNvPr>
          <p:cNvPicPr>
            <a:picLocks noChangeAspect="1"/>
          </p:cNvPicPr>
          <p:nvPr userDrawn="1"/>
        </p:nvPicPr>
        <p:blipFill>
          <a:blip r:embed="rId2"/>
          <a:stretch>
            <a:fillRect/>
          </a:stretch>
        </p:blipFill>
        <p:spPr>
          <a:xfrm>
            <a:off x="0" y="0"/>
            <a:ext cx="12225130" cy="6876636"/>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3211523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close-up of a sign&#10;&#10;Description automatically generated">
            <a:extLst>
              <a:ext uri="{FF2B5EF4-FFF2-40B4-BE49-F238E27FC236}">
                <a16:creationId xmlns:a16="http://schemas.microsoft.com/office/drawing/2014/main" id="{3E77CE5E-641B-461F-2079-9D6FE68EF01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22363112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rick building with a blue background&#10;&#10;Description automatically generated">
            <a:extLst>
              <a:ext uri="{FF2B5EF4-FFF2-40B4-BE49-F238E27FC236}">
                <a16:creationId xmlns:a16="http://schemas.microsoft.com/office/drawing/2014/main" id="{64464E32-E365-A57D-70E2-930F08636E9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1655913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pic>
        <p:nvPicPr>
          <p:cNvPr id="5" name="Picture 4" descr="A building with glass doors&#10;&#10;Description automatically generated with medium confidence">
            <a:extLst>
              <a:ext uri="{FF2B5EF4-FFF2-40B4-BE49-F238E27FC236}">
                <a16:creationId xmlns:a16="http://schemas.microsoft.com/office/drawing/2014/main" id="{EA3385E4-FDDB-6E79-32ED-E22FFEB3DEF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40770437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567234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971485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966345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white background with a blue corner&#10;&#10;Description automatically generated">
            <a:extLst>
              <a:ext uri="{FF2B5EF4-FFF2-40B4-BE49-F238E27FC236}">
                <a16:creationId xmlns:a16="http://schemas.microsoft.com/office/drawing/2014/main" id="{817A9442-27D8-B02F-B9F4-270681D0BB5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8860755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6" name="Picture 5" descr="A white background with a blue corner&#10;&#10;Description automatically generated">
            <a:extLst>
              <a:ext uri="{FF2B5EF4-FFF2-40B4-BE49-F238E27FC236}">
                <a16:creationId xmlns:a16="http://schemas.microsoft.com/office/drawing/2014/main" id="{80CF7868-0290-577D-2085-664A8E0B0C91}"/>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26943821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1/24/2025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38649534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30583661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6" name="Picture 5" descr="A white background with black dots&#10;&#10;Description automatically generated">
            <a:extLst>
              <a:ext uri="{FF2B5EF4-FFF2-40B4-BE49-F238E27FC236}">
                <a16:creationId xmlns:a16="http://schemas.microsoft.com/office/drawing/2014/main" id="{867853D1-5ACF-6CCF-F73E-3BC4FEDC7C1E}"/>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3637085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5" name="Picture 4" descr="A white background with black and white clouds&#10;&#10;Description automatically generated">
            <a:extLst>
              <a:ext uri="{FF2B5EF4-FFF2-40B4-BE49-F238E27FC236}">
                <a16:creationId xmlns:a16="http://schemas.microsoft.com/office/drawing/2014/main" id="{5D2C2F3C-0981-A3BF-29BB-95817151AD39}"/>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7995605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1/24/2025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8095899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1/24/2025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52866964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a:extLst>
              <a:ext uri="{FF2B5EF4-FFF2-40B4-BE49-F238E27FC236}">
                <a16:creationId xmlns:a16="http://schemas.microsoft.com/office/drawing/2014/main" id="{833A1326-9D43-09DB-5E37-B98D0D47AAA6}"/>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328464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5" name="Picture 4" descr="A picture containing screenshot&#10;&#10;Description automatically generated">
            <a:extLst>
              <a:ext uri="{FF2B5EF4-FFF2-40B4-BE49-F238E27FC236}">
                <a16:creationId xmlns:a16="http://schemas.microsoft.com/office/drawing/2014/main" id="{A6147C08-E57A-E8CA-B376-B4DC322868A1}"/>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3831878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5" name="Picture 4" descr="A picture containing white, design&#10;&#10;Description automatically generated">
            <a:extLst>
              <a:ext uri="{FF2B5EF4-FFF2-40B4-BE49-F238E27FC236}">
                <a16:creationId xmlns:a16="http://schemas.microsoft.com/office/drawing/2014/main" id="{774A1D26-8EA3-74D0-FBFC-4CF8C9D3F04E}"/>
              </a:ext>
            </a:extLst>
          </p:cNvPr>
          <p:cNvPicPr>
            <a:picLocks noChangeAspect="1"/>
          </p:cNvPicPr>
          <p:nvPr userDrawn="1"/>
        </p:nvPicPr>
        <p:blipFill>
          <a:blip r:embed="rId2"/>
          <a:stretch>
            <a:fillRect/>
          </a:stretch>
        </p:blipFill>
        <p:spPr>
          <a:xfrm>
            <a:off x="0" y="0"/>
            <a:ext cx="11988800" cy="6743700"/>
          </a:xfrm>
          <a:prstGeom prst="rect">
            <a:avLst/>
          </a:prstGeom>
        </p:spPr>
      </p:pic>
    </p:spTree>
    <p:extLst>
      <p:ext uri="{BB962C8B-B14F-4D97-AF65-F5344CB8AC3E}">
        <p14:creationId xmlns:p14="http://schemas.microsoft.com/office/powerpoint/2010/main" val="198899469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white, design&#10;&#10;Description automatically generated">
            <a:extLst>
              <a:ext uri="{FF2B5EF4-FFF2-40B4-BE49-F238E27FC236}">
                <a16:creationId xmlns:a16="http://schemas.microsoft.com/office/drawing/2014/main" id="{85FD50FD-721E-1F95-9A39-D7E608D3EF7B}"/>
              </a:ext>
            </a:extLst>
          </p:cNvPr>
          <p:cNvPicPr>
            <a:picLocks noChangeAspect="1"/>
          </p:cNvPicPr>
          <p:nvPr userDrawn="1"/>
        </p:nvPicPr>
        <p:blipFill>
          <a:blip r:embed="rId2"/>
          <a:stretch>
            <a:fillRect/>
          </a:stretch>
        </p:blipFill>
        <p:spPr>
          <a:xfrm>
            <a:off x="-1" y="0"/>
            <a:ext cx="11921067" cy="6705600"/>
          </a:xfrm>
          <a:prstGeom prst="rect">
            <a:avLst/>
          </a:prstGeom>
        </p:spPr>
      </p:pic>
    </p:spTree>
    <p:extLst>
      <p:ext uri="{BB962C8B-B14F-4D97-AF65-F5344CB8AC3E}">
        <p14:creationId xmlns:p14="http://schemas.microsoft.com/office/powerpoint/2010/main" val="166841465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white, design&#10;&#10;Description automatically generated">
            <a:extLst>
              <a:ext uri="{FF2B5EF4-FFF2-40B4-BE49-F238E27FC236}">
                <a16:creationId xmlns:a16="http://schemas.microsoft.com/office/drawing/2014/main" id="{3E1D8928-218C-F04A-18B1-A079BA0B15E9}"/>
              </a:ext>
            </a:extLst>
          </p:cNvPr>
          <p:cNvPicPr>
            <a:picLocks noChangeAspect="1"/>
          </p:cNvPicPr>
          <p:nvPr userDrawn="1"/>
        </p:nvPicPr>
        <p:blipFill>
          <a:blip r:embed="rId2"/>
          <a:stretch>
            <a:fillRect/>
          </a:stretch>
        </p:blipFill>
        <p:spPr>
          <a:xfrm>
            <a:off x="-1" y="0"/>
            <a:ext cx="11801475" cy="6638330"/>
          </a:xfrm>
          <a:prstGeom prst="rect">
            <a:avLst/>
          </a:prstGeom>
        </p:spPr>
      </p:pic>
    </p:spTree>
    <p:extLst>
      <p:ext uri="{BB962C8B-B14F-4D97-AF65-F5344CB8AC3E}">
        <p14:creationId xmlns:p14="http://schemas.microsoft.com/office/powerpoint/2010/main" val="337681321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white, design&#10;&#10;Description automatically generated">
            <a:extLst>
              <a:ext uri="{FF2B5EF4-FFF2-40B4-BE49-F238E27FC236}">
                <a16:creationId xmlns:a16="http://schemas.microsoft.com/office/drawing/2014/main" id="{2A77C552-7913-376C-22DA-CF0691E0A31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2276177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2.png"/><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theme" Target="../theme/theme2.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9.xml"/><Relationship Id="rId7" Type="http://schemas.openxmlformats.org/officeDocument/2006/relationships/slideLayout" Target="../slideLayouts/slideLayout13.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5" Type="http://schemas.openxmlformats.org/officeDocument/2006/relationships/slideLayout" Target="../slideLayouts/slideLayout11.xml"/><Relationship Id="rId4" Type="http://schemas.openxmlformats.org/officeDocument/2006/relationships/slideLayout" Target="../slideLayouts/slideLayout10.xml"/><Relationship Id="rId9" Type="http://schemas.openxmlformats.org/officeDocument/2006/relationships/image" Target="../media/image7.png"/></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15.xml"/><Relationship Id="rId1" Type="http://schemas.openxmlformats.org/officeDocument/2006/relationships/slideLayout" Target="../slideLayouts/slideLayout14.xml"/><Relationship Id="rId4" Type="http://schemas.openxmlformats.org/officeDocument/2006/relationships/image" Target="../media/image14.png"/></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theme" Target="../theme/theme5.xml"/><Relationship Id="rId4" Type="http://schemas.openxmlformats.org/officeDocument/2006/relationships/slideLayout" Target="../slideLayouts/slideLayout19.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22.xml"/><Relationship Id="rId7" Type="http://schemas.openxmlformats.org/officeDocument/2006/relationships/image" Target="../media/image19.png"/><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theme" Target="../theme/theme6.xml"/><Relationship Id="rId5" Type="http://schemas.openxmlformats.org/officeDocument/2006/relationships/slideLayout" Target="../slideLayouts/slideLayout24.xml"/><Relationship Id="rId4" Type="http://schemas.openxmlformats.org/officeDocument/2006/relationships/slideLayout" Target="../slideLayouts/slideLayout23.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5" Type="http://schemas.openxmlformats.org/officeDocument/2006/relationships/slideLayout" Target="../slideLayouts/slideLayout29.xml"/><Relationship Id="rId4" Type="http://schemas.openxmlformats.org/officeDocument/2006/relationships/slideLayout" Target="../slideLayouts/slideLayout28.xml"/><Relationship Id="rId9"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1/24/2025</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923642609"/>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userDrawn="1"/>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 id="2147483725" r:id="rId2"/>
    <p:sldLayoutId id="2147483726" r:id="rId3"/>
    <p:sldLayoutId id="2147483678" r:id="rId4"/>
    <p:sldLayoutId id="2147483679"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4" name="Picture 3" descr="A picture containing text, screenshot, font, logo&#10;&#10;Description automatically generated">
            <a:extLst>
              <a:ext uri="{FF2B5EF4-FFF2-40B4-BE49-F238E27FC236}">
                <a16:creationId xmlns:a16="http://schemas.microsoft.com/office/drawing/2014/main" id="{3C5AD815-486F-73D2-AB4F-2B774ECAFCDE}"/>
              </a:ext>
            </a:extLst>
          </p:cNvPr>
          <p:cNvPicPr>
            <a:picLocks noChangeAspect="1"/>
          </p:cNvPicPr>
          <p:nvPr userDrawn="1"/>
        </p:nvPicPr>
        <p:blipFill>
          <a:blip r:embed="rId9"/>
          <a:stretch>
            <a:fillRect/>
          </a:stretch>
        </p:blipFill>
        <p:spPr>
          <a:xfrm>
            <a:off x="0" y="0"/>
            <a:ext cx="12192000" cy="6858000"/>
          </a:xfrm>
          <a:prstGeom prst="rect">
            <a:avLst/>
          </a:prstGeom>
        </p:spPr>
      </p:pic>
    </p:spTree>
    <p:extLst>
      <p:ext uri="{BB962C8B-B14F-4D97-AF65-F5344CB8AC3E}">
        <p14:creationId xmlns:p14="http://schemas.microsoft.com/office/powerpoint/2010/main" val="537362470"/>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731" r:id="rId3"/>
    <p:sldLayoutId id="2147483727" r:id="rId4"/>
    <p:sldLayoutId id="2147483728" r:id="rId5"/>
    <p:sldLayoutId id="2147483729" r:id="rId6"/>
    <p:sldLayoutId id="2147483732"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userDrawn="1"/>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684"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white background with blue border&#10;&#10;Description automatically generated">
            <a:extLst>
              <a:ext uri="{FF2B5EF4-FFF2-40B4-BE49-F238E27FC236}">
                <a16:creationId xmlns:a16="http://schemas.microsoft.com/office/drawing/2014/main" id="{FFE709B4-E458-1800-B901-126D619FF2DC}"/>
              </a:ext>
            </a:extLst>
          </p:cNvPr>
          <p:cNvPicPr>
            <a:picLocks noChangeAspect="1"/>
          </p:cNvPicPr>
          <p:nvPr userDrawn="1"/>
        </p:nvPicPr>
        <p:blipFill>
          <a:blip r:embed="rId6"/>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2581267852"/>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741"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6" name="Picture 5" descr="A white background with black dots&#10;&#10;Description automatically generated">
            <a:extLst>
              <a:ext uri="{FF2B5EF4-FFF2-40B4-BE49-F238E27FC236}">
                <a16:creationId xmlns:a16="http://schemas.microsoft.com/office/drawing/2014/main" id="{26798CCC-3063-2864-8C78-140984D259A5}"/>
              </a:ext>
            </a:extLst>
          </p:cNvPr>
          <p:cNvPicPr>
            <a:picLocks noChangeAspect="1"/>
          </p:cNvPicPr>
          <p:nvPr userDrawn="1"/>
        </p:nvPicPr>
        <p:blipFill>
          <a:blip r:embed="rId7"/>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748540667"/>
      </p:ext>
    </p:extLst>
  </p:cSld>
  <p:clrMap bg1="lt1" tx1="dk1" bg2="lt2" tx2="dk2" accent1="accent1" accent2="accent2" accent3="accent3" accent4="accent4" accent5="accent5" accent6="accent6" hlink="hlink" folHlink="folHlink"/>
  <p:sldLayoutIdLst>
    <p:sldLayoutId id="2147483737" r:id="rId1"/>
    <p:sldLayoutId id="2147483738" r:id="rId2"/>
    <p:sldLayoutId id="2147483739" r:id="rId3"/>
    <p:sldLayoutId id="2147483740" r:id="rId4"/>
    <p:sldLayoutId id="2147483742"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690" r:id="rId1"/>
    <p:sldLayoutId id="2147483698" r:id="rId2"/>
    <p:sldLayoutId id="2147483699" r:id="rId3"/>
    <p:sldLayoutId id="2147483700" r:id="rId4"/>
    <p:sldLayoutId id="2147483701" r:id="rId5"/>
    <p:sldLayoutId id="2147483703" r:id="rId6"/>
    <p:sldLayoutId id="2147483704" r:id="rId7"/>
    <p:sldLayoutId id="2147483705"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image" Target="../media/image34.sv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notesSlide" Target="../notesSlides/notesSlide1.xml"/><Relationship Id="rId1" Type="http://schemas.openxmlformats.org/officeDocument/2006/relationships/slideLayout" Target="../slideLayouts/slideLayout24.xml"/><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slides/_rels/slide3.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8" Type="http://schemas.openxmlformats.org/officeDocument/2006/relationships/image" Target="../media/image41.sv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notesSlide" Target="../notesSlides/notesSlide3.xml"/><Relationship Id="rId1" Type="http://schemas.openxmlformats.org/officeDocument/2006/relationships/slideLayout" Target="../slideLayouts/slideLayout19.xml"/><Relationship Id="rId6" Type="http://schemas.openxmlformats.org/officeDocument/2006/relationships/image" Target="../media/image39.svg"/><Relationship Id="rId5" Type="http://schemas.openxmlformats.org/officeDocument/2006/relationships/image" Target="../media/image38.png"/><Relationship Id="rId10" Type="http://schemas.openxmlformats.org/officeDocument/2006/relationships/image" Target="../media/image43.svg"/><Relationship Id="rId4" Type="http://schemas.openxmlformats.org/officeDocument/2006/relationships/image" Target="../media/image37.svg"/><Relationship Id="rId9" Type="http://schemas.openxmlformats.org/officeDocument/2006/relationships/image" Target="../media/image42.png"/></Relationships>
</file>

<file path=ppt/slides/_rels/slide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1.xml"/></Relationships>
</file>

<file path=ppt/slides/_rels/slide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4.xml"/><Relationship Id="rId1" Type="http://schemas.openxmlformats.org/officeDocument/2006/relationships/slideLayout" Target="../slideLayouts/slideLayout2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1.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17.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23.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9.xml"/><Relationship Id="rId1" Type="http://schemas.openxmlformats.org/officeDocument/2006/relationships/slideLayout" Target="../slideLayouts/slideLayout24.xml"/><Relationship Id="rId4" Type="http://schemas.openxmlformats.org/officeDocument/2006/relationships/image" Target="../media/image54.sv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13718F9-3C64-7D51-EFAB-7110E9660A6A}"/>
              </a:ext>
            </a:extLst>
          </p:cNvPr>
          <p:cNvSpPr>
            <a:spLocks noGrp="1"/>
          </p:cNvSpPr>
          <p:nvPr>
            <p:ph idx="1"/>
          </p:nvPr>
        </p:nvSpPr>
        <p:spPr/>
        <p:txBody>
          <a:bodyPr/>
          <a:lstStyle/>
          <a:p>
            <a:pPr marL="0" indent="0" algn="ctr">
              <a:buNone/>
            </a:pPr>
            <a:r>
              <a:rPr lang="en-GB" dirty="0">
                <a:solidFill>
                  <a:schemeClr val="bg1"/>
                </a:solidFill>
              </a:rPr>
              <a:t>BMHP5019_BIRM </a:t>
            </a:r>
          </a:p>
          <a:p>
            <a:pPr marL="0" indent="0" algn="ctr">
              <a:buNone/>
            </a:pPr>
            <a:r>
              <a:rPr lang="en-GB" dirty="0">
                <a:solidFill>
                  <a:schemeClr val="bg1"/>
                </a:solidFill>
              </a:rPr>
              <a:t>Introduction to Independent Research </a:t>
            </a:r>
          </a:p>
          <a:p>
            <a:pPr marL="0" indent="0" algn="ctr">
              <a:buNone/>
            </a:pPr>
            <a:endParaRPr lang="en-GB" dirty="0">
              <a:solidFill>
                <a:schemeClr val="bg1"/>
              </a:solidFill>
            </a:endParaRPr>
          </a:p>
          <a:p>
            <a:pPr marL="0" indent="0" algn="ctr">
              <a:buNone/>
            </a:pPr>
            <a:r>
              <a:rPr lang="en-GB" sz="4400" dirty="0">
                <a:solidFill>
                  <a:schemeClr val="bg1"/>
                </a:solidFill>
              </a:rPr>
              <a:t>Week 3 </a:t>
            </a:r>
          </a:p>
          <a:p>
            <a:pPr marL="0" indent="0" algn="ctr">
              <a:buNone/>
            </a:pPr>
            <a:r>
              <a:rPr lang="en-GB" b="1" i="0" dirty="0">
                <a:solidFill>
                  <a:schemeClr val="bg1"/>
                </a:solidFill>
                <a:effectLst/>
                <a:latin typeface="-apple-system"/>
              </a:rPr>
              <a:t>Developing your proposal - aims, objectives, review questions and ethics</a:t>
            </a:r>
            <a:endParaRPr lang="en-GB" dirty="0">
              <a:solidFill>
                <a:schemeClr val="bg1"/>
              </a:solidFill>
            </a:endParaRPr>
          </a:p>
        </p:txBody>
      </p:sp>
    </p:spTree>
    <p:extLst>
      <p:ext uri="{BB962C8B-B14F-4D97-AF65-F5344CB8AC3E}">
        <p14:creationId xmlns:p14="http://schemas.microsoft.com/office/powerpoint/2010/main" val="36442762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919D0-F177-4BBA-9A0B-DBA69E2ED764}"/>
              </a:ext>
            </a:extLst>
          </p:cNvPr>
          <p:cNvSpPr>
            <a:spLocks noGrp="1"/>
          </p:cNvSpPr>
          <p:nvPr>
            <p:ph type="title"/>
          </p:nvPr>
        </p:nvSpPr>
        <p:spPr>
          <a:xfrm>
            <a:off x="1066800" y="642594"/>
            <a:ext cx="10058400" cy="1371600"/>
          </a:xfrm>
        </p:spPr>
        <p:txBody>
          <a:bodyPr>
            <a:normAutofit/>
          </a:bodyPr>
          <a:lstStyle/>
          <a:p>
            <a:pPr algn="ctr"/>
            <a:r>
              <a:rPr lang="en-US" dirty="0"/>
              <a:t>During this session</a:t>
            </a:r>
          </a:p>
        </p:txBody>
      </p:sp>
      <p:sp>
        <p:nvSpPr>
          <p:cNvPr id="4" name="Oval 3">
            <a:extLst>
              <a:ext uri="{FF2B5EF4-FFF2-40B4-BE49-F238E27FC236}">
                <a16:creationId xmlns:a16="http://schemas.microsoft.com/office/drawing/2014/main" id="{EAD0FAC2-EDF8-4711-8592-9768E8482C6D}"/>
              </a:ext>
            </a:extLst>
          </p:cNvPr>
          <p:cNvSpPr/>
          <p:nvPr/>
        </p:nvSpPr>
        <p:spPr>
          <a:xfrm>
            <a:off x="1683749" y="2620368"/>
            <a:ext cx="1818562" cy="1818562"/>
          </a:xfrm>
          <a:prstGeom prst="ellipse">
            <a:avLst/>
          </a:prstGeom>
        </p:spPr>
        <p:style>
          <a:lnRef idx="0">
            <a:schemeClr val="lt1">
              <a:alpha val="0"/>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p:style>
        <p:txBody>
          <a:bodyPr/>
          <a:lstStyle/>
          <a:p>
            <a:endParaRPr lang="en-GB"/>
          </a:p>
        </p:txBody>
      </p:sp>
      <p:sp>
        <p:nvSpPr>
          <p:cNvPr id="6" name="Rectangle 5" descr="Scales of Justice">
            <a:extLst>
              <a:ext uri="{FF2B5EF4-FFF2-40B4-BE49-F238E27FC236}">
                <a16:creationId xmlns:a16="http://schemas.microsoft.com/office/drawing/2014/main" id="{B89297D0-74F9-4740-B18C-94CCF0358BF5}"/>
              </a:ext>
            </a:extLst>
          </p:cNvPr>
          <p:cNvSpPr/>
          <p:nvPr/>
        </p:nvSpPr>
        <p:spPr>
          <a:xfrm>
            <a:off x="2071312" y="3007931"/>
            <a:ext cx="1043437" cy="1043437"/>
          </a:xfrm>
          <a:prstGeom prst="rect">
            <a:avLst/>
          </a:prstGeom>
          <a: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7" name="Freeform: Shape 6">
            <a:extLst>
              <a:ext uri="{FF2B5EF4-FFF2-40B4-BE49-F238E27FC236}">
                <a16:creationId xmlns:a16="http://schemas.microsoft.com/office/drawing/2014/main" id="{952EAD2E-E775-47D1-ACAB-39564120E18F}"/>
              </a:ext>
            </a:extLst>
          </p:cNvPr>
          <p:cNvSpPr/>
          <p:nvPr/>
        </p:nvSpPr>
        <p:spPr>
          <a:xfrm>
            <a:off x="1102406" y="5005369"/>
            <a:ext cx="2981250" cy="720000"/>
          </a:xfrm>
          <a:custGeom>
            <a:avLst/>
            <a:gdLst>
              <a:gd name="connsiteX0" fmla="*/ 0 w 2981250"/>
              <a:gd name="connsiteY0" fmla="*/ 0 h 720000"/>
              <a:gd name="connsiteX1" fmla="*/ 2981250 w 2981250"/>
              <a:gd name="connsiteY1" fmla="*/ 0 h 720000"/>
              <a:gd name="connsiteX2" fmla="*/ 2981250 w 2981250"/>
              <a:gd name="connsiteY2" fmla="*/ 720000 h 720000"/>
              <a:gd name="connsiteX3" fmla="*/ 0 w 2981250"/>
              <a:gd name="connsiteY3" fmla="*/ 720000 h 720000"/>
              <a:gd name="connsiteX4" fmla="*/ 0 w 29812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250" h="720000">
                <a:moveTo>
                  <a:pt x="0" y="0"/>
                </a:moveTo>
                <a:lnTo>
                  <a:pt x="2981250" y="0"/>
                </a:lnTo>
                <a:lnTo>
                  <a:pt x="29812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defRPr cap="all"/>
            </a:pPr>
            <a:r>
              <a:rPr lang="en-US" sz="1700" dirty="0"/>
              <a:t>Introduce the PCC approach to defining a review question</a:t>
            </a:r>
            <a:endParaRPr lang="en-US" sz="1700" kern="1200" dirty="0"/>
          </a:p>
        </p:txBody>
      </p:sp>
      <p:sp>
        <p:nvSpPr>
          <p:cNvPr id="8" name="Oval 7">
            <a:extLst>
              <a:ext uri="{FF2B5EF4-FFF2-40B4-BE49-F238E27FC236}">
                <a16:creationId xmlns:a16="http://schemas.microsoft.com/office/drawing/2014/main" id="{46E2B1A0-7551-41A4-B651-569779A7E5A9}"/>
              </a:ext>
            </a:extLst>
          </p:cNvPr>
          <p:cNvSpPr/>
          <p:nvPr/>
        </p:nvSpPr>
        <p:spPr>
          <a:xfrm>
            <a:off x="5186718" y="2620368"/>
            <a:ext cx="1818562" cy="1818562"/>
          </a:xfrm>
          <a:prstGeom prst="ellipse">
            <a:avLst/>
          </a:prstGeom>
        </p:spPr>
        <p:style>
          <a:lnRef idx="0">
            <a:schemeClr val="lt1">
              <a:alpha val="0"/>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p:style>
        <p:txBody>
          <a:bodyPr/>
          <a:lstStyle/>
          <a:p>
            <a:endParaRPr lang="en-GB"/>
          </a:p>
        </p:txBody>
      </p:sp>
      <p:sp>
        <p:nvSpPr>
          <p:cNvPr id="9" name="Rectangle 8" descr="Questions">
            <a:extLst>
              <a:ext uri="{FF2B5EF4-FFF2-40B4-BE49-F238E27FC236}">
                <a16:creationId xmlns:a16="http://schemas.microsoft.com/office/drawing/2014/main" id="{2A05F083-0D33-42DA-96A7-3E88C064F7B4}"/>
              </a:ext>
            </a:extLst>
          </p:cNvPr>
          <p:cNvSpPr/>
          <p:nvPr/>
        </p:nvSpPr>
        <p:spPr>
          <a:xfrm>
            <a:off x="5574281" y="3007931"/>
            <a:ext cx="1043437" cy="1043437"/>
          </a:xfrm>
          <a:prstGeom prst="rect">
            <a:avLst/>
          </a:prstGeom>
          <a: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10" name="Freeform: Shape 9">
            <a:extLst>
              <a:ext uri="{FF2B5EF4-FFF2-40B4-BE49-F238E27FC236}">
                <a16:creationId xmlns:a16="http://schemas.microsoft.com/office/drawing/2014/main" id="{C617B2DD-B717-4F6C-A576-ECDAF0012D7C}"/>
              </a:ext>
            </a:extLst>
          </p:cNvPr>
          <p:cNvSpPr/>
          <p:nvPr/>
        </p:nvSpPr>
        <p:spPr>
          <a:xfrm>
            <a:off x="4605374" y="5005369"/>
            <a:ext cx="2981250" cy="720000"/>
          </a:xfrm>
          <a:custGeom>
            <a:avLst/>
            <a:gdLst>
              <a:gd name="connsiteX0" fmla="*/ 0 w 2981250"/>
              <a:gd name="connsiteY0" fmla="*/ 0 h 720000"/>
              <a:gd name="connsiteX1" fmla="*/ 2981250 w 2981250"/>
              <a:gd name="connsiteY1" fmla="*/ 0 h 720000"/>
              <a:gd name="connsiteX2" fmla="*/ 2981250 w 2981250"/>
              <a:gd name="connsiteY2" fmla="*/ 720000 h 720000"/>
              <a:gd name="connsiteX3" fmla="*/ 0 w 2981250"/>
              <a:gd name="connsiteY3" fmla="*/ 720000 h 720000"/>
              <a:gd name="connsiteX4" fmla="*/ 0 w 29812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250" h="720000">
                <a:moveTo>
                  <a:pt x="0" y="0"/>
                </a:moveTo>
                <a:lnTo>
                  <a:pt x="2981250" y="0"/>
                </a:lnTo>
                <a:lnTo>
                  <a:pt x="29812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defRPr cap="all"/>
            </a:pPr>
            <a:r>
              <a:rPr lang="en-US" sz="1700" dirty="0"/>
              <a:t>Explain the importance of Research aims and objectives and rationale</a:t>
            </a:r>
            <a:endParaRPr lang="en-US" sz="1700" kern="1200" dirty="0"/>
          </a:p>
        </p:txBody>
      </p:sp>
      <p:sp>
        <p:nvSpPr>
          <p:cNvPr id="11" name="Oval 10">
            <a:extLst>
              <a:ext uri="{FF2B5EF4-FFF2-40B4-BE49-F238E27FC236}">
                <a16:creationId xmlns:a16="http://schemas.microsoft.com/office/drawing/2014/main" id="{7EE430FF-EAA0-49AA-BCFB-B84E71B76724}"/>
              </a:ext>
            </a:extLst>
          </p:cNvPr>
          <p:cNvSpPr/>
          <p:nvPr/>
        </p:nvSpPr>
        <p:spPr>
          <a:xfrm>
            <a:off x="8689687" y="2620368"/>
            <a:ext cx="1818562" cy="1818562"/>
          </a:xfrm>
          <a:prstGeom prst="ellipse">
            <a:avLst/>
          </a:prstGeom>
        </p:spPr>
        <p:style>
          <a:lnRef idx="0">
            <a:schemeClr val="lt1">
              <a:alpha val="0"/>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p:style>
        <p:txBody>
          <a:bodyPr/>
          <a:lstStyle/>
          <a:p>
            <a:endParaRPr lang="en-GB"/>
          </a:p>
        </p:txBody>
      </p:sp>
      <p:sp>
        <p:nvSpPr>
          <p:cNvPr id="12" name="Rectangle 11" descr="Question mark">
            <a:extLst>
              <a:ext uri="{FF2B5EF4-FFF2-40B4-BE49-F238E27FC236}">
                <a16:creationId xmlns:a16="http://schemas.microsoft.com/office/drawing/2014/main" id="{DDA88BC3-0ED0-46FE-AFCC-E87E4627B805}"/>
              </a:ext>
            </a:extLst>
          </p:cNvPr>
          <p:cNvSpPr/>
          <p:nvPr/>
        </p:nvSpPr>
        <p:spPr>
          <a:xfrm>
            <a:off x="9077250" y="3007931"/>
            <a:ext cx="1043437" cy="1043437"/>
          </a:xfrm>
          <a:prstGeom prst="rect">
            <a:avLst/>
          </a:prstGeom>
          <a: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13" name="Freeform: Shape 12">
            <a:extLst>
              <a:ext uri="{FF2B5EF4-FFF2-40B4-BE49-F238E27FC236}">
                <a16:creationId xmlns:a16="http://schemas.microsoft.com/office/drawing/2014/main" id="{F9CA6AB1-EF6F-488B-B80D-649FD29452D0}"/>
              </a:ext>
            </a:extLst>
          </p:cNvPr>
          <p:cNvSpPr/>
          <p:nvPr/>
        </p:nvSpPr>
        <p:spPr>
          <a:xfrm>
            <a:off x="8108343" y="5005369"/>
            <a:ext cx="2981250" cy="720000"/>
          </a:xfrm>
          <a:custGeom>
            <a:avLst/>
            <a:gdLst>
              <a:gd name="connsiteX0" fmla="*/ 0 w 2981250"/>
              <a:gd name="connsiteY0" fmla="*/ 0 h 720000"/>
              <a:gd name="connsiteX1" fmla="*/ 2981250 w 2981250"/>
              <a:gd name="connsiteY1" fmla="*/ 0 h 720000"/>
              <a:gd name="connsiteX2" fmla="*/ 2981250 w 2981250"/>
              <a:gd name="connsiteY2" fmla="*/ 720000 h 720000"/>
              <a:gd name="connsiteX3" fmla="*/ 0 w 2981250"/>
              <a:gd name="connsiteY3" fmla="*/ 720000 h 720000"/>
              <a:gd name="connsiteX4" fmla="*/ 0 w 29812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250" h="720000">
                <a:moveTo>
                  <a:pt x="0" y="0"/>
                </a:moveTo>
                <a:lnTo>
                  <a:pt x="2981250" y="0"/>
                </a:lnTo>
                <a:lnTo>
                  <a:pt x="29812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defRPr cap="all"/>
            </a:pPr>
            <a:r>
              <a:rPr lang="en-US" sz="1700" kern="1200" dirty="0"/>
              <a:t>Explore ethics and their importance to research </a:t>
            </a:r>
          </a:p>
        </p:txBody>
      </p:sp>
    </p:spTree>
    <p:extLst>
      <p:ext uri="{BB962C8B-B14F-4D97-AF65-F5344CB8AC3E}">
        <p14:creationId xmlns:p14="http://schemas.microsoft.com/office/powerpoint/2010/main" val="183243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par>
                                <p:cTn id="30" presetID="10" presetClass="entr" presetSubtype="0" fill="hold"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76D63D-AF54-4199-B5B2-1C5AE29209E7}"/>
              </a:ext>
            </a:extLst>
          </p:cNvPr>
          <p:cNvSpPr>
            <a:spLocks noGrp="1"/>
          </p:cNvSpPr>
          <p:nvPr>
            <p:ph type="title"/>
          </p:nvPr>
        </p:nvSpPr>
        <p:spPr>
          <a:xfrm>
            <a:off x="1066800" y="642594"/>
            <a:ext cx="10058400" cy="1371600"/>
          </a:xfrm>
        </p:spPr>
        <p:txBody>
          <a:bodyPr anchor="ctr">
            <a:normAutofit/>
          </a:bodyPr>
          <a:lstStyle/>
          <a:p>
            <a:r>
              <a:rPr lang="en-GB" dirty="0">
                <a:latin typeface="Arial" panose="020B0604020202020204" pitchFamily="34" charset="0"/>
                <a:cs typeface="Arial" panose="020B0604020202020204" pitchFamily="34" charset="0"/>
              </a:rPr>
              <a:t>Why do we use research proposals? </a:t>
            </a:r>
          </a:p>
        </p:txBody>
      </p:sp>
      <p:sp>
        <p:nvSpPr>
          <p:cNvPr id="3" name="Content Placeholder 2">
            <a:extLst>
              <a:ext uri="{FF2B5EF4-FFF2-40B4-BE49-F238E27FC236}">
                <a16:creationId xmlns:a16="http://schemas.microsoft.com/office/drawing/2014/main" id="{BDDB291F-1AAB-4246-A89B-3BCA09F2DA37}"/>
              </a:ext>
            </a:extLst>
          </p:cNvPr>
          <p:cNvSpPr>
            <a:spLocks noGrp="1"/>
          </p:cNvSpPr>
          <p:nvPr>
            <p:ph sz="half" idx="1"/>
          </p:nvPr>
        </p:nvSpPr>
        <p:spPr>
          <a:xfrm>
            <a:off x="725215" y="3168869"/>
            <a:ext cx="6479626" cy="3141549"/>
          </a:xfrm>
        </p:spPr>
        <p:style>
          <a:lnRef idx="2">
            <a:schemeClr val="accent1"/>
          </a:lnRef>
          <a:fillRef idx="1">
            <a:schemeClr val="lt1"/>
          </a:fillRef>
          <a:effectRef idx="0">
            <a:schemeClr val="accent1"/>
          </a:effectRef>
          <a:fontRef idx="minor">
            <a:schemeClr val="dk1"/>
          </a:fontRef>
        </p:style>
        <p:txBody>
          <a:bodyPr>
            <a:normAutofit fontScale="92500" lnSpcReduction="10000"/>
          </a:bodyPr>
          <a:lstStyle/>
          <a:p>
            <a:pPr marL="0" indent="0">
              <a:buNone/>
            </a:pPr>
            <a:r>
              <a:rPr lang="en-GB" sz="2200" dirty="0">
                <a:latin typeface="Arial" panose="020B0604020202020204" pitchFamily="34" charset="0"/>
                <a:cs typeface="Arial" panose="020B0604020202020204" pitchFamily="34" charset="0"/>
              </a:rPr>
              <a:t>A research proposals allows your supervisor or tutor to ensure that you understand: </a:t>
            </a:r>
          </a:p>
          <a:p>
            <a:pPr marL="0" indent="0">
              <a:buNone/>
            </a:pPr>
            <a:r>
              <a:rPr lang="en-GB" sz="2200" dirty="0">
                <a:latin typeface="Arial" panose="020B0604020202020204" pitchFamily="34" charset="0"/>
                <a:cs typeface="Arial" panose="020B0604020202020204" pitchFamily="34" charset="0"/>
              </a:rPr>
              <a:t>	- what will be researched. </a:t>
            </a:r>
          </a:p>
          <a:p>
            <a:pPr marL="0" indent="0">
              <a:buNone/>
            </a:pPr>
            <a:r>
              <a:rPr lang="en-GB" sz="2200" b="0" i="0" dirty="0">
                <a:effectLst/>
                <a:latin typeface="Arial" panose="020B0604020202020204" pitchFamily="34" charset="0"/>
                <a:cs typeface="Arial" panose="020B0604020202020204" pitchFamily="34" charset="0"/>
              </a:rPr>
              <a:t>               - why it is relevant to do this research. </a:t>
            </a:r>
          </a:p>
          <a:p>
            <a:pPr marL="0" indent="0">
              <a:buNone/>
            </a:pPr>
            <a:r>
              <a:rPr lang="en-GB" sz="2200" dirty="0">
                <a:latin typeface="Arial" panose="020B0604020202020204" pitchFamily="34" charset="0"/>
                <a:cs typeface="Arial" panose="020B0604020202020204" pitchFamily="34" charset="0"/>
              </a:rPr>
              <a:t>               - how you will carry out the research. </a:t>
            </a:r>
          </a:p>
          <a:p>
            <a:pPr marL="0" indent="0">
              <a:buNone/>
            </a:pPr>
            <a:r>
              <a:rPr lang="en-GB" sz="2200" b="0" i="0" dirty="0">
                <a:effectLst/>
                <a:latin typeface="Arial" panose="020B0604020202020204" pitchFamily="34" charset="0"/>
                <a:cs typeface="Arial" panose="020B0604020202020204" pitchFamily="34" charset="0"/>
              </a:rPr>
              <a:t>               - when you will carry out the research</a:t>
            </a:r>
          </a:p>
          <a:p>
            <a:pPr marL="0" indent="0">
              <a:buNone/>
            </a:pPr>
            <a:r>
              <a:rPr lang="en-GB" sz="2200" dirty="0">
                <a:latin typeface="Arial" panose="020B0604020202020204" pitchFamily="34" charset="0"/>
                <a:cs typeface="Arial" panose="020B0604020202020204" pitchFamily="34" charset="0"/>
              </a:rPr>
              <a:t>               - who or what you will involve in your sample. </a:t>
            </a:r>
          </a:p>
          <a:p>
            <a:pPr marL="0" indent="0">
              <a:buNone/>
            </a:pPr>
            <a:r>
              <a:rPr lang="en-GB" sz="2200" dirty="0">
                <a:latin typeface="Arial" panose="020B0604020202020204" pitchFamily="34" charset="0"/>
                <a:cs typeface="Arial" panose="020B0604020202020204" pitchFamily="34" charset="0"/>
              </a:rPr>
              <a:t>A proposal also needs to show you are ethical in your data collection and ethical use of data. </a:t>
            </a:r>
          </a:p>
          <a:p>
            <a:pPr marL="0" indent="0">
              <a:buNone/>
            </a:pPr>
            <a:endParaRPr lang="en-GB" b="0" i="0" dirty="0">
              <a:effectLst/>
              <a:latin typeface="Arial" panose="020B0604020202020204" pitchFamily="34" charset="0"/>
              <a:cs typeface="Arial" panose="020B0604020202020204" pitchFamily="34" charset="0"/>
            </a:endParaRPr>
          </a:p>
          <a:p>
            <a:endParaRPr lang="en-GB" dirty="0"/>
          </a:p>
        </p:txBody>
      </p:sp>
      <p:pic>
        <p:nvPicPr>
          <p:cNvPr id="5" name="Picture 4" descr="Diagram&#10;&#10;Description automatically generated">
            <a:extLst>
              <a:ext uri="{FF2B5EF4-FFF2-40B4-BE49-F238E27FC236}">
                <a16:creationId xmlns:a16="http://schemas.microsoft.com/office/drawing/2014/main" id="{0113AEF0-A1F9-47E7-B4B3-395B0165C36A}"/>
              </a:ext>
            </a:extLst>
          </p:cNvPr>
          <p:cNvPicPr>
            <a:picLocks noChangeAspect="1"/>
          </p:cNvPicPr>
          <p:nvPr/>
        </p:nvPicPr>
        <p:blipFill>
          <a:blip r:embed="rId2"/>
          <a:stretch>
            <a:fillRect/>
          </a:stretch>
        </p:blipFill>
        <p:spPr>
          <a:xfrm>
            <a:off x="7544883" y="2103120"/>
            <a:ext cx="3758436" cy="3749040"/>
          </a:xfrm>
          <a:prstGeom prst="rect">
            <a:avLst/>
          </a:prstGeom>
          <a:noFill/>
        </p:spPr>
      </p:pic>
      <p:sp>
        <p:nvSpPr>
          <p:cNvPr id="7" name="TextBox 6">
            <a:extLst>
              <a:ext uri="{FF2B5EF4-FFF2-40B4-BE49-F238E27FC236}">
                <a16:creationId xmlns:a16="http://schemas.microsoft.com/office/drawing/2014/main" id="{DE7432F7-EED7-4224-B8E0-3BD6B76E9A66}"/>
              </a:ext>
            </a:extLst>
          </p:cNvPr>
          <p:cNvSpPr txBox="1"/>
          <p:nvPr/>
        </p:nvSpPr>
        <p:spPr>
          <a:xfrm>
            <a:off x="8075886" y="5941086"/>
            <a:ext cx="3758436" cy="369332"/>
          </a:xfrm>
          <a:prstGeom prst="rect">
            <a:avLst/>
          </a:prstGeom>
          <a:noFill/>
        </p:spPr>
        <p:txBody>
          <a:bodyPr wrap="square">
            <a:spAutoFit/>
          </a:bodyPr>
          <a:lstStyle/>
          <a:p>
            <a:r>
              <a:rPr lang="en-GB" b="0" i="0" dirty="0">
                <a:effectLst/>
              </a:rPr>
              <a:t>(</a:t>
            </a:r>
            <a:r>
              <a:rPr lang="en-GB" altLang="en-US" dirty="0"/>
              <a:t>Schneider and Fuller, 2018, p6)</a:t>
            </a:r>
            <a:endParaRPr lang="en-GB" dirty="0"/>
          </a:p>
        </p:txBody>
      </p:sp>
      <p:sp>
        <p:nvSpPr>
          <p:cNvPr id="8" name="TextBox 7">
            <a:extLst>
              <a:ext uri="{FF2B5EF4-FFF2-40B4-BE49-F238E27FC236}">
                <a16:creationId xmlns:a16="http://schemas.microsoft.com/office/drawing/2014/main" id="{DE00E573-88FE-4A51-A56D-A7231CB0E830}"/>
              </a:ext>
            </a:extLst>
          </p:cNvPr>
          <p:cNvSpPr txBox="1"/>
          <p:nvPr/>
        </p:nvSpPr>
        <p:spPr>
          <a:xfrm>
            <a:off x="725215" y="2014194"/>
            <a:ext cx="6479626" cy="923330"/>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1800" b="0" i="0" dirty="0">
                <a:effectLst/>
                <a:latin typeface="Arial" panose="020B0604020202020204" pitchFamily="34" charset="0"/>
                <a:cs typeface="Arial" panose="020B0604020202020204" pitchFamily="34" charset="0"/>
              </a:rPr>
              <a:t>Writing a proposal is a problem-solving activity (</a:t>
            </a:r>
            <a:r>
              <a:rPr lang="en-GB" altLang="en-US" sz="1800" dirty="0">
                <a:latin typeface="Arial" panose="020B0604020202020204" pitchFamily="34" charset="0"/>
                <a:cs typeface="Arial" panose="020B0604020202020204" pitchFamily="34" charset="0"/>
              </a:rPr>
              <a:t>Schneider and Fuller, 2018)</a:t>
            </a:r>
            <a:r>
              <a:rPr lang="en-GB" sz="1800" b="0" i="0" dirty="0">
                <a:effectLst/>
                <a:latin typeface="Arial" panose="020B0604020202020204" pitchFamily="34" charset="0"/>
                <a:cs typeface="Arial" panose="020B0604020202020204" pitchFamily="34" charset="0"/>
              </a:rPr>
              <a:t> which involves working out the What? Why? How? When? </a:t>
            </a:r>
            <a:r>
              <a:rPr lang="en-GB" sz="1800" dirty="0">
                <a:latin typeface="Arial" panose="020B0604020202020204" pitchFamily="34" charset="0"/>
                <a:cs typeface="Arial" panose="020B0604020202020204" pitchFamily="34" charset="0"/>
              </a:rPr>
              <a:t>Who? Of your research.</a:t>
            </a:r>
            <a:endParaRPr lang="en-GB" dirty="0"/>
          </a:p>
        </p:txBody>
      </p:sp>
    </p:spTree>
    <p:extLst>
      <p:ext uri="{BB962C8B-B14F-4D97-AF65-F5344CB8AC3E}">
        <p14:creationId xmlns:p14="http://schemas.microsoft.com/office/powerpoint/2010/main" val="2819751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bg/>
                                          </p:spTgt>
                                        </p:tgtEl>
                                        <p:attrNameLst>
                                          <p:attrName>style.visibility</p:attrName>
                                        </p:attrNameLst>
                                      </p:cBhvr>
                                      <p:to>
                                        <p:strVal val="visible"/>
                                      </p:to>
                                    </p:set>
                                    <p:animEffect transition="in" filter="fade">
                                      <p:cBhvr>
                                        <p:cTn id="20" dur="500"/>
                                        <p:tgtEl>
                                          <p:spTgt spid="3">
                                            <p:bg/>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fade">
                                      <p:cBhvr>
                                        <p:cTn id="25" dur="500"/>
                                        <p:tgtEl>
                                          <p:spTgt spid="3">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
                                            <p:txEl>
                                              <p:pRg st="1" end="1"/>
                                            </p:txEl>
                                          </p:spTgt>
                                        </p:tgtEl>
                                        <p:attrNameLst>
                                          <p:attrName>style.visibility</p:attrName>
                                        </p:attrNameLst>
                                      </p:cBhvr>
                                      <p:to>
                                        <p:strVal val="visible"/>
                                      </p:to>
                                    </p:set>
                                    <p:animEffect transition="in" filter="fade">
                                      <p:cBhvr>
                                        <p:cTn id="30" dur="500"/>
                                        <p:tgtEl>
                                          <p:spTgt spid="3">
                                            <p:txEl>
                                              <p:pRg st="1" end="1"/>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3">
                                            <p:txEl>
                                              <p:pRg st="2" end="2"/>
                                            </p:txEl>
                                          </p:spTgt>
                                        </p:tgtEl>
                                        <p:attrNameLst>
                                          <p:attrName>style.visibility</p:attrName>
                                        </p:attrNameLst>
                                      </p:cBhvr>
                                      <p:to>
                                        <p:strVal val="visible"/>
                                      </p:to>
                                    </p:set>
                                    <p:animEffect transition="in" filter="fade">
                                      <p:cBhvr>
                                        <p:cTn id="35" dur="500"/>
                                        <p:tgtEl>
                                          <p:spTgt spid="3">
                                            <p:txEl>
                                              <p:pRg st="2" end="2"/>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3">
                                            <p:txEl>
                                              <p:pRg st="3" end="3"/>
                                            </p:txEl>
                                          </p:spTgt>
                                        </p:tgtEl>
                                        <p:attrNameLst>
                                          <p:attrName>style.visibility</p:attrName>
                                        </p:attrNameLst>
                                      </p:cBhvr>
                                      <p:to>
                                        <p:strVal val="visible"/>
                                      </p:to>
                                    </p:set>
                                    <p:animEffect transition="in" filter="fade">
                                      <p:cBhvr>
                                        <p:cTn id="40" dur="500"/>
                                        <p:tgtEl>
                                          <p:spTgt spid="3">
                                            <p:txEl>
                                              <p:pRg st="3" end="3"/>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3">
                                            <p:txEl>
                                              <p:pRg st="4" end="4"/>
                                            </p:txEl>
                                          </p:spTgt>
                                        </p:tgtEl>
                                        <p:attrNameLst>
                                          <p:attrName>style.visibility</p:attrName>
                                        </p:attrNameLst>
                                      </p:cBhvr>
                                      <p:to>
                                        <p:strVal val="visible"/>
                                      </p:to>
                                    </p:set>
                                    <p:animEffect transition="in" filter="fade">
                                      <p:cBhvr>
                                        <p:cTn id="45" dur="500"/>
                                        <p:tgtEl>
                                          <p:spTgt spid="3">
                                            <p:txEl>
                                              <p:pRg st="4" end="4"/>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3">
                                            <p:txEl>
                                              <p:pRg st="5" end="5"/>
                                            </p:txEl>
                                          </p:spTgt>
                                        </p:tgtEl>
                                        <p:attrNameLst>
                                          <p:attrName>style.visibility</p:attrName>
                                        </p:attrNameLst>
                                      </p:cBhvr>
                                      <p:to>
                                        <p:strVal val="visible"/>
                                      </p:to>
                                    </p:set>
                                    <p:animEffect transition="in" filter="fade">
                                      <p:cBhvr>
                                        <p:cTn id="50" dur="500"/>
                                        <p:tgtEl>
                                          <p:spTgt spid="3">
                                            <p:txEl>
                                              <p:pRg st="5" end="5"/>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3">
                                            <p:txEl>
                                              <p:pRg st="6" end="6"/>
                                            </p:txEl>
                                          </p:spTgt>
                                        </p:tgtEl>
                                        <p:attrNameLst>
                                          <p:attrName>style.visibility</p:attrName>
                                        </p:attrNameLst>
                                      </p:cBhvr>
                                      <p:to>
                                        <p:strVal val="visible"/>
                                      </p:to>
                                    </p:set>
                                    <p:animEffect transition="in" filter="fade">
                                      <p:cBhvr>
                                        <p:cTn id="55"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7" grpId="0"/>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89710776-6003-65EE-D86E-511DD99F3963}"/>
              </a:ext>
            </a:extLst>
          </p:cNvPr>
          <p:cNvGraphicFramePr>
            <a:graphicFrameLocks/>
          </p:cNvGraphicFramePr>
          <p:nvPr/>
        </p:nvGraphicFramePr>
        <p:xfrm>
          <a:off x="3281082" y="268942"/>
          <a:ext cx="8624047" cy="63828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20249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9EC38-23F1-4FC6-8DB2-BCCCA8BCF004}"/>
              </a:ext>
            </a:extLst>
          </p:cNvPr>
          <p:cNvSpPr>
            <a:spLocks noGrp="1"/>
          </p:cNvSpPr>
          <p:nvPr>
            <p:ph type="title"/>
          </p:nvPr>
        </p:nvSpPr>
        <p:spPr>
          <a:xfrm>
            <a:off x="3224260" y="359018"/>
            <a:ext cx="10058400" cy="894842"/>
          </a:xfrm>
        </p:spPr>
        <p:txBody>
          <a:bodyPr/>
          <a:lstStyle/>
          <a:p>
            <a:r>
              <a:rPr lang="en-GB" dirty="0"/>
              <a:t>Research Proposal – what to include</a:t>
            </a:r>
          </a:p>
        </p:txBody>
      </p:sp>
      <p:grpSp>
        <p:nvGrpSpPr>
          <p:cNvPr id="17" name="Group 16">
            <a:extLst>
              <a:ext uri="{FF2B5EF4-FFF2-40B4-BE49-F238E27FC236}">
                <a16:creationId xmlns:a16="http://schemas.microsoft.com/office/drawing/2014/main" id="{5F5E5380-A444-4315-A7B8-8E02BBECBA1D}"/>
              </a:ext>
            </a:extLst>
          </p:cNvPr>
          <p:cNvGrpSpPr/>
          <p:nvPr/>
        </p:nvGrpSpPr>
        <p:grpSpPr>
          <a:xfrm>
            <a:off x="4018519" y="2267298"/>
            <a:ext cx="7061071" cy="652765"/>
            <a:chOff x="1175466" y="1352295"/>
            <a:chExt cx="7061071" cy="652765"/>
          </a:xfrm>
        </p:grpSpPr>
        <p:sp>
          <p:nvSpPr>
            <p:cNvPr id="5" name="Freeform: Shape 4">
              <a:extLst>
                <a:ext uri="{FF2B5EF4-FFF2-40B4-BE49-F238E27FC236}">
                  <a16:creationId xmlns:a16="http://schemas.microsoft.com/office/drawing/2014/main" id="{6690886A-D7CE-432A-959B-B5C0E3EC5280}"/>
                </a:ext>
              </a:extLst>
            </p:cNvPr>
            <p:cNvSpPr/>
            <p:nvPr/>
          </p:nvSpPr>
          <p:spPr>
            <a:xfrm>
              <a:off x="1547701" y="1352295"/>
              <a:ext cx="6688836" cy="649893"/>
            </a:xfrm>
            <a:custGeom>
              <a:avLst/>
              <a:gdLst>
                <a:gd name="connsiteX0" fmla="*/ 0 w 6688836"/>
                <a:gd name="connsiteY0" fmla="*/ 0 h 649891"/>
                <a:gd name="connsiteX1" fmla="*/ 6363891 w 6688836"/>
                <a:gd name="connsiteY1" fmla="*/ 0 h 649891"/>
                <a:gd name="connsiteX2" fmla="*/ 6688836 w 6688836"/>
                <a:gd name="connsiteY2" fmla="*/ 324946 h 649891"/>
                <a:gd name="connsiteX3" fmla="*/ 6363891 w 6688836"/>
                <a:gd name="connsiteY3" fmla="*/ 649891 h 649891"/>
                <a:gd name="connsiteX4" fmla="*/ 0 w 6688836"/>
                <a:gd name="connsiteY4" fmla="*/ 649891 h 649891"/>
                <a:gd name="connsiteX5" fmla="*/ 0 w 6688836"/>
                <a:gd name="connsiteY5" fmla="*/ 0 h 6498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88836" h="649891">
                  <a:moveTo>
                    <a:pt x="6688836" y="649890"/>
                  </a:moveTo>
                  <a:lnTo>
                    <a:pt x="324945" y="649890"/>
                  </a:lnTo>
                  <a:lnTo>
                    <a:pt x="0" y="324945"/>
                  </a:lnTo>
                  <a:lnTo>
                    <a:pt x="324945" y="1"/>
                  </a:lnTo>
                  <a:lnTo>
                    <a:pt x="6688836" y="1"/>
                  </a:lnTo>
                  <a:lnTo>
                    <a:pt x="6688836" y="649890"/>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449057" tIns="68581" rIns="128016" bIns="68581" numCol="1" spcCol="1270" anchor="ctr" anchorCtr="0">
              <a:noAutofit/>
            </a:bodyPr>
            <a:lstStyle/>
            <a:p>
              <a:pPr marL="0" lvl="0" indent="0" algn="ctr" defTabSz="800100">
                <a:lnSpc>
                  <a:spcPct val="90000"/>
                </a:lnSpc>
                <a:spcBef>
                  <a:spcPct val="0"/>
                </a:spcBef>
                <a:spcAft>
                  <a:spcPct val="35000"/>
                </a:spcAft>
                <a:buNone/>
              </a:pPr>
              <a:r>
                <a:rPr lang="en-GB" sz="1800" b="1" kern="1200" dirty="0">
                  <a:solidFill>
                    <a:schemeClr val="tx1"/>
                  </a:solidFill>
                </a:rPr>
                <a:t>Introduction</a:t>
              </a:r>
              <a:r>
                <a:rPr lang="en-GB" sz="1800" kern="1200" dirty="0">
                  <a:solidFill>
                    <a:schemeClr val="tx1"/>
                  </a:solidFill>
                </a:rPr>
                <a:t> and your chosen research question and objectives</a:t>
              </a:r>
            </a:p>
          </p:txBody>
        </p:sp>
        <p:sp>
          <p:nvSpPr>
            <p:cNvPr id="6" name="Oval 5" descr="Badge 1 with solid fill">
              <a:extLst>
                <a:ext uri="{FF2B5EF4-FFF2-40B4-BE49-F238E27FC236}">
                  <a16:creationId xmlns:a16="http://schemas.microsoft.com/office/drawing/2014/main" id="{80393BA0-32CF-42BD-A2FE-582FDCE90095}"/>
                </a:ext>
              </a:extLst>
            </p:cNvPr>
            <p:cNvSpPr/>
            <p:nvPr/>
          </p:nvSpPr>
          <p:spPr>
            <a:xfrm>
              <a:off x="1175466" y="1355169"/>
              <a:ext cx="649891" cy="649891"/>
            </a:xfrm>
            <a:prstGeom prst="ellipse">
              <a:avLst/>
            </a:prstGeom>
            <a:blipFill>
              <a:blip r:embed="rId3">
                <a:extLst>
                  <a:ext uri="{96DAC541-7B7A-43D3-8B79-37D633B846F1}">
                    <asvg:svgBlip xmlns:asvg="http://schemas.microsoft.com/office/drawing/2016/SVG/main" r:embed="rId4"/>
                  </a:ext>
                </a:extLst>
              </a:blip>
              <a:srcRect/>
              <a:stretch>
                <a:fillRect/>
              </a:stretch>
            </a:blipFill>
          </p:spPr>
          <p:style>
            <a:lnRef idx="2">
              <a:schemeClr val="lt1">
                <a:hueOff val="0"/>
                <a:satOff val="0"/>
                <a:lumOff val="0"/>
                <a:alphaOff val="0"/>
              </a:schemeClr>
            </a:lnRef>
            <a:fillRef idx="1">
              <a:scrgbClr r="0" g="0" b="0"/>
            </a:fillRef>
            <a:effectRef idx="0">
              <a:schemeClr val="accent3">
                <a:tint val="50000"/>
                <a:hueOff val="0"/>
                <a:satOff val="0"/>
                <a:lumOff val="0"/>
                <a:alphaOff val="0"/>
              </a:schemeClr>
            </a:effectRef>
            <a:fontRef idx="minor">
              <a:schemeClr val="lt1">
                <a:hueOff val="0"/>
                <a:satOff val="0"/>
                <a:lumOff val="0"/>
                <a:alphaOff val="0"/>
              </a:schemeClr>
            </a:fontRef>
          </p:style>
          <p:txBody>
            <a:bodyPr/>
            <a:lstStyle/>
            <a:p>
              <a:endParaRPr lang="en-GB"/>
            </a:p>
          </p:txBody>
        </p:sp>
      </p:grpSp>
      <p:grpSp>
        <p:nvGrpSpPr>
          <p:cNvPr id="18" name="Group 17">
            <a:extLst>
              <a:ext uri="{FF2B5EF4-FFF2-40B4-BE49-F238E27FC236}">
                <a16:creationId xmlns:a16="http://schemas.microsoft.com/office/drawing/2014/main" id="{D8384432-82F5-438E-8B2B-E9BB05EB481C}"/>
              </a:ext>
            </a:extLst>
          </p:cNvPr>
          <p:cNvGrpSpPr/>
          <p:nvPr/>
        </p:nvGrpSpPr>
        <p:grpSpPr>
          <a:xfrm>
            <a:off x="4087877" y="3198027"/>
            <a:ext cx="7013781" cy="649892"/>
            <a:chOff x="1175466" y="2199058"/>
            <a:chExt cx="7013781" cy="649892"/>
          </a:xfrm>
        </p:grpSpPr>
        <p:sp>
          <p:nvSpPr>
            <p:cNvPr id="7" name="Freeform: Shape 6">
              <a:extLst>
                <a:ext uri="{FF2B5EF4-FFF2-40B4-BE49-F238E27FC236}">
                  <a16:creationId xmlns:a16="http://schemas.microsoft.com/office/drawing/2014/main" id="{942E17C5-1666-4752-8F40-010A2A64E233}"/>
                </a:ext>
              </a:extLst>
            </p:cNvPr>
            <p:cNvSpPr/>
            <p:nvPr/>
          </p:nvSpPr>
          <p:spPr>
            <a:xfrm>
              <a:off x="1500411" y="2199058"/>
              <a:ext cx="6688836" cy="649892"/>
            </a:xfrm>
            <a:custGeom>
              <a:avLst/>
              <a:gdLst>
                <a:gd name="connsiteX0" fmla="*/ 0 w 6688836"/>
                <a:gd name="connsiteY0" fmla="*/ 0 h 649891"/>
                <a:gd name="connsiteX1" fmla="*/ 6363891 w 6688836"/>
                <a:gd name="connsiteY1" fmla="*/ 0 h 649891"/>
                <a:gd name="connsiteX2" fmla="*/ 6688836 w 6688836"/>
                <a:gd name="connsiteY2" fmla="*/ 324946 h 649891"/>
                <a:gd name="connsiteX3" fmla="*/ 6363891 w 6688836"/>
                <a:gd name="connsiteY3" fmla="*/ 649891 h 649891"/>
                <a:gd name="connsiteX4" fmla="*/ 0 w 6688836"/>
                <a:gd name="connsiteY4" fmla="*/ 649891 h 649891"/>
                <a:gd name="connsiteX5" fmla="*/ 0 w 6688836"/>
                <a:gd name="connsiteY5" fmla="*/ 0 h 6498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88836" h="649891">
                  <a:moveTo>
                    <a:pt x="6688836" y="649890"/>
                  </a:moveTo>
                  <a:lnTo>
                    <a:pt x="324945" y="649890"/>
                  </a:lnTo>
                  <a:lnTo>
                    <a:pt x="0" y="324945"/>
                  </a:lnTo>
                  <a:lnTo>
                    <a:pt x="324945" y="1"/>
                  </a:lnTo>
                  <a:lnTo>
                    <a:pt x="6688836" y="1"/>
                  </a:lnTo>
                  <a:lnTo>
                    <a:pt x="6688836" y="649890"/>
                  </a:lnTo>
                  <a:close/>
                </a:path>
              </a:pathLst>
            </a:custGeom>
          </p:spPr>
          <p:style>
            <a:lnRef idx="2">
              <a:schemeClr val="lt1">
                <a:hueOff val="0"/>
                <a:satOff val="0"/>
                <a:lumOff val="0"/>
                <a:alphaOff val="0"/>
              </a:schemeClr>
            </a:lnRef>
            <a:fillRef idx="1">
              <a:schemeClr val="accent3">
                <a:hueOff val="-1736123"/>
                <a:satOff val="8509"/>
                <a:lumOff val="3255"/>
                <a:alphaOff val="0"/>
              </a:schemeClr>
            </a:fillRef>
            <a:effectRef idx="0">
              <a:schemeClr val="accent3">
                <a:hueOff val="-1736123"/>
                <a:satOff val="8509"/>
                <a:lumOff val="3255"/>
                <a:alphaOff val="0"/>
              </a:schemeClr>
            </a:effectRef>
            <a:fontRef idx="minor">
              <a:schemeClr val="lt1"/>
            </a:fontRef>
          </p:style>
          <p:txBody>
            <a:bodyPr spcFirstLastPara="0" vert="horz" wrap="square" lIns="449057" tIns="68580" rIns="128016"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solidFill>
                    <a:schemeClr val="tx1"/>
                  </a:solidFill>
                </a:rPr>
                <a:t>Rationale</a:t>
              </a:r>
              <a:r>
                <a:rPr lang="en-GB" sz="1800" kern="1200" dirty="0">
                  <a:solidFill>
                    <a:schemeClr val="tx1"/>
                  </a:solidFill>
                </a:rPr>
                <a:t> – </a:t>
              </a:r>
              <a:r>
                <a:rPr lang="en-GB" dirty="0">
                  <a:solidFill>
                    <a:schemeClr val="tx1"/>
                  </a:solidFill>
                </a:rPr>
                <a:t>Why is it relevant or important to research this topic?</a:t>
              </a:r>
              <a:r>
                <a:rPr lang="en-GB" sz="1800" kern="1200" dirty="0">
                  <a:solidFill>
                    <a:schemeClr val="tx1"/>
                  </a:solidFill>
                </a:rPr>
                <a:t> </a:t>
              </a:r>
            </a:p>
          </p:txBody>
        </p:sp>
        <p:sp>
          <p:nvSpPr>
            <p:cNvPr id="8" name="Oval 7" descr="Badge with solid fill">
              <a:extLst>
                <a:ext uri="{FF2B5EF4-FFF2-40B4-BE49-F238E27FC236}">
                  <a16:creationId xmlns:a16="http://schemas.microsoft.com/office/drawing/2014/main" id="{1DD397BB-580E-434E-A3DA-6DEAACC88007}"/>
                </a:ext>
              </a:extLst>
            </p:cNvPr>
            <p:cNvSpPr/>
            <p:nvPr/>
          </p:nvSpPr>
          <p:spPr>
            <a:xfrm>
              <a:off x="1175466" y="2199058"/>
              <a:ext cx="649891" cy="649891"/>
            </a:xfrm>
            <a:prstGeom prst="ellipse">
              <a:avLst/>
            </a:prstGeom>
            <a: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p:spPr>
          <p:style>
            <a:lnRef idx="2">
              <a:schemeClr val="lt1">
                <a:hueOff val="0"/>
                <a:satOff val="0"/>
                <a:lumOff val="0"/>
                <a:alphaOff val="0"/>
              </a:schemeClr>
            </a:lnRef>
            <a:fillRef idx="1">
              <a:scrgbClr r="0" g="0" b="0"/>
            </a:fillRef>
            <a:effectRef idx="0">
              <a:schemeClr val="accent3">
                <a:tint val="50000"/>
                <a:hueOff val="-1872495"/>
                <a:satOff val="13395"/>
                <a:lumOff val="1434"/>
                <a:alphaOff val="0"/>
              </a:schemeClr>
            </a:effectRef>
            <a:fontRef idx="minor">
              <a:schemeClr val="lt1">
                <a:hueOff val="0"/>
                <a:satOff val="0"/>
                <a:lumOff val="0"/>
                <a:alphaOff val="0"/>
              </a:schemeClr>
            </a:fontRef>
          </p:style>
          <p:txBody>
            <a:bodyPr/>
            <a:lstStyle/>
            <a:p>
              <a:endParaRPr lang="en-GB"/>
            </a:p>
          </p:txBody>
        </p:sp>
      </p:grpSp>
      <p:grpSp>
        <p:nvGrpSpPr>
          <p:cNvPr id="19" name="Group 18">
            <a:extLst>
              <a:ext uri="{FF2B5EF4-FFF2-40B4-BE49-F238E27FC236}">
                <a16:creationId xmlns:a16="http://schemas.microsoft.com/office/drawing/2014/main" id="{EF9F1618-D733-4640-8CC5-C2B55072DB6D}"/>
              </a:ext>
            </a:extLst>
          </p:cNvPr>
          <p:cNvGrpSpPr/>
          <p:nvPr/>
        </p:nvGrpSpPr>
        <p:grpSpPr>
          <a:xfrm>
            <a:off x="4087877" y="4092056"/>
            <a:ext cx="7077994" cy="697382"/>
            <a:chOff x="1175466" y="2995456"/>
            <a:chExt cx="7077994" cy="697382"/>
          </a:xfrm>
        </p:grpSpPr>
        <p:sp>
          <p:nvSpPr>
            <p:cNvPr id="13" name="Freeform: Shape 12">
              <a:extLst>
                <a:ext uri="{FF2B5EF4-FFF2-40B4-BE49-F238E27FC236}">
                  <a16:creationId xmlns:a16="http://schemas.microsoft.com/office/drawing/2014/main" id="{0DA4E77A-F885-4064-9F68-3A69C82AC19B}"/>
                </a:ext>
              </a:extLst>
            </p:cNvPr>
            <p:cNvSpPr/>
            <p:nvPr/>
          </p:nvSpPr>
          <p:spPr>
            <a:xfrm>
              <a:off x="1564624" y="2995456"/>
              <a:ext cx="6688836" cy="649892"/>
            </a:xfrm>
            <a:custGeom>
              <a:avLst/>
              <a:gdLst>
                <a:gd name="connsiteX0" fmla="*/ 0 w 6688836"/>
                <a:gd name="connsiteY0" fmla="*/ 0 h 649891"/>
                <a:gd name="connsiteX1" fmla="*/ 6363891 w 6688836"/>
                <a:gd name="connsiteY1" fmla="*/ 0 h 649891"/>
                <a:gd name="connsiteX2" fmla="*/ 6688836 w 6688836"/>
                <a:gd name="connsiteY2" fmla="*/ 324946 h 649891"/>
                <a:gd name="connsiteX3" fmla="*/ 6363891 w 6688836"/>
                <a:gd name="connsiteY3" fmla="*/ 649891 h 649891"/>
                <a:gd name="connsiteX4" fmla="*/ 0 w 6688836"/>
                <a:gd name="connsiteY4" fmla="*/ 649891 h 649891"/>
                <a:gd name="connsiteX5" fmla="*/ 0 w 6688836"/>
                <a:gd name="connsiteY5" fmla="*/ 0 h 6498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88836" h="649891">
                  <a:moveTo>
                    <a:pt x="6688836" y="649890"/>
                  </a:moveTo>
                  <a:lnTo>
                    <a:pt x="324945" y="649890"/>
                  </a:lnTo>
                  <a:lnTo>
                    <a:pt x="0" y="324945"/>
                  </a:lnTo>
                  <a:lnTo>
                    <a:pt x="324945" y="1"/>
                  </a:lnTo>
                  <a:lnTo>
                    <a:pt x="6688836" y="1"/>
                  </a:lnTo>
                  <a:lnTo>
                    <a:pt x="6688836" y="649890"/>
                  </a:lnTo>
                  <a:close/>
                </a:path>
              </a:pathLst>
            </a:custGeom>
          </p:spPr>
          <p:style>
            <a:lnRef idx="2">
              <a:schemeClr val="lt1">
                <a:hueOff val="0"/>
                <a:satOff val="0"/>
                <a:lumOff val="0"/>
                <a:alphaOff val="0"/>
              </a:schemeClr>
            </a:lnRef>
            <a:fillRef idx="1">
              <a:schemeClr val="accent3">
                <a:hueOff val="-6944491"/>
                <a:satOff val="34037"/>
                <a:lumOff val="13020"/>
                <a:alphaOff val="0"/>
              </a:schemeClr>
            </a:fillRef>
            <a:effectRef idx="0">
              <a:schemeClr val="accent3">
                <a:hueOff val="-6944491"/>
                <a:satOff val="34037"/>
                <a:lumOff val="13020"/>
                <a:alphaOff val="0"/>
              </a:schemeClr>
            </a:effectRef>
            <a:fontRef idx="minor">
              <a:schemeClr val="lt1"/>
            </a:fontRef>
          </p:style>
          <p:txBody>
            <a:bodyPr spcFirstLastPara="0" vert="horz" wrap="square" lIns="449057" tIns="68580" rIns="128016" bIns="68581" numCol="1" spcCol="1270" anchor="ctr" anchorCtr="0">
              <a:noAutofit/>
            </a:bodyPr>
            <a:lstStyle/>
            <a:p>
              <a:pPr marL="0" lvl="0" indent="0" algn="ctr" defTabSz="800100">
                <a:lnSpc>
                  <a:spcPct val="90000"/>
                </a:lnSpc>
                <a:spcBef>
                  <a:spcPct val="0"/>
                </a:spcBef>
                <a:spcAft>
                  <a:spcPct val="35000"/>
                </a:spcAft>
                <a:buFont typeface="Arial" panose="020B0604020202020204" pitchFamily="34" charset="0"/>
                <a:buNone/>
              </a:pPr>
              <a:r>
                <a:rPr lang="en-GB" sz="1800" kern="1200" dirty="0">
                  <a:solidFill>
                    <a:schemeClr val="tx1"/>
                  </a:solidFill>
                </a:rPr>
                <a:t>Your proposed </a:t>
              </a:r>
              <a:r>
                <a:rPr lang="en-GB" sz="1800" b="1" kern="1200" dirty="0">
                  <a:solidFill>
                    <a:schemeClr val="tx1"/>
                  </a:solidFill>
                </a:rPr>
                <a:t>method</a:t>
              </a:r>
              <a:r>
                <a:rPr lang="en-GB" sz="1800" kern="1200" dirty="0">
                  <a:solidFill>
                    <a:schemeClr val="tx1"/>
                  </a:solidFill>
                </a:rPr>
                <a:t> (</a:t>
              </a:r>
              <a:r>
                <a:rPr lang="en-GB" sz="1800" kern="1200" dirty="0">
                  <a:solidFill>
                    <a:schemeClr val="tx1"/>
                  </a:solidFill>
                  <a:latin typeface="Arial" panose="020B0604020202020204" pitchFamily="34" charset="0"/>
                  <a:cs typeface="Arial" panose="020B0604020202020204" pitchFamily="34" charset="0"/>
                </a:rPr>
                <a:t>What? Who? How?) </a:t>
              </a:r>
            </a:p>
          </p:txBody>
        </p:sp>
        <p:sp>
          <p:nvSpPr>
            <p:cNvPr id="10" name="Oval 9" descr="Badge 3 with solid fill">
              <a:extLst>
                <a:ext uri="{FF2B5EF4-FFF2-40B4-BE49-F238E27FC236}">
                  <a16:creationId xmlns:a16="http://schemas.microsoft.com/office/drawing/2014/main" id="{BD045F05-32B5-468C-ADD6-2F6F1A820C90}"/>
                </a:ext>
              </a:extLst>
            </p:cNvPr>
            <p:cNvSpPr/>
            <p:nvPr/>
          </p:nvSpPr>
          <p:spPr>
            <a:xfrm>
              <a:off x="1175466" y="3042947"/>
              <a:ext cx="649891" cy="649891"/>
            </a:xfrm>
            <a:prstGeom prst="ellipse">
              <a:avLst/>
            </a:prstGeom>
            <a: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a:blipFill>
          </p:spPr>
          <p:style>
            <a:lnRef idx="2">
              <a:schemeClr val="lt1">
                <a:hueOff val="0"/>
                <a:satOff val="0"/>
                <a:lumOff val="0"/>
                <a:alphaOff val="0"/>
              </a:schemeClr>
            </a:lnRef>
            <a:fillRef idx="1">
              <a:scrgbClr r="0" g="0" b="0"/>
            </a:fillRef>
            <a:effectRef idx="0">
              <a:schemeClr val="accent3">
                <a:tint val="50000"/>
                <a:hueOff val="-3744990"/>
                <a:satOff val="26789"/>
                <a:lumOff val="2869"/>
                <a:alphaOff val="0"/>
              </a:schemeClr>
            </a:effectRef>
            <a:fontRef idx="minor">
              <a:schemeClr val="lt1">
                <a:hueOff val="0"/>
                <a:satOff val="0"/>
                <a:lumOff val="0"/>
                <a:alphaOff val="0"/>
              </a:schemeClr>
            </a:fontRef>
          </p:style>
          <p:txBody>
            <a:bodyPr/>
            <a:lstStyle/>
            <a:p>
              <a:endParaRPr lang="en-GB"/>
            </a:p>
          </p:txBody>
        </p:sp>
      </p:grpSp>
      <p:grpSp>
        <p:nvGrpSpPr>
          <p:cNvPr id="20" name="Group 19">
            <a:extLst>
              <a:ext uri="{FF2B5EF4-FFF2-40B4-BE49-F238E27FC236}">
                <a16:creationId xmlns:a16="http://schemas.microsoft.com/office/drawing/2014/main" id="{076102DB-9CBC-4E94-A40C-640237851E3D}"/>
              </a:ext>
            </a:extLst>
          </p:cNvPr>
          <p:cNvGrpSpPr/>
          <p:nvPr/>
        </p:nvGrpSpPr>
        <p:grpSpPr>
          <a:xfrm>
            <a:off x="4104933" y="5062875"/>
            <a:ext cx="7060938" cy="694510"/>
            <a:chOff x="1175466" y="3842217"/>
            <a:chExt cx="7060938" cy="694510"/>
          </a:xfrm>
        </p:grpSpPr>
        <p:sp>
          <p:nvSpPr>
            <p:cNvPr id="9" name="Freeform: Shape 8">
              <a:extLst>
                <a:ext uri="{FF2B5EF4-FFF2-40B4-BE49-F238E27FC236}">
                  <a16:creationId xmlns:a16="http://schemas.microsoft.com/office/drawing/2014/main" id="{A16FECF7-3D56-4CEB-A8E7-7A7D2F2FDA24}"/>
                </a:ext>
              </a:extLst>
            </p:cNvPr>
            <p:cNvSpPr/>
            <p:nvPr/>
          </p:nvSpPr>
          <p:spPr>
            <a:xfrm>
              <a:off x="1547568" y="3842217"/>
              <a:ext cx="6688836" cy="649892"/>
            </a:xfrm>
            <a:custGeom>
              <a:avLst/>
              <a:gdLst>
                <a:gd name="connsiteX0" fmla="*/ 0 w 6688836"/>
                <a:gd name="connsiteY0" fmla="*/ 0 h 649891"/>
                <a:gd name="connsiteX1" fmla="*/ 6363891 w 6688836"/>
                <a:gd name="connsiteY1" fmla="*/ 0 h 649891"/>
                <a:gd name="connsiteX2" fmla="*/ 6688836 w 6688836"/>
                <a:gd name="connsiteY2" fmla="*/ 324946 h 649891"/>
                <a:gd name="connsiteX3" fmla="*/ 6363891 w 6688836"/>
                <a:gd name="connsiteY3" fmla="*/ 649891 h 649891"/>
                <a:gd name="connsiteX4" fmla="*/ 0 w 6688836"/>
                <a:gd name="connsiteY4" fmla="*/ 649891 h 649891"/>
                <a:gd name="connsiteX5" fmla="*/ 0 w 6688836"/>
                <a:gd name="connsiteY5" fmla="*/ 0 h 6498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88836" h="649891">
                  <a:moveTo>
                    <a:pt x="6688836" y="649890"/>
                  </a:moveTo>
                  <a:lnTo>
                    <a:pt x="324945" y="649890"/>
                  </a:lnTo>
                  <a:lnTo>
                    <a:pt x="0" y="324945"/>
                  </a:lnTo>
                  <a:lnTo>
                    <a:pt x="324945" y="1"/>
                  </a:lnTo>
                  <a:lnTo>
                    <a:pt x="6688836" y="1"/>
                  </a:lnTo>
                  <a:lnTo>
                    <a:pt x="6688836" y="649890"/>
                  </a:lnTo>
                  <a:close/>
                </a:path>
              </a:pathLst>
            </a:custGeom>
          </p:spPr>
          <p:style>
            <a:lnRef idx="2">
              <a:schemeClr val="lt1">
                <a:hueOff val="0"/>
                <a:satOff val="0"/>
                <a:lumOff val="0"/>
                <a:alphaOff val="0"/>
              </a:schemeClr>
            </a:lnRef>
            <a:fillRef idx="1">
              <a:schemeClr val="accent3">
                <a:hueOff val="-3472245"/>
                <a:satOff val="17018"/>
                <a:lumOff val="6510"/>
                <a:alphaOff val="0"/>
              </a:schemeClr>
            </a:fillRef>
            <a:effectRef idx="0">
              <a:schemeClr val="accent3">
                <a:hueOff val="-3472245"/>
                <a:satOff val="17018"/>
                <a:lumOff val="6510"/>
                <a:alphaOff val="0"/>
              </a:schemeClr>
            </a:effectRef>
            <a:fontRef idx="minor">
              <a:schemeClr val="lt1"/>
            </a:fontRef>
          </p:style>
          <p:txBody>
            <a:bodyPr spcFirstLastPara="0" vert="horz" wrap="square" lIns="449057" tIns="68581" rIns="128016" bIns="68580" numCol="1" spcCol="1270" anchor="ctr" anchorCtr="0">
              <a:noAutofit/>
            </a:bodyPr>
            <a:lstStyle/>
            <a:p>
              <a:pPr marL="0" lvl="0" indent="0" algn="ctr" defTabSz="800100">
                <a:lnSpc>
                  <a:spcPct val="90000"/>
                </a:lnSpc>
                <a:spcBef>
                  <a:spcPct val="0"/>
                </a:spcBef>
                <a:spcAft>
                  <a:spcPct val="35000"/>
                </a:spcAft>
                <a:buFont typeface="Arial" panose="020B0604020202020204" pitchFamily="34" charset="0"/>
                <a:buNone/>
              </a:pPr>
              <a:r>
                <a:rPr lang="en-GB" sz="1800" b="1" kern="1200" dirty="0">
                  <a:solidFill>
                    <a:schemeClr val="tx1"/>
                  </a:solidFill>
                </a:rPr>
                <a:t>Ethical considerations. </a:t>
              </a:r>
            </a:p>
          </p:txBody>
        </p:sp>
        <p:sp>
          <p:nvSpPr>
            <p:cNvPr id="12" name="Oval 11" descr="Badge 4 with solid fill">
              <a:extLst>
                <a:ext uri="{FF2B5EF4-FFF2-40B4-BE49-F238E27FC236}">
                  <a16:creationId xmlns:a16="http://schemas.microsoft.com/office/drawing/2014/main" id="{5BA03E62-4F65-4930-8775-7FDBD5F70E5F}"/>
                </a:ext>
              </a:extLst>
            </p:cNvPr>
            <p:cNvSpPr/>
            <p:nvPr/>
          </p:nvSpPr>
          <p:spPr>
            <a:xfrm>
              <a:off x="1175466" y="3886836"/>
              <a:ext cx="649891" cy="649891"/>
            </a:xfrm>
            <a:prstGeom prst="ellipse">
              <a:avLst/>
            </a:prstGeom>
            <a: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a:blipFill>
          </p:spPr>
          <p:style>
            <a:lnRef idx="2">
              <a:schemeClr val="lt1">
                <a:hueOff val="0"/>
                <a:satOff val="0"/>
                <a:lumOff val="0"/>
                <a:alphaOff val="0"/>
              </a:schemeClr>
            </a:lnRef>
            <a:fillRef idx="1">
              <a:scrgbClr r="0" g="0" b="0"/>
            </a:fillRef>
            <a:effectRef idx="0">
              <a:schemeClr val="accent3">
                <a:tint val="50000"/>
                <a:hueOff val="-5617484"/>
                <a:satOff val="40184"/>
                <a:lumOff val="4303"/>
                <a:alphaOff val="0"/>
              </a:schemeClr>
            </a:effectRef>
            <a:fontRef idx="minor">
              <a:schemeClr val="lt1">
                <a:hueOff val="0"/>
                <a:satOff val="0"/>
                <a:lumOff val="0"/>
                <a:alphaOff val="0"/>
              </a:schemeClr>
            </a:fontRef>
          </p:style>
          <p:txBody>
            <a:bodyPr/>
            <a:lstStyle/>
            <a:p>
              <a:endParaRPr lang="en-GB"/>
            </a:p>
          </p:txBody>
        </p:sp>
      </p:grpSp>
      <p:sp>
        <p:nvSpPr>
          <p:cNvPr id="23" name="TextBox 22">
            <a:extLst>
              <a:ext uri="{FF2B5EF4-FFF2-40B4-BE49-F238E27FC236}">
                <a16:creationId xmlns:a16="http://schemas.microsoft.com/office/drawing/2014/main" id="{BB825348-67A4-41C4-9CB9-B891AA2430C6}"/>
              </a:ext>
            </a:extLst>
          </p:cNvPr>
          <p:cNvSpPr txBox="1"/>
          <p:nvPr/>
        </p:nvSpPr>
        <p:spPr>
          <a:xfrm>
            <a:off x="122130" y="2130579"/>
            <a:ext cx="3124253" cy="92333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dirty="0"/>
              <a:t>Your research question may become refined as your progress. </a:t>
            </a:r>
          </a:p>
        </p:txBody>
      </p:sp>
      <p:sp>
        <p:nvSpPr>
          <p:cNvPr id="24" name="TextBox 23">
            <a:extLst>
              <a:ext uri="{FF2B5EF4-FFF2-40B4-BE49-F238E27FC236}">
                <a16:creationId xmlns:a16="http://schemas.microsoft.com/office/drawing/2014/main" id="{B06F8747-5DC5-4B49-9FF3-8BA71A66FF1B}"/>
              </a:ext>
            </a:extLst>
          </p:cNvPr>
          <p:cNvSpPr txBox="1"/>
          <p:nvPr/>
        </p:nvSpPr>
        <p:spPr>
          <a:xfrm>
            <a:off x="122130" y="3847919"/>
            <a:ext cx="3124253" cy="175432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dirty="0"/>
              <a:t> For secondary research, which libraries or data bases will you use? What search term will you use? What time period will you focus on? What kind of analyse?</a:t>
            </a:r>
          </a:p>
        </p:txBody>
      </p:sp>
    </p:spTree>
    <p:extLst>
      <p:ext uri="{BB962C8B-B14F-4D97-AF65-F5344CB8AC3E}">
        <p14:creationId xmlns:p14="http://schemas.microsoft.com/office/powerpoint/2010/main" val="3254614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fade">
                                      <p:cBhvr>
                                        <p:cTn id="27" dur="500"/>
                                        <p:tgtEl>
                                          <p:spTgt spid="2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72261D-6AB4-ED40-01EC-A5481415F7F2}"/>
              </a:ext>
            </a:extLst>
          </p:cNvPr>
          <p:cNvSpPr>
            <a:spLocks noGrp="1"/>
          </p:cNvSpPr>
          <p:nvPr>
            <p:ph type="title"/>
          </p:nvPr>
        </p:nvSpPr>
        <p:spPr/>
        <p:txBody>
          <a:bodyPr/>
          <a:lstStyle/>
          <a:p>
            <a:r>
              <a:rPr lang="en-GB" dirty="0"/>
              <a:t>Component 1 Template</a:t>
            </a:r>
          </a:p>
        </p:txBody>
      </p:sp>
      <p:pic>
        <p:nvPicPr>
          <p:cNvPr id="5" name="Picture 4">
            <a:extLst>
              <a:ext uri="{FF2B5EF4-FFF2-40B4-BE49-F238E27FC236}">
                <a16:creationId xmlns:a16="http://schemas.microsoft.com/office/drawing/2014/main" id="{D41F3512-299F-6115-1F88-23455D7DA31A}"/>
              </a:ext>
            </a:extLst>
          </p:cNvPr>
          <p:cNvPicPr>
            <a:picLocks noChangeAspect="1"/>
          </p:cNvPicPr>
          <p:nvPr/>
        </p:nvPicPr>
        <p:blipFill>
          <a:blip r:embed="rId2"/>
          <a:stretch>
            <a:fillRect/>
          </a:stretch>
        </p:blipFill>
        <p:spPr>
          <a:xfrm>
            <a:off x="4138992" y="2483640"/>
            <a:ext cx="7835806" cy="3764760"/>
          </a:xfrm>
          <a:prstGeom prst="rect">
            <a:avLst/>
          </a:prstGeom>
        </p:spPr>
      </p:pic>
      <p:pic>
        <p:nvPicPr>
          <p:cNvPr id="7" name="Picture 6">
            <a:extLst>
              <a:ext uri="{FF2B5EF4-FFF2-40B4-BE49-F238E27FC236}">
                <a16:creationId xmlns:a16="http://schemas.microsoft.com/office/drawing/2014/main" id="{A0F06E46-B199-6118-E84E-F2C143495142}"/>
              </a:ext>
            </a:extLst>
          </p:cNvPr>
          <p:cNvPicPr>
            <a:picLocks noChangeAspect="1"/>
          </p:cNvPicPr>
          <p:nvPr/>
        </p:nvPicPr>
        <p:blipFill>
          <a:blip r:embed="rId3"/>
          <a:stretch>
            <a:fillRect/>
          </a:stretch>
        </p:blipFill>
        <p:spPr>
          <a:xfrm>
            <a:off x="217202" y="3429001"/>
            <a:ext cx="5946101" cy="1325564"/>
          </a:xfrm>
          <a:prstGeom prst="rect">
            <a:avLst/>
          </a:prstGeom>
        </p:spPr>
      </p:pic>
    </p:spTree>
    <p:extLst>
      <p:ext uri="{BB962C8B-B14F-4D97-AF65-F5344CB8AC3E}">
        <p14:creationId xmlns:p14="http://schemas.microsoft.com/office/powerpoint/2010/main" val="697339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732DD-F7E6-DB33-DF37-0CA6912DAF12}"/>
              </a:ext>
            </a:extLst>
          </p:cNvPr>
          <p:cNvSpPr>
            <a:spLocks noGrp="1"/>
          </p:cNvSpPr>
          <p:nvPr>
            <p:ph type="title"/>
          </p:nvPr>
        </p:nvSpPr>
        <p:spPr>
          <a:xfrm>
            <a:off x="3661615" y="362480"/>
            <a:ext cx="7956222" cy="1325563"/>
          </a:xfrm>
        </p:spPr>
        <p:txBody>
          <a:bodyPr/>
          <a:lstStyle/>
          <a:p>
            <a:r>
              <a:rPr lang="en-GB" dirty="0"/>
              <a:t>Choosing a research topic</a:t>
            </a:r>
          </a:p>
        </p:txBody>
      </p:sp>
      <p:sp>
        <p:nvSpPr>
          <p:cNvPr id="3" name="Content Placeholder 2">
            <a:extLst>
              <a:ext uri="{FF2B5EF4-FFF2-40B4-BE49-F238E27FC236}">
                <a16:creationId xmlns:a16="http://schemas.microsoft.com/office/drawing/2014/main" id="{8596135E-1523-289E-4640-686FB840FA7A}"/>
              </a:ext>
            </a:extLst>
          </p:cNvPr>
          <p:cNvSpPr>
            <a:spLocks noGrp="1"/>
          </p:cNvSpPr>
          <p:nvPr>
            <p:ph idx="1"/>
          </p:nvPr>
        </p:nvSpPr>
        <p:spPr>
          <a:xfrm>
            <a:off x="982133" y="1825625"/>
            <a:ext cx="10940503" cy="1002242"/>
          </a:xfrm>
        </p:spPr>
        <p:txBody>
          <a:bodyPr/>
          <a:lstStyle/>
          <a:p>
            <a:pPr marL="0" indent="0">
              <a:buNone/>
            </a:pPr>
            <a:r>
              <a:rPr lang="en-GB" dirty="0"/>
              <a:t>The topic that you choose to research has a great influence on how well you succeed in carrying out the investigation and in writing up your work. </a:t>
            </a:r>
          </a:p>
        </p:txBody>
      </p:sp>
      <p:grpSp>
        <p:nvGrpSpPr>
          <p:cNvPr id="5" name="Group 4">
            <a:extLst>
              <a:ext uri="{FF2B5EF4-FFF2-40B4-BE49-F238E27FC236}">
                <a16:creationId xmlns:a16="http://schemas.microsoft.com/office/drawing/2014/main" id="{F770EDFC-7441-4D3E-80A0-02F87688F592}"/>
              </a:ext>
            </a:extLst>
          </p:cNvPr>
          <p:cNvGrpSpPr/>
          <p:nvPr/>
        </p:nvGrpSpPr>
        <p:grpSpPr>
          <a:xfrm>
            <a:off x="1134533" y="3102938"/>
            <a:ext cx="10483304" cy="3392583"/>
            <a:chOff x="2032000" y="3102937"/>
            <a:chExt cx="8128000" cy="684921"/>
          </a:xfrm>
        </p:grpSpPr>
        <p:sp>
          <p:nvSpPr>
            <p:cNvPr id="6" name="Rectangle 5">
              <a:extLst>
                <a:ext uri="{FF2B5EF4-FFF2-40B4-BE49-F238E27FC236}">
                  <a16:creationId xmlns:a16="http://schemas.microsoft.com/office/drawing/2014/main" id="{5839DAA6-5F80-475B-BA3A-26F330B7E151}"/>
                </a:ext>
              </a:extLst>
            </p:cNvPr>
            <p:cNvSpPr/>
            <p:nvPr/>
          </p:nvSpPr>
          <p:spPr>
            <a:xfrm>
              <a:off x="2032000" y="3176593"/>
              <a:ext cx="8128000" cy="125754"/>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7" name="Freeform: Shape 6">
              <a:extLst>
                <a:ext uri="{FF2B5EF4-FFF2-40B4-BE49-F238E27FC236}">
                  <a16:creationId xmlns:a16="http://schemas.microsoft.com/office/drawing/2014/main" id="{835F24E9-2CBA-4BFA-98FF-03A0C0419E46}"/>
                </a:ext>
              </a:extLst>
            </p:cNvPr>
            <p:cNvSpPr/>
            <p:nvPr/>
          </p:nvSpPr>
          <p:spPr>
            <a:xfrm>
              <a:off x="2438400" y="3102937"/>
              <a:ext cx="7575965" cy="147311"/>
            </a:xfrm>
            <a:custGeom>
              <a:avLst/>
              <a:gdLst>
                <a:gd name="connsiteX0" fmla="*/ 0 w 5689600"/>
                <a:gd name="connsiteY0" fmla="*/ 24552 h 147311"/>
                <a:gd name="connsiteX1" fmla="*/ 24552 w 5689600"/>
                <a:gd name="connsiteY1" fmla="*/ 0 h 147311"/>
                <a:gd name="connsiteX2" fmla="*/ 5665048 w 5689600"/>
                <a:gd name="connsiteY2" fmla="*/ 0 h 147311"/>
                <a:gd name="connsiteX3" fmla="*/ 5689600 w 5689600"/>
                <a:gd name="connsiteY3" fmla="*/ 24552 h 147311"/>
                <a:gd name="connsiteX4" fmla="*/ 5689600 w 5689600"/>
                <a:gd name="connsiteY4" fmla="*/ 122759 h 147311"/>
                <a:gd name="connsiteX5" fmla="*/ 5665048 w 5689600"/>
                <a:gd name="connsiteY5" fmla="*/ 147311 h 147311"/>
                <a:gd name="connsiteX6" fmla="*/ 24552 w 5689600"/>
                <a:gd name="connsiteY6" fmla="*/ 147311 h 147311"/>
                <a:gd name="connsiteX7" fmla="*/ 0 w 5689600"/>
                <a:gd name="connsiteY7" fmla="*/ 122759 h 147311"/>
                <a:gd name="connsiteX8" fmla="*/ 0 w 5689600"/>
                <a:gd name="connsiteY8" fmla="*/ 24552 h 147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89600" h="147311">
                  <a:moveTo>
                    <a:pt x="0" y="24552"/>
                  </a:moveTo>
                  <a:cubicBezTo>
                    <a:pt x="0" y="10992"/>
                    <a:pt x="10992" y="0"/>
                    <a:pt x="24552" y="0"/>
                  </a:cubicBezTo>
                  <a:lnTo>
                    <a:pt x="5665048" y="0"/>
                  </a:lnTo>
                  <a:cubicBezTo>
                    <a:pt x="5678608" y="0"/>
                    <a:pt x="5689600" y="10992"/>
                    <a:pt x="5689600" y="24552"/>
                  </a:cubicBezTo>
                  <a:lnTo>
                    <a:pt x="5689600" y="122759"/>
                  </a:lnTo>
                  <a:cubicBezTo>
                    <a:pt x="5689600" y="136319"/>
                    <a:pt x="5678608" y="147311"/>
                    <a:pt x="5665048" y="147311"/>
                  </a:cubicBezTo>
                  <a:lnTo>
                    <a:pt x="24552" y="147311"/>
                  </a:lnTo>
                  <a:cubicBezTo>
                    <a:pt x="10992" y="147311"/>
                    <a:pt x="0" y="136319"/>
                    <a:pt x="0" y="122759"/>
                  </a:cubicBezTo>
                  <a:lnTo>
                    <a:pt x="0" y="2455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2244" tIns="7191" rIns="222244" bIns="7191" numCol="1" spcCol="1270" anchor="ctr" anchorCtr="0">
              <a:noAutofit/>
            </a:bodyPr>
            <a:lstStyle/>
            <a:p>
              <a:pPr marL="0" lvl="0" indent="0" algn="l" defTabSz="222250">
                <a:lnSpc>
                  <a:spcPct val="90000"/>
                </a:lnSpc>
                <a:spcBef>
                  <a:spcPct val="0"/>
                </a:spcBef>
                <a:spcAft>
                  <a:spcPct val="35000"/>
                </a:spcAft>
                <a:buNone/>
              </a:pPr>
              <a:r>
                <a:rPr lang="en-GB" sz="2000" b="1" u="sng" kern="1200" dirty="0"/>
                <a:t>Genuine interest </a:t>
              </a:r>
              <a:r>
                <a:rPr lang="en-GB" sz="2000" kern="1200" dirty="0"/>
                <a:t>– this will motivate you to complete the task to the best possible standard. </a:t>
              </a:r>
            </a:p>
          </p:txBody>
        </p:sp>
        <p:sp>
          <p:nvSpPr>
            <p:cNvPr id="8" name="Rectangle 7">
              <a:extLst>
                <a:ext uri="{FF2B5EF4-FFF2-40B4-BE49-F238E27FC236}">
                  <a16:creationId xmlns:a16="http://schemas.microsoft.com/office/drawing/2014/main" id="{8583E756-5AB2-43D4-839D-DC90837422DE}"/>
                </a:ext>
              </a:extLst>
            </p:cNvPr>
            <p:cNvSpPr/>
            <p:nvPr/>
          </p:nvSpPr>
          <p:spPr>
            <a:xfrm>
              <a:off x="2032000" y="3402950"/>
              <a:ext cx="8128000" cy="125754"/>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9" name="Freeform: Shape 8">
              <a:extLst>
                <a:ext uri="{FF2B5EF4-FFF2-40B4-BE49-F238E27FC236}">
                  <a16:creationId xmlns:a16="http://schemas.microsoft.com/office/drawing/2014/main" id="{F5D64156-4D7D-44E8-B8DC-F58AF2E0FE11}"/>
                </a:ext>
              </a:extLst>
            </p:cNvPr>
            <p:cNvSpPr/>
            <p:nvPr/>
          </p:nvSpPr>
          <p:spPr>
            <a:xfrm>
              <a:off x="2438400" y="3302347"/>
              <a:ext cx="7575965" cy="201205"/>
            </a:xfrm>
            <a:custGeom>
              <a:avLst/>
              <a:gdLst>
                <a:gd name="connsiteX0" fmla="*/ 0 w 5689600"/>
                <a:gd name="connsiteY0" fmla="*/ 24552 h 147311"/>
                <a:gd name="connsiteX1" fmla="*/ 24552 w 5689600"/>
                <a:gd name="connsiteY1" fmla="*/ 0 h 147311"/>
                <a:gd name="connsiteX2" fmla="*/ 5665048 w 5689600"/>
                <a:gd name="connsiteY2" fmla="*/ 0 h 147311"/>
                <a:gd name="connsiteX3" fmla="*/ 5689600 w 5689600"/>
                <a:gd name="connsiteY3" fmla="*/ 24552 h 147311"/>
                <a:gd name="connsiteX4" fmla="*/ 5689600 w 5689600"/>
                <a:gd name="connsiteY4" fmla="*/ 122759 h 147311"/>
                <a:gd name="connsiteX5" fmla="*/ 5665048 w 5689600"/>
                <a:gd name="connsiteY5" fmla="*/ 147311 h 147311"/>
                <a:gd name="connsiteX6" fmla="*/ 24552 w 5689600"/>
                <a:gd name="connsiteY6" fmla="*/ 147311 h 147311"/>
                <a:gd name="connsiteX7" fmla="*/ 0 w 5689600"/>
                <a:gd name="connsiteY7" fmla="*/ 122759 h 147311"/>
                <a:gd name="connsiteX8" fmla="*/ 0 w 5689600"/>
                <a:gd name="connsiteY8" fmla="*/ 24552 h 147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89600" h="147311">
                  <a:moveTo>
                    <a:pt x="0" y="24552"/>
                  </a:moveTo>
                  <a:cubicBezTo>
                    <a:pt x="0" y="10992"/>
                    <a:pt x="10992" y="0"/>
                    <a:pt x="24552" y="0"/>
                  </a:cubicBezTo>
                  <a:lnTo>
                    <a:pt x="5665048" y="0"/>
                  </a:lnTo>
                  <a:cubicBezTo>
                    <a:pt x="5678608" y="0"/>
                    <a:pt x="5689600" y="10992"/>
                    <a:pt x="5689600" y="24552"/>
                  </a:cubicBezTo>
                  <a:lnTo>
                    <a:pt x="5689600" y="122759"/>
                  </a:lnTo>
                  <a:cubicBezTo>
                    <a:pt x="5689600" y="136319"/>
                    <a:pt x="5678608" y="147311"/>
                    <a:pt x="5665048" y="147311"/>
                  </a:cubicBezTo>
                  <a:lnTo>
                    <a:pt x="24552" y="147311"/>
                  </a:lnTo>
                  <a:cubicBezTo>
                    <a:pt x="10992" y="147311"/>
                    <a:pt x="0" y="136319"/>
                    <a:pt x="0" y="122759"/>
                  </a:cubicBezTo>
                  <a:lnTo>
                    <a:pt x="0" y="2455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2244" tIns="7191" rIns="222244" bIns="7191" numCol="1" spcCol="1270" anchor="ctr" anchorCtr="0">
              <a:noAutofit/>
            </a:bodyPr>
            <a:lstStyle/>
            <a:p>
              <a:pPr marL="0" lvl="0" indent="0" algn="l" defTabSz="222250">
                <a:lnSpc>
                  <a:spcPct val="90000"/>
                </a:lnSpc>
                <a:spcBef>
                  <a:spcPct val="0"/>
                </a:spcBef>
                <a:spcAft>
                  <a:spcPct val="35000"/>
                </a:spcAft>
                <a:buNone/>
              </a:pPr>
              <a:r>
                <a:rPr lang="en-GB" sz="2000" b="1" u="sng" kern="1200" dirty="0"/>
                <a:t>Available resources </a:t>
              </a:r>
              <a:r>
                <a:rPr lang="en-GB" sz="2000" kern="1200" dirty="0"/>
                <a:t>– choosing a topic area that has existing studies and research to allow you to read widely and in more depth. </a:t>
              </a:r>
            </a:p>
          </p:txBody>
        </p:sp>
        <p:sp>
          <p:nvSpPr>
            <p:cNvPr id="10" name="Rectangle 9">
              <a:extLst>
                <a:ext uri="{FF2B5EF4-FFF2-40B4-BE49-F238E27FC236}">
                  <a16:creationId xmlns:a16="http://schemas.microsoft.com/office/drawing/2014/main" id="{6A3BCF65-E791-42D0-8528-E3C26986E199}"/>
                </a:ext>
              </a:extLst>
            </p:cNvPr>
            <p:cNvSpPr/>
            <p:nvPr/>
          </p:nvSpPr>
          <p:spPr>
            <a:xfrm>
              <a:off x="2032000" y="3629307"/>
              <a:ext cx="8128000" cy="125754"/>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11" name="Freeform: Shape 10">
              <a:extLst>
                <a:ext uri="{FF2B5EF4-FFF2-40B4-BE49-F238E27FC236}">
                  <a16:creationId xmlns:a16="http://schemas.microsoft.com/office/drawing/2014/main" id="{E9218CE3-C850-4B6A-933A-9188C94805F8}"/>
                </a:ext>
              </a:extLst>
            </p:cNvPr>
            <p:cNvSpPr/>
            <p:nvPr/>
          </p:nvSpPr>
          <p:spPr>
            <a:xfrm>
              <a:off x="2438400" y="3555651"/>
              <a:ext cx="7575965" cy="232207"/>
            </a:xfrm>
            <a:custGeom>
              <a:avLst/>
              <a:gdLst>
                <a:gd name="connsiteX0" fmla="*/ 0 w 5689600"/>
                <a:gd name="connsiteY0" fmla="*/ 24552 h 147311"/>
                <a:gd name="connsiteX1" fmla="*/ 24552 w 5689600"/>
                <a:gd name="connsiteY1" fmla="*/ 0 h 147311"/>
                <a:gd name="connsiteX2" fmla="*/ 5665048 w 5689600"/>
                <a:gd name="connsiteY2" fmla="*/ 0 h 147311"/>
                <a:gd name="connsiteX3" fmla="*/ 5689600 w 5689600"/>
                <a:gd name="connsiteY3" fmla="*/ 24552 h 147311"/>
                <a:gd name="connsiteX4" fmla="*/ 5689600 w 5689600"/>
                <a:gd name="connsiteY4" fmla="*/ 122759 h 147311"/>
                <a:gd name="connsiteX5" fmla="*/ 5665048 w 5689600"/>
                <a:gd name="connsiteY5" fmla="*/ 147311 h 147311"/>
                <a:gd name="connsiteX6" fmla="*/ 24552 w 5689600"/>
                <a:gd name="connsiteY6" fmla="*/ 147311 h 147311"/>
                <a:gd name="connsiteX7" fmla="*/ 0 w 5689600"/>
                <a:gd name="connsiteY7" fmla="*/ 122759 h 147311"/>
                <a:gd name="connsiteX8" fmla="*/ 0 w 5689600"/>
                <a:gd name="connsiteY8" fmla="*/ 24552 h 147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89600" h="147311">
                  <a:moveTo>
                    <a:pt x="0" y="24552"/>
                  </a:moveTo>
                  <a:cubicBezTo>
                    <a:pt x="0" y="10992"/>
                    <a:pt x="10992" y="0"/>
                    <a:pt x="24552" y="0"/>
                  </a:cubicBezTo>
                  <a:lnTo>
                    <a:pt x="5665048" y="0"/>
                  </a:lnTo>
                  <a:cubicBezTo>
                    <a:pt x="5678608" y="0"/>
                    <a:pt x="5689600" y="10992"/>
                    <a:pt x="5689600" y="24552"/>
                  </a:cubicBezTo>
                  <a:lnTo>
                    <a:pt x="5689600" y="122759"/>
                  </a:lnTo>
                  <a:cubicBezTo>
                    <a:pt x="5689600" y="136319"/>
                    <a:pt x="5678608" y="147311"/>
                    <a:pt x="5665048" y="147311"/>
                  </a:cubicBezTo>
                  <a:lnTo>
                    <a:pt x="24552" y="147311"/>
                  </a:lnTo>
                  <a:cubicBezTo>
                    <a:pt x="10992" y="147311"/>
                    <a:pt x="0" y="136319"/>
                    <a:pt x="0" y="122759"/>
                  </a:cubicBezTo>
                  <a:lnTo>
                    <a:pt x="0" y="2455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2244" tIns="7191" rIns="222244" bIns="7191" numCol="1" spcCol="1270" anchor="ctr" anchorCtr="0">
              <a:noAutofit/>
            </a:bodyPr>
            <a:lstStyle/>
            <a:p>
              <a:pPr marL="0" lvl="0" indent="0" algn="l" defTabSz="222250">
                <a:lnSpc>
                  <a:spcPct val="90000"/>
                </a:lnSpc>
                <a:spcBef>
                  <a:spcPct val="0"/>
                </a:spcBef>
                <a:spcAft>
                  <a:spcPct val="35000"/>
                </a:spcAft>
                <a:buNone/>
              </a:pPr>
              <a:r>
                <a:rPr lang="en-GB" sz="2000" b="1" u="sng" kern="1200" dirty="0"/>
                <a:t>Relevance</a:t>
              </a:r>
              <a:r>
                <a:rPr lang="en-GB" sz="2000" kern="1200" dirty="0"/>
                <a:t> – choosing a topic area that has relevance to improve practice in health and social care, or understanding the impact of a condition/illness/policy/event on the lives of people and society, will allow you to make clearly conclusions and recommendations. </a:t>
              </a:r>
            </a:p>
          </p:txBody>
        </p:sp>
      </p:grpSp>
    </p:spTree>
    <p:extLst>
      <p:ext uri="{BB962C8B-B14F-4D97-AF65-F5344CB8AC3E}">
        <p14:creationId xmlns:p14="http://schemas.microsoft.com/office/powerpoint/2010/main" val="4872374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362FB64-5FA1-6CDD-47B3-1C0641AB461E}"/>
              </a:ext>
            </a:extLst>
          </p:cNvPr>
          <p:cNvSpPr>
            <a:spLocks noGrp="1"/>
          </p:cNvSpPr>
          <p:nvPr>
            <p:ph type="title"/>
          </p:nvPr>
        </p:nvSpPr>
        <p:spPr>
          <a:xfrm>
            <a:off x="5297762" y="329184"/>
            <a:ext cx="6251110" cy="1783080"/>
          </a:xfrm>
        </p:spPr>
        <p:txBody>
          <a:bodyPr vert="horz" lIns="91440" tIns="45720" rIns="91440" bIns="45720" rtlCol="0" anchor="b">
            <a:normAutofit/>
          </a:bodyPr>
          <a:lstStyle/>
          <a:p>
            <a:r>
              <a:rPr lang="en-US" sz="5400"/>
              <a:t>Deciding and refining your review question. </a:t>
            </a:r>
          </a:p>
        </p:txBody>
      </p:sp>
      <p:pic>
        <p:nvPicPr>
          <p:cNvPr id="5" name="Picture 4" descr="Magnifying glass and question mark">
            <a:extLst>
              <a:ext uri="{FF2B5EF4-FFF2-40B4-BE49-F238E27FC236}">
                <a16:creationId xmlns:a16="http://schemas.microsoft.com/office/drawing/2014/main" id="{02B2246F-CCE9-EE83-2590-8E95B9109F4F}"/>
              </a:ext>
            </a:extLst>
          </p:cNvPr>
          <p:cNvPicPr>
            <a:picLocks noChangeAspect="1"/>
          </p:cNvPicPr>
          <p:nvPr/>
        </p:nvPicPr>
        <p:blipFill>
          <a:blip r:embed="rId2"/>
          <a:srcRect l="32724" r="29076"/>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229D981-C912-9D6B-62BB-AF446E59CE23}"/>
              </a:ext>
            </a:extLst>
          </p:cNvPr>
          <p:cNvSpPr>
            <a:spLocks noGrp="1"/>
          </p:cNvSpPr>
          <p:nvPr>
            <p:ph idx="1"/>
          </p:nvPr>
        </p:nvSpPr>
        <p:spPr>
          <a:xfrm>
            <a:off x="5297762" y="2706624"/>
            <a:ext cx="6251110" cy="3483864"/>
          </a:xfrm>
        </p:spPr>
        <p:txBody>
          <a:bodyPr vert="horz" lIns="91440" tIns="45720" rIns="91440" bIns="45720" rtlCol="0">
            <a:normAutofit fontScale="92500" lnSpcReduction="20000"/>
          </a:bodyPr>
          <a:lstStyle/>
          <a:p>
            <a:pPr marL="0" indent="0">
              <a:buNone/>
            </a:pPr>
            <a:r>
              <a:rPr lang="en-US" sz="2000" b="1" dirty="0"/>
              <a:t>Ten Steps to Refine a Review Question for a Scoping Review:</a:t>
            </a:r>
          </a:p>
          <a:p>
            <a:r>
              <a:rPr lang="en-US" sz="2000" b="1" dirty="0"/>
              <a:t>Step 1 - Review Initial Topic Ideas</a:t>
            </a:r>
            <a:r>
              <a:rPr lang="en-US" sz="2000" dirty="0"/>
              <a:t>: Start with a broad question or topic and identify its relevance to health and social care.</a:t>
            </a:r>
          </a:p>
          <a:p>
            <a:r>
              <a:rPr lang="en-US" sz="2000" b="1" dirty="0"/>
              <a:t>Step 2 - Conduct Preliminary Searches</a:t>
            </a:r>
            <a:r>
              <a:rPr lang="en-US" sz="2000" dirty="0"/>
              <a:t>: Explore existing research to assess the scope of available literature and identify key themes or gaps.</a:t>
            </a:r>
          </a:p>
          <a:p>
            <a:r>
              <a:rPr lang="en-US" sz="2000" b="1" dirty="0"/>
              <a:t>Step 3 - Clarify the Purpose</a:t>
            </a:r>
            <a:r>
              <a:rPr lang="en-US" sz="2000" dirty="0"/>
              <a:t>: Determine whether the question aims to map evidence, explore concepts, or identify research gaps.</a:t>
            </a:r>
          </a:p>
          <a:p>
            <a:r>
              <a:rPr lang="en-US" sz="2000" b="1" dirty="0"/>
              <a:t>Step 4 - Narrow the Focus</a:t>
            </a:r>
            <a:r>
              <a:rPr lang="en-US" sz="2000" dirty="0"/>
              <a:t>: Refine the population, concept, or context to make the question more specific while retaining breadth suitable for a scoping review.</a:t>
            </a:r>
          </a:p>
        </p:txBody>
      </p:sp>
    </p:spTree>
    <p:extLst>
      <p:ext uri="{BB962C8B-B14F-4D97-AF65-F5344CB8AC3E}">
        <p14:creationId xmlns:p14="http://schemas.microsoft.com/office/powerpoint/2010/main" val="33957314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662536A-4B4B-F050-2770-80146A9BF3D5}"/>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7CF28B3-172D-8B79-4849-03A5C91521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A498140-0854-2080-2692-06446D31A24B}"/>
              </a:ext>
            </a:extLst>
          </p:cNvPr>
          <p:cNvSpPr>
            <a:spLocks noGrp="1"/>
          </p:cNvSpPr>
          <p:nvPr>
            <p:ph type="title"/>
          </p:nvPr>
        </p:nvSpPr>
        <p:spPr>
          <a:xfrm>
            <a:off x="5297762" y="329184"/>
            <a:ext cx="6251110" cy="1783080"/>
          </a:xfrm>
        </p:spPr>
        <p:txBody>
          <a:bodyPr vert="horz" lIns="91440" tIns="45720" rIns="91440" bIns="45720" rtlCol="0" anchor="b">
            <a:normAutofit/>
          </a:bodyPr>
          <a:lstStyle/>
          <a:p>
            <a:r>
              <a:rPr lang="en-US" sz="5400"/>
              <a:t>Deciding and refining your review question. </a:t>
            </a:r>
          </a:p>
        </p:txBody>
      </p:sp>
      <p:pic>
        <p:nvPicPr>
          <p:cNvPr id="5" name="Picture 4" descr="Magnifying glass and question mark">
            <a:extLst>
              <a:ext uri="{FF2B5EF4-FFF2-40B4-BE49-F238E27FC236}">
                <a16:creationId xmlns:a16="http://schemas.microsoft.com/office/drawing/2014/main" id="{7B9B1705-5BB4-6A2E-8C77-9CF80B22C888}"/>
              </a:ext>
            </a:extLst>
          </p:cNvPr>
          <p:cNvPicPr>
            <a:picLocks noChangeAspect="1"/>
          </p:cNvPicPr>
          <p:nvPr/>
        </p:nvPicPr>
        <p:blipFill>
          <a:blip r:embed="rId3"/>
          <a:srcRect l="32724" r="29076"/>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BB974E9-FBE3-DEB2-5A31-AB6943CB08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7260AD3-8ECA-4F29-775C-C364B2EA30B8}"/>
              </a:ext>
            </a:extLst>
          </p:cNvPr>
          <p:cNvSpPr>
            <a:spLocks noGrp="1"/>
          </p:cNvSpPr>
          <p:nvPr>
            <p:ph idx="1"/>
          </p:nvPr>
        </p:nvSpPr>
        <p:spPr>
          <a:xfrm>
            <a:off x="4657345" y="2441448"/>
            <a:ext cx="6891527" cy="3749040"/>
          </a:xfrm>
        </p:spPr>
        <p:txBody>
          <a:bodyPr vert="horz" lIns="91440" tIns="45720" rIns="91440" bIns="45720" rtlCol="0">
            <a:normAutofit fontScale="92500" lnSpcReduction="20000"/>
          </a:bodyPr>
          <a:lstStyle/>
          <a:p>
            <a:r>
              <a:rPr lang="en-US" sz="2000" b="1" dirty="0"/>
              <a:t>Step 5- Use a Framework</a:t>
            </a:r>
            <a:r>
              <a:rPr lang="en-US" sz="2000" dirty="0"/>
              <a:t>: Apply frameworks like PCC (Population, Concept, Context) or PICO (Population, Intervention, Comparison, Outcome) to structure the question clearly.</a:t>
            </a:r>
          </a:p>
          <a:p>
            <a:r>
              <a:rPr lang="en-US" sz="2000" b="1" dirty="0"/>
              <a:t>Step 6 - Simplify Language</a:t>
            </a:r>
            <a:r>
              <a:rPr lang="en-US" sz="2000" dirty="0"/>
              <a:t>: Ensure the question is concise and free from jargon, making it understandable to a broader audience.</a:t>
            </a:r>
          </a:p>
          <a:p>
            <a:r>
              <a:rPr lang="en-US" sz="2000" b="1" dirty="0"/>
              <a:t>Step 7 - Consult Stakeholders</a:t>
            </a:r>
            <a:r>
              <a:rPr lang="en-US" sz="2000" dirty="0"/>
              <a:t>: Seek feedback from peers, lecturers, or supervisors to refine and validate your question.</a:t>
            </a:r>
          </a:p>
          <a:p>
            <a:r>
              <a:rPr lang="en-US" sz="2000" b="1" dirty="0"/>
              <a:t>Step 8 - Ensure Feasibility</a:t>
            </a:r>
            <a:r>
              <a:rPr lang="en-US" sz="2000" dirty="0"/>
              <a:t>: Check that the question is realistic given time constraints and access to resources.</a:t>
            </a:r>
          </a:p>
          <a:p>
            <a:r>
              <a:rPr lang="en-US" sz="2000" b="1" dirty="0"/>
              <a:t>Step 9 - Iterate as Needed</a:t>
            </a:r>
            <a:r>
              <a:rPr lang="en-US" sz="2000" dirty="0"/>
              <a:t>: Revise the question based on feedback and further searches until it aligns with the objectives.</a:t>
            </a:r>
          </a:p>
          <a:p>
            <a:r>
              <a:rPr lang="en-US" sz="2000" b="1" dirty="0"/>
              <a:t>Step 10 - </a:t>
            </a:r>
            <a:r>
              <a:rPr lang="en-US" sz="2000" b="1" dirty="0" err="1"/>
              <a:t>Finalise</a:t>
            </a:r>
            <a:r>
              <a:rPr lang="en-US" sz="2000" b="1" dirty="0"/>
              <a:t> the Question</a:t>
            </a:r>
            <a:r>
              <a:rPr lang="en-US" sz="2000" dirty="0"/>
              <a:t>: Confirm it is specific, focused, and appropriate for a scoping review's purpose.</a:t>
            </a:r>
          </a:p>
        </p:txBody>
      </p:sp>
    </p:spTree>
    <p:extLst>
      <p:ext uri="{BB962C8B-B14F-4D97-AF65-F5344CB8AC3E}">
        <p14:creationId xmlns:p14="http://schemas.microsoft.com/office/powerpoint/2010/main" val="32528876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814B2C-A2B9-0D1E-2D63-41AE2D4481E4}"/>
              </a:ext>
            </a:extLst>
          </p:cNvPr>
          <p:cNvSpPr>
            <a:spLocks noGrp="1"/>
          </p:cNvSpPr>
          <p:nvPr>
            <p:ph type="title"/>
          </p:nvPr>
        </p:nvSpPr>
        <p:spPr/>
        <p:txBody>
          <a:bodyPr/>
          <a:lstStyle/>
          <a:p>
            <a:r>
              <a:rPr lang="en-GB" dirty="0"/>
              <a:t>The PCC Approach </a:t>
            </a:r>
          </a:p>
        </p:txBody>
      </p:sp>
      <p:sp>
        <p:nvSpPr>
          <p:cNvPr id="3" name="Content Placeholder 2">
            <a:extLst>
              <a:ext uri="{FF2B5EF4-FFF2-40B4-BE49-F238E27FC236}">
                <a16:creationId xmlns:a16="http://schemas.microsoft.com/office/drawing/2014/main" id="{0DA37267-6F7B-62C2-0557-545FEEB674C6}"/>
              </a:ext>
            </a:extLst>
          </p:cNvPr>
          <p:cNvSpPr>
            <a:spLocks noGrp="1"/>
          </p:cNvSpPr>
          <p:nvPr>
            <p:ph idx="1"/>
          </p:nvPr>
        </p:nvSpPr>
        <p:spPr>
          <a:xfrm>
            <a:off x="780916" y="1775844"/>
            <a:ext cx="2999232" cy="4667250"/>
          </a:xfrm>
        </p:spPr>
        <p:txBody>
          <a:bodyPr>
            <a:normAutofit/>
          </a:bodyPr>
          <a:lstStyle/>
          <a:p>
            <a:pPr>
              <a:lnSpc>
                <a:spcPct val="150000"/>
              </a:lnSpc>
            </a:pPr>
            <a:r>
              <a:rPr lang="en-GB" sz="2000" dirty="0">
                <a:latin typeface="Arial" panose="020B0604020202020204" pitchFamily="34" charset="0"/>
                <a:cs typeface="Arial" panose="020B0604020202020204" pitchFamily="34" charset="0"/>
              </a:rPr>
              <a:t>The </a:t>
            </a:r>
            <a:r>
              <a:rPr lang="en-GB" sz="2000" b="1" dirty="0">
                <a:latin typeface="Arial" panose="020B0604020202020204" pitchFamily="34" charset="0"/>
                <a:cs typeface="Arial" panose="020B0604020202020204" pitchFamily="34" charset="0"/>
              </a:rPr>
              <a:t>PCC approach</a:t>
            </a:r>
            <a:r>
              <a:rPr lang="en-GB" sz="2000" dirty="0">
                <a:latin typeface="Arial" panose="020B0604020202020204" pitchFamily="34" charset="0"/>
                <a:cs typeface="Arial" panose="020B0604020202020204" pitchFamily="34" charset="0"/>
              </a:rPr>
              <a:t> is a framework used to define and structure a research or review question, particularly for scoping reviews. It ensures the question is clear, focused, and aligned with the purpose of the review. </a:t>
            </a:r>
          </a:p>
        </p:txBody>
      </p:sp>
      <p:grpSp>
        <p:nvGrpSpPr>
          <p:cNvPr id="5" name="Group 4">
            <a:extLst>
              <a:ext uri="{FF2B5EF4-FFF2-40B4-BE49-F238E27FC236}">
                <a16:creationId xmlns:a16="http://schemas.microsoft.com/office/drawing/2014/main" id="{507C9FDC-271F-646F-D136-B4B612D40EF0}"/>
              </a:ext>
            </a:extLst>
          </p:cNvPr>
          <p:cNvGrpSpPr/>
          <p:nvPr/>
        </p:nvGrpSpPr>
        <p:grpSpPr>
          <a:xfrm>
            <a:off x="4166348" y="1517357"/>
            <a:ext cx="7723992" cy="5155292"/>
            <a:chOff x="2032000" y="2789707"/>
            <a:chExt cx="8128000" cy="1278585"/>
          </a:xfrm>
        </p:grpSpPr>
        <p:sp>
          <p:nvSpPr>
            <p:cNvPr id="6" name="Free-form: Shape 5">
              <a:extLst>
                <a:ext uri="{FF2B5EF4-FFF2-40B4-BE49-F238E27FC236}">
                  <a16:creationId xmlns:a16="http://schemas.microsoft.com/office/drawing/2014/main" id="{F777DB97-C202-B7B9-E612-8EF0E60A278C}"/>
                </a:ext>
              </a:extLst>
            </p:cNvPr>
            <p:cNvSpPr/>
            <p:nvPr/>
          </p:nvSpPr>
          <p:spPr>
            <a:xfrm>
              <a:off x="2032000" y="2893027"/>
              <a:ext cx="8128000" cy="297675"/>
            </a:xfrm>
            <a:custGeom>
              <a:avLst/>
              <a:gdLst>
                <a:gd name="connsiteX0" fmla="*/ 0 w 8128000"/>
                <a:gd name="connsiteY0" fmla="*/ 0 h 297675"/>
                <a:gd name="connsiteX1" fmla="*/ 8128000 w 8128000"/>
                <a:gd name="connsiteY1" fmla="*/ 0 h 297675"/>
                <a:gd name="connsiteX2" fmla="*/ 8128000 w 8128000"/>
                <a:gd name="connsiteY2" fmla="*/ 297675 h 297675"/>
                <a:gd name="connsiteX3" fmla="*/ 0 w 8128000"/>
                <a:gd name="connsiteY3" fmla="*/ 297675 h 297675"/>
                <a:gd name="connsiteX4" fmla="*/ 0 w 8128000"/>
                <a:gd name="connsiteY4" fmla="*/ 0 h 297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28000" h="297675">
                  <a:moveTo>
                    <a:pt x="0" y="0"/>
                  </a:moveTo>
                  <a:lnTo>
                    <a:pt x="8128000" y="0"/>
                  </a:lnTo>
                  <a:lnTo>
                    <a:pt x="8128000" y="297675"/>
                  </a:lnTo>
                  <a:lnTo>
                    <a:pt x="0" y="297675"/>
                  </a:lnTo>
                  <a:lnTo>
                    <a:pt x="0" y="0"/>
                  </a:lnTo>
                  <a:close/>
                </a:path>
              </a:pathLst>
            </a:custGeom>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630823" tIns="145796" rIns="630823" bIns="49784" numCol="1" spcCol="1270" anchor="t" anchorCtr="0">
              <a:noAutofit/>
            </a:bodyPr>
            <a:lstStyle/>
            <a:p>
              <a:pPr marL="57150" lvl="1" indent="-57150" algn="l" defTabSz="311150">
                <a:lnSpc>
                  <a:spcPct val="90000"/>
                </a:lnSpc>
                <a:spcBef>
                  <a:spcPct val="0"/>
                </a:spcBef>
                <a:spcAft>
                  <a:spcPct val="15000"/>
                </a:spcAft>
                <a:buFont typeface="Arial" panose="020B0604020202020204" pitchFamily="34" charset="0"/>
                <a:buChar char="•"/>
              </a:pPr>
              <a:r>
                <a:rPr lang="en-GB" sz="700" kern="1200" dirty="0"/>
                <a:t>Example: Adults with type 2 diabetes.</a:t>
              </a:r>
            </a:p>
          </p:txBody>
        </p:sp>
        <p:sp>
          <p:nvSpPr>
            <p:cNvPr id="7" name="Free-form: Shape 6">
              <a:extLst>
                <a:ext uri="{FF2B5EF4-FFF2-40B4-BE49-F238E27FC236}">
                  <a16:creationId xmlns:a16="http://schemas.microsoft.com/office/drawing/2014/main" id="{57599E18-5E93-BFC7-76B4-D2B907E3CD99}"/>
                </a:ext>
              </a:extLst>
            </p:cNvPr>
            <p:cNvSpPr/>
            <p:nvPr/>
          </p:nvSpPr>
          <p:spPr>
            <a:xfrm>
              <a:off x="2438399" y="2789707"/>
              <a:ext cx="6252252" cy="267251"/>
            </a:xfrm>
            <a:custGeom>
              <a:avLst/>
              <a:gdLst>
                <a:gd name="connsiteX0" fmla="*/ 0 w 5689600"/>
                <a:gd name="connsiteY0" fmla="*/ 34441 h 206640"/>
                <a:gd name="connsiteX1" fmla="*/ 34441 w 5689600"/>
                <a:gd name="connsiteY1" fmla="*/ 0 h 206640"/>
                <a:gd name="connsiteX2" fmla="*/ 5655159 w 5689600"/>
                <a:gd name="connsiteY2" fmla="*/ 0 h 206640"/>
                <a:gd name="connsiteX3" fmla="*/ 5689600 w 5689600"/>
                <a:gd name="connsiteY3" fmla="*/ 34441 h 206640"/>
                <a:gd name="connsiteX4" fmla="*/ 5689600 w 5689600"/>
                <a:gd name="connsiteY4" fmla="*/ 172199 h 206640"/>
                <a:gd name="connsiteX5" fmla="*/ 5655159 w 5689600"/>
                <a:gd name="connsiteY5" fmla="*/ 206640 h 206640"/>
                <a:gd name="connsiteX6" fmla="*/ 34441 w 5689600"/>
                <a:gd name="connsiteY6" fmla="*/ 206640 h 206640"/>
                <a:gd name="connsiteX7" fmla="*/ 0 w 5689600"/>
                <a:gd name="connsiteY7" fmla="*/ 172199 h 206640"/>
                <a:gd name="connsiteX8" fmla="*/ 0 w 5689600"/>
                <a:gd name="connsiteY8" fmla="*/ 34441 h 206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89600" h="206640">
                  <a:moveTo>
                    <a:pt x="0" y="34441"/>
                  </a:moveTo>
                  <a:cubicBezTo>
                    <a:pt x="0" y="15420"/>
                    <a:pt x="15420" y="0"/>
                    <a:pt x="34441" y="0"/>
                  </a:cubicBezTo>
                  <a:lnTo>
                    <a:pt x="5655159" y="0"/>
                  </a:lnTo>
                  <a:cubicBezTo>
                    <a:pt x="5674180" y="0"/>
                    <a:pt x="5689600" y="15420"/>
                    <a:pt x="5689600" y="34441"/>
                  </a:cubicBezTo>
                  <a:lnTo>
                    <a:pt x="5689600" y="172199"/>
                  </a:lnTo>
                  <a:cubicBezTo>
                    <a:pt x="5689600" y="191220"/>
                    <a:pt x="5674180" y="206640"/>
                    <a:pt x="5655159" y="206640"/>
                  </a:cubicBezTo>
                  <a:lnTo>
                    <a:pt x="34441" y="206640"/>
                  </a:lnTo>
                  <a:cubicBezTo>
                    <a:pt x="15420" y="206640"/>
                    <a:pt x="0" y="191220"/>
                    <a:pt x="0" y="172199"/>
                  </a:cubicBezTo>
                  <a:lnTo>
                    <a:pt x="0" y="34441"/>
                  </a:lnTo>
                  <a:close/>
                </a:path>
              </a:pathLst>
            </a:cu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225140" tIns="10087" rIns="225140" bIns="10087" numCol="1" spcCol="1270" anchor="ctr" anchorCtr="0">
              <a:noAutofit/>
            </a:bodyPr>
            <a:lstStyle/>
            <a:p>
              <a:pPr marL="0" lvl="0" indent="0" algn="l" defTabSz="311150">
                <a:lnSpc>
                  <a:spcPct val="90000"/>
                </a:lnSpc>
                <a:spcBef>
                  <a:spcPct val="0"/>
                </a:spcBef>
                <a:spcAft>
                  <a:spcPct val="35000"/>
                </a:spcAft>
                <a:buNone/>
              </a:pPr>
              <a:r>
                <a:rPr lang="en-GB" sz="2000" b="1" u="sng" kern="1200" dirty="0"/>
                <a:t>Population</a:t>
              </a:r>
              <a:r>
                <a:rPr lang="en-GB" sz="2000" kern="1200" dirty="0"/>
                <a:t>: The group or population of interest. This could refer to specific demographics, patients, professionals, or communities.</a:t>
              </a:r>
            </a:p>
          </p:txBody>
        </p:sp>
        <p:sp>
          <p:nvSpPr>
            <p:cNvPr id="8" name="Free-form: Shape 7">
              <a:extLst>
                <a:ext uri="{FF2B5EF4-FFF2-40B4-BE49-F238E27FC236}">
                  <a16:creationId xmlns:a16="http://schemas.microsoft.com/office/drawing/2014/main" id="{411A5F74-CC15-0AA1-777A-138A29A3F5D2}"/>
                </a:ext>
              </a:extLst>
            </p:cNvPr>
            <p:cNvSpPr/>
            <p:nvPr/>
          </p:nvSpPr>
          <p:spPr>
            <a:xfrm>
              <a:off x="2032000" y="3331822"/>
              <a:ext cx="8128000" cy="297675"/>
            </a:xfrm>
            <a:custGeom>
              <a:avLst/>
              <a:gdLst>
                <a:gd name="connsiteX0" fmla="*/ 0 w 8128000"/>
                <a:gd name="connsiteY0" fmla="*/ 0 h 297675"/>
                <a:gd name="connsiteX1" fmla="*/ 8128000 w 8128000"/>
                <a:gd name="connsiteY1" fmla="*/ 0 h 297675"/>
                <a:gd name="connsiteX2" fmla="*/ 8128000 w 8128000"/>
                <a:gd name="connsiteY2" fmla="*/ 297675 h 297675"/>
                <a:gd name="connsiteX3" fmla="*/ 0 w 8128000"/>
                <a:gd name="connsiteY3" fmla="*/ 297675 h 297675"/>
                <a:gd name="connsiteX4" fmla="*/ 0 w 8128000"/>
                <a:gd name="connsiteY4" fmla="*/ 0 h 297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28000" h="297675">
                  <a:moveTo>
                    <a:pt x="0" y="0"/>
                  </a:moveTo>
                  <a:lnTo>
                    <a:pt x="8128000" y="0"/>
                  </a:lnTo>
                  <a:lnTo>
                    <a:pt x="8128000" y="297675"/>
                  </a:lnTo>
                  <a:lnTo>
                    <a:pt x="0" y="297675"/>
                  </a:lnTo>
                  <a:lnTo>
                    <a:pt x="0" y="0"/>
                  </a:lnTo>
                  <a:close/>
                </a:path>
              </a:pathLst>
            </a:custGeom>
          </p:spPr>
          <p:style>
            <a:lnRef idx="2">
              <a:schemeClr val="accent5">
                <a:hueOff val="-3379271"/>
                <a:satOff val="-8710"/>
                <a:lumOff val="-5883"/>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630823" tIns="145796" rIns="630823" bIns="49784" numCol="1" spcCol="1270" anchor="t" anchorCtr="0">
              <a:noAutofit/>
            </a:bodyPr>
            <a:lstStyle/>
            <a:p>
              <a:pPr marL="57150" lvl="1" indent="-57150" algn="l" defTabSz="311150">
                <a:lnSpc>
                  <a:spcPct val="90000"/>
                </a:lnSpc>
                <a:spcBef>
                  <a:spcPct val="0"/>
                </a:spcBef>
                <a:spcAft>
                  <a:spcPct val="15000"/>
                </a:spcAft>
                <a:buChar char="•"/>
              </a:pPr>
              <a:r>
                <a:rPr lang="en-GB" sz="700" kern="1200" dirty="0"/>
                <a:t>Example: Self-management strategies for managing blood sugar levels.</a:t>
              </a:r>
            </a:p>
          </p:txBody>
        </p:sp>
        <p:sp>
          <p:nvSpPr>
            <p:cNvPr id="9" name="Free-form: Shape 8">
              <a:extLst>
                <a:ext uri="{FF2B5EF4-FFF2-40B4-BE49-F238E27FC236}">
                  <a16:creationId xmlns:a16="http://schemas.microsoft.com/office/drawing/2014/main" id="{99AF8B4B-C143-EEB8-A11B-289BD3A049A0}"/>
                </a:ext>
              </a:extLst>
            </p:cNvPr>
            <p:cNvSpPr/>
            <p:nvPr/>
          </p:nvSpPr>
          <p:spPr>
            <a:xfrm>
              <a:off x="2438400" y="3228502"/>
              <a:ext cx="6252251" cy="244440"/>
            </a:xfrm>
            <a:custGeom>
              <a:avLst/>
              <a:gdLst>
                <a:gd name="connsiteX0" fmla="*/ 0 w 5689600"/>
                <a:gd name="connsiteY0" fmla="*/ 34441 h 206640"/>
                <a:gd name="connsiteX1" fmla="*/ 34441 w 5689600"/>
                <a:gd name="connsiteY1" fmla="*/ 0 h 206640"/>
                <a:gd name="connsiteX2" fmla="*/ 5655159 w 5689600"/>
                <a:gd name="connsiteY2" fmla="*/ 0 h 206640"/>
                <a:gd name="connsiteX3" fmla="*/ 5689600 w 5689600"/>
                <a:gd name="connsiteY3" fmla="*/ 34441 h 206640"/>
                <a:gd name="connsiteX4" fmla="*/ 5689600 w 5689600"/>
                <a:gd name="connsiteY4" fmla="*/ 172199 h 206640"/>
                <a:gd name="connsiteX5" fmla="*/ 5655159 w 5689600"/>
                <a:gd name="connsiteY5" fmla="*/ 206640 h 206640"/>
                <a:gd name="connsiteX6" fmla="*/ 34441 w 5689600"/>
                <a:gd name="connsiteY6" fmla="*/ 206640 h 206640"/>
                <a:gd name="connsiteX7" fmla="*/ 0 w 5689600"/>
                <a:gd name="connsiteY7" fmla="*/ 172199 h 206640"/>
                <a:gd name="connsiteX8" fmla="*/ 0 w 5689600"/>
                <a:gd name="connsiteY8" fmla="*/ 34441 h 206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89600" h="206640">
                  <a:moveTo>
                    <a:pt x="0" y="34441"/>
                  </a:moveTo>
                  <a:cubicBezTo>
                    <a:pt x="0" y="15420"/>
                    <a:pt x="15420" y="0"/>
                    <a:pt x="34441" y="0"/>
                  </a:cubicBezTo>
                  <a:lnTo>
                    <a:pt x="5655159" y="0"/>
                  </a:lnTo>
                  <a:cubicBezTo>
                    <a:pt x="5674180" y="0"/>
                    <a:pt x="5689600" y="15420"/>
                    <a:pt x="5689600" y="34441"/>
                  </a:cubicBezTo>
                  <a:lnTo>
                    <a:pt x="5689600" y="172199"/>
                  </a:lnTo>
                  <a:cubicBezTo>
                    <a:pt x="5689600" y="191220"/>
                    <a:pt x="5674180" y="206640"/>
                    <a:pt x="5655159" y="206640"/>
                  </a:cubicBezTo>
                  <a:lnTo>
                    <a:pt x="34441" y="206640"/>
                  </a:lnTo>
                  <a:cubicBezTo>
                    <a:pt x="15420" y="206640"/>
                    <a:pt x="0" y="191220"/>
                    <a:pt x="0" y="172199"/>
                  </a:cubicBezTo>
                  <a:lnTo>
                    <a:pt x="0" y="34441"/>
                  </a:lnTo>
                  <a:close/>
                </a:path>
              </a:pathLst>
            </a:custGeom>
          </p:spPr>
          <p:style>
            <a:lnRef idx="2">
              <a:schemeClr val="lt1">
                <a:hueOff val="0"/>
                <a:satOff val="0"/>
                <a:lumOff val="0"/>
                <a:alphaOff val="0"/>
              </a:schemeClr>
            </a:lnRef>
            <a:fillRef idx="1">
              <a:schemeClr val="accent5">
                <a:hueOff val="-3379271"/>
                <a:satOff val="-8710"/>
                <a:lumOff val="-5883"/>
                <a:alphaOff val="0"/>
              </a:schemeClr>
            </a:fillRef>
            <a:effectRef idx="0">
              <a:schemeClr val="accent5">
                <a:hueOff val="-3379271"/>
                <a:satOff val="-8710"/>
                <a:lumOff val="-5883"/>
                <a:alphaOff val="0"/>
              </a:schemeClr>
            </a:effectRef>
            <a:fontRef idx="minor">
              <a:schemeClr val="lt1"/>
            </a:fontRef>
          </p:style>
          <p:txBody>
            <a:bodyPr spcFirstLastPara="0" vert="horz" wrap="square" lIns="225140" tIns="10087" rIns="225140" bIns="10087" numCol="1" spcCol="1270" anchor="ctr" anchorCtr="0">
              <a:noAutofit/>
            </a:bodyPr>
            <a:lstStyle/>
            <a:p>
              <a:pPr marL="0" lvl="0" indent="0" algn="l" defTabSz="311150">
                <a:lnSpc>
                  <a:spcPct val="90000"/>
                </a:lnSpc>
                <a:spcBef>
                  <a:spcPct val="0"/>
                </a:spcBef>
                <a:spcAft>
                  <a:spcPct val="35000"/>
                </a:spcAft>
                <a:buNone/>
              </a:pPr>
              <a:r>
                <a:rPr lang="en-GB" sz="2000" b="1" u="sng" kern="1200" dirty="0">
                  <a:solidFill>
                    <a:schemeClr val="tx1"/>
                  </a:solidFill>
                </a:rPr>
                <a:t>Concept</a:t>
              </a:r>
              <a:r>
                <a:rPr lang="en-GB" sz="2000" kern="1200" dirty="0">
                  <a:solidFill>
                    <a:schemeClr val="tx1"/>
                  </a:solidFill>
                </a:rPr>
                <a:t>: The main idea, intervention, phenomenon, or issue being explored. This is the core focus of the review.</a:t>
              </a:r>
            </a:p>
          </p:txBody>
        </p:sp>
        <p:sp>
          <p:nvSpPr>
            <p:cNvPr id="10" name="Free-form: Shape 9">
              <a:extLst>
                <a:ext uri="{FF2B5EF4-FFF2-40B4-BE49-F238E27FC236}">
                  <a16:creationId xmlns:a16="http://schemas.microsoft.com/office/drawing/2014/main" id="{04215BCC-3F15-6B22-D528-EEB506CF6777}"/>
                </a:ext>
              </a:extLst>
            </p:cNvPr>
            <p:cNvSpPr/>
            <p:nvPr/>
          </p:nvSpPr>
          <p:spPr>
            <a:xfrm>
              <a:off x="2032000" y="3770617"/>
              <a:ext cx="8128000" cy="297675"/>
            </a:xfrm>
            <a:custGeom>
              <a:avLst/>
              <a:gdLst>
                <a:gd name="connsiteX0" fmla="*/ 0 w 8128000"/>
                <a:gd name="connsiteY0" fmla="*/ 0 h 297675"/>
                <a:gd name="connsiteX1" fmla="*/ 8128000 w 8128000"/>
                <a:gd name="connsiteY1" fmla="*/ 0 h 297675"/>
                <a:gd name="connsiteX2" fmla="*/ 8128000 w 8128000"/>
                <a:gd name="connsiteY2" fmla="*/ 297675 h 297675"/>
                <a:gd name="connsiteX3" fmla="*/ 0 w 8128000"/>
                <a:gd name="connsiteY3" fmla="*/ 297675 h 297675"/>
                <a:gd name="connsiteX4" fmla="*/ 0 w 8128000"/>
                <a:gd name="connsiteY4" fmla="*/ 0 h 297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28000" h="297675">
                  <a:moveTo>
                    <a:pt x="0" y="0"/>
                  </a:moveTo>
                  <a:lnTo>
                    <a:pt x="8128000" y="0"/>
                  </a:lnTo>
                  <a:lnTo>
                    <a:pt x="8128000" y="297675"/>
                  </a:lnTo>
                  <a:lnTo>
                    <a:pt x="0" y="297675"/>
                  </a:lnTo>
                  <a:lnTo>
                    <a:pt x="0" y="0"/>
                  </a:lnTo>
                  <a:close/>
                </a:path>
              </a:pathLst>
            </a:custGeom>
          </p:spPr>
          <p:style>
            <a:lnRef idx="2">
              <a:schemeClr val="accent5">
                <a:hueOff val="-6758543"/>
                <a:satOff val="-17419"/>
                <a:lumOff val="-11765"/>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630823" tIns="145796" rIns="630823" bIns="49784" numCol="1" spcCol="1270" anchor="t" anchorCtr="0">
              <a:noAutofit/>
            </a:bodyPr>
            <a:lstStyle/>
            <a:p>
              <a:pPr marL="57150" lvl="1" indent="-57150" algn="l" defTabSz="311150">
                <a:lnSpc>
                  <a:spcPct val="90000"/>
                </a:lnSpc>
                <a:spcBef>
                  <a:spcPct val="0"/>
                </a:spcBef>
                <a:spcAft>
                  <a:spcPct val="15000"/>
                </a:spcAft>
                <a:buFont typeface="Arial" panose="020B0604020202020204" pitchFamily="34" charset="0"/>
                <a:buChar char="•"/>
              </a:pPr>
              <a:r>
                <a:rPr lang="en-GB" sz="700" kern="1200" dirty="0"/>
                <a:t>Example: Primary care settings in the UK.</a:t>
              </a:r>
            </a:p>
          </p:txBody>
        </p:sp>
        <p:sp>
          <p:nvSpPr>
            <p:cNvPr id="11" name="Free-form: Shape 10">
              <a:extLst>
                <a:ext uri="{FF2B5EF4-FFF2-40B4-BE49-F238E27FC236}">
                  <a16:creationId xmlns:a16="http://schemas.microsoft.com/office/drawing/2014/main" id="{1E656127-B4A6-610C-F68F-873019FD9C47}"/>
                </a:ext>
              </a:extLst>
            </p:cNvPr>
            <p:cNvSpPr/>
            <p:nvPr/>
          </p:nvSpPr>
          <p:spPr>
            <a:xfrm>
              <a:off x="2438400" y="3667297"/>
              <a:ext cx="6252251" cy="263086"/>
            </a:xfrm>
            <a:custGeom>
              <a:avLst/>
              <a:gdLst>
                <a:gd name="connsiteX0" fmla="*/ 0 w 5689600"/>
                <a:gd name="connsiteY0" fmla="*/ 34441 h 206640"/>
                <a:gd name="connsiteX1" fmla="*/ 34441 w 5689600"/>
                <a:gd name="connsiteY1" fmla="*/ 0 h 206640"/>
                <a:gd name="connsiteX2" fmla="*/ 5655159 w 5689600"/>
                <a:gd name="connsiteY2" fmla="*/ 0 h 206640"/>
                <a:gd name="connsiteX3" fmla="*/ 5689600 w 5689600"/>
                <a:gd name="connsiteY3" fmla="*/ 34441 h 206640"/>
                <a:gd name="connsiteX4" fmla="*/ 5689600 w 5689600"/>
                <a:gd name="connsiteY4" fmla="*/ 172199 h 206640"/>
                <a:gd name="connsiteX5" fmla="*/ 5655159 w 5689600"/>
                <a:gd name="connsiteY5" fmla="*/ 206640 h 206640"/>
                <a:gd name="connsiteX6" fmla="*/ 34441 w 5689600"/>
                <a:gd name="connsiteY6" fmla="*/ 206640 h 206640"/>
                <a:gd name="connsiteX7" fmla="*/ 0 w 5689600"/>
                <a:gd name="connsiteY7" fmla="*/ 172199 h 206640"/>
                <a:gd name="connsiteX8" fmla="*/ 0 w 5689600"/>
                <a:gd name="connsiteY8" fmla="*/ 34441 h 206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89600" h="206640">
                  <a:moveTo>
                    <a:pt x="0" y="34441"/>
                  </a:moveTo>
                  <a:cubicBezTo>
                    <a:pt x="0" y="15420"/>
                    <a:pt x="15420" y="0"/>
                    <a:pt x="34441" y="0"/>
                  </a:cubicBezTo>
                  <a:lnTo>
                    <a:pt x="5655159" y="0"/>
                  </a:lnTo>
                  <a:cubicBezTo>
                    <a:pt x="5674180" y="0"/>
                    <a:pt x="5689600" y="15420"/>
                    <a:pt x="5689600" y="34441"/>
                  </a:cubicBezTo>
                  <a:lnTo>
                    <a:pt x="5689600" y="172199"/>
                  </a:lnTo>
                  <a:cubicBezTo>
                    <a:pt x="5689600" y="191220"/>
                    <a:pt x="5674180" y="206640"/>
                    <a:pt x="5655159" y="206640"/>
                  </a:cubicBezTo>
                  <a:lnTo>
                    <a:pt x="34441" y="206640"/>
                  </a:lnTo>
                  <a:cubicBezTo>
                    <a:pt x="15420" y="206640"/>
                    <a:pt x="0" y="191220"/>
                    <a:pt x="0" y="172199"/>
                  </a:cubicBezTo>
                  <a:lnTo>
                    <a:pt x="0" y="34441"/>
                  </a:lnTo>
                  <a:close/>
                </a:path>
              </a:pathLst>
            </a:custGeom>
          </p:spPr>
          <p:style>
            <a:lnRef idx="2">
              <a:schemeClr val="lt1">
                <a:hueOff val="0"/>
                <a:satOff val="0"/>
                <a:lumOff val="0"/>
                <a:alphaOff val="0"/>
              </a:schemeClr>
            </a:lnRef>
            <a:fillRef idx="1">
              <a:schemeClr val="accent5">
                <a:hueOff val="-6758543"/>
                <a:satOff val="-17419"/>
                <a:lumOff val="-11765"/>
                <a:alphaOff val="0"/>
              </a:schemeClr>
            </a:fillRef>
            <a:effectRef idx="0">
              <a:schemeClr val="accent5">
                <a:hueOff val="-6758543"/>
                <a:satOff val="-17419"/>
                <a:lumOff val="-11765"/>
                <a:alphaOff val="0"/>
              </a:schemeClr>
            </a:effectRef>
            <a:fontRef idx="minor">
              <a:schemeClr val="lt1"/>
            </a:fontRef>
          </p:style>
          <p:txBody>
            <a:bodyPr spcFirstLastPara="0" vert="horz" wrap="square" lIns="225140" tIns="10087" rIns="225140" bIns="10087" numCol="1" spcCol="1270" anchor="ctr" anchorCtr="0">
              <a:noAutofit/>
            </a:bodyPr>
            <a:lstStyle/>
            <a:p>
              <a:pPr marL="0" lvl="0" indent="0" algn="l" defTabSz="311150">
                <a:lnSpc>
                  <a:spcPct val="90000"/>
                </a:lnSpc>
                <a:spcBef>
                  <a:spcPct val="0"/>
                </a:spcBef>
                <a:spcAft>
                  <a:spcPct val="35000"/>
                </a:spcAft>
                <a:buNone/>
              </a:pPr>
              <a:r>
                <a:rPr lang="en-GB" sz="2000" b="1" u="sng" kern="1200" dirty="0"/>
                <a:t>Context</a:t>
              </a:r>
              <a:r>
                <a:rPr lang="en-GB" sz="2000" kern="1200" dirty="0"/>
                <a:t>: The setting or situation in which the concept applies. This could include geographic location, healthcare system, or societal factors</a:t>
              </a:r>
              <a:r>
                <a:rPr lang="en-GB" sz="700" kern="1200" dirty="0"/>
                <a:t>.</a:t>
              </a:r>
            </a:p>
          </p:txBody>
        </p:sp>
      </p:grpSp>
    </p:spTree>
    <p:extLst>
      <p:ext uri="{BB962C8B-B14F-4D97-AF65-F5344CB8AC3E}">
        <p14:creationId xmlns:p14="http://schemas.microsoft.com/office/powerpoint/2010/main" val="906956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30AC5-6DD5-9E2A-B2C1-FCAE3F3DE4AD}"/>
              </a:ext>
            </a:extLst>
          </p:cNvPr>
          <p:cNvSpPr>
            <a:spLocks noGrp="1"/>
          </p:cNvSpPr>
          <p:nvPr>
            <p:ph type="title"/>
          </p:nvPr>
        </p:nvSpPr>
        <p:spPr>
          <a:xfrm>
            <a:off x="6864824" y="70429"/>
            <a:ext cx="4033547" cy="694401"/>
          </a:xfrm>
        </p:spPr>
        <p:txBody>
          <a:bodyPr>
            <a:normAutofit fontScale="90000"/>
          </a:bodyPr>
          <a:lstStyle/>
          <a:p>
            <a:r>
              <a:rPr lang="en-GB" dirty="0"/>
              <a:t>Examples</a:t>
            </a:r>
          </a:p>
        </p:txBody>
      </p:sp>
      <p:sp>
        <p:nvSpPr>
          <p:cNvPr id="3" name="Content Placeholder 2">
            <a:extLst>
              <a:ext uri="{FF2B5EF4-FFF2-40B4-BE49-F238E27FC236}">
                <a16:creationId xmlns:a16="http://schemas.microsoft.com/office/drawing/2014/main" id="{E8C392AD-4764-DD15-9C0C-66D33A282F84}"/>
              </a:ext>
            </a:extLst>
          </p:cNvPr>
          <p:cNvSpPr>
            <a:spLocks noGrp="1"/>
          </p:cNvSpPr>
          <p:nvPr>
            <p:ph idx="1"/>
          </p:nvPr>
        </p:nvSpPr>
        <p:spPr>
          <a:xfrm>
            <a:off x="5204348" y="778476"/>
            <a:ext cx="6864823" cy="5319593"/>
          </a:xfrm>
        </p:spPr>
        <p:txBody>
          <a:bodyPr>
            <a:normAutofit/>
          </a:bodyPr>
          <a:lstStyle/>
          <a:p>
            <a:pPr marL="0" indent="0">
              <a:buNone/>
            </a:pPr>
            <a:r>
              <a:rPr lang="en-GB" sz="2000" b="1" dirty="0"/>
              <a:t>Example 1</a:t>
            </a:r>
            <a:r>
              <a:rPr lang="en-GB" sz="2000" dirty="0"/>
              <a:t>: Exploring barriers to healthcare access.</a:t>
            </a:r>
          </a:p>
          <a:p>
            <a:pPr>
              <a:buFont typeface="Arial" panose="020B0604020202020204" pitchFamily="34" charset="0"/>
              <a:buChar char="•"/>
            </a:pPr>
            <a:r>
              <a:rPr lang="en-GB" sz="2000" b="1" dirty="0"/>
              <a:t>Population</a:t>
            </a:r>
            <a:r>
              <a:rPr lang="en-GB" sz="2000" dirty="0"/>
              <a:t>: Migrants and refugees in the UK.</a:t>
            </a:r>
          </a:p>
          <a:p>
            <a:pPr>
              <a:buFont typeface="Arial" panose="020B0604020202020204" pitchFamily="34" charset="0"/>
              <a:buChar char="•"/>
            </a:pPr>
            <a:r>
              <a:rPr lang="en-GB" sz="2000" b="1" dirty="0"/>
              <a:t>Concept</a:t>
            </a:r>
            <a:r>
              <a:rPr lang="en-GB" sz="2000" dirty="0"/>
              <a:t>: Barriers to accessing healthcare services.</a:t>
            </a:r>
          </a:p>
          <a:p>
            <a:pPr>
              <a:buFont typeface="Arial" panose="020B0604020202020204" pitchFamily="34" charset="0"/>
              <a:buChar char="•"/>
            </a:pPr>
            <a:r>
              <a:rPr lang="en-GB" sz="2000" b="1" dirty="0"/>
              <a:t>Context</a:t>
            </a:r>
            <a:r>
              <a:rPr lang="en-GB" sz="2000" dirty="0"/>
              <a:t>: UK healthcare system.</a:t>
            </a:r>
          </a:p>
          <a:p>
            <a:pPr>
              <a:buFont typeface="Arial" panose="020B0604020202020204" pitchFamily="34" charset="0"/>
              <a:buChar char="•"/>
            </a:pPr>
            <a:r>
              <a:rPr lang="en-GB" sz="2000" b="1" dirty="0"/>
              <a:t>Question</a:t>
            </a:r>
            <a:r>
              <a:rPr lang="en-GB" sz="2000" dirty="0"/>
              <a:t>: What are the barriers faced by migrants and refugees when accessing healthcare services in the UK?</a:t>
            </a:r>
          </a:p>
          <a:p>
            <a:pPr marL="0" indent="0">
              <a:buNone/>
            </a:pPr>
            <a:endParaRPr lang="en-GB" sz="2000" dirty="0"/>
          </a:p>
          <a:p>
            <a:pPr marL="0" indent="0">
              <a:buNone/>
            </a:pPr>
            <a:r>
              <a:rPr lang="en-GB" sz="2000" b="1" dirty="0"/>
              <a:t>Example 2</a:t>
            </a:r>
            <a:r>
              <a:rPr lang="en-GB" sz="2000" dirty="0"/>
              <a:t>: Examining mental health interventions.</a:t>
            </a:r>
          </a:p>
          <a:p>
            <a:pPr>
              <a:buFont typeface="Arial" panose="020B0604020202020204" pitchFamily="34" charset="0"/>
              <a:buChar char="•"/>
            </a:pPr>
            <a:r>
              <a:rPr lang="en-GB" sz="2000" b="1" dirty="0"/>
              <a:t>Population</a:t>
            </a:r>
            <a:r>
              <a:rPr lang="en-GB" sz="2000" dirty="0"/>
              <a:t>: Adolescents aged 13–18.</a:t>
            </a:r>
          </a:p>
          <a:p>
            <a:pPr>
              <a:buFont typeface="Arial" panose="020B0604020202020204" pitchFamily="34" charset="0"/>
              <a:buChar char="•"/>
            </a:pPr>
            <a:r>
              <a:rPr lang="en-GB" sz="2000" b="1" dirty="0"/>
              <a:t>Concept</a:t>
            </a:r>
            <a:r>
              <a:rPr lang="en-GB" sz="2000" dirty="0"/>
              <a:t>: School-based mental health interventions.</a:t>
            </a:r>
          </a:p>
          <a:p>
            <a:pPr>
              <a:buFont typeface="Arial" panose="020B0604020202020204" pitchFamily="34" charset="0"/>
              <a:buChar char="•"/>
            </a:pPr>
            <a:r>
              <a:rPr lang="en-GB" sz="2000" b="1" dirty="0"/>
              <a:t>Context</a:t>
            </a:r>
            <a:r>
              <a:rPr lang="en-GB" sz="2000" dirty="0"/>
              <a:t>: Secondary schools in the UK.</a:t>
            </a:r>
          </a:p>
          <a:p>
            <a:pPr>
              <a:buFont typeface="Arial" panose="020B0604020202020204" pitchFamily="34" charset="0"/>
              <a:buChar char="•"/>
            </a:pPr>
            <a:r>
              <a:rPr lang="en-GB" sz="2000" b="1" dirty="0"/>
              <a:t>Question</a:t>
            </a:r>
            <a:r>
              <a:rPr lang="en-GB" sz="2000" dirty="0"/>
              <a:t>: What school-based mental health interventions are available for adolescents in the UK?</a:t>
            </a:r>
          </a:p>
          <a:p>
            <a:pPr>
              <a:buFont typeface="Arial" panose="020B0604020202020204" pitchFamily="34" charset="0"/>
              <a:buChar char="•"/>
            </a:pPr>
            <a:endParaRPr lang="en-GB" sz="2000" dirty="0"/>
          </a:p>
        </p:txBody>
      </p:sp>
      <p:sp>
        <p:nvSpPr>
          <p:cNvPr id="5" name="TextBox 4">
            <a:extLst>
              <a:ext uri="{FF2B5EF4-FFF2-40B4-BE49-F238E27FC236}">
                <a16:creationId xmlns:a16="http://schemas.microsoft.com/office/drawing/2014/main" id="{1B36AC83-825C-0FA1-EC0A-D9691DB56078}"/>
              </a:ext>
            </a:extLst>
          </p:cNvPr>
          <p:cNvSpPr txBox="1"/>
          <p:nvPr/>
        </p:nvSpPr>
        <p:spPr>
          <a:xfrm>
            <a:off x="358219" y="417630"/>
            <a:ext cx="4623214" cy="5319593"/>
          </a:xfrm>
          <a:prstGeom prst="round2DiagRect">
            <a:avLst/>
          </a:prstGeom>
          <a:solidFill>
            <a:schemeClr val="accent6">
              <a:lumMod val="40000"/>
              <a:lumOff val="60000"/>
            </a:schemeClr>
          </a:solidFill>
        </p:spPr>
        <p:txBody>
          <a:bodyPr wrap="square">
            <a:spAutoFit/>
          </a:bodyPr>
          <a:lstStyle/>
          <a:p>
            <a:r>
              <a:rPr lang="en-GB" sz="2400" b="1" dirty="0"/>
              <a:t>How PCC Works:</a:t>
            </a:r>
          </a:p>
          <a:p>
            <a:pPr>
              <a:buFont typeface="Arial" panose="020B0604020202020204" pitchFamily="34" charset="0"/>
              <a:buChar char="•"/>
            </a:pPr>
            <a:r>
              <a:rPr lang="en-GB" sz="2400" dirty="0"/>
              <a:t>It helps narrow down a broad idea into a manageable and focused question.</a:t>
            </a:r>
          </a:p>
          <a:p>
            <a:endParaRPr lang="en-GB" sz="2400" dirty="0"/>
          </a:p>
          <a:p>
            <a:pPr>
              <a:buFont typeface="Arial" panose="020B0604020202020204" pitchFamily="34" charset="0"/>
              <a:buChar char="•"/>
            </a:pPr>
            <a:r>
              <a:rPr lang="en-GB" sz="2400" dirty="0"/>
              <a:t>It aligns the scope of the review with its objectives, making it easier to identify relevant literature.</a:t>
            </a:r>
          </a:p>
          <a:p>
            <a:endParaRPr lang="en-GB" sz="2400" dirty="0"/>
          </a:p>
          <a:p>
            <a:pPr>
              <a:buFont typeface="Arial" panose="020B0604020202020204" pitchFamily="34" charset="0"/>
              <a:buChar char="•"/>
            </a:pPr>
            <a:r>
              <a:rPr lang="en-GB" sz="2400" dirty="0"/>
              <a:t>It is particularly useful for scoping reviews, which often deal with broad topics.</a:t>
            </a:r>
          </a:p>
        </p:txBody>
      </p:sp>
    </p:spTree>
    <p:extLst>
      <p:ext uri="{BB962C8B-B14F-4D97-AF65-F5344CB8AC3E}">
        <p14:creationId xmlns:p14="http://schemas.microsoft.com/office/powerpoint/2010/main" val="38412682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301F447-EEF7-48F5-AF73-7566EE7F64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55C78E-F3E4-8AFF-BD8C-ECFD1EFC0868}"/>
              </a:ext>
            </a:extLst>
          </p:cNvPr>
          <p:cNvSpPr>
            <a:spLocks noGrp="1"/>
          </p:cNvSpPr>
          <p:nvPr>
            <p:ph type="title"/>
          </p:nvPr>
        </p:nvSpPr>
        <p:spPr>
          <a:xfrm>
            <a:off x="841248" y="334644"/>
            <a:ext cx="10509504" cy="1076914"/>
          </a:xfrm>
        </p:spPr>
        <p:txBody>
          <a:bodyPr vert="horz" lIns="91440" tIns="45720" rIns="91440" bIns="45720" rtlCol="0" anchor="ctr">
            <a:normAutofit/>
          </a:bodyPr>
          <a:lstStyle/>
          <a:p>
            <a:r>
              <a:rPr lang="en-US" sz="4000" kern="1200">
                <a:solidFill>
                  <a:schemeClr val="tx1"/>
                </a:solidFill>
                <a:latin typeface="+mj-lt"/>
                <a:ea typeface="+mj-ea"/>
                <a:cs typeface="+mj-cs"/>
              </a:rPr>
              <a:t>Examples of refined your review questions. </a:t>
            </a:r>
          </a:p>
        </p:txBody>
      </p:sp>
      <p:sp>
        <p:nvSpPr>
          <p:cNvPr id="12" name="Rectangle 11">
            <a:extLst>
              <a:ext uri="{FF2B5EF4-FFF2-40B4-BE49-F238E27FC236}">
                <a16:creationId xmlns:a16="http://schemas.microsoft.com/office/drawing/2014/main" id="{F7117410-A2A4-4085-9ADC-46744551DB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2772" y="0"/>
            <a:ext cx="10506456" cy="19138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4" name="Rectangle 13">
            <a:extLst>
              <a:ext uri="{FF2B5EF4-FFF2-40B4-BE49-F238E27FC236}">
                <a16:creationId xmlns:a16="http://schemas.microsoft.com/office/drawing/2014/main" id="{99F74EB5-E547-4FB4-95F5-BCC788F3C4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1512994"/>
            <a:ext cx="1050645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6" name="Rectangle 1">
            <a:extLst>
              <a:ext uri="{FF2B5EF4-FFF2-40B4-BE49-F238E27FC236}">
                <a16:creationId xmlns:a16="http://schemas.microsoft.com/office/drawing/2014/main" id="{3E8614EF-7209-2A2E-FB9E-57EF50B943A3}"/>
              </a:ext>
            </a:extLst>
          </p:cNvPr>
          <p:cNvGraphicFramePr>
            <a:graphicFrameLocks noGrp="1"/>
          </p:cNvGraphicFramePr>
          <p:nvPr>
            <p:ph idx="1"/>
            <p:extLst>
              <p:ext uri="{D42A27DB-BD31-4B8C-83A1-F6EECF244321}">
                <p14:modId xmlns:p14="http://schemas.microsoft.com/office/powerpoint/2010/main" val="407772694"/>
              </p:ext>
            </p:extLst>
          </p:nvPr>
        </p:nvGraphicFramePr>
        <p:xfrm>
          <a:off x="503434" y="1573104"/>
          <a:ext cx="10841222" cy="52848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145223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D68F5-7777-4F52-83F2-E0F812562B33}"/>
              </a:ext>
            </a:extLst>
          </p:cNvPr>
          <p:cNvSpPr>
            <a:spLocks noGrp="1"/>
          </p:cNvSpPr>
          <p:nvPr>
            <p:ph type="title"/>
          </p:nvPr>
        </p:nvSpPr>
        <p:spPr>
          <a:xfrm>
            <a:off x="4826000" y="365125"/>
            <a:ext cx="6910370" cy="1325563"/>
          </a:xfrm>
        </p:spPr>
        <p:txBody>
          <a:bodyPr/>
          <a:lstStyle/>
          <a:p>
            <a:r>
              <a:rPr lang="en-GB" dirty="0"/>
              <a:t>Rationale </a:t>
            </a:r>
          </a:p>
        </p:txBody>
      </p:sp>
      <p:sp>
        <p:nvSpPr>
          <p:cNvPr id="3" name="Content Placeholder 2">
            <a:extLst>
              <a:ext uri="{FF2B5EF4-FFF2-40B4-BE49-F238E27FC236}">
                <a16:creationId xmlns:a16="http://schemas.microsoft.com/office/drawing/2014/main" id="{1399F093-9E1E-43BF-A583-BE4077CFE43B}"/>
              </a:ext>
            </a:extLst>
          </p:cNvPr>
          <p:cNvSpPr>
            <a:spLocks noGrp="1"/>
          </p:cNvSpPr>
          <p:nvPr>
            <p:ph idx="1"/>
          </p:nvPr>
        </p:nvSpPr>
        <p:spPr>
          <a:xfrm>
            <a:off x="829733" y="1825625"/>
            <a:ext cx="11226800" cy="934508"/>
          </a:xfrm>
        </p:spPr>
        <p:txBody>
          <a:bodyPr/>
          <a:lstStyle/>
          <a:p>
            <a:pPr marL="0" indent="0">
              <a:buNone/>
            </a:pPr>
            <a:r>
              <a:rPr lang="en-GB" dirty="0"/>
              <a:t>Once you have chosen a title, clarify your rationale (reasons) for choosing it. </a:t>
            </a:r>
          </a:p>
        </p:txBody>
      </p:sp>
      <p:sp>
        <p:nvSpPr>
          <p:cNvPr id="6" name="Freeform: Shape 5">
            <a:extLst>
              <a:ext uri="{FF2B5EF4-FFF2-40B4-BE49-F238E27FC236}">
                <a16:creationId xmlns:a16="http://schemas.microsoft.com/office/drawing/2014/main" id="{A4CA9183-6B23-4BCD-9F74-B32A23E68B5F}"/>
              </a:ext>
            </a:extLst>
          </p:cNvPr>
          <p:cNvSpPr/>
          <p:nvPr/>
        </p:nvSpPr>
        <p:spPr>
          <a:xfrm>
            <a:off x="3881534" y="2890011"/>
            <a:ext cx="7582295" cy="994544"/>
          </a:xfrm>
          <a:custGeom>
            <a:avLst/>
            <a:gdLst>
              <a:gd name="connsiteX0" fmla="*/ 165760 w 994543"/>
              <a:gd name="connsiteY0" fmla="*/ 0 h 7582294"/>
              <a:gd name="connsiteX1" fmla="*/ 828783 w 994543"/>
              <a:gd name="connsiteY1" fmla="*/ 0 h 7582294"/>
              <a:gd name="connsiteX2" fmla="*/ 994543 w 994543"/>
              <a:gd name="connsiteY2" fmla="*/ 165760 h 7582294"/>
              <a:gd name="connsiteX3" fmla="*/ 994543 w 994543"/>
              <a:gd name="connsiteY3" fmla="*/ 7582294 h 7582294"/>
              <a:gd name="connsiteX4" fmla="*/ 994543 w 994543"/>
              <a:gd name="connsiteY4" fmla="*/ 7582294 h 7582294"/>
              <a:gd name="connsiteX5" fmla="*/ 0 w 994543"/>
              <a:gd name="connsiteY5" fmla="*/ 7582294 h 7582294"/>
              <a:gd name="connsiteX6" fmla="*/ 0 w 994543"/>
              <a:gd name="connsiteY6" fmla="*/ 7582294 h 7582294"/>
              <a:gd name="connsiteX7" fmla="*/ 0 w 994543"/>
              <a:gd name="connsiteY7" fmla="*/ 165760 h 7582294"/>
              <a:gd name="connsiteX8" fmla="*/ 165760 w 994543"/>
              <a:gd name="connsiteY8" fmla="*/ 0 h 7582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94543" h="7582294">
                <a:moveTo>
                  <a:pt x="994543" y="1263740"/>
                </a:moveTo>
                <a:lnTo>
                  <a:pt x="994543" y="6318554"/>
                </a:lnTo>
                <a:cubicBezTo>
                  <a:pt x="994543" y="7016498"/>
                  <a:pt x="984809" y="7582290"/>
                  <a:pt x="972801" y="7582290"/>
                </a:cubicBezTo>
                <a:lnTo>
                  <a:pt x="0" y="7582290"/>
                </a:lnTo>
                <a:lnTo>
                  <a:pt x="0" y="7582290"/>
                </a:lnTo>
                <a:lnTo>
                  <a:pt x="0" y="4"/>
                </a:lnTo>
                <a:lnTo>
                  <a:pt x="0" y="4"/>
                </a:lnTo>
                <a:lnTo>
                  <a:pt x="972801" y="4"/>
                </a:lnTo>
                <a:cubicBezTo>
                  <a:pt x="984809" y="4"/>
                  <a:pt x="994543" y="565796"/>
                  <a:pt x="994543" y="1263740"/>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1" tIns="172375" rIns="296200" bIns="172376" numCol="1" spcCol="1270" anchor="ctr" anchorCtr="0">
            <a:noAutofit/>
          </a:bodyPr>
          <a:lstStyle/>
          <a:p>
            <a:pPr marL="228600" lvl="1" indent="-228600" algn="l" defTabSz="889000">
              <a:lnSpc>
                <a:spcPct val="90000"/>
              </a:lnSpc>
              <a:spcBef>
                <a:spcPct val="0"/>
              </a:spcBef>
              <a:spcAft>
                <a:spcPct val="15000"/>
              </a:spcAft>
              <a:buChar char="•"/>
            </a:pPr>
            <a:r>
              <a:rPr lang="en-GB" sz="2000" kern="1200" dirty="0"/>
              <a:t>Is this topic a local issue? </a:t>
            </a:r>
          </a:p>
          <a:p>
            <a:pPr marL="228600" lvl="1" indent="-228600" algn="l" defTabSz="889000">
              <a:lnSpc>
                <a:spcPct val="90000"/>
              </a:lnSpc>
              <a:spcBef>
                <a:spcPct val="0"/>
              </a:spcBef>
              <a:spcAft>
                <a:spcPct val="15000"/>
              </a:spcAft>
              <a:buChar char="•"/>
            </a:pPr>
            <a:r>
              <a:rPr lang="en-GB" sz="2000" kern="1200" dirty="0"/>
              <a:t>Is this issue impacting a large number of people in UK? </a:t>
            </a:r>
          </a:p>
        </p:txBody>
      </p:sp>
      <p:sp>
        <p:nvSpPr>
          <p:cNvPr id="7" name="Freeform: Shape 6">
            <a:extLst>
              <a:ext uri="{FF2B5EF4-FFF2-40B4-BE49-F238E27FC236}">
                <a16:creationId xmlns:a16="http://schemas.microsoft.com/office/drawing/2014/main" id="{FB96A5C9-95FE-46A2-A727-C61B4B19220F}"/>
              </a:ext>
            </a:extLst>
          </p:cNvPr>
          <p:cNvSpPr/>
          <p:nvPr/>
        </p:nvSpPr>
        <p:spPr>
          <a:xfrm>
            <a:off x="1068395" y="2708277"/>
            <a:ext cx="2813100" cy="1243179"/>
          </a:xfrm>
          <a:custGeom>
            <a:avLst/>
            <a:gdLst>
              <a:gd name="connsiteX0" fmla="*/ 0 w 2813100"/>
              <a:gd name="connsiteY0" fmla="*/ 207201 h 1243179"/>
              <a:gd name="connsiteX1" fmla="*/ 207201 w 2813100"/>
              <a:gd name="connsiteY1" fmla="*/ 0 h 1243179"/>
              <a:gd name="connsiteX2" fmla="*/ 2605899 w 2813100"/>
              <a:gd name="connsiteY2" fmla="*/ 0 h 1243179"/>
              <a:gd name="connsiteX3" fmla="*/ 2813100 w 2813100"/>
              <a:gd name="connsiteY3" fmla="*/ 207201 h 1243179"/>
              <a:gd name="connsiteX4" fmla="*/ 2813100 w 2813100"/>
              <a:gd name="connsiteY4" fmla="*/ 1035978 h 1243179"/>
              <a:gd name="connsiteX5" fmla="*/ 2605899 w 2813100"/>
              <a:gd name="connsiteY5" fmla="*/ 1243179 h 1243179"/>
              <a:gd name="connsiteX6" fmla="*/ 207201 w 2813100"/>
              <a:gd name="connsiteY6" fmla="*/ 1243179 h 1243179"/>
              <a:gd name="connsiteX7" fmla="*/ 0 w 2813100"/>
              <a:gd name="connsiteY7" fmla="*/ 1035978 h 1243179"/>
              <a:gd name="connsiteX8" fmla="*/ 0 w 2813100"/>
              <a:gd name="connsiteY8" fmla="*/ 207201 h 1243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13100" h="1243179">
                <a:moveTo>
                  <a:pt x="0" y="207201"/>
                </a:moveTo>
                <a:cubicBezTo>
                  <a:pt x="0" y="92767"/>
                  <a:pt x="92767" y="0"/>
                  <a:pt x="207201" y="0"/>
                </a:cubicBezTo>
                <a:lnTo>
                  <a:pt x="2605899" y="0"/>
                </a:lnTo>
                <a:cubicBezTo>
                  <a:pt x="2720333" y="0"/>
                  <a:pt x="2813100" y="92767"/>
                  <a:pt x="2813100" y="207201"/>
                </a:cubicBezTo>
                <a:lnTo>
                  <a:pt x="2813100" y="1035978"/>
                </a:lnTo>
                <a:cubicBezTo>
                  <a:pt x="2813100" y="1150412"/>
                  <a:pt x="2720333" y="1243179"/>
                  <a:pt x="2605899" y="1243179"/>
                </a:cubicBezTo>
                <a:lnTo>
                  <a:pt x="207201" y="1243179"/>
                </a:lnTo>
                <a:cubicBezTo>
                  <a:pt x="92767" y="1243179"/>
                  <a:pt x="0" y="1150412"/>
                  <a:pt x="0" y="1035978"/>
                </a:cubicBezTo>
                <a:lnTo>
                  <a:pt x="0" y="2072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6417" tIns="123552" rIns="186417" bIns="123552" numCol="1" spcCol="1270" anchor="ctr" anchorCtr="0">
            <a:noAutofit/>
          </a:bodyPr>
          <a:lstStyle/>
          <a:p>
            <a:pPr marL="0" lvl="0" indent="0" algn="ctr" defTabSz="1466850">
              <a:lnSpc>
                <a:spcPct val="90000"/>
              </a:lnSpc>
              <a:spcBef>
                <a:spcPct val="0"/>
              </a:spcBef>
              <a:spcAft>
                <a:spcPct val="35000"/>
              </a:spcAft>
              <a:buNone/>
            </a:pPr>
            <a:r>
              <a:rPr lang="en-GB" sz="3300" kern="1200" dirty="0"/>
              <a:t>Why look at the topic? </a:t>
            </a:r>
          </a:p>
        </p:txBody>
      </p:sp>
      <p:sp>
        <p:nvSpPr>
          <p:cNvPr id="8" name="Freeform: Shape 7">
            <a:extLst>
              <a:ext uri="{FF2B5EF4-FFF2-40B4-BE49-F238E27FC236}">
                <a16:creationId xmlns:a16="http://schemas.microsoft.com/office/drawing/2014/main" id="{C8C6B1E6-C6FA-4FBA-A716-34CB22F55DC6}"/>
              </a:ext>
            </a:extLst>
          </p:cNvPr>
          <p:cNvSpPr/>
          <p:nvPr/>
        </p:nvSpPr>
        <p:spPr>
          <a:xfrm>
            <a:off x="3915341" y="4137935"/>
            <a:ext cx="7582363" cy="994543"/>
          </a:xfrm>
          <a:custGeom>
            <a:avLst/>
            <a:gdLst>
              <a:gd name="connsiteX0" fmla="*/ 165760 w 994543"/>
              <a:gd name="connsiteY0" fmla="*/ 0 h 7582363"/>
              <a:gd name="connsiteX1" fmla="*/ 828783 w 994543"/>
              <a:gd name="connsiteY1" fmla="*/ 0 h 7582363"/>
              <a:gd name="connsiteX2" fmla="*/ 994543 w 994543"/>
              <a:gd name="connsiteY2" fmla="*/ 165760 h 7582363"/>
              <a:gd name="connsiteX3" fmla="*/ 994543 w 994543"/>
              <a:gd name="connsiteY3" fmla="*/ 7582363 h 7582363"/>
              <a:gd name="connsiteX4" fmla="*/ 994543 w 994543"/>
              <a:gd name="connsiteY4" fmla="*/ 7582363 h 7582363"/>
              <a:gd name="connsiteX5" fmla="*/ 0 w 994543"/>
              <a:gd name="connsiteY5" fmla="*/ 7582363 h 7582363"/>
              <a:gd name="connsiteX6" fmla="*/ 0 w 994543"/>
              <a:gd name="connsiteY6" fmla="*/ 7582363 h 7582363"/>
              <a:gd name="connsiteX7" fmla="*/ 0 w 994543"/>
              <a:gd name="connsiteY7" fmla="*/ 165760 h 7582363"/>
              <a:gd name="connsiteX8" fmla="*/ 165760 w 994543"/>
              <a:gd name="connsiteY8" fmla="*/ 0 h 7582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94543" h="7582363">
                <a:moveTo>
                  <a:pt x="994543" y="1263749"/>
                </a:moveTo>
                <a:lnTo>
                  <a:pt x="994543" y="6318614"/>
                </a:lnTo>
                <a:cubicBezTo>
                  <a:pt x="994543" y="7016566"/>
                  <a:pt x="984809" y="7582363"/>
                  <a:pt x="972801" y="7582363"/>
                </a:cubicBezTo>
                <a:lnTo>
                  <a:pt x="0" y="7582363"/>
                </a:lnTo>
                <a:lnTo>
                  <a:pt x="0" y="7582363"/>
                </a:lnTo>
                <a:lnTo>
                  <a:pt x="0" y="0"/>
                </a:lnTo>
                <a:lnTo>
                  <a:pt x="0" y="0"/>
                </a:lnTo>
                <a:lnTo>
                  <a:pt x="972801" y="0"/>
                </a:lnTo>
                <a:cubicBezTo>
                  <a:pt x="984809" y="0"/>
                  <a:pt x="994543" y="565797"/>
                  <a:pt x="994543" y="1263749"/>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0" tIns="172375" rIns="296200" bIns="172375" numCol="1" spcCol="1270" anchor="ctr" anchorCtr="0">
            <a:noAutofit/>
          </a:bodyPr>
          <a:lstStyle/>
          <a:p>
            <a:pPr marL="228600" lvl="1" indent="-228600" algn="l" defTabSz="889000">
              <a:lnSpc>
                <a:spcPct val="90000"/>
              </a:lnSpc>
              <a:spcBef>
                <a:spcPct val="0"/>
              </a:spcBef>
              <a:spcAft>
                <a:spcPct val="15000"/>
              </a:spcAft>
              <a:buChar char="•"/>
            </a:pPr>
            <a:r>
              <a:rPr lang="en-GB" sz="2000" kern="1200" dirty="0"/>
              <a:t>Has there been a recent incident? Review? Investigation? </a:t>
            </a:r>
          </a:p>
          <a:p>
            <a:pPr marL="228600" lvl="1" indent="-228600" algn="l" defTabSz="889000">
              <a:lnSpc>
                <a:spcPct val="90000"/>
              </a:lnSpc>
              <a:spcBef>
                <a:spcPct val="0"/>
              </a:spcBef>
              <a:spcAft>
                <a:spcPct val="15000"/>
              </a:spcAft>
              <a:buChar char="•"/>
            </a:pPr>
            <a:r>
              <a:rPr lang="en-GB" sz="2000" kern="1200" dirty="0"/>
              <a:t>Is there a developing issue that is relevant today and in the future? </a:t>
            </a:r>
          </a:p>
        </p:txBody>
      </p:sp>
      <p:sp>
        <p:nvSpPr>
          <p:cNvPr id="9" name="Freeform: Shape 8">
            <a:extLst>
              <a:ext uri="{FF2B5EF4-FFF2-40B4-BE49-F238E27FC236}">
                <a16:creationId xmlns:a16="http://schemas.microsoft.com/office/drawing/2014/main" id="{1EDE57B9-C8A7-4EAC-AC3B-6D89E0094498}"/>
              </a:ext>
            </a:extLst>
          </p:cNvPr>
          <p:cNvSpPr/>
          <p:nvPr/>
        </p:nvSpPr>
        <p:spPr>
          <a:xfrm>
            <a:off x="1068395" y="4013616"/>
            <a:ext cx="2846946" cy="1243179"/>
          </a:xfrm>
          <a:custGeom>
            <a:avLst/>
            <a:gdLst>
              <a:gd name="connsiteX0" fmla="*/ 0 w 2846946"/>
              <a:gd name="connsiteY0" fmla="*/ 207201 h 1243179"/>
              <a:gd name="connsiteX1" fmla="*/ 207201 w 2846946"/>
              <a:gd name="connsiteY1" fmla="*/ 0 h 1243179"/>
              <a:gd name="connsiteX2" fmla="*/ 2639745 w 2846946"/>
              <a:gd name="connsiteY2" fmla="*/ 0 h 1243179"/>
              <a:gd name="connsiteX3" fmla="*/ 2846946 w 2846946"/>
              <a:gd name="connsiteY3" fmla="*/ 207201 h 1243179"/>
              <a:gd name="connsiteX4" fmla="*/ 2846946 w 2846946"/>
              <a:gd name="connsiteY4" fmla="*/ 1035978 h 1243179"/>
              <a:gd name="connsiteX5" fmla="*/ 2639745 w 2846946"/>
              <a:gd name="connsiteY5" fmla="*/ 1243179 h 1243179"/>
              <a:gd name="connsiteX6" fmla="*/ 207201 w 2846946"/>
              <a:gd name="connsiteY6" fmla="*/ 1243179 h 1243179"/>
              <a:gd name="connsiteX7" fmla="*/ 0 w 2846946"/>
              <a:gd name="connsiteY7" fmla="*/ 1035978 h 1243179"/>
              <a:gd name="connsiteX8" fmla="*/ 0 w 2846946"/>
              <a:gd name="connsiteY8" fmla="*/ 207201 h 1243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46946" h="1243179">
                <a:moveTo>
                  <a:pt x="0" y="207201"/>
                </a:moveTo>
                <a:cubicBezTo>
                  <a:pt x="0" y="92767"/>
                  <a:pt x="92767" y="0"/>
                  <a:pt x="207201" y="0"/>
                </a:cubicBezTo>
                <a:lnTo>
                  <a:pt x="2639745" y="0"/>
                </a:lnTo>
                <a:cubicBezTo>
                  <a:pt x="2754179" y="0"/>
                  <a:pt x="2846946" y="92767"/>
                  <a:pt x="2846946" y="207201"/>
                </a:cubicBezTo>
                <a:lnTo>
                  <a:pt x="2846946" y="1035978"/>
                </a:lnTo>
                <a:cubicBezTo>
                  <a:pt x="2846946" y="1150412"/>
                  <a:pt x="2754179" y="1243179"/>
                  <a:pt x="2639745" y="1243179"/>
                </a:cubicBezTo>
                <a:lnTo>
                  <a:pt x="207201" y="1243179"/>
                </a:lnTo>
                <a:cubicBezTo>
                  <a:pt x="92767" y="1243179"/>
                  <a:pt x="0" y="1150412"/>
                  <a:pt x="0" y="1035978"/>
                </a:cubicBezTo>
                <a:lnTo>
                  <a:pt x="0" y="2072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6417" tIns="123552" rIns="186417" bIns="123552" numCol="1" spcCol="1270" anchor="ctr" anchorCtr="0">
            <a:noAutofit/>
          </a:bodyPr>
          <a:lstStyle/>
          <a:p>
            <a:pPr marL="0" lvl="0" indent="0" algn="ctr" defTabSz="1466850">
              <a:lnSpc>
                <a:spcPct val="90000"/>
              </a:lnSpc>
              <a:spcBef>
                <a:spcPct val="0"/>
              </a:spcBef>
              <a:spcAft>
                <a:spcPct val="35000"/>
              </a:spcAft>
              <a:buNone/>
            </a:pPr>
            <a:r>
              <a:rPr lang="en-GB" sz="3300" kern="1200" dirty="0"/>
              <a:t>Why now? </a:t>
            </a:r>
          </a:p>
        </p:txBody>
      </p:sp>
      <p:sp>
        <p:nvSpPr>
          <p:cNvPr id="10" name="Freeform: Shape 9">
            <a:extLst>
              <a:ext uri="{FF2B5EF4-FFF2-40B4-BE49-F238E27FC236}">
                <a16:creationId xmlns:a16="http://schemas.microsoft.com/office/drawing/2014/main" id="{1A8DED0D-16BF-4057-8008-EC3A850A0649}"/>
              </a:ext>
            </a:extLst>
          </p:cNvPr>
          <p:cNvSpPr/>
          <p:nvPr/>
        </p:nvSpPr>
        <p:spPr>
          <a:xfrm>
            <a:off x="3983071" y="5443274"/>
            <a:ext cx="7488271" cy="994544"/>
          </a:xfrm>
          <a:custGeom>
            <a:avLst/>
            <a:gdLst>
              <a:gd name="connsiteX0" fmla="*/ 165760 w 994543"/>
              <a:gd name="connsiteY0" fmla="*/ 0 h 7488270"/>
              <a:gd name="connsiteX1" fmla="*/ 828783 w 994543"/>
              <a:gd name="connsiteY1" fmla="*/ 0 h 7488270"/>
              <a:gd name="connsiteX2" fmla="*/ 994543 w 994543"/>
              <a:gd name="connsiteY2" fmla="*/ 165760 h 7488270"/>
              <a:gd name="connsiteX3" fmla="*/ 994543 w 994543"/>
              <a:gd name="connsiteY3" fmla="*/ 7488270 h 7488270"/>
              <a:gd name="connsiteX4" fmla="*/ 994543 w 994543"/>
              <a:gd name="connsiteY4" fmla="*/ 7488270 h 7488270"/>
              <a:gd name="connsiteX5" fmla="*/ 0 w 994543"/>
              <a:gd name="connsiteY5" fmla="*/ 7488270 h 7488270"/>
              <a:gd name="connsiteX6" fmla="*/ 0 w 994543"/>
              <a:gd name="connsiteY6" fmla="*/ 7488270 h 7488270"/>
              <a:gd name="connsiteX7" fmla="*/ 0 w 994543"/>
              <a:gd name="connsiteY7" fmla="*/ 165760 h 7488270"/>
              <a:gd name="connsiteX8" fmla="*/ 165760 w 994543"/>
              <a:gd name="connsiteY8" fmla="*/ 0 h 7488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94543" h="7488270">
                <a:moveTo>
                  <a:pt x="994543" y="1248069"/>
                </a:moveTo>
                <a:lnTo>
                  <a:pt x="994543" y="6240201"/>
                </a:lnTo>
                <a:cubicBezTo>
                  <a:pt x="994543" y="6929491"/>
                  <a:pt x="984686" y="7488266"/>
                  <a:pt x="972528" y="7488266"/>
                </a:cubicBezTo>
                <a:lnTo>
                  <a:pt x="0" y="7488266"/>
                </a:lnTo>
                <a:lnTo>
                  <a:pt x="0" y="7488266"/>
                </a:lnTo>
                <a:lnTo>
                  <a:pt x="0" y="4"/>
                </a:lnTo>
                <a:lnTo>
                  <a:pt x="0" y="4"/>
                </a:lnTo>
                <a:lnTo>
                  <a:pt x="972528" y="4"/>
                </a:lnTo>
                <a:cubicBezTo>
                  <a:pt x="984686" y="4"/>
                  <a:pt x="994543" y="558779"/>
                  <a:pt x="994543" y="1248069"/>
                </a:cubicBez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47651" tIns="172375" rIns="296200" bIns="172376" numCol="1" spcCol="1270" anchor="ctr" anchorCtr="0">
            <a:noAutofit/>
          </a:bodyPr>
          <a:lstStyle/>
          <a:p>
            <a:pPr marL="228600" lvl="1" indent="-228600" algn="l" defTabSz="889000">
              <a:lnSpc>
                <a:spcPct val="90000"/>
              </a:lnSpc>
              <a:spcBef>
                <a:spcPct val="0"/>
              </a:spcBef>
              <a:spcAft>
                <a:spcPct val="15000"/>
              </a:spcAft>
              <a:buChar char="•"/>
            </a:pPr>
            <a:r>
              <a:rPr lang="en-GB" sz="2000" kern="1200" dirty="0"/>
              <a:t>Do you see a gap (</a:t>
            </a:r>
            <a:r>
              <a:rPr lang="en-GB" sz="2000" dirty="0"/>
              <a:t>deficit</a:t>
            </a:r>
            <a:r>
              <a:rPr lang="en-GB" sz="2000" kern="1200" dirty="0"/>
              <a:t>) in the understanding about this topic? </a:t>
            </a:r>
          </a:p>
          <a:p>
            <a:pPr marL="228600" lvl="1" indent="-228600" algn="l" defTabSz="889000">
              <a:lnSpc>
                <a:spcPct val="90000"/>
              </a:lnSpc>
              <a:spcBef>
                <a:spcPct val="0"/>
              </a:spcBef>
              <a:spcAft>
                <a:spcPct val="15000"/>
              </a:spcAft>
              <a:buChar char="•"/>
            </a:pPr>
            <a:r>
              <a:rPr lang="en-GB" sz="2000" kern="1200" dirty="0"/>
              <a:t>Will your study help to close the gap? </a:t>
            </a:r>
          </a:p>
        </p:txBody>
      </p:sp>
      <p:sp>
        <p:nvSpPr>
          <p:cNvPr id="11" name="Freeform: Shape 10">
            <a:extLst>
              <a:ext uri="{FF2B5EF4-FFF2-40B4-BE49-F238E27FC236}">
                <a16:creationId xmlns:a16="http://schemas.microsoft.com/office/drawing/2014/main" id="{F4AA411B-0390-4EA3-BBD0-F6CF05324A04}"/>
              </a:ext>
            </a:extLst>
          </p:cNvPr>
          <p:cNvSpPr/>
          <p:nvPr/>
        </p:nvSpPr>
        <p:spPr>
          <a:xfrm>
            <a:off x="1068395" y="5318955"/>
            <a:ext cx="2914676" cy="1243179"/>
          </a:xfrm>
          <a:custGeom>
            <a:avLst/>
            <a:gdLst>
              <a:gd name="connsiteX0" fmla="*/ 0 w 2914676"/>
              <a:gd name="connsiteY0" fmla="*/ 207201 h 1243179"/>
              <a:gd name="connsiteX1" fmla="*/ 207201 w 2914676"/>
              <a:gd name="connsiteY1" fmla="*/ 0 h 1243179"/>
              <a:gd name="connsiteX2" fmla="*/ 2707475 w 2914676"/>
              <a:gd name="connsiteY2" fmla="*/ 0 h 1243179"/>
              <a:gd name="connsiteX3" fmla="*/ 2914676 w 2914676"/>
              <a:gd name="connsiteY3" fmla="*/ 207201 h 1243179"/>
              <a:gd name="connsiteX4" fmla="*/ 2914676 w 2914676"/>
              <a:gd name="connsiteY4" fmla="*/ 1035978 h 1243179"/>
              <a:gd name="connsiteX5" fmla="*/ 2707475 w 2914676"/>
              <a:gd name="connsiteY5" fmla="*/ 1243179 h 1243179"/>
              <a:gd name="connsiteX6" fmla="*/ 207201 w 2914676"/>
              <a:gd name="connsiteY6" fmla="*/ 1243179 h 1243179"/>
              <a:gd name="connsiteX7" fmla="*/ 0 w 2914676"/>
              <a:gd name="connsiteY7" fmla="*/ 1035978 h 1243179"/>
              <a:gd name="connsiteX8" fmla="*/ 0 w 2914676"/>
              <a:gd name="connsiteY8" fmla="*/ 207201 h 1243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914676" h="1243179">
                <a:moveTo>
                  <a:pt x="0" y="207201"/>
                </a:moveTo>
                <a:cubicBezTo>
                  <a:pt x="0" y="92767"/>
                  <a:pt x="92767" y="0"/>
                  <a:pt x="207201" y="0"/>
                </a:cubicBezTo>
                <a:lnTo>
                  <a:pt x="2707475" y="0"/>
                </a:lnTo>
                <a:cubicBezTo>
                  <a:pt x="2821909" y="0"/>
                  <a:pt x="2914676" y="92767"/>
                  <a:pt x="2914676" y="207201"/>
                </a:cubicBezTo>
                <a:lnTo>
                  <a:pt x="2914676" y="1035978"/>
                </a:lnTo>
                <a:cubicBezTo>
                  <a:pt x="2914676" y="1150412"/>
                  <a:pt x="2821909" y="1243179"/>
                  <a:pt x="2707475" y="1243179"/>
                </a:cubicBezTo>
                <a:lnTo>
                  <a:pt x="207201" y="1243179"/>
                </a:lnTo>
                <a:cubicBezTo>
                  <a:pt x="92767" y="1243179"/>
                  <a:pt x="0" y="1150412"/>
                  <a:pt x="0" y="1035978"/>
                </a:cubicBezTo>
                <a:lnTo>
                  <a:pt x="0" y="2072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6417" tIns="123552" rIns="186417" bIns="123552" numCol="1" spcCol="1270" anchor="ctr" anchorCtr="0">
            <a:noAutofit/>
          </a:bodyPr>
          <a:lstStyle/>
          <a:p>
            <a:pPr marL="0" lvl="0" indent="0" algn="ctr" defTabSz="1466850">
              <a:lnSpc>
                <a:spcPct val="90000"/>
              </a:lnSpc>
              <a:spcBef>
                <a:spcPct val="0"/>
              </a:spcBef>
              <a:spcAft>
                <a:spcPct val="35000"/>
              </a:spcAft>
              <a:buNone/>
            </a:pPr>
            <a:r>
              <a:rPr lang="en-GB" sz="3300" kern="1200" dirty="0"/>
              <a:t>Is there a gap in knowledge? </a:t>
            </a:r>
          </a:p>
        </p:txBody>
      </p:sp>
    </p:spTree>
    <p:extLst>
      <p:ext uri="{BB962C8B-B14F-4D97-AF65-F5344CB8AC3E}">
        <p14:creationId xmlns:p14="http://schemas.microsoft.com/office/powerpoint/2010/main" val="337173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C78613-36AA-4DCF-A51B-04E58C6637E6}"/>
              </a:ext>
            </a:extLst>
          </p:cNvPr>
          <p:cNvSpPr>
            <a:spLocks noGrp="1"/>
          </p:cNvSpPr>
          <p:nvPr>
            <p:ph type="title"/>
          </p:nvPr>
        </p:nvSpPr>
        <p:spPr/>
        <p:txBody>
          <a:bodyPr/>
          <a:lstStyle/>
          <a:p>
            <a:r>
              <a:rPr lang="en-GB" dirty="0"/>
              <a:t>Are these rationales valid? </a:t>
            </a:r>
          </a:p>
        </p:txBody>
      </p:sp>
      <p:sp>
        <p:nvSpPr>
          <p:cNvPr id="3" name="Content Placeholder 2">
            <a:extLst>
              <a:ext uri="{FF2B5EF4-FFF2-40B4-BE49-F238E27FC236}">
                <a16:creationId xmlns:a16="http://schemas.microsoft.com/office/drawing/2014/main" id="{368FF98E-1284-463F-8ABF-5E6ECC9ED00A}"/>
              </a:ext>
            </a:extLst>
          </p:cNvPr>
          <p:cNvSpPr>
            <a:spLocks noGrp="1"/>
          </p:cNvSpPr>
          <p:nvPr>
            <p:ph idx="1"/>
          </p:nvPr>
        </p:nvSpPr>
        <p:spPr>
          <a:xfrm>
            <a:off x="780527" y="1639958"/>
            <a:ext cx="11095579" cy="2155360"/>
          </a:xfrm>
        </p:spPr>
        <p:txBody>
          <a:bodyPr>
            <a:normAutofit/>
          </a:bodyPr>
          <a:lstStyle/>
          <a:p>
            <a:pPr marL="0" indent="0">
              <a:buNone/>
            </a:pPr>
            <a:r>
              <a:rPr lang="en-GB" sz="2500" dirty="0"/>
              <a:t>“I want to research obesity of nurses as my topic. My question is  - do taller nurses cost the NHS more because of the bigger size of uniform? I think this is relevant because we have more nurses that need bigger uniforms and the NHS needs to save money, this impacts the people of UK because we should be spending public money on treatments”</a:t>
            </a:r>
          </a:p>
        </p:txBody>
      </p:sp>
      <p:sp>
        <p:nvSpPr>
          <p:cNvPr id="4" name="TextBox 3">
            <a:extLst>
              <a:ext uri="{FF2B5EF4-FFF2-40B4-BE49-F238E27FC236}">
                <a16:creationId xmlns:a16="http://schemas.microsoft.com/office/drawing/2014/main" id="{7F245B11-DE51-4185-BD52-711990E17391}"/>
              </a:ext>
            </a:extLst>
          </p:cNvPr>
          <p:cNvSpPr txBox="1"/>
          <p:nvPr/>
        </p:nvSpPr>
        <p:spPr>
          <a:xfrm>
            <a:off x="10114156" y="3333653"/>
            <a:ext cx="1494264" cy="461665"/>
          </a:xfrm>
          <a:prstGeom prst="rect">
            <a:avLst/>
          </a:prstGeom>
          <a:noFill/>
        </p:spPr>
        <p:txBody>
          <a:bodyPr wrap="square" rtlCol="0">
            <a:spAutoFit/>
          </a:bodyPr>
          <a:lstStyle/>
          <a:p>
            <a:r>
              <a:rPr lang="en-GB" sz="2400" b="1" dirty="0"/>
              <a:t>Not valid</a:t>
            </a:r>
          </a:p>
        </p:txBody>
      </p:sp>
      <p:sp>
        <p:nvSpPr>
          <p:cNvPr id="5" name="Rectangle 4">
            <a:extLst>
              <a:ext uri="{FF2B5EF4-FFF2-40B4-BE49-F238E27FC236}">
                <a16:creationId xmlns:a16="http://schemas.microsoft.com/office/drawing/2014/main" id="{9133B7C8-DB52-4971-8778-6ED40525792B}"/>
              </a:ext>
            </a:extLst>
          </p:cNvPr>
          <p:cNvSpPr/>
          <p:nvPr/>
        </p:nvSpPr>
        <p:spPr>
          <a:xfrm>
            <a:off x="9462099" y="3314843"/>
            <a:ext cx="2146321" cy="75828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56DE25A0-37BD-4F50-9E59-6C4AC51411FC}"/>
              </a:ext>
            </a:extLst>
          </p:cNvPr>
          <p:cNvSpPr txBox="1"/>
          <p:nvPr/>
        </p:nvSpPr>
        <p:spPr>
          <a:xfrm>
            <a:off x="841888" y="4101259"/>
            <a:ext cx="10972856" cy="2308324"/>
          </a:xfrm>
          <a:prstGeom prst="rect">
            <a:avLst/>
          </a:prstGeom>
          <a:noFill/>
        </p:spPr>
        <p:txBody>
          <a:bodyPr wrap="square" rtlCol="0">
            <a:spAutoFit/>
          </a:bodyPr>
          <a:lstStyle/>
          <a:p>
            <a:r>
              <a:rPr lang="en-GB" sz="2400" dirty="0"/>
              <a:t>“I want to research the impact of domestic violence on unpaid carers working in the UK, my research question is – Are Asian women more likely to affected by domestic violence when acting as unpaid carers for family members? I think this is relevant as cultural barriers may prevent some Asian women seeking help and support with the care of others, this impacts the UK as Asian women represent an estimated 56% of unpaid carers and 26% of domestic homicides.” </a:t>
            </a:r>
          </a:p>
        </p:txBody>
      </p:sp>
      <p:sp>
        <p:nvSpPr>
          <p:cNvPr id="7" name="TextBox 6">
            <a:extLst>
              <a:ext uri="{FF2B5EF4-FFF2-40B4-BE49-F238E27FC236}">
                <a16:creationId xmlns:a16="http://schemas.microsoft.com/office/drawing/2014/main" id="{A96E96FB-8400-46B8-BEE0-1F06B7A6591D}"/>
              </a:ext>
            </a:extLst>
          </p:cNvPr>
          <p:cNvSpPr txBox="1"/>
          <p:nvPr/>
        </p:nvSpPr>
        <p:spPr>
          <a:xfrm>
            <a:off x="8642195" y="6167965"/>
            <a:ext cx="3233911" cy="646331"/>
          </a:xfrm>
          <a:prstGeom prst="rect">
            <a:avLst/>
          </a:prstGeom>
          <a:noFill/>
        </p:spPr>
        <p:txBody>
          <a:bodyPr wrap="square" rtlCol="0">
            <a:spAutoFit/>
          </a:bodyPr>
          <a:lstStyle/>
          <a:p>
            <a:r>
              <a:rPr lang="en-GB" dirty="0"/>
              <a:t>Potentially Valid if supporting citations provided. </a:t>
            </a:r>
          </a:p>
        </p:txBody>
      </p:sp>
      <p:sp>
        <p:nvSpPr>
          <p:cNvPr id="8" name="Rectangle 7">
            <a:extLst>
              <a:ext uri="{FF2B5EF4-FFF2-40B4-BE49-F238E27FC236}">
                <a16:creationId xmlns:a16="http://schemas.microsoft.com/office/drawing/2014/main" id="{3908BFBF-F455-4F62-BB07-9EF1216FDB62}"/>
              </a:ext>
            </a:extLst>
          </p:cNvPr>
          <p:cNvSpPr/>
          <p:nvPr/>
        </p:nvSpPr>
        <p:spPr>
          <a:xfrm>
            <a:off x="8172615" y="6030441"/>
            <a:ext cx="3746809" cy="75828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18152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8"/>
                                        </p:tgtEl>
                                      </p:cBhvr>
                                    </p:animEffect>
                                    <p:set>
                                      <p:cBhvr>
                                        <p:cTn id="22" dur="1" fill="hold">
                                          <p:stCondLst>
                                            <p:cond delay="499"/>
                                          </p:stCondLst>
                                        </p:cTn>
                                        <p:tgtEl>
                                          <p:spTgt spid="8"/>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p:bldP spid="7" grpId="0"/>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054F8-BF0F-6476-FAAA-DC02759B9E48}"/>
              </a:ext>
            </a:extLst>
          </p:cNvPr>
          <p:cNvSpPr>
            <a:spLocks noGrp="1"/>
          </p:cNvSpPr>
          <p:nvPr>
            <p:ph type="title"/>
          </p:nvPr>
        </p:nvSpPr>
        <p:spPr>
          <a:xfrm>
            <a:off x="2484748" y="1027906"/>
            <a:ext cx="7956222" cy="1325563"/>
          </a:xfrm>
        </p:spPr>
        <p:txBody>
          <a:bodyPr/>
          <a:lstStyle/>
          <a:p>
            <a:r>
              <a:rPr lang="en-GB" dirty="0"/>
              <a:t>Research Aims and Objectives</a:t>
            </a:r>
          </a:p>
        </p:txBody>
      </p:sp>
      <p:sp>
        <p:nvSpPr>
          <p:cNvPr id="3" name="Content Placeholder 2">
            <a:extLst>
              <a:ext uri="{FF2B5EF4-FFF2-40B4-BE49-F238E27FC236}">
                <a16:creationId xmlns:a16="http://schemas.microsoft.com/office/drawing/2014/main" id="{E1052AD1-A4CC-6D07-0FC8-1786D8688AA6}"/>
              </a:ext>
            </a:extLst>
          </p:cNvPr>
          <p:cNvSpPr>
            <a:spLocks noGrp="1"/>
          </p:cNvSpPr>
          <p:nvPr>
            <p:ph idx="1"/>
          </p:nvPr>
        </p:nvSpPr>
        <p:spPr>
          <a:xfrm>
            <a:off x="1143001" y="2830513"/>
            <a:ext cx="10888644" cy="2351087"/>
          </a:xfrm>
        </p:spPr>
        <p:txBody>
          <a:bodyPr>
            <a:normAutofit/>
          </a:bodyPr>
          <a:lstStyle/>
          <a:p>
            <a:pPr marL="0" indent="0">
              <a:buNone/>
            </a:pPr>
            <a:r>
              <a:rPr lang="en-GB" dirty="0"/>
              <a:t>Understanding the distinction between </a:t>
            </a:r>
            <a:r>
              <a:rPr lang="en-GB" b="1" dirty="0"/>
              <a:t>research aims</a:t>
            </a:r>
            <a:r>
              <a:rPr lang="en-GB" dirty="0"/>
              <a:t>, </a:t>
            </a:r>
            <a:r>
              <a:rPr lang="en-GB" b="1" dirty="0"/>
              <a:t>outcomes</a:t>
            </a:r>
            <a:r>
              <a:rPr lang="en-GB" dirty="0"/>
              <a:t>, and </a:t>
            </a:r>
            <a:r>
              <a:rPr lang="en-GB" b="1" dirty="0"/>
              <a:t>review questions</a:t>
            </a:r>
            <a:r>
              <a:rPr lang="en-GB" dirty="0"/>
              <a:t> is crucial for conducting and interpreting research effectively, particularly in fields like health and social care where precision and clarity can significantly impact practice and policy.</a:t>
            </a:r>
          </a:p>
        </p:txBody>
      </p:sp>
    </p:spTree>
    <p:extLst>
      <p:ext uri="{BB962C8B-B14F-4D97-AF65-F5344CB8AC3E}">
        <p14:creationId xmlns:p14="http://schemas.microsoft.com/office/powerpoint/2010/main" val="41954546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AD86CC-F5C9-6E02-E052-52D20BC59F35}"/>
              </a:ext>
            </a:extLst>
          </p:cNvPr>
          <p:cNvSpPr>
            <a:spLocks noGrp="1"/>
          </p:cNvSpPr>
          <p:nvPr>
            <p:ph type="title"/>
          </p:nvPr>
        </p:nvSpPr>
        <p:spPr>
          <a:xfrm>
            <a:off x="358219" y="365126"/>
            <a:ext cx="11481847" cy="787400"/>
          </a:xfrm>
        </p:spPr>
        <p:txBody>
          <a:bodyPr/>
          <a:lstStyle/>
          <a:p>
            <a:r>
              <a:rPr lang="en-GB" dirty="0"/>
              <a:t>Research Aims</a:t>
            </a:r>
          </a:p>
        </p:txBody>
      </p:sp>
      <p:sp>
        <p:nvSpPr>
          <p:cNvPr id="3" name="Content Placeholder 2">
            <a:extLst>
              <a:ext uri="{FF2B5EF4-FFF2-40B4-BE49-F238E27FC236}">
                <a16:creationId xmlns:a16="http://schemas.microsoft.com/office/drawing/2014/main" id="{6B0DFB2C-DC24-5881-1DB2-29D5CFA9C316}"/>
              </a:ext>
            </a:extLst>
          </p:cNvPr>
          <p:cNvSpPr>
            <a:spLocks noGrp="1"/>
          </p:cNvSpPr>
          <p:nvPr>
            <p:ph idx="1"/>
          </p:nvPr>
        </p:nvSpPr>
        <p:spPr>
          <a:xfrm>
            <a:off x="215344" y="1330325"/>
            <a:ext cx="11481847" cy="1955800"/>
          </a:xfrm>
          <a:prstGeom prst="roundRect">
            <a:avLst/>
          </a:prstGeom>
          <a:solidFill>
            <a:schemeClr val="accent5"/>
          </a:solidFill>
        </p:spPr>
        <p:txBody>
          <a:bodyPr>
            <a:normAutofit/>
          </a:bodyPr>
          <a:lstStyle/>
          <a:p>
            <a:pPr marL="0" indent="0">
              <a:buNone/>
            </a:pPr>
            <a:r>
              <a:rPr lang="en-GB" b="1" dirty="0"/>
              <a:t>Definition</a:t>
            </a:r>
          </a:p>
          <a:p>
            <a:pPr marL="0" indent="0">
              <a:buNone/>
            </a:pPr>
            <a:r>
              <a:rPr lang="en-GB" dirty="0"/>
              <a:t>The </a:t>
            </a:r>
            <a:r>
              <a:rPr lang="en-GB" b="1" dirty="0"/>
              <a:t>research aim</a:t>
            </a:r>
            <a:r>
              <a:rPr lang="en-GB" dirty="0"/>
              <a:t> articulates the overarching purpose of a study. It is a broad statement of what the research seeks to achieve. Think of it as the "big picture" or the ultimate goal that guides the entire research process.</a:t>
            </a:r>
          </a:p>
          <a:p>
            <a:endParaRPr lang="en-GB" dirty="0"/>
          </a:p>
        </p:txBody>
      </p:sp>
      <p:sp>
        <p:nvSpPr>
          <p:cNvPr id="4" name="TextBox 3">
            <a:extLst>
              <a:ext uri="{FF2B5EF4-FFF2-40B4-BE49-F238E27FC236}">
                <a16:creationId xmlns:a16="http://schemas.microsoft.com/office/drawing/2014/main" id="{59F332BD-719F-BC9C-E63D-DC05CE102B53}"/>
              </a:ext>
            </a:extLst>
          </p:cNvPr>
          <p:cNvSpPr txBox="1"/>
          <p:nvPr/>
        </p:nvSpPr>
        <p:spPr>
          <a:xfrm>
            <a:off x="784192" y="3571876"/>
            <a:ext cx="10344150" cy="1804749"/>
          </a:xfrm>
          <a:prstGeom prst="round2DiagRect">
            <a:avLst/>
          </a:prstGeom>
          <a:solidFill>
            <a:schemeClr val="accent2">
              <a:lumMod val="60000"/>
              <a:lumOff val="40000"/>
            </a:schemeClr>
          </a:solidFill>
        </p:spPr>
        <p:txBody>
          <a:bodyPr wrap="square" rtlCol="0">
            <a:spAutoFit/>
          </a:bodyPr>
          <a:lstStyle/>
          <a:p>
            <a:pPr marL="0" indent="0">
              <a:buNone/>
            </a:pPr>
            <a:r>
              <a:rPr lang="en-GB" sz="2000" b="1" dirty="0"/>
              <a:t>Characteristics of Research Aims</a:t>
            </a:r>
          </a:p>
          <a:p>
            <a:pPr lvl="1">
              <a:buFont typeface="Arial" panose="020B0604020202020204" pitchFamily="34" charset="0"/>
              <a:buChar char="•"/>
            </a:pPr>
            <a:r>
              <a:rPr lang="en-GB" sz="2000" b="1" dirty="0"/>
              <a:t>Broad and General</a:t>
            </a:r>
            <a:r>
              <a:rPr lang="en-GB" sz="2000" dirty="0"/>
              <a:t>: They are not highly specific but capture the essence of the research.</a:t>
            </a:r>
          </a:p>
          <a:p>
            <a:pPr lvl="1">
              <a:buFont typeface="Arial" panose="020B0604020202020204" pitchFamily="34" charset="0"/>
              <a:buChar char="•"/>
            </a:pPr>
            <a:r>
              <a:rPr lang="en-GB" sz="2000" b="1" dirty="0"/>
              <a:t>Action-Oriented</a:t>
            </a:r>
            <a:r>
              <a:rPr lang="en-GB" sz="2000" dirty="0"/>
              <a:t>: Often includes verbs like “explore,” “understand,” “investigate,” or “evaluate.”</a:t>
            </a:r>
          </a:p>
          <a:p>
            <a:pPr lvl="1">
              <a:buFont typeface="Arial" panose="020B0604020202020204" pitchFamily="34" charset="0"/>
              <a:buChar char="•"/>
            </a:pPr>
            <a:r>
              <a:rPr lang="en-GB" sz="2000" b="1" dirty="0"/>
              <a:t>Defines Scope</a:t>
            </a:r>
            <a:r>
              <a:rPr lang="en-GB" sz="2000" dirty="0"/>
              <a:t>: Sets the boundaries for what the study will address.</a:t>
            </a:r>
          </a:p>
        </p:txBody>
      </p:sp>
    </p:spTree>
    <p:extLst>
      <p:ext uri="{BB962C8B-B14F-4D97-AF65-F5344CB8AC3E}">
        <p14:creationId xmlns:p14="http://schemas.microsoft.com/office/powerpoint/2010/main" val="30848374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F3EE91-FCDE-59DE-86A2-E4ABCC41340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B0FA36B-BDBE-0222-F09F-458C028C4C2F}"/>
              </a:ext>
            </a:extLst>
          </p:cNvPr>
          <p:cNvSpPr>
            <a:spLocks noGrp="1"/>
          </p:cNvSpPr>
          <p:nvPr>
            <p:ph type="title"/>
          </p:nvPr>
        </p:nvSpPr>
        <p:spPr>
          <a:xfrm>
            <a:off x="358219" y="365126"/>
            <a:ext cx="11481847" cy="787400"/>
          </a:xfrm>
        </p:spPr>
        <p:txBody>
          <a:bodyPr/>
          <a:lstStyle/>
          <a:p>
            <a:r>
              <a:rPr lang="en-GB" dirty="0"/>
              <a:t>Research Aims</a:t>
            </a:r>
          </a:p>
        </p:txBody>
      </p:sp>
      <p:sp>
        <p:nvSpPr>
          <p:cNvPr id="3" name="Content Placeholder 2">
            <a:extLst>
              <a:ext uri="{FF2B5EF4-FFF2-40B4-BE49-F238E27FC236}">
                <a16:creationId xmlns:a16="http://schemas.microsoft.com/office/drawing/2014/main" id="{EE8E435B-6C67-E958-73A9-76FDAA2C2769}"/>
              </a:ext>
            </a:extLst>
          </p:cNvPr>
          <p:cNvSpPr>
            <a:spLocks noGrp="1"/>
          </p:cNvSpPr>
          <p:nvPr>
            <p:ph idx="1"/>
          </p:nvPr>
        </p:nvSpPr>
        <p:spPr>
          <a:xfrm>
            <a:off x="215345" y="1152526"/>
            <a:ext cx="5175806" cy="4371974"/>
          </a:xfrm>
          <a:prstGeom prst="roundRect">
            <a:avLst/>
          </a:prstGeom>
          <a:solidFill>
            <a:schemeClr val="accent5"/>
          </a:solidFill>
        </p:spPr>
        <p:txBody>
          <a:bodyPr>
            <a:normAutofit lnSpcReduction="10000"/>
          </a:bodyPr>
          <a:lstStyle/>
          <a:p>
            <a:pPr marL="0" indent="0">
              <a:buNone/>
            </a:pPr>
            <a:r>
              <a:rPr lang="en-GB" b="1" dirty="0"/>
              <a:t>Examples</a:t>
            </a:r>
          </a:p>
          <a:p>
            <a:pPr>
              <a:buFont typeface="+mj-lt"/>
              <a:buAutoNum type="arabicPeriod"/>
            </a:pPr>
            <a:r>
              <a:rPr lang="en-GB" i="1" dirty="0"/>
              <a:t>Health Example</a:t>
            </a:r>
            <a:r>
              <a:rPr lang="en-GB" dirty="0"/>
              <a:t>: “To explore the impact of social isolation on the mental health of older adults in the UK.”</a:t>
            </a:r>
          </a:p>
          <a:p>
            <a:pPr>
              <a:buFont typeface="+mj-lt"/>
              <a:buAutoNum type="arabicPeriod"/>
            </a:pPr>
            <a:r>
              <a:rPr lang="en-GB" i="1" dirty="0"/>
              <a:t>Social Care Example</a:t>
            </a:r>
            <a:r>
              <a:rPr lang="en-GB" dirty="0"/>
              <a:t>: “To evaluate the effectiveness of community-based interventions for reducing caregiver stress.”</a:t>
            </a:r>
          </a:p>
          <a:p>
            <a:endParaRPr lang="en-GB" dirty="0"/>
          </a:p>
        </p:txBody>
      </p:sp>
      <p:sp>
        <p:nvSpPr>
          <p:cNvPr id="4" name="TextBox 3">
            <a:extLst>
              <a:ext uri="{FF2B5EF4-FFF2-40B4-BE49-F238E27FC236}">
                <a16:creationId xmlns:a16="http://schemas.microsoft.com/office/drawing/2014/main" id="{092944A6-7CCE-D06E-BF58-AC62D2164E63}"/>
              </a:ext>
            </a:extLst>
          </p:cNvPr>
          <p:cNvSpPr txBox="1"/>
          <p:nvPr/>
        </p:nvSpPr>
        <p:spPr>
          <a:xfrm>
            <a:off x="6619875" y="365126"/>
            <a:ext cx="5175806" cy="5501938"/>
          </a:xfrm>
          <a:prstGeom prst="round2DiagRect">
            <a:avLst/>
          </a:prstGeom>
          <a:solidFill>
            <a:schemeClr val="accent2">
              <a:lumMod val="60000"/>
              <a:lumOff val="40000"/>
            </a:schemeClr>
          </a:solidFill>
        </p:spPr>
        <p:txBody>
          <a:bodyPr wrap="square" rtlCol="0">
            <a:spAutoFit/>
          </a:bodyPr>
          <a:lstStyle/>
          <a:p>
            <a:pPr marL="0" indent="0">
              <a:buNone/>
            </a:pPr>
            <a:r>
              <a:rPr lang="en-GB" sz="2000" b="1" dirty="0">
                <a:latin typeface="Arial" panose="020B0604020202020204" pitchFamily="34" charset="0"/>
                <a:cs typeface="Arial" panose="020B0604020202020204" pitchFamily="34" charset="0"/>
              </a:rPr>
              <a:t>How to Identify Research Aims</a:t>
            </a:r>
          </a:p>
          <a:p>
            <a:pPr marL="0" indent="0">
              <a:buNone/>
            </a:pPr>
            <a:endParaRPr lang="en-GB" sz="2000" b="1" dirty="0">
              <a:latin typeface="Arial" panose="020B0604020202020204" pitchFamily="34" charset="0"/>
              <a:cs typeface="Arial" panose="020B0604020202020204" pitchFamily="34" charset="0"/>
            </a:endParaRPr>
          </a:p>
          <a:p>
            <a:pPr lvl="1">
              <a:buFont typeface="Arial" panose="020B0604020202020204" pitchFamily="34" charset="0"/>
              <a:buChar char="•"/>
            </a:pPr>
            <a:r>
              <a:rPr lang="en-GB" sz="2000" dirty="0">
                <a:latin typeface="Arial" panose="020B0604020202020204" pitchFamily="34" charset="0"/>
                <a:cs typeface="Arial" panose="020B0604020202020204" pitchFamily="34" charset="0"/>
              </a:rPr>
              <a:t>Look for a statement in the introduction or abstract of a research paper that outlines the main purpose of the study.</a:t>
            </a:r>
          </a:p>
          <a:p>
            <a:pPr lvl="1"/>
            <a:endParaRPr lang="en-GB" sz="2000" dirty="0">
              <a:latin typeface="Arial" panose="020B0604020202020204" pitchFamily="34" charset="0"/>
              <a:cs typeface="Arial" panose="020B0604020202020204" pitchFamily="34" charset="0"/>
            </a:endParaRPr>
          </a:p>
          <a:p>
            <a:pPr lvl="1">
              <a:buFont typeface="Arial" panose="020B0604020202020204" pitchFamily="34" charset="0"/>
              <a:buChar char="•"/>
            </a:pPr>
            <a:r>
              <a:rPr lang="en-GB" sz="2000" dirty="0">
                <a:latin typeface="Arial" panose="020B0604020202020204" pitchFamily="34" charset="0"/>
                <a:cs typeface="Arial" panose="020B0604020202020204" pitchFamily="34" charset="0"/>
              </a:rPr>
              <a:t>Research </a:t>
            </a:r>
            <a:r>
              <a:rPr lang="en-GB" sz="2000" b="1" dirty="0">
                <a:latin typeface="Arial" panose="020B0604020202020204" pitchFamily="34" charset="0"/>
                <a:cs typeface="Arial" panose="020B0604020202020204" pitchFamily="34" charset="0"/>
              </a:rPr>
              <a:t>aims</a:t>
            </a:r>
            <a:r>
              <a:rPr lang="en-GB" sz="2000" dirty="0">
                <a:latin typeface="Arial" panose="020B0604020202020204" pitchFamily="34" charset="0"/>
                <a:cs typeface="Arial" panose="020B0604020202020204" pitchFamily="34" charset="0"/>
              </a:rPr>
              <a:t> typically align with the central problem or gap identified in the literature.</a:t>
            </a:r>
          </a:p>
          <a:p>
            <a:pPr>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0" indent="0">
              <a:buNone/>
            </a:pPr>
            <a:r>
              <a:rPr lang="en-GB" sz="2000" b="1" dirty="0">
                <a:latin typeface="Arial" panose="020B0604020202020204" pitchFamily="34" charset="0"/>
                <a:cs typeface="Arial" panose="020B0604020202020204" pitchFamily="34" charset="0"/>
              </a:rPr>
              <a:t>Common Pitfalls</a:t>
            </a:r>
          </a:p>
          <a:p>
            <a:pPr>
              <a:buFont typeface="Arial" panose="020B0604020202020204" pitchFamily="34" charset="0"/>
              <a:buChar char="•"/>
            </a:pPr>
            <a:r>
              <a:rPr lang="en-GB" sz="2000" dirty="0">
                <a:latin typeface="Arial" panose="020B0604020202020204" pitchFamily="34" charset="0"/>
                <a:cs typeface="Arial" panose="020B0604020202020204" pitchFamily="34" charset="0"/>
              </a:rPr>
              <a:t>Confusing </a:t>
            </a:r>
            <a:r>
              <a:rPr lang="en-GB" sz="2000" b="1" dirty="0">
                <a:latin typeface="Arial" panose="020B0604020202020204" pitchFamily="34" charset="0"/>
                <a:cs typeface="Arial" panose="020B0604020202020204" pitchFamily="34" charset="0"/>
              </a:rPr>
              <a:t>aims</a:t>
            </a:r>
            <a:r>
              <a:rPr lang="en-GB" sz="2000" dirty="0">
                <a:latin typeface="Arial" panose="020B0604020202020204" pitchFamily="34" charset="0"/>
                <a:cs typeface="Arial" panose="020B0604020202020204" pitchFamily="34" charset="0"/>
              </a:rPr>
              <a:t> with </a:t>
            </a:r>
            <a:r>
              <a:rPr lang="en-GB" sz="2000" b="1" dirty="0">
                <a:latin typeface="Arial" panose="020B0604020202020204" pitchFamily="34" charset="0"/>
                <a:cs typeface="Arial" panose="020B0604020202020204" pitchFamily="34" charset="0"/>
              </a:rPr>
              <a:t>outcomes</a:t>
            </a:r>
            <a:r>
              <a:rPr lang="en-GB" sz="2000" dirty="0">
                <a:latin typeface="Arial" panose="020B0604020202020204" pitchFamily="34" charset="0"/>
                <a:cs typeface="Arial" panose="020B0604020202020204" pitchFamily="34" charset="0"/>
              </a:rPr>
              <a:t> or </a:t>
            </a:r>
            <a:r>
              <a:rPr lang="en-GB" sz="2000" b="1" dirty="0">
                <a:latin typeface="Arial" panose="020B0604020202020204" pitchFamily="34" charset="0"/>
                <a:cs typeface="Arial" panose="020B0604020202020204" pitchFamily="34" charset="0"/>
              </a:rPr>
              <a:t>questions</a:t>
            </a:r>
            <a:r>
              <a:rPr lang="en-GB" sz="2000" dirty="0">
                <a:latin typeface="Arial" panose="020B0604020202020204" pitchFamily="34" charset="0"/>
                <a:cs typeface="Arial" panose="020B0604020202020204" pitchFamily="34" charset="0"/>
              </a:rPr>
              <a:t>. While related, aims are broader and precede the outcomes and questions.</a:t>
            </a:r>
          </a:p>
        </p:txBody>
      </p:sp>
    </p:spTree>
    <p:extLst>
      <p:ext uri="{BB962C8B-B14F-4D97-AF65-F5344CB8AC3E}">
        <p14:creationId xmlns:p14="http://schemas.microsoft.com/office/powerpoint/2010/main" val="12559235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517A47C-B2E5-4B79-8061-D74B1311A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C505E780-2083-4CB5-A42A-5E0E2908E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8889"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D2C0AE1C-0118-41AE-8A10-7CDCBF10E9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1477"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3CF7D97-0372-A93B-8756-A964A2D70CF5}"/>
              </a:ext>
            </a:extLst>
          </p:cNvPr>
          <p:cNvSpPr>
            <a:spLocks noGrp="1"/>
          </p:cNvSpPr>
          <p:nvPr>
            <p:ph type="title"/>
          </p:nvPr>
        </p:nvSpPr>
        <p:spPr>
          <a:xfrm>
            <a:off x="621792" y="1161288"/>
            <a:ext cx="3602736" cy="4526280"/>
          </a:xfrm>
        </p:spPr>
        <p:txBody>
          <a:bodyPr vert="horz" lIns="91440" tIns="45720" rIns="91440" bIns="45720" rtlCol="0" anchor="ctr">
            <a:normAutofit/>
          </a:bodyPr>
          <a:lstStyle/>
          <a:p>
            <a:r>
              <a:rPr lang="en-US" sz="6000" kern="1200" dirty="0">
                <a:solidFill>
                  <a:schemeClr val="tx1"/>
                </a:solidFill>
                <a:latin typeface="+mj-lt"/>
                <a:ea typeface="+mj-ea"/>
                <a:cs typeface="+mj-cs"/>
              </a:rPr>
              <a:t>Research Objective</a:t>
            </a:r>
          </a:p>
        </p:txBody>
      </p:sp>
      <p:sp>
        <p:nvSpPr>
          <p:cNvPr id="15" name="Rectangle 14">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81528"/>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9EDAB69C-2AA4-166F-F1DE-C66B98BC2287}"/>
              </a:ext>
            </a:extLst>
          </p:cNvPr>
          <p:cNvGraphicFramePr>
            <a:graphicFrameLocks noGrp="1"/>
          </p:cNvGraphicFramePr>
          <p:nvPr>
            <p:ph idx="1"/>
            <p:extLst>
              <p:ext uri="{D42A27DB-BD31-4B8C-83A1-F6EECF244321}">
                <p14:modId xmlns:p14="http://schemas.microsoft.com/office/powerpoint/2010/main" val="1305601060"/>
              </p:ext>
            </p:extLst>
          </p:nvPr>
        </p:nvGraphicFramePr>
        <p:xfrm>
          <a:off x="5205984" y="195072"/>
          <a:ext cx="6790944" cy="56433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419801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0C65DD-4983-0B9D-7FB2-A4AC8A56995B}"/>
              </a:ext>
            </a:extLst>
          </p:cNvPr>
          <p:cNvSpPr>
            <a:spLocks noGrp="1"/>
          </p:cNvSpPr>
          <p:nvPr>
            <p:ph type="title"/>
          </p:nvPr>
        </p:nvSpPr>
        <p:spPr/>
        <p:txBody>
          <a:bodyPr/>
          <a:lstStyle/>
          <a:p>
            <a:r>
              <a:rPr lang="en-GB" dirty="0"/>
              <a:t>Research Outcomes</a:t>
            </a:r>
          </a:p>
        </p:txBody>
      </p:sp>
      <p:sp>
        <p:nvSpPr>
          <p:cNvPr id="3" name="Content Placeholder 2">
            <a:extLst>
              <a:ext uri="{FF2B5EF4-FFF2-40B4-BE49-F238E27FC236}">
                <a16:creationId xmlns:a16="http://schemas.microsoft.com/office/drawing/2014/main" id="{3DF2CE65-B144-153D-5735-CA114DAF434B}"/>
              </a:ext>
            </a:extLst>
          </p:cNvPr>
          <p:cNvSpPr>
            <a:spLocks noGrp="1"/>
          </p:cNvSpPr>
          <p:nvPr>
            <p:ph idx="1"/>
          </p:nvPr>
        </p:nvSpPr>
        <p:spPr>
          <a:xfrm>
            <a:off x="358219" y="1476375"/>
            <a:ext cx="4480481" cy="3925184"/>
          </a:xfrm>
          <a:prstGeom prst="round2DiagRect">
            <a:avLst/>
          </a:prstGeom>
          <a:solidFill>
            <a:schemeClr val="accent6"/>
          </a:solidFill>
        </p:spPr>
        <p:txBody>
          <a:bodyPr>
            <a:normAutofit/>
          </a:bodyPr>
          <a:lstStyle/>
          <a:p>
            <a:r>
              <a:rPr lang="en-GB" dirty="0"/>
              <a:t>These are the </a:t>
            </a:r>
            <a:r>
              <a:rPr lang="en-GB" b="1" dirty="0"/>
              <a:t>specific tasks</a:t>
            </a:r>
            <a:r>
              <a:rPr lang="en-GB" dirty="0"/>
              <a:t> that break your aim into smaller, manageable goals. They show exactly how you will answer your question and achieve your aim.</a:t>
            </a:r>
          </a:p>
          <a:p>
            <a:pPr marL="0" indent="0">
              <a:buNone/>
            </a:pPr>
            <a:endParaRPr lang="en-GB" dirty="0"/>
          </a:p>
        </p:txBody>
      </p:sp>
      <p:sp>
        <p:nvSpPr>
          <p:cNvPr id="4" name="TextBox 3">
            <a:extLst>
              <a:ext uri="{FF2B5EF4-FFF2-40B4-BE49-F238E27FC236}">
                <a16:creationId xmlns:a16="http://schemas.microsoft.com/office/drawing/2014/main" id="{85145AC0-C7BD-E62D-DEAF-C96ED6FE79C3}"/>
              </a:ext>
            </a:extLst>
          </p:cNvPr>
          <p:cNvSpPr txBox="1"/>
          <p:nvPr/>
        </p:nvSpPr>
        <p:spPr>
          <a:xfrm>
            <a:off x="5272852" y="1161791"/>
            <a:ext cx="6560929" cy="4222433"/>
          </a:xfrm>
          <a:prstGeom prst="round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r>
              <a:rPr lang="en-GB" sz="2800" b="1" dirty="0"/>
              <a:t>Examples</a:t>
            </a:r>
            <a:endParaRPr lang="en-GB" b="1" dirty="0"/>
          </a:p>
          <a:p>
            <a:pPr marL="742950" lvl="1" indent="-285750">
              <a:buFont typeface="Arial" panose="020B0604020202020204" pitchFamily="34" charset="0"/>
              <a:buChar char="•"/>
            </a:pPr>
            <a:r>
              <a:rPr lang="en-GB" sz="2800" dirty="0"/>
              <a:t>To identify formal support services like counselling or respite care.</a:t>
            </a:r>
          </a:p>
          <a:p>
            <a:pPr marL="742950" lvl="1" indent="-285750">
              <a:buFont typeface="Arial" panose="020B0604020202020204" pitchFamily="34" charset="0"/>
              <a:buChar char="•"/>
            </a:pPr>
            <a:r>
              <a:rPr lang="en-GB" sz="2800" dirty="0"/>
              <a:t>To explore informal support networks such as family or community groups.</a:t>
            </a:r>
          </a:p>
          <a:p>
            <a:pPr marL="742950" lvl="1" indent="-285750">
              <a:buFont typeface="Arial" panose="020B0604020202020204" pitchFamily="34" charset="0"/>
              <a:buChar char="•"/>
            </a:pPr>
            <a:r>
              <a:rPr lang="en-GB" sz="2800" dirty="0"/>
              <a:t>To assess gaps in support provision for carers</a:t>
            </a:r>
            <a:r>
              <a:rPr lang="en-GB" dirty="0"/>
              <a:t>.</a:t>
            </a:r>
          </a:p>
          <a:p>
            <a:endParaRPr lang="en-GB" dirty="0"/>
          </a:p>
        </p:txBody>
      </p:sp>
    </p:spTree>
    <p:extLst>
      <p:ext uri="{BB962C8B-B14F-4D97-AF65-F5344CB8AC3E}">
        <p14:creationId xmlns:p14="http://schemas.microsoft.com/office/powerpoint/2010/main" val="24943566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A6646B-3D78-4899-3925-9678955B7DB6}"/>
              </a:ext>
            </a:extLst>
          </p:cNvPr>
          <p:cNvSpPr>
            <a:spLocks noGrp="1"/>
          </p:cNvSpPr>
          <p:nvPr>
            <p:ph type="title"/>
          </p:nvPr>
        </p:nvSpPr>
        <p:spPr/>
        <p:txBody>
          <a:bodyPr/>
          <a:lstStyle/>
          <a:p>
            <a:r>
              <a:rPr lang="en-GB"/>
              <a:t>Cohesive research</a:t>
            </a:r>
            <a:endParaRPr lang="en-GB" dirty="0"/>
          </a:p>
        </p:txBody>
      </p:sp>
      <p:sp>
        <p:nvSpPr>
          <p:cNvPr id="3" name="Content Placeholder 2">
            <a:extLst>
              <a:ext uri="{FF2B5EF4-FFF2-40B4-BE49-F238E27FC236}">
                <a16:creationId xmlns:a16="http://schemas.microsoft.com/office/drawing/2014/main" id="{4A18D6A3-63FE-14F5-7C5C-151740EE452B}"/>
              </a:ext>
            </a:extLst>
          </p:cNvPr>
          <p:cNvSpPr>
            <a:spLocks noGrp="1"/>
          </p:cNvSpPr>
          <p:nvPr>
            <p:ph idx="1"/>
          </p:nvPr>
        </p:nvSpPr>
        <p:spPr>
          <a:xfrm>
            <a:off x="358219" y="1438656"/>
            <a:ext cx="11481847" cy="1044343"/>
          </a:xfrm>
        </p:spPr>
        <p:txBody>
          <a:bodyPr>
            <a:normAutofit/>
          </a:bodyPr>
          <a:lstStyle/>
          <a:p>
            <a:pPr marL="0" indent="0">
              <a:buNone/>
            </a:pPr>
            <a:r>
              <a:rPr lang="en-GB" sz="2000" dirty="0"/>
              <a:t>A scoping review question, aims, and objectives all work together to form a clear and organised plan for your research. Here’s how they fit:</a:t>
            </a:r>
          </a:p>
        </p:txBody>
      </p:sp>
      <p:sp>
        <p:nvSpPr>
          <p:cNvPr id="7" name="Arrow: Bent-Up 6">
            <a:extLst>
              <a:ext uri="{FF2B5EF4-FFF2-40B4-BE49-F238E27FC236}">
                <a16:creationId xmlns:a16="http://schemas.microsoft.com/office/drawing/2014/main" id="{7329F153-226E-0055-A8BA-51DECCA7FC54}"/>
              </a:ext>
            </a:extLst>
          </p:cNvPr>
          <p:cNvSpPr/>
          <p:nvPr/>
        </p:nvSpPr>
        <p:spPr>
          <a:xfrm rot="5400000">
            <a:off x="1246617" y="3312833"/>
            <a:ext cx="447004" cy="508898"/>
          </a:xfrm>
          <a:prstGeom prst="bentUpArrow">
            <a:avLst>
              <a:gd name="adj1" fmla="val 32840"/>
              <a:gd name="adj2" fmla="val 25000"/>
              <a:gd name="adj3" fmla="val 35780"/>
            </a:avLst>
          </a:prstGeom>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en-GB"/>
          </a:p>
        </p:txBody>
      </p:sp>
      <p:sp>
        <p:nvSpPr>
          <p:cNvPr id="8" name="Free-form: Shape 7">
            <a:extLst>
              <a:ext uri="{FF2B5EF4-FFF2-40B4-BE49-F238E27FC236}">
                <a16:creationId xmlns:a16="http://schemas.microsoft.com/office/drawing/2014/main" id="{1950F2DA-4966-465E-FBAA-DAB4B4A02D4B}"/>
              </a:ext>
            </a:extLst>
          </p:cNvPr>
          <p:cNvSpPr/>
          <p:nvPr/>
        </p:nvSpPr>
        <p:spPr>
          <a:xfrm>
            <a:off x="1795055" y="3581533"/>
            <a:ext cx="1321846" cy="793637"/>
          </a:xfrm>
          <a:custGeom>
            <a:avLst/>
            <a:gdLst>
              <a:gd name="connsiteX0" fmla="*/ 0 w 752492"/>
              <a:gd name="connsiteY0" fmla="*/ 87804 h 526720"/>
              <a:gd name="connsiteX1" fmla="*/ 87804 w 752492"/>
              <a:gd name="connsiteY1" fmla="*/ 0 h 526720"/>
              <a:gd name="connsiteX2" fmla="*/ 664688 w 752492"/>
              <a:gd name="connsiteY2" fmla="*/ 0 h 526720"/>
              <a:gd name="connsiteX3" fmla="*/ 752492 w 752492"/>
              <a:gd name="connsiteY3" fmla="*/ 87804 h 526720"/>
              <a:gd name="connsiteX4" fmla="*/ 752492 w 752492"/>
              <a:gd name="connsiteY4" fmla="*/ 438916 h 526720"/>
              <a:gd name="connsiteX5" fmla="*/ 664688 w 752492"/>
              <a:gd name="connsiteY5" fmla="*/ 526720 h 526720"/>
              <a:gd name="connsiteX6" fmla="*/ 87804 w 752492"/>
              <a:gd name="connsiteY6" fmla="*/ 526720 h 526720"/>
              <a:gd name="connsiteX7" fmla="*/ 0 w 752492"/>
              <a:gd name="connsiteY7" fmla="*/ 438916 h 526720"/>
              <a:gd name="connsiteX8" fmla="*/ 0 w 752492"/>
              <a:gd name="connsiteY8" fmla="*/ 87804 h 526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2492" h="526720">
                <a:moveTo>
                  <a:pt x="0" y="87804"/>
                </a:moveTo>
                <a:cubicBezTo>
                  <a:pt x="0" y="39311"/>
                  <a:pt x="39311" y="0"/>
                  <a:pt x="87804" y="0"/>
                </a:cubicBezTo>
                <a:lnTo>
                  <a:pt x="664688" y="0"/>
                </a:lnTo>
                <a:cubicBezTo>
                  <a:pt x="713181" y="0"/>
                  <a:pt x="752492" y="39311"/>
                  <a:pt x="752492" y="87804"/>
                </a:cubicBezTo>
                <a:lnTo>
                  <a:pt x="752492" y="438916"/>
                </a:lnTo>
                <a:cubicBezTo>
                  <a:pt x="752492" y="487409"/>
                  <a:pt x="713181" y="526720"/>
                  <a:pt x="664688" y="526720"/>
                </a:cubicBezTo>
                <a:lnTo>
                  <a:pt x="87804" y="526720"/>
                </a:lnTo>
                <a:cubicBezTo>
                  <a:pt x="39311" y="526720"/>
                  <a:pt x="0" y="487409"/>
                  <a:pt x="0" y="438916"/>
                </a:cubicBezTo>
                <a:lnTo>
                  <a:pt x="0" y="87804"/>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7627" tIns="67627" rIns="67627" bIns="67627" numCol="1" spcCol="1270" anchor="ctr" anchorCtr="0">
            <a:noAutofit/>
          </a:bodyPr>
          <a:lstStyle/>
          <a:p>
            <a:pPr marL="0" lvl="0" indent="0" algn="ctr" defTabSz="488950">
              <a:lnSpc>
                <a:spcPct val="90000"/>
              </a:lnSpc>
              <a:spcBef>
                <a:spcPct val="0"/>
              </a:spcBef>
              <a:spcAft>
                <a:spcPct val="35000"/>
              </a:spcAft>
              <a:buNone/>
            </a:pPr>
            <a:r>
              <a:rPr lang="en-GB" sz="2000" b="1" kern="1200" dirty="0"/>
              <a:t>Aims</a:t>
            </a:r>
            <a:endParaRPr lang="en-GB" sz="2000" kern="1200" dirty="0"/>
          </a:p>
        </p:txBody>
      </p:sp>
      <p:sp>
        <p:nvSpPr>
          <p:cNvPr id="10" name="Free-form: Shape 9">
            <a:extLst>
              <a:ext uri="{FF2B5EF4-FFF2-40B4-BE49-F238E27FC236}">
                <a16:creationId xmlns:a16="http://schemas.microsoft.com/office/drawing/2014/main" id="{1C4618C3-5F65-AFDE-5C99-0D7519508616}"/>
              </a:ext>
            </a:extLst>
          </p:cNvPr>
          <p:cNvSpPr/>
          <p:nvPr/>
        </p:nvSpPr>
        <p:spPr>
          <a:xfrm>
            <a:off x="1956495" y="2700531"/>
            <a:ext cx="6113048" cy="425718"/>
          </a:xfrm>
          <a:custGeom>
            <a:avLst/>
            <a:gdLst>
              <a:gd name="connsiteX0" fmla="*/ 0 w 6113048"/>
              <a:gd name="connsiteY0" fmla="*/ 0 h 425718"/>
              <a:gd name="connsiteX1" fmla="*/ 6113048 w 6113048"/>
              <a:gd name="connsiteY1" fmla="*/ 0 h 425718"/>
              <a:gd name="connsiteX2" fmla="*/ 6113048 w 6113048"/>
              <a:gd name="connsiteY2" fmla="*/ 425718 h 425718"/>
              <a:gd name="connsiteX3" fmla="*/ 0 w 6113048"/>
              <a:gd name="connsiteY3" fmla="*/ 425718 h 425718"/>
              <a:gd name="connsiteX4" fmla="*/ 0 w 6113048"/>
              <a:gd name="connsiteY4" fmla="*/ 0 h 4257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13048" h="425718">
                <a:moveTo>
                  <a:pt x="0" y="0"/>
                </a:moveTo>
                <a:lnTo>
                  <a:pt x="6113048" y="0"/>
                </a:lnTo>
                <a:lnTo>
                  <a:pt x="6113048" y="425718"/>
                </a:lnTo>
                <a:lnTo>
                  <a:pt x="0" y="4257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ctr" anchorCtr="0">
            <a:noAutofit/>
          </a:bodyPr>
          <a:lstStyle/>
          <a:p>
            <a:pPr marL="228600" lvl="1" indent="-228600" algn="l" defTabSz="1066800">
              <a:lnSpc>
                <a:spcPct val="90000"/>
              </a:lnSpc>
              <a:spcBef>
                <a:spcPct val="0"/>
              </a:spcBef>
              <a:spcAft>
                <a:spcPct val="15000"/>
              </a:spcAft>
              <a:buFont typeface="+mj-lt"/>
              <a:buNone/>
            </a:pPr>
            <a:r>
              <a:rPr lang="en-GB" sz="2000" b="1" kern="1200" dirty="0"/>
              <a:t>Sets the focus</a:t>
            </a:r>
            <a:r>
              <a:rPr lang="en-GB" sz="2000" kern="1200" dirty="0"/>
              <a:t>. : What do you want to find out? </a:t>
            </a:r>
          </a:p>
        </p:txBody>
      </p:sp>
      <p:sp>
        <p:nvSpPr>
          <p:cNvPr id="12" name="Arrow: Bent-Up 11">
            <a:extLst>
              <a:ext uri="{FF2B5EF4-FFF2-40B4-BE49-F238E27FC236}">
                <a16:creationId xmlns:a16="http://schemas.microsoft.com/office/drawing/2014/main" id="{CD35EEBA-4EA7-3C01-CACB-CC70E2A3C007}"/>
              </a:ext>
            </a:extLst>
          </p:cNvPr>
          <p:cNvSpPr/>
          <p:nvPr/>
        </p:nvSpPr>
        <p:spPr>
          <a:xfrm rot="5400000">
            <a:off x="2638950" y="4481818"/>
            <a:ext cx="447004" cy="508898"/>
          </a:xfrm>
          <a:prstGeom prst="bentUpArrow">
            <a:avLst>
              <a:gd name="adj1" fmla="val 32840"/>
              <a:gd name="adj2" fmla="val 25000"/>
              <a:gd name="adj3" fmla="val 35780"/>
            </a:avLst>
          </a:prstGeom>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en-GB"/>
          </a:p>
        </p:txBody>
      </p:sp>
      <p:sp>
        <p:nvSpPr>
          <p:cNvPr id="14" name="Free-form: Shape 13">
            <a:extLst>
              <a:ext uri="{FF2B5EF4-FFF2-40B4-BE49-F238E27FC236}">
                <a16:creationId xmlns:a16="http://schemas.microsoft.com/office/drawing/2014/main" id="{1779596F-3E82-E814-BE0E-8EA629D79418}"/>
              </a:ext>
            </a:extLst>
          </p:cNvPr>
          <p:cNvSpPr/>
          <p:nvPr/>
        </p:nvSpPr>
        <p:spPr>
          <a:xfrm>
            <a:off x="3173613" y="4736267"/>
            <a:ext cx="1321846" cy="793637"/>
          </a:xfrm>
          <a:custGeom>
            <a:avLst/>
            <a:gdLst>
              <a:gd name="connsiteX0" fmla="*/ 0 w 752492"/>
              <a:gd name="connsiteY0" fmla="*/ 87804 h 526720"/>
              <a:gd name="connsiteX1" fmla="*/ 87804 w 752492"/>
              <a:gd name="connsiteY1" fmla="*/ 0 h 526720"/>
              <a:gd name="connsiteX2" fmla="*/ 664688 w 752492"/>
              <a:gd name="connsiteY2" fmla="*/ 0 h 526720"/>
              <a:gd name="connsiteX3" fmla="*/ 752492 w 752492"/>
              <a:gd name="connsiteY3" fmla="*/ 87804 h 526720"/>
              <a:gd name="connsiteX4" fmla="*/ 752492 w 752492"/>
              <a:gd name="connsiteY4" fmla="*/ 438916 h 526720"/>
              <a:gd name="connsiteX5" fmla="*/ 664688 w 752492"/>
              <a:gd name="connsiteY5" fmla="*/ 526720 h 526720"/>
              <a:gd name="connsiteX6" fmla="*/ 87804 w 752492"/>
              <a:gd name="connsiteY6" fmla="*/ 526720 h 526720"/>
              <a:gd name="connsiteX7" fmla="*/ 0 w 752492"/>
              <a:gd name="connsiteY7" fmla="*/ 438916 h 526720"/>
              <a:gd name="connsiteX8" fmla="*/ 0 w 752492"/>
              <a:gd name="connsiteY8" fmla="*/ 87804 h 526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2492" h="526720">
                <a:moveTo>
                  <a:pt x="0" y="87804"/>
                </a:moveTo>
                <a:cubicBezTo>
                  <a:pt x="0" y="39311"/>
                  <a:pt x="39311" y="0"/>
                  <a:pt x="87804" y="0"/>
                </a:cubicBezTo>
                <a:lnTo>
                  <a:pt x="664688" y="0"/>
                </a:lnTo>
                <a:cubicBezTo>
                  <a:pt x="713181" y="0"/>
                  <a:pt x="752492" y="39311"/>
                  <a:pt x="752492" y="87804"/>
                </a:cubicBezTo>
                <a:lnTo>
                  <a:pt x="752492" y="438916"/>
                </a:lnTo>
                <a:cubicBezTo>
                  <a:pt x="752492" y="487409"/>
                  <a:pt x="713181" y="526720"/>
                  <a:pt x="664688" y="526720"/>
                </a:cubicBezTo>
                <a:lnTo>
                  <a:pt x="87804" y="526720"/>
                </a:lnTo>
                <a:cubicBezTo>
                  <a:pt x="39311" y="526720"/>
                  <a:pt x="0" y="487409"/>
                  <a:pt x="0" y="438916"/>
                </a:cubicBezTo>
                <a:lnTo>
                  <a:pt x="0" y="87804"/>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7627" tIns="67627" rIns="67627" bIns="67627" numCol="1" spcCol="1270" anchor="ctr" anchorCtr="0">
            <a:noAutofit/>
          </a:bodyPr>
          <a:lstStyle/>
          <a:p>
            <a:pPr marL="0" lvl="0" indent="0" algn="ctr" defTabSz="488950">
              <a:lnSpc>
                <a:spcPct val="90000"/>
              </a:lnSpc>
              <a:spcBef>
                <a:spcPct val="0"/>
              </a:spcBef>
              <a:spcAft>
                <a:spcPct val="35000"/>
              </a:spcAft>
              <a:buNone/>
            </a:pPr>
            <a:r>
              <a:rPr lang="en-GB" sz="2000" kern="1200" dirty="0"/>
              <a:t>Objectives </a:t>
            </a:r>
          </a:p>
        </p:txBody>
      </p:sp>
      <p:sp>
        <p:nvSpPr>
          <p:cNvPr id="16" name="Free-form: Shape 15">
            <a:extLst>
              <a:ext uri="{FF2B5EF4-FFF2-40B4-BE49-F238E27FC236}">
                <a16:creationId xmlns:a16="http://schemas.microsoft.com/office/drawing/2014/main" id="{36B07A5D-8288-A63F-2F2C-A3ED6FF79BA5}"/>
              </a:ext>
            </a:extLst>
          </p:cNvPr>
          <p:cNvSpPr/>
          <p:nvPr/>
        </p:nvSpPr>
        <p:spPr>
          <a:xfrm>
            <a:off x="4709503" y="4920226"/>
            <a:ext cx="7303008" cy="609678"/>
          </a:xfrm>
          <a:custGeom>
            <a:avLst/>
            <a:gdLst>
              <a:gd name="connsiteX0" fmla="*/ 0 w 3459773"/>
              <a:gd name="connsiteY0" fmla="*/ 0 h 425718"/>
              <a:gd name="connsiteX1" fmla="*/ 3459773 w 3459773"/>
              <a:gd name="connsiteY1" fmla="*/ 0 h 425718"/>
              <a:gd name="connsiteX2" fmla="*/ 3459773 w 3459773"/>
              <a:gd name="connsiteY2" fmla="*/ 425718 h 425718"/>
              <a:gd name="connsiteX3" fmla="*/ 0 w 3459773"/>
              <a:gd name="connsiteY3" fmla="*/ 425718 h 425718"/>
              <a:gd name="connsiteX4" fmla="*/ 0 w 3459773"/>
              <a:gd name="connsiteY4" fmla="*/ 0 h 4257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9773" h="425718">
                <a:moveTo>
                  <a:pt x="0" y="0"/>
                </a:moveTo>
                <a:lnTo>
                  <a:pt x="3459773" y="0"/>
                </a:lnTo>
                <a:lnTo>
                  <a:pt x="3459773" y="425718"/>
                </a:lnTo>
                <a:lnTo>
                  <a:pt x="0" y="4257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ctr" anchorCtr="0">
            <a:noAutofit/>
          </a:bodyPr>
          <a:lstStyle/>
          <a:p>
            <a:pPr marL="171450" lvl="1" indent="-171450" algn="l" defTabSz="711200">
              <a:lnSpc>
                <a:spcPct val="90000"/>
              </a:lnSpc>
              <a:spcBef>
                <a:spcPct val="0"/>
              </a:spcBef>
              <a:spcAft>
                <a:spcPct val="15000"/>
              </a:spcAft>
              <a:buFont typeface="+mj-lt"/>
              <a:buNone/>
            </a:pPr>
            <a:r>
              <a:rPr lang="en-GB" sz="2000" b="1" dirty="0"/>
              <a:t>Break it into steps</a:t>
            </a:r>
            <a:r>
              <a:rPr lang="en-GB" sz="2000" dirty="0"/>
              <a:t>: How will you answer the question and achieve the aim?</a:t>
            </a:r>
            <a:endParaRPr lang="en-GB" sz="2000" kern="1200" dirty="0"/>
          </a:p>
        </p:txBody>
      </p:sp>
      <p:sp>
        <p:nvSpPr>
          <p:cNvPr id="17" name="Free-form: Shape 16">
            <a:extLst>
              <a:ext uri="{FF2B5EF4-FFF2-40B4-BE49-F238E27FC236}">
                <a16:creationId xmlns:a16="http://schemas.microsoft.com/office/drawing/2014/main" id="{5F7E2675-1993-71E6-575A-ACC53C2E5755}"/>
              </a:ext>
            </a:extLst>
          </p:cNvPr>
          <p:cNvSpPr/>
          <p:nvPr/>
        </p:nvSpPr>
        <p:spPr>
          <a:xfrm>
            <a:off x="512064" y="2550142"/>
            <a:ext cx="1444431" cy="793638"/>
          </a:xfrm>
          <a:custGeom>
            <a:avLst/>
            <a:gdLst>
              <a:gd name="connsiteX0" fmla="*/ 0 w 752492"/>
              <a:gd name="connsiteY0" fmla="*/ 87804 h 526720"/>
              <a:gd name="connsiteX1" fmla="*/ 87804 w 752492"/>
              <a:gd name="connsiteY1" fmla="*/ 0 h 526720"/>
              <a:gd name="connsiteX2" fmla="*/ 664688 w 752492"/>
              <a:gd name="connsiteY2" fmla="*/ 0 h 526720"/>
              <a:gd name="connsiteX3" fmla="*/ 752492 w 752492"/>
              <a:gd name="connsiteY3" fmla="*/ 87804 h 526720"/>
              <a:gd name="connsiteX4" fmla="*/ 752492 w 752492"/>
              <a:gd name="connsiteY4" fmla="*/ 438916 h 526720"/>
              <a:gd name="connsiteX5" fmla="*/ 664688 w 752492"/>
              <a:gd name="connsiteY5" fmla="*/ 526720 h 526720"/>
              <a:gd name="connsiteX6" fmla="*/ 87804 w 752492"/>
              <a:gd name="connsiteY6" fmla="*/ 526720 h 526720"/>
              <a:gd name="connsiteX7" fmla="*/ 0 w 752492"/>
              <a:gd name="connsiteY7" fmla="*/ 438916 h 526720"/>
              <a:gd name="connsiteX8" fmla="*/ 0 w 752492"/>
              <a:gd name="connsiteY8" fmla="*/ 87804 h 526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2492" h="526720">
                <a:moveTo>
                  <a:pt x="0" y="87804"/>
                </a:moveTo>
                <a:cubicBezTo>
                  <a:pt x="0" y="39311"/>
                  <a:pt x="39311" y="0"/>
                  <a:pt x="87804" y="0"/>
                </a:cubicBezTo>
                <a:lnTo>
                  <a:pt x="664688" y="0"/>
                </a:lnTo>
                <a:cubicBezTo>
                  <a:pt x="713181" y="0"/>
                  <a:pt x="752492" y="39311"/>
                  <a:pt x="752492" y="87804"/>
                </a:cubicBezTo>
                <a:lnTo>
                  <a:pt x="752492" y="438916"/>
                </a:lnTo>
                <a:cubicBezTo>
                  <a:pt x="752492" y="487409"/>
                  <a:pt x="713181" y="526720"/>
                  <a:pt x="664688" y="526720"/>
                </a:cubicBezTo>
                <a:lnTo>
                  <a:pt x="87804" y="526720"/>
                </a:lnTo>
                <a:cubicBezTo>
                  <a:pt x="39311" y="526720"/>
                  <a:pt x="0" y="487409"/>
                  <a:pt x="0" y="438916"/>
                </a:cubicBezTo>
                <a:lnTo>
                  <a:pt x="0" y="87804"/>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7627" tIns="67627" rIns="67627" bIns="67627" numCol="1" spcCol="1270" anchor="ctr" anchorCtr="0">
            <a:noAutofit/>
          </a:bodyPr>
          <a:lstStyle/>
          <a:p>
            <a:pPr marL="0" lvl="0" indent="0" algn="ctr" defTabSz="488950">
              <a:lnSpc>
                <a:spcPct val="90000"/>
              </a:lnSpc>
              <a:spcBef>
                <a:spcPct val="0"/>
              </a:spcBef>
              <a:spcAft>
                <a:spcPct val="35000"/>
              </a:spcAft>
              <a:buNone/>
            </a:pPr>
            <a:r>
              <a:rPr lang="en-GB" sz="2000" b="1" kern="1200" dirty="0"/>
              <a:t>Research Question</a:t>
            </a:r>
            <a:endParaRPr lang="en-GB" sz="2000" kern="1200" dirty="0"/>
          </a:p>
        </p:txBody>
      </p:sp>
      <p:sp>
        <p:nvSpPr>
          <p:cNvPr id="18" name="Free-form: Shape 17">
            <a:extLst>
              <a:ext uri="{FF2B5EF4-FFF2-40B4-BE49-F238E27FC236}">
                <a16:creationId xmlns:a16="http://schemas.microsoft.com/office/drawing/2014/main" id="{F36761BA-1B66-4AC0-CD42-90FA6688EB37}"/>
              </a:ext>
            </a:extLst>
          </p:cNvPr>
          <p:cNvSpPr/>
          <p:nvPr/>
        </p:nvSpPr>
        <p:spPr>
          <a:xfrm>
            <a:off x="3187388" y="3765492"/>
            <a:ext cx="6113048" cy="425718"/>
          </a:xfrm>
          <a:custGeom>
            <a:avLst/>
            <a:gdLst>
              <a:gd name="connsiteX0" fmla="*/ 0 w 4891876"/>
              <a:gd name="connsiteY0" fmla="*/ 0 h 425718"/>
              <a:gd name="connsiteX1" fmla="*/ 4891876 w 4891876"/>
              <a:gd name="connsiteY1" fmla="*/ 0 h 425718"/>
              <a:gd name="connsiteX2" fmla="*/ 4891876 w 4891876"/>
              <a:gd name="connsiteY2" fmla="*/ 425718 h 425718"/>
              <a:gd name="connsiteX3" fmla="*/ 0 w 4891876"/>
              <a:gd name="connsiteY3" fmla="*/ 425718 h 425718"/>
              <a:gd name="connsiteX4" fmla="*/ 0 w 4891876"/>
              <a:gd name="connsiteY4" fmla="*/ 0 h 4257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91876" h="425718">
                <a:moveTo>
                  <a:pt x="0" y="0"/>
                </a:moveTo>
                <a:lnTo>
                  <a:pt x="4891876" y="0"/>
                </a:lnTo>
                <a:lnTo>
                  <a:pt x="4891876" y="425718"/>
                </a:lnTo>
                <a:lnTo>
                  <a:pt x="0" y="4257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ctr" anchorCtr="0">
            <a:noAutofit/>
          </a:bodyPr>
          <a:lstStyle/>
          <a:p>
            <a:pPr marL="0" lvl="1" algn="l" defTabSz="889000">
              <a:lnSpc>
                <a:spcPct val="90000"/>
              </a:lnSpc>
              <a:spcBef>
                <a:spcPct val="0"/>
              </a:spcBef>
              <a:spcAft>
                <a:spcPct val="15000"/>
              </a:spcAft>
            </a:pPr>
            <a:r>
              <a:rPr lang="en-GB" sz="2000" b="1" dirty="0"/>
              <a:t>Exp</a:t>
            </a:r>
            <a:r>
              <a:rPr lang="en-GB" sz="2000" b="1" kern="1200" dirty="0"/>
              <a:t>lains the purpose</a:t>
            </a:r>
            <a:r>
              <a:rPr lang="en-GB" sz="2000" kern="1200" dirty="0"/>
              <a:t>: Why are you asking this question?</a:t>
            </a:r>
          </a:p>
        </p:txBody>
      </p:sp>
    </p:spTree>
    <p:extLst>
      <p:ext uri="{BB962C8B-B14F-4D97-AF65-F5344CB8AC3E}">
        <p14:creationId xmlns:p14="http://schemas.microsoft.com/office/powerpoint/2010/main" val="20753591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EDF00C-8192-41CD-B820-F048BEC4C07E}"/>
              </a:ext>
            </a:extLst>
          </p:cNvPr>
          <p:cNvSpPr>
            <a:spLocks noGrp="1"/>
          </p:cNvSpPr>
          <p:nvPr>
            <p:ph type="title"/>
          </p:nvPr>
        </p:nvSpPr>
        <p:spPr>
          <a:xfrm>
            <a:off x="0" y="1623748"/>
            <a:ext cx="3873719" cy="1325563"/>
          </a:xfrm>
        </p:spPr>
        <p:txBody>
          <a:bodyPr>
            <a:normAutofit/>
          </a:bodyPr>
          <a:lstStyle/>
          <a:p>
            <a:r>
              <a:rPr lang="en-GB" sz="4000" dirty="0">
                <a:solidFill>
                  <a:schemeClr val="bg1"/>
                </a:solidFill>
              </a:rPr>
              <a:t>Research ideas</a:t>
            </a:r>
          </a:p>
        </p:txBody>
      </p:sp>
      <p:sp>
        <p:nvSpPr>
          <p:cNvPr id="3" name="Content Placeholder 2">
            <a:extLst>
              <a:ext uri="{FF2B5EF4-FFF2-40B4-BE49-F238E27FC236}">
                <a16:creationId xmlns:a16="http://schemas.microsoft.com/office/drawing/2014/main" id="{16BC7859-6B14-4BF7-BD46-1E5C93613DBF}"/>
              </a:ext>
            </a:extLst>
          </p:cNvPr>
          <p:cNvSpPr>
            <a:spLocks noGrp="1"/>
          </p:cNvSpPr>
          <p:nvPr>
            <p:ph idx="1"/>
          </p:nvPr>
        </p:nvSpPr>
        <p:spPr>
          <a:xfrm>
            <a:off x="118534" y="2890044"/>
            <a:ext cx="3001433" cy="1865312"/>
          </a:xfrm>
        </p:spPr>
        <p:txBody>
          <a:bodyPr>
            <a:normAutofit lnSpcReduction="10000"/>
          </a:bodyPr>
          <a:lstStyle/>
          <a:p>
            <a:pPr marL="0" indent="0">
              <a:buNone/>
            </a:pPr>
            <a:r>
              <a:rPr lang="en-GB" dirty="0">
                <a:solidFill>
                  <a:schemeClr val="bg1"/>
                </a:solidFill>
              </a:rPr>
              <a:t>This is a list of some of the research ideas shared by you in week 1</a:t>
            </a:r>
            <a:r>
              <a:rPr lang="en-GB" dirty="0"/>
              <a:t>. </a:t>
            </a:r>
          </a:p>
        </p:txBody>
      </p:sp>
      <p:sp>
        <p:nvSpPr>
          <p:cNvPr id="5" name="TextBox 4">
            <a:extLst>
              <a:ext uri="{FF2B5EF4-FFF2-40B4-BE49-F238E27FC236}">
                <a16:creationId xmlns:a16="http://schemas.microsoft.com/office/drawing/2014/main" id="{078FC3FF-2FA7-4AE6-88F5-BA0EF71E300B}"/>
              </a:ext>
            </a:extLst>
          </p:cNvPr>
          <p:cNvSpPr txBox="1"/>
          <p:nvPr/>
        </p:nvSpPr>
        <p:spPr>
          <a:xfrm>
            <a:off x="3424766" y="700418"/>
            <a:ext cx="8360833" cy="707886"/>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en-GB" sz="2000" dirty="0">
                <a:latin typeface="Arial" panose="020B0604020202020204" pitchFamily="34" charset="0"/>
                <a:cs typeface="Arial" panose="020B0604020202020204" pitchFamily="34" charset="0"/>
              </a:rPr>
              <a:t>Do cut backs on community funding for community centres/community facilities in certain areas contribute to the increase in crime levels? </a:t>
            </a:r>
          </a:p>
        </p:txBody>
      </p:sp>
      <p:sp>
        <p:nvSpPr>
          <p:cNvPr id="7" name="TextBox 6">
            <a:extLst>
              <a:ext uri="{FF2B5EF4-FFF2-40B4-BE49-F238E27FC236}">
                <a16:creationId xmlns:a16="http://schemas.microsoft.com/office/drawing/2014/main" id="{0EF93CC0-715A-44A1-A738-812BB50C864E}"/>
              </a:ext>
            </a:extLst>
          </p:cNvPr>
          <p:cNvSpPr txBox="1"/>
          <p:nvPr/>
        </p:nvSpPr>
        <p:spPr>
          <a:xfrm>
            <a:off x="3435347" y="1806481"/>
            <a:ext cx="8360833" cy="400110"/>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GB" sz="2000" b="1" dirty="0">
                <a:latin typeface="Arial" panose="020B0604020202020204" pitchFamily="34" charset="0"/>
                <a:cs typeface="Arial" panose="020B0604020202020204" pitchFamily="34" charset="0"/>
              </a:rPr>
              <a:t>Does mindfulness meditation reduce stress for social workers?</a:t>
            </a:r>
          </a:p>
        </p:txBody>
      </p:sp>
      <p:sp>
        <p:nvSpPr>
          <p:cNvPr id="9" name="TextBox 8">
            <a:extLst>
              <a:ext uri="{FF2B5EF4-FFF2-40B4-BE49-F238E27FC236}">
                <a16:creationId xmlns:a16="http://schemas.microsoft.com/office/drawing/2014/main" id="{77B7975E-A798-4DA0-8236-B23877F07E03}"/>
              </a:ext>
            </a:extLst>
          </p:cNvPr>
          <p:cNvSpPr txBox="1"/>
          <p:nvPr/>
        </p:nvSpPr>
        <p:spPr>
          <a:xfrm>
            <a:off x="3424765" y="3506798"/>
            <a:ext cx="8360833" cy="400110"/>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r>
              <a:rPr lang="en-GB" sz="2000" b="1" dirty="0">
                <a:latin typeface="Arial" panose="020B0604020202020204" pitchFamily="34" charset="0"/>
                <a:cs typeface="Arial" panose="020B0604020202020204" pitchFamily="34" charset="0"/>
              </a:rPr>
              <a:t>How does breastfeeding benefit the child and their future growth?</a:t>
            </a:r>
          </a:p>
        </p:txBody>
      </p:sp>
      <p:sp>
        <p:nvSpPr>
          <p:cNvPr id="11" name="TextBox 10">
            <a:extLst>
              <a:ext uri="{FF2B5EF4-FFF2-40B4-BE49-F238E27FC236}">
                <a16:creationId xmlns:a16="http://schemas.microsoft.com/office/drawing/2014/main" id="{934D10D0-8734-4FC5-8FF2-44BEFA2F755F}"/>
              </a:ext>
            </a:extLst>
          </p:cNvPr>
          <p:cNvSpPr txBox="1"/>
          <p:nvPr/>
        </p:nvSpPr>
        <p:spPr>
          <a:xfrm>
            <a:off x="3435347" y="4337546"/>
            <a:ext cx="8339670" cy="400110"/>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r>
              <a:rPr lang="en-GB" sz="2000" dirty="0">
                <a:latin typeface="Arial" panose="020B0604020202020204" pitchFamily="34" charset="0"/>
                <a:cs typeface="Arial" panose="020B0604020202020204" pitchFamily="34" charset="0"/>
              </a:rPr>
              <a:t>Does poor sleep on impact the treatment of chronic illness?</a:t>
            </a:r>
          </a:p>
        </p:txBody>
      </p:sp>
      <p:sp>
        <p:nvSpPr>
          <p:cNvPr id="13" name="TextBox 12">
            <a:extLst>
              <a:ext uri="{FF2B5EF4-FFF2-40B4-BE49-F238E27FC236}">
                <a16:creationId xmlns:a16="http://schemas.microsoft.com/office/drawing/2014/main" id="{4DF2063A-1FEF-455A-9A78-FA1ADE266516}"/>
              </a:ext>
            </a:extLst>
          </p:cNvPr>
          <p:cNvSpPr txBox="1"/>
          <p:nvPr/>
        </p:nvSpPr>
        <p:spPr>
          <a:xfrm>
            <a:off x="3424766" y="5064127"/>
            <a:ext cx="8350251" cy="707886"/>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GB" sz="2000" b="1" dirty="0">
                <a:latin typeface="Arial" panose="020B0604020202020204" pitchFamily="34" charset="0"/>
                <a:cs typeface="Arial" panose="020B0604020202020204" pitchFamily="34" charset="0"/>
              </a:rPr>
              <a:t>Are lack of school placements for special needs children impacting their learning, progression and mental health? </a:t>
            </a:r>
          </a:p>
        </p:txBody>
      </p:sp>
      <p:sp>
        <p:nvSpPr>
          <p:cNvPr id="15" name="TextBox 14">
            <a:extLst>
              <a:ext uri="{FF2B5EF4-FFF2-40B4-BE49-F238E27FC236}">
                <a16:creationId xmlns:a16="http://schemas.microsoft.com/office/drawing/2014/main" id="{7B7170EC-DA20-46E4-989B-10B3FB418B6C}"/>
              </a:ext>
            </a:extLst>
          </p:cNvPr>
          <p:cNvSpPr txBox="1"/>
          <p:nvPr/>
        </p:nvSpPr>
        <p:spPr>
          <a:xfrm>
            <a:off x="3435346" y="6098484"/>
            <a:ext cx="8350251" cy="40011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en-GB" sz="2000" dirty="0">
                <a:latin typeface="Arial" panose="020B0604020202020204" pitchFamily="34" charset="0"/>
                <a:cs typeface="Arial" panose="020B0604020202020204" pitchFamily="34" charset="0"/>
              </a:rPr>
              <a:t>Does mental health affect your weight?</a:t>
            </a:r>
          </a:p>
        </p:txBody>
      </p:sp>
      <p:sp>
        <p:nvSpPr>
          <p:cNvPr id="17" name="TextBox 16">
            <a:extLst>
              <a:ext uri="{FF2B5EF4-FFF2-40B4-BE49-F238E27FC236}">
                <a16:creationId xmlns:a16="http://schemas.microsoft.com/office/drawing/2014/main" id="{871F9544-ADD9-4F65-894B-A8CA52A03F96}"/>
              </a:ext>
            </a:extLst>
          </p:cNvPr>
          <p:cNvSpPr txBox="1"/>
          <p:nvPr/>
        </p:nvSpPr>
        <p:spPr>
          <a:xfrm>
            <a:off x="3424765" y="2676049"/>
            <a:ext cx="8350252" cy="400110"/>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GB" sz="2000" dirty="0">
                <a:latin typeface="Arial" panose="020B0604020202020204" pitchFamily="34" charset="0"/>
                <a:cs typeface="Arial" panose="020B0604020202020204" pitchFamily="34" charset="0"/>
              </a:rPr>
              <a:t>How does exercise have an impact on your overall well-being? </a:t>
            </a:r>
          </a:p>
        </p:txBody>
      </p:sp>
    </p:spTree>
    <p:extLst>
      <p:ext uri="{BB962C8B-B14F-4D97-AF65-F5344CB8AC3E}">
        <p14:creationId xmlns:p14="http://schemas.microsoft.com/office/powerpoint/2010/main" val="17630009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F05C2E-D9A2-4C3C-BB7A-AD461F4A6408}"/>
              </a:ext>
            </a:extLst>
          </p:cNvPr>
          <p:cNvSpPr>
            <a:spLocks noGrp="1"/>
          </p:cNvSpPr>
          <p:nvPr>
            <p:ph type="title"/>
          </p:nvPr>
        </p:nvSpPr>
        <p:spPr/>
        <p:txBody>
          <a:bodyPr/>
          <a:lstStyle/>
          <a:p>
            <a:r>
              <a:rPr lang="en-GB" dirty="0"/>
              <a:t>Reflect </a:t>
            </a:r>
          </a:p>
        </p:txBody>
      </p:sp>
      <p:sp>
        <p:nvSpPr>
          <p:cNvPr id="3" name="Content Placeholder 2">
            <a:extLst>
              <a:ext uri="{FF2B5EF4-FFF2-40B4-BE49-F238E27FC236}">
                <a16:creationId xmlns:a16="http://schemas.microsoft.com/office/drawing/2014/main" id="{67194094-2F2A-4F06-8F6C-4604B09B1AE1}"/>
              </a:ext>
            </a:extLst>
          </p:cNvPr>
          <p:cNvSpPr>
            <a:spLocks noGrp="1"/>
          </p:cNvSpPr>
          <p:nvPr>
            <p:ph idx="1"/>
          </p:nvPr>
        </p:nvSpPr>
        <p:spPr>
          <a:xfrm>
            <a:off x="3780148" y="1620150"/>
            <a:ext cx="7956222" cy="1459442"/>
          </a:xfrm>
        </p:spPr>
        <p:txBody>
          <a:bodyPr/>
          <a:lstStyle/>
          <a:p>
            <a:pPr marL="0" indent="0">
              <a:buNone/>
            </a:pPr>
            <a:r>
              <a:rPr lang="en-GB" dirty="0"/>
              <a:t>Look back at your mind maps of ideas from last week. Could any of your ideas be developed into research areas or research questions? </a:t>
            </a:r>
          </a:p>
        </p:txBody>
      </p:sp>
      <p:pic>
        <p:nvPicPr>
          <p:cNvPr id="5" name="Picture 4" descr="Businessman finger on forehead">
            <a:extLst>
              <a:ext uri="{FF2B5EF4-FFF2-40B4-BE49-F238E27FC236}">
                <a16:creationId xmlns:a16="http://schemas.microsoft.com/office/drawing/2014/main" id="{C6E04558-72CD-43D4-B343-AE7D231FB947}"/>
              </a:ext>
            </a:extLst>
          </p:cNvPr>
          <p:cNvPicPr>
            <a:picLocks noChangeAspect="1"/>
          </p:cNvPicPr>
          <p:nvPr/>
        </p:nvPicPr>
        <p:blipFill>
          <a:blip r:embed="rId2"/>
          <a:stretch>
            <a:fillRect/>
          </a:stretch>
        </p:blipFill>
        <p:spPr>
          <a:xfrm>
            <a:off x="5134935" y="3230891"/>
            <a:ext cx="1283485" cy="3432410"/>
          </a:xfrm>
          <a:prstGeom prst="rect">
            <a:avLst/>
          </a:prstGeom>
        </p:spPr>
      </p:pic>
      <p:pic>
        <p:nvPicPr>
          <p:cNvPr id="7" name="Picture 6" descr="Woman finger on forehead">
            <a:extLst>
              <a:ext uri="{FF2B5EF4-FFF2-40B4-BE49-F238E27FC236}">
                <a16:creationId xmlns:a16="http://schemas.microsoft.com/office/drawing/2014/main" id="{631164A5-600A-429B-AF91-E2BB7A13492D}"/>
              </a:ext>
            </a:extLst>
          </p:cNvPr>
          <p:cNvPicPr>
            <a:picLocks noChangeAspect="1"/>
          </p:cNvPicPr>
          <p:nvPr/>
        </p:nvPicPr>
        <p:blipFill>
          <a:blip r:embed="rId3"/>
          <a:stretch>
            <a:fillRect/>
          </a:stretch>
        </p:blipFill>
        <p:spPr>
          <a:xfrm>
            <a:off x="6551432" y="3200594"/>
            <a:ext cx="1011793" cy="3432410"/>
          </a:xfrm>
          <a:prstGeom prst="rect">
            <a:avLst/>
          </a:prstGeom>
        </p:spPr>
      </p:pic>
      <p:pic>
        <p:nvPicPr>
          <p:cNvPr id="9" name="Picture 8" descr="Casual woman with finger on lips">
            <a:extLst>
              <a:ext uri="{FF2B5EF4-FFF2-40B4-BE49-F238E27FC236}">
                <a16:creationId xmlns:a16="http://schemas.microsoft.com/office/drawing/2014/main" id="{DABA7E4C-8AA7-4B4C-B323-3D263D0ED310}"/>
              </a:ext>
            </a:extLst>
          </p:cNvPr>
          <p:cNvPicPr>
            <a:picLocks noChangeAspect="1"/>
          </p:cNvPicPr>
          <p:nvPr/>
        </p:nvPicPr>
        <p:blipFill>
          <a:blip r:embed="rId4"/>
          <a:stretch>
            <a:fillRect/>
          </a:stretch>
        </p:blipFill>
        <p:spPr>
          <a:xfrm flipH="1">
            <a:off x="8460006" y="3176714"/>
            <a:ext cx="1086876" cy="3432410"/>
          </a:xfrm>
          <a:prstGeom prst="rect">
            <a:avLst/>
          </a:prstGeom>
        </p:spPr>
      </p:pic>
      <p:pic>
        <p:nvPicPr>
          <p:cNvPr id="11" name="Picture 10" descr="Casual woman hand on face">
            <a:extLst>
              <a:ext uri="{FF2B5EF4-FFF2-40B4-BE49-F238E27FC236}">
                <a16:creationId xmlns:a16="http://schemas.microsoft.com/office/drawing/2014/main" id="{90A5954C-375B-4048-B1CD-1F26C72BE758}"/>
              </a:ext>
            </a:extLst>
          </p:cNvPr>
          <p:cNvPicPr>
            <a:picLocks noChangeAspect="1"/>
          </p:cNvPicPr>
          <p:nvPr/>
        </p:nvPicPr>
        <p:blipFill>
          <a:blip r:embed="rId5"/>
          <a:stretch>
            <a:fillRect/>
          </a:stretch>
        </p:blipFill>
        <p:spPr>
          <a:xfrm>
            <a:off x="3660383" y="3176714"/>
            <a:ext cx="1026161" cy="3432410"/>
          </a:xfrm>
          <a:prstGeom prst="rect">
            <a:avLst/>
          </a:prstGeom>
        </p:spPr>
      </p:pic>
      <p:pic>
        <p:nvPicPr>
          <p:cNvPr id="13" name="Picture 12" descr="Casual woman with hands on head">
            <a:extLst>
              <a:ext uri="{FF2B5EF4-FFF2-40B4-BE49-F238E27FC236}">
                <a16:creationId xmlns:a16="http://schemas.microsoft.com/office/drawing/2014/main" id="{7D583962-6FCE-4A1B-870D-F6407F59DDF6}"/>
              </a:ext>
            </a:extLst>
          </p:cNvPr>
          <p:cNvPicPr>
            <a:picLocks noChangeAspect="1"/>
          </p:cNvPicPr>
          <p:nvPr/>
        </p:nvPicPr>
        <p:blipFill>
          <a:blip r:embed="rId6"/>
          <a:stretch>
            <a:fillRect/>
          </a:stretch>
        </p:blipFill>
        <p:spPr>
          <a:xfrm>
            <a:off x="9827114" y="3060465"/>
            <a:ext cx="1553941" cy="3432410"/>
          </a:xfrm>
          <a:prstGeom prst="rect">
            <a:avLst/>
          </a:prstGeom>
        </p:spPr>
      </p:pic>
    </p:spTree>
    <p:extLst>
      <p:ext uri="{BB962C8B-B14F-4D97-AF65-F5344CB8AC3E}">
        <p14:creationId xmlns:p14="http://schemas.microsoft.com/office/powerpoint/2010/main" val="24903872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08F47C-BBF9-4190-828E-673487FE7D18}"/>
              </a:ext>
            </a:extLst>
          </p:cNvPr>
          <p:cNvSpPr>
            <a:spLocks noGrp="1"/>
          </p:cNvSpPr>
          <p:nvPr>
            <p:ph type="title"/>
          </p:nvPr>
        </p:nvSpPr>
        <p:spPr/>
        <p:txBody>
          <a:bodyPr/>
          <a:lstStyle/>
          <a:p>
            <a:r>
              <a:rPr lang="en-GB" dirty="0"/>
              <a:t>Developing a rationale</a:t>
            </a:r>
          </a:p>
        </p:txBody>
      </p:sp>
      <p:sp>
        <p:nvSpPr>
          <p:cNvPr id="3" name="Content Placeholder 2">
            <a:extLst>
              <a:ext uri="{FF2B5EF4-FFF2-40B4-BE49-F238E27FC236}">
                <a16:creationId xmlns:a16="http://schemas.microsoft.com/office/drawing/2014/main" id="{83E0B320-F8D1-489A-9472-3E392C1465C7}"/>
              </a:ext>
            </a:extLst>
          </p:cNvPr>
          <p:cNvSpPr>
            <a:spLocks noGrp="1"/>
          </p:cNvSpPr>
          <p:nvPr>
            <p:ph idx="1"/>
          </p:nvPr>
        </p:nvSpPr>
        <p:spPr>
          <a:xfrm>
            <a:off x="3635182" y="2606210"/>
            <a:ext cx="7956222" cy="1325563"/>
          </a:xfrm>
        </p:spPr>
        <p:txBody>
          <a:bodyPr/>
          <a:lstStyle/>
          <a:p>
            <a:pPr marL="0" indent="0">
              <a:buNone/>
            </a:pPr>
            <a:r>
              <a:rPr lang="en-GB" dirty="0"/>
              <a:t>Complete the rationale activity (in week 3) to help you think through your current ideas and plans for your rationale. </a:t>
            </a:r>
          </a:p>
        </p:txBody>
      </p:sp>
      <p:pic>
        <p:nvPicPr>
          <p:cNvPr id="5" name="Picture 4">
            <a:extLst>
              <a:ext uri="{FF2B5EF4-FFF2-40B4-BE49-F238E27FC236}">
                <a16:creationId xmlns:a16="http://schemas.microsoft.com/office/drawing/2014/main" id="{D6B45786-A49B-4FB3-9DB9-BE5B90969F21}"/>
              </a:ext>
            </a:extLst>
          </p:cNvPr>
          <p:cNvPicPr>
            <a:picLocks noChangeAspect="1"/>
          </p:cNvPicPr>
          <p:nvPr/>
        </p:nvPicPr>
        <p:blipFill>
          <a:blip r:embed="rId2"/>
          <a:stretch>
            <a:fillRect/>
          </a:stretch>
        </p:blipFill>
        <p:spPr>
          <a:xfrm>
            <a:off x="4481512" y="4025763"/>
            <a:ext cx="5304746" cy="1643063"/>
          </a:xfrm>
          <a:prstGeom prst="rect">
            <a:avLst/>
          </a:prstGeom>
        </p:spPr>
      </p:pic>
    </p:spTree>
    <p:extLst>
      <p:ext uri="{BB962C8B-B14F-4D97-AF65-F5344CB8AC3E}">
        <p14:creationId xmlns:p14="http://schemas.microsoft.com/office/powerpoint/2010/main" val="36541959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FA612-1ADB-4B5B-9DCC-F91C353EEEBA}"/>
              </a:ext>
            </a:extLst>
          </p:cNvPr>
          <p:cNvSpPr>
            <a:spLocks noGrp="1"/>
          </p:cNvSpPr>
          <p:nvPr>
            <p:ph type="title"/>
          </p:nvPr>
        </p:nvSpPr>
        <p:spPr/>
        <p:txBody>
          <a:bodyPr/>
          <a:lstStyle/>
          <a:p>
            <a:r>
              <a:rPr lang="en-GB" dirty="0"/>
              <a:t>Break</a:t>
            </a:r>
          </a:p>
        </p:txBody>
      </p:sp>
      <p:sp>
        <p:nvSpPr>
          <p:cNvPr id="3" name="Content Placeholder 2">
            <a:extLst>
              <a:ext uri="{FF2B5EF4-FFF2-40B4-BE49-F238E27FC236}">
                <a16:creationId xmlns:a16="http://schemas.microsoft.com/office/drawing/2014/main" id="{7EAA303E-3E5E-452A-8EF4-5D790211CDB0}"/>
              </a:ext>
            </a:extLst>
          </p:cNvPr>
          <p:cNvSpPr>
            <a:spLocks noGrp="1"/>
          </p:cNvSpPr>
          <p:nvPr>
            <p:ph idx="1"/>
          </p:nvPr>
        </p:nvSpPr>
        <p:spPr>
          <a:xfrm>
            <a:off x="3780148" y="1825625"/>
            <a:ext cx="7956222" cy="1419380"/>
          </a:xfrm>
        </p:spPr>
        <p:txBody>
          <a:bodyPr/>
          <a:lstStyle/>
          <a:p>
            <a:r>
              <a:rPr lang="en-GB" dirty="0"/>
              <a:t>After the break, we will explore what ‘ethics’ are and why we should consider these are researchers. </a:t>
            </a:r>
          </a:p>
        </p:txBody>
      </p:sp>
    </p:spTree>
    <p:extLst>
      <p:ext uri="{BB962C8B-B14F-4D97-AF65-F5344CB8AC3E}">
        <p14:creationId xmlns:p14="http://schemas.microsoft.com/office/powerpoint/2010/main" val="35176774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EEEDE5-9BC4-4561-B41F-F1FE05BE0F83}"/>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What are ethics?</a:t>
            </a:r>
          </a:p>
        </p:txBody>
      </p:sp>
      <p:sp>
        <p:nvSpPr>
          <p:cNvPr id="3" name="Content Placeholder 2">
            <a:extLst>
              <a:ext uri="{FF2B5EF4-FFF2-40B4-BE49-F238E27FC236}">
                <a16:creationId xmlns:a16="http://schemas.microsoft.com/office/drawing/2014/main" id="{A6897016-6F55-4534-8FC4-BEFD7457E2BA}"/>
              </a:ext>
            </a:extLst>
          </p:cNvPr>
          <p:cNvSpPr>
            <a:spLocks noGrp="1"/>
          </p:cNvSpPr>
          <p:nvPr>
            <p:ph idx="1"/>
          </p:nvPr>
        </p:nvSpPr>
        <p:spPr>
          <a:xfrm>
            <a:off x="1066800" y="1891461"/>
            <a:ext cx="10058400" cy="530352"/>
          </a:xfrm>
        </p:spPr>
        <p:style>
          <a:lnRef idx="2">
            <a:schemeClr val="accent2"/>
          </a:lnRef>
          <a:fillRef idx="1">
            <a:schemeClr val="lt1"/>
          </a:fillRef>
          <a:effectRef idx="0">
            <a:schemeClr val="accent2"/>
          </a:effectRef>
          <a:fontRef idx="minor">
            <a:schemeClr val="dk1"/>
          </a:fontRef>
        </p:style>
        <p:txBody>
          <a:bodyPr/>
          <a:lstStyle/>
          <a:p>
            <a:pPr marL="0" indent="0" algn="ctr">
              <a:buNone/>
            </a:pPr>
            <a:r>
              <a:rPr lang="en-GB" sz="2000" dirty="0">
                <a:latin typeface="Arial" panose="020B0604020202020204" pitchFamily="34" charset="0"/>
                <a:cs typeface="Arial" panose="020B0604020202020204" pitchFamily="34" charset="0"/>
              </a:rPr>
              <a:t>“</a:t>
            </a:r>
            <a:r>
              <a:rPr lang="en-GB" sz="2000" b="0" dirty="0">
                <a:effectLst/>
                <a:latin typeface="Arial" panose="020B0604020202020204" pitchFamily="34" charset="0"/>
                <a:cs typeface="Arial" panose="020B0604020202020204" pitchFamily="34" charset="0"/>
              </a:rPr>
              <a:t>Ethics helps us decide what we should do and why”,</a:t>
            </a:r>
            <a:r>
              <a:rPr lang="en-GB" sz="2000" dirty="0">
                <a:latin typeface="Arial" panose="020B0604020202020204" pitchFamily="34" charset="0"/>
                <a:cs typeface="Arial" panose="020B0604020202020204" pitchFamily="34" charset="0"/>
              </a:rPr>
              <a:t> </a:t>
            </a:r>
            <a:r>
              <a:rPr lang="en-GB" dirty="0"/>
              <a:t>Barrett et al. (2016, p7)</a:t>
            </a:r>
          </a:p>
        </p:txBody>
      </p:sp>
      <p:sp>
        <p:nvSpPr>
          <p:cNvPr id="4" name="TextBox 3">
            <a:extLst>
              <a:ext uri="{FF2B5EF4-FFF2-40B4-BE49-F238E27FC236}">
                <a16:creationId xmlns:a16="http://schemas.microsoft.com/office/drawing/2014/main" id="{ED63D585-EDDE-4C72-8B66-F7AA06ABB2D9}"/>
              </a:ext>
            </a:extLst>
          </p:cNvPr>
          <p:cNvSpPr txBox="1"/>
          <p:nvPr/>
        </p:nvSpPr>
        <p:spPr>
          <a:xfrm>
            <a:off x="926592" y="2961598"/>
            <a:ext cx="10338816" cy="211718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pPr>
              <a:lnSpc>
                <a:spcPct val="150000"/>
              </a:lnSpc>
            </a:pPr>
            <a:r>
              <a:rPr lang="en-GB" dirty="0">
                <a:solidFill>
                  <a:schemeClr val="tx1"/>
                </a:solidFill>
                <a:latin typeface="Arial" panose="020B0604020202020204" pitchFamily="34" charset="0"/>
                <a:cs typeface="Arial" panose="020B0604020202020204" pitchFamily="34" charset="0"/>
              </a:rPr>
              <a:t>In research, as in life, just because we can do something, it does not mean that we should. In the past researchers have conducted experiments and studies that caused harm to their participants, lacked consent and at times put the researchers at risk. Ethical guidelines have been developed to prevent unethical research studies from going ahead. </a:t>
            </a:r>
          </a:p>
          <a:p>
            <a:pPr>
              <a:lnSpc>
                <a:spcPct val="150000"/>
              </a:lnSpc>
            </a:pPr>
            <a:r>
              <a:rPr lang="en-GB" dirty="0"/>
              <a:t>  </a:t>
            </a:r>
          </a:p>
        </p:txBody>
      </p:sp>
      <p:sp>
        <p:nvSpPr>
          <p:cNvPr id="5" name="TextBox 4">
            <a:extLst>
              <a:ext uri="{FF2B5EF4-FFF2-40B4-BE49-F238E27FC236}">
                <a16:creationId xmlns:a16="http://schemas.microsoft.com/office/drawing/2014/main" id="{5B0A1512-6826-4692-A534-9550AD68AD4A}"/>
              </a:ext>
            </a:extLst>
          </p:cNvPr>
          <p:cNvSpPr txBox="1"/>
          <p:nvPr/>
        </p:nvSpPr>
        <p:spPr>
          <a:xfrm>
            <a:off x="926592" y="5486400"/>
            <a:ext cx="10198608" cy="646331"/>
          </a:xfrm>
          <a:prstGeom prst="rect">
            <a:avLst/>
          </a:prstGeom>
          <a:noFill/>
        </p:spPr>
        <p:txBody>
          <a:bodyPr wrap="square" rtlCol="0">
            <a:spAutoFit/>
          </a:bodyPr>
          <a:lstStyle/>
          <a:p>
            <a:r>
              <a:rPr lang="en-GB" dirty="0"/>
              <a:t>We will introduce you to key ethical research principles and make it clear which you need to include in your work. </a:t>
            </a:r>
          </a:p>
        </p:txBody>
      </p:sp>
      <p:pic>
        <p:nvPicPr>
          <p:cNvPr id="7" name="Graphic 6" descr="Scales of justice with solid fill">
            <a:extLst>
              <a:ext uri="{FF2B5EF4-FFF2-40B4-BE49-F238E27FC236}">
                <a16:creationId xmlns:a16="http://schemas.microsoft.com/office/drawing/2014/main" id="{17AEF0DA-19AF-44EA-B104-17C9A33BDAA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351008" y="642594"/>
            <a:ext cx="914400" cy="914400"/>
          </a:xfrm>
          <a:prstGeom prst="rect">
            <a:avLst/>
          </a:prstGeom>
        </p:spPr>
      </p:pic>
    </p:spTree>
    <p:extLst>
      <p:ext uri="{BB962C8B-B14F-4D97-AF65-F5344CB8AC3E}">
        <p14:creationId xmlns:p14="http://schemas.microsoft.com/office/powerpoint/2010/main" val="1267553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4" grpId="0" animBg="1"/>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F4791C-45E0-49DB-B83C-877256F78A58}"/>
              </a:ext>
            </a:extLst>
          </p:cNvPr>
          <p:cNvSpPr>
            <a:spLocks noGrp="1"/>
          </p:cNvSpPr>
          <p:nvPr>
            <p:ph type="title"/>
          </p:nvPr>
        </p:nvSpPr>
        <p:spPr/>
        <p:txBody>
          <a:bodyPr/>
          <a:lstStyle/>
          <a:p>
            <a:r>
              <a:rPr lang="en-GB" dirty="0"/>
              <a:t>Conducting ethical research</a:t>
            </a:r>
          </a:p>
        </p:txBody>
      </p:sp>
      <p:sp>
        <p:nvSpPr>
          <p:cNvPr id="3" name="Content Placeholder 2">
            <a:extLst>
              <a:ext uri="{FF2B5EF4-FFF2-40B4-BE49-F238E27FC236}">
                <a16:creationId xmlns:a16="http://schemas.microsoft.com/office/drawing/2014/main" id="{F3821D0F-376A-4EAB-8BC0-F5D90A6E132A}"/>
              </a:ext>
            </a:extLst>
          </p:cNvPr>
          <p:cNvSpPr>
            <a:spLocks noGrp="1"/>
          </p:cNvSpPr>
          <p:nvPr>
            <p:ph idx="1"/>
          </p:nvPr>
        </p:nvSpPr>
        <p:spPr>
          <a:xfrm>
            <a:off x="838200" y="1805940"/>
            <a:ext cx="10058400" cy="3849624"/>
          </a:xfrm>
        </p:spPr>
        <p:txBody>
          <a:bodyPr/>
          <a:lstStyle/>
          <a:p>
            <a:pPr marL="0" indent="0">
              <a:buNone/>
            </a:pPr>
            <a:r>
              <a:rPr lang="en-GB" sz="1800" dirty="0">
                <a:latin typeface="Arial" panose="020B0604020202020204" pitchFamily="34" charset="0"/>
                <a:cs typeface="Arial" panose="020B0604020202020204" pitchFamily="34" charset="0"/>
              </a:rPr>
              <a:t>Saunders et al (2019) outlines a series of key ethical principles that any researcher needs to be aware of, the first six principles apply to working with the participants.  </a:t>
            </a:r>
          </a:p>
          <a:p>
            <a:endParaRPr lang="en-GB" dirty="0"/>
          </a:p>
        </p:txBody>
      </p:sp>
      <p:sp>
        <p:nvSpPr>
          <p:cNvPr id="6" name="Freeform: Shape 5">
            <a:extLst>
              <a:ext uri="{FF2B5EF4-FFF2-40B4-BE49-F238E27FC236}">
                <a16:creationId xmlns:a16="http://schemas.microsoft.com/office/drawing/2014/main" id="{05F6F0F3-8277-4106-9496-78A6826FC8D1}"/>
              </a:ext>
            </a:extLst>
          </p:cNvPr>
          <p:cNvSpPr/>
          <p:nvPr/>
        </p:nvSpPr>
        <p:spPr>
          <a:xfrm>
            <a:off x="838200" y="2620868"/>
            <a:ext cx="3273552" cy="615601"/>
          </a:xfrm>
          <a:custGeom>
            <a:avLst/>
            <a:gdLst>
              <a:gd name="connsiteX0" fmla="*/ 0 w 3273552"/>
              <a:gd name="connsiteY0" fmla="*/ 102602 h 615601"/>
              <a:gd name="connsiteX1" fmla="*/ 102602 w 3273552"/>
              <a:gd name="connsiteY1" fmla="*/ 0 h 615601"/>
              <a:gd name="connsiteX2" fmla="*/ 3170950 w 3273552"/>
              <a:gd name="connsiteY2" fmla="*/ 0 h 615601"/>
              <a:gd name="connsiteX3" fmla="*/ 3273552 w 3273552"/>
              <a:gd name="connsiteY3" fmla="*/ 102602 h 615601"/>
              <a:gd name="connsiteX4" fmla="*/ 3273552 w 3273552"/>
              <a:gd name="connsiteY4" fmla="*/ 512999 h 615601"/>
              <a:gd name="connsiteX5" fmla="*/ 3170950 w 3273552"/>
              <a:gd name="connsiteY5" fmla="*/ 615601 h 615601"/>
              <a:gd name="connsiteX6" fmla="*/ 102602 w 3273552"/>
              <a:gd name="connsiteY6" fmla="*/ 615601 h 615601"/>
              <a:gd name="connsiteX7" fmla="*/ 0 w 3273552"/>
              <a:gd name="connsiteY7" fmla="*/ 512999 h 615601"/>
              <a:gd name="connsiteX8" fmla="*/ 0 w 3273552"/>
              <a:gd name="connsiteY8" fmla="*/ 102602 h 615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73552" h="615601">
                <a:moveTo>
                  <a:pt x="0" y="102602"/>
                </a:moveTo>
                <a:cubicBezTo>
                  <a:pt x="0" y="45936"/>
                  <a:pt x="45936" y="0"/>
                  <a:pt x="102602" y="0"/>
                </a:cubicBezTo>
                <a:lnTo>
                  <a:pt x="3170950" y="0"/>
                </a:lnTo>
                <a:cubicBezTo>
                  <a:pt x="3227616" y="0"/>
                  <a:pt x="3273552" y="45936"/>
                  <a:pt x="3273552" y="102602"/>
                </a:cubicBezTo>
                <a:lnTo>
                  <a:pt x="3273552" y="512999"/>
                </a:lnTo>
                <a:cubicBezTo>
                  <a:pt x="3273552" y="569665"/>
                  <a:pt x="3227616" y="615601"/>
                  <a:pt x="3170950" y="615601"/>
                </a:cubicBezTo>
                <a:lnTo>
                  <a:pt x="102602" y="615601"/>
                </a:lnTo>
                <a:cubicBezTo>
                  <a:pt x="45936" y="615601"/>
                  <a:pt x="0" y="569665"/>
                  <a:pt x="0" y="512999"/>
                </a:cubicBezTo>
                <a:lnTo>
                  <a:pt x="0" y="102602"/>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87201" tIns="58626" rIns="87201" bIns="58626" numCol="1" spcCol="1270" anchor="ctr" anchorCtr="0">
            <a:noAutofit/>
          </a:bodyPr>
          <a:lstStyle/>
          <a:p>
            <a:pPr marL="0" lvl="0" indent="0" algn="ctr" defTabSz="666750">
              <a:lnSpc>
                <a:spcPct val="90000"/>
              </a:lnSpc>
              <a:spcBef>
                <a:spcPct val="0"/>
              </a:spcBef>
              <a:spcAft>
                <a:spcPct val="35000"/>
              </a:spcAft>
              <a:buNone/>
            </a:pPr>
            <a:r>
              <a:rPr lang="en-GB" sz="1600" b="1" kern="1200" dirty="0">
                <a:solidFill>
                  <a:schemeClr val="tx1"/>
                </a:solidFill>
                <a:latin typeface="Arial" panose="020B0604020202020204" pitchFamily="34" charset="0"/>
                <a:cs typeface="Arial" panose="020B0604020202020204" pitchFamily="34" charset="0"/>
              </a:rPr>
              <a:t>Integrity, fairness and open-mindedness. </a:t>
            </a:r>
          </a:p>
        </p:txBody>
      </p:sp>
      <p:sp>
        <p:nvSpPr>
          <p:cNvPr id="7" name="Freeform: Shape 6">
            <a:extLst>
              <a:ext uri="{FF2B5EF4-FFF2-40B4-BE49-F238E27FC236}">
                <a16:creationId xmlns:a16="http://schemas.microsoft.com/office/drawing/2014/main" id="{A7ACDF92-F234-4240-A7D3-4DD44D108900}"/>
              </a:ext>
            </a:extLst>
          </p:cNvPr>
          <p:cNvSpPr/>
          <p:nvPr/>
        </p:nvSpPr>
        <p:spPr>
          <a:xfrm>
            <a:off x="4230624" y="3140235"/>
            <a:ext cx="3273552" cy="615601"/>
          </a:xfrm>
          <a:custGeom>
            <a:avLst/>
            <a:gdLst>
              <a:gd name="connsiteX0" fmla="*/ 0 w 3273552"/>
              <a:gd name="connsiteY0" fmla="*/ 102602 h 615601"/>
              <a:gd name="connsiteX1" fmla="*/ 102602 w 3273552"/>
              <a:gd name="connsiteY1" fmla="*/ 0 h 615601"/>
              <a:gd name="connsiteX2" fmla="*/ 3170950 w 3273552"/>
              <a:gd name="connsiteY2" fmla="*/ 0 h 615601"/>
              <a:gd name="connsiteX3" fmla="*/ 3273552 w 3273552"/>
              <a:gd name="connsiteY3" fmla="*/ 102602 h 615601"/>
              <a:gd name="connsiteX4" fmla="*/ 3273552 w 3273552"/>
              <a:gd name="connsiteY4" fmla="*/ 512999 h 615601"/>
              <a:gd name="connsiteX5" fmla="*/ 3170950 w 3273552"/>
              <a:gd name="connsiteY5" fmla="*/ 615601 h 615601"/>
              <a:gd name="connsiteX6" fmla="*/ 102602 w 3273552"/>
              <a:gd name="connsiteY6" fmla="*/ 615601 h 615601"/>
              <a:gd name="connsiteX7" fmla="*/ 0 w 3273552"/>
              <a:gd name="connsiteY7" fmla="*/ 512999 h 615601"/>
              <a:gd name="connsiteX8" fmla="*/ 0 w 3273552"/>
              <a:gd name="connsiteY8" fmla="*/ 102602 h 615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73552" h="615601">
                <a:moveTo>
                  <a:pt x="0" y="102602"/>
                </a:moveTo>
                <a:cubicBezTo>
                  <a:pt x="0" y="45936"/>
                  <a:pt x="45936" y="0"/>
                  <a:pt x="102602" y="0"/>
                </a:cubicBezTo>
                <a:lnTo>
                  <a:pt x="3170950" y="0"/>
                </a:lnTo>
                <a:cubicBezTo>
                  <a:pt x="3227616" y="0"/>
                  <a:pt x="3273552" y="45936"/>
                  <a:pt x="3273552" y="102602"/>
                </a:cubicBezTo>
                <a:lnTo>
                  <a:pt x="3273552" y="512999"/>
                </a:lnTo>
                <a:cubicBezTo>
                  <a:pt x="3273552" y="569665"/>
                  <a:pt x="3227616" y="615601"/>
                  <a:pt x="3170950" y="615601"/>
                </a:cubicBezTo>
                <a:lnTo>
                  <a:pt x="102602" y="615601"/>
                </a:lnTo>
                <a:cubicBezTo>
                  <a:pt x="45936" y="615601"/>
                  <a:pt x="0" y="569665"/>
                  <a:pt x="0" y="512999"/>
                </a:cubicBezTo>
                <a:lnTo>
                  <a:pt x="0" y="102602"/>
                </a:lnTo>
                <a:close/>
              </a:path>
            </a:pathLst>
          </a:custGeom>
        </p:spPr>
        <p:style>
          <a:lnRef idx="2">
            <a:schemeClr val="lt1">
              <a:hueOff val="0"/>
              <a:satOff val="0"/>
              <a:lumOff val="0"/>
              <a:alphaOff val="0"/>
            </a:schemeClr>
          </a:lnRef>
          <a:fillRef idx="1">
            <a:schemeClr val="accent2">
              <a:hueOff val="2246903"/>
              <a:satOff val="-7168"/>
              <a:lumOff val="-2784"/>
              <a:alphaOff val="0"/>
            </a:schemeClr>
          </a:fillRef>
          <a:effectRef idx="0">
            <a:schemeClr val="accent2">
              <a:hueOff val="2246903"/>
              <a:satOff val="-7168"/>
              <a:lumOff val="-2784"/>
              <a:alphaOff val="0"/>
            </a:schemeClr>
          </a:effectRef>
          <a:fontRef idx="minor">
            <a:schemeClr val="lt1"/>
          </a:fontRef>
        </p:style>
        <p:txBody>
          <a:bodyPr spcFirstLastPara="0" vert="horz" wrap="square" lIns="87201" tIns="58626" rIns="87201" bIns="58626" numCol="1" spcCol="1270" anchor="ctr" anchorCtr="0">
            <a:noAutofit/>
          </a:bodyPr>
          <a:lstStyle/>
          <a:p>
            <a:pPr marL="0" lvl="0" indent="0" algn="ctr" defTabSz="666750">
              <a:lnSpc>
                <a:spcPct val="90000"/>
              </a:lnSpc>
              <a:spcBef>
                <a:spcPct val="0"/>
              </a:spcBef>
              <a:spcAft>
                <a:spcPct val="35000"/>
              </a:spcAft>
              <a:buNone/>
            </a:pPr>
            <a:r>
              <a:rPr lang="en-GB" sz="1600" b="1" kern="1200" dirty="0">
                <a:solidFill>
                  <a:schemeClr val="tx1"/>
                </a:solidFill>
                <a:latin typeface="Arial" panose="020B0604020202020204" pitchFamily="34" charset="0"/>
                <a:cs typeface="Arial" panose="020B0604020202020204" pitchFamily="34" charset="0"/>
              </a:rPr>
              <a:t>Respect for others</a:t>
            </a:r>
          </a:p>
        </p:txBody>
      </p:sp>
      <p:sp>
        <p:nvSpPr>
          <p:cNvPr id="8" name="Freeform: Shape 7">
            <a:extLst>
              <a:ext uri="{FF2B5EF4-FFF2-40B4-BE49-F238E27FC236}">
                <a16:creationId xmlns:a16="http://schemas.microsoft.com/office/drawing/2014/main" id="{EBB714A0-EDD2-4784-BA33-E531E78314EA}"/>
              </a:ext>
            </a:extLst>
          </p:cNvPr>
          <p:cNvSpPr/>
          <p:nvPr/>
        </p:nvSpPr>
        <p:spPr>
          <a:xfrm>
            <a:off x="7623048" y="3668104"/>
            <a:ext cx="3273552" cy="615601"/>
          </a:xfrm>
          <a:custGeom>
            <a:avLst/>
            <a:gdLst>
              <a:gd name="connsiteX0" fmla="*/ 0 w 3273552"/>
              <a:gd name="connsiteY0" fmla="*/ 102602 h 615601"/>
              <a:gd name="connsiteX1" fmla="*/ 102602 w 3273552"/>
              <a:gd name="connsiteY1" fmla="*/ 0 h 615601"/>
              <a:gd name="connsiteX2" fmla="*/ 3170950 w 3273552"/>
              <a:gd name="connsiteY2" fmla="*/ 0 h 615601"/>
              <a:gd name="connsiteX3" fmla="*/ 3273552 w 3273552"/>
              <a:gd name="connsiteY3" fmla="*/ 102602 h 615601"/>
              <a:gd name="connsiteX4" fmla="*/ 3273552 w 3273552"/>
              <a:gd name="connsiteY4" fmla="*/ 512999 h 615601"/>
              <a:gd name="connsiteX5" fmla="*/ 3170950 w 3273552"/>
              <a:gd name="connsiteY5" fmla="*/ 615601 h 615601"/>
              <a:gd name="connsiteX6" fmla="*/ 102602 w 3273552"/>
              <a:gd name="connsiteY6" fmla="*/ 615601 h 615601"/>
              <a:gd name="connsiteX7" fmla="*/ 0 w 3273552"/>
              <a:gd name="connsiteY7" fmla="*/ 512999 h 615601"/>
              <a:gd name="connsiteX8" fmla="*/ 0 w 3273552"/>
              <a:gd name="connsiteY8" fmla="*/ 102602 h 615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73552" h="615601">
                <a:moveTo>
                  <a:pt x="0" y="102602"/>
                </a:moveTo>
                <a:cubicBezTo>
                  <a:pt x="0" y="45936"/>
                  <a:pt x="45936" y="0"/>
                  <a:pt x="102602" y="0"/>
                </a:cubicBezTo>
                <a:lnTo>
                  <a:pt x="3170950" y="0"/>
                </a:lnTo>
                <a:cubicBezTo>
                  <a:pt x="3227616" y="0"/>
                  <a:pt x="3273552" y="45936"/>
                  <a:pt x="3273552" y="102602"/>
                </a:cubicBezTo>
                <a:lnTo>
                  <a:pt x="3273552" y="512999"/>
                </a:lnTo>
                <a:cubicBezTo>
                  <a:pt x="3273552" y="569665"/>
                  <a:pt x="3227616" y="615601"/>
                  <a:pt x="3170950" y="615601"/>
                </a:cubicBezTo>
                <a:lnTo>
                  <a:pt x="102602" y="615601"/>
                </a:lnTo>
                <a:cubicBezTo>
                  <a:pt x="45936" y="615601"/>
                  <a:pt x="0" y="569665"/>
                  <a:pt x="0" y="512999"/>
                </a:cubicBezTo>
                <a:lnTo>
                  <a:pt x="0" y="102602"/>
                </a:lnTo>
                <a:close/>
              </a:path>
            </a:pathLst>
          </a:custGeom>
        </p:spPr>
        <p:style>
          <a:lnRef idx="2">
            <a:schemeClr val="lt1">
              <a:hueOff val="0"/>
              <a:satOff val="0"/>
              <a:lumOff val="0"/>
              <a:alphaOff val="0"/>
            </a:schemeClr>
          </a:lnRef>
          <a:fillRef idx="1">
            <a:schemeClr val="accent2">
              <a:hueOff val="4493806"/>
              <a:satOff val="-14336"/>
              <a:lumOff val="-5569"/>
              <a:alphaOff val="0"/>
            </a:schemeClr>
          </a:fillRef>
          <a:effectRef idx="0">
            <a:schemeClr val="accent2">
              <a:hueOff val="4493806"/>
              <a:satOff val="-14336"/>
              <a:lumOff val="-5569"/>
              <a:alphaOff val="0"/>
            </a:schemeClr>
          </a:effectRef>
          <a:fontRef idx="minor">
            <a:schemeClr val="lt1"/>
          </a:fontRef>
        </p:style>
        <p:txBody>
          <a:bodyPr spcFirstLastPara="0" vert="horz" wrap="square" lIns="87201" tIns="58626" rIns="87201" bIns="58626" numCol="1" spcCol="1270" anchor="ctr" anchorCtr="0">
            <a:noAutofit/>
          </a:bodyPr>
          <a:lstStyle/>
          <a:p>
            <a:pPr marL="0" lvl="0" indent="0" algn="ctr" defTabSz="666750">
              <a:lnSpc>
                <a:spcPct val="90000"/>
              </a:lnSpc>
              <a:spcBef>
                <a:spcPct val="0"/>
              </a:spcBef>
              <a:spcAft>
                <a:spcPct val="35000"/>
              </a:spcAft>
              <a:buNone/>
            </a:pPr>
            <a:r>
              <a:rPr lang="en-GB" sz="1600" b="1" kern="1200" dirty="0">
                <a:solidFill>
                  <a:schemeClr val="tx1"/>
                </a:solidFill>
                <a:latin typeface="Arial" panose="020B0604020202020204" pitchFamily="34" charset="0"/>
                <a:cs typeface="Arial" panose="020B0604020202020204" pitchFamily="34" charset="0"/>
              </a:rPr>
              <a:t>Avoidance of harm</a:t>
            </a:r>
          </a:p>
        </p:txBody>
      </p:sp>
      <p:sp>
        <p:nvSpPr>
          <p:cNvPr id="9" name="Freeform: Shape 8">
            <a:extLst>
              <a:ext uri="{FF2B5EF4-FFF2-40B4-BE49-F238E27FC236}">
                <a16:creationId xmlns:a16="http://schemas.microsoft.com/office/drawing/2014/main" id="{7A6B6994-576E-4C6C-9A96-1D4CA426AF6C}"/>
              </a:ext>
            </a:extLst>
          </p:cNvPr>
          <p:cNvSpPr/>
          <p:nvPr/>
        </p:nvSpPr>
        <p:spPr>
          <a:xfrm>
            <a:off x="838200" y="3730752"/>
            <a:ext cx="3273552" cy="615601"/>
          </a:xfrm>
          <a:custGeom>
            <a:avLst/>
            <a:gdLst>
              <a:gd name="connsiteX0" fmla="*/ 0 w 3273552"/>
              <a:gd name="connsiteY0" fmla="*/ 102602 h 615601"/>
              <a:gd name="connsiteX1" fmla="*/ 102602 w 3273552"/>
              <a:gd name="connsiteY1" fmla="*/ 0 h 615601"/>
              <a:gd name="connsiteX2" fmla="*/ 3170950 w 3273552"/>
              <a:gd name="connsiteY2" fmla="*/ 0 h 615601"/>
              <a:gd name="connsiteX3" fmla="*/ 3273552 w 3273552"/>
              <a:gd name="connsiteY3" fmla="*/ 102602 h 615601"/>
              <a:gd name="connsiteX4" fmla="*/ 3273552 w 3273552"/>
              <a:gd name="connsiteY4" fmla="*/ 512999 h 615601"/>
              <a:gd name="connsiteX5" fmla="*/ 3170950 w 3273552"/>
              <a:gd name="connsiteY5" fmla="*/ 615601 h 615601"/>
              <a:gd name="connsiteX6" fmla="*/ 102602 w 3273552"/>
              <a:gd name="connsiteY6" fmla="*/ 615601 h 615601"/>
              <a:gd name="connsiteX7" fmla="*/ 0 w 3273552"/>
              <a:gd name="connsiteY7" fmla="*/ 512999 h 615601"/>
              <a:gd name="connsiteX8" fmla="*/ 0 w 3273552"/>
              <a:gd name="connsiteY8" fmla="*/ 102602 h 615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73552" h="615601">
                <a:moveTo>
                  <a:pt x="0" y="102602"/>
                </a:moveTo>
                <a:cubicBezTo>
                  <a:pt x="0" y="45936"/>
                  <a:pt x="45936" y="0"/>
                  <a:pt x="102602" y="0"/>
                </a:cubicBezTo>
                <a:lnTo>
                  <a:pt x="3170950" y="0"/>
                </a:lnTo>
                <a:cubicBezTo>
                  <a:pt x="3227616" y="0"/>
                  <a:pt x="3273552" y="45936"/>
                  <a:pt x="3273552" y="102602"/>
                </a:cubicBezTo>
                <a:lnTo>
                  <a:pt x="3273552" y="512999"/>
                </a:lnTo>
                <a:cubicBezTo>
                  <a:pt x="3273552" y="569665"/>
                  <a:pt x="3227616" y="615601"/>
                  <a:pt x="3170950" y="615601"/>
                </a:cubicBezTo>
                <a:lnTo>
                  <a:pt x="102602" y="615601"/>
                </a:lnTo>
                <a:cubicBezTo>
                  <a:pt x="45936" y="615601"/>
                  <a:pt x="0" y="569665"/>
                  <a:pt x="0" y="512999"/>
                </a:cubicBezTo>
                <a:lnTo>
                  <a:pt x="0" y="102602"/>
                </a:lnTo>
                <a:close/>
              </a:path>
            </a:pathLst>
          </a:custGeom>
        </p:spPr>
        <p:style>
          <a:lnRef idx="2">
            <a:schemeClr val="lt1">
              <a:hueOff val="0"/>
              <a:satOff val="0"/>
              <a:lumOff val="0"/>
              <a:alphaOff val="0"/>
            </a:schemeClr>
          </a:lnRef>
          <a:fillRef idx="1">
            <a:schemeClr val="accent2">
              <a:hueOff val="6740709"/>
              <a:satOff val="-21505"/>
              <a:lumOff val="-8353"/>
              <a:alphaOff val="0"/>
            </a:schemeClr>
          </a:fillRef>
          <a:effectRef idx="0">
            <a:schemeClr val="accent2">
              <a:hueOff val="6740709"/>
              <a:satOff val="-21505"/>
              <a:lumOff val="-8353"/>
              <a:alphaOff val="0"/>
            </a:schemeClr>
          </a:effectRef>
          <a:fontRef idx="minor">
            <a:schemeClr val="lt1"/>
          </a:fontRef>
        </p:style>
        <p:txBody>
          <a:bodyPr spcFirstLastPara="0" vert="horz" wrap="square" lIns="87201" tIns="58626" rIns="87201" bIns="58626" numCol="1" spcCol="1270" anchor="ctr" anchorCtr="0">
            <a:noAutofit/>
          </a:bodyPr>
          <a:lstStyle/>
          <a:p>
            <a:pPr marL="0" lvl="0" indent="0" algn="ctr" defTabSz="666750">
              <a:lnSpc>
                <a:spcPct val="90000"/>
              </a:lnSpc>
              <a:spcBef>
                <a:spcPct val="0"/>
              </a:spcBef>
              <a:spcAft>
                <a:spcPct val="35000"/>
              </a:spcAft>
              <a:buNone/>
            </a:pPr>
            <a:r>
              <a:rPr lang="en-GB" sz="1600" b="1" kern="1200" dirty="0">
                <a:solidFill>
                  <a:schemeClr val="tx1"/>
                </a:solidFill>
                <a:latin typeface="Arial" panose="020B0604020202020204" pitchFamily="34" charset="0"/>
                <a:cs typeface="Arial" panose="020B0604020202020204" pitchFamily="34" charset="0"/>
              </a:rPr>
              <a:t>Privacy of those taking part</a:t>
            </a:r>
          </a:p>
        </p:txBody>
      </p:sp>
      <p:sp>
        <p:nvSpPr>
          <p:cNvPr id="10" name="Freeform: Shape 9">
            <a:extLst>
              <a:ext uri="{FF2B5EF4-FFF2-40B4-BE49-F238E27FC236}">
                <a16:creationId xmlns:a16="http://schemas.microsoft.com/office/drawing/2014/main" id="{10EAB55E-1053-426E-8C5D-2B04FEBFD9C9}"/>
              </a:ext>
            </a:extLst>
          </p:cNvPr>
          <p:cNvSpPr/>
          <p:nvPr/>
        </p:nvSpPr>
        <p:spPr>
          <a:xfrm>
            <a:off x="4230624" y="4355059"/>
            <a:ext cx="3273552" cy="615601"/>
          </a:xfrm>
          <a:custGeom>
            <a:avLst/>
            <a:gdLst>
              <a:gd name="connsiteX0" fmla="*/ 0 w 3273552"/>
              <a:gd name="connsiteY0" fmla="*/ 102602 h 615601"/>
              <a:gd name="connsiteX1" fmla="*/ 102602 w 3273552"/>
              <a:gd name="connsiteY1" fmla="*/ 0 h 615601"/>
              <a:gd name="connsiteX2" fmla="*/ 3170950 w 3273552"/>
              <a:gd name="connsiteY2" fmla="*/ 0 h 615601"/>
              <a:gd name="connsiteX3" fmla="*/ 3273552 w 3273552"/>
              <a:gd name="connsiteY3" fmla="*/ 102602 h 615601"/>
              <a:gd name="connsiteX4" fmla="*/ 3273552 w 3273552"/>
              <a:gd name="connsiteY4" fmla="*/ 512999 h 615601"/>
              <a:gd name="connsiteX5" fmla="*/ 3170950 w 3273552"/>
              <a:gd name="connsiteY5" fmla="*/ 615601 h 615601"/>
              <a:gd name="connsiteX6" fmla="*/ 102602 w 3273552"/>
              <a:gd name="connsiteY6" fmla="*/ 615601 h 615601"/>
              <a:gd name="connsiteX7" fmla="*/ 0 w 3273552"/>
              <a:gd name="connsiteY7" fmla="*/ 512999 h 615601"/>
              <a:gd name="connsiteX8" fmla="*/ 0 w 3273552"/>
              <a:gd name="connsiteY8" fmla="*/ 102602 h 615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73552" h="615601">
                <a:moveTo>
                  <a:pt x="0" y="102602"/>
                </a:moveTo>
                <a:cubicBezTo>
                  <a:pt x="0" y="45936"/>
                  <a:pt x="45936" y="0"/>
                  <a:pt x="102602" y="0"/>
                </a:cubicBezTo>
                <a:lnTo>
                  <a:pt x="3170950" y="0"/>
                </a:lnTo>
                <a:cubicBezTo>
                  <a:pt x="3227616" y="0"/>
                  <a:pt x="3273552" y="45936"/>
                  <a:pt x="3273552" y="102602"/>
                </a:cubicBezTo>
                <a:lnTo>
                  <a:pt x="3273552" y="512999"/>
                </a:lnTo>
                <a:cubicBezTo>
                  <a:pt x="3273552" y="569665"/>
                  <a:pt x="3227616" y="615601"/>
                  <a:pt x="3170950" y="615601"/>
                </a:cubicBezTo>
                <a:lnTo>
                  <a:pt x="102602" y="615601"/>
                </a:lnTo>
                <a:cubicBezTo>
                  <a:pt x="45936" y="615601"/>
                  <a:pt x="0" y="569665"/>
                  <a:pt x="0" y="512999"/>
                </a:cubicBezTo>
                <a:lnTo>
                  <a:pt x="0" y="102602"/>
                </a:lnTo>
                <a:close/>
              </a:path>
            </a:pathLst>
          </a:custGeom>
        </p:spPr>
        <p:style>
          <a:lnRef idx="2">
            <a:schemeClr val="lt1">
              <a:hueOff val="0"/>
              <a:satOff val="0"/>
              <a:lumOff val="0"/>
              <a:alphaOff val="0"/>
            </a:schemeClr>
          </a:lnRef>
          <a:fillRef idx="1">
            <a:schemeClr val="accent2">
              <a:hueOff val="8987611"/>
              <a:satOff val="-28673"/>
              <a:lumOff val="-11138"/>
              <a:alphaOff val="0"/>
            </a:schemeClr>
          </a:fillRef>
          <a:effectRef idx="0">
            <a:schemeClr val="accent2">
              <a:hueOff val="8987611"/>
              <a:satOff val="-28673"/>
              <a:lumOff val="-11138"/>
              <a:alphaOff val="0"/>
            </a:schemeClr>
          </a:effectRef>
          <a:fontRef idx="minor">
            <a:schemeClr val="lt1"/>
          </a:fontRef>
        </p:style>
        <p:txBody>
          <a:bodyPr spcFirstLastPara="0" vert="horz" wrap="square" lIns="87201" tIns="58626" rIns="87201" bIns="58626" numCol="1" spcCol="1270" anchor="ctr" anchorCtr="0">
            <a:noAutofit/>
          </a:bodyPr>
          <a:lstStyle/>
          <a:p>
            <a:pPr marL="0" lvl="0" indent="0" algn="ctr" defTabSz="666750">
              <a:lnSpc>
                <a:spcPct val="90000"/>
              </a:lnSpc>
              <a:spcBef>
                <a:spcPct val="0"/>
              </a:spcBef>
              <a:spcAft>
                <a:spcPct val="35000"/>
              </a:spcAft>
              <a:buNone/>
            </a:pPr>
            <a:r>
              <a:rPr lang="en-GB" sz="1500" b="1" kern="1200" dirty="0">
                <a:solidFill>
                  <a:schemeClr val="tx1"/>
                </a:solidFill>
                <a:latin typeface="Arial" panose="020B0604020202020204" pitchFamily="34" charset="0"/>
                <a:cs typeface="Arial" panose="020B0604020202020204" pitchFamily="34" charset="0"/>
              </a:rPr>
              <a:t>Voluntary nature of participation and right to withdraw</a:t>
            </a:r>
          </a:p>
        </p:txBody>
      </p:sp>
      <p:sp>
        <p:nvSpPr>
          <p:cNvPr id="11" name="Freeform: Shape 10">
            <a:extLst>
              <a:ext uri="{FF2B5EF4-FFF2-40B4-BE49-F238E27FC236}">
                <a16:creationId xmlns:a16="http://schemas.microsoft.com/office/drawing/2014/main" id="{8C2B0CB1-9091-4F4A-8D22-0A2C8E793A9D}"/>
              </a:ext>
            </a:extLst>
          </p:cNvPr>
          <p:cNvSpPr/>
          <p:nvPr/>
        </p:nvSpPr>
        <p:spPr>
          <a:xfrm>
            <a:off x="7623048" y="4970660"/>
            <a:ext cx="3273552" cy="615601"/>
          </a:xfrm>
          <a:custGeom>
            <a:avLst/>
            <a:gdLst>
              <a:gd name="connsiteX0" fmla="*/ 0 w 3273552"/>
              <a:gd name="connsiteY0" fmla="*/ 102602 h 615601"/>
              <a:gd name="connsiteX1" fmla="*/ 102602 w 3273552"/>
              <a:gd name="connsiteY1" fmla="*/ 0 h 615601"/>
              <a:gd name="connsiteX2" fmla="*/ 3170950 w 3273552"/>
              <a:gd name="connsiteY2" fmla="*/ 0 h 615601"/>
              <a:gd name="connsiteX3" fmla="*/ 3273552 w 3273552"/>
              <a:gd name="connsiteY3" fmla="*/ 102602 h 615601"/>
              <a:gd name="connsiteX4" fmla="*/ 3273552 w 3273552"/>
              <a:gd name="connsiteY4" fmla="*/ 512999 h 615601"/>
              <a:gd name="connsiteX5" fmla="*/ 3170950 w 3273552"/>
              <a:gd name="connsiteY5" fmla="*/ 615601 h 615601"/>
              <a:gd name="connsiteX6" fmla="*/ 102602 w 3273552"/>
              <a:gd name="connsiteY6" fmla="*/ 615601 h 615601"/>
              <a:gd name="connsiteX7" fmla="*/ 0 w 3273552"/>
              <a:gd name="connsiteY7" fmla="*/ 512999 h 615601"/>
              <a:gd name="connsiteX8" fmla="*/ 0 w 3273552"/>
              <a:gd name="connsiteY8" fmla="*/ 102602 h 615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73552" h="615601">
                <a:moveTo>
                  <a:pt x="0" y="102602"/>
                </a:moveTo>
                <a:cubicBezTo>
                  <a:pt x="0" y="45936"/>
                  <a:pt x="45936" y="0"/>
                  <a:pt x="102602" y="0"/>
                </a:cubicBezTo>
                <a:lnTo>
                  <a:pt x="3170950" y="0"/>
                </a:lnTo>
                <a:cubicBezTo>
                  <a:pt x="3227616" y="0"/>
                  <a:pt x="3273552" y="45936"/>
                  <a:pt x="3273552" y="102602"/>
                </a:cubicBezTo>
                <a:lnTo>
                  <a:pt x="3273552" y="512999"/>
                </a:lnTo>
                <a:cubicBezTo>
                  <a:pt x="3273552" y="569665"/>
                  <a:pt x="3227616" y="615601"/>
                  <a:pt x="3170950" y="615601"/>
                </a:cubicBezTo>
                <a:lnTo>
                  <a:pt x="102602" y="615601"/>
                </a:lnTo>
                <a:cubicBezTo>
                  <a:pt x="45936" y="615601"/>
                  <a:pt x="0" y="569665"/>
                  <a:pt x="0" y="512999"/>
                </a:cubicBezTo>
                <a:lnTo>
                  <a:pt x="0" y="102602"/>
                </a:lnTo>
                <a:close/>
              </a:path>
            </a:pathLst>
          </a:custGeom>
        </p:spPr>
        <p:style>
          <a:lnRef idx="2">
            <a:schemeClr val="lt1">
              <a:hueOff val="0"/>
              <a:satOff val="0"/>
              <a:lumOff val="0"/>
              <a:alphaOff val="0"/>
            </a:schemeClr>
          </a:lnRef>
          <a:fillRef idx="1">
            <a:schemeClr val="accent2">
              <a:hueOff val="11234514"/>
              <a:satOff val="-35841"/>
              <a:lumOff val="-13922"/>
              <a:alphaOff val="0"/>
            </a:schemeClr>
          </a:fillRef>
          <a:effectRef idx="0">
            <a:schemeClr val="accent2">
              <a:hueOff val="11234514"/>
              <a:satOff val="-35841"/>
              <a:lumOff val="-13922"/>
              <a:alphaOff val="0"/>
            </a:schemeClr>
          </a:effectRef>
          <a:fontRef idx="minor">
            <a:schemeClr val="lt1"/>
          </a:fontRef>
        </p:style>
        <p:txBody>
          <a:bodyPr spcFirstLastPara="0" vert="horz" wrap="square" lIns="87201" tIns="58626" rIns="87201" bIns="58626" numCol="1" spcCol="1270" anchor="ctr" anchorCtr="0">
            <a:noAutofit/>
          </a:bodyPr>
          <a:lstStyle/>
          <a:p>
            <a:pPr marL="0" lvl="0" indent="0" algn="ctr" defTabSz="666750">
              <a:lnSpc>
                <a:spcPct val="90000"/>
              </a:lnSpc>
              <a:spcBef>
                <a:spcPct val="0"/>
              </a:spcBef>
              <a:spcAft>
                <a:spcPct val="35000"/>
              </a:spcAft>
              <a:buNone/>
            </a:pPr>
            <a:r>
              <a:rPr lang="en-GB" sz="1600" b="1" kern="1200" dirty="0">
                <a:solidFill>
                  <a:schemeClr val="bg1"/>
                </a:solidFill>
                <a:latin typeface="Arial" panose="020B0604020202020204" pitchFamily="34" charset="0"/>
                <a:cs typeface="Arial" panose="020B0604020202020204" pitchFamily="34" charset="0"/>
              </a:rPr>
              <a:t>Informed consent of those taking part</a:t>
            </a:r>
          </a:p>
        </p:txBody>
      </p:sp>
      <p:sp>
        <p:nvSpPr>
          <p:cNvPr id="12" name="TextBox 11">
            <a:extLst>
              <a:ext uri="{FF2B5EF4-FFF2-40B4-BE49-F238E27FC236}">
                <a16:creationId xmlns:a16="http://schemas.microsoft.com/office/drawing/2014/main" id="{06115F0B-E5C3-4056-8B09-02F24A70A46B}"/>
              </a:ext>
            </a:extLst>
          </p:cNvPr>
          <p:cNvSpPr txBox="1"/>
          <p:nvPr/>
        </p:nvSpPr>
        <p:spPr>
          <a:xfrm>
            <a:off x="838200" y="5329853"/>
            <a:ext cx="5257800" cy="923330"/>
          </a:xfrm>
          <a:prstGeom prst="rect">
            <a:avLst/>
          </a:prstGeom>
          <a:noFill/>
          <a:ln w="57150">
            <a:solidFill>
              <a:schemeClr val="tx1"/>
            </a:solidFill>
          </a:ln>
        </p:spPr>
        <p:txBody>
          <a:bodyPr wrap="square" rtlCol="0">
            <a:spAutoFit/>
          </a:bodyPr>
          <a:lstStyle/>
          <a:p>
            <a:r>
              <a:rPr lang="en-GB" dirty="0"/>
              <a:t>As UWTSD students, it is important that you include a</a:t>
            </a:r>
          </a:p>
          <a:p>
            <a:r>
              <a:rPr lang="en-GB" b="1" dirty="0"/>
              <a:t>‘I consent to take part voluntarily</a:t>
            </a:r>
            <a:r>
              <a:rPr lang="en-GB" dirty="0"/>
              <a:t>’ tick box if you collect any primary data in future research. </a:t>
            </a:r>
          </a:p>
        </p:txBody>
      </p:sp>
    </p:spTree>
    <p:extLst>
      <p:ext uri="{BB962C8B-B14F-4D97-AF65-F5344CB8AC3E}">
        <p14:creationId xmlns:p14="http://schemas.microsoft.com/office/powerpoint/2010/main" val="1019354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7E86BD-CBF3-43DD-8A27-E1A916BF733C}"/>
              </a:ext>
            </a:extLst>
          </p:cNvPr>
          <p:cNvSpPr>
            <a:spLocks noGrp="1"/>
          </p:cNvSpPr>
          <p:nvPr>
            <p:ph type="title"/>
          </p:nvPr>
        </p:nvSpPr>
        <p:spPr/>
        <p:txBody>
          <a:bodyPr/>
          <a:lstStyle/>
          <a:p>
            <a:r>
              <a:rPr lang="en-GB" dirty="0"/>
              <a:t>Conducting ethical research</a:t>
            </a:r>
          </a:p>
        </p:txBody>
      </p:sp>
      <p:sp>
        <p:nvSpPr>
          <p:cNvPr id="3" name="Content Placeholder 2">
            <a:extLst>
              <a:ext uri="{FF2B5EF4-FFF2-40B4-BE49-F238E27FC236}">
                <a16:creationId xmlns:a16="http://schemas.microsoft.com/office/drawing/2014/main" id="{9E3C22C3-DDDC-4880-87DE-E09016423B70}"/>
              </a:ext>
            </a:extLst>
          </p:cNvPr>
          <p:cNvSpPr>
            <a:spLocks noGrp="1"/>
          </p:cNvSpPr>
          <p:nvPr>
            <p:ph idx="1"/>
          </p:nvPr>
        </p:nvSpPr>
        <p:spPr>
          <a:xfrm>
            <a:off x="682388" y="1848444"/>
            <a:ext cx="10601308" cy="594506"/>
          </a:xfrm>
        </p:spPr>
        <p:txBody>
          <a:bodyPr>
            <a:normAutofit fontScale="92500" lnSpcReduction="20000"/>
          </a:bodyPr>
          <a:lstStyle/>
          <a:p>
            <a:pPr marL="0" indent="0">
              <a:buNone/>
            </a:pPr>
            <a:r>
              <a:rPr lang="en-GB" sz="2300" dirty="0">
                <a:latin typeface="Arial" panose="020B0604020202020204" pitchFamily="34" charset="0"/>
                <a:cs typeface="Arial" panose="020B0604020202020204" pitchFamily="34" charset="0"/>
              </a:rPr>
              <a:t>Three of the ten principles outlined by Saunders et al (2019)  apply to how data is stored and analysed. </a:t>
            </a:r>
          </a:p>
          <a:p>
            <a:endParaRPr lang="en-GB" dirty="0"/>
          </a:p>
        </p:txBody>
      </p:sp>
      <p:sp>
        <p:nvSpPr>
          <p:cNvPr id="8" name="Freeform: Shape 7">
            <a:extLst>
              <a:ext uri="{FF2B5EF4-FFF2-40B4-BE49-F238E27FC236}">
                <a16:creationId xmlns:a16="http://schemas.microsoft.com/office/drawing/2014/main" id="{FD6567E8-C417-409C-AB3D-6DBCFDED9103}"/>
              </a:ext>
            </a:extLst>
          </p:cNvPr>
          <p:cNvSpPr/>
          <p:nvPr/>
        </p:nvSpPr>
        <p:spPr>
          <a:xfrm>
            <a:off x="1066800" y="2488377"/>
            <a:ext cx="2664317" cy="1356188"/>
          </a:xfrm>
          <a:custGeom>
            <a:avLst/>
            <a:gdLst>
              <a:gd name="connsiteX0" fmla="*/ 0 w 3621024"/>
              <a:gd name="connsiteY0" fmla="*/ 128955 h 773714"/>
              <a:gd name="connsiteX1" fmla="*/ 128955 w 3621024"/>
              <a:gd name="connsiteY1" fmla="*/ 0 h 773714"/>
              <a:gd name="connsiteX2" fmla="*/ 3492069 w 3621024"/>
              <a:gd name="connsiteY2" fmla="*/ 0 h 773714"/>
              <a:gd name="connsiteX3" fmla="*/ 3621024 w 3621024"/>
              <a:gd name="connsiteY3" fmla="*/ 128955 h 773714"/>
              <a:gd name="connsiteX4" fmla="*/ 3621024 w 3621024"/>
              <a:gd name="connsiteY4" fmla="*/ 644759 h 773714"/>
              <a:gd name="connsiteX5" fmla="*/ 3492069 w 3621024"/>
              <a:gd name="connsiteY5" fmla="*/ 773714 h 773714"/>
              <a:gd name="connsiteX6" fmla="*/ 128955 w 3621024"/>
              <a:gd name="connsiteY6" fmla="*/ 773714 h 773714"/>
              <a:gd name="connsiteX7" fmla="*/ 0 w 3621024"/>
              <a:gd name="connsiteY7" fmla="*/ 644759 h 773714"/>
              <a:gd name="connsiteX8" fmla="*/ 0 w 3621024"/>
              <a:gd name="connsiteY8" fmla="*/ 128955 h 773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21024" h="773714">
                <a:moveTo>
                  <a:pt x="0" y="128955"/>
                </a:moveTo>
                <a:cubicBezTo>
                  <a:pt x="0" y="57735"/>
                  <a:pt x="57735" y="0"/>
                  <a:pt x="128955" y="0"/>
                </a:cubicBezTo>
                <a:lnTo>
                  <a:pt x="3492069" y="0"/>
                </a:lnTo>
                <a:cubicBezTo>
                  <a:pt x="3563289" y="0"/>
                  <a:pt x="3621024" y="57735"/>
                  <a:pt x="3621024" y="128955"/>
                </a:cubicBezTo>
                <a:lnTo>
                  <a:pt x="3621024" y="644759"/>
                </a:lnTo>
                <a:cubicBezTo>
                  <a:pt x="3621024" y="715979"/>
                  <a:pt x="3563289" y="773714"/>
                  <a:pt x="3492069" y="773714"/>
                </a:cubicBezTo>
                <a:lnTo>
                  <a:pt x="128955" y="773714"/>
                </a:lnTo>
                <a:cubicBezTo>
                  <a:pt x="57735" y="773714"/>
                  <a:pt x="0" y="715979"/>
                  <a:pt x="0" y="644759"/>
                </a:cubicBezTo>
                <a:lnTo>
                  <a:pt x="0" y="128955"/>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25400" tIns="81585" rIns="125400" bIns="81585" numCol="1" spcCol="1270" anchor="ctr" anchorCtr="0">
            <a:noAutofit/>
          </a:bodyPr>
          <a:lstStyle/>
          <a:p>
            <a:pPr marL="0" lvl="0" indent="0" algn="ctr" defTabSz="1022350">
              <a:lnSpc>
                <a:spcPct val="90000"/>
              </a:lnSpc>
              <a:spcBef>
                <a:spcPct val="0"/>
              </a:spcBef>
              <a:spcAft>
                <a:spcPct val="35000"/>
              </a:spcAft>
              <a:buNone/>
            </a:pPr>
            <a:r>
              <a:rPr lang="en-GB" sz="2300" b="1" kern="1200" dirty="0">
                <a:solidFill>
                  <a:schemeClr val="tx1"/>
                </a:solidFill>
                <a:latin typeface="Arial" panose="020B0604020202020204" pitchFamily="34" charset="0"/>
                <a:ea typeface="Adobe Kaiti Std R" panose="02020400000000000000" pitchFamily="18" charset="-128"/>
                <a:cs typeface="Arial" panose="020B0604020202020204" pitchFamily="34" charset="0"/>
              </a:rPr>
              <a:t>Ensuring confidentiality of data</a:t>
            </a:r>
          </a:p>
        </p:txBody>
      </p:sp>
      <p:sp>
        <p:nvSpPr>
          <p:cNvPr id="9" name="Freeform: Shape 8">
            <a:extLst>
              <a:ext uri="{FF2B5EF4-FFF2-40B4-BE49-F238E27FC236}">
                <a16:creationId xmlns:a16="http://schemas.microsoft.com/office/drawing/2014/main" id="{9488E4E5-83CB-457D-8925-551EB4266E74}"/>
              </a:ext>
            </a:extLst>
          </p:cNvPr>
          <p:cNvSpPr/>
          <p:nvPr/>
        </p:nvSpPr>
        <p:spPr>
          <a:xfrm>
            <a:off x="4763841" y="2501092"/>
            <a:ext cx="2664317" cy="1356188"/>
          </a:xfrm>
          <a:custGeom>
            <a:avLst/>
            <a:gdLst>
              <a:gd name="connsiteX0" fmla="*/ 0 w 3621024"/>
              <a:gd name="connsiteY0" fmla="*/ 128955 h 773714"/>
              <a:gd name="connsiteX1" fmla="*/ 128955 w 3621024"/>
              <a:gd name="connsiteY1" fmla="*/ 0 h 773714"/>
              <a:gd name="connsiteX2" fmla="*/ 3492069 w 3621024"/>
              <a:gd name="connsiteY2" fmla="*/ 0 h 773714"/>
              <a:gd name="connsiteX3" fmla="*/ 3621024 w 3621024"/>
              <a:gd name="connsiteY3" fmla="*/ 128955 h 773714"/>
              <a:gd name="connsiteX4" fmla="*/ 3621024 w 3621024"/>
              <a:gd name="connsiteY4" fmla="*/ 644759 h 773714"/>
              <a:gd name="connsiteX5" fmla="*/ 3492069 w 3621024"/>
              <a:gd name="connsiteY5" fmla="*/ 773714 h 773714"/>
              <a:gd name="connsiteX6" fmla="*/ 128955 w 3621024"/>
              <a:gd name="connsiteY6" fmla="*/ 773714 h 773714"/>
              <a:gd name="connsiteX7" fmla="*/ 0 w 3621024"/>
              <a:gd name="connsiteY7" fmla="*/ 644759 h 773714"/>
              <a:gd name="connsiteX8" fmla="*/ 0 w 3621024"/>
              <a:gd name="connsiteY8" fmla="*/ 128955 h 773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21024" h="773714">
                <a:moveTo>
                  <a:pt x="0" y="128955"/>
                </a:moveTo>
                <a:cubicBezTo>
                  <a:pt x="0" y="57735"/>
                  <a:pt x="57735" y="0"/>
                  <a:pt x="128955" y="0"/>
                </a:cubicBezTo>
                <a:lnTo>
                  <a:pt x="3492069" y="0"/>
                </a:lnTo>
                <a:cubicBezTo>
                  <a:pt x="3563289" y="0"/>
                  <a:pt x="3621024" y="57735"/>
                  <a:pt x="3621024" y="128955"/>
                </a:cubicBezTo>
                <a:lnTo>
                  <a:pt x="3621024" y="644759"/>
                </a:lnTo>
                <a:cubicBezTo>
                  <a:pt x="3621024" y="715979"/>
                  <a:pt x="3563289" y="773714"/>
                  <a:pt x="3492069" y="773714"/>
                </a:cubicBezTo>
                <a:lnTo>
                  <a:pt x="128955" y="773714"/>
                </a:lnTo>
                <a:cubicBezTo>
                  <a:pt x="57735" y="773714"/>
                  <a:pt x="0" y="715979"/>
                  <a:pt x="0" y="644759"/>
                </a:cubicBezTo>
                <a:lnTo>
                  <a:pt x="0" y="128955"/>
                </a:lnTo>
                <a:close/>
              </a:path>
            </a:pathLst>
          </a:custGeom>
        </p:spPr>
        <p:style>
          <a:lnRef idx="2">
            <a:schemeClr val="lt1">
              <a:hueOff val="0"/>
              <a:satOff val="0"/>
              <a:lumOff val="0"/>
              <a:alphaOff val="0"/>
            </a:schemeClr>
          </a:lnRef>
          <a:fillRef idx="1">
            <a:schemeClr val="accent3">
              <a:hueOff val="-4340306"/>
              <a:satOff val="21273"/>
              <a:lumOff val="8138"/>
              <a:alphaOff val="0"/>
            </a:schemeClr>
          </a:fillRef>
          <a:effectRef idx="0">
            <a:schemeClr val="accent3">
              <a:hueOff val="-4340306"/>
              <a:satOff val="21273"/>
              <a:lumOff val="8138"/>
              <a:alphaOff val="0"/>
            </a:schemeClr>
          </a:effectRef>
          <a:fontRef idx="minor">
            <a:schemeClr val="lt1"/>
          </a:fontRef>
        </p:style>
        <p:txBody>
          <a:bodyPr spcFirstLastPara="0" vert="horz" wrap="square" lIns="125400" tIns="81585" rIns="125400" bIns="81585" numCol="1" spcCol="1270" anchor="ctr" anchorCtr="0">
            <a:noAutofit/>
          </a:bodyPr>
          <a:lstStyle/>
          <a:p>
            <a:pPr marL="0" lvl="0" indent="0" algn="ctr" defTabSz="1022350">
              <a:lnSpc>
                <a:spcPct val="90000"/>
              </a:lnSpc>
              <a:spcBef>
                <a:spcPct val="0"/>
              </a:spcBef>
              <a:spcAft>
                <a:spcPct val="35000"/>
              </a:spcAft>
              <a:buNone/>
            </a:pPr>
            <a:r>
              <a:rPr lang="en-GB" sz="2300" b="1" kern="1200" dirty="0">
                <a:solidFill>
                  <a:schemeClr val="tx1"/>
                </a:solidFill>
                <a:latin typeface="Arial" panose="020B0604020202020204" pitchFamily="34" charset="0"/>
                <a:cs typeface="Arial" panose="020B0604020202020204" pitchFamily="34" charset="0"/>
              </a:rPr>
              <a:t>Accurate analysis and reporting of data </a:t>
            </a:r>
          </a:p>
        </p:txBody>
      </p:sp>
      <p:sp>
        <p:nvSpPr>
          <p:cNvPr id="10" name="Freeform: Shape 9">
            <a:extLst>
              <a:ext uri="{FF2B5EF4-FFF2-40B4-BE49-F238E27FC236}">
                <a16:creationId xmlns:a16="http://schemas.microsoft.com/office/drawing/2014/main" id="{BC0F48B7-4DDE-45F2-A03B-200D44767BE4}"/>
              </a:ext>
            </a:extLst>
          </p:cNvPr>
          <p:cNvSpPr/>
          <p:nvPr/>
        </p:nvSpPr>
        <p:spPr>
          <a:xfrm>
            <a:off x="8315740" y="2513227"/>
            <a:ext cx="2664317" cy="1413634"/>
          </a:xfrm>
          <a:custGeom>
            <a:avLst/>
            <a:gdLst>
              <a:gd name="connsiteX0" fmla="*/ 0 w 3621024"/>
              <a:gd name="connsiteY0" fmla="*/ 128955 h 773714"/>
              <a:gd name="connsiteX1" fmla="*/ 128955 w 3621024"/>
              <a:gd name="connsiteY1" fmla="*/ 0 h 773714"/>
              <a:gd name="connsiteX2" fmla="*/ 3492069 w 3621024"/>
              <a:gd name="connsiteY2" fmla="*/ 0 h 773714"/>
              <a:gd name="connsiteX3" fmla="*/ 3621024 w 3621024"/>
              <a:gd name="connsiteY3" fmla="*/ 128955 h 773714"/>
              <a:gd name="connsiteX4" fmla="*/ 3621024 w 3621024"/>
              <a:gd name="connsiteY4" fmla="*/ 644759 h 773714"/>
              <a:gd name="connsiteX5" fmla="*/ 3492069 w 3621024"/>
              <a:gd name="connsiteY5" fmla="*/ 773714 h 773714"/>
              <a:gd name="connsiteX6" fmla="*/ 128955 w 3621024"/>
              <a:gd name="connsiteY6" fmla="*/ 773714 h 773714"/>
              <a:gd name="connsiteX7" fmla="*/ 0 w 3621024"/>
              <a:gd name="connsiteY7" fmla="*/ 644759 h 773714"/>
              <a:gd name="connsiteX8" fmla="*/ 0 w 3621024"/>
              <a:gd name="connsiteY8" fmla="*/ 128955 h 773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21024" h="773714">
                <a:moveTo>
                  <a:pt x="0" y="128955"/>
                </a:moveTo>
                <a:cubicBezTo>
                  <a:pt x="0" y="57735"/>
                  <a:pt x="57735" y="0"/>
                  <a:pt x="128955" y="0"/>
                </a:cubicBezTo>
                <a:lnTo>
                  <a:pt x="3492069" y="0"/>
                </a:lnTo>
                <a:cubicBezTo>
                  <a:pt x="3563289" y="0"/>
                  <a:pt x="3621024" y="57735"/>
                  <a:pt x="3621024" y="128955"/>
                </a:cubicBezTo>
                <a:lnTo>
                  <a:pt x="3621024" y="644759"/>
                </a:lnTo>
                <a:cubicBezTo>
                  <a:pt x="3621024" y="715979"/>
                  <a:pt x="3563289" y="773714"/>
                  <a:pt x="3492069" y="773714"/>
                </a:cubicBezTo>
                <a:lnTo>
                  <a:pt x="128955" y="773714"/>
                </a:lnTo>
                <a:cubicBezTo>
                  <a:pt x="57735" y="773714"/>
                  <a:pt x="0" y="715979"/>
                  <a:pt x="0" y="644759"/>
                </a:cubicBezTo>
                <a:lnTo>
                  <a:pt x="0" y="128955"/>
                </a:lnTo>
                <a:close/>
              </a:path>
            </a:pathLst>
          </a:custGeom>
        </p:spPr>
        <p:style>
          <a:lnRef idx="2">
            <a:schemeClr val="lt1">
              <a:hueOff val="0"/>
              <a:satOff val="0"/>
              <a:lumOff val="0"/>
              <a:alphaOff val="0"/>
            </a:schemeClr>
          </a:lnRef>
          <a:fillRef idx="1">
            <a:schemeClr val="accent3">
              <a:hueOff val="-8680613"/>
              <a:satOff val="42546"/>
              <a:lumOff val="16275"/>
              <a:alphaOff val="0"/>
            </a:schemeClr>
          </a:fillRef>
          <a:effectRef idx="0">
            <a:schemeClr val="accent3">
              <a:hueOff val="-8680613"/>
              <a:satOff val="42546"/>
              <a:lumOff val="16275"/>
              <a:alphaOff val="0"/>
            </a:schemeClr>
          </a:effectRef>
          <a:fontRef idx="minor">
            <a:schemeClr val="lt1"/>
          </a:fontRef>
        </p:style>
        <p:txBody>
          <a:bodyPr spcFirstLastPara="0" vert="horz" wrap="square" lIns="125400" tIns="81585" rIns="125400" bIns="81585" numCol="1" spcCol="1270" anchor="ctr" anchorCtr="0">
            <a:noAutofit/>
          </a:bodyPr>
          <a:lstStyle/>
          <a:p>
            <a:pPr marL="0" lvl="0" indent="0" algn="ctr" defTabSz="1022350">
              <a:lnSpc>
                <a:spcPct val="90000"/>
              </a:lnSpc>
              <a:spcBef>
                <a:spcPct val="0"/>
              </a:spcBef>
              <a:spcAft>
                <a:spcPct val="35000"/>
              </a:spcAft>
              <a:buNone/>
            </a:pPr>
            <a:r>
              <a:rPr lang="en-GB" sz="2300" b="1" kern="1200" dirty="0">
                <a:solidFill>
                  <a:schemeClr val="tx1"/>
                </a:solidFill>
                <a:latin typeface="Arial" panose="020B0604020202020204" pitchFamily="34" charset="0"/>
                <a:cs typeface="Arial" panose="020B0604020202020204" pitchFamily="34" charset="0"/>
              </a:rPr>
              <a:t>Uphold data protection laws</a:t>
            </a:r>
          </a:p>
        </p:txBody>
      </p:sp>
      <p:sp>
        <p:nvSpPr>
          <p:cNvPr id="13" name="Freeform: Shape 12">
            <a:extLst>
              <a:ext uri="{FF2B5EF4-FFF2-40B4-BE49-F238E27FC236}">
                <a16:creationId xmlns:a16="http://schemas.microsoft.com/office/drawing/2014/main" id="{5F67AE0C-6CFF-40EE-957F-E6453A8DACCF}"/>
              </a:ext>
            </a:extLst>
          </p:cNvPr>
          <p:cNvSpPr/>
          <p:nvPr/>
        </p:nvSpPr>
        <p:spPr>
          <a:xfrm>
            <a:off x="4258237" y="5115460"/>
            <a:ext cx="6186099" cy="861120"/>
          </a:xfrm>
          <a:custGeom>
            <a:avLst/>
            <a:gdLst>
              <a:gd name="connsiteX0" fmla="*/ 0 w 10267552"/>
              <a:gd name="connsiteY0" fmla="*/ 143523 h 861120"/>
              <a:gd name="connsiteX1" fmla="*/ 143523 w 10267552"/>
              <a:gd name="connsiteY1" fmla="*/ 0 h 861120"/>
              <a:gd name="connsiteX2" fmla="*/ 10124029 w 10267552"/>
              <a:gd name="connsiteY2" fmla="*/ 0 h 861120"/>
              <a:gd name="connsiteX3" fmla="*/ 10267552 w 10267552"/>
              <a:gd name="connsiteY3" fmla="*/ 143523 h 861120"/>
              <a:gd name="connsiteX4" fmla="*/ 10267552 w 10267552"/>
              <a:gd name="connsiteY4" fmla="*/ 717597 h 861120"/>
              <a:gd name="connsiteX5" fmla="*/ 10124029 w 10267552"/>
              <a:gd name="connsiteY5" fmla="*/ 861120 h 861120"/>
              <a:gd name="connsiteX6" fmla="*/ 143523 w 10267552"/>
              <a:gd name="connsiteY6" fmla="*/ 861120 h 861120"/>
              <a:gd name="connsiteX7" fmla="*/ 0 w 10267552"/>
              <a:gd name="connsiteY7" fmla="*/ 717597 h 861120"/>
              <a:gd name="connsiteX8" fmla="*/ 0 w 10267552"/>
              <a:gd name="connsiteY8" fmla="*/ 143523 h 8611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267552" h="861120">
                <a:moveTo>
                  <a:pt x="0" y="143523"/>
                </a:moveTo>
                <a:cubicBezTo>
                  <a:pt x="0" y="64257"/>
                  <a:pt x="64257" y="0"/>
                  <a:pt x="143523" y="0"/>
                </a:cubicBezTo>
                <a:lnTo>
                  <a:pt x="10124029" y="0"/>
                </a:lnTo>
                <a:cubicBezTo>
                  <a:pt x="10203295" y="0"/>
                  <a:pt x="10267552" y="64257"/>
                  <a:pt x="10267552" y="143523"/>
                </a:cubicBezTo>
                <a:lnTo>
                  <a:pt x="10267552" y="717597"/>
                </a:lnTo>
                <a:cubicBezTo>
                  <a:pt x="10267552" y="796863"/>
                  <a:pt x="10203295" y="861120"/>
                  <a:pt x="10124029" y="861120"/>
                </a:cubicBezTo>
                <a:lnTo>
                  <a:pt x="143523" y="861120"/>
                </a:lnTo>
                <a:cubicBezTo>
                  <a:pt x="64257" y="861120"/>
                  <a:pt x="0" y="796863"/>
                  <a:pt x="0" y="717597"/>
                </a:cubicBezTo>
                <a:lnTo>
                  <a:pt x="0" y="143523"/>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175386" tIns="175386" rIns="175386" bIns="175386" numCol="1" spcCol="1270" anchor="ctr" anchorCtr="0">
            <a:noAutofit/>
          </a:bodyPr>
          <a:lstStyle/>
          <a:p>
            <a:pPr marL="0" lvl="0" indent="0" algn="l" defTabSz="1555750">
              <a:lnSpc>
                <a:spcPct val="90000"/>
              </a:lnSpc>
              <a:spcBef>
                <a:spcPct val="0"/>
              </a:spcBef>
              <a:spcAft>
                <a:spcPct val="35000"/>
              </a:spcAft>
              <a:buNone/>
            </a:pPr>
            <a:endParaRPr lang="en-GB" sz="3500" kern="1200"/>
          </a:p>
        </p:txBody>
      </p:sp>
      <p:sp>
        <p:nvSpPr>
          <p:cNvPr id="14" name="Freeform: Shape 13">
            <a:extLst>
              <a:ext uri="{FF2B5EF4-FFF2-40B4-BE49-F238E27FC236}">
                <a16:creationId xmlns:a16="http://schemas.microsoft.com/office/drawing/2014/main" id="{250834E0-C3B5-4D11-8325-340429E83CFD}"/>
              </a:ext>
            </a:extLst>
          </p:cNvPr>
          <p:cNvSpPr/>
          <p:nvPr/>
        </p:nvSpPr>
        <p:spPr>
          <a:xfrm>
            <a:off x="1066800" y="5269684"/>
            <a:ext cx="9076376" cy="761760"/>
          </a:xfrm>
          <a:custGeom>
            <a:avLst/>
            <a:gdLst>
              <a:gd name="connsiteX0" fmla="*/ 0 w 10267552"/>
              <a:gd name="connsiteY0" fmla="*/ 0 h 761760"/>
              <a:gd name="connsiteX1" fmla="*/ 10267552 w 10267552"/>
              <a:gd name="connsiteY1" fmla="*/ 0 h 761760"/>
              <a:gd name="connsiteX2" fmla="*/ 10267552 w 10267552"/>
              <a:gd name="connsiteY2" fmla="*/ 761760 h 761760"/>
              <a:gd name="connsiteX3" fmla="*/ 0 w 10267552"/>
              <a:gd name="connsiteY3" fmla="*/ 761760 h 761760"/>
              <a:gd name="connsiteX4" fmla="*/ 0 w 10267552"/>
              <a:gd name="connsiteY4" fmla="*/ 0 h 7617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67552" h="761760">
                <a:moveTo>
                  <a:pt x="0" y="0"/>
                </a:moveTo>
                <a:lnTo>
                  <a:pt x="10267552" y="0"/>
                </a:lnTo>
                <a:lnTo>
                  <a:pt x="10267552" y="761760"/>
                </a:lnTo>
                <a:lnTo>
                  <a:pt x="0" y="76176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25995" tIns="44450" rIns="248920" bIns="44450" numCol="1" spcCol="1270" anchor="t" anchorCtr="0">
            <a:noAutofit/>
          </a:bodyPr>
          <a:lstStyle/>
          <a:p>
            <a:pPr marL="0" lvl="1" algn="l" defTabSz="1200150">
              <a:lnSpc>
                <a:spcPct val="90000"/>
              </a:lnSpc>
              <a:spcBef>
                <a:spcPct val="0"/>
              </a:spcBef>
              <a:spcAft>
                <a:spcPct val="20000"/>
              </a:spcAft>
            </a:pPr>
            <a:r>
              <a:rPr lang="en-GB" sz="2000" kern="1200" dirty="0">
                <a:latin typeface="Arial" panose="020B0604020202020204" pitchFamily="34" charset="0"/>
                <a:cs typeface="Arial" panose="020B0604020202020204" pitchFamily="34" charset="0"/>
              </a:rPr>
              <a:t>The final principle is:  </a:t>
            </a:r>
          </a:p>
        </p:txBody>
      </p:sp>
      <p:sp>
        <p:nvSpPr>
          <p:cNvPr id="11" name="TextBox 10">
            <a:extLst>
              <a:ext uri="{FF2B5EF4-FFF2-40B4-BE49-F238E27FC236}">
                <a16:creationId xmlns:a16="http://schemas.microsoft.com/office/drawing/2014/main" id="{D7990D86-9652-40F3-80E8-B4D0457EA68F}"/>
              </a:ext>
            </a:extLst>
          </p:cNvPr>
          <p:cNvSpPr txBox="1"/>
          <p:nvPr/>
        </p:nvSpPr>
        <p:spPr>
          <a:xfrm>
            <a:off x="921657" y="4162604"/>
            <a:ext cx="10058400" cy="707886"/>
          </a:xfrm>
          <a:prstGeom prst="rect">
            <a:avLst/>
          </a:prstGeom>
          <a:noFill/>
          <a:ln w="38100">
            <a:solidFill>
              <a:schemeClr val="tx1"/>
            </a:solidFill>
          </a:ln>
        </p:spPr>
        <p:txBody>
          <a:bodyPr wrap="square" rtlCol="0">
            <a:spAutoFit/>
          </a:bodyPr>
          <a:lstStyle/>
          <a:p>
            <a:r>
              <a:rPr lang="en-GB" sz="2000" dirty="0">
                <a:latin typeface="Arial" panose="020B0604020202020204" pitchFamily="34" charset="0"/>
                <a:cs typeface="Arial" panose="020B0604020202020204" pitchFamily="34" charset="0"/>
              </a:rPr>
              <a:t>At UWTSD you must ensure that you: do not share data outside of the organisation and that you do not falsify your results. </a:t>
            </a:r>
          </a:p>
        </p:txBody>
      </p:sp>
      <p:sp>
        <p:nvSpPr>
          <p:cNvPr id="16" name="TextBox 15">
            <a:extLst>
              <a:ext uri="{FF2B5EF4-FFF2-40B4-BE49-F238E27FC236}">
                <a16:creationId xmlns:a16="http://schemas.microsoft.com/office/drawing/2014/main" id="{74E8857A-974D-4F7A-BB62-4D165DFBAF0E}"/>
              </a:ext>
            </a:extLst>
          </p:cNvPr>
          <p:cNvSpPr txBox="1"/>
          <p:nvPr/>
        </p:nvSpPr>
        <p:spPr>
          <a:xfrm>
            <a:off x="4345288" y="5292728"/>
            <a:ext cx="6099048" cy="461665"/>
          </a:xfrm>
          <a:prstGeom prst="rect">
            <a:avLst/>
          </a:prstGeom>
          <a:noFill/>
        </p:spPr>
        <p:txBody>
          <a:bodyPr wrap="square">
            <a:spAutoFit/>
          </a:bodyPr>
          <a:lstStyle/>
          <a:p>
            <a:pPr algn="ctr"/>
            <a:r>
              <a:rPr lang="en-GB" sz="2400" b="1" dirty="0">
                <a:latin typeface="Arial" panose="020B0604020202020204" pitchFamily="34" charset="0"/>
                <a:cs typeface="Arial" panose="020B0604020202020204" pitchFamily="34" charset="0"/>
              </a:rPr>
              <a:t>Ensure the safety of the researcher</a:t>
            </a:r>
          </a:p>
        </p:txBody>
      </p:sp>
    </p:spTree>
    <p:extLst>
      <p:ext uri="{BB962C8B-B14F-4D97-AF65-F5344CB8AC3E}">
        <p14:creationId xmlns:p14="http://schemas.microsoft.com/office/powerpoint/2010/main" val="523372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animBg="1"/>
      <p:bldP spid="9" grpId="0" animBg="1"/>
      <p:bldP spid="10" grpId="0" animBg="1"/>
      <p:bldP spid="13" grpId="0" animBg="1"/>
      <p:bldP spid="14" grpId="0"/>
      <p:bldP spid="11" grpId="0" animBg="1"/>
      <p:bldP spid="1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4DA583-74AF-493B-AFDF-34557925A4BB}"/>
              </a:ext>
            </a:extLst>
          </p:cNvPr>
          <p:cNvSpPr>
            <a:spLocks noGrp="1"/>
          </p:cNvSpPr>
          <p:nvPr>
            <p:ph type="title"/>
          </p:nvPr>
        </p:nvSpPr>
        <p:spPr/>
        <p:txBody>
          <a:bodyPr/>
          <a:lstStyle/>
          <a:p>
            <a:r>
              <a:rPr lang="en-GB" dirty="0"/>
              <a:t>Ethics of Component 1 &amp; 2</a:t>
            </a:r>
          </a:p>
        </p:txBody>
      </p:sp>
      <p:sp>
        <p:nvSpPr>
          <p:cNvPr id="3" name="Content Placeholder 2">
            <a:extLst>
              <a:ext uri="{FF2B5EF4-FFF2-40B4-BE49-F238E27FC236}">
                <a16:creationId xmlns:a16="http://schemas.microsoft.com/office/drawing/2014/main" id="{AB36B71C-419A-4AA7-8CEE-0E24E16F8859}"/>
              </a:ext>
            </a:extLst>
          </p:cNvPr>
          <p:cNvSpPr>
            <a:spLocks noGrp="1"/>
          </p:cNvSpPr>
          <p:nvPr>
            <p:ph idx="1"/>
          </p:nvPr>
        </p:nvSpPr>
        <p:spPr>
          <a:xfrm>
            <a:off x="992459" y="1690688"/>
            <a:ext cx="9907570" cy="2033819"/>
          </a:xfrm>
        </p:spPr>
        <p:style>
          <a:lnRef idx="2">
            <a:schemeClr val="accent5">
              <a:shade val="50000"/>
            </a:schemeClr>
          </a:lnRef>
          <a:fillRef idx="1">
            <a:schemeClr val="accent5"/>
          </a:fillRef>
          <a:effectRef idx="0">
            <a:schemeClr val="accent5"/>
          </a:effectRef>
          <a:fontRef idx="minor">
            <a:schemeClr val="lt1"/>
          </a:fontRef>
        </p:style>
        <p:txBody>
          <a:bodyPr>
            <a:normAutofit/>
          </a:bodyPr>
          <a:lstStyle/>
          <a:p>
            <a:pPr marL="0" indent="0">
              <a:buNone/>
            </a:pPr>
            <a:r>
              <a:rPr lang="en-GB" sz="2400" dirty="0"/>
              <a:t>As you are conducting secondary research and developing a scoping review of existing literature in component 2, you </a:t>
            </a:r>
            <a:r>
              <a:rPr lang="en-GB" sz="2400" b="1" dirty="0"/>
              <a:t>will </a:t>
            </a:r>
            <a:r>
              <a:rPr lang="en-GB" sz="2400" b="1" u="sng" dirty="0"/>
              <a:t>not</a:t>
            </a:r>
            <a:r>
              <a:rPr lang="en-GB" sz="2400" b="1" dirty="0"/>
              <a:t> </a:t>
            </a:r>
            <a:r>
              <a:rPr lang="en-GB" sz="2400" dirty="0"/>
              <a:t>be collecting primary data. </a:t>
            </a:r>
          </a:p>
          <a:p>
            <a:pPr marL="0" indent="0">
              <a:buNone/>
            </a:pPr>
            <a:r>
              <a:rPr lang="en-GB" sz="2400" dirty="0"/>
              <a:t>However, you must remain ethical as a researcher, the UWTSD Research Ethics &amp; Integrity Code of Practice details the in section 17 the seriousness of fairly and accurately representing the literature that you review. </a:t>
            </a:r>
          </a:p>
        </p:txBody>
      </p:sp>
      <p:sp>
        <p:nvSpPr>
          <p:cNvPr id="4" name="TextBox 3">
            <a:extLst>
              <a:ext uri="{FF2B5EF4-FFF2-40B4-BE49-F238E27FC236}">
                <a16:creationId xmlns:a16="http://schemas.microsoft.com/office/drawing/2014/main" id="{9878BEA1-4C66-44F5-9FD6-559F05C6FBC2}"/>
              </a:ext>
            </a:extLst>
          </p:cNvPr>
          <p:cNvSpPr txBox="1"/>
          <p:nvPr/>
        </p:nvSpPr>
        <p:spPr>
          <a:xfrm>
            <a:off x="992459" y="3924398"/>
            <a:ext cx="10160619" cy="2215991"/>
          </a:xfrm>
          <a:prstGeom prst="rect">
            <a:avLst/>
          </a:prstGeom>
          <a:noFill/>
        </p:spPr>
        <p:txBody>
          <a:bodyPr wrap="square" rtlCol="0">
            <a:spAutoFit/>
          </a:bodyPr>
          <a:lstStyle/>
          <a:p>
            <a:r>
              <a:rPr lang="en-GB" sz="2000" b="0" i="0" u="none" strike="noStrike" baseline="0" dirty="0">
                <a:solidFill>
                  <a:srgbClr val="000000"/>
                </a:solidFill>
                <a:latin typeface="Arial" panose="020B0604020202020204" pitchFamily="34" charset="0"/>
              </a:rPr>
              <a:t>Research misconduct can take many forms, including: </a:t>
            </a:r>
          </a:p>
          <a:p>
            <a:r>
              <a:rPr lang="en-GB" sz="2000" b="0" i="0" u="none" strike="noStrike" baseline="0" dirty="0">
                <a:solidFill>
                  <a:srgbClr val="000000"/>
                </a:solidFill>
                <a:latin typeface="Arial" panose="020B0604020202020204" pitchFamily="34" charset="0"/>
              </a:rPr>
              <a:t>• </a:t>
            </a:r>
            <a:r>
              <a:rPr lang="en-GB" sz="2000" b="1" i="0" u="none" strike="noStrike" baseline="0" dirty="0">
                <a:solidFill>
                  <a:srgbClr val="000000"/>
                </a:solidFill>
                <a:latin typeface="Arial" panose="020B0604020202020204" pitchFamily="34" charset="0"/>
              </a:rPr>
              <a:t>Fabrication</a:t>
            </a:r>
            <a:r>
              <a:rPr lang="en-GB" sz="2000" b="0" i="0" u="none" strike="noStrike" baseline="0" dirty="0">
                <a:solidFill>
                  <a:srgbClr val="000000"/>
                </a:solidFill>
                <a:latin typeface="Arial" panose="020B0604020202020204" pitchFamily="34" charset="0"/>
              </a:rPr>
              <a:t>: making up results or other outputs (</a:t>
            </a:r>
            <a:r>
              <a:rPr lang="en-GB" sz="2000" b="0" i="0" u="none" strike="noStrike" baseline="0" dirty="0" err="1">
                <a:solidFill>
                  <a:srgbClr val="000000"/>
                </a:solidFill>
                <a:latin typeface="Arial" panose="020B0604020202020204" pitchFamily="34" charset="0"/>
              </a:rPr>
              <a:t>eg</a:t>
            </a:r>
            <a:r>
              <a:rPr lang="en-GB" sz="2000" b="0" i="0" u="none" strike="noStrike" baseline="0" dirty="0">
                <a:solidFill>
                  <a:srgbClr val="000000"/>
                </a:solidFill>
                <a:latin typeface="Arial" panose="020B0604020202020204" pitchFamily="34" charset="0"/>
              </a:rPr>
              <a:t>, artefacts) and presenting them as if they were real </a:t>
            </a:r>
          </a:p>
          <a:p>
            <a:r>
              <a:rPr lang="en-GB" sz="2000" b="0" i="0" u="none" strike="noStrike" baseline="0" dirty="0">
                <a:solidFill>
                  <a:srgbClr val="000000"/>
                </a:solidFill>
                <a:latin typeface="Arial" panose="020B0604020202020204" pitchFamily="34" charset="0"/>
              </a:rPr>
              <a:t>• </a:t>
            </a:r>
            <a:r>
              <a:rPr lang="en-GB" sz="2000" b="1" i="0" u="none" strike="noStrike" baseline="0" dirty="0">
                <a:solidFill>
                  <a:srgbClr val="000000"/>
                </a:solidFill>
                <a:latin typeface="Arial" panose="020B0604020202020204" pitchFamily="34" charset="0"/>
              </a:rPr>
              <a:t>Falsification</a:t>
            </a:r>
            <a:r>
              <a:rPr lang="en-GB" sz="2000" b="0" i="0" u="none" strike="noStrike" baseline="0" dirty="0">
                <a:solidFill>
                  <a:srgbClr val="000000"/>
                </a:solidFill>
                <a:latin typeface="Arial" panose="020B0604020202020204" pitchFamily="34" charset="0"/>
              </a:rPr>
              <a:t>: manipulating research processes or changing or omitting data without good cause </a:t>
            </a:r>
          </a:p>
          <a:p>
            <a:r>
              <a:rPr lang="en-GB" sz="2000" b="0" i="0" u="none" strike="noStrike" baseline="0" dirty="0">
                <a:solidFill>
                  <a:srgbClr val="000000"/>
                </a:solidFill>
                <a:latin typeface="Arial" panose="020B0604020202020204" pitchFamily="34" charset="0"/>
              </a:rPr>
              <a:t>• </a:t>
            </a:r>
            <a:r>
              <a:rPr lang="en-GB" sz="2000" b="1" i="0" u="none" strike="noStrike" baseline="0" dirty="0">
                <a:solidFill>
                  <a:srgbClr val="000000"/>
                </a:solidFill>
                <a:latin typeface="Arial" panose="020B0604020202020204" pitchFamily="34" charset="0"/>
              </a:rPr>
              <a:t>Plagiarism</a:t>
            </a:r>
            <a:r>
              <a:rPr lang="en-GB" sz="2000" b="0" i="0" u="none" strike="noStrike" baseline="0" dirty="0">
                <a:solidFill>
                  <a:srgbClr val="000000"/>
                </a:solidFill>
                <a:latin typeface="Arial" panose="020B0604020202020204" pitchFamily="34" charset="0"/>
              </a:rPr>
              <a:t>: using other people’s material without giving proper credit </a:t>
            </a:r>
          </a:p>
          <a:p>
            <a:endParaRPr lang="en-GB" sz="1600" dirty="0"/>
          </a:p>
        </p:txBody>
      </p:sp>
      <p:sp>
        <p:nvSpPr>
          <p:cNvPr id="5" name="TextBox 4">
            <a:extLst>
              <a:ext uri="{FF2B5EF4-FFF2-40B4-BE49-F238E27FC236}">
                <a16:creationId xmlns:a16="http://schemas.microsoft.com/office/drawing/2014/main" id="{6E29DAC7-4435-4F15-AC15-DF68634D130A}"/>
              </a:ext>
            </a:extLst>
          </p:cNvPr>
          <p:cNvSpPr txBox="1"/>
          <p:nvPr/>
        </p:nvSpPr>
        <p:spPr>
          <a:xfrm>
            <a:off x="1248937" y="6140389"/>
            <a:ext cx="9950604" cy="369332"/>
          </a:xfrm>
          <a:prstGeom prst="rect">
            <a:avLst/>
          </a:prstGeom>
          <a:noFill/>
        </p:spPr>
        <p:txBody>
          <a:bodyPr wrap="square" rtlCol="0">
            <a:spAutoFit/>
          </a:bodyPr>
          <a:lstStyle/>
          <a:p>
            <a:r>
              <a:rPr lang="en-GB" dirty="0"/>
              <a:t>As a researcher – you must avoid doing any of the above. </a:t>
            </a:r>
          </a:p>
        </p:txBody>
      </p:sp>
    </p:spTree>
    <p:extLst>
      <p:ext uri="{BB962C8B-B14F-4D97-AF65-F5344CB8AC3E}">
        <p14:creationId xmlns:p14="http://schemas.microsoft.com/office/powerpoint/2010/main" val="4060960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5E684-6E02-47BE-9587-106053605E2E}"/>
              </a:ext>
            </a:extLst>
          </p:cNvPr>
          <p:cNvSpPr>
            <a:spLocks noGrp="1"/>
          </p:cNvSpPr>
          <p:nvPr>
            <p:ph type="title"/>
          </p:nvPr>
        </p:nvSpPr>
        <p:spPr/>
        <p:txBody>
          <a:bodyPr/>
          <a:lstStyle/>
          <a:p>
            <a:r>
              <a:rPr lang="en-GB" dirty="0"/>
              <a:t>For the remainder of the session… </a:t>
            </a:r>
          </a:p>
        </p:txBody>
      </p:sp>
      <p:sp>
        <p:nvSpPr>
          <p:cNvPr id="3" name="Content Placeholder 2">
            <a:extLst>
              <a:ext uri="{FF2B5EF4-FFF2-40B4-BE49-F238E27FC236}">
                <a16:creationId xmlns:a16="http://schemas.microsoft.com/office/drawing/2014/main" id="{ACBF0793-3560-4D87-BF3F-C9D8E4AECA37}"/>
              </a:ext>
            </a:extLst>
          </p:cNvPr>
          <p:cNvSpPr>
            <a:spLocks noGrp="1"/>
          </p:cNvSpPr>
          <p:nvPr>
            <p:ph idx="1"/>
          </p:nvPr>
        </p:nvSpPr>
        <p:spPr>
          <a:xfrm>
            <a:off x="358219" y="1825625"/>
            <a:ext cx="11481847" cy="2434141"/>
          </a:xfrm>
        </p:spPr>
        <p:txBody>
          <a:bodyPr/>
          <a:lstStyle/>
          <a:p>
            <a:r>
              <a:rPr lang="en-GB" dirty="0"/>
              <a:t>Develop and refine your component 1 proposal. </a:t>
            </a:r>
          </a:p>
          <a:p>
            <a:pPr lvl="1"/>
            <a:r>
              <a:rPr lang="en-GB" sz="2000" dirty="0"/>
              <a:t>Focus on</a:t>
            </a:r>
            <a:r>
              <a:rPr lang="en-GB" sz="2200" dirty="0"/>
              <a:t>: </a:t>
            </a:r>
          </a:p>
          <a:p>
            <a:pPr lvl="4"/>
            <a:r>
              <a:rPr lang="en-GB" sz="2200" dirty="0"/>
              <a:t>Deciding a topic of research</a:t>
            </a:r>
          </a:p>
          <a:p>
            <a:pPr lvl="4"/>
            <a:r>
              <a:rPr lang="en-GB" sz="2200" dirty="0"/>
              <a:t>Make notes on your rationale for researching this topic </a:t>
            </a:r>
          </a:p>
          <a:p>
            <a:pPr lvl="4"/>
            <a:r>
              <a:rPr lang="en-GB" sz="2200" dirty="0"/>
              <a:t>Make notes regarding your ethical practice as a researcher. </a:t>
            </a:r>
          </a:p>
        </p:txBody>
      </p:sp>
      <p:sp>
        <p:nvSpPr>
          <p:cNvPr id="4" name="TextBox 3">
            <a:extLst>
              <a:ext uri="{FF2B5EF4-FFF2-40B4-BE49-F238E27FC236}">
                <a16:creationId xmlns:a16="http://schemas.microsoft.com/office/drawing/2014/main" id="{A0A60FCC-3C33-42BC-9846-09E301F2C17F}"/>
              </a:ext>
            </a:extLst>
          </p:cNvPr>
          <p:cNvSpPr txBox="1"/>
          <p:nvPr/>
        </p:nvSpPr>
        <p:spPr>
          <a:xfrm>
            <a:off x="769432" y="4594303"/>
            <a:ext cx="10917045" cy="461665"/>
          </a:xfrm>
          <a:prstGeom prst="rect">
            <a:avLst/>
          </a:prstGeom>
          <a:solidFill>
            <a:schemeClr val="accent1"/>
          </a:solidFill>
        </p:spPr>
        <p:style>
          <a:lnRef idx="2">
            <a:schemeClr val="accent5"/>
          </a:lnRef>
          <a:fillRef idx="1">
            <a:schemeClr val="lt1"/>
          </a:fillRef>
          <a:effectRef idx="0">
            <a:schemeClr val="accent5"/>
          </a:effectRef>
          <a:fontRef idx="minor">
            <a:schemeClr val="dk1"/>
          </a:fontRef>
        </p:style>
        <p:txBody>
          <a:bodyPr wrap="square" rtlCol="0">
            <a:spAutoFit/>
          </a:bodyPr>
          <a:lstStyle/>
          <a:p>
            <a:r>
              <a:rPr lang="en-GB" sz="2400" dirty="0">
                <a:solidFill>
                  <a:schemeClr val="bg1"/>
                </a:solidFill>
              </a:rPr>
              <a:t>Next week – Revision of key concepts and workshop on completion of Component 1 </a:t>
            </a:r>
          </a:p>
        </p:txBody>
      </p:sp>
    </p:spTree>
    <p:extLst>
      <p:ext uri="{BB962C8B-B14F-4D97-AF65-F5344CB8AC3E}">
        <p14:creationId xmlns:p14="http://schemas.microsoft.com/office/powerpoint/2010/main" val="19837028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5383780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8483481-869C-45E1-8782-B1DFC8E0F1B3}"/>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790375460"/>
      </p:ext>
    </p:extLst>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6" ma:contentTypeDescription="Create a new document." ma:contentTypeScope="" ma:versionID="3e9a1b2e959880e4a76c3977d9ce4bf7">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fcf97f2708594b994a194b3975e3d81f"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a97a576-9b9a-4725-8082-46e909de400b}" ma:internalName="TaxCatchAll" ma:showField="CatchAllData" ma:web="303dbf9b-b85b-46a0-94f1-894078c07ec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9C2DCFA-149B-430D-8596-BC24F5C8AA48}">
  <ds:schemaRefs>
    <ds:schemaRef ds:uri="http://schemas.microsoft.com/sharepoint/v3/contenttype/forms"/>
  </ds:schemaRefs>
</ds:datastoreItem>
</file>

<file path=customXml/itemProps2.xml><?xml version="1.0" encoding="utf-8"?>
<ds:datastoreItem xmlns:ds="http://schemas.openxmlformats.org/officeDocument/2006/customXml" ds:itemID="{B423A366-52DD-4B0D-BE45-A2541ACCCAE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467</TotalTime>
  <Words>3820</Words>
  <Application>Microsoft Office PowerPoint</Application>
  <PresentationFormat>Widescreen</PresentationFormat>
  <Paragraphs>240</Paragraphs>
  <Slides>31</Slides>
  <Notes>12</Notes>
  <HiddenSlides>0</HiddenSlides>
  <MMClips>0</MMClips>
  <ScaleCrop>false</ScaleCrop>
  <HeadingPairs>
    <vt:vector size="6" baseType="variant">
      <vt:variant>
        <vt:lpstr>Fonts Used</vt:lpstr>
      </vt:variant>
      <vt:variant>
        <vt:i4>4</vt:i4>
      </vt:variant>
      <vt:variant>
        <vt:lpstr>Theme</vt:lpstr>
      </vt:variant>
      <vt:variant>
        <vt:i4>7</vt:i4>
      </vt:variant>
      <vt:variant>
        <vt:lpstr>Slide Titles</vt:lpstr>
      </vt:variant>
      <vt:variant>
        <vt:i4>31</vt:i4>
      </vt:variant>
    </vt:vector>
  </HeadingPairs>
  <TitlesOfParts>
    <vt:vector size="42" baseType="lpstr">
      <vt:lpstr>-apple-system</vt:lpstr>
      <vt:lpstr>Arial</vt:lpstr>
      <vt:lpstr>Calibri</vt:lpstr>
      <vt:lpstr>Calibri Light</vt:lpstr>
      <vt:lpstr>UWTSD Holding Page</vt:lpstr>
      <vt:lpstr>UWTSD Title Page 1</vt:lpstr>
      <vt:lpstr>UWTSD Text 1</vt:lpstr>
      <vt:lpstr>UWTSD Text 2</vt:lpstr>
      <vt:lpstr>UWTSD Text 3</vt:lpstr>
      <vt:lpstr>UWTSD Text 4</vt:lpstr>
      <vt:lpstr>UWTSD Logo Variations place image in Background</vt:lpstr>
      <vt:lpstr>PowerPoint Presentation</vt:lpstr>
      <vt:lpstr>During this session</vt:lpstr>
      <vt:lpstr>Why do we use research proposals? </vt:lpstr>
      <vt:lpstr>PowerPoint Presentation</vt:lpstr>
      <vt:lpstr>Research Proposal – what to include</vt:lpstr>
      <vt:lpstr>Component 1 Template</vt:lpstr>
      <vt:lpstr>Choosing a research topic</vt:lpstr>
      <vt:lpstr>Deciding and refining your review question. </vt:lpstr>
      <vt:lpstr>Deciding and refining your review question. </vt:lpstr>
      <vt:lpstr>The PCC Approach </vt:lpstr>
      <vt:lpstr>Examples</vt:lpstr>
      <vt:lpstr>Examples of refined your review questions. </vt:lpstr>
      <vt:lpstr>Rationale </vt:lpstr>
      <vt:lpstr>Are these rationales valid? </vt:lpstr>
      <vt:lpstr>Research Aims and Objectives</vt:lpstr>
      <vt:lpstr>Research Aims</vt:lpstr>
      <vt:lpstr>Research Aims</vt:lpstr>
      <vt:lpstr>Research Objective</vt:lpstr>
      <vt:lpstr>Research Outcomes</vt:lpstr>
      <vt:lpstr>Cohesive research</vt:lpstr>
      <vt:lpstr>Research ideas</vt:lpstr>
      <vt:lpstr>Reflect </vt:lpstr>
      <vt:lpstr>Developing a rationale</vt:lpstr>
      <vt:lpstr>Break</vt:lpstr>
      <vt:lpstr>What are ethics?</vt:lpstr>
      <vt:lpstr>Conducting ethical research</vt:lpstr>
      <vt:lpstr>Conducting ethical research</vt:lpstr>
      <vt:lpstr>Ethics of Component 1 &amp; 2</vt:lpstr>
      <vt:lpstr>For the remainder of the session…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Beau Academic</cp:lastModifiedBy>
  <cp:revision>23</cp:revision>
  <dcterms:created xsi:type="dcterms:W3CDTF">2021-03-09T15:35:42Z</dcterms:created>
  <dcterms:modified xsi:type="dcterms:W3CDTF">2025-01-24T17:18:25Z</dcterms:modified>
</cp:coreProperties>
</file>