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25"/>
  </p:notesMasterIdLst>
  <p:sldIdLst>
    <p:sldId id="256" r:id="rId2"/>
    <p:sldId id="279" r:id="rId3"/>
    <p:sldId id="257" r:id="rId4"/>
    <p:sldId id="259" r:id="rId5"/>
    <p:sldId id="260" r:id="rId6"/>
    <p:sldId id="262" r:id="rId7"/>
    <p:sldId id="261"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Lst>
  <p:sldSz cx="9144000" cy="6858000" type="screen4x3"/>
  <p:notesSz cx="6858000" cy="9144000"/>
  <p:defaultTextStyle>
    <a:defPPr lvl="0">
      <a:defRPr lang="en-US"/>
    </a:defPPr>
    <a:lvl1pPr marL="0" lvl="0" algn="l" defTabSz="914400" rtl="0" eaLnBrk="1" latinLnBrk="0" hangingPunct="1">
      <a:defRPr sz="1800" kern="1200">
        <a:solidFill>
          <a:schemeClr val="tx1"/>
        </a:solidFill>
        <a:latin typeface="+mn-lt"/>
        <a:ea typeface="+mn-ea"/>
        <a:cs typeface="+mn-cs"/>
      </a:defRPr>
    </a:lvl1pPr>
    <a:lvl2pPr marL="457200" lvl="1" algn="l" defTabSz="914400" rtl="0" eaLnBrk="1" latinLnBrk="0" hangingPunct="1">
      <a:defRPr sz="1800" kern="1200">
        <a:solidFill>
          <a:schemeClr val="tx1"/>
        </a:solidFill>
        <a:latin typeface="+mn-lt"/>
        <a:ea typeface="+mn-ea"/>
        <a:cs typeface="+mn-cs"/>
      </a:defRPr>
    </a:lvl2pPr>
    <a:lvl3pPr marL="914400" lvl="2" algn="l" defTabSz="914400" rtl="0" eaLnBrk="1" latinLnBrk="0" hangingPunct="1">
      <a:defRPr sz="1800" kern="1200">
        <a:solidFill>
          <a:schemeClr val="tx1"/>
        </a:solidFill>
        <a:latin typeface="+mn-lt"/>
        <a:ea typeface="+mn-ea"/>
        <a:cs typeface="+mn-cs"/>
      </a:defRPr>
    </a:lvl3pPr>
    <a:lvl4pPr marL="1371600" lvl="3" algn="l" defTabSz="914400" rtl="0" eaLnBrk="1" latinLnBrk="0" hangingPunct="1">
      <a:defRPr sz="1800" kern="1200">
        <a:solidFill>
          <a:schemeClr val="tx1"/>
        </a:solidFill>
        <a:latin typeface="+mn-lt"/>
        <a:ea typeface="+mn-ea"/>
        <a:cs typeface="+mn-cs"/>
      </a:defRPr>
    </a:lvl4pPr>
    <a:lvl5pPr marL="1828800" lvl="4" algn="l" defTabSz="914400" rtl="0" eaLnBrk="1" latinLnBrk="0" hangingPunct="1">
      <a:defRPr sz="1800" kern="1200">
        <a:solidFill>
          <a:schemeClr val="tx1"/>
        </a:solidFill>
        <a:latin typeface="+mn-lt"/>
        <a:ea typeface="+mn-ea"/>
        <a:cs typeface="+mn-cs"/>
      </a:defRPr>
    </a:lvl5pPr>
    <a:lvl6pPr marL="2286000" lvl="5" algn="l" defTabSz="914400" rtl="0" eaLnBrk="1" latinLnBrk="0" hangingPunct="1">
      <a:defRPr sz="1800" kern="1200">
        <a:solidFill>
          <a:schemeClr val="tx1"/>
        </a:solidFill>
        <a:latin typeface="+mn-lt"/>
        <a:ea typeface="+mn-ea"/>
        <a:cs typeface="+mn-cs"/>
      </a:defRPr>
    </a:lvl6pPr>
    <a:lvl7pPr marL="2743200" lvl="6" algn="l" defTabSz="914400" rtl="0" eaLnBrk="1" latinLnBrk="0" hangingPunct="1">
      <a:defRPr sz="1800" kern="1200">
        <a:solidFill>
          <a:schemeClr val="tx1"/>
        </a:solidFill>
        <a:latin typeface="+mn-lt"/>
        <a:ea typeface="+mn-ea"/>
        <a:cs typeface="+mn-cs"/>
      </a:defRPr>
    </a:lvl7pPr>
    <a:lvl8pPr marL="3200400" lvl="7" algn="l" defTabSz="914400" rtl="0" eaLnBrk="1" latinLnBrk="0" hangingPunct="1">
      <a:defRPr sz="1800" kern="1200">
        <a:solidFill>
          <a:schemeClr val="tx1"/>
        </a:solidFill>
        <a:latin typeface="+mn-lt"/>
        <a:ea typeface="+mn-ea"/>
        <a:cs typeface="+mn-cs"/>
      </a:defRPr>
    </a:lvl8pPr>
    <a:lvl9pPr marL="3657600" lvl="8"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000000"/>
          </p15:clr>
        </p15:guide>
        <p15:guide id="2" pos="2880">
          <p15:clr>
            <a:srgbClr val="000000"/>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8892" autoAdjust="0"/>
    <p:restoredTop sz="94660"/>
  </p:normalViewPr>
  <p:slideViewPr>
    <p:cSldViewPr snapToGrid="0">
      <p:cViewPr>
        <p:scale>
          <a:sx n="70" d="100"/>
          <a:sy n="70" d="100"/>
        </p:scale>
        <p:origin x="672" y="-11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4B6EC98-9C12-4893-B6D7-63B66C0C49CB}" type="datetimeFigureOut">
              <a:rPr lang="en-US" smtClean="0"/>
              <a:pPr/>
              <a:t>4/24/2023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F35218C-DCC0-4917-838D-F0153ABE99A0}"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A retention strategy is a plan, which is created by companies to reduce employee turnover and increase retention properly. Practically, it helps in the employee engagement process along with preventing attrition properly. The present study has focused on the retention strategies applied by HR managers in an international firm to develop productivity levels. </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8F35218C-DCC0-4917-838D-F0153ABE99A0}"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Most of the time, the employees are dissatisfied with the salary of an international firm for which they do not want to be retained again. Apart from this, the competition is high in the market due to which the employees get better job opportunities according to their profiles.</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8F35218C-DCC0-4917-838D-F0153ABE99A0}" type="slidenum">
              <a:rPr lang="en-US" smtClean="0"/>
              <a:pPr/>
              <a:t>4</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Several times, the international firm hires the wrong candidates as per their job requirements; therefore, they do not want to hire that person again, which broadens the issues in implementing the strategies. Managerial appreciation is highly required for employees; however, it is known that the managers of international firms are not always enough to appreciate the employees due to which the retention strategies are not implemented properly.  </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8F35218C-DCC0-4917-838D-F0153ABE99A0}" type="slidenum">
              <a:rPr lang="en-US" smtClean="0"/>
              <a:pPr/>
              <a:t>5</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While implementing the strategies, the management, several times, overestimates the employees and shifts the power to the wrong hands. Thus, the overall retention is suffered a lot and for it, the issues are broadened in the time of retention.  An example of Mars can be brought here as the company focuses on developing its working culture by emphasising freedom, responsibility, mutuality, which helped in improving retention, thereby decreasing employee turnover.</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8F35218C-DCC0-4917-838D-F0153ABE99A0}" type="slidenum">
              <a:rPr lang="en-US" smtClean="0"/>
              <a:pPr/>
              <a:t>6</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In international companies, most workers are facing the high stress of work and workplace problems related to their jobs. In that case, such burnout employees decide to convince their co-workers to leave organisations. Therefore, it is highly difficult to retain them appropriately even after such incidents. </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8F35218C-DCC0-4917-838D-F0153ABE99A0}" type="slidenum">
              <a:rPr lang="en-US" smtClean="0"/>
              <a:pPr/>
              <a:t>7</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The first and foremost thing, which is done by HR managers in retention strategies to reduce turnover is the identification of the cost of employee turnover properly. Furthermore, the managers hire the best candidates by avoiding others through which retention can be proper to reduce turnover.  For example, Hyatt introduced training program for its employees due to whom the company has been able to retain its employees and reduce employees turnover.</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8F35218C-DCC0-4917-838D-F0153ABE99A0}" type="slidenum">
              <a:rPr lang="en-US" smtClean="0"/>
              <a:pPr/>
              <a:t>8</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Apart from the former point, the managers can give a flexible and open-minded workplace to the employees, which may also reduce turnover successfully. Even, the HR team develops opportunities for the employees to learn new things quickly through which their advancement is developed. It motivates them properly and the number of turnovers is reduced. </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8F35218C-DCC0-4917-838D-F0153ABE99A0}" type="slidenum">
              <a:rPr lang="en-US" smtClean="0"/>
              <a:pPr/>
              <a:t>9</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Another retention strategy to reduce turnover is the identification and turnout of poor managers. They basically have a lack of communication or leadership skills for which employee management is not done. Therefore, this strategy is able to retain employees in the international firm by reducing turnover rightly. </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8F35218C-DCC0-4917-838D-F0153ABE99A0}" type="slidenum">
              <a:rPr lang="en-US" smtClean="0"/>
              <a:pPr/>
              <a:t>10</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In order to retain employees in an international firm, the foremost responsibility of the HR managers is to provide recognition and rewards properly. They have to provide appreciation as well as motivation constantly to the employees through which retention can be developed.   </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8F35218C-DCC0-4917-838D-F0153ABE99A0}" type="slidenum">
              <a:rPr lang="en-US" smtClean="0"/>
              <a:pPr/>
              <a:t>11</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Professional incentives can also be developed for the employees through which they can be retained in a quick manner. On the other hand, the </a:t>
            </a:r>
            <a:r>
              <a:rPr lang="en-GB" sz="1200" b="1" i="1" kern="1200" dirty="0">
                <a:solidFill>
                  <a:schemeClr val="tx1"/>
                </a:solidFill>
                <a:latin typeface="+mn-lt"/>
                <a:ea typeface="+mn-ea"/>
                <a:cs typeface="+mn-cs"/>
              </a:rPr>
              <a:t>“5 Crucial Stages of Retention Strategy” </a:t>
            </a:r>
            <a:r>
              <a:rPr lang="en-GB" sz="1200" kern="1200" dirty="0">
                <a:solidFill>
                  <a:schemeClr val="tx1"/>
                </a:solidFill>
                <a:latin typeface="+mn-lt"/>
                <a:ea typeface="+mn-ea"/>
                <a:cs typeface="+mn-cs"/>
              </a:rPr>
              <a:t>model needs to be followed for retaining staff as it focuses on the attraction, hiring, </a:t>
            </a:r>
            <a:r>
              <a:rPr lang="en-GB" sz="1200" kern="1200" dirty="0" err="1">
                <a:solidFill>
                  <a:schemeClr val="tx1"/>
                </a:solidFill>
                <a:latin typeface="+mn-lt"/>
                <a:ea typeface="+mn-ea"/>
                <a:cs typeface="+mn-cs"/>
              </a:rPr>
              <a:t>onboarding</a:t>
            </a:r>
            <a:r>
              <a:rPr lang="en-GB" sz="1200" kern="1200" dirty="0">
                <a:solidFill>
                  <a:schemeClr val="tx1"/>
                </a:solidFill>
                <a:latin typeface="+mn-lt"/>
                <a:ea typeface="+mn-ea"/>
                <a:cs typeface="+mn-cs"/>
              </a:rPr>
              <a:t>, length of stay and departure, which can be ended through retirement.</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8F35218C-DCC0-4917-838D-F0153ABE99A0}" type="slidenum">
              <a:rPr lang="en-US" smtClean="0"/>
              <a:pPr/>
              <a:t>12</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Another process is proper communication development between employees and managers. The performance measurement is done by them and it appreciates the employees to retain for the management culture. Health benefits and compensation procedures are also required for retaining employees in an international firm. </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8F35218C-DCC0-4917-838D-F0153ABE99A0}" type="slidenum">
              <a:rPr lang="en-US" smtClean="0"/>
              <a:pPr/>
              <a:t>13</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The first thing, which needs to be done with the employees, is giving the responsibilities to them for project-related work. It shows that the employees are the very effective parts of a company by which they feel engaged. Apparently, if the managers do not take them for granted, they think that they are important to the organisation.  </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8F35218C-DCC0-4917-838D-F0153ABE99A0}" type="slidenum">
              <a:rPr lang="en-US" smtClean="0"/>
              <a:pPr/>
              <a:t>14</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On the other hand, the managers or the authority have to be loyal towards the employees and if they commit related to salary increments or reward programmes, it has to be arranged. Otherwise, it shows that the employees do not feel that they are engaged in the organisation. </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8F35218C-DCC0-4917-838D-F0153ABE99A0}" type="slidenum">
              <a:rPr lang="en-US" smtClean="0"/>
              <a:pPr/>
              <a:t>15</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latin typeface="+mn-lt"/>
                <a:ea typeface="+mn-ea"/>
                <a:cs typeface="+mn-cs"/>
              </a:rPr>
              <a:t>A good manager plays an important role in developing a healthy workplace, which emerges as the key to improving retention. They are the ones who enliven as well as enrich the work of employees, which is important for employee retention. They even focus on talent management, which is a process of recruiting as well as developing a workforce, which is productive and willing to remain in the organisation. This process aids in improving the overall business performance, thereby ensuring that the company stays competitive in the market. Moreover, developing an inclusive and loyal culture in the organisation even is beneficial for motivating employees to stay in the organisation for a long. </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8F35218C-DCC0-4917-838D-F0153ABE99A0}" type="slidenum">
              <a:rPr lang="en-US" smtClean="0"/>
              <a:pPr/>
              <a:t>16</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latin typeface="+mn-lt"/>
                <a:ea typeface="+mn-ea"/>
                <a:cs typeface="+mn-cs"/>
              </a:rPr>
              <a:t>The role of manager is important for developing employee experience. Giving the tools, like support, technology, training of employees, so that they can easily perform their work benefits not only employees, but also manager and company. Giving continuous feedback on performance, developing healthy communication among employees and even between employees and managers increases the tendency of employees to stay in the organisation for long. </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8F35218C-DCC0-4917-838D-F0153ABE99A0}" type="slidenum">
              <a:rPr lang="en-US" smtClean="0"/>
              <a:pPr/>
              <a:t>17</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latin typeface="+mn-lt"/>
                <a:ea typeface="+mn-ea"/>
                <a:cs typeface="+mn-cs"/>
              </a:rPr>
              <a:t>Standing up with the team, and focusing on developing the future career of the employees are important roles of manager that stands essential in retention strategy. This is because if managers do not stand with the employees, they would not get proper support and would feel de-motivated to some extent. Likewise if the focus on future careers is not made by the managers in the organisation, the employees feel less motivated and are interested in getting a job anywhere else, where they can see their future bright. </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8F35218C-DCC0-4917-838D-F0153ABE99A0}" type="slidenum">
              <a:rPr lang="en-US" smtClean="0"/>
              <a:pPr/>
              <a:t>18</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latin typeface="+mn-lt"/>
                <a:ea typeface="+mn-ea"/>
                <a:cs typeface="+mn-cs"/>
              </a:rPr>
              <a:t>Four different aspects need to be emphasised by managers in employee retention. The first is retention, which means the manager needs to focus on keeping the desirable employees, who seem to be beneficial for the organisation. The second one is attrition, which means managers need to focus on the reason behind the loss of any personnel for the organisation. </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8F35218C-DCC0-4917-838D-F0153ABE99A0}" type="slidenum">
              <a:rPr lang="en-US" smtClean="0"/>
              <a:pPr/>
              <a:t>19</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latin typeface="+mn-lt"/>
                <a:ea typeface="+mn-ea"/>
                <a:cs typeface="+mn-cs"/>
              </a:rPr>
              <a:t>This slide highlights other two aspects, which are career planning and succession planning. It is important to note that managers are even required to focus on career planning, which means the bottom-up view of the correct people in the correct place. While managers are even required o have top-down view of the correct people in the correct place. </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8F35218C-DCC0-4917-838D-F0153ABE99A0}" type="slidenum">
              <a:rPr lang="en-US" smtClean="0"/>
              <a:pPr/>
              <a:t>20</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latin typeface="+mn-lt"/>
                <a:ea typeface="+mn-ea"/>
                <a:cs typeface="+mn-cs"/>
              </a:rPr>
              <a:t>It can be concluded that the ability of the managers to successfully retain the employees in the organisation helps in determining the success of the organisation. Various retention strategies, such as providing feedback, creating a healthy environment helps in developing employee retention, thereby declining employee turnover. </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8F35218C-DCC0-4917-838D-F0153ABE99A0}" type="slidenum">
              <a:rPr lang="en-US" smtClean="0"/>
              <a:pPr/>
              <a:t>21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9" name="Rectangle 8"/>
          <p:cNvSpPr/>
          <p:nvPr/>
        </p:nvSpPr>
        <p:spPr bwMode="ltGray">
          <a:xfrm>
            <a:off x="0" y="0"/>
            <a:ext cx="9143999" cy="513543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ctrTitle"/>
          </p:nvPr>
        </p:nvSpPr>
        <p:spPr>
          <a:xfrm>
            <a:off x="685800" y="3355848"/>
            <a:ext cx="8077200" cy="1673352"/>
          </a:xfrm>
        </p:spPr>
        <p:txBody>
          <a:bodyPr vert="horz" lIns="91440" tIns="0" rIns="45720" bIns="0" rtlCol="0" anchor="t">
            <a:normAutofit/>
            <a:scene3d>
              <a:camera prst="orthographicFront"/>
              <a:lightRig rig="threePt" dir="t">
                <a:rot lat="0" lon="0" rev="4800000"/>
              </a:lightRig>
            </a:scene3d>
            <a:sp3d prstMaterial="matte">
              <a:bevelT w="50800" h="10160"/>
            </a:sp3d>
          </a:bodyPr>
          <a:lstStyle>
            <a:lvl1pPr algn="l">
              <a:defRPr sz="4700" b="1"/>
            </a:lvl1pPr>
            <a:extLst/>
          </a:lstStyle>
          <a:p>
            <a:r>
              <a:rPr kumimoji="0" lang="en-US"/>
              <a:t>Click to edit Master title style</a:t>
            </a:r>
          </a:p>
        </p:txBody>
      </p:sp>
      <p:sp>
        <p:nvSpPr>
          <p:cNvPr id="3" name="Subtitle 2"/>
          <p:cNvSpPr>
            <a:spLocks noGrp="1"/>
          </p:cNvSpPr>
          <p:nvPr>
            <p:ph type="subTitle" idx="1"/>
          </p:nvPr>
        </p:nvSpPr>
        <p:spPr>
          <a:xfrm>
            <a:off x="685800" y="1828800"/>
            <a:ext cx="8077200" cy="1499616"/>
          </a:xfrm>
        </p:spPr>
        <p:txBody>
          <a:bodyPr lIns="118872" tIns="0" rIns="45720" bIns="0" anchor="b"/>
          <a:lstStyle>
            <a:lvl1pPr marL="0" indent="0" algn="l">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extLst/>
          </a:lstStyle>
          <a:p>
            <a:r>
              <a:rPr kumimoji="0" lang="en-US"/>
              <a:t>Click to edit Master subtitle style</a:t>
            </a:r>
          </a:p>
        </p:txBody>
      </p:sp>
      <p:sp>
        <p:nvSpPr>
          <p:cNvPr id="4" name="Date Placeholder 3"/>
          <p:cNvSpPr>
            <a:spLocks noGrp="1"/>
          </p:cNvSpPr>
          <p:nvPr>
            <p:ph type="dt" sz="half" idx="10"/>
          </p:nvPr>
        </p:nvSpPr>
        <p:spPr/>
        <p:txBody>
          <a:bodyPr/>
          <a:lstStyle/>
          <a:p>
            <a:fld id="{3EFAC9A0-30A9-474B-A14E-DEDA05740009}" type="datetimeFigureOut">
              <a:rPr lang="en-US" smtClean="0"/>
              <a:pPr/>
              <a:t>4/24/2023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0B1694A-39B9-4505-87C0-6B0ED6B834FF}" type="slidenum">
              <a:rPr lang="en-US" smtClean="0"/>
              <a:pPr/>
              <a:t>‹#›</a:t>
            </a:fld>
            <a:endParaRPr lang="en-US"/>
          </a:p>
        </p:txBody>
      </p:sp>
      <p:sp>
        <p:nvSpPr>
          <p:cNvPr id="10" name="Rectangle 9"/>
          <p:cNvSpPr/>
          <p:nvPr/>
        </p:nvSpPr>
        <p:spPr bwMode="invGray">
          <a:xfrm>
            <a:off x="0" y="5128334"/>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55448"/>
            <a:ext cx="8229600" cy="1252728"/>
          </a:xfrm>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3EFAC9A0-30A9-474B-A14E-DEDA05740009}" type="datetimeFigureOut">
              <a:rPr lang="en-US" smtClean="0"/>
              <a:pPr/>
              <a:t>4/24/2023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0B1694A-39B9-4505-87C0-6B0ED6B834FF}"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9" name="Rectangle 8"/>
          <p:cNvSpPr/>
          <p:nvPr/>
        </p:nvSpPr>
        <p:spPr bwMode="ltGray">
          <a:xfrm>
            <a:off x="0" y="1"/>
            <a:ext cx="9144000" cy="260252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ectangle 11"/>
          <p:cNvSpPr/>
          <p:nvPr/>
        </p:nvSpPr>
        <p:spPr bwMode="invGray">
          <a:xfrm>
            <a:off x="0" y="2602520"/>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749808" y="118872"/>
            <a:ext cx="8013192" cy="1636776"/>
          </a:xfrm>
        </p:spPr>
        <p:txBody>
          <a:bodyPr vert="horz" lIns="91440" tIns="0" rIns="91440" bIns="0" rtlCol="0" anchor="b">
            <a:normAutofit/>
            <a:scene3d>
              <a:camera prst="orthographicFront"/>
              <a:lightRig rig="threePt" dir="t">
                <a:rot lat="0" lon="0" rev="4800000"/>
              </a:lightRig>
            </a:scene3d>
            <a:sp3d prstMaterial="matte">
              <a:bevelT w="50800" h="10160"/>
            </a:sp3d>
          </a:bodyPr>
          <a:lstStyle>
            <a:lvl1pPr algn="l">
              <a:defRPr sz="4700" b="1" cap="none" baseline="0"/>
            </a:lvl1pPr>
            <a:extLst/>
          </a:lstStyle>
          <a:p>
            <a:r>
              <a:rPr kumimoji="0" lang="en-US"/>
              <a:t>Click to edit Master title style</a:t>
            </a:r>
          </a:p>
        </p:txBody>
      </p:sp>
      <p:sp>
        <p:nvSpPr>
          <p:cNvPr id="3" name="Text Placeholder 2"/>
          <p:cNvSpPr>
            <a:spLocks noGrp="1"/>
          </p:cNvSpPr>
          <p:nvPr>
            <p:ph type="body" idx="1"/>
          </p:nvPr>
        </p:nvSpPr>
        <p:spPr>
          <a:xfrm>
            <a:off x="740664" y="1828800"/>
            <a:ext cx="8022336" cy="685800"/>
          </a:xfrm>
        </p:spPr>
        <p:txBody>
          <a:bodyPr lIns="146304" tIns="0" rIns="45720" bIns="0" anchor="t"/>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3EFAC9A0-30A9-474B-A14E-DEDA05740009}" type="datetimeFigureOut">
              <a:rPr lang="en-US" smtClean="0"/>
              <a:pPr/>
              <a:t>4/24/2023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0B1694A-39B9-4505-87C0-6B0ED6B834FF}"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sz="half" idx="1"/>
          </p:nvPr>
        </p:nvSpPr>
        <p:spPr>
          <a:xfrm>
            <a:off x="457200" y="1773936"/>
            <a:ext cx="4038600" cy="4623816"/>
          </a:xfrm>
        </p:spPr>
        <p:txBody>
          <a:bodyPr lIns="9144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773936"/>
            <a:ext cx="4038600" cy="46238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3EFAC9A0-30A9-474B-A14E-DEDA05740009}" type="datetimeFigureOut">
              <a:rPr lang="en-US" smtClean="0"/>
              <a:pPr/>
              <a:t>4/24/2023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0B1694A-39B9-4505-87C0-6B0ED6B834FF}"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extLst/>
          </a:lstStyle>
          <a:p>
            <a:r>
              <a:rPr kumimoji="0" lang="en-US"/>
              <a:t>Click to edit Master title style</a:t>
            </a:r>
          </a:p>
        </p:txBody>
      </p:sp>
      <p:sp>
        <p:nvSpPr>
          <p:cNvPr id="3" name="Text Placeholder 2"/>
          <p:cNvSpPr>
            <a:spLocks noGrp="1"/>
          </p:cNvSpPr>
          <p:nvPr>
            <p:ph type="body" idx="1"/>
          </p:nvPr>
        </p:nvSpPr>
        <p:spPr>
          <a:xfrm>
            <a:off x="457200" y="1698987"/>
            <a:ext cx="4040188"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a:t>Click to edit Master text styles</a:t>
            </a:r>
          </a:p>
        </p:txBody>
      </p:sp>
      <p:sp>
        <p:nvSpPr>
          <p:cNvPr id="4" name="Content Placeholder 3"/>
          <p:cNvSpPr>
            <a:spLocks noGrp="1"/>
          </p:cNvSpPr>
          <p:nvPr>
            <p:ph sz="half" idx="2"/>
          </p:nvPr>
        </p:nvSpPr>
        <p:spPr>
          <a:xfrm>
            <a:off x="457200" y="2449512"/>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Text Placeholder 4"/>
          <p:cNvSpPr>
            <a:spLocks noGrp="1"/>
          </p:cNvSpPr>
          <p:nvPr>
            <p:ph type="body" sz="quarter" idx="3"/>
          </p:nvPr>
        </p:nvSpPr>
        <p:spPr>
          <a:xfrm>
            <a:off x="4645025" y="1698987"/>
            <a:ext cx="4041775"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a:t>Click to edit Master text styles</a:t>
            </a:r>
          </a:p>
        </p:txBody>
      </p:sp>
      <p:sp>
        <p:nvSpPr>
          <p:cNvPr id="6" name="Content Placeholder 5"/>
          <p:cNvSpPr>
            <a:spLocks noGrp="1"/>
          </p:cNvSpPr>
          <p:nvPr>
            <p:ph sz="quarter" idx="4"/>
          </p:nvPr>
        </p:nvSpPr>
        <p:spPr>
          <a:xfrm>
            <a:off x="4645025" y="2449512"/>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3EFAC9A0-30A9-474B-A14E-DEDA05740009}" type="datetimeFigureOut">
              <a:rPr lang="en-US" smtClean="0"/>
              <a:pPr/>
              <a:t>4/24/2023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0B1694A-39B9-4505-87C0-6B0ED6B834FF}"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3EFAC9A0-30A9-474B-A14E-DEDA05740009}" type="datetimeFigureOut">
              <a:rPr lang="en-US" smtClean="0"/>
              <a:pPr/>
              <a:t>4/24/2023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0B1694A-39B9-4505-87C0-6B0ED6B834FF}"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EFAC9A0-30A9-474B-A14E-DEDA05740009}" type="datetimeFigureOut">
              <a:rPr lang="en-US" smtClean="0"/>
              <a:pPr/>
              <a:t>4/24/2023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0B1694A-39B9-4505-87C0-6B0ED6B834FF}"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838" y="152400"/>
            <a:ext cx="2523744" cy="978408"/>
          </a:xfrm>
        </p:spPr>
        <p:txBody>
          <a:bodyPr vert="horz" lIns="73152" rIns="45720" bIns="0" rtlCol="0" anchor="b">
            <a:normAutofit/>
            <a:sp3d prstMaterial="matte"/>
          </a:bodyPr>
          <a:lstStyle>
            <a:lvl1pPr algn="l">
              <a:defRPr sz="2000" b="0"/>
            </a:lvl1pPr>
            <a:extLst/>
          </a:lstStyle>
          <a:p>
            <a:r>
              <a:rPr kumimoji="0" lang="en-US"/>
              <a:t>Click to edit Master title style</a:t>
            </a:r>
          </a:p>
        </p:txBody>
      </p:sp>
      <p:sp>
        <p:nvSpPr>
          <p:cNvPr id="3" name="Content Placeholder 2"/>
          <p:cNvSpPr>
            <a:spLocks noGrp="1"/>
          </p:cNvSpPr>
          <p:nvPr>
            <p:ph idx="1"/>
          </p:nvPr>
        </p:nvSpPr>
        <p:spPr>
          <a:xfrm>
            <a:off x="3019377" y="1743133"/>
            <a:ext cx="5920641" cy="455888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Text Placeholder 3"/>
          <p:cNvSpPr>
            <a:spLocks noGrp="1"/>
          </p:cNvSpPr>
          <p:nvPr>
            <p:ph type="body" sz="half" idx="2"/>
          </p:nvPr>
        </p:nvSpPr>
        <p:spPr>
          <a:xfrm>
            <a:off x="167838" y="1730018"/>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3EFAC9A0-30A9-474B-A14E-DEDA05740009}" type="datetimeFigureOut">
              <a:rPr lang="en-US" smtClean="0"/>
              <a:pPr/>
              <a:t>4/24/2023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0B1694A-39B9-4505-87C0-6B0ED6B834FF}" type="slidenum">
              <a:rPr lang="en-US" smtClean="0"/>
              <a:pPr/>
              <a:t>‹#›</a:t>
            </a:fld>
            <a:endParaRPr lang="en-US"/>
          </a:p>
        </p:txBody>
      </p:sp>
      <p:sp>
        <p:nvSpPr>
          <p:cNvPr id="12" name="Rectangle 11"/>
          <p:cNvSpPr/>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64592" y="155448"/>
            <a:ext cx="2525150" cy="978408"/>
          </a:xfrm>
        </p:spPr>
        <p:txBody>
          <a:bodyPr lIns="73152" bIns="0" anchor="b">
            <a:sp3d prstMaterial="matte"/>
          </a:bodyPr>
          <a:lstStyle>
            <a:lvl1pPr algn="l">
              <a:defRPr sz="2000" b="0"/>
            </a:lvl1pPr>
            <a:extLst/>
          </a:lstStyle>
          <a:p>
            <a:r>
              <a:rPr kumimoji="0" lang="en-US"/>
              <a:t>Click to edit Master title style</a:t>
            </a:r>
          </a:p>
        </p:txBody>
      </p:sp>
      <p:sp>
        <p:nvSpPr>
          <p:cNvPr id="3" name="Picture Placeholder 2"/>
          <p:cNvSpPr>
            <a:spLocks noGrp="1"/>
          </p:cNvSpPr>
          <p:nvPr>
            <p:ph type="pic" idx="1"/>
          </p:nvPr>
        </p:nvSpPr>
        <p:spPr>
          <a:xfrm>
            <a:off x="2903805" y="1484808"/>
            <a:ext cx="6247397" cy="5373192"/>
          </a:xfrm>
          <a:solidFill>
            <a:schemeClr val="bg2">
              <a:shade val="7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extLst/>
          </a:lstStyle>
          <a:p>
            <a:r>
              <a:rPr kumimoji="0" lang="en-US"/>
              <a:t>Click icon to add picture</a:t>
            </a:r>
            <a:endParaRPr kumimoji="0" lang="en-US" dirty="0"/>
          </a:p>
        </p:txBody>
      </p:sp>
      <p:sp>
        <p:nvSpPr>
          <p:cNvPr id="4" name="Text Placeholder 3"/>
          <p:cNvSpPr>
            <a:spLocks noGrp="1"/>
          </p:cNvSpPr>
          <p:nvPr>
            <p:ph type="body" sz="half" idx="2"/>
          </p:nvPr>
        </p:nvSpPr>
        <p:spPr>
          <a:xfrm>
            <a:off x="164592" y="1728216"/>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a:t>Click to edit Master text styles</a:t>
            </a:r>
          </a:p>
        </p:txBody>
      </p:sp>
      <p:sp>
        <p:nvSpPr>
          <p:cNvPr id="5" name="Date Placeholder 4"/>
          <p:cNvSpPr>
            <a:spLocks noGrp="1"/>
          </p:cNvSpPr>
          <p:nvPr>
            <p:ph type="dt" sz="half" idx="10"/>
          </p:nvPr>
        </p:nvSpPr>
        <p:spPr>
          <a:xfrm>
            <a:off x="164592" y="1170432"/>
            <a:ext cx="2523744" cy="201168"/>
          </a:xfrm>
        </p:spPr>
        <p:txBody>
          <a:bodyPr/>
          <a:lstStyle/>
          <a:p>
            <a:fld id="{3EFAC9A0-30A9-474B-A14E-DEDA05740009}" type="datetimeFigureOut">
              <a:rPr lang="en-US" smtClean="0"/>
              <a:pPr/>
              <a:t>4/24/2023</a:t>
            </a:fld>
            <a:endParaRPr lang="en-US"/>
          </a:p>
        </p:txBody>
      </p:sp>
      <p:sp>
        <p:nvSpPr>
          <p:cNvPr id="11" name="Rectangle 10"/>
          <p:cNvSpPr/>
          <p:nvPr/>
        </p:nvSpPr>
        <p:spPr>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bwMode="invGray">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Footer Placeholder 5"/>
          <p:cNvSpPr>
            <a:spLocks noGrp="1"/>
          </p:cNvSpPr>
          <p:nvPr>
            <p:ph type="ftr" sz="quarter" idx="11"/>
          </p:nvPr>
        </p:nvSpPr>
        <p:spPr>
          <a:xfrm>
            <a:off x="3035808" y="1170432"/>
            <a:ext cx="5193792" cy="201168"/>
          </a:xfrm>
        </p:spPr>
        <p:txBody>
          <a:bodyPr/>
          <a:lstStyle>
            <a:lvl1pPr>
              <a:defRPr>
                <a:solidFill>
                  <a:schemeClr val="bg1">
                    <a:shade val="50000"/>
                  </a:schemeClr>
                </a:solidFill>
              </a:defRPr>
            </a:lvl1pPr>
          </a:lstStyle>
          <a:p>
            <a:endParaRPr lang="en-US"/>
          </a:p>
        </p:txBody>
      </p:sp>
      <p:sp>
        <p:nvSpPr>
          <p:cNvPr id="7" name="Slide Number Placeholder 6"/>
          <p:cNvSpPr>
            <a:spLocks noGrp="1"/>
          </p:cNvSpPr>
          <p:nvPr>
            <p:ph type="sldNum" sz="quarter" idx="12"/>
          </p:nvPr>
        </p:nvSpPr>
        <p:spPr>
          <a:xfrm>
            <a:off x="8339328" y="1170432"/>
            <a:ext cx="733864" cy="201168"/>
          </a:xfrm>
        </p:spPr>
        <p:txBody>
          <a:bodyPr/>
          <a:lstStyle/>
          <a:p>
            <a:fld id="{60B1694A-39B9-4505-87C0-6B0ED6B834FF}"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3EFAC9A0-30A9-474B-A14E-DEDA05740009}" type="datetimeFigureOut">
              <a:rPr lang="en-US" smtClean="0"/>
              <a:pPr/>
              <a:t>4/24/2023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0B1694A-39B9-4505-87C0-6B0ED6B834FF}"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9" name="Rectangle 8"/>
          <p:cNvSpPr/>
          <p:nvPr/>
        </p:nvSpPr>
        <p:spPr bwMode="invGray">
          <a:xfrm>
            <a:off x="6598920" y="0"/>
            <a:ext cx="45720" cy="6858000"/>
          </a:xfrm>
          <a:prstGeom prst="rect">
            <a:avLst/>
          </a:prstGeom>
          <a:solidFill>
            <a:srgbClr val="FFFFFF"/>
          </a:solidFill>
          <a:ln w="48000" cap="flat" cmpd="thickThin" algn="ctr">
            <a:noFill/>
            <a:prstDash val="solid"/>
          </a:ln>
          <a:effectLst>
            <a:outerShdw blurRad="31750" dist="10160" dir="108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tangle 7"/>
          <p:cNvSpPr/>
          <p:nvPr/>
        </p:nvSpPr>
        <p:spPr bwMode="ltGray">
          <a:xfrm>
            <a:off x="6647687" y="0"/>
            <a:ext cx="2514601" cy="685800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Vertical Title 1"/>
          <p:cNvSpPr>
            <a:spLocks noGrp="1"/>
          </p:cNvSpPr>
          <p:nvPr>
            <p:ph type="title" orient="vert"/>
          </p:nvPr>
        </p:nvSpPr>
        <p:spPr>
          <a:xfrm>
            <a:off x="6781800" y="274640"/>
            <a:ext cx="19050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304800"/>
            <a:ext cx="60198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3EFAC9A0-30A9-474B-A14E-DEDA05740009}" type="datetimeFigureOut">
              <a:rPr lang="en-US" smtClean="0"/>
              <a:pPr/>
              <a:t>4/24/2023</a:t>
            </a:fld>
            <a:endParaRPr lang="en-US"/>
          </a:p>
        </p:txBody>
      </p:sp>
      <p:sp>
        <p:nvSpPr>
          <p:cNvPr id="5" name="Footer Placeholder 4"/>
          <p:cNvSpPr>
            <a:spLocks noGrp="1"/>
          </p:cNvSpPr>
          <p:nvPr>
            <p:ph type="ftr" sz="quarter" idx="11"/>
          </p:nvPr>
        </p:nvSpPr>
        <p:spPr>
          <a:xfrm>
            <a:off x="2640597" y="6377459"/>
            <a:ext cx="3836404" cy="365125"/>
          </a:xfrm>
        </p:spPr>
        <p:txBody>
          <a:bodyPr/>
          <a:lstStyle/>
          <a:p>
            <a:endParaRPr lang="en-US"/>
          </a:p>
        </p:txBody>
      </p:sp>
      <p:sp>
        <p:nvSpPr>
          <p:cNvPr id="6" name="Slide Number Placeholder 5"/>
          <p:cNvSpPr>
            <a:spLocks noGrp="1"/>
          </p:cNvSpPr>
          <p:nvPr>
            <p:ph type="sldNum" sz="quarter" idx="12"/>
          </p:nvPr>
        </p:nvSpPr>
        <p:spPr/>
        <p:txBody>
          <a:bodyPr/>
          <a:lstStyle/>
          <a:p>
            <a:fld id="{60B1694A-39B9-4505-87C0-6B0ED6B834FF}"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bwMode="invGray">
          <a:xfrm>
            <a:off x="0" y="1435895"/>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7" name="Rectangle 6"/>
          <p:cNvSpPr/>
          <p:nvPr/>
        </p:nvSpPr>
        <p:spPr bwMode="ltGray">
          <a:xfrm>
            <a:off x="0" y="0"/>
            <a:ext cx="9143999" cy="143373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Placeholder 1"/>
          <p:cNvSpPr>
            <a:spLocks noGrp="1"/>
          </p:cNvSpPr>
          <p:nvPr>
            <p:ph type="title"/>
          </p:nvPr>
        </p:nvSpPr>
        <p:spPr>
          <a:xfrm>
            <a:off x="457200" y="152400"/>
            <a:ext cx="8229600" cy="1251062"/>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p>
            <a:r>
              <a:rPr kumimoji="0" lang="en-US"/>
              <a:t>Click to edit Master title style</a:t>
            </a:r>
          </a:p>
        </p:txBody>
      </p:sp>
      <p:sp>
        <p:nvSpPr>
          <p:cNvPr id="3" name="Text Placeholder 2"/>
          <p:cNvSpPr>
            <a:spLocks noGrp="1"/>
          </p:cNvSpPr>
          <p:nvPr>
            <p:ph type="body" idx="1"/>
          </p:nvPr>
        </p:nvSpPr>
        <p:spPr>
          <a:xfrm>
            <a:off x="457200" y="1775191"/>
            <a:ext cx="8229600" cy="4625609"/>
          </a:xfrm>
          <a:prstGeom prst="rect">
            <a:avLst/>
          </a:prstGeom>
        </p:spPr>
        <p:txBody>
          <a:bodyPr vert="horz" lIns="54864" tIns="91440" rtlCol="0">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4" name="Date Placeholder 3"/>
          <p:cNvSpPr>
            <a:spLocks noGrp="1"/>
          </p:cNvSpPr>
          <p:nvPr>
            <p:ph type="dt" sz="half" idx="2"/>
          </p:nvPr>
        </p:nvSpPr>
        <p:spPr>
          <a:xfrm>
            <a:off x="457200" y="6476999"/>
            <a:ext cx="2133600" cy="274320"/>
          </a:xfrm>
          <a:prstGeom prst="rect">
            <a:avLst/>
          </a:prstGeom>
        </p:spPr>
        <p:txBody>
          <a:bodyPr vert="horz" lIns="109728" rIns="45720" bIns="0" rtlCol="0" anchor="b"/>
          <a:lstStyle>
            <a:lvl1pPr algn="l" eaLnBrk="1" latinLnBrk="0" hangingPunct="1">
              <a:defRPr kumimoji="0" sz="1200">
                <a:solidFill>
                  <a:schemeClr val="tx1">
                    <a:tint val="95000"/>
                  </a:schemeClr>
                </a:solidFill>
              </a:defRPr>
            </a:lvl1pPr>
            <a:extLst/>
          </a:lstStyle>
          <a:p>
            <a:fld id="{3EFAC9A0-30A9-474B-A14E-DEDA05740009}" type="datetimeFigureOut">
              <a:rPr lang="en-US" smtClean="0"/>
              <a:pPr/>
              <a:t>4/24/2023</a:t>
            </a:fld>
            <a:endParaRPr lang="en-US"/>
          </a:p>
        </p:txBody>
      </p:sp>
      <p:sp>
        <p:nvSpPr>
          <p:cNvPr id="5" name="Footer Placeholder 4"/>
          <p:cNvSpPr>
            <a:spLocks noGrp="1"/>
          </p:cNvSpPr>
          <p:nvPr>
            <p:ph type="ftr" sz="quarter" idx="3"/>
          </p:nvPr>
        </p:nvSpPr>
        <p:spPr>
          <a:xfrm>
            <a:off x="2640596" y="6476999"/>
            <a:ext cx="5507719" cy="274320"/>
          </a:xfrm>
          <a:prstGeom prst="rect">
            <a:avLst/>
          </a:prstGeom>
        </p:spPr>
        <p:txBody>
          <a:bodyPr vert="horz" lIns="45720" rIns="45720" bIns="0" rtlCol="0" anchor="b"/>
          <a:lstStyle>
            <a:lvl1pPr algn="l" eaLnBrk="1" latinLnBrk="0" hangingPunct="1">
              <a:defRPr kumimoji="0" sz="1200">
                <a:solidFill>
                  <a:schemeClr val="tx1">
                    <a:tint val="95000"/>
                  </a:schemeClr>
                </a:solidFill>
              </a:defRPr>
            </a:lvl1pPr>
            <a:extLst/>
          </a:lstStyle>
          <a:p>
            <a:endParaRPr lang="en-US"/>
          </a:p>
        </p:txBody>
      </p:sp>
      <p:sp>
        <p:nvSpPr>
          <p:cNvPr id="6" name="Slide Number Placeholder 5"/>
          <p:cNvSpPr>
            <a:spLocks noGrp="1"/>
          </p:cNvSpPr>
          <p:nvPr>
            <p:ph type="sldNum" sz="quarter" idx="4"/>
          </p:nvPr>
        </p:nvSpPr>
        <p:spPr>
          <a:xfrm>
            <a:off x="8204396" y="6476999"/>
            <a:ext cx="733864" cy="274320"/>
          </a:xfrm>
          <a:prstGeom prst="rect">
            <a:avLst/>
          </a:prstGeom>
        </p:spPr>
        <p:txBody>
          <a:bodyPr vert="horz" bIns="0" rtlCol="0" anchor="b"/>
          <a:lstStyle>
            <a:lvl1pPr algn="r" eaLnBrk="1" latinLnBrk="0" hangingPunct="1">
              <a:defRPr kumimoji="0" sz="1200">
                <a:solidFill>
                  <a:schemeClr val="tx1">
                    <a:tint val="95000"/>
                  </a:schemeClr>
                </a:solidFill>
              </a:defRPr>
            </a:lvl1pPr>
            <a:extLst/>
          </a:lstStyle>
          <a:p>
            <a:fld id="{60B1694A-39B9-4505-87C0-6B0ED6B834FF}"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500" b="1" kern="1200">
          <a:solidFill>
            <a:schemeClr val="accent1">
              <a:satMod val="150000"/>
            </a:schemeClr>
          </a:solidFill>
          <a:effectLst/>
          <a:latin typeface="+mj-lt"/>
          <a:ea typeface="+mj-ea"/>
          <a:cs typeface="+mj-cs"/>
        </a:defRPr>
      </a:lvl1pPr>
      <a:extLst/>
    </p:titleStyle>
    <p:body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hyperlink" Target="https://www.comparably.com/companies/mars"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IN" dirty="0"/>
              <a:t>Student’s Name:</a:t>
            </a:r>
            <a:br>
              <a:rPr lang="en-IN" dirty="0"/>
            </a:br>
            <a:r>
              <a:rPr lang="en-IN" dirty="0"/>
              <a:t>Student’s ID: </a:t>
            </a:r>
            <a:endParaRPr lang="en-US" dirty="0"/>
          </a:p>
        </p:txBody>
      </p:sp>
      <p:sp>
        <p:nvSpPr>
          <p:cNvPr id="3" name="Subtitle 2"/>
          <p:cNvSpPr>
            <a:spLocks noGrp="1"/>
          </p:cNvSpPr>
          <p:nvPr>
            <p:ph type="subTitle" idx="1"/>
          </p:nvPr>
        </p:nvSpPr>
        <p:spPr/>
        <p:txBody>
          <a:bodyPr>
            <a:noAutofit/>
          </a:bodyPr>
          <a:lstStyle/>
          <a:p>
            <a:pPr algn="ctr"/>
            <a:r>
              <a:rPr lang="en-US" sz="4800" b="1" dirty="0"/>
              <a:t>Assessment 2- Group Presentation Human Resource Management</a:t>
            </a:r>
          </a:p>
        </p:txBody>
      </p:sp>
      <p:pic>
        <p:nvPicPr>
          <p:cNvPr id="1026" name="Picture 2"/>
          <p:cNvPicPr>
            <a:picLocks noChangeAspect="1" noChangeArrowheads="1"/>
          </p:cNvPicPr>
          <p:nvPr/>
        </p:nvPicPr>
        <p:blipFill>
          <a:blip r:embed="rId2" cstate="print"/>
          <a:srcRect/>
          <a:stretch>
            <a:fillRect/>
          </a:stretch>
        </p:blipFill>
        <p:spPr bwMode="auto">
          <a:xfrm>
            <a:off x="2071670" y="5214950"/>
            <a:ext cx="4714908" cy="1781194"/>
          </a:xfrm>
          <a:prstGeom prst="rect">
            <a:avLst/>
          </a:prstGeom>
          <a:noFill/>
          <a:ln w="9525">
            <a:noFill/>
            <a:miter lim="800000"/>
            <a:headEnd/>
            <a:tailEnd/>
          </a:ln>
          <a:effec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5E22CD-3F72-49FA-E740-11646D006138}"/>
              </a:ext>
            </a:extLst>
          </p:cNvPr>
          <p:cNvSpPr>
            <a:spLocks noGrp="1"/>
          </p:cNvSpPr>
          <p:nvPr>
            <p:ph type="title"/>
          </p:nvPr>
        </p:nvSpPr>
        <p:spPr/>
        <p:txBody>
          <a:bodyPr/>
          <a:lstStyle/>
          <a:p>
            <a:r>
              <a:rPr lang="en-GB" dirty="0"/>
              <a:t>Contents</a:t>
            </a:r>
          </a:p>
        </p:txBody>
      </p:sp>
      <p:sp>
        <p:nvSpPr>
          <p:cNvPr id="3" name="Content Placeholder 2">
            <a:extLst>
              <a:ext uri="{FF2B5EF4-FFF2-40B4-BE49-F238E27FC236}">
                <a16:creationId xmlns:a16="http://schemas.microsoft.com/office/drawing/2014/main" id="{B8179806-9B97-F2E0-D5B4-70B71054D6DA}"/>
              </a:ext>
            </a:extLst>
          </p:cNvPr>
          <p:cNvSpPr>
            <a:spLocks noGrp="1"/>
          </p:cNvSpPr>
          <p:nvPr>
            <p:ph idx="1"/>
          </p:nvPr>
        </p:nvSpPr>
        <p:spPr/>
        <p:txBody>
          <a:bodyPr>
            <a:normAutofit fontScale="92500" lnSpcReduction="10000"/>
          </a:bodyPr>
          <a:lstStyle/>
          <a:p>
            <a:r>
              <a:rPr lang="en-GB" dirty="0"/>
              <a:t>Introduction</a:t>
            </a:r>
          </a:p>
          <a:p>
            <a:pPr marL="118872" indent="0">
              <a:buNone/>
            </a:pPr>
            <a:r>
              <a:rPr lang="en-GB" dirty="0"/>
              <a:t>	-Definition of retention strategy</a:t>
            </a:r>
          </a:p>
          <a:p>
            <a:r>
              <a:rPr lang="en-GB" dirty="0"/>
              <a:t>Current issues in strategy implementation</a:t>
            </a:r>
          </a:p>
          <a:p>
            <a:r>
              <a:rPr lang="en-GB" dirty="0"/>
              <a:t>Processes for making employees feel engaged</a:t>
            </a:r>
          </a:p>
          <a:p>
            <a:r>
              <a:rPr lang="en-GB" dirty="0"/>
              <a:t>Role of Managers in the Retention Process</a:t>
            </a:r>
          </a:p>
          <a:p>
            <a:r>
              <a:rPr lang="en-US"/>
              <a:t>Conclusion</a:t>
            </a:r>
            <a:endParaRPr lang="en-US" dirty="0"/>
          </a:p>
          <a:p>
            <a:r>
              <a:rPr lang="en-US" dirty="0"/>
              <a:t>References</a:t>
            </a:r>
          </a:p>
          <a:p>
            <a:endParaRPr lang="en-US" dirty="0"/>
          </a:p>
          <a:p>
            <a:endParaRPr lang="en-GB" dirty="0"/>
          </a:p>
          <a:p>
            <a:pPr marL="118872" indent="0">
              <a:buNone/>
            </a:pPr>
            <a:r>
              <a:rPr lang="en-GB" dirty="0"/>
              <a:t>          </a:t>
            </a:r>
          </a:p>
        </p:txBody>
      </p:sp>
    </p:spTree>
    <p:extLst>
      <p:ext uri="{BB962C8B-B14F-4D97-AF65-F5344CB8AC3E}">
        <p14:creationId xmlns:p14="http://schemas.microsoft.com/office/powerpoint/2010/main" val="19876630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a:t>Introduction</a:t>
            </a:r>
            <a:endParaRPr lang="en-US" dirty="0"/>
          </a:p>
        </p:txBody>
      </p:sp>
      <p:sp>
        <p:nvSpPr>
          <p:cNvPr id="3" name="Content Placeholder 2"/>
          <p:cNvSpPr>
            <a:spLocks noGrp="1"/>
          </p:cNvSpPr>
          <p:nvPr>
            <p:ph idx="1"/>
          </p:nvPr>
        </p:nvSpPr>
        <p:spPr>
          <a:xfrm>
            <a:off x="457200" y="1775191"/>
            <a:ext cx="5590674" cy="4625609"/>
          </a:xfrm>
        </p:spPr>
        <p:txBody>
          <a:bodyPr>
            <a:noAutofit/>
          </a:bodyPr>
          <a:lstStyle/>
          <a:p>
            <a:pPr lvl="0" algn="just"/>
            <a:r>
              <a:rPr lang="en-GB" sz="2800" b="1" dirty="0"/>
              <a:t>Employee Retention: </a:t>
            </a:r>
            <a:r>
              <a:rPr lang="en-GB" sz="2800" dirty="0"/>
              <a:t>Capability of business to hold staff and workforce or a process through which motivation and encouragement is provided to assets to stay for a longer duration for organization’s sustainability (Gorde,2020)</a:t>
            </a:r>
          </a:p>
          <a:p>
            <a:pPr lvl="0" algn="just"/>
            <a:r>
              <a:rPr lang="en-GB" sz="2800" b="1" dirty="0"/>
              <a:t>Retention strategy:</a:t>
            </a:r>
          </a:p>
          <a:p>
            <a:pPr marL="118872" lvl="0" indent="0" algn="just">
              <a:buNone/>
            </a:pPr>
            <a:r>
              <a:rPr lang="en-GB" sz="2800" dirty="0"/>
              <a:t>A plan for retaining employees and reducing turnover (Gering &amp; Connor,2002)</a:t>
            </a:r>
            <a:endParaRPr lang="en-US" sz="2800" dirty="0"/>
          </a:p>
          <a:p>
            <a:pPr algn="just">
              <a:buNone/>
            </a:pPr>
            <a:endParaRPr lang="en-US" sz="2800" dirty="0"/>
          </a:p>
        </p:txBody>
      </p:sp>
      <p:pic>
        <p:nvPicPr>
          <p:cNvPr id="3074" name="Picture 2"/>
          <p:cNvPicPr>
            <a:picLocks noChangeAspect="1" noChangeArrowheads="1"/>
          </p:cNvPicPr>
          <p:nvPr/>
        </p:nvPicPr>
        <p:blipFill>
          <a:blip r:embed="rId3" cstate="print"/>
          <a:srcRect/>
          <a:stretch>
            <a:fillRect/>
          </a:stretch>
        </p:blipFill>
        <p:spPr bwMode="auto">
          <a:xfrm>
            <a:off x="6244550" y="2571744"/>
            <a:ext cx="2704193" cy="2176719"/>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dirty="0"/>
              <a:t>Current issues in implementing Retention strategies </a:t>
            </a:r>
          </a:p>
        </p:txBody>
      </p:sp>
      <p:sp>
        <p:nvSpPr>
          <p:cNvPr id="3" name="Content Placeholder 2"/>
          <p:cNvSpPr>
            <a:spLocks noGrp="1"/>
          </p:cNvSpPr>
          <p:nvPr>
            <p:ph idx="1"/>
          </p:nvPr>
        </p:nvSpPr>
        <p:spPr>
          <a:xfrm>
            <a:off x="571472" y="3857628"/>
            <a:ext cx="8115328" cy="2543172"/>
          </a:xfrm>
        </p:spPr>
        <p:txBody>
          <a:bodyPr>
            <a:normAutofit fontScale="85000" lnSpcReduction="10000"/>
          </a:bodyPr>
          <a:lstStyle/>
          <a:p>
            <a:pPr lvl="0" algn="just"/>
            <a:r>
              <a:rPr lang="en-GB" dirty="0"/>
              <a:t>Dissatisfied with the salary (</a:t>
            </a:r>
            <a:r>
              <a:rPr lang="en-GB" dirty="0" err="1"/>
              <a:t>Parihar</a:t>
            </a:r>
            <a:r>
              <a:rPr lang="en-GB" dirty="0"/>
              <a:t>, 2020)</a:t>
            </a:r>
            <a:endParaRPr lang="en-US" dirty="0"/>
          </a:p>
          <a:p>
            <a:pPr lvl="0" algn="just"/>
            <a:r>
              <a:rPr lang="en-GB" dirty="0"/>
              <a:t>High competition in the market</a:t>
            </a:r>
            <a:endParaRPr lang="en-US" dirty="0"/>
          </a:p>
          <a:p>
            <a:pPr lvl="0" algn="just"/>
            <a:r>
              <a:rPr lang="en-GB" dirty="0"/>
              <a:t>Employees get better job opportunities</a:t>
            </a:r>
          </a:p>
          <a:p>
            <a:pPr lvl="0" algn="just"/>
            <a:r>
              <a:rPr lang="en-GB" dirty="0"/>
              <a:t>The hiring of the wrong candidates </a:t>
            </a:r>
            <a:endParaRPr lang="en-US" dirty="0"/>
          </a:p>
          <a:p>
            <a:pPr lvl="0" algn="just"/>
            <a:r>
              <a:rPr lang="en-GB" dirty="0"/>
              <a:t>Appreciation is less in the firm (Parihar, 2020)</a:t>
            </a:r>
            <a:endParaRPr lang="en-US" dirty="0"/>
          </a:p>
          <a:p>
            <a:pPr lvl="0" algn="just"/>
            <a:r>
              <a:rPr lang="en-GB" dirty="0"/>
              <a:t>Lack of motivation for employees to be retained</a:t>
            </a:r>
            <a:endParaRPr lang="en-US" dirty="0"/>
          </a:p>
          <a:p>
            <a:pPr lvl="0" algn="just"/>
            <a:endParaRPr lang="en-US" dirty="0"/>
          </a:p>
          <a:p>
            <a:pPr algn="just">
              <a:buNone/>
            </a:pPr>
            <a:endParaRPr lang="en-US" dirty="0"/>
          </a:p>
        </p:txBody>
      </p:sp>
      <p:pic>
        <p:nvPicPr>
          <p:cNvPr id="6146" name="Picture 2"/>
          <p:cNvPicPr>
            <a:picLocks noChangeAspect="1" noChangeArrowheads="1"/>
          </p:cNvPicPr>
          <p:nvPr/>
        </p:nvPicPr>
        <p:blipFill>
          <a:blip r:embed="rId3" cstate="print"/>
          <a:srcRect/>
          <a:stretch>
            <a:fillRect/>
          </a:stretch>
        </p:blipFill>
        <p:spPr bwMode="auto">
          <a:xfrm>
            <a:off x="2357422" y="1643050"/>
            <a:ext cx="4238625" cy="207645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a:t>Contd...</a:t>
            </a:r>
            <a:endParaRPr lang="en-US" dirty="0"/>
          </a:p>
        </p:txBody>
      </p:sp>
      <p:sp>
        <p:nvSpPr>
          <p:cNvPr id="3" name="Content Placeholder 2"/>
          <p:cNvSpPr>
            <a:spLocks noGrp="1"/>
          </p:cNvSpPr>
          <p:nvPr>
            <p:ph idx="1"/>
          </p:nvPr>
        </p:nvSpPr>
        <p:spPr>
          <a:xfrm>
            <a:off x="4214810" y="1775191"/>
            <a:ext cx="4471990" cy="4625609"/>
          </a:xfrm>
        </p:spPr>
        <p:txBody>
          <a:bodyPr/>
          <a:lstStyle/>
          <a:p>
            <a:pPr lvl="0" algn="just"/>
            <a:r>
              <a:rPr lang="en-GB" dirty="0"/>
              <a:t>The high stress of work (</a:t>
            </a:r>
            <a:r>
              <a:rPr lang="en-GB" dirty="0" err="1"/>
              <a:t>Malachowski</a:t>
            </a:r>
            <a:r>
              <a:rPr lang="en-GB" dirty="0"/>
              <a:t> </a:t>
            </a:r>
            <a:r>
              <a:rPr lang="en-GB" i="1" dirty="0"/>
              <a:t>et al. </a:t>
            </a:r>
            <a:r>
              <a:rPr lang="en-GB" dirty="0"/>
              <a:t>2020)</a:t>
            </a:r>
            <a:endParaRPr lang="en-US" dirty="0"/>
          </a:p>
          <a:p>
            <a:pPr lvl="0" algn="just"/>
            <a:r>
              <a:rPr lang="en-GB" dirty="0"/>
              <a:t>Workplace problems such as conflicts</a:t>
            </a:r>
            <a:endParaRPr lang="en-US" dirty="0"/>
          </a:p>
          <a:p>
            <a:pPr lvl="0" algn="just"/>
            <a:r>
              <a:rPr lang="en-GB" dirty="0"/>
              <a:t>Burnout employees convince co-workers not to join the organisation</a:t>
            </a:r>
            <a:endParaRPr lang="en-US" dirty="0"/>
          </a:p>
          <a:p>
            <a:pPr algn="just">
              <a:buNone/>
            </a:pPr>
            <a:endParaRPr lang="en-US" dirty="0"/>
          </a:p>
        </p:txBody>
      </p:sp>
      <p:pic>
        <p:nvPicPr>
          <p:cNvPr id="7170" name="Picture 2"/>
          <p:cNvPicPr>
            <a:picLocks noChangeAspect="1" noChangeArrowheads="1"/>
          </p:cNvPicPr>
          <p:nvPr/>
        </p:nvPicPr>
        <p:blipFill>
          <a:blip r:embed="rId3" cstate="print"/>
          <a:srcRect/>
          <a:stretch>
            <a:fillRect/>
          </a:stretch>
        </p:blipFill>
        <p:spPr bwMode="auto">
          <a:xfrm>
            <a:off x="214282" y="2500306"/>
            <a:ext cx="3924300" cy="2857520"/>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a:t>Contd...</a:t>
            </a:r>
            <a:endParaRPr lang="en-US" dirty="0"/>
          </a:p>
        </p:txBody>
      </p:sp>
      <p:sp>
        <p:nvSpPr>
          <p:cNvPr id="3" name="Content Placeholder 2"/>
          <p:cNvSpPr>
            <a:spLocks noGrp="1"/>
          </p:cNvSpPr>
          <p:nvPr>
            <p:ph idx="1"/>
          </p:nvPr>
        </p:nvSpPr>
        <p:spPr>
          <a:xfrm>
            <a:off x="457200" y="1775191"/>
            <a:ext cx="4614866" cy="4625609"/>
          </a:xfrm>
        </p:spPr>
        <p:txBody>
          <a:bodyPr>
            <a:noAutofit/>
          </a:bodyPr>
          <a:lstStyle/>
          <a:p>
            <a:pPr lvl="0" algn="just"/>
            <a:r>
              <a:rPr lang="en-GB" dirty="0"/>
              <a:t>Overestimates the employees </a:t>
            </a:r>
            <a:endParaRPr lang="en-US" dirty="0"/>
          </a:p>
          <a:p>
            <a:pPr lvl="0" algn="just"/>
            <a:r>
              <a:rPr lang="en-GB" dirty="0"/>
              <a:t>Shifts the power to the wrong hands</a:t>
            </a:r>
            <a:endParaRPr lang="en-US" dirty="0"/>
          </a:p>
          <a:p>
            <a:pPr lvl="0" algn="just"/>
            <a:r>
              <a:rPr lang="en-GB" dirty="0"/>
              <a:t>For example- Mars focuses on developing healthy working culture, which reduces turnover and improved retention (Mars, 2022)</a:t>
            </a:r>
            <a:endParaRPr lang="en-US" dirty="0"/>
          </a:p>
          <a:p>
            <a:pPr algn="just">
              <a:buNone/>
            </a:pPr>
            <a:endParaRPr lang="en-US" dirty="0"/>
          </a:p>
        </p:txBody>
      </p:sp>
      <p:pic>
        <p:nvPicPr>
          <p:cNvPr id="10242" name="Picture 2"/>
          <p:cNvPicPr>
            <a:picLocks noChangeAspect="1" noChangeArrowheads="1"/>
          </p:cNvPicPr>
          <p:nvPr/>
        </p:nvPicPr>
        <p:blipFill>
          <a:blip r:embed="rId3" cstate="print"/>
          <a:srcRect/>
          <a:stretch>
            <a:fillRect/>
          </a:stretch>
        </p:blipFill>
        <p:spPr bwMode="auto">
          <a:xfrm>
            <a:off x="5357818" y="2428868"/>
            <a:ext cx="3571900" cy="314327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just">
              <a:buNone/>
            </a:pPr>
            <a:r>
              <a:rPr lang="en-US" sz="4800" dirty="0"/>
              <a:t>Summary of Common causes of turnover:</a:t>
            </a:r>
          </a:p>
        </p:txBody>
      </p:sp>
      <p:sp>
        <p:nvSpPr>
          <p:cNvPr id="3" name="Content Placeholder 2"/>
          <p:cNvSpPr>
            <a:spLocks noGrp="1"/>
          </p:cNvSpPr>
          <p:nvPr>
            <p:ph idx="1"/>
          </p:nvPr>
        </p:nvSpPr>
        <p:spPr>
          <a:xfrm>
            <a:off x="457200" y="1611121"/>
            <a:ext cx="8343900" cy="4789679"/>
          </a:xfrm>
        </p:spPr>
        <p:txBody>
          <a:bodyPr>
            <a:noAutofit/>
          </a:bodyPr>
          <a:lstStyle/>
          <a:p>
            <a:pPr algn="just"/>
            <a:r>
              <a:rPr lang="en-GB" sz="2400" dirty="0"/>
              <a:t>Differentiation of understanding between employee and employer.</a:t>
            </a:r>
          </a:p>
          <a:p>
            <a:pPr algn="just"/>
            <a:r>
              <a:rPr lang="en-GB" sz="2400" dirty="0"/>
              <a:t>A complete misalignment or incompatibility between job description and employee</a:t>
            </a:r>
            <a:endParaRPr lang="en-US" sz="2400" dirty="0"/>
          </a:p>
          <a:p>
            <a:pPr algn="just"/>
            <a:r>
              <a:rPr lang="en-GB" sz="2400" dirty="0"/>
              <a:t>Very less or no future aspects of growth</a:t>
            </a:r>
          </a:p>
          <a:p>
            <a:pPr algn="just"/>
            <a:r>
              <a:rPr lang="en-GB" sz="2400" dirty="0"/>
              <a:t>Very less or no gratitude towards employee effort and hard work</a:t>
            </a:r>
          </a:p>
          <a:p>
            <a:pPr algn="just"/>
            <a:r>
              <a:rPr lang="en-GB" sz="2400" dirty="0"/>
              <a:t>Less belief and faith in one another which further includes managers, management as well as co-workers</a:t>
            </a:r>
          </a:p>
          <a:p>
            <a:pPr algn="just"/>
            <a:r>
              <a:rPr lang="en-GB" sz="2400" dirty="0"/>
              <a:t>Highly stressed environment and unevenness between work and life.</a:t>
            </a:r>
          </a:p>
          <a:p>
            <a:pPr algn="just"/>
            <a:r>
              <a:rPr lang="en-GB" sz="2400" dirty="0"/>
              <a:t> Issues of reimbursement/payments/benefits</a:t>
            </a:r>
          </a:p>
          <a:p>
            <a:pPr algn="just"/>
            <a:r>
              <a:rPr lang="en-GB" sz="2400" dirty="0"/>
              <a:t> Availability of New offers.</a:t>
            </a:r>
            <a:endParaRPr lang="en-US" sz="2400" dirty="0"/>
          </a:p>
        </p:txBody>
      </p:sp>
      <p:sp>
        <p:nvSpPr>
          <p:cNvPr id="4" name="TextBox 3">
            <a:extLst>
              <a:ext uri="{FF2B5EF4-FFF2-40B4-BE49-F238E27FC236}">
                <a16:creationId xmlns:a16="http://schemas.microsoft.com/office/drawing/2014/main" id="{41FFA25D-F0E3-9CD3-FD26-E2E19A7A0AF3}"/>
              </a:ext>
            </a:extLst>
          </p:cNvPr>
          <p:cNvSpPr txBox="1"/>
          <p:nvPr/>
        </p:nvSpPr>
        <p:spPr>
          <a:xfrm>
            <a:off x="6464300" y="6210300"/>
            <a:ext cx="2209800" cy="461665"/>
          </a:xfrm>
          <a:prstGeom prst="rect">
            <a:avLst/>
          </a:prstGeom>
          <a:noFill/>
        </p:spPr>
        <p:txBody>
          <a:bodyPr wrap="square" rtlCol="0">
            <a:spAutoFit/>
          </a:bodyPr>
          <a:lstStyle/>
          <a:p>
            <a:r>
              <a:rPr lang="en-GB" sz="2400" dirty="0"/>
              <a:t>(Gorde,2019)</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dirty="0"/>
              <a:t>Retention strategies reduce Turnover</a:t>
            </a:r>
          </a:p>
        </p:txBody>
      </p:sp>
      <p:sp>
        <p:nvSpPr>
          <p:cNvPr id="3" name="Content Placeholder 2"/>
          <p:cNvSpPr>
            <a:spLocks noGrp="1"/>
          </p:cNvSpPr>
          <p:nvPr>
            <p:ph idx="1"/>
          </p:nvPr>
        </p:nvSpPr>
        <p:spPr>
          <a:xfrm>
            <a:off x="457200" y="1775191"/>
            <a:ext cx="4114800" cy="4625609"/>
          </a:xfrm>
        </p:spPr>
        <p:txBody>
          <a:bodyPr>
            <a:normAutofit fontScale="85000" lnSpcReduction="10000"/>
          </a:bodyPr>
          <a:lstStyle/>
          <a:p>
            <a:pPr lvl="0" algn="just"/>
            <a:r>
              <a:rPr lang="en-GB" dirty="0"/>
              <a:t>Identification of the cost of employee turnover</a:t>
            </a:r>
            <a:endParaRPr lang="en-US" dirty="0"/>
          </a:p>
          <a:p>
            <a:pPr lvl="0" algn="just"/>
            <a:r>
              <a:rPr lang="en-GB" dirty="0"/>
              <a:t>The hiring of the best candidates</a:t>
            </a:r>
            <a:endParaRPr lang="en-US" dirty="0"/>
          </a:p>
          <a:p>
            <a:pPr lvl="0" algn="just"/>
            <a:r>
              <a:rPr lang="en-GB" dirty="0"/>
              <a:t>For example- Hyatt included training session for retaining employees (</a:t>
            </a:r>
            <a:r>
              <a:rPr lang="en-GB" dirty="0" err="1"/>
              <a:t>Vcurrtc</a:t>
            </a:r>
            <a:r>
              <a:rPr lang="en-GB" dirty="0"/>
              <a:t>, 2023)</a:t>
            </a:r>
          </a:p>
          <a:p>
            <a:pPr algn="just"/>
            <a:r>
              <a:rPr lang="en-GB" dirty="0"/>
              <a:t>Flexible and open-minded work environment </a:t>
            </a:r>
            <a:endParaRPr lang="en-US" dirty="0"/>
          </a:p>
          <a:p>
            <a:pPr lvl="0" algn="just"/>
            <a:endParaRPr lang="en-US" dirty="0"/>
          </a:p>
          <a:p>
            <a:pPr algn="just">
              <a:buNone/>
            </a:pPr>
            <a:endParaRPr lang="en-US" dirty="0"/>
          </a:p>
        </p:txBody>
      </p:sp>
      <p:pic>
        <p:nvPicPr>
          <p:cNvPr id="8194" name="Picture 2"/>
          <p:cNvPicPr>
            <a:picLocks noChangeAspect="1" noChangeArrowheads="1"/>
          </p:cNvPicPr>
          <p:nvPr/>
        </p:nvPicPr>
        <p:blipFill>
          <a:blip r:embed="rId3" cstate="print"/>
          <a:srcRect/>
          <a:stretch>
            <a:fillRect/>
          </a:stretch>
        </p:blipFill>
        <p:spPr bwMode="auto">
          <a:xfrm>
            <a:off x="4786314" y="2428868"/>
            <a:ext cx="4152900" cy="3005141"/>
          </a:xfrm>
          <a:prstGeom prst="rect">
            <a:avLst/>
          </a:prstGeom>
          <a:ln w="127000" cap="sq">
            <a:solidFill>
              <a:srgbClr val="000000"/>
            </a:solidFill>
            <a:miter lim="800000"/>
          </a:ln>
          <a:effectLst>
            <a:outerShdw blurRad="57150" dist="50800" dir="2700000" algn="tl" rotWithShape="0">
              <a:srgbClr val="000000">
                <a:alpha val="40000"/>
              </a:srgbClr>
            </a:outerShdw>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a:t>Contd...</a:t>
            </a:r>
            <a:endParaRPr lang="en-US" dirty="0"/>
          </a:p>
        </p:txBody>
      </p:sp>
      <p:sp>
        <p:nvSpPr>
          <p:cNvPr id="3" name="Content Placeholder 2"/>
          <p:cNvSpPr>
            <a:spLocks noGrp="1"/>
          </p:cNvSpPr>
          <p:nvPr>
            <p:ph idx="1"/>
          </p:nvPr>
        </p:nvSpPr>
        <p:spPr>
          <a:xfrm>
            <a:off x="3987800" y="1775191"/>
            <a:ext cx="5029200" cy="4625609"/>
          </a:xfrm>
        </p:spPr>
        <p:txBody>
          <a:bodyPr>
            <a:normAutofit fontScale="85000" lnSpcReduction="10000"/>
          </a:bodyPr>
          <a:lstStyle/>
          <a:p>
            <a:pPr lvl="0" algn="just"/>
            <a:r>
              <a:rPr lang="en-GB" dirty="0"/>
              <a:t>Opportunities to employees for learning new things (Rodríguez-Sánchez </a:t>
            </a:r>
            <a:r>
              <a:rPr lang="en-GB" i="1" dirty="0"/>
              <a:t>et al. </a:t>
            </a:r>
            <a:r>
              <a:rPr lang="en-GB" dirty="0"/>
              <a:t>2020)</a:t>
            </a:r>
            <a:endParaRPr lang="en-US" dirty="0"/>
          </a:p>
          <a:p>
            <a:pPr lvl="0" algn="just"/>
            <a:r>
              <a:rPr lang="en-GB" dirty="0"/>
              <a:t>Development of skills</a:t>
            </a:r>
          </a:p>
          <a:p>
            <a:pPr lvl="0" algn="just"/>
            <a:r>
              <a:rPr lang="en-GB" dirty="0"/>
              <a:t>Recognition and turnout of poor managers (</a:t>
            </a:r>
            <a:r>
              <a:rPr lang="en-GB" dirty="0" err="1"/>
              <a:t>Clauss</a:t>
            </a:r>
            <a:r>
              <a:rPr lang="en-GB" dirty="0"/>
              <a:t>,</a:t>
            </a:r>
            <a:r>
              <a:rPr lang="en-GB" i="1" dirty="0"/>
              <a:t> </a:t>
            </a:r>
            <a:r>
              <a:rPr lang="en-GB" dirty="0"/>
              <a:t>2022)</a:t>
            </a:r>
            <a:endParaRPr lang="en-US" dirty="0"/>
          </a:p>
          <a:p>
            <a:pPr lvl="0" algn="just"/>
            <a:r>
              <a:rPr lang="en-GB" dirty="0"/>
              <a:t>They have a lack of communication within them</a:t>
            </a:r>
            <a:endParaRPr lang="en-US" dirty="0"/>
          </a:p>
          <a:p>
            <a:pPr lvl="0" algn="just"/>
            <a:r>
              <a:rPr lang="en-GB" dirty="0"/>
              <a:t>They have improper leadership skills</a:t>
            </a:r>
            <a:endParaRPr lang="en-US" dirty="0"/>
          </a:p>
          <a:p>
            <a:pPr lvl="0" algn="just"/>
            <a:endParaRPr lang="en-US" dirty="0"/>
          </a:p>
          <a:p>
            <a:pPr algn="just">
              <a:buNone/>
            </a:pPr>
            <a:endParaRPr lang="en-US" dirty="0"/>
          </a:p>
        </p:txBody>
      </p:sp>
      <p:pic>
        <p:nvPicPr>
          <p:cNvPr id="11266" name="Picture 2"/>
          <p:cNvPicPr>
            <a:picLocks noChangeAspect="1" noChangeArrowheads="1"/>
          </p:cNvPicPr>
          <p:nvPr/>
        </p:nvPicPr>
        <p:blipFill>
          <a:blip r:embed="rId3" cstate="print"/>
          <a:srcRect/>
          <a:stretch>
            <a:fillRect/>
          </a:stretch>
        </p:blipFill>
        <p:spPr bwMode="auto">
          <a:xfrm>
            <a:off x="357158" y="2214554"/>
            <a:ext cx="3427442" cy="3071834"/>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848"/>
            <a:ext cx="8229600" cy="1252728"/>
          </a:xfrm>
        </p:spPr>
        <p:txBody>
          <a:bodyPr>
            <a:normAutofit fontScale="90000"/>
          </a:bodyPr>
          <a:lstStyle/>
          <a:p>
            <a:pPr algn="ctr"/>
            <a:r>
              <a:rPr lang="en-IN" dirty="0"/>
              <a:t>Main Five basic things for Retention</a:t>
            </a:r>
            <a:endParaRPr lang="en-US" dirty="0"/>
          </a:p>
        </p:txBody>
      </p:sp>
      <p:sp>
        <p:nvSpPr>
          <p:cNvPr id="3" name="Content Placeholder 2"/>
          <p:cNvSpPr>
            <a:spLocks noGrp="1"/>
          </p:cNvSpPr>
          <p:nvPr>
            <p:ph idx="1"/>
          </p:nvPr>
        </p:nvSpPr>
        <p:spPr>
          <a:xfrm>
            <a:off x="457200" y="1775191"/>
            <a:ext cx="4186238" cy="5028961"/>
          </a:xfrm>
        </p:spPr>
        <p:txBody>
          <a:bodyPr>
            <a:normAutofit/>
          </a:bodyPr>
          <a:lstStyle/>
          <a:p>
            <a:pPr algn="just"/>
            <a:r>
              <a:rPr lang="en-US" dirty="0"/>
              <a:t>Environment</a:t>
            </a:r>
          </a:p>
          <a:p>
            <a:pPr algn="just"/>
            <a:r>
              <a:rPr lang="en-US" dirty="0"/>
              <a:t>Growth</a:t>
            </a:r>
          </a:p>
          <a:p>
            <a:pPr algn="just"/>
            <a:r>
              <a:rPr lang="en-US" dirty="0"/>
              <a:t>Compensation</a:t>
            </a:r>
          </a:p>
          <a:p>
            <a:pPr algn="just"/>
            <a:r>
              <a:rPr lang="en-US" dirty="0"/>
              <a:t>Relationship</a:t>
            </a:r>
          </a:p>
          <a:p>
            <a:pPr algn="just"/>
            <a:r>
              <a:rPr lang="en-US" dirty="0"/>
              <a:t>Support</a:t>
            </a:r>
          </a:p>
          <a:p>
            <a:pPr algn="just"/>
            <a:endParaRPr lang="en-US" dirty="0"/>
          </a:p>
          <a:p>
            <a:pPr algn="just"/>
            <a:endParaRPr lang="en-US" dirty="0"/>
          </a:p>
          <a:p>
            <a:pPr algn="just"/>
            <a:r>
              <a:rPr lang="en-US" dirty="0"/>
              <a:t>Respect</a:t>
            </a:r>
          </a:p>
          <a:p>
            <a:pPr algn="just"/>
            <a:r>
              <a:rPr lang="en-US" dirty="0"/>
              <a:t>Recognition</a:t>
            </a:r>
          </a:p>
          <a:p>
            <a:pPr algn="just"/>
            <a:r>
              <a:rPr lang="en-US" dirty="0"/>
              <a:t>Rewards</a:t>
            </a:r>
          </a:p>
        </p:txBody>
      </p:sp>
      <p:pic>
        <p:nvPicPr>
          <p:cNvPr id="17410" name="Picture 2"/>
          <p:cNvPicPr>
            <a:picLocks noChangeAspect="1" noChangeArrowheads="1"/>
          </p:cNvPicPr>
          <p:nvPr/>
        </p:nvPicPr>
        <p:blipFill>
          <a:blip r:embed="rId3" cstate="print"/>
          <a:srcRect/>
          <a:stretch>
            <a:fillRect/>
          </a:stretch>
        </p:blipFill>
        <p:spPr bwMode="auto">
          <a:xfrm>
            <a:off x="4987928" y="1906582"/>
            <a:ext cx="3267075" cy="252412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Title 1">
            <a:extLst>
              <a:ext uri="{FF2B5EF4-FFF2-40B4-BE49-F238E27FC236}">
                <a16:creationId xmlns:a16="http://schemas.microsoft.com/office/drawing/2014/main" id="{A88709A8-B996-DC66-F226-8E67BE04B465}"/>
              </a:ext>
            </a:extLst>
          </p:cNvPr>
          <p:cNvSpPr txBox="1">
            <a:spLocks/>
          </p:cNvSpPr>
          <p:nvPr/>
        </p:nvSpPr>
        <p:spPr>
          <a:xfrm>
            <a:off x="444500" y="4308348"/>
            <a:ext cx="8229600" cy="1252728"/>
          </a:xfrm>
          <a:prstGeom prst="rect">
            <a:avLst/>
          </a:prstGeom>
        </p:spPr>
        <p:txBody>
          <a:bodyPr vert="horz" lIns="91440" rIns="45720" rtlCol="0" anchor="ctr">
            <a:normAutofit fontScale="97500"/>
            <a:scene3d>
              <a:camera prst="orthographicFront"/>
              <a:lightRig rig="threePt" dir="t">
                <a:rot lat="0" lon="0" rev="4800000"/>
              </a:lightRig>
            </a:scene3d>
            <a:sp3d prstMaterial="matte">
              <a:bevelT w="50800" h="10160"/>
            </a:sp3d>
          </a:bodyPr>
          <a:lstStyle>
            <a:lvl1pPr algn="l" rtl="0" eaLnBrk="1" latinLnBrk="0" hangingPunct="1">
              <a:spcBef>
                <a:spcPct val="0"/>
              </a:spcBef>
              <a:buNone/>
              <a:defRPr kumimoji="0" sz="4500" b="1" kern="1200">
                <a:solidFill>
                  <a:schemeClr val="accent1">
                    <a:satMod val="150000"/>
                  </a:schemeClr>
                </a:solidFill>
                <a:effectLst/>
                <a:latin typeface="+mj-lt"/>
                <a:ea typeface="+mj-ea"/>
                <a:cs typeface="+mj-cs"/>
              </a:defRPr>
            </a:lvl1pPr>
            <a:extLst/>
          </a:lstStyle>
          <a:p>
            <a:pPr algn="ctr"/>
            <a:r>
              <a:rPr lang="en-IN" sz="3600" dirty="0">
                <a:solidFill>
                  <a:schemeClr val="tx1"/>
                </a:solidFill>
              </a:rPr>
              <a:t>Main Three R’s of  Retention</a:t>
            </a:r>
          </a:p>
        </p:txBody>
      </p:sp>
      <p:sp>
        <p:nvSpPr>
          <p:cNvPr id="5" name="TextBox 4">
            <a:extLst>
              <a:ext uri="{FF2B5EF4-FFF2-40B4-BE49-F238E27FC236}">
                <a16:creationId xmlns:a16="http://schemas.microsoft.com/office/drawing/2014/main" id="{297DC31A-C082-E8D7-21D7-1C7D343ED081}"/>
              </a:ext>
            </a:extLst>
          </p:cNvPr>
          <p:cNvSpPr txBox="1"/>
          <p:nvPr/>
        </p:nvSpPr>
        <p:spPr>
          <a:xfrm>
            <a:off x="6464300" y="6210300"/>
            <a:ext cx="2209800" cy="461665"/>
          </a:xfrm>
          <a:prstGeom prst="rect">
            <a:avLst/>
          </a:prstGeom>
          <a:noFill/>
        </p:spPr>
        <p:txBody>
          <a:bodyPr wrap="square" rtlCol="0">
            <a:spAutoFit/>
          </a:bodyPr>
          <a:lstStyle/>
          <a:p>
            <a:r>
              <a:rPr lang="en-GB" sz="2400" dirty="0"/>
              <a:t>(Gorde,2019)</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Process of retaining employees</a:t>
            </a:r>
          </a:p>
        </p:txBody>
      </p:sp>
      <p:sp>
        <p:nvSpPr>
          <p:cNvPr id="3" name="Content Placeholder 2"/>
          <p:cNvSpPr>
            <a:spLocks noGrp="1"/>
          </p:cNvSpPr>
          <p:nvPr>
            <p:ph idx="1"/>
          </p:nvPr>
        </p:nvSpPr>
        <p:spPr>
          <a:xfrm>
            <a:off x="4143372" y="1775191"/>
            <a:ext cx="4543428" cy="4625609"/>
          </a:xfrm>
        </p:spPr>
        <p:txBody>
          <a:bodyPr/>
          <a:lstStyle/>
          <a:p>
            <a:pPr lvl="0" algn="just"/>
            <a:r>
              <a:rPr lang="en-GB" dirty="0"/>
              <a:t>Providing recognition</a:t>
            </a:r>
            <a:endParaRPr lang="en-US" dirty="0"/>
          </a:p>
          <a:p>
            <a:pPr lvl="0" algn="just"/>
            <a:r>
              <a:rPr lang="en-GB" dirty="0"/>
              <a:t>Providing rewards to them (</a:t>
            </a:r>
            <a:r>
              <a:rPr lang="en-GB" dirty="0" err="1"/>
              <a:t>Rjoub</a:t>
            </a:r>
            <a:r>
              <a:rPr lang="en-GB" dirty="0"/>
              <a:t>, 2020)</a:t>
            </a:r>
            <a:endParaRPr lang="en-US" dirty="0"/>
          </a:p>
          <a:p>
            <a:pPr lvl="0" algn="just"/>
            <a:r>
              <a:rPr lang="en-GB" dirty="0"/>
              <a:t>Development of appreciation as well as motivation</a:t>
            </a:r>
            <a:endParaRPr lang="en-US" dirty="0"/>
          </a:p>
          <a:p>
            <a:pPr algn="just">
              <a:buNone/>
            </a:pPr>
            <a:endParaRPr lang="en-US" dirty="0"/>
          </a:p>
        </p:txBody>
      </p:sp>
      <p:pic>
        <p:nvPicPr>
          <p:cNvPr id="18434" name="Picture 2"/>
          <p:cNvPicPr>
            <a:picLocks noChangeAspect="1" noChangeArrowheads="1"/>
          </p:cNvPicPr>
          <p:nvPr/>
        </p:nvPicPr>
        <p:blipFill>
          <a:blip r:embed="rId3" cstate="print"/>
          <a:srcRect/>
          <a:stretch>
            <a:fillRect/>
          </a:stretch>
        </p:blipFill>
        <p:spPr bwMode="auto">
          <a:xfrm>
            <a:off x="500034" y="2714620"/>
            <a:ext cx="3357586" cy="2647950"/>
          </a:xfrm>
          <a:prstGeom prst="rect">
            <a:avLst/>
          </a:prstGeom>
          <a:ln w="228600" cap="sq" cmpd="thickThin">
            <a:solidFill>
              <a:srgbClr val="000000"/>
            </a:solidFill>
            <a:prstDash val="solid"/>
            <a:miter lim="800000"/>
          </a:ln>
          <a:effectLst>
            <a:innerShdw blurRad="76200">
              <a:srgbClr val="000000"/>
            </a:innerShdw>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a:t>Contd...</a:t>
            </a:r>
            <a:endParaRPr lang="en-US" dirty="0"/>
          </a:p>
        </p:txBody>
      </p:sp>
      <p:sp>
        <p:nvSpPr>
          <p:cNvPr id="3" name="Content Placeholder 2"/>
          <p:cNvSpPr>
            <a:spLocks noGrp="1"/>
          </p:cNvSpPr>
          <p:nvPr>
            <p:ph idx="1"/>
          </p:nvPr>
        </p:nvSpPr>
        <p:spPr>
          <a:xfrm>
            <a:off x="457200" y="1775191"/>
            <a:ext cx="4972056" cy="4625609"/>
          </a:xfrm>
        </p:spPr>
        <p:txBody>
          <a:bodyPr>
            <a:noAutofit/>
          </a:bodyPr>
          <a:lstStyle/>
          <a:p>
            <a:pPr lvl="0" algn="just"/>
            <a:r>
              <a:rPr lang="en-GB" dirty="0"/>
              <a:t>Growth of professional incentives (Influenced by </a:t>
            </a:r>
            <a:r>
              <a:rPr lang="en-GB" dirty="0" err="1"/>
              <a:t>Setianingsih</a:t>
            </a:r>
            <a:r>
              <a:rPr lang="en-GB" dirty="0"/>
              <a:t> </a:t>
            </a:r>
            <a:r>
              <a:rPr lang="en-GB" i="1" dirty="0"/>
              <a:t>et al. </a:t>
            </a:r>
            <a:r>
              <a:rPr lang="en-GB" dirty="0"/>
              <a:t>2020)</a:t>
            </a:r>
            <a:endParaRPr lang="en-US" dirty="0"/>
          </a:p>
          <a:p>
            <a:pPr lvl="0" algn="just"/>
            <a:r>
              <a:rPr lang="en-GB" dirty="0"/>
              <a:t>Following the  </a:t>
            </a:r>
            <a:r>
              <a:rPr lang="en-GB" b="1" i="1" dirty="0"/>
              <a:t>“5 Crucial Stages of Retention Strategy” model</a:t>
            </a:r>
            <a:endParaRPr lang="en-US" dirty="0"/>
          </a:p>
          <a:p>
            <a:pPr lvl="0" algn="just"/>
            <a:r>
              <a:rPr lang="en-GB" dirty="0"/>
              <a:t>It includes attraction, hiring, </a:t>
            </a:r>
            <a:r>
              <a:rPr lang="en-GB" dirty="0" err="1"/>
              <a:t>onboarding</a:t>
            </a:r>
            <a:r>
              <a:rPr lang="en-GB" dirty="0"/>
              <a:t>, length of stay and departure</a:t>
            </a:r>
            <a:endParaRPr lang="en-US" dirty="0"/>
          </a:p>
          <a:p>
            <a:pPr algn="just">
              <a:buNone/>
            </a:pPr>
            <a:endParaRPr lang="en-US" dirty="0"/>
          </a:p>
        </p:txBody>
      </p:sp>
      <p:pic>
        <p:nvPicPr>
          <p:cNvPr id="19458" name="Picture 2"/>
          <p:cNvPicPr>
            <a:picLocks noChangeAspect="1" noChangeArrowheads="1"/>
          </p:cNvPicPr>
          <p:nvPr/>
        </p:nvPicPr>
        <p:blipFill>
          <a:blip r:embed="rId3" cstate="print"/>
          <a:srcRect/>
          <a:stretch>
            <a:fillRect/>
          </a:stretch>
        </p:blipFill>
        <p:spPr bwMode="auto">
          <a:xfrm>
            <a:off x="5572132" y="2571744"/>
            <a:ext cx="3295645" cy="250031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a:t>Contd...</a:t>
            </a:r>
            <a:endParaRPr lang="en-US" dirty="0"/>
          </a:p>
        </p:txBody>
      </p:sp>
      <p:sp>
        <p:nvSpPr>
          <p:cNvPr id="3" name="Content Placeholder 2"/>
          <p:cNvSpPr>
            <a:spLocks noGrp="1"/>
          </p:cNvSpPr>
          <p:nvPr>
            <p:ph idx="1"/>
          </p:nvPr>
        </p:nvSpPr>
        <p:spPr>
          <a:xfrm>
            <a:off x="928662" y="3929066"/>
            <a:ext cx="7758138" cy="2471734"/>
          </a:xfrm>
        </p:spPr>
        <p:txBody>
          <a:bodyPr>
            <a:normAutofit/>
          </a:bodyPr>
          <a:lstStyle/>
          <a:p>
            <a:pPr lvl="0" algn="just"/>
            <a:r>
              <a:rPr lang="en-GB" dirty="0"/>
              <a:t>Interaction growth between employees and managers</a:t>
            </a:r>
            <a:endParaRPr lang="en-US" dirty="0"/>
          </a:p>
          <a:p>
            <a:pPr lvl="0" algn="just"/>
            <a:r>
              <a:rPr lang="en-GB" dirty="0"/>
              <a:t>Performance measurement (</a:t>
            </a:r>
            <a:r>
              <a:rPr lang="en-GB" dirty="0" err="1"/>
              <a:t>Rjoub</a:t>
            </a:r>
            <a:r>
              <a:rPr lang="en-GB" dirty="0"/>
              <a:t>, 2020)</a:t>
            </a:r>
            <a:endParaRPr lang="en-US" dirty="0"/>
          </a:p>
          <a:p>
            <a:pPr lvl="0" algn="just"/>
            <a:r>
              <a:rPr lang="en-GB" dirty="0"/>
              <a:t>Development of the management culture</a:t>
            </a:r>
            <a:endParaRPr lang="en-US" dirty="0"/>
          </a:p>
          <a:p>
            <a:pPr algn="just">
              <a:buNone/>
            </a:pPr>
            <a:endParaRPr lang="en-US" dirty="0"/>
          </a:p>
        </p:txBody>
      </p:sp>
      <p:pic>
        <p:nvPicPr>
          <p:cNvPr id="20482" name="Picture 2"/>
          <p:cNvPicPr>
            <a:picLocks noChangeAspect="1" noChangeArrowheads="1"/>
          </p:cNvPicPr>
          <p:nvPr/>
        </p:nvPicPr>
        <p:blipFill>
          <a:blip r:embed="rId3" cstate="print"/>
          <a:srcRect/>
          <a:stretch>
            <a:fillRect/>
          </a:stretch>
        </p:blipFill>
        <p:spPr bwMode="auto">
          <a:xfrm>
            <a:off x="2357422" y="1643050"/>
            <a:ext cx="4219575" cy="20574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 Feeling engaged</a:t>
            </a:r>
          </a:p>
        </p:txBody>
      </p:sp>
      <p:sp>
        <p:nvSpPr>
          <p:cNvPr id="3" name="Content Placeholder 2"/>
          <p:cNvSpPr>
            <a:spLocks noGrp="1"/>
          </p:cNvSpPr>
          <p:nvPr>
            <p:ph idx="1"/>
          </p:nvPr>
        </p:nvSpPr>
        <p:spPr>
          <a:xfrm>
            <a:off x="4357686" y="1775191"/>
            <a:ext cx="4329114" cy="4625609"/>
          </a:xfrm>
        </p:spPr>
        <p:txBody>
          <a:bodyPr/>
          <a:lstStyle/>
          <a:p>
            <a:pPr lvl="0" algn="just"/>
            <a:r>
              <a:rPr lang="en-GB" dirty="0"/>
              <a:t>Giving the responsibilities of the work</a:t>
            </a:r>
            <a:endParaRPr lang="en-US" dirty="0"/>
          </a:p>
          <a:p>
            <a:pPr lvl="0" algn="just"/>
            <a:r>
              <a:rPr lang="en-GB" dirty="0"/>
              <a:t>Do not take them for granted</a:t>
            </a:r>
            <a:endParaRPr lang="en-US" dirty="0"/>
          </a:p>
          <a:p>
            <a:pPr lvl="0" algn="just"/>
            <a:r>
              <a:rPr lang="en-GB" dirty="0"/>
              <a:t>Involvement in projects (</a:t>
            </a:r>
            <a:r>
              <a:rPr lang="en-GB" dirty="0" err="1"/>
              <a:t>Diamantidis</a:t>
            </a:r>
            <a:r>
              <a:rPr lang="en-GB" dirty="0"/>
              <a:t> and </a:t>
            </a:r>
            <a:r>
              <a:rPr lang="en-GB" dirty="0" err="1"/>
              <a:t>Chatzoglou</a:t>
            </a:r>
            <a:r>
              <a:rPr lang="en-GB" dirty="0"/>
              <a:t>, 2019)</a:t>
            </a:r>
            <a:endParaRPr lang="en-US" dirty="0"/>
          </a:p>
          <a:p>
            <a:pPr algn="just">
              <a:buNone/>
            </a:pPr>
            <a:endParaRPr lang="en-US" dirty="0"/>
          </a:p>
        </p:txBody>
      </p:sp>
      <p:pic>
        <p:nvPicPr>
          <p:cNvPr id="15362" name="Picture 2"/>
          <p:cNvPicPr>
            <a:picLocks noChangeAspect="1" noChangeArrowheads="1"/>
          </p:cNvPicPr>
          <p:nvPr/>
        </p:nvPicPr>
        <p:blipFill>
          <a:blip r:embed="rId3" cstate="print"/>
          <a:srcRect/>
          <a:stretch>
            <a:fillRect/>
          </a:stretch>
        </p:blipFill>
        <p:spPr bwMode="auto">
          <a:xfrm>
            <a:off x="285720" y="2643182"/>
            <a:ext cx="3786213" cy="233362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a:t>Contd...</a:t>
            </a:r>
            <a:endParaRPr lang="en-US" dirty="0"/>
          </a:p>
        </p:txBody>
      </p:sp>
      <p:sp>
        <p:nvSpPr>
          <p:cNvPr id="3" name="Content Placeholder 2"/>
          <p:cNvSpPr>
            <a:spLocks noGrp="1"/>
          </p:cNvSpPr>
          <p:nvPr>
            <p:ph idx="1"/>
          </p:nvPr>
        </p:nvSpPr>
        <p:spPr>
          <a:xfrm>
            <a:off x="457200" y="4357694"/>
            <a:ext cx="8186766" cy="2043106"/>
          </a:xfrm>
        </p:spPr>
        <p:txBody>
          <a:bodyPr>
            <a:normAutofit lnSpcReduction="10000"/>
          </a:bodyPr>
          <a:lstStyle/>
          <a:p>
            <a:pPr lvl="0" algn="just"/>
            <a:r>
              <a:rPr lang="en-GB" dirty="0"/>
              <a:t>Loyalty towards the employees (Influenced by </a:t>
            </a:r>
            <a:r>
              <a:rPr lang="en-GB" dirty="0" err="1"/>
              <a:t>Vuong</a:t>
            </a:r>
            <a:r>
              <a:rPr lang="en-GB" dirty="0"/>
              <a:t> </a:t>
            </a:r>
            <a:r>
              <a:rPr lang="en-GB" i="1" dirty="0"/>
              <a:t>et al. </a:t>
            </a:r>
            <a:r>
              <a:rPr lang="en-GB" dirty="0"/>
              <a:t>2021)</a:t>
            </a:r>
            <a:endParaRPr lang="en-US" dirty="0"/>
          </a:p>
          <a:p>
            <a:pPr lvl="0" algn="just"/>
            <a:r>
              <a:rPr lang="en-GB" dirty="0"/>
              <a:t>Commitment fulfilment</a:t>
            </a:r>
            <a:endParaRPr lang="en-US" dirty="0"/>
          </a:p>
          <a:p>
            <a:pPr lvl="0" algn="just"/>
            <a:r>
              <a:rPr lang="en-GB" dirty="0"/>
              <a:t>Arrangement of rewards for them</a:t>
            </a:r>
            <a:endParaRPr lang="en-US" dirty="0"/>
          </a:p>
          <a:p>
            <a:pPr algn="just">
              <a:buNone/>
            </a:pPr>
            <a:endParaRPr lang="en-US" dirty="0"/>
          </a:p>
        </p:txBody>
      </p:sp>
      <p:pic>
        <p:nvPicPr>
          <p:cNvPr id="16386" name="Picture 2"/>
          <p:cNvPicPr>
            <a:picLocks noChangeAspect="1" noChangeArrowheads="1"/>
          </p:cNvPicPr>
          <p:nvPr/>
        </p:nvPicPr>
        <p:blipFill>
          <a:blip r:embed="rId3" cstate="print"/>
          <a:srcRect/>
          <a:stretch>
            <a:fillRect/>
          </a:stretch>
        </p:blipFill>
        <p:spPr bwMode="auto">
          <a:xfrm>
            <a:off x="2071670" y="1857364"/>
            <a:ext cx="5143536" cy="207170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IN" dirty="0"/>
              <a:t>Role of a good manager in an organisation</a:t>
            </a:r>
            <a:endParaRPr lang="en-US" dirty="0"/>
          </a:p>
        </p:txBody>
      </p:sp>
      <p:sp>
        <p:nvSpPr>
          <p:cNvPr id="3" name="Content Placeholder 2"/>
          <p:cNvSpPr>
            <a:spLocks noGrp="1"/>
          </p:cNvSpPr>
          <p:nvPr>
            <p:ph idx="1"/>
          </p:nvPr>
        </p:nvSpPr>
        <p:spPr>
          <a:xfrm>
            <a:off x="4143372" y="1857364"/>
            <a:ext cx="4400552" cy="4625609"/>
          </a:xfrm>
        </p:spPr>
        <p:txBody>
          <a:bodyPr>
            <a:normAutofit lnSpcReduction="10000"/>
          </a:bodyPr>
          <a:lstStyle/>
          <a:p>
            <a:pPr lvl="0" algn="just"/>
            <a:r>
              <a:rPr lang="en-IN" dirty="0"/>
              <a:t>Developing a healthy workplace</a:t>
            </a:r>
            <a:endParaRPr lang="en-US" dirty="0"/>
          </a:p>
          <a:p>
            <a:pPr lvl="0" algn="just"/>
            <a:r>
              <a:rPr lang="en-IN" dirty="0"/>
              <a:t>Focuses on talent management</a:t>
            </a:r>
            <a:endParaRPr lang="en-US" dirty="0"/>
          </a:p>
          <a:p>
            <a:pPr lvl="0" algn="just"/>
            <a:r>
              <a:rPr lang="en-IN" dirty="0"/>
              <a:t>Improving the overall business performance (</a:t>
            </a:r>
            <a:r>
              <a:rPr lang="en-US" dirty="0"/>
              <a:t>Singh, 2019</a:t>
            </a:r>
            <a:r>
              <a:rPr lang="en-IN" dirty="0"/>
              <a:t>)</a:t>
            </a:r>
            <a:endParaRPr lang="en-US" dirty="0"/>
          </a:p>
          <a:p>
            <a:pPr lvl="0" algn="just"/>
            <a:r>
              <a:rPr lang="en-IN" dirty="0"/>
              <a:t>Developing an inclusive and loyalty culture</a:t>
            </a:r>
            <a:endParaRPr lang="en-US" dirty="0"/>
          </a:p>
          <a:p>
            <a:pPr algn="just">
              <a:buNone/>
            </a:pPr>
            <a:endParaRPr lang="en-US" dirty="0"/>
          </a:p>
        </p:txBody>
      </p:sp>
      <p:pic>
        <p:nvPicPr>
          <p:cNvPr id="14338" name="Picture 2"/>
          <p:cNvPicPr>
            <a:picLocks noChangeAspect="1" noChangeArrowheads="1"/>
          </p:cNvPicPr>
          <p:nvPr/>
        </p:nvPicPr>
        <p:blipFill>
          <a:blip r:embed="rId3" cstate="print"/>
          <a:srcRect/>
          <a:stretch>
            <a:fillRect/>
          </a:stretch>
        </p:blipFill>
        <p:spPr bwMode="auto">
          <a:xfrm>
            <a:off x="142844" y="2714620"/>
            <a:ext cx="3838575" cy="24003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br>
              <a:rPr lang="en-IN" dirty="0"/>
            </a:br>
            <a:r>
              <a:rPr lang="en-IN" dirty="0"/>
              <a:t>Highlighting the role of managers in retention strategy</a:t>
            </a:r>
            <a:br>
              <a:rPr lang="en-US" dirty="0"/>
            </a:br>
            <a:endParaRPr lang="en-US" dirty="0"/>
          </a:p>
        </p:txBody>
      </p:sp>
      <p:sp>
        <p:nvSpPr>
          <p:cNvPr id="3" name="Content Placeholder 2"/>
          <p:cNvSpPr>
            <a:spLocks noGrp="1"/>
          </p:cNvSpPr>
          <p:nvPr>
            <p:ph idx="1"/>
          </p:nvPr>
        </p:nvSpPr>
        <p:spPr>
          <a:xfrm>
            <a:off x="457200" y="1775191"/>
            <a:ext cx="4400552" cy="4625609"/>
          </a:xfrm>
        </p:spPr>
        <p:txBody>
          <a:bodyPr/>
          <a:lstStyle/>
          <a:p>
            <a:pPr lvl="0" algn="just"/>
            <a:r>
              <a:rPr lang="en-IN" dirty="0"/>
              <a:t>Giving the tools, like support, technology, training</a:t>
            </a:r>
            <a:endParaRPr lang="en-US" dirty="0"/>
          </a:p>
          <a:p>
            <a:pPr lvl="0" algn="just"/>
            <a:r>
              <a:rPr lang="en-IN" dirty="0"/>
              <a:t>Giving continuous feedback (</a:t>
            </a:r>
            <a:r>
              <a:rPr lang="en-US" dirty="0" err="1"/>
              <a:t>Kamalaveni</a:t>
            </a:r>
            <a:r>
              <a:rPr lang="en-US" dirty="0"/>
              <a:t> </a:t>
            </a:r>
            <a:r>
              <a:rPr lang="en-IN" i="1" dirty="0"/>
              <a:t>et al</a:t>
            </a:r>
            <a:r>
              <a:rPr lang="en-IN" dirty="0"/>
              <a:t>. 2019)</a:t>
            </a:r>
            <a:endParaRPr lang="en-US" dirty="0"/>
          </a:p>
          <a:p>
            <a:pPr lvl="0" algn="just"/>
            <a:r>
              <a:rPr lang="en-IN" dirty="0"/>
              <a:t>Developing healthy communication</a:t>
            </a:r>
            <a:endParaRPr lang="en-US" dirty="0"/>
          </a:p>
          <a:p>
            <a:pPr algn="just">
              <a:buNone/>
            </a:pPr>
            <a:endParaRPr lang="en-US" dirty="0"/>
          </a:p>
        </p:txBody>
      </p:sp>
      <p:pic>
        <p:nvPicPr>
          <p:cNvPr id="5122" name="Picture 2"/>
          <p:cNvPicPr>
            <a:picLocks noChangeAspect="1" noChangeArrowheads="1"/>
          </p:cNvPicPr>
          <p:nvPr/>
        </p:nvPicPr>
        <p:blipFill>
          <a:blip r:embed="rId3" cstate="print"/>
          <a:srcRect/>
          <a:stretch>
            <a:fillRect/>
          </a:stretch>
        </p:blipFill>
        <p:spPr bwMode="auto">
          <a:xfrm>
            <a:off x="5000628" y="2143116"/>
            <a:ext cx="3857652" cy="305753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a:t>Contd...</a:t>
            </a:r>
            <a:endParaRPr lang="en-US" dirty="0"/>
          </a:p>
        </p:txBody>
      </p:sp>
      <p:sp>
        <p:nvSpPr>
          <p:cNvPr id="3" name="Content Placeholder 2"/>
          <p:cNvSpPr>
            <a:spLocks noGrp="1"/>
          </p:cNvSpPr>
          <p:nvPr>
            <p:ph idx="1"/>
          </p:nvPr>
        </p:nvSpPr>
        <p:spPr>
          <a:xfrm>
            <a:off x="4143372" y="1775191"/>
            <a:ext cx="4543428" cy="4625609"/>
          </a:xfrm>
        </p:spPr>
        <p:txBody>
          <a:bodyPr/>
          <a:lstStyle/>
          <a:p>
            <a:pPr lvl="0" algn="just"/>
            <a:r>
              <a:rPr lang="en-IN" dirty="0"/>
              <a:t>Supporting the team</a:t>
            </a:r>
            <a:endParaRPr lang="en-US" dirty="0"/>
          </a:p>
          <a:p>
            <a:pPr lvl="0" algn="just"/>
            <a:r>
              <a:rPr lang="en-IN" dirty="0"/>
              <a:t>Emphasising on developing the future career of every employees (</a:t>
            </a:r>
            <a:r>
              <a:rPr lang="en-US" dirty="0"/>
              <a:t>Singh, 2019</a:t>
            </a:r>
            <a:r>
              <a:rPr lang="en-IN" dirty="0"/>
              <a:t>)</a:t>
            </a:r>
            <a:endParaRPr lang="en-US" dirty="0"/>
          </a:p>
          <a:p>
            <a:pPr algn="just">
              <a:buNone/>
            </a:pPr>
            <a:endParaRPr lang="en-US" dirty="0"/>
          </a:p>
        </p:txBody>
      </p:sp>
      <p:pic>
        <p:nvPicPr>
          <p:cNvPr id="13314" name="Picture 2"/>
          <p:cNvPicPr>
            <a:picLocks noChangeAspect="1" noChangeArrowheads="1"/>
          </p:cNvPicPr>
          <p:nvPr/>
        </p:nvPicPr>
        <p:blipFill>
          <a:blip r:embed="rId3" cstate="print"/>
          <a:srcRect/>
          <a:stretch>
            <a:fillRect/>
          </a:stretch>
        </p:blipFill>
        <p:spPr bwMode="auto">
          <a:xfrm>
            <a:off x="285720" y="2643182"/>
            <a:ext cx="3533775" cy="2228850"/>
          </a:xfrm>
          <a:prstGeom prst="rect">
            <a:avLst/>
          </a:prstGeom>
          <a:ln w="228600" cap="sq" cmpd="thickThin">
            <a:solidFill>
              <a:srgbClr val="000000"/>
            </a:solidFill>
            <a:prstDash val="solid"/>
            <a:miter lim="800000"/>
          </a:ln>
          <a:effectLst>
            <a:innerShdw blurRad="76200">
              <a:srgbClr val="000000"/>
            </a:innerShdw>
          </a:effec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a:t>Contd...</a:t>
            </a:r>
            <a:endParaRPr lang="en-US" dirty="0"/>
          </a:p>
        </p:txBody>
      </p:sp>
      <p:sp>
        <p:nvSpPr>
          <p:cNvPr id="3" name="Content Placeholder 2"/>
          <p:cNvSpPr>
            <a:spLocks noGrp="1"/>
          </p:cNvSpPr>
          <p:nvPr>
            <p:ph idx="1"/>
          </p:nvPr>
        </p:nvSpPr>
        <p:spPr>
          <a:xfrm>
            <a:off x="457200" y="1775191"/>
            <a:ext cx="4114800" cy="4625609"/>
          </a:xfrm>
        </p:spPr>
        <p:txBody>
          <a:bodyPr>
            <a:normAutofit lnSpcReduction="10000"/>
          </a:bodyPr>
          <a:lstStyle/>
          <a:p>
            <a:pPr lvl="0" algn="just"/>
            <a:r>
              <a:rPr lang="en-IN" dirty="0"/>
              <a:t>Retention- focusing on keeping the employees who are beneficial for organisation (</a:t>
            </a:r>
            <a:r>
              <a:rPr lang="en-US" dirty="0" err="1"/>
              <a:t>Hom</a:t>
            </a:r>
            <a:r>
              <a:rPr lang="en-US" dirty="0"/>
              <a:t> </a:t>
            </a:r>
            <a:r>
              <a:rPr lang="en-US" i="1" dirty="0"/>
              <a:t>et al.</a:t>
            </a:r>
            <a:r>
              <a:rPr lang="en-US" dirty="0"/>
              <a:t> 2019</a:t>
            </a:r>
            <a:r>
              <a:rPr lang="en-IN" dirty="0"/>
              <a:t>)</a:t>
            </a:r>
            <a:endParaRPr lang="en-US" dirty="0"/>
          </a:p>
          <a:p>
            <a:pPr lvl="0" algn="just"/>
            <a:r>
              <a:rPr lang="en-IN" dirty="0"/>
              <a:t>Attrition- emphasising the reason behind the personnel loss </a:t>
            </a:r>
            <a:endParaRPr lang="en-US" dirty="0"/>
          </a:p>
          <a:p>
            <a:pPr algn="just">
              <a:buNone/>
            </a:pPr>
            <a:endParaRPr lang="en-US" dirty="0"/>
          </a:p>
        </p:txBody>
      </p:sp>
      <p:pic>
        <p:nvPicPr>
          <p:cNvPr id="21506" name="Picture 2"/>
          <p:cNvPicPr>
            <a:picLocks noChangeAspect="1" noChangeArrowheads="1"/>
          </p:cNvPicPr>
          <p:nvPr/>
        </p:nvPicPr>
        <p:blipFill>
          <a:blip r:embed="rId3" cstate="print"/>
          <a:srcRect/>
          <a:stretch>
            <a:fillRect/>
          </a:stretch>
        </p:blipFill>
        <p:spPr bwMode="auto">
          <a:xfrm>
            <a:off x="4857752" y="2500306"/>
            <a:ext cx="4000528" cy="2857520"/>
          </a:xfrm>
          <a:prstGeom prst="rect">
            <a:avLst/>
          </a:prstGeom>
          <a:ln w="228600" cap="sq" cmpd="thickThin">
            <a:solidFill>
              <a:srgbClr val="000000"/>
            </a:solidFill>
            <a:prstDash val="solid"/>
            <a:miter lim="800000"/>
          </a:ln>
          <a:effectLst>
            <a:innerShdw blurRad="76200">
              <a:srgbClr val="000000"/>
            </a:innerShdw>
          </a:effec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a:t>Contd...</a:t>
            </a:r>
            <a:endParaRPr lang="en-US" dirty="0"/>
          </a:p>
        </p:txBody>
      </p:sp>
      <p:sp>
        <p:nvSpPr>
          <p:cNvPr id="3" name="Content Placeholder 2"/>
          <p:cNvSpPr>
            <a:spLocks noGrp="1"/>
          </p:cNvSpPr>
          <p:nvPr>
            <p:ph idx="1"/>
          </p:nvPr>
        </p:nvSpPr>
        <p:spPr>
          <a:xfrm>
            <a:off x="3929058" y="1775191"/>
            <a:ext cx="4757742" cy="4625609"/>
          </a:xfrm>
        </p:spPr>
        <p:txBody>
          <a:bodyPr/>
          <a:lstStyle/>
          <a:p>
            <a:pPr lvl="0" algn="just"/>
            <a:r>
              <a:rPr lang="en-IN" dirty="0"/>
              <a:t>Career planning</a:t>
            </a:r>
            <a:endParaRPr lang="en-US" dirty="0"/>
          </a:p>
          <a:p>
            <a:pPr lvl="0" algn="just"/>
            <a:r>
              <a:rPr lang="en-IN" dirty="0"/>
              <a:t>Succession planning (</a:t>
            </a:r>
            <a:r>
              <a:rPr lang="en-US" dirty="0"/>
              <a:t>Ghorbani,2019</a:t>
            </a:r>
            <a:r>
              <a:rPr lang="en-IN" dirty="0"/>
              <a:t>)</a:t>
            </a:r>
            <a:endParaRPr lang="en-US" dirty="0"/>
          </a:p>
          <a:p>
            <a:pPr algn="just">
              <a:buNone/>
            </a:pPr>
            <a:endParaRPr lang="en-US" dirty="0"/>
          </a:p>
        </p:txBody>
      </p:sp>
      <p:pic>
        <p:nvPicPr>
          <p:cNvPr id="12290" name="Picture 2"/>
          <p:cNvPicPr>
            <a:picLocks noChangeAspect="1" noChangeArrowheads="1"/>
          </p:cNvPicPr>
          <p:nvPr/>
        </p:nvPicPr>
        <p:blipFill>
          <a:blip r:embed="rId3" cstate="print"/>
          <a:srcRect/>
          <a:stretch>
            <a:fillRect/>
          </a:stretch>
        </p:blipFill>
        <p:spPr bwMode="auto">
          <a:xfrm>
            <a:off x="357158" y="2500306"/>
            <a:ext cx="3371850" cy="2428875"/>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a:t>Conclusion</a:t>
            </a:r>
            <a:endParaRPr lang="en-US" dirty="0"/>
          </a:p>
        </p:txBody>
      </p:sp>
      <p:sp>
        <p:nvSpPr>
          <p:cNvPr id="3" name="Content Placeholder 2"/>
          <p:cNvSpPr>
            <a:spLocks noGrp="1"/>
          </p:cNvSpPr>
          <p:nvPr>
            <p:ph idx="1"/>
          </p:nvPr>
        </p:nvSpPr>
        <p:spPr>
          <a:xfrm>
            <a:off x="0" y="4143380"/>
            <a:ext cx="8686800" cy="2257420"/>
          </a:xfrm>
        </p:spPr>
        <p:txBody>
          <a:bodyPr>
            <a:noAutofit/>
          </a:bodyPr>
          <a:lstStyle/>
          <a:p>
            <a:pPr lvl="0" algn="just"/>
            <a:r>
              <a:rPr lang="en-IN" dirty="0"/>
              <a:t>Successfully retaining employees determines company’s success</a:t>
            </a:r>
            <a:endParaRPr lang="en-US" dirty="0"/>
          </a:p>
          <a:p>
            <a:pPr lvl="0" algn="just"/>
            <a:r>
              <a:rPr lang="en-IN" dirty="0"/>
              <a:t>Retention strategies include providing feedback </a:t>
            </a:r>
            <a:endParaRPr lang="en-US" dirty="0"/>
          </a:p>
          <a:p>
            <a:pPr lvl="0" algn="just"/>
            <a:r>
              <a:rPr lang="en-IN" dirty="0"/>
              <a:t>Increase in employee retention declines employee turnover</a:t>
            </a:r>
            <a:endParaRPr lang="en-US" dirty="0"/>
          </a:p>
          <a:p>
            <a:pPr algn="just">
              <a:buNone/>
            </a:pPr>
            <a:endParaRPr lang="en-US" dirty="0"/>
          </a:p>
        </p:txBody>
      </p:sp>
      <p:pic>
        <p:nvPicPr>
          <p:cNvPr id="22530" name="Picture 2"/>
          <p:cNvPicPr>
            <a:picLocks noChangeAspect="1" noChangeArrowheads="1"/>
          </p:cNvPicPr>
          <p:nvPr/>
        </p:nvPicPr>
        <p:blipFill>
          <a:blip r:embed="rId3" cstate="print"/>
          <a:srcRect/>
          <a:stretch>
            <a:fillRect/>
          </a:stretch>
        </p:blipFill>
        <p:spPr bwMode="auto">
          <a:xfrm>
            <a:off x="2571736" y="1500174"/>
            <a:ext cx="4295775" cy="2343150"/>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a:t>Reference List</a:t>
            </a:r>
            <a:endParaRPr lang="en-US" dirty="0"/>
          </a:p>
        </p:txBody>
      </p:sp>
      <p:sp>
        <p:nvSpPr>
          <p:cNvPr id="3" name="Content Placeholder 2"/>
          <p:cNvSpPr>
            <a:spLocks noGrp="1"/>
          </p:cNvSpPr>
          <p:nvPr>
            <p:ph idx="1"/>
          </p:nvPr>
        </p:nvSpPr>
        <p:spPr/>
        <p:txBody>
          <a:bodyPr>
            <a:noAutofit/>
          </a:bodyPr>
          <a:lstStyle/>
          <a:p>
            <a:r>
              <a:rPr lang="en-GB" sz="1100" dirty="0" err="1"/>
              <a:t>Rjoub</a:t>
            </a:r>
            <a:r>
              <a:rPr lang="en-GB" sz="1100" dirty="0"/>
              <a:t>, H.(2020).” Moderation generation effect over total rewards on retention of employee” </a:t>
            </a:r>
            <a:r>
              <a:rPr lang="en-GB" sz="1100" i="1" dirty="0"/>
              <a:t>Sage Open,10</a:t>
            </a:r>
            <a:r>
              <a:rPr lang="en-GB" sz="1100" dirty="0"/>
              <a:t>(3) </a:t>
            </a:r>
          </a:p>
          <a:p>
            <a:r>
              <a:rPr lang="en-GB" sz="1100" dirty="0" err="1"/>
              <a:t>Clauss</a:t>
            </a:r>
            <a:r>
              <a:rPr lang="en-GB" sz="1100" dirty="0"/>
              <a:t>, T.(2022).” New venture performance and entrepreneurial orientation in </a:t>
            </a:r>
            <a:r>
              <a:rPr lang="en-GB" sz="1100" dirty="0" err="1"/>
              <a:t>markets:role</a:t>
            </a:r>
            <a:r>
              <a:rPr lang="en-GB" sz="1100" dirty="0"/>
              <a:t> of opportunity recognition. </a:t>
            </a:r>
            <a:r>
              <a:rPr lang="en-GB" sz="1100" i="1" dirty="0"/>
              <a:t>Review of </a:t>
            </a:r>
            <a:r>
              <a:rPr lang="en-GB" sz="1100" i="1" dirty="0" err="1"/>
              <a:t>Manag</a:t>
            </a:r>
            <a:r>
              <a:rPr lang="en-GB" sz="1100" i="1" dirty="0"/>
              <a:t>. Sci.</a:t>
            </a:r>
            <a:r>
              <a:rPr lang="en-GB" sz="1100" dirty="0"/>
              <a:t>, </a:t>
            </a:r>
            <a:r>
              <a:rPr lang="en-GB" sz="1100" i="1" dirty="0"/>
              <a:t>16</a:t>
            </a:r>
            <a:r>
              <a:rPr lang="en-GB" sz="1100" dirty="0"/>
              <a:t>(3), pp.769-796.</a:t>
            </a:r>
            <a:endParaRPr lang="en-US" sz="1100" dirty="0"/>
          </a:p>
          <a:p>
            <a:r>
              <a:rPr lang="en-GB" sz="1100" dirty="0" err="1"/>
              <a:t>Diamantidis</a:t>
            </a:r>
            <a:r>
              <a:rPr lang="en-GB" sz="1100" dirty="0"/>
              <a:t>, D.,</a:t>
            </a:r>
            <a:r>
              <a:rPr lang="en-GB" sz="1100" dirty="0" err="1"/>
              <a:t>Chatzoglou</a:t>
            </a:r>
            <a:r>
              <a:rPr lang="en-GB" sz="1100" dirty="0"/>
              <a:t>, P. (2019),” An empirical approach over the factors affecting performance of employee”. Int. J. of productivity &amp; performance management. 68(1). pp. 171-193</a:t>
            </a:r>
          </a:p>
          <a:p>
            <a:r>
              <a:rPr lang="en-GB" sz="1100" dirty="0" err="1"/>
              <a:t>Gerring</a:t>
            </a:r>
            <a:r>
              <a:rPr lang="en-GB" sz="1100" dirty="0"/>
              <a:t>, </a:t>
            </a:r>
            <a:r>
              <a:rPr lang="en-GB" sz="1100" dirty="0" err="1"/>
              <a:t>J.,Connor</a:t>
            </a:r>
            <a:r>
              <a:rPr lang="en-GB" sz="1100" dirty="0"/>
              <a:t>, J.(2002). “ Employee retention strategic approach”. Healthcare financial management. 56 (11)</a:t>
            </a:r>
          </a:p>
          <a:p>
            <a:r>
              <a:rPr lang="en-GB" sz="1100" dirty="0" err="1"/>
              <a:t>Gorde</a:t>
            </a:r>
            <a:r>
              <a:rPr lang="en-GB" sz="1100" dirty="0"/>
              <a:t>, S. (2019).”A study of employee retention”. </a:t>
            </a:r>
          </a:p>
          <a:p>
            <a:r>
              <a:rPr lang="en-US" sz="1100" dirty="0"/>
              <a:t>Hom, P. Allen, D.(2019). ”Why employees leave or stay in organization? Employee retention and turnover. Routledge.</a:t>
            </a:r>
            <a:endParaRPr lang="en-US" sz="1100" i="1" dirty="0"/>
          </a:p>
          <a:p>
            <a:r>
              <a:rPr lang="en-US" sz="1100" dirty="0" err="1"/>
              <a:t>Kamalaveni</a:t>
            </a:r>
            <a:r>
              <a:rPr lang="en-US" sz="1100" dirty="0"/>
              <a:t>, M., Ramesh, S (2019).”Systematic review over employee retention”. IJIRMS. 4(4).pp.1-10</a:t>
            </a:r>
          </a:p>
          <a:p>
            <a:r>
              <a:rPr lang="en-GB" sz="1100" dirty="0" err="1"/>
              <a:t>Malachowski</a:t>
            </a:r>
            <a:r>
              <a:rPr lang="en-GB" sz="1100" dirty="0"/>
              <a:t>, </a:t>
            </a:r>
            <a:r>
              <a:rPr lang="en-GB" sz="1100" dirty="0" err="1"/>
              <a:t>C.,McDonald</a:t>
            </a:r>
            <a:r>
              <a:rPr lang="en-GB" sz="1100" dirty="0"/>
              <a:t>, E.(2020). Return to work for mental ill-health: impact and role of return-to-work coordinators. </a:t>
            </a:r>
            <a:r>
              <a:rPr lang="en-GB" sz="1100" i="1" dirty="0"/>
              <a:t>J. of occupational rehabilitation</a:t>
            </a:r>
            <a:r>
              <a:rPr lang="en-GB" sz="1100" dirty="0"/>
              <a:t>, </a:t>
            </a:r>
            <a:r>
              <a:rPr lang="en-GB" sz="1100" i="1" dirty="0"/>
              <a:t>30</a:t>
            </a:r>
            <a:r>
              <a:rPr lang="en-GB" sz="1100" dirty="0"/>
              <a:t>, pp.455-465.</a:t>
            </a:r>
            <a:endParaRPr lang="en-US" sz="1100" dirty="0"/>
          </a:p>
          <a:p>
            <a:r>
              <a:rPr lang="en-US" sz="1100" dirty="0" err="1"/>
              <a:t>Ghorbani</a:t>
            </a:r>
            <a:r>
              <a:rPr lang="en-US" sz="1100" dirty="0"/>
              <a:t>, M.(2019). Talent Management Model for  Enhancement of Organizational Efficiency in Governmental Organizations. </a:t>
            </a:r>
            <a:r>
              <a:rPr lang="en-US" sz="1100" i="1" dirty="0"/>
              <a:t>The </a:t>
            </a:r>
            <a:r>
              <a:rPr lang="en-US" sz="1100" i="1" dirty="0" err="1"/>
              <a:t>Journ</a:t>
            </a:r>
            <a:r>
              <a:rPr lang="en-US" sz="1100" i="1" dirty="0"/>
              <a:t>. of Prod. Management</a:t>
            </a:r>
            <a:r>
              <a:rPr lang="en-US" sz="1100" dirty="0"/>
              <a:t>, </a:t>
            </a:r>
            <a:r>
              <a:rPr lang="en-US" sz="1100" i="1" dirty="0"/>
              <a:t>13</a:t>
            </a:r>
            <a:r>
              <a:rPr lang="en-US" sz="1100" dirty="0"/>
              <a:t>(48), pp.249-275.</a:t>
            </a:r>
          </a:p>
          <a:p>
            <a:r>
              <a:rPr lang="en-GB" sz="1100" dirty="0"/>
              <a:t>Mars. (2022).Mars Culture. Available at: </a:t>
            </a:r>
            <a:r>
              <a:rPr lang="en-GB" sz="1100" u="sng" dirty="0">
                <a:hlinkClick r:id="rId2"/>
              </a:rPr>
              <a:t>https://www.comparably.com/companies/mars</a:t>
            </a:r>
            <a:r>
              <a:rPr lang="en-GB" sz="1100" dirty="0"/>
              <a:t> [Accessed 12/04/2023]</a:t>
            </a:r>
            <a:endParaRPr lang="en-US" sz="1100" dirty="0"/>
          </a:p>
          <a:p>
            <a:r>
              <a:rPr lang="en-GB" sz="1100" dirty="0"/>
              <a:t>Parihar, S.(2020).”Does Environment and Salary Affect Job Satisfaction?”. </a:t>
            </a:r>
            <a:r>
              <a:rPr lang="en-GB" sz="1100" i="1" dirty="0"/>
              <a:t>Executive Editor</a:t>
            </a:r>
            <a:r>
              <a:rPr lang="en-GB" sz="1100" dirty="0"/>
              <a:t>, p.93.</a:t>
            </a:r>
            <a:endParaRPr lang="en-US" sz="1100" dirty="0"/>
          </a:p>
          <a:p>
            <a:r>
              <a:rPr lang="en-GB" sz="1100" dirty="0"/>
              <a:t>Rodríguez-Sánchez, J.L., González-Torres.(2020).”Investment of resource and time for evenness of work-life” </a:t>
            </a:r>
            <a:r>
              <a:rPr lang="en-GB" sz="1100" i="1" dirty="0"/>
              <a:t>IJOER. 17(6). pp.1920</a:t>
            </a:r>
            <a:r>
              <a:rPr lang="en-GB" sz="1100" dirty="0"/>
              <a:t> </a:t>
            </a:r>
            <a:endParaRPr lang="en-US" sz="1100" dirty="0"/>
          </a:p>
          <a:p>
            <a:r>
              <a:rPr lang="en-GB" sz="1100" dirty="0" err="1"/>
              <a:t>Setianingsih</a:t>
            </a:r>
            <a:r>
              <a:rPr lang="en-GB" sz="1100" dirty="0"/>
              <a:t>, W., </a:t>
            </a:r>
            <a:r>
              <a:rPr lang="en-GB" sz="1100" dirty="0" err="1"/>
              <a:t>Mulyatini</a:t>
            </a:r>
            <a:r>
              <a:rPr lang="en-GB" sz="1100" dirty="0"/>
              <a:t>, N.(2020). “Cooperative business’s retention strategies in industrial revolution era 4. 0” </a:t>
            </a:r>
            <a:r>
              <a:rPr lang="en-GB" sz="1100" i="1" dirty="0"/>
              <a:t>Int. J. </a:t>
            </a:r>
            <a:r>
              <a:rPr lang="en-GB" sz="1100" i="1" dirty="0" err="1"/>
              <a:t>Innov</a:t>
            </a:r>
            <a:r>
              <a:rPr lang="en-GB" sz="1100" i="1" dirty="0"/>
              <a:t>. Creativity Change</a:t>
            </a:r>
            <a:r>
              <a:rPr lang="en-GB" sz="1100" dirty="0"/>
              <a:t>, </a:t>
            </a:r>
            <a:r>
              <a:rPr lang="en-GB" sz="1100" i="1" dirty="0"/>
              <a:t>10</a:t>
            </a:r>
            <a:r>
              <a:rPr lang="en-GB" sz="1100" dirty="0"/>
              <a:t>(10), pp.594-608.</a:t>
            </a:r>
            <a:endParaRPr lang="en-US" sz="1100" dirty="0"/>
          </a:p>
          <a:p>
            <a:r>
              <a:rPr lang="en-US" sz="1100" dirty="0"/>
              <a:t>Singh, D.(2019).”systematic review over retention of employee with focus on recent trends”. </a:t>
            </a:r>
            <a:r>
              <a:rPr lang="en-US" sz="1100" i="1" dirty="0"/>
              <a:t>Int. J. of Sci. Research in Sci. and Tech.</a:t>
            </a:r>
            <a:r>
              <a:rPr lang="en-US" sz="1100" dirty="0"/>
              <a:t>, </a:t>
            </a:r>
            <a:r>
              <a:rPr lang="en-US" sz="1100" i="1" dirty="0"/>
              <a:t>6</a:t>
            </a:r>
            <a:r>
              <a:rPr lang="en-US" sz="1100" dirty="0"/>
              <a:t>(1), pp.425-431.</a:t>
            </a:r>
          </a:p>
          <a:p>
            <a:r>
              <a:rPr lang="en-GB" sz="1100" dirty="0" err="1"/>
              <a:t>Vcurrtc</a:t>
            </a:r>
            <a:r>
              <a:rPr lang="en-GB" sz="1100" dirty="0"/>
              <a:t>. (2023). Hyatt Hotels and Resorts: Culinary Training Program Case Study.</a:t>
            </a:r>
            <a:endParaRPr lang="en-US" sz="1100" dirty="0"/>
          </a:p>
          <a:p>
            <a:r>
              <a:rPr lang="en-GB" sz="1100" dirty="0"/>
              <a:t>Vuong, B., Tung, D.(2021).”Determinates of factors influencing job satisfaction and organizational loyalty”. </a:t>
            </a:r>
            <a:r>
              <a:rPr lang="en-GB" sz="1100" i="1" dirty="0" err="1"/>
              <a:t>Manag</a:t>
            </a:r>
            <a:r>
              <a:rPr lang="en-GB" sz="1100" i="1" dirty="0"/>
              <a:t>. Sci. Letters</a:t>
            </a:r>
            <a:r>
              <a:rPr lang="en-GB" sz="1100" dirty="0"/>
              <a:t>, </a:t>
            </a:r>
            <a:r>
              <a:rPr lang="en-GB" sz="1100" i="1" dirty="0"/>
              <a:t>11</a:t>
            </a:r>
            <a:r>
              <a:rPr lang="en-GB" sz="1100" dirty="0"/>
              <a:t>(1), pp.203-212.</a:t>
            </a:r>
            <a:endParaRPr lang="en-US" sz="1100" dirty="0"/>
          </a:p>
          <a:p>
            <a:pPr>
              <a:buNone/>
            </a:pPr>
            <a:endParaRPr lang="en-US" sz="11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Grp="1" noChangeAspect="1" noChangeArrowheads="1"/>
          </p:cNvPicPr>
          <p:nvPr>
            <p:ph idx="1"/>
          </p:nvPr>
        </p:nvPicPr>
        <p:blipFill>
          <a:blip r:embed="rId2" cstate="print"/>
          <a:srcRect/>
          <a:stretch>
            <a:fillRect/>
          </a:stretch>
        </p:blipFill>
        <p:spPr bwMode="auto">
          <a:xfrm>
            <a:off x="1214414" y="2143116"/>
            <a:ext cx="7286676" cy="2916248"/>
          </a:xfrm>
          <a:prstGeom prst="rect">
            <a:avLst/>
          </a:prstGeom>
          <a:noFill/>
          <a:ln w="9525">
            <a:noFill/>
            <a:miter lim="800000"/>
            <a:headEnd/>
            <a:tailEnd/>
          </a:ln>
          <a:effectLst/>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ule">
  <a:themeElements>
    <a:clrScheme name="Module">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fontScheme name="Module">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Modul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fov="0">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48000"/>
                <a:satMod val="300000"/>
              </a:schemeClr>
            </a:gs>
            <a:gs pos="12000">
              <a:schemeClr val="phClr">
                <a:tint val="48000"/>
                <a:satMod val="300000"/>
              </a:schemeClr>
            </a:gs>
            <a:gs pos="20000">
              <a:schemeClr val="phClr">
                <a:tint val="49000"/>
                <a:satMod val="300000"/>
              </a:schemeClr>
            </a:gs>
            <a:gs pos="100000">
              <a:schemeClr val="phClr">
                <a:shade val="30000"/>
              </a:schemeClr>
            </a:gs>
          </a:gsLst>
          <a:path path="circle">
            <a:fillToRect l="10000" t="-25000" r="10000" b="125000"/>
          </a:path>
        </a:gradFill>
        <a:blipFill>
          <a:blip xmlns:r="http://schemas.openxmlformats.org/officeDocument/2006/relationships" r:embed="rId1">
            <a:duotone>
              <a:schemeClr val="phClr">
                <a:shade val="75000"/>
                <a:satMod val="105000"/>
              </a:schemeClr>
              <a:schemeClr val="phClr">
                <a:tint val="95000"/>
                <a:satMod val="105000"/>
              </a:schemeClr>
            </a:duotone>
          </a:blip>
          <a:tile tx="0" ty="0" sx="38000" sy="38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127</TotalTime>
  <Words>2386</Words>
  <Application>Microsoft Office PowerPoint</Application>
  <PresentationFormat>On-screen Show (4:3)</PresentationFormat>
  <Paragraphs>163</Paragraphs>
  <Slides>23</Slides>
  <Notes>19</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23</vt:i4>
      </vt:variant>
    </vt:vector>
  </HeadingPairs>
  <TitlesOfParts>
    <vt:vector size="30" baseType="lpstr">
      <vt:lpstr>Arial</vt:lpstr>
      <vt:lpstr>Calibri</vt:lpstr>
      <vt:lpstr>Corbel</vt:lpstr>
      <vt:lpstr>Wingdings</vt:lpstr>
      <vt:lpstr>Wingdings 2</vt:lpstr>
      <vt:lpstr>Wingdings 3</vt:lpstr>
      <vt:lpstr>Module</vt:lpstr>
      <vt:lpstr>Student’s Name: Student’s ID: </vt:lpstr>
      <vt:lpstr>Contents</vt:lpstr>
      <vt:lpstr>Introduction</vt:lpstr>
      <vt:lpstr>Current issues in implementing Retention strategies </vt:lpstr>
      <vt:lpstr>Contd...</vt:lpstr>
      <vt:lpstr>Contd...</vt:lpstr>
      <vt:lpstr>Summary of Common causes of turnover:</vt:lpstr>
      <vt:lpstr>Retention strategies reduce Turnover</vt:lpstr>
      <vt:lpstr>Contd...</vt:lpstr>
      <vt:lpstr>Main Five basic things for Retention</vt:lpstr>
      <vt:lpstr>Process of retaining employees</vt:lpstr>
      <vt:lpstr>Contd...</vt:lpstr>
      <vt:lpstr>Contd...</vt:lpstr>
      <vt:lpstr> Feeling engaged</vt:lpstr>
      <vt:lpstr>Contd...</vt:lpstr>
      <vt:lpstr>Role of a good manager in an organisation</vt:lpstr>
      <vt:lpstr> Highlighting the role of managers in retention strategy </vt:lpstr>
      <vt:lpstr>Contd...</vt:lpstr>
      <vt:lpstr>Contd...</vt:lpstr>
      <vt:lpstr>Contd...</vt:lpstr>
      <vt:lpstr>Conclusion</vt:lpstr>
      <vt:lpstr>Reference List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Student’s Name: Student’s ID: </dc:title>
  <cp:lastModifiedBy>saurabh.mukeshbhai	.modi</cp:lastModifiedBy>
  <cp:revision>79</cp:revision>
  <dcterms:modified xsi:type="dcterms:W3CDTF">2023-04-24T15:31:36Z</dcterms:modified>
</cp:coreProperties>
</file>