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18"/>
  </p:notesMasterIdLst>
  <p:handoutMasterIdLst>
    <p:handoutMasterId r:id="rId19"/>
  </p:handoutMasterIdLst>
  <p:sldIdLst>
    <p:sldId id="256" r:id="rId4"/>
    <p:sldId id="398" r:id="rId5"/>
    <p:sldId id="399" r:id="rId6"/>
    <p:sldId id="400" r:id="rId7"/>
    <p:sldId id="401" r:id="rId8"/>
    <p:sldId id="402" r:id="rId9"/>
    <p:sldId id="404" r:id="rId10"/>
    <p:sldId id="406" r:id="rId11"/>
    <p:sldId id="405" r:id="rId12"/>
    <p:sldId id="409" r:id="rId13"/>
    <p:sldId id="410" r:id="rId14"/>
    <p:sldId id="411" r:id="rId15"/>
    <p:sldId id="412" r:id="rId16"/>
    <p:sldId id="397" r:id="rId1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86" d="100"/>
          <a:sy n="86" d="100"/>
        </p:scale>
        <p:origin x="126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059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516FCE8-7015-4998-9A52-C57C4CF70B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F0261F8-FD16-4886-96C2-C559D1F8D53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64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43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38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71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5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2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475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558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748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267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8643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962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8819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65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78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558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18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8: Database Systems Update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0009B-2F7E-4B00-9BD2-0681A663DAD8}"/>
              </a:ext>
            </a:extLst>
          </p:cNvPr>
          <p:cNvSpPr txBox="1"/>
          <p:nvPr/>
        </p:nvSpPr>
        <p:spPr>
          <a:xfrm>
            <a:off x="395536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  <a:p>
            <a:r>
              <a:rPr lang="en-GB" dirty="0"/>
              <a:t>Alternative INSERT Syntax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99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TableNane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</a:t>
            </a:r>
            <a:r>
              <a:rPr lang="en-GB" b="1" dirty="0"/>
              <a:t>SET clause </a:t>
            </a:r>
            <a:r>
              <a:rPr lang="en-GB" dirty="0"/>
              <a:t>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1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WHERE clause </a:t>
            </a:r>
            <a:r>
              <a:rPr lang="en-GB" dirty="0"/>
              <a:t>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 rows</a:t>
            </a:r>
            <a:r>
              <a:rPr lang="en-GB" dirty="0"/>
              <a:t>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in the WHERE are 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211468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 </a:t>
            </a:r>
            <a:r>
              <a:rPr lang="en-GB" b="1" u="sng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</a:t>
            </a:r>
            <a:r>
              <a:rPr lang="en-GB" b="1" u="sng" dirty="0"/>
              <a:t>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624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Promote Evan </a:t>
            </a:r>
            <a:r>
              <a:rPr lang="en-GB" dirty="0" err="1"/>
              <a:t>Carr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=‘S29027') to a Manager and increase his 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'S29027'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722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Update the Weekday Prices for </a:t>
            </a:r>
            <a:r>
              <a:rPr lang="en-GB" b="1" dirty="0"/>
              <a:t>a property on The Drive in Rhossili</a:t>
            </a:r>
            <a:r>
              <a:rPr lang="en-GB" dirty="0"/>
              <a:t> by 5% where the end date is in the future (greater than today);</a:t>
            </a:r>
          </a:p>
          <a:p>
            <a:pPr lvl="1"/>
            <a:r>
              <a:rPr lang="en-GB" dirty="0"/>
              <a:t>As you do not know this property’s reference 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5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443" y="1628800"/>
            <a:ext cx="8153400" cy="4495800"/>
          </a:xfrm>
        </p:spPr>
        <p:txBody>
          <a:bodyPr>
            <a:normAutofit/>
          </a:bodyPr>
          <a:lstStyle/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PropertyRentalPrice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WeekdayPrice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WeekdayPrice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1.05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p</a:t>
            </a:r>
          </a:p>
          <a:p>
            <a:pPr marL="594360" lvl="2" indent="0">
              <a:buNone/>
            </a:pPr>
            <a:r>
              <a:rPr lang="en-GB" sz="26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JOIN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PropertyRentalPrice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pep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600" b="1" dirty="0" err="1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6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pep</a:t>
            </a:r>
            <a:r>
              <a:rPr lang="en-GB" sz="2600" b="1" dirty="0" err="1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6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endParaRPr lang="en-GB" sz="2600" b="1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LIKE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'% The Drive'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'Rhossili'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EndDate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4797AA-1CB7-4388-B11E-A164AC6FF050}"/>
              </a:ext>
            </a:extLst>
          </p:cNvPr>
          <p:cNvSpPr/>
          <p:nvPr/>
        </p:nvSpPr>
        <p:spPr>
          <a:xfrm>
            <a:off x="1157276" y="3586572"/>
            <a:ext cx="7632848" cy="208823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145995" y="3586572"/>
            <a:ext cx="7620053" cy="9225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43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PropertyRentalPrice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WeekdayPrice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WeekdayPrice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1.05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LIKE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'% The Drive'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'Rhossili'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400" b="1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EndDate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sz="6000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E057916-E57A-4D90-82FD-3D4FF95F0A26}"/>
              </a:ext>
            </a:extLst>
          </p:cNvPr>
          <p:cNvGrpSpPr/>
          <p:nvPr/>
        </p:nvGrpSpPr>
        <p:grpSpPr>
          <a:xfrm>
            <a:off x="1259632" y="4005064"/>
            <a:ext cx="6264696" cy="1440160"/>
            <a:chOff x="1259632" y="2780928"/>
            <a:chExt cx="7632848" cy="72008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EC159EC-7C4F-4543-85B6-2FE511C17F2C}"/>
                </a:ext>
              </a:extLst>
            </p:cNvPr>
            <p:cNvSpPr/>
            <p:nvPr/>
          </p:nvSpPr>
          <p:spPr>
            <a:xfrm>
              <a:off x="4644008" y="2780928"/>
              <a:ext cx="4248472" cy="257171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99D4A61-92D1-44B8-A6A0-96DEFCAC9A7E}"/>
                </a:ext>
              </a:extLst>
            </p:cNvPr>
            <p:cNvSpPr/>
            <p:nvPr/>
          </p:nvSpPr>
          <p:spPr>
            <a:xfrm>
              <a:off x="1259632" y="3038099"/>
              <a:ext cx="7632848" cy="462909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1803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 rows</a:t>
            </a:r>
            <a:r>
              <a:rPr lang="en-GB" dirty="0"/>
              <a:t>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30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0286A-F553-4553-BE76-5F1198EFC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FE6F8-5A0D-4BC3-B9E3-816EE01F2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Delete </a:t>
            </a:r>
            <a:r>
              <a:rPr lang="en-GB" b="1" u="sng" dirty="0"/>
              <a:t>all</a:t>
            </a:r>
            <a:r>
              <a:rPr lang="en-GB" dirty="0"/>
              <a:t>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651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97AA-80FE-40F7-AFBA-C4CCCF5E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903A0-9714-41D9-9564-58F866571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Delete the branch with branch number B0001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</a:t>
            </a:r>
            <a:r>
              <a:rPr lang="en-GB" b="1" i="1" dirty="0"/>
              <a:t>may</a:t>
            </a:r>
            <a:r>
              <a:rPr lang="en-GB" dirty="0"/>
              <a:t> also delete the row and set any foreign key(s) in other tables to NULL if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16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83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22436</TotalTime>
  <Words>650</Words>
  <Application>Microsoft Office PowerPoint</Application>
  <PresentationFormat>On-screen Show (4:3)</PresentationFormat>
  <Paragraphs>67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Consolas</vt:lpstr>
      <vt:lpstr>Trebuchet MS</vt:lpstr>
      <vt:lpstr>Wingdings 3</vt:lpstr>
      <vt:lpstr>Facet</vt:lpstr>
      <vt:lpstr>SQL DATA Manipulation Language (DML)</vt:lpstr>
      <vt:lpstr>Today’s Lecture</vt:lpstr>
      <vt:lpstr>The UPDATE Statement</vt:lpstr>
      <vt:lpstr>The UPDATE Statement</vt:lpstr>
      <vt:lpstr>UPDATE Statement Examples</vt:lpstr>
      <vt:lpstr>UPDATE Statement Examples</vt:lpstr>
      <vt:lpstr>UPDATE Statement Multi-table Query</vt:lpstr>
      <vt:lpstr>UPDATE Statement Multi-table Query</vt:lpstr>
      <vt:lpstr>UPDATE Statement Multi-table Query</vt:lpstr>
      <vt:lpstr>DELETE Statement</vt:lpstr>
      <vt:lpstr>DELETE Statement Examples</vt:lpstr>
      <vt:lpstr>DELETE Statement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1686</cp:revision>
  <cp:lastPrinted>2014-09-29T16:21:25Z</cp:lastPrinted>
  <dcterms:created xsi:type="dcterms:W3CDTF">2013-09-18T07:00:31Z</dcterms:created>
  <dcterms:modified xsi:type="dcterms:W3CDTF">2021-11-11T11:02:02Z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