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61" r:id="rId9"/>
    <p:sldId id="262" r:id="rId10"/>
    <p:sldId id="306" r:id="rId11"/>
    <p:sldId id="308" r:id="rId12"/>
    <p:sldId id="309" r:id="rId13"/>
    <p:sldId id="310" r:id="rId14"/>
    <p:sldId id="311" r:id="rId15"/>
    <p:sldId id="31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82" d="100"/>
          <a:sy n="82" d="100"/>
        </p:scale>
        <p:origin x="245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DBD72B51-3015-4FB6-AB01-9C790EE30708}"/>
    <pc:docChg chg="delSld modSld">
      <pc:chgData name="Laura James" userId="e815814b-f5ab-4367-85bb-abbbaf16d579" providerId="ADAL" clId="{DBD72B51-3015-4FB6-AB01-9C790EE30708}" dt="2023-02-06T10:17:03.281" v="5" actId="2696"/>
      <pc:docMkLst>
        <pc:docMk/>
      </pc:docMkLst>
      <pc:sldChg chg="modSp mod">
        <pc:chgData name="Laura James" userId="e815814b-f5ab-4367-85bb-abbbaf16d579" providerId="ADAL" clId="{DBD72B51-3015-4FB6-AB01-9C790EE30708}" dt="2023-02-06T10:16:15.150" v="4" actId="1076"/>
        <pc:sldMkLst>
          <pc:docMk/>
          <pc:sldMk cId="1099929216" sldId="259"/>
        </pc:sldMkLst>
        <pc:spChg chg="mod">
          <ac:chgData name="Laura James" userId="e815814b-f5ab-4367-85bb-abbbaf16d579" providerId="ADAL" clId="{DBD72B51-3015-4FB6-AB01-9C790EE30708}" dt="2023-02-06T10:16:10.805" v="2" actId="1076"/>
          <ac:spMkLst>
            <pc:docMk/>
            <pc:sldMk cId="1099929216" sldId="259"/>
            <ac:spMk id="2" creationId="{27EAA74C-AB80-4F4E-8940-8097EF1D2A68}"/>
          </ac:spMkLst>
        </pc:spChg>
        <pc:picChg chg="mod">
          <ac:chgData name="Laura James" userId="e815814b-f5ab-4367-85bb-abbbaf16d579" providerId="ADAL" clId="{DBD72B51-3015-4FB6-AB01-9C790EE30708}" dt="2023-02-06T10:16:15.150" v="4" actId="1076"/>
          <ac:picMkLst>
            <pc:docMk/>
            <pc:sldMk cId="1099929216" sldId="259"/>
            <ac:picMk id="4" creationId="{472CCFDE-8183-4361-8440-899A8844E326}"/>
          </ac:picMkLst>
        </pc:picChg>
      </pc:sldChg>
      <pc:sldChg chg="del">
        <pc:chgData name="Laura James" userId="e815814b-f5ab-4367-85bb-abbbaf16d579" providerId="ADAL" clId="{DBD72B51-3015-4FB6-AB01-9C790EE30708}" dt="2023-02-06T10:17:03.281" v="5" actId="2696"/>
        <pc:sldMkLst>
          <pc:docMk/>
          <pc:sldMk cId="3000537312" sldId="26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06/02/2023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06/02/2023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3</a:t>
            </a:fld>
            <a:endParaRPr lang="en-GB" dirty="0"/>
          </a:p>
        </p:txBody>
      </p:sp>
    </p:spTree>
    <p:extLst>
      <p:ext uri="{BB962C8B-B14F-4D97-AF65-F5344CB8AC3E}">
        <p14:creationId xmlns:p14="http://schemas.microsoft.com/office/powerpoint/2010/main" val="283787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on YouTube 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dirty="0"/>
          </a:p>
        </p:txBody>
      </p:sp>
    </p:spTree>
    <p:extLst>
      <p:ext uri="{BB962C8B-B14F-4D97-AF65-F5344CB8AC3E}">
        <p14:creationId xmlns:p14="http://schemas.microsoft.com/office/powerpoint/2010/main" val="1667421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dirty="0"/>
          </a:p>
        </p:txBody>
      </p:sp>
    </p:spTree>
    <p:extLst>
      <p:ext uri="{BB962C8B-B14F-4D97-AF65-F5344CB8AC3E}">
        <p14:creationId xmlns:p14="http://schemas.microsoft.com/office/powerpoint/2010/main" val="130879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371B1ABB-E222-4BE5-99F1-9FD156E85ACA}" type="slidenum">
              <a:rPr lang="en-GB" smtClean="0"/>
              <a:t>7</a:t>
            </a:fld>
            <a:endParaRPr lang="en-GB" dirty="0"/>
          </a:p>
        </p:txBody>
      </p:sp>
    </p:spTree>
    <p:extLst>
      <p:ext uri="{BB962C8B-B14F-4D97-AF65-F5344CB8AC3E}">
        <p14:creationId xmlns:p14="http://schemas.microsoft.com/office/powerpoint/2010/main" val="2778066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dirty="0"/>
          </a:p>
        </p:txBody>
      </p:sp>
    </p:spTree>
    <p:extLst>
      <p:ext uri="{BB962C8B-B14F-4D97-AF65-F5344CB8AC3E}">
        <p14:creationId xmlns:p14="http://schemas.microsoft.com/office/powerpoint/2010/main" val="98813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dirty="0"/>
          </a:p>
        </p:txBody>
      </p:sp>
    </p:spTree>
    <p:extLst>
      <p:ext uri="{BB962C8B-B14F-4D97-AF65-F5344CB8AC3E}">
        <p14:creationId xmlns:p14="http://schemas.microsoft.com/office/powerpoint/2010/main" val="210019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dirty="0"/>
          </a:p>
        </p:txBody>
      </p:sp>
    </p:spTree>
    <p:extLst>
      <p:ext uri="{BB962C8B-B14F-4D97-AF65-F5344CB8AC3E}">
        <p14:creationId xmlns:p14="http://schemas.microsoft.com/office/powerpoint/2010/main" val="2312004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dirty="0"/>
          </a:p>
        </p:txBody>
      </p:sp>
    </p:spTree>
    <p:extLst>
      <p:ext uri="{BB962C8B-B14F-4D97-AF65-F5344CB8AC3E}">
        <p14:creationId xmlns:p14="http://schemas.microsoft.com/office/powerpoint/2010/main" val="3985570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dirty="0"/>
          </a:p>
        </p:txBody>
      </p:sp>
    </p:spTree>
    <p:extLst>
      <p:ext uri="{BB962C8B-B14F-4D97-AF65-F5344CB8AC3E}">
        <p14:creationId xmlns:p14="http://schemas.microsoft.com/office/powerpoint/2010/main" val="40568880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solidFill>
                  <a:schemeClr val="bg1"/>
                </a:solidFill>
                <a:effectLst>
                  <a:outerShdw blurRad="38100" dist="38100" dir="2700000" algn="tl">
                    <a:srgbClr val="000000">
                      <a:alpha val="43137"/>
                    </a:srgbClr>
                  </a:outerShdw>
                </a:effectLst>
              </a:rPr>
              <a:t>CertHE Skills for the Workplace</a:t>
            </a:r>
            <a:br>
              <a:rPr lang="en-GB" altLang="en-US" dirty="0">
                <a:solidFill>
                  <a:schemeClr val="bg1"/>
                </a:solidFill>
              </a:rPr>
            </a:br>
            <a:r>
              <a:rPr lang="en-GB" altLang="en-US" dirty="0">
                <a:solidFill>
                  <a:schemeClr val="bg1"/>
                </a:solidFill>
              </a:rPr>
              <a:t>Module: BMSK4002</a:t>
            </a:r>
            <a:endParaRPr lang="en-GB" dirty="0">
              <a:solidFill>
                <a:schemeClr val="bg1"/>
              </a:solidFill>
            </a:endParaRPr>
          </a:p>
        </p:txBody>
      </p:sp>
      <p:sp>
        <p:nvSpPr>
          <p:cNvPr id="3" name="Subtitle 2"/>
          <p:cNvSpPr>
            <a:spLocks noGrp="1"/>
          </p:cNvSpPr>
          <p:nvPr>
            <p:ph type="subTitle" idx="1"/>
          </p:nvPr>
        </p:nvSpPr>
        <p:spPr/>
        <p:txBody>
          <a:bodyPr>
            <a:normAutofit/>
          </a:bodyPr>
          <a:lstStyle/>
          <a:p>
            <a:r>
              <a:rPr lang="en-GB" b="1" dirty="0">
                <a:solidFill>
                  <a:schemeClr val="bg1"/>
                </a:solidFill>
              </a:rPr>
              <a:t>Effective Team Working and Communication</a:t>
            </a:r>
            <a:br>
              <a:rPr lang="en-GB" b="1" dirty="0">
                <a:solidFill>
                  <a:schemeClr val="bg1"/>
                </a:solidFill>
              </a:rPr>
            </a:br>
            <a:br>
              <a:rPr lang="en-GB" altLang="en-US" sz="1600" dirty="0">
                <a:solidFill>
                  <a:schemeClr val="bg1"/>
                </a:solidFill>
              </a:rPr>
            </a:br>
            <a:r>
              <a:rPr lang="en-GB" altLang="en-US" sz="2000" b="1" dirty="0">
                <a:solidFill>
                  <a:schemeClr val="bg1"/>
                </a:solidFill>
              </a:rPr>
              <a:t>Lecture 4</a:t>
            </a:r>
            <a:endParaRPr lang="en-GB"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Lecture 4</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Delegation</a:t>
            </a:r>
          </a:p>
          <a:p>
            <a:r>
              <a:rPr lang="en-GB" dirty="0"/>
              <a:t>Why teams fail</a:t>
            </a:r>
          </a:p>
          <a:p>
            <a:r>
              <a:rPr lang="en-GB" dirty="0"/>
              <a:t>Conflict</a:t>
            </a:r>
          </a:p>
          <a:p>
            <a:r>
              <a:rPr lang="en-GB" dirty="0"/>
              <a:t>High performing teams</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b="1"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fontScale="92500" lnSpcReduction="10000"/>
          </a:bodyPr>
          <a:lstStyle/>
          <a:p>
            <a:r>
              <a:rPr lang="en-GB" sz="2800" u="sng" dirty="0"/>
              <a:t>What do we know?</a:t>
            </a:r>
          </a:p>
          <a:p>
            <a:r>
              <a:rPr lang="en-GB" sz="2800" dirty="0"/>
              <a:t>Kurt Lewin - social psychologist and change management expert</a:t>
            </a:r>
          </a:p>
          <a:p>
            <a:r>
              <a:rPr lang="en-GB" sz="2800" dirty="0"/>
              <a:t>Coined the term "group dynamics“, 1943</a:t>
            </a:r>
          </a:p>
          <a:p>
            <a:r>
              <a:rPr lang="en-GB" sz="2800" dirty="0"/>
              <a:t>People often take on distinct roles and behaviours when they work in a group</a:t>
            </a:r>
          </a:p>
          <a:p>
            <a:r>
              <a:rPr lang="en-GB" sz="2800" dirty="0"/>
              <a:t>"Group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88193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3"/>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503040" y="-243408"/>
            <a:ext cx="8640960" cy="1143000"/>
          </a:xfrm>
        </p:spPr>
        <p:txBody>
          <a:bodyPr>
            <a:noAutofit/>
          </a:bodyPr>
          <a:lstStyle/>
          <a:p>
            <a:r>
              <a:rPr lang="en-GB" sz="3200" b="1" dirty="0"/>
              <a:t>Positive Dynamics – 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24236" y="764704"/>
            <a:ext cx="7704856" cy="5778642"/>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normAutofit fontScale="90000"/>
          </a:bodyPr>
          <a:lstStyle/>
          <a:p>
            <a:r>
              <a:rPr lang="en-GB" b="1" dirty="0"/>
              <a:t>Exercise: 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744216"/>
            <a:ext cx="8229600" cy="3917032"/>
          </a:xfrm>
        </p:spPr>
        <p:txBody>
          <a:bodyPr>
            <a:normAutofit fontScale="70000" lnSpcReduction="20000"/>
          </a:bodyPr>
          <a:lstStyle/>
          <a:p>
            <a:pPr marL="0" indent="0">
              <a:lnSpc>
                <a:spcPct val="120000"/>
              </a:lnSpc>
              <a:spcBef>
                <a:spcPts val="0"/>
              </a:spcBef>
              <a:buNone/>
            </a:pPr>
            <a:r>
              <a:rPr lang="en-GB" altLang="en-US" b="1" dirty="0">
                <a:cs typeface="Arial" charset="0"/>
              </a:rPr>
              <a:t>Best case scenario:</a:t>
            </a:r>
          </a:p>
          <a:p>
            <a:pPr marL="0" indent="0" algn="just">
              <a:lnSpc>
                <a:spcPct val="120000"/>
              </a:lnSpc>
              <a:spcBef>
                <a:spcPts val="0"/>
              </a:spcBef>
              <a:buNone/>
            </a:pPr>
            <a:r>
              <a:rPr lang="en-GB" altLang="en-US" dirty="0">
                <a:cs typeface="Arial" charset="0"/>
              </a:rPr>
              <a:t>You as the project manager have been allowed free reign to pick and choose a team of people to work on your project.</a:t>
            </a:r>
          </a:p>
          <a:p>
            <a:pPr marL="0" indent="0" algn="just">
              <a:lnSpc>
                <a:spcPct val="120000"/>
              </a:lnSpc>
              <a:spcBef>
                <a:spcPts val="0"/>
              </a:spcBef>
              <a:buNone/>
            </a:pPr>
            <a:endParaRPr lang="en-GB" altLang="en-US" sz="1400" dirty="0">
              <a:cs typeface="Arial" charset="0"/>
            </a:endParaRPr>
          </a:p>
          <a:p>
            <a:pPr marL="0" indent="0" algn="just">
              <a:lnSpc>
                <a:spcPct val="120000"/>
              </a:lnSpc>
              <a:spcBef>
                <a:spcPts val="0"/>
              </a:spcBef>
              <a:buNone/>
            </a:pPr>
            <a:r>
              <a:rPr lang="en-GB" altLang="en-US"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4600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b="1" dirty="0">
                <a:cs typeface="Arial" panose="020B0604020202020204" pitchFamily="34" charset="0"/>
              </a:rPr>
              <a:t>Worst-Case Scenario?                     Or What Happens in Real Life….</a:t>
            </a:r>
            <a:endParaRPr lang="en-GB" sz="4000" b="1"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85000" lnSpcReduction="20000"/>
          </a:bodyPr>
          <a:lstStyle/>
          <a:p>
            <a:pPr marL="0" indent="0" algn="just">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gn="just">
              <a:lnSpc>
                <a:spcPct val="120000"/>
              </a:lnSpc>
              <a:spcBef>
                <a:spcPts val="0"/>
              </a:spcBef>
              <a:buNone/>
            </a:pPr>
            <a:r>
              <a:rPr lang="en-GB" altLang="en-US" b="1" dirty="0">
                <a:cs typeface="Arial" charset="0"/>
              </a:rPr>
              <a:t>What would you do as Team Leader in this scenario? 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b="1"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normAutofit lnSpcReduction="10000"/>
          </a:bodyPr>
          <a:lstStyle/>
          <a:p>
            <a:pPr algn="just"/>
            <a:r>
              <a:rPr lang="en-GB" dirty="0"/>
              <a:t>What do we mean by the term ‘delegation’?</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ea typeface="Tahoma" pitchFamily="34" charset="0"/>
                <a:cs typeface="Tahoma" pitchFamily="34" charset="0"/>
              </a:rPr>
              <a:t>To entrust, to empower, to mandate, to hand over, to authorise.</a:t>
            </a:r>
          </a:p>
          <a:p>
            <a:pPr algn="just"/>
            <a:endParaRPr lang="en-GB" dirty="0"/>
          </a:p>
          <a:p>
            <a:pPr algn="just"/>
            <a:endParaRPr lang="en-GB" dirty="0"/>
          </a:p>
        </p:txBody>
      </p:sp>
    </p:spTree>
    <p:extLst>
      <p:ext uri="{BB962C8B-B14F-4D97-AF65-F5344CB8AC3E}">
        <p14:creationId xmlns:p14="http://schemas.microsoft.com/office/powerpoint/2010/main" val="39958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3600" b="1" dirty="0"/>
              <a:t>Stephen Covey – Styles of Delegation</a:t>
            </a:r>
          </a:p>
        </p:txBody>
      </p:sp>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dirty="0">
                <a:hlinkClick r:id="rId4" tooltip="http://shortformblog.com/post/27344520602/author-stephen-covey-dies"/>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8" name="Rectangle 7">
            <a:extLst>
              <a:ext uri="{FF2B5EF4-FFF2-40B4-BE49-F238E27FC236}">
                <a16:creationId xmlns:a16="http://schemas.microsoft.com/office/drawing/2014/main" id="{9C017701-083E-4D0B-B605-765BB8EF171E}"/>
              </a:ext>
            </a:extLst>
          </p:cNvPr>
          <p:cNvSpPr/>
          <p:nvPr/>
        </p:nvSpPr>
        <p:spPr>
          <a:xfrm>
            <a:off x="500912" y="5363924"/>
            <a:ext cx="6731124" cy="369332"/>
          </a:xfrm>
          <a:prstGeom prst="rect">
            <a:avLst/>
          </a:prstGeom>
        </p:spPr>
        <p:txBody>
          <a:bodyPr wrap="square">
            <a:spAutoFit/>
          </a:bodyPr>
          <a:lstStyle/>
          <a:p>
            <a:r>
              <a:rPr lang="en-GB" dirty="0"/>
              <a:t>Adapted from Covey, S. The 7</a:t>
            </a:r>
            <a:r>
              <a:rPr lang="en-GB" i="1" dirty="0"/>
              <a:t> Habits of Highly Effective People</a:t>
            </a:r>
          </a:p>
        </p:txBody>
      </p:sp>
      <p:sp>
        <p:nvSpPr>
          <p:cNvPr id="3" name="TextBox 2">
            <a:extLst>
              <a:ext uri="{FF2B5EF4-FFF2-40B4-BE49-F238E27FC236}">
                <a16:creationId xmlns:a16="http://schemas.microsoft.com/office/drawing/2014/main" id="{92B770AD-4B5B-4E8F-8CD5-B0B3852341BD}"/>
              </a:ext>
            </a:extLst>
          </p:cNvPr>
          <p:cNvSpPr txBox="1"/>
          <p:nvPr/>
        </p:nvSpPr>
        <p:spPr>
          <a:xfrm>
            <a:off x="4572000" y="908720"/>
            <a:ext cx="3931332" cy="2954655"/>
          </a:xfrm>
          <a:prstGeom prst="rect">
            <a:avLst/>
          </a:prstGeom>
          <a:noFill/>
        </p:spPr>
        <p:txBody>
          <a:bodyPr wrap="square" rtlCol="0">
            <a:spAutoFit/>
          </a:bodyPr>
          <a:lstStyle/>
          <a:p>
            <a:pPr fontAlgn="t"/>
            <a:r>
              <a:rPr lang="en-GB" sz="2800" u="sng" dirty="0"/>
              <a:t>Desired result</a:t>
            </a:r>
          </a:p>
          <a:p>
            <a:pPr marL="457200" indent="-457200" fontAlgn="t">
              <a:buFont typeface="Arial" panose="020B0604020202020204" pitchFamily="34" charset="0"/>
              <a:buChar char="•"/>
            </a:pPr>
            <a:r>
              <a:rPr lang="en-GB" sz="2800" dirty="0"/>
              <a:t>Identify guidelines</a:t>
            </a:r>
          </a:p>
          <a:p>
            <a:pPr marL="457200" indent="-457200" fontAlgn="t">
              <a:buFont typeface="Arial" panose="020B0604020202020204" pitchFamily="34" charset="0"/>
              <a:buChar char="•"/>
            </a:pPr>
            <a:r>
              <a:rPr lang="en-GB" sz="2800" dirty="0"/>
              <a:t>Provide resources</a:t>
            </a:r>
          </a:p>
          <a:p>
            <a:pPr marL="457200" indent="-457200" fontAlgn="t">
              <a:buFont typeface="Arial" panose="020B0604020202020204" pitchFamily="34" charset="0"/>
              <a:buChar char="•"/>
            </a:pPr>
            <a:r>
              <a:rPr lang="en-GB" sz="2800" dirty="0"/>
              <a:t>Clear accountability</a:t>
            </a:r>
          </a:p>
          <a:p>
            <a:pPr marL="457200" indent="-457200" fontAlgn="t">
              <a:buFont typeface="Arial" panose="020B0604020202020204" pitchFamily="34" charset="0"/>
              <a:buChar char="•"/>
            </a:pPr>
            <a:r>
              <a:rPr lang="en-GB" sz="2800" dirty="0"/>
              <a:t>Specify consequences</a:t>
            </a:r>
          </a:p>
          <a:p>
            <a:endParaRPr lang="en-GB" dirty="0"/>
          </a:p>
        </p:txBody>
      </p:sp>
      <p:sp>
        <p:nvSpPr>
          <p:cNvPr id="9" name="TextBox 8">
            <a:extLst>
              <a:ext uri="{FF2B5EF4-FFF2-40B4-BE49-F238E27FC236}">
                <a16:creationId xmlns:a16="http://schemas.microsoft.com/office/drawing/2014/main" id="{71501371-0A68-407F-B5E5-6E4D99C40F1E}"/>
              </a:ext>
            </a:extLst>
          </p:cNvPr>
          <p:cNvSpPr txBox="1"/>
          <p:nvPr/>
        </p:nvSpPr>
        <p:spPr>
          <a:xfrm>
            <a:off x="318356" y="839609"/>
            <a:ext cx="3173524" cy="3970318"/>
          </a:xfrm>
          <a:prstGeom prst="rect">
            <a:avLst/>
          </a:prstGeom>
          <a:noFill/>
        </p:spPr>
        <p:txBody>
          <a:bodyPr wrap="square" rtlCol="0">
            <a:spAutoFit/>
          </a:bodyPr>
          <a:lstStyle/>
          <a:p>
            <a:r>
              <a:rPr lang="en-GB" sz="2800" u="sng" dirty="0"/>
              <a:t>Methods</a:t>
            </a:r>
          </a:p>
          <a:p>
            <a:pPr marL="285750" indent="-285750">
              <a:buFont typeface="Arial" panose="020B0604020202020204" pitchFamily="34" charset="0"/>
              <a:buChar char="•"/>
            </a:pPr>
            <a:r>
              <a:rPr lang="en-GB" sz="2800" dirty="0"/>
              <a:t>Telling you what and how</a:t>
            </a:r>
          </a:p>
          <a:p>
            <a:pPr marL="285750" indent="-285750">
              <a:buFont typeface="Arial" panose="020B0604020202020204" pitchFamily="34" charset="0"/>
              <a:buChar char="•"/>
            </a:pPr>
            <a:r>
              <a:rPr lang="en-GB" sz="2800" dirty="0"/>
              <a:t>Takes away initiative</a:t>
            </a:r>
          </a:p>
          <a:p>
            <a:pPr marL="285750" indent="-285750">
              <a:buFont typeface="Arial" panose="020B0604020202020204" pitchFamily="34" charset="0"/>
              <a:buChar char="•"/>
            </a:pPr>
            <a:r>
              <a:rPr lang="en-GB" sz="2800" dirty="0"/>
              <a:t>Invalidates skills</a:t>
            </a:r>
          </a:p>
          <a:p>
            <a:pPr marL="285750" indent="-285750">
              <a:buFont typeface="Arial" panose="020B0604020202020204" pitchFamily="34" charset="0"/>
              <a:buChar char="•"/>
            </a:pPr>
            <a:r>
              <a:rPr lang="en-GB" sz="2800" dirty="0"/>
              <a:t>Frustrates capable team members</a:t>
            </a:r>
          </a:p>
        </p:txBody>
      </p:sp>
    </p:spTree>
    <p:extLst>
      <p:ext uri="{BB962C8B-B14F-4D97-AF65-F5344CB8AC3E}">
        <p14:creationId xmlns:p14="http://schemas.microsoft.com/office/powerpoint/2010/main" val="225353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wipe(down)">
                                      <p:cBhvr>
                                        <p:cTn id="39" dur="5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b="1" dirty="0"/>
              <a:t>Alternative</a:t>
            </a:r>
            <a:r>
              <a:rPr lang="en-GB" dirty="0"/>
              <a:t> </a:t>
            </a:r>
            <a:r>
              <a:rPr lang="en-GB" b="1" dirty="0"/>
              <a:t>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b="1"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dirty="0">
                <a:latin typeface="+mj-lt"/>
              </a:rPr>
              <a:t>The Team Leader: -</a:t>
            </a:r>
          </a:p>
          <a:p>
            <a:pPr>
              <a:lnSpc>
                <a:spcPct val="90000"/>
              </a:lnSpc>
              <a:spcBef>
                <a:spcPct val="50000"/>
              </a:spcBef>
              <a:buClr>
                <a:srgbClr val="395A79"/>
              </a:buClr>
            </a:pPr>
            <a:r>
              <a:rPr lang="en-GB" sz="2500" dirty="0">
                <a:latin typeface="+mj-lt"/>
              </a:rPr>
              <a:t>Sets boundaries but allows freedom over approach.</a:t>
            </a:r>
          </a:p>
          <a:p>
            <a:pPr>
              <a:lnSpc>
                <a:spcPct val="90000"/>
              </a:lnSpc>
              <a:spcBef>
                <a:spcPct val="50000"/>
              </a:spcBef>
              <a:buClr>
                <a:srgbClr val="395A79"/>
              </a:buClr>
            </a:pPr>
            <a:r>
              <a:rPr lang="en-GB" sz="2500" dirty="0">
                <a:latin typeface="+mj-lt"/>
              </a:rPr>
              <a:t>Uses clear communication.</a:t>
            </a:r>
          </a:p>
          <a:p>
            <a:pPr>
              <a:lnSpc>
                <a:spcPct val="90000"/>
              </a:lnSpc>
              <a:spcBef>
                <a:spcPct val="50000"/>
              </a:spcBef>
              <a:buClr>
                <a:srgbClr val="395A79"/>
              </a:buClr>
            </a:pPr>
            <a:r>
              <a:rPr lang="en-GB" sz="2500" dirty="0">
                <a:latin typeface="+mj-lt"/>
              </a:rPr>
              <a:t>Makes time for questions.</a:t>
            </a:r>
          </a:p>
          <a:p>
            <a:pPr>
              <a:lnSpc>
                <a:spcPct val="90000"/>
              </a:lnSpc>
              <a:spcBef>
                <a:spcPct val="50000"/>
              </a:spcBef>
              <a:buClr>
                <a:srgbClr val="395A79"/>
              </a:buClr>
            </a:pPr>
            <a:r>
              <a:rPr lang="en-GB" sz="2500" dirty="0">
                <a:latin typeface="+mj-lt"/>
              </a:rPr>
              <a:t>Allows alternate solutions.</a:t>
            </a:r>
          </a:p>
          <a:p>
            <a:pPr>
              <a:lnSpc>
                <a:spcPct val="90000"/>
              </a:lnSpc>
              <a:spcBef>
                <a:spcPct val="50000"/>
              </a:spcBef>
              <a:buClr>
                <a:srgbClr val="395A79"/>
              </a:buClr>
            </a:pPr>
            <a:r>
              <a:rPr lang="en-GB" sz="2500" dirty="0">
                <a:latin typeface="+mj-lt"/>
              </a:rPr>
              <a:t>Builds trust and confidence, motivates and develops.</a:t>
            </a:r>
          </a:p>
          <a:p>
            <a:pPr>
              <a:lnSpc>
                <a:spcPct val="90000"/>
              </a:lnSpc>
              <a:spcBef>
                <a:spcPct val="50000"/>
              </a:spcBef>
              <a:buClr>
                <a:srgbClr val="395A79"/>
              </a:buClr>
            </a:pPr>
            <a:r>
              <a:rPr lang="en-GB" sz="2500" dirty="0">
                <a:latin typeface="+mj-lt"/>
              </a:rPr>
              <a:t>Requires regular progress reports.</a:t>
            </a:r>
          </a:p>
          <a:p>
            <a:pPr>
              <a:lnSpc>
                <a:spcPct val="90000"/>
              </a:lnSpc>
              <a:spcBef>
                <a:spcPct val="50000"/>
              </a:spcBef>
              <a:buClr>
                <a:srgbClr val="395A79"/>
              </a:buClr>
            </a:pPr>
            <a:r>
              <a:rPr lang="en-GB" sz="2500"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normAutofit fontScale="90000"/>
          </a:bodyPr>
          <a:lstStyle/>
          <a:p>
            <a:r>
              <a:rPr lang="en-GB" b="1" dirty="0"/>
              <a:t>Exercise: 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77500" lnSpcReduction="20000"/>
          </a:bodyPr>
          <a:lstStyle/>
          <a:p>
            <a:pPr>
              <a:lnSpc>
                <a:spcPct val="90000"/>
              </a:lnSpc>
              <a:spcBef>
                <a:spcPct val="50000"/>
              </a:spcBef>
              <a:buClr>
                <a:srgbClr val="395A79"/>
              </a:buClr>
            </a:pPr>
            <a:r>
              <a:rPr lang="en-GB" b="1" dirty="0">
                <a:latin typeface="+mj-lt"/>
              </a:rPr>
              <a:t>How have you seen delegation practiced?</a:t>
            </a:r>
          </a:p>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normAutofit fontScale="90000"/>
          </a:bodyPr>
          <a:lstStyle/>
          <a:p>
            <a:r>
              <a:rPr lang="en-GB" b="1" dirty="0"/>
              <a:t>Delegation: The professional approach </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Define the task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Select the individual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Assess ability and training needs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Explain the reason(s)</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State required results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Consider resources required </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Responsibilities and Accountability</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Consequences</a:t>
            </a:r>
          </a:p>
          <a:p>
            <a:pPr marL="514350" indent="-514350">
              <a:buFont typeface="+mj-lt"/>
              <a:buAutoNum type="arabicPeriod"/>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dirty="0">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a908d394-d138-480e-87a3-ff44c37f991a"/>
    <ds:schemaRef ds:uri="http://purl.org/dc/dcmitype/"/>
    <ds:schemaRef ds:uri="f66716c4-314f-46c1-b01e-5a44c61897d8"/>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3661</TotalTime>
  <Words>649</Words>
  <Application>Microsoft Office PowerPoint</Application>
  <PresentationFormat>On-screen Show (4:3)</PresentationFormat>
  <Paragraphs>88</Paragraphs>
  <Slides>12</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Myriad Pro</vt:lpstr>
      <vt:lpstr>ProximaNova-b7</vt:lpstr>
      <vt:lpstr>Arial</vt:lpstr>
      <vt:lpstr>Calibri</vt:lpstr>
      <vt:lpstr>Tahoma</vt:lpstr>
      <vt:lpstr>20140311PresentationUWTSDTemplate</vt:lpstr>
      <vt:lpstr>CertHE Skills for the Workplace Module: BMSK4002</vt:lpstr>
      <vt:lpstr>Structure of Lecture 4</vt:lpstr>
      <vt:lpstr>Group Dynamics</vt:lpstr>
      <vt:lpstr>Positive Dynamics – Lessons from Geese</vt:lpstr>
      <vt:lpstr>Exercise: You’re a new Project Manager</vt:lpstr>
      <vt:lpstr>Worst-Case Scenario?                     Or What Happens in Real Life….</vt:lpstr>
      <vt:lpstr>Delegation</vt:lpstr>
      <vt:lpstr>Stephen Covey – Styles of Delegation</vt:lpstr>
      <vt:lpstr>Alternative Delegation Style</vt:lpstr>
      <vt:lpstr>Effective Delegation</vt:lpstr>
      <vt:lpstr>Exercise: The Act of Delegation</vt:lpstr>
      <vt:lpstr>Delegation: The professional approach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53</cp:revision>
  <dcterms:created xsi:type="dcterms:W3CDTF">2015-04-14T15:21:28Z</dcterms:created>
  <dcterms:modified xsi:type="dcterms:W3CDTF">2023-02-06T10:17:13Z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