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7" r:id="rId1"/>
  </p:sldMasterIdLst>
  <p:sldIdLst>
    <p:sldId id="256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1FF06BD-40BA-F17E-3C25-049E466705C3}" v="216" dt="2024-05-22T10:08:06.184"/>
    <p1510:client id="{8E140771-A44F-892B-BE73-89635838517F}" v="414" dt="2024-05-22T08:16:34.894"/>
    <p1510:client id="{B471DCA6-5CF1-4BF0-8CC9-E6540F1F17DB}" v="10" dt="2024-05-22T19:30:17.276"/>
    <p1510:client id="{D0A7CBD9-71CF-BCD8-25A6-1AB75243C31D}" v="36" dt="2024-05-22T12:38:44.291"/>
    <p1510:client id="{F5B228A0-8938-65A5-3B86-AAB444252934}" v="224" dt="2024-05-21T19:22:55.2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6847D-1CF6-46BA-B46B-48BED0604A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 b="1" cap="all" spc="1500" baseline="0">
                <a:latin typeface="+mj-lt"/>
                <a:ea typeface="Source Sans Pro SemiBold" panose="020B0603030403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B4F5A5-C931-4A4C-B6B1-EF4C95965B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 cap="all" spc="4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8A351602-3772-4279-B0D3-A523F6F6EAB3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A5AAAA75-5FFB-4C07-AD4A-3146773E6CDD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1479895E-3847-44BB-8404-28F14219FB70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0E02F68-8149-4236-8D9F-6B550F78B932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56FCAAB-F073-4561-A484-42C7DD10DC26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CF8DB94-87A3-43E9-9BBB-301CFF0FB05B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DE4AEC-B6E4-439C-B716-EBE3D4D1DC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0F569-AC90-44EB-9EF4-4E5C2F5D823C}" type="datetime1">
              <a:rPr lang="en-US" smtClean="0"/>
              <a:t>5/22/2024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78BC18-102E-45BF-8FEA-801E9C59D1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A8BF5F-B1F8-461F-9B3D-7D50D02423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7D6BF779-0B8C-4CC2-9268-9506AD0C5331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93475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F88500-1605-41EA-A15F-9B79DF7E40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14AC8-25A5-4D7F-BF23-CB20AA2ECF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8997F1B7-1EE7-4EA5-A5A4-866F9A810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B5E13483-2FB6-4753-8402-06FDC3498E06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88F0DF22-F640-4002-B783-DF1C6A9473F6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C2787B8-7984-4332-B611-D3D3DE898FE0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AF3646C-B3D7-4F57-8FD2-CD93CEB39214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65FA7DA-93A0-43A4-834C-0F1BB9806A8C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995D22-0146-4DE2-9E78-4C00333D4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79EF-17C8-45D8-9866-DAF5723FC604}" type="datetime1">
              <a:rPr lang="en-US" smtClean="0"/>
              <a:t>5/22/2024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59717A-A1FE-485D-AFFF-2C7026C710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6DB88B-64CF-4100-8F07-D191DD793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104332FF-8349-42A5-B5C8-5EE3825CE252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8838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2BFE6C-EBF1-47DE-8468-E7125172B7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104992-D139-48DC-BCCE-D71EA23CA2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A8C5E768-0E62-4DE7-A0AF-93121DA8439E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6402845F-9E8A-41E1-B051-1AAA46C997A2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AA45C410-5FD0-4339-A3BC-A865DE4190AF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7B0B703-8BA8-483C-A433-C44C809687DE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ECCFA03D-B879-419B-88B9-F4F3645C8AF5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6B0260A-6B2D-4F54-8614-60BC3103E166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1AB8F6-0796-47E9-B1D4-760B7CCFC7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C2ADC-3680-4013-A757-E4663495DB98}" type="datetime1">
              <a:rPr lang="en-US" smtClean="0"/>
              <a:t>5/22/2024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886FC0-7327-44D9-B689-0AE73FD255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19D265-BFBA-4C93-9B1A-B9483AE6BF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64F5FEB-DE92-47DA-8C46-DC088E8960A4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57710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637BE-B22F-40EE-94F0-04549BC56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71582-4BAF-4211-AD4A-476ED6EB11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9DCF6B-C800-4345-BAE9-EE9FA65903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E6190A1E-5381-43C4-B058-7758339984D6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7E35469-0BEA-4E5E-955F-1AA300A62DE5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8F650BE-565E-4A52-8143-7A87700FC5F5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286A3F89-AA2A-44E5-915E-C47A069EB685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C57F514-AB27-4489-8D3C-01DD1025DDAD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141169F-1C39-4D04-AF32-D0D14D004B05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087465-759F-4895-8FC6-DD464FB918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1BA94-5DCA-4F19-960F-0FB2BD5EE85A}" type="datetime1">
              <a:rPr lang="en-US" smtClean="0"/>
              <a:t>5/22/2024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F1AA18-D8A5-44D9-881C-522258ED54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1BA574-A76A-4F4C-8CBD-768278B66E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2793E083-ADC4-4391-83DD-781529A66110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44546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1B666-D6BE-4FA8-9CF1-F15FD58B0C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CE4B4A-DE64-4563-83CD-C40B1D681D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DA0314-0202-4E6D-8352-C28376A9C0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B56083-87B4-4603-B6FF-A9EB68E3E69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33708CF-F028-4917-A9CB-59BF5248A2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grpSp>
        <p:nvGrpSpPr>
          <p:cNvPr id="10" name="Graphic 185">
            <a:extLst>
              <a:ext uri="{FF2B5EF4-FFF2-40B4-BE49-F238E27FC236}">
                <a16:creationId xmlns:a16="http://schemas.microsoft.com/office/drawing/2014/main" id="{81B934BF-E239-47E1-93E9-EA3182162D21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3BBF177-5044-426A-93ED-64BDC84BF184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4270648-77F5-4D28-B691-DA57AA28FD73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086B770-2F70-4B7B-9525-286BBD63AD72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7DDC14D-7AE3-41CD-ADFC-A3601D4F9DF3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2181834-8401-4B66-85EE-1CBF57807DAB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433C091-3B62-4087-9A97-63BBE28CF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ED947-38D9-44AC-8B89-E79758333B77}" type="datetime1">
              <a:rPr lang="en-US" smtClean="0"/>
              <a:t>5/22/2024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70710C3-2723-4847-BCAF-96D9FAE505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618B2C-95AC-4438-97FD-07ACF297B8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D6B0F5A7-6E8A-4BCD-8F1F-233ECD21B262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42708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29CF7F-748D-4598-983E-96A2BE2693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grpSp>
        <p:nvGrpSpPr>
          <p:cNvPr id="6" name="Graphic 185">
            <a:extLst>
              <a:ext uri="{FF2B5EF4-FFF2-40B4-BE49-F238E27FC236}">
                <a16:creationId xmlns:a16="http://schemas.microsoft.com/office/drawing/2014/main" id="{DFD4D3BE-80D4-4E69-9C76-F0D8517DF690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A0B6E97F-00E1-4372-8978-8BCBDC9026E6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CC7651B7-7A30-4AFA-A4D7-0B0C5D2DDAAF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D2FC5CA-556B-4409-B084-34753A1F04E6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E63FB41-EE1F-4889-9096-3A38936330D5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DD19F3B-7B3E-4861-8FDA-D0116C96C16E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0A2C46-C908-4010-AAE2-9FA41B145C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1E23F-BD3C-4F23-B116-2B758120C8AC}" type="datetime1">
              <a:rPr lang="en-US" smtClean="0"/>
              <a:t>5/22/2024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CF5279-7D37-4D98-9A70-987C84F62C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96FAD0-59EF-49AA-BBC6-A0EC184DD2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876EB399-18D2-46D5-8757-35FCFF8EA80D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70563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aphic 185">
            <a:extLst>
              <a:ext uri="{FF2B5EF4-FFF2-40B4-BE49-F238E27FC236}">
                <a16:creationId xmlns:a16="http://schemas.microsoft.com/office/drawing/2014/main" id="{773CCE17-EE0F-40E0-B7AE-CF7677B64709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B0AC6C4E-6EA5-454A-AB84-8B94D8B585EC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B4329338-925B-4677-BA6E-4357D37DB545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34C0A08-043F-4818-BA1D-BCC9F811A873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DCB185DD-ED0D-4633-8098-95C4A6F177CC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2AD50526-B611-40B6-BB45-AE82F0EF5992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708C302-4224-4668-8CAC-3267172A0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CFAA9-6D59-4D98-869E-ACBDB83B2CA4}" type="datetime1">
              <a:rPr lang="en-US" smtClean="0"/>
              <a:t>5/22/2024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C8FC22-AEB6-4BAF-BF93-41A2C757CC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2CA88A-5462-4F17-AFA0-52721ADDBB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70CCC791-94D7-4BB8-9EDF-423CEA1F6215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36619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6AC37-C5B5-462A-BE4A-E55CEBF2A3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4B007F-32A8-4688-BBEF-4FCB99DF5E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F2E2EB-BF8A-44A4-8AE0-BD6C31B1D9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FC9E188F-54C8-4547-9F8C-525712AD7DB6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B99C4538-3939-47A9-A590-09FF21960653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541CA75-5D05-4996-A26D-CE0C909CD5F7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6305856-26BC-4BCC-BEF3-5E9CED941775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C69651C-AC37-4CD2-8367-19297D7E2389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3E9031B-BA8D-4D9D-9BB3-A16F7A80F854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9840A2-CF60-4C47-B955-E65BC451FE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10804-27E3-430A-BB42-B831260DE39A}" type="datetime1">
              <a:rPr lang="en-US" smtClean="0"/>
              <a:t>5/22/2024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79DC6E-CC55-47AB-A405-5FB7EE2D19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5D5E7D-EBA7-4DB0-8C78-7EB8A85FA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C5B051DE-636E-4B3C-9886-2055CE23E49A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4876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1D355-3146-41D1-B7DC-20B8ACE390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AD4AAFB-E8F8-4FD1-8C6A-ED2C3FAD503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051AF1-B16F-43B9-95CC-C17B570DEC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C8B77273-9FF7-4B93-8385-AD09A5F86AE5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117A673-3729-4EAD-9E8C-52BEBF74B857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EE8DB752-94CD-4A94-BDE3-DD285EB89F3F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32F8DDFC-E5CA-4F36-B2BE-BCE49D4F6C95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0BB589AE-2F9C-4C83-8DC7-1205CB037525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AC9A2DE-3C9E-4CD0-8C7A-CC5F9F9942E4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8C8714-2467-4715-934E-6787C84F79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22DE3-3D1A-4D53-B9A6-6C7463B8C992}" type="datetime1">
              <a:rPr lang="en-US" smtClean="0"/>
              <a:t>5/22/2024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6F13D6-03EC-4D31-8BB1-9FFDE3633C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65D4DD-A2A4-4DF6-9527-E5F12FEB9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FD202F3A-9FDE-4E11-B865-FBAEC415F880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70322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3A871-D377-4EC0-9ACF-86842F01E1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D53202-92A9-45A3-B812-777DB9578B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7196FB0C-3A9D-4892-90C9-21F3459AAD9E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16938C96-CF0F-4B69-A695-913F11BFC6F0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CA7E6BB-6B60-4BF5-9D3E-A3FE782EF5B0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F693EDA-57B3-4AEB-863B-B198C2A5A8E3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B3A04A96-045F-4B6E-AEEE-11A2FA01B4FC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FB357DC-5AD3-44F4-879B-5AD6B18AC36F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2CA47F-83AD-4BE3-AC2F-6C17883F7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A7D41-E8B7-4A0B-B861-3EC4AE88917D}" type="datetime1">
              <a:rPr lang="en-US" smtClean="0"/>
              <a:t>5/22/2024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118A72-3200-4597-A9C5-0D9ECFF3E8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70055A-71D4-49B4-8A8F-19AFDB84E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0B0E5D27-C447-432F-982D-B60FDD6F34AD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14811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8C59DBB-9256-464D-8A6A-8BDA71541D6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25E310-E6CB-4838-8E9B-B288DA5527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BCF412A8-E798-47AD-ABD9-98D76A55D30B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E70160C5-475D-401A-AEE2-2C04E99A1518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07CC7CE9-9C7F-49C2-8609-47BF523390F5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26FD5F1-978C-45AF-9086-D5DBE1F01681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3873AB1C-723A-4FB4-9B23-65BAF5074833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1DE5510-5094-4FA4-96E5-AD4841D1C38A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CE2202-679F-48B0-B2DD-F6F5471122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34823-0B19-4B4E-A643-7A3B0A3D24D6}" type="datetime1">
              <a:rPr lang="en-US" smtClean="0"/>
              <a:t>5/22/2024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7BC83D-E4C0-49E1-ADA1-1AF403984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BF211E-B2EA-4CDC-9E84-B689839492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1FE2F5FD-5D31-4C1D-82F8-93624C7B0A3C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72258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33F5C3-CD4B-4472-B59A-49D460CB1C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72236B-AB2C-4D6F-AE15-700992DA91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90F509-07BE-4446-8772-F44E09936B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</a:defRPr>
            </a:lvl1pPr>
          </a:lstStyle>
          <a:p>
            <a:fld id="{5ECD8B30-1B71-45A1-8314-D59C86F581E1}" type="datetime1">
              <a:rPr lang="en-US" smtClean="0"/>
              <a:pPr/>
              <a:t>5/22/2024</a:t>
            </a:fld>
            <a:endParaRPr lang="en-US" b="1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1B927E-3833-4F85-99B5-56B5F1E540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</a:defRPr>
            </a:lvl1pPr>
          </a:lstStyle>
          <a:p>
            <a:r>
              <a:rPr lang="en-US" dirty="0"/>
              <a:t>Sample Footer Text</a:t>
            </a:r>
            <a:endParaRPr lang="en-US" b="1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28CB64-4E98-43DE-B543-7BE5B329DB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</a:defRPr>
            </a:lvl1pPr>
          </a:lstStyle>
          <a:p>
            <a:fld id="{F3450C42-9A0B-4425-92C2-70FCF7C45734}" type="slidenum">
              <a:rPr lang="en-US" smtClean="0"/>
              <a:pPr/>
              <a:t>‹#›</a:t>
            </a:fld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1636434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35" r:id="rId4"/>
    <p:sldLayoutId id="2147483736" r:id="rId5"/>
    <p:sldLayoutId id="2147483730" r:id="rId6"/>
    <p:sldLayoutId id="2147483726" r:id="rId7"/>
    <p:sldLayoutId id="2147483727" r:id="rId8"/>
    <p:sldLayoutId id="2147483728" r:id="rId9"/>
    <p:sldLayoutId id="2147483729" r:id="rId10"/>
    <p:sldLayoutId id="214748373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amaritans.org/about-samaritans/research-policy/suicide-facts-and-figures/latest-suicide-data/" TargetMode="External"/><Relationship Id="rId2" Type="http://schemas.openxmlformats.org/officeDocument/2006/relationships/hyperlink" Target="https://www.ons.gov.uk/peoplepopulationandcommunity/birthsdeathsandmarriages/deaths/bulletins/suicidesintheunitedkingdom/2022registration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ciencedirect.com/science/article/abs/pii/S2352552515001565" TargetMode="External"/><Relationship Id="rId5" Type="http://schemas.openxmlformats.org/officeDocument/2006/relationships/hyperlink" Target="https://en.wikipedia.org/wiki/Philosophy_of_suicide" TargetMode="External"/><Relationship Id="rId4" Type="http://schemas.openxmlformats.org/officeDocument/2006/relationships/hyperlink" Target="https://pubmed.ncbi.nlm.nih.gov/3697899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489B7BFD-8F45-4093-AD9C-91B15B050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92673" y="507238"/>
            <a:ext cx="3624471" cy="3845891"/>
          </a:xfrm>
        </p:spPr>
        <p:txBody>
          <a:bodyPr>
            <a:normAutofit/>
          </a:bodyPr>
          <a:lstStyle/>
          <a:p>
            <a:pPr algn="l"/>
            <a:r>
              <a:rPr lang="en-US" sz="3800"/>
              <a:t>Can We Morally Justify Suicide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92673" y="4445204"/>
            <a:ext cx="3624471" cy="1781123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dirty="0"/>
              <a:t>By Matthew Simpson</a:t>
            </a:r>
            <a:endParaRPr lang="en-US"/>
          </a:p>
        </p:txBody>
      </p:sp>
      <p:pic>
        <p:nvPicPr>
          <p:cNvPr id="6" name="Picture 5" descr="A person on fire in front of a crowd of people&#10;&#10;Description automatically generated">
            <a:extLst>
              <a:ext uri="{FF2B5EF4-FFF2-40B4-BE49-F238E27FC236}">
                <a16:creationId xmlns:a16="http://schemas.microsoft.com/office/drawing/2014/main" id="{607D4F7E-83AC-F08E-D1CF-B85254DF54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159" r="2286"/>
          <a:stretch/>
        </p:blipFill>
        <p:spPr>
          <a:xfrm>
            <a:off x="4416816" y="507238"/>
            <a:ext cx="2822268" cy="2822268"/>
          </a:xfrm>
          <a:custGeom>
            <a:avLst/>
            <a:gdLst/>
            <a:ahLst/>
            <a:cxnLst/>
            <a:rect l="l" t="t" r="r" b="b"/>
            <a:pathLst>
              <a:path w="2822268" h="2822268">
                <a:moveTo>
                  <a:pt x="1411134" y="0"/>
                </a:moveTo>
                <a:cubicBezTo>
                  <a:pt x="2190482" y="0"/>
                  <a:pt x="2822268" y="631786"/>
                  <a:pt x="2822268" y="1411134"/>
                </a:cubicBezTo>
                <a:cubicBezTo>
                  <a:pt x="2822268" y="2190482"/>
                  <a:pt x="2190482" y="2822268"/>
                  <a:pt x="1411134" y="2822268"/>
                </a:cubicBezTo>
                <a:cubicBezTo>
                  <a:pt x="631786" y="2822268"/>
                  <a:pt x="0" y="2190482"/>
                  <a:pt x="0" y="1411134"/>
                </a:cubicBezTo>
                <a:cubicBezTo>
                  <a:pt x="0" y="631786"/>
                  <a:pt x="631786" y="0"/>
                  <a:pt x="1411134" y="0"/>
                </a:cubicBez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41076A5-0603-9CBE-CC92-ABE1950D334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733" r="17958" b="1"/>
          <a:stretch/>
        </p:blipFill>
        <p:spPr>
          <a:xfrm>
            <a:off x="7466568" y="10"/>
            <a:ext cx="2564451" cy="2469732"/>
          </a:xfrm>
          <a:custGeom>
            <a:avLst/>
            <a:gdLst/>
            <a:ahLst/>
            <a:cxnLst/>
            <a:rect l="l" t="t" r="r" b="b"/>
            <a:pathLst>
              <a:path w="2564451" h="2469742">
                <a:moveTo>
                  <a:pt x="799668" y="0"/>
                </a:moveTo>
                <a:lnTo>
                  <a:pt x="1764783" y="0"/>
                </a:lnTo>
                <a:lnTo>
                  <a:pt x="1781325" y="6055"/>
                </a:lnTo>
                <a:cubicBezTo>
                  <a:pt x="2241535" y="200707"/>
                  <a:pt x="2564451" y="656401"/>
                  <a:pt x="2564451" y="1187517"/>
                </a:cubicBezTo>
                <a:cubicBezTo>
                  <a:pt x="2564451" y="1895670"/>
                  <a:pt x="1990379" y="2469742"/>
                  <a:pt x="1282225" y="2469742"/>
                </a:cubicBezTo>
                <a:cubicBezTo>
                  <a:pt x="574072" y="2469742"/>
                  <a:pt x="0" y="1895670"/>
                  <a:pt x="0" y="1187517"/>
                </a:cubicBezTo>
                <a:cubicBezTo>
                  <a:pt x="0" y="656401"/>
                  <a:pt x="322916" y="200707"/>
                  <a:pt x="783126" y="6055"/>
                </a:cubicBezTo>
                <a:close/>
              </a:path>
            </a:pathLst>
          </a:custGeom>
        </p:spPr>
      </p:pic>
      <p:pic>
        <p:nvPicPr>
          <p:cNvPr id="7" name="Picture 6" descr="A person falling off a building&#10;&#10;Description automatically generated">
            <a:extLst>
              <a:ext uri="{FF2B5EF4-FFF2-40B4-BE49-F238E27FC236}">
                <a16:creationId xmlns:a16="http://schemas.microsoft.com/office/drawing/2014/main" id="{3D1F20F3-A351-AD6A-1B89-FCF3424BE8D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2" b="8906"/>
          <a:stretch/>
        </p:blipFill>
        <p:spPr>
          <a:xfrm>
            <a:off x="9746115" y="1711922"/>
            <a:ext cx="2445887" cy="2822268"/>
          </a:xfrm>
          <a:custGeom>
            <a:avLst/>
            <a:gdLst/>
            <a:ahLst/>
            <a:cxnLst/>
            <a:rect l="l" t="t" r="r" b="b"/>
            <a:pathLst>
              <a:path w="2445887" h="2822268">
                <a:moveTo>
                  <a:pt x="1411134" y="0"/>
                </a:moveTo>
                <a:cubicBezTo>
                  <a:pt x="1800808" y="0"/>
                  <a:pt x="2153592" y="157947"/>
                  <a:pt x="2408957" y="413312"/>
                </a:cubicBezTo>
                <a:lnTo>
                  <a:pt x="2445887" y="453946"/>
                </a:lnTo>
                <a:lnTo>
                  <a:pt x="2445887" y="2368323"/>
                </a:lnTo>
                <a:lnTo>
                  <a:pt x="2408957" y="2408957"/>
                </a:lnTo>
                <a:cubicBezTo>
                  <a:pt x="2153592" y="2664322"/>
                  <a:pt x="1800808" y="2822268"/>
                  <a:pt x="1411134" y="2822268"/>
                </a:cubicBezTo>
                <a:cubicBezTo>
                  <a:pt x="631786" y="2822268"/>
                  <a:pt x="0" y="2190482"/>
                  <a:pt x="0" y="1411134"/>
                </a:cubicBezTo>
                <a:cubicBezTo>
                  <a:pt x="0" y="631786"/>
                  <a:pt x="631786" y="0"/>
                  <a:pt x="1411134" y="0"/>
                </a:cubicBez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688DEC2-2AC7-3083-6980-3F0BC4F5ED9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979" r="18203"/>
          <a:stretch/>
        </p:blipFill>
        <p:spPr>
          <a:xfrm>
            <a:off x="6275781" y="3215582"/>
            <a:ext cx="3755236" cy="3642418"/>
          </a:xfrm>
          <a:custGeom>
            <a:avLst/>
            <a:gdLst/>
            <a:ahLst/>
            <a:cxnLst/>
            <a:rect l="l" t="t" r="r" b="b"/>
            <a:pathLst>
              <a:path w="3755236" h="3642418">
                <a:moveTo>
                  <a:pt x="1877618" y="0"/>
                </a:moveTo>
                <a:cubicBezTo>
                  <a:pt x="2914598" y="0"/>
                  <a:pt x="3755236" y="840638"/>
                  <a:pt x="3755236" y="1877618"/>
                </a:cubicBezTo>
                <a:cubicBezTo>
                  <a:pt x="3755236" y="2655353"/>
                  <a:pt x="3282377" y="3322646"/>
                  <a:pt x="2608472" y="3607684"/>
                </a:cubicBezTo>
                <a:lnTo>
                  <a:pt x="2513570" y="3642418"/>
                </a:lnTo>
                <a:lnTo>
                  <a:pt x="1241666" y="3642418"/>
                </a:lnTo>
                <a:lnTo>
                  <a:pt x="1146765" y="3607684"/>
                </a:lnTo>
                <a:cubicBezTo>
                  <a:pt x="472859" y="3322646"/>
                  <a:pt x="0" y="2655353"/>
                  <a:pt x="0" y="1877618"/>
                </a:cubicBezTo>
                <a:cubicBezTo>
                  <a:pt x="0" y="840638"/>
                  <a:pt x="840638" y="0"/>
                  <a:pt x="1877618" y="0"/>
                </a:cubicBezTo>
                <a:close/>
              </a:path>
            </a:pathLst>
          </a:custGeom>
        </p:spPr>
      </p:pic>
      <p:grpSp>
        <p:nvGrpSpPr>
          <p:cNvPr id="48" name="Graphic 190">
            <a:extLst>
              <a:ext uri="{FF2B5EF4-FFF2-40B4-BE49-F238E27FC236}">
                <a16:creationId xmlns:a16="http://schemas.microsoft.com/office/drawing/2014/main" id="{24B0F550-3D95-4E91-850F-90066642B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29427" y="3459526"/>
            <a:ext cx="1843161" cy="612484"/>
            <a:chOff x="2504802" y="1755501"/>
            <a:chExt cx="1598829" cy="531293"/>
          </a:xfrm>
          <a:solidFill>
            <a:schemeClr val="tx1"/>
          </a:solidFill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815BC412-E4C6-4819-8B93-7561DB667C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7DE1123E-105A-46DE-B7FC-D172B94110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52" name="Group 51">
            <a:extLst>
              <a:ext uri="{FF2B5EF4-FFF2-40B4-BE49-F238E27FC236}">
                <a16:creationId xmlns:a16="http://schemas.microsoft.com/office/drawing/2014/main" id="{AD4D52FB-029C-4093-AC32-225FE0586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12685" y="2829263"/>
            <a:ext cx="923321" cy="923321"/>
            <a:chOff x="3022023" y="619275"/>
            <a:chExt cx="932200" cy="932200"/>
          </a:xfrm>
        </p:grpSpPr>
        <p:sp>
          <p:nvSpPr>
            <p:cNvPr id="53" name="Graphic 212">
              <a:extLst>
                <a:ext uri="{FF2B5EF4-FFF2-40B4-BE49-F238E27FC236}">
                  <a16:creationId xmlns:a16="http://schemas.microsoft.com/office/drawing/2014/main" id="{94710CDC-1CF9-466E-A5F7-E59725747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22023" y="619275"/>
              <a:ext cx="932200" cy="932200"/>
            </a:xfrm>
            <a:custGeom>
              <a:avLst/>
              <a:gdLst>
                <a:gd name="connsiteX0" fmla="*/ 403574 w 807148"/>
                <a:gd name="connsiteY0" fmla="*/ 0 h 807148"/>
                <a:gd name="connsiteX1" fmla="*/ 0 w 807148"/>
                <a:gd name="connsiteY1" fmla="*/ 403574 h 807148"/>
                <a:gd name="connsiteX2" fmla="*/ 403574 w 807148"/>
                <a:gd name="connsiteY2" fmla="*/ 807149 h 807148"/>
                <a:gd name="connsiteX3" fmla="*/ 807149 w 807148"/>
                <a:gd name="connsiteY3" fmla="*/ 403574 h 807148"/>
                <a:gd name="connsiteX4" fmla="*/ 403574 w 807148"/>
                <a:gd name="connsiteY4" fmla="*/ 0 h 807148"/>
                <a:gd name="connsiteX5" fmla="*/ 403574 w 807148"/>
                <a:gd name="connsiteY5" fmla="*/ 667988 h 807148"/>
                <a:gd name="connsiteX6" fmla="*/ 139160 w 807148"/>
                <a:gd name="connsiteY6" fmla="*/ 403574 h 807148"/>
                <a:gd name="connsiteX7" fmla="*/ 403574 w 807148"/>
                <a:gd name="connsiteY7" fmla="*/ 139160 h 807148"/>
                <a:gd name="connsiteX8" fmla="*/ 667988 w 807148"/>
                <a:gd name="connsiteY8" fmla="*/ 403574 h 807148"/>
                <a:gd name="connsiteX9" fmla="*/ 403574 w 807148"/>
                <a:gd name="connsiteY9" fmla="*/ 667988 h 80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7148" h="807148">
                  <a:moveTo>
                    <a:pt x="403574" y="0"/>
                  </a:moveTo>
                  <a:cubicBezTo>
                    <a:pt x="180689" y="0"/>
                    <a:pt x="0" y="180689"/>
                    <a:pt x="0" y="403574"/>
                  </a:cubicBezTo>
                  <a:cubicBezTo>
                    <a:pt x="0" y="626459"/>
                    <a:pt x="180689" y="807149"/>
                    <a:pt x="403574" y="807149"/>
                  </a:cubicBezTo>
                  <a:cubicBezTo>
                    <a:pt x="626459" y="807149"/>
                    <a:pt x="807149" y="626459"/>
                    <a:pt x="807149" y="403574"/>
                  </a:cubicBezTo>
                  <a:cubicBezTo>
                    <a:pt x="807149" y="180689"/>
                    <a:pt x="626459" y="0"/>
                    <a:pt x="403574" y="0"/>
                  </a:cubicBezTo>
                  <a:close/>
                  <a:moveTo>
                    <a:pt x="403574" y="667988"/>
                  </a:moveTo>
                  <a:cubicBezTo>
                    <a:pt x="257556" y="667988"/>
                    <a:pt x="139160" y="549593"/>
                    <a:pt x="139160" y="403574"/>
                  </a:cubicBezTo>
                  <a:cubicBezTo>
                    <a:pt x="139160" y="257556"/>
                    <a:pt x="257556" y="139160"/>
                    <a:pt x="403574" y="139160"/>
                  </a:cubicBezTo>
                  <a:cubicBezTo>
                    <a:pt x="549593" y="139160"/>
                    <a:pt x="667988" y="257556"/>
                    <a:pt x="667988" y="403574"/>
                  </a:cubicBezTo>
                  <a:cubicBezTo>
                    <a:pt x="667988" y="549593"/>
                    <a:pt x="549593" y="667988"/>
                    <a:pt x="403574" y="667988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54" name="Graphic 212">
              <a:extLst>
                <a:ext uri="{FF2B5EF4-FFF2-40B4-BE49-F238E27FC236}">
                  <a16:creationId xmlns:a16="http://schemas.microsoft.com/office/drawing/2014/main" id="{A229B448-3192-4233-B2C9-F97312F0A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22023" y="619275"/>
              <a:ext cx="932200" cy="932200"/>
            </a:xfrm>
            <a:custGeom>
              <a:avLst/>
              <a:gdLst>
                <a:gd name="connsiteX0" fmla="*/ 403574 w 807148"/>
                <a:gd name="connsiteY0" fmla="*/ 0 h 807148"/>
                <a:gd name="connsiteX1" fmla="*/ 0 w 807148"/>
                <a:gd name="connsiteY1" fmla="*/ 403574 h 807148"/>
                <a:gd name="connsiteX2" fmla="*/ 403574 w 807148"/>
                <a:gd name="connsiteY2" fmla="*/ 807149 h 807148"/>
                <a:gd name="connsiteX3" fmla="*/ 807149 w 807148"/>
                <a:gd name="connsiteY3" fmla="*/ 403574 h 807148"/>
                <a:gd name="connsiteX4" fmla="*/ 403574 w 807148"/>
                <a:gd name="connsiteY4" fmla="*/ 0 h 807148"/>
                <a:gd name="connsiteX5" fmla="*/ 403574 w 807148"/>
                <a:gd name="connsiteY5" fmla="*/ 667988 h 807148"/>
                <a:gd name="connsiteX6" fmla="*/ 139160 w 807148"/>
                <a:gd name="connsiteY6" fmla="*/ 403574 h 807148"/>
                <a:gd name="connsiteX7" fmla="*/ 403574 w 807148"/>
                <a:gd name="connsiteY7" fmla="*/ 139160 h 807148"/>
                <a:gd name="connsiteX8" fmla="*/ 667988 w 807148"/>
                <a:gd name="connsiteY8" fmla="*/ 403574 h 807148"/>
                <a:gd name="connsiteX9" fmla="*/ 403574 w 807148"/>
                <a:gd name="connsiteY9" fmla="*/ 667988 h 80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7148" h="807148">
                  <a:moveTo>
                    <a:pt x="403574" y="0"/>
                  </a:moveTo>
                  <a:cubicBezTo>
                    <a:pt x="180689" y="0"/>
                    <a:pt x="0" y="180689"/>
                    <a:pt x="0" y="403574"/>
                  </a:cubicBezTo>
                  <a:cubicBezTo>
                    <a:pt x="0" y="626459"/>
                    <a:pt x="180689" y="807149"/>
                    <a:pt x="403574" y="807149"/>
                  </a:cubicBezTo>
                  <a:cubicBezTo>
                    <a:pt x="626459" y="807149"/>
                    <a:pt x="807149" y="626459"/>
                    <a:pt x="807149" y="403574"/>
                  </a:cubicBezTo>
                  <a:cubicBezTo>
                    <a:pt x="807149" y="180689"/>
                    <a:pt x="626459" y="0"/>
                    <a:pt x="403574" y="0"/>
                  </a:cubicBezTo>
                  <a:close/>
                  <a:moveTo>
                    <a:pt x="403574" y="667988"/>
                  </a:moveTo>
                  <a:cubicBezTo>
                    <a:pt x="257556" y="667988"/>
                    <a:pt x="139160" y="549593"/>
                    <a:pt x="139160" y="403574"/>
                  </a:cubicBezTo>
                  <a:cubicBezTo>
                    <a:pt x="139160" y="257556"/>
                    <a:pt x="257556" y="139160"/>
                    <a:pt x="403574" y="139160"/>
                  </a:cubicBezTo>
                  <a:cubicBezTo>
                    <a:pt x="549593" y="139160"/>
                    <a:pt x="667988" y="257556"/>
                    <a:pt x="667988" y="403574"/>
                  </a:cubicBezTo>
                  <a:cubicBezTo>
                    <a:pt x="667988" y="549593"/>
                    <a:pt x="549593" y="667988"/>
                    <a:pt x="403574" y="667988"/>
                  </a:cubicBezTo>
                  <a:close/>
                </a:path>
              </a:pathLst>
            </a:custGeom>
            <a:solidFill>
              <a:schemeClr val="accent3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</p:grpSp>
      <p:grpSp>
        <p:nvGrpSpPr>
          <p:cNvPr id="56" name="Graphic 4">
            <a:extLst>
              <a:ext uri="{FF2B5EF4-FFF2-40B4-BE49-F238E27FC236}">
                <a16:creationId xmlns:a16="http://schemas.microsoft.com/office/drawing/2014/main" id="{2B740E94-FA98-412C-AD0C-D4711A4C5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047112" y="4353009"/>
            <a:ext cx="1755979" cy="1756026"/>
            <a:chOff x="5734099" y="3067130"/>
            <a:chExt cx="724484" cy="724525"/>
          </a:xfrm>
          <a:solidFill>
            <a:schemeClr val="tx1"/>
          </a:solidFill>
        </p:grpSpPr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BBC84E8-4938-403A-9EB8-4BC0E9B463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101" y="3067130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54A3B3CE-D6D2-40D7-895E-316EB39B2C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47" y="306713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7BD5A600-3580-40FC-A457-295F0CFC03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97" y="306713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F19F4336-B909-415A-BCE3-6A0F76B732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743" y="306713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6FE00877-3256-458E-9B3A-3F869A4F3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94" y="306713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CE2185C5-76B7-4CC1-A745-1D3034DD0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140" y="306713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FFDBC434-547F-4CC8-BA46-3D923A3B6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91" y="306713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0EDBE966-781E-4FD5-879A-DC30A9D394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101" y="3126377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2D88EF18-F6A8-454C-A981-4F6B9C171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47" y="3126375"/>
              <a:ext cx="14097" cy="14100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742458A4-3F05-4AB4-AF90-E6B4805168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97" y="3126375"/>
              <a:ext cx="14096" cy="14100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0331905E-1BB6-430D-93F3-A8738005DA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743" y="3126375"/>
              <a:ext cx="14096" cy="14100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BC9F6DD0-41A8-40E5-B43D-216E10FCA7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94" y="3126375"/>
              <a:ext cx="14096" cy="14100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D72703C6-192A-4E20-A68A-51B852086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139" y="3126377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4BD0D36A-8DA6-4E23-BA33-636C46D8B0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91" y="3126375"/>
              <a:ext cx="14096" cy="14100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CB0CB789-7F42-4F5E-A1BD-5448A912F2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101" y="31855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33931530-8302-40C2-86F2-AB7C218B7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47" y="318552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566B73B7-1CC2-4BBD-83EA-A44D8EA139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97" y="31855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30D7D614-EF2E-4292-A9D8-1EFC792AE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743" y="31855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BC494E4-7170-4DA3-B449-1808D65EFD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94" y="31855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57AB0BA6-5C21-4E55-816A-9E176CE9EF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140" y="318552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77438FB5-A6AC-4458-ADB3-4E33DB293F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91" y="31855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222EA6E6-E697-4F48-83FE-F9343B45E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101" y="324477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63C57DCA-1B60-4DA8-98C7-8CB53E55E6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47" y="3244773"/>
              <a:ext cx="14097" cy="14100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F3E3D933-D3E4-4F08-A664-7B06D6DB94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97" y="3244773"/>
              <a:ext cx="14096" cy="14100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3B9418AA-9F86-4842-B4CC-49EBA6BB1F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743" y="3244773"/>
              <a:ext cx="14096" cy="14100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55E8B300-9471-4490-80AB-F7B2E7C42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94" y="3244773"/>
              <a:ext cx="14096" cy="14100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8D21A337-7CED-4EBE-B210-FBF29DB8C3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139" y="324477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8E577481-070B-4CAE-AD34-992EB80942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91" y="3244773"/>
              <a:ext cx="14096" cy="14100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2491116-8AD8-46B4-8C53-22DCF9FF6A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101" y="3303927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13C0708D-E145-4B9A-939A-2FA2F1C49C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47" y="330392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4BD4D3D9-05D7-49A5-84A1-17A1CF442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97" y="33039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FEC6EE98-9209-449E-A0F1-B2A6260E3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743" y="33039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0EE949D3-44D1-440A-ACBB-91F40C926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94" y="33039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907ED523-344D-4E06-B565-859C9D50F9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139" y="330392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E03B495-0A53-429C-AEC5-311E04B68C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91" y="33039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B04398FF-9AF7-43CF-810A-4BC23CA84E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101" y="33631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A8F1F240-FF39-464C-8197-9D5DFABBC8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47" y="3363172"/>
              <a:ext cx="14097" cy="14100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21E723E5-864D-4EBB-89EA-0E4AF32163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97" y="3363172"/>
              <a:ext cx="14096" cy="14100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6BCB0F17-77D7-41C6-BC1C-A6AD4D3310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743" y="3363172"/>
              <a:ext cx="14096" cy="14100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CB258D1D-6940-4340-9738-BC048CCCAA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94" y="3363172"/>
              <a:ext cx="14096" cy="14100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23124E64-1A58-4DF4-AC72-0ACBDA038A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139" y="33631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1CE7AB58-01AB-4656-81CF-A6A8392E04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91" y="3363172"/>
              <a:ext cx="14096" cy="14100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966CA2ED-DE92-4ABA-B2D1-0232E7F1DB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101" y="3422326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30FC840A-9B3F-46DA-BC3A-596AC1BD47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47" y="34223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7C380F78-C816-4655-97AC-D8A4BA286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97" y="34223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F6D8E1BB-7FEA-4658-8C87-ABBEAAA67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743" y="34223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6CA42073-90E7-490D-AAFA-99603A9032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94" y="34223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B83CFF6E-1F8A-4146-9C0B-B45589240F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139" y="34223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530D7DB-2632-43D3-A3C2-53BE249293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91" y="34223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7D217308-2829-434D-8543-E9892A02C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537" y="306713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7FB765B-E219-467A-88AF-85C4A2A8FD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88" y="306713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74046EEC-8D4A-49EB-A1C1-681A726F00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934" y="306713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ED18033A-F942-4871-BE81-EE9A3F205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83" y="306713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28A8B29B-51AE-4A99-9228-6502172185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330" y="306713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2499EA92-CAAC-42B7-B443-CB2FCBEB46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81" y="3067131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41591ED4-E244-4FCB-B4ED-B2FD4ACB27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537" y="3126374"/>
              <a:ext cx="14097" cy="14100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EB72FE3F-3655-4893-80BF-285CD07394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88" y="3126374"/>
              <a:ext cx="14096" cy="14100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E6ADF6AF-1741-4C8D-96A4-33F7903E6E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934" y="3126374"/>
              <a:ext cx="14096" cy="14100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78D2F5E2-A1E6-468B-A628-2D36E2C143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83" y="3126374"/>
              <a:ext cx="14096" cy="14100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0D975E45-086F-458B-AB7C-A0EFFE80B5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330" y="3126374"/>
              <a:ext cx="14096" cy="14100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1276D1C8-4E1D-48B6-8881-6CDC8D000A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81" y="3126377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E5B5BC7C-2D39-4010-8E32-DF9DF201D9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537" y="31855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DA0686BE-D0C9-4636-9C17-FEE8FEC5E3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88" y="31855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6DFE484B-8CFA-4824-8621-1FE446A3F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934" y="31855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5B79443C-AF12-4943-ACD4-171FB422B9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83" y="31855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638348E3-4F3D-4FA7-B029-C6B894FFA2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330" y="31855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6CA5CAC1-5213-4DCA-8371-75A55BC31D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81" y="3185527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805D5A1A-3E18-4266-8526-F8B57411D6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537" y="3244773"/>
              <a:ext cx="14097" cy="14100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E887493C-21D0-4ED2-8685-92B45D3DFF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88" y="3244773"/>
              <a:ext cx="14096" cy="14100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9126D9D7-38B7-4EEA-85C2-4E98990B6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934" y="3244773"/>
              <a:ext cx="14096" cy="14100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3F21A9FB-8834-48F8-8D50-EF12901C59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83" y="3244773"/>
              <a:ext cx="14096" cy="14100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8F66BB07-AC73-40E1-9E4B-89DB40D271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330" y="3244772"/>
              <a:ext cx="14096" cy="14100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24FD23C3-292A-41CC-A381-D78BD15F03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81" y="324477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72ADCD5F-D271-4096-9F29-F41829A71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537" y="330392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411C0FE5-30EE-45E9-A8FB-C595B65339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88" y="33039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FF3E45E5-D957-4A44-862C-F015D19B1B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934" y="33039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704638AF-9BD8-47CD-A905-0DE2CDBEF6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83" y="33039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12741B7D-D80B-45D2-AA14-2FAF9049D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330" y="33039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F627F620-C05F-4AD5-A7FE-7B3CB91521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81" y="330392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9D8B6BB9-6F21-4660-8A7A-C716C7C53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537" y="3363173"/>
              <a:ext cx="14097" cy="14100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E6989573-9BC0-4622-B9E3-B32B8257A1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88" y="3363173"/>
              <a:ext cx="14096" cy="14100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A69A9AC5-1B70-4AE9-B02E-7DF8FB84F3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934" y="3363173"/>
              <a:ext cx="14096" cy="14100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487449A6-72D9-4C14-9652-839AB1F395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83" y="3363173"/>
              <a:ext cx="14096" cy="14100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3C106DF8-941B-443E-8D35-14580031E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330" y="3363172"/>
              <a:ext cx="14096" cy="14100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D94FA74D-875A-4D64-8516-D6472DF8E6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81" y="33631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C8481730-7181-4C8C-B9C6-A115B266AA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537" y="342232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88C392FA-C134-4BFF-9F8C-51A4E7C015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88" y="34223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CE26F0F7-97F7-452D-A36A-AAC7B2A481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934" y="34223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B69B4080-EFEF-469E-A2CF-F09BF46E13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83" y="34223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10594B20-967B-49FE-B5AA-055B9B4D08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330" y="34223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034CF273-6651-4A1F-A61D-3C4C38540A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81" y="34223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65D617A-DD6E-45D0-A857-1FA67A859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101" y="3481479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6D89D47D-A693-44DC-AC42-A1160FC076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47" y="348147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BBA31854-BF75-4B5B-A53E-83969582A1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97" y="3481479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CCE3318-9293-4DC5-874D-BA3D9740A6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743" y="3481479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C8943C9A-6524-4391-BA91-577E93876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94" y="3481479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FA5BCF91-A6C2-4D77-A46D-2CDDB2B957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140" y="348147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1B0F6AB4-0997-4592-9B07-B68CE187B4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91" y="3481479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1E9376A0-F2E0-40BF-A7AF-7281D03DB5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101" y="3540726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4B70BEE1-4670-4B82-9F9A-FB429F39E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47" y="3540726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68BDF49E-A29D-43A3-ADC2-292F13A640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97" y="35407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23640357-1323-426E-A930-AAAAEA4DBE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743" y="35407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96455028-161D-4127-84C7-6CD1A59FEA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94" y="35407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F5C55F12-4E33-4861-BC5C-AFAAF7FB2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140" y="3540726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3DD6BCB5-D63E-4BBF-B515-70C0C83EDC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91" y="35407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08278678-2A88-439F-9B8A-4E3E9393F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101" y="3599878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964112BE-9D58-4AD2-A692-79F9427103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47" y="359987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A9CF0441-58DE-4E28-8E5C-126D211F2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97" y="359987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3BAF3616-0977-4425-8BD9-B93402312F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743" y="359987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872139E9-93A3-4FDC-ABCD-72F0921B0C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94" y="359987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AE1ABCDC-D281-4CD9-BA2E-DE75832359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139" y="359987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6A120167-EDEF-476B-9620-EFAB20A896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91" y="359987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5E38E078-6B4E-4E7E-A2E1-2CDCA24C14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99" y="365912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9874C169-1379-4BB9-B9D5-B5C5C192F6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45" y="365912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6BB2BAFF-571B-4F2D-AFCF-50B0527D80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96" y="36591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08C1BC9C-490F-425D-9A82-1F4C4C57CF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742" y="36591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C5635565-E926-497B-829C-C9A0816D31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93" y="36591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7E4C3011-7CDA-40C2-A63F-BBDB516A9A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139" y="365912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E7C32FB7-1501-4F32-8ED5-6EEC59A0B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90" y="36591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B47CC0E0-9DAE-41FA-BF39-E79CA9184A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102" y="3718277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D1F043F8-C1BF-4524-ADA5-A0E4626A9D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48" y="37182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0270DE89-1451-45FA-AAD7-075903153E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99" y="37182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5E42FDF2-4845-4CB0-AA21-8D8696670B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744" y="37182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8109337A-A85F-41A9-9C68-78D92FE3E6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95" y="37182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08DCBFAA-2E4E-43F2-AA2B-7EA9AABFA5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140" y="37182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ACCD4818-6768-4959-80E4-01320FBF83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92" y="37182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425C745A-3D68-4FDD-8AC0-210879035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103" y="3777523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DD391178-5CDC-4778-954B-18736CDD42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49" y="377752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9E8FF74A-6757-4C53-A6D1-36F53A32BC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501" y="3777522"/>
              <a:ext cx="14096" cy="14100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0CC4532A-EE58-4836-BB09-3194649C63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747" y="3777522"/>
              <a:ext cx="14096" cy="14100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34127B9E-133A-4FD1-8B79-637A075AD3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901" y="3777522"/>
              <a:ext cx="14096" cy="14100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C28D38FE-90F1-494D-8F0E-D89754E0FE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148" y="377752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B1F56C68-072F-4641-BD31-AE2004B3AF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95" y="3777522"/>
              <a:ext cx="14096" cy="14100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4AF48276-EC6D-4EDF-889C-0563E3CB9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541" y="3481479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FEE0A97C-ACEF-4CFB-9FE8-274FDE2AFC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93" y="3481479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DE8458C7-22DF-4601-8120-1051240443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938" y="3481479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3BECAF46-FC46-41BB-92D3-CFA21AA1AB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89" y="3481479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009FE3E6-49D5-4C5C-8C2E-E31E5F517F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336" y="3481479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D557A84F-10E2-4C72-A184-33B59DFE4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85" y="3481476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0E0B479C-AA44-4EF3-9A6A-03559B5173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541" y="354072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BF71F7D4-D7FF-49FE-B9D1-97BA696D01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93" y="35407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0A6BABC6-A1FA-484B-BAB8-1EC8EE2CF4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938" y="354072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1D20E132-D22A-4DAE-BEE1-EB3492FC07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89" y="35407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DA704EA7-289B-4288-998E-305267B5AC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336" y="35407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9EAC234A-BE8D-43E4-BFE0-4C187A480C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85" y="3540732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70BB83A3-F7A7-4017-AACE-5F8CCF94E5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541" y="359988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13F101A-DB2B-4CC2-99D3-97A22E3842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93" y="359988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3C6D55D4-D22B-4295-ACDE-0DBAE2E46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938" y="359988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A88C1128-2B70-419A-9034-DE6C9C02C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89" y="359988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ABC10DB9-73CF-48BB-81A2-73F4678CAF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336" y="35998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88125E58-430D-4811-BF81-370A029CA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85" y="35998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8CD306F6-A0CA-4FD8-AF06-51B8614438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541" y="365912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0BEE954A-C095-4EA0-A660-158883C55B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93" y="36591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B013A2A3-ADD2-412F-AAE5-7CD2707690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938" y="36591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096985A-C23C-411E-99A9-9A7CD103F1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89" y="36591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09363059-F563-492E-8262-45E3D2FBDE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336" y="36591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51BF16AB-D65B-4E1C-B173-81C328FFDA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87" y="365912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A0B43630-5342-45D2-9B5C-CB51E55F5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543" y="37182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FD905CCB-CED8-4D6A-B990-655BE1A908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95" y="37182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272304FB-F275-4403-A6C6-A700AEB91B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940" y="37182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AF715F42-4E51-429B-A679-D796E24559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91" y="37182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01D0433E-3F3B-4F4D-AD93-240E922B38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338" y="371826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6D0C5440-E57C-453A-BA9E-04D690676E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86" y="371827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6B7E2CF9-B31E-4124-BBF7-2C6D4AC0A5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540" y="3777555"/>
              <a:ext cx="14097" cy="14100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AF0938E3-CCFE-4C6B-A2E2-BD4242ACEA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89" y="3777526"/>
              <a:ext cx="14096" cy="14100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FEDDB9A1-5385-42C9-A6A2-C7BEE985E9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938" y="377748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0BD6B00B-9F3C-4EAA-9AA6-9CEDAF744C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90" y="377744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453445DE-2B52-40A9-80AB-67044FD596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343" y="377746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CFA1A11A-4D6A-42C7-974F-ABA1541934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98F79A4-A6C7-4101-B1E9-27E05CB7C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06FBBD-10B5-B280-544A-F745A4F724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2252" y="633046"/>
            <a:ext cx="4463623" cy="1314996"/>
          </a:xfrm>
        </p:spPr>
        <p:txBody>
          <a:bodyPr anchor="b">
            <a:normAutofit/>
          </a:bodyPr>
          <a:lstStyle/>
          <a:p>
            <a:r>
              <a:rPr lang="en-US" b="1" dirty="0">
                <a:ea typeface="Source Sans Pro"/>
              </a:rPr>
              <a:t>Defining Suicide?</a:t>
            </a:r>
            <a:endParaRPr lang="en-US" b="1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9AFCB35-9C04-4524-A0B1-57FF6865D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92656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D11AD2AD-0BA0-4DD3-8EEA-84686A0E7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2391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E1191A-7550-32E1-2EC2-CA4621AFC9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2252" y="2125737"/>
            <a:ext cx="4463623" cy="404446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200">
                <a:ea typeface="Source Sans Pro"/>
              </a:rPr>
              <a:t>Intention to kill yourself</a:t>
            </a:r>
          </a:p>
          <a:p>
            <a:r>
              <a:rPr lang="en-US" sz="2200">
                <a:ea typeface="+mn-lt"/>
                <a:cs typeface="+mn-lt"/>
              </a:rPr>
              <a:t>"one should not commit suicide to avoid pain, but only when the constant pain prevents one from living a worthwhile life" - Seneca</a:t>
            </a:r>
            <a:endParaRPr lang="en-US" sz="2200">
              <a:ea typeface="Source Sans Pro"/>
            </a:endParaRPr>
          </a:p>
          <a:p>
            <a:r>
              <a:rPr lang="en-US" sz="2200" dirty="0">
                <a:ea typeface="+mn-lt"/>
                <a:cs typeface="+mn-lt"/>
              </a:rPr>
              <a:t>"the mark of a coward to die in order to escape from poverty or love or anything painful, because it exhibits softness to escape from what is troublesome" Aristotle</a:t>
            </a:r>
            <a:endParaRPr lang="en-US" sz="2200" dirty="0" err="1">
              <a:ea typeface="Source Sans Pro"/>
            </a:endParaRPr>
          </a:p>
          <a:p>
            <a:r>
              <a:rPr lang="en-US" sz="2200">
                <a:ea typeface="Source Sans Pro"/>
              </a:rPr>
              <a:t>Sinful? </a:t>
            </a:r>
          </a:p>
          <a:p>
            <a:endParaRPr lang="en-US" sz="2200">
              <a:ea typeface="Source Sans Pro"/>
            </a:endParaRPr>
          </a:p>
          <a:p>
            <a:pPr marL="0" indent="0">
              <a:buNone/>
            </a:pPr>
            <a:endParaRPr lang="en-US" sz="2200">
              <a:ea typeface="Source Sans Pro"/>
            </a:endParaRPr>
          </a:p>
          <a:p>
            <a:pPr marL="0" indent="0">
              <a:buNone/>
            </a:pPr>
            <a:endParaRPr lang="en-US" sz="2200">
              <a:ea typeface="Source Sans Pro"/>
            </a:endParaRPr>
          </a:p>
          <a:p>
            <a:endParaRPr lang="en-US" sz="2200">
              <a:ea typeface="Source Sans Pro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83C8019B-3985-409B-9B87-494B974EE9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E5C5460-229E-46C8-A712-CC3179854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9419" y="3564607"/>
            <a:ext cx="3432581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B85A4DB3-61AA-49A1-85A9-B3397CD519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9419" y="3564607"/>
            <a:ext cx="3432581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Picture 3" descr="A painting of a person holding a stone with lightning&#10;&#10;Description automatically generated">
            <a:extLst>
              <a:ext uri="{FF2B5EF4-FFF2-40B4-BE49-F238E27FC236}">
                <a16:creationId xmlns:a16="http://schemas.microsoft.com/office/drawing/2014/main" id="{CC6E7FA5-A6DD-559F-71DD-71B3719BA3A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817" r="3" b="7185"/>
          <a:stretch/>
        </p:blipFill>
        <p:spPr>
          <a:xfrm>
            <a:off x="7020480" y="871280"/>
            <a:ext cx="4415738" cy="4415738"/>
          </a:xfrm>
          <a:custGeom>
            <a:avLst/>
            <a:gdLst/>
            <a:ahLst/>
            <a:cxnLst/>
            <a:rect l="l" t="t" r="r" b="b"/>
            <a:pathLst>
              <a:path w="2452978" h="2452978">
                <a:moveTo>
                  <a:pt x="1226489" y="0"/>
                </a:moveTo>
                <a:cubicBezTo>
                  <a:pt x="1903860" y="0"/>
                  <a:pt x="2452978" y="549118"/>
                  <a:pt x="2452978" y="1226489"/>
                </a:cubicBezTo>
                <a:cubicBezTo>
                  <a:pt x="2452978" y="1903860"/>
                  <a:pt x="1903860" y="2452978"/>
                  <a:pt x="1226489" y="2452978"/>
                </a:cubicBezTo>
                <a:cubicBezTo>
                  <a:pt x="549118" y="2452978"/>
                  <a:pt x="0" y="1903860"/>
                  <a:pt x="0" y="1226489"/>
                </a:cubicBezTo>
                <a:cubicBezTo>
                  <a:pt x="0" y="549118"/>
                  <a:pt x="549118" y="0"/>
                  <a:pt x="1226489" y="0"/>
                </a:cubicBezTo>
                <a:close/>
              </a:path>
            </a:pathLst>
          </a:custGeom>
        </p:spPr>
      </p:pic>
      <p:grpSp>
        <p:nvGrpSpPr>
          <p:cNvPr id="23" name="Graphic 185">
            <a:extLst>
              <a:ext uri="{FF2B5EF4-FFF2-40B4-BE49-F238E27FC236}">
                <a16:creationId xmlns:a16="http://schemas.microsoft.com/office/drawing/2014/main" id="{0C156BF8-7FF7-440F-BE2B-417DFFE8B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7067280-C3E7-4DF6-A345-B9FEF6EF8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A78365A8-666B-4417-9D3C-554E6E6B2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71CAAFA-0A31-4308-AB9F-B1C84ABDF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96AB1D25-144D-4BB4-A45C-60B8A094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69F0FB4-779A-48FC-AC33-784F177C9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9708808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F98F79A4-A6C7-4101-B1E9-27E05CB7C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280CFD-19F0-8CEE-1CE6-5B40534756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2252" y="633046"/>
            <a:ext cx="4463623" cy="1314996"/>
          </a:xfrm>
        </p:spPr>
        <p:txBody>
          <a:bodyPr anchor="b">
            <a:normAutofit/>
          </a:bodyPr>
          <a:lstStyle/>
          <a:p>
            <a:r>
              <a:rPr lang="en-US" b="1" dirty="0">
                <a:ea typeface="Source Sans Pro"/>
              </a:rPr>
              <a:t>Suicide facts and misconceptions</a:t>
            </a:r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79AFCB35-9C04-4524-A0B1-57FF6865D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92656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D11AD2AD-0BA0-4DD3-8EEA-84686A0E7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2391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44" name="Content Placeholder 7">
            <a:extLst>
              <a:ext uri="{FF2B5EF4-FFF2-40B4-BE49-F238E27FC236}">
                <a16:creationId xmlns:a16="http://schemas.microsoft.com/office/drawing/2014/main" id="{4B7D83D9-389B-0A71-3152-C0BE88719D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2252" y="2125737"/>
            <a:ext cx="4463623" cy="404446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US" dirty="0">
                <a:ea typeface="Source Sans Pro"/>
              </a:rPr>
              <a:t>Men 100% more likely to commit suicide. Women more likely to attempt Suicide.</a:t>
            </a:r>
          </a:p>
          <a:p>
            <a:pPr marL="514350" indent="-514350">
              <a:buAutoNum type="arabicPeriod"/>
            </a:pPr>
            <a:r>
              <a:rPr lang="en-US" dirty="0">
                <a:ea typeface="Source Sans Pro"/>
              </a:rPr>
              <a:t>Biggest killer of men under 50 </a:t>
            </a:r>
          </a:p>
          <a:p>
            <a:pPr marL="514350" indent="-514350">
              <a:buAutoNum type="arabicPeriod"/>
            </a:pPr>
            <a:r>
              <a:rPr lang="en-US" dirty="0">
                <a:ea typeface="Source Sans Pro"/>
              </a:rPr>
              <a:t>Not all people who commit suicide are mentally unwell.</a:t>
            </a:r>
          </a:p>
          <a:p>
            <a:pPr marL="514350" indent="-514350">
              <a:buAutoNum type="arabicPeriod"/>
            </a:pPr>
            <a:r>
              <a:rPr lang="en-US" dirty="0">
                <a:ea typeface="Source Sans Pro"/>
              </a:rPr>
              <a:t>Talking about suicide...</a:t>
            </a:r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83C8019B-3985-409B-9B87-494B974EE9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9E5C5460-229E-46C8-A712-CC3179854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9419" y="3564607"/>
            <a:ext cx="3432581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B85A4DB3-61AA-49A1-85A9-B3397CD519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9419" y="3564607"/>
            <a:ext cx="3432581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Content Placeholder 3" descr="A person sitting with his hands over his face&#10;&#10;Description automatically generated">
            <a:extLst>
              <a:ext uri="{FF2B5EF4-FFF2-40B4-BE49-F238E27FC236}">
                <a16:creationId xmlns:a16="http://schemas.microsoft.com/office/drawing/2014/main" id="{032F548E-2B8B-E8D5-388D-06C40BF90EB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641" r="14608" b="-2"/>
          <a:stretch/>
        </p:blipFill>
        <p:spPr>
          <a:xfrm>
            <a:off x="7020480" y="871280"/>
            <a:ext cx="4415738" cy="4415738"/>
          </a:xfrm>
          <a:custGeom>
            <a:avLst/>
            <a:gdLst/>
            <a:ahLst/>
            <a:cxnLst/>
            <a:rect l="l" t="t" r="r" b="b"/>
            <a:pathLst>
              <a:path w="2452978" h="2452978">
                <a:moveTo>
                  <a:pt x="1226489" y="0"/>
                </a:moveTo>
                <a:cubicBezTo>
                  <a:pt x="1903860" y="0"/>
                  <a:pt x="2452978" y="549118"/>
                  <a:pt x="2452978" y="1226489"/>
                </a:cubicBezTo>
                <a:cubicBezTo>
                  <a:pt x="2452978" y="1903860"/>
                  <a:pt x="1903860" y="2452978"/>
                  <a:pt x="1226489" y="2452978"/>
                </a:cubicBezTo>
                <a:cubicBezTo>
                  <a:pt x="549118" y="2452978"/>
                  <a:pt x="0" y="1903860"/>
                  <a:pt x="0" y="1226489"/>
                </a:cubicBezTo>
                <a:cubicBezTo>
                  <a:pt x="0" y="549118"/>
                  <a:pt x="549118" y="0"/>
                  <a:pt x="1226489" y="0"/>
                </a:cubicBezTo>
                <a:close/>
              </a:path>
            </a:pathLst>
          </a:custGeom>
        </p:spPr>
      </p:pic>
      <p:grpSp>
        <p:nvGrpSpPr>
          <p:cNvPr id="48" name="Graphic 185">
            <a:extLst>
              <a:ext uri="{FF2B5EF4-FFF2-40B4-BE49-F238E27FC236}">
                <a16:creationId xmlns:a16="http://schemas.microsoft.com/office/drawing/2014/main" id="{0C156BF8-7FF7-440F-BE2B-417DFFE8B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7067280-C3E7-4DF6-A345-B9FEF6EF8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A78365A8-666B-4417-9D3C-554E6E6B2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E71CAAFA-0A31-4308-AB9F-B1C84ABDF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96AB1D25-144D-4BB4-A45C-60B8A094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069F0FB4-779A-48FC-AC33-784F177C9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1655825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98F79A4-A6C7-4101-B1E9-27E05CB7C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F8875E4C-CFFE-4552-ABC7-175C3CB757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DD8798-D5B0-9DE9-C32C-62ADD32C77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0185" y="633046"/>
            <a:ext cx="4593817" cy="1314996"/>
          </a:xfrm>
        </p:spPr>
        <p:txBody>
          <a:bodyPr anchor="b">
            <a:normAutofit/>
          </a:bodyPr>
          <a:lstStyle/>
          <a:p>
            <a:r>
              <a:rPr lang="en-US" b="1" dirty="0">
                <a:ea typeface="Source Sans Pro"/>
              </a:rPr>
              <a:t>Suicide and Sacrifice</a:t>
            </a:r>
            <a:endParaRPr lang="en-US" b="1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79AFCB35-9C04-4524-A0B1-57FF6865D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92656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D11AD2AD-0BA0-4DD3-8EEA-84686A0E7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2391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E065FA-06BF-0C7E-2F7F-1212FA9C5F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20185" y="2125737"/>
            <a:ext cx="4593817" cy="40444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>
                <a:ea typeface="Source Sans Pro"/>
              </a:rPr>
              <a:t>Is there a difference?</a:t>
            </a:r>
          </a:p>
          <a:p>
            <a:r>
              <a:rPr lang="en-US" sz="2400" dirty="0">
                <a:ea typeface="+mn-lt"/>
                <a:cs typeface="+mn-lt"/>
              </a:rPr>
              <a:t>“I am just going outside and may be some time” - Captain Oats, Scott Artic Expedition</a:t>
            </a:r>
          </a:p>
          <a:p>
            <a:r>
              <a:rPr lang="en-US" sz="2400" dirty="0">
                <a:ea typeface="+mn-lt"/>
                <a:cs typeface="+mn-lt"/>
              </a:rPr>
              <a:t>Thích Quảng Đức - Self Immolation.</a:t>
            </a:r>
          </a:p>
          <a:p>
            <a:r>
              <a:rPr lang="en-US" sz="2400" dirty="0">
                <a:ea typeface="Source Sans Pro"/>
              </a:rPr>
              <a:t>Jesus </a:t>
            </a:r>
            <a:r>
              <a:rPr lang="en-US" sz="2400">
                <a:ea typeface="Source Sans Pro"/>
              </a:rPr>
              <a:t>dying</a:t>
            </a:r>
            <a:r>
              <a:rPr lang="en-US" sz="2400" dirty="0">
                <a:ea typeface="Source Sans Pro"/>
              </a:rPr>
              <a:t> for our sins</a:t>
            </a:r>
          </a:p>
          <a:p>
            <a:r>
              <a:rPr lang="en-US" sz="2400" dirty="0">
                <a:ea typeface="+mn-lt"/>
                <a:cs typeface="+mn-lt"/>
              </a:rPr>
              <a:t>Sophie Scholl - Indirect suicide</a:t>
            </a:r>
          </a:p>
          <a:p>
            <a:r>
              <a:rPr lang="en-US" sz="2400" dirty="0">
                <a:ea typeface="Source Sans Pro"/>
              </a:rPr>
              <a:t>Seppuku</a:t>
            </a: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9E5C5460-229E-46C8-A712-CC3179854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9419" y="3564607"/>
            <a:ext cx="3432581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53812026-3FC6-44DA-94EF-3B81640494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9419" y="3564607"/>
            <a:ext cx="3432581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4164920-74F1-08B4-1A1B-7969410B716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8214"/>
          <a:stretch/>
        </p:blipFill>
        <p:spPr>
          <a:xfrm>
            <a:off x="6854073" y="2923953"/>
            <a:ext cx="3454390" cy="3454390"/>
          </a:xfrm>
          <a:custGeom>
            <a:avLst/>
            <a:gdLst/>
            <a:ahLst/>
            <a:cxnLst/>
            <a:rect l="l" t="t" r="r" b="b"/>
            <a:pathLst>
              <a:path w="2452978" h="2452978">
                <a:moveTo>
                  <a:pt x="1226489" y="0"/>
                </a:moveTo>
                <a:cubicBezTo>
                  <a:pt x="1903860" y="0"/>
                  <a:pt x="2452978" y="549118"/>
                  <a:pt x="2452978" y="1226489"/>
                </a:cubicBezTo>
                <a:cubicBezTo>
                  <a:pt x="2452978" y="1903860"/>
                  <a:pt x="1903860" y="2452978"/>
                  <a:pt x="1226489" y="2452978"/>
                </a:cubicBezTo>
                <a:cubicBezTo>
                  <a:pt x="549118" y="2452978"/>
                  <a:pt x="0" y="1903860"/>
                  <a:pt x="0" y="1226489"/>
                </a:cubicBezTo>
                <a:cubicBezTo>
                  <a:pt x="0" y="549118"/>
                  <a:pt x="549118" y="0"/>
                  <a:pt x="1226489" y="0"/>
                </a:cubicBezTo>
                <a:close/>
              </a:path>
            </a:pathLst>
          </a:custGeom>
        </p:spPr>
      </p:pic>
      <p:pic>
        <p:nvPicPr>
          <p:cNvPr id="5" name="Picture 4" descr="A person in a sweater&#10;&#10;Description automatically generated">
            <a:extLst>
              <a:ext uri="{FF2B5EF4-FFF2-40B4-BE49-F238E27FC236}">
                <a16:creationId xmlns:a16="http://schemas.microsoft.com/office/drawing/2014/main" id="{111D3B08-20F2-A660-118C-F56E14A6CDC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5" b="28753"/>
          <a:stretch/>
        </p:blipFill>
        <p:spPr>
          <a:xfrm>
            <a:off x="8444193" y="156675"/>
            <a:ext cx="2952748" cy="2952748"/>
          </a:xfrm>
          <a:custGeom>
            <a:avLst/>
            <a:gdLst/>
            <a:ahLst/>
            <a:cxnLst/>
            <a:rect l="l" t="t" r="r" b="b"/>
            <a:pathLst>
              <a:path w="2361890" h="2361890">
                <a:moveTo>
                  <a:pt x="1180945" y="0"/>
                </a:moveTo>
                <a:cubicBezTo>
                  <a:pt x="1833163" y="0"/>
                  <a:pt x="2361890" y="528727"/>
                  <a:pt x="2361890" y="1180945"/>
                </a:cubicBezTo>
                <a:cubicBezTo>
                  <a:pt x="2361890" y="1833163"/>
                  <a:pt x="1833163" y="2361890"/>
                  <a:pt x="1180945" y="2361890"/>
                </a:cubicBezTo>
                <a:cubicBezTo>
                  <a:pt x="528727" y="2361890"/>
                  <a:pt x="0" y="1833163"/>
                  <a:pt x="0" y="1180945"/>
                </a:cubicBezTo>
                <a:cubicBezTo>
                  <a:pt x="0" y="528727"/>
                  <a:pt x="528727" y="0"/>
                  <a:pt x="1180945" y="0"/>
                </a:cubicBezTo>
                <a:close/>
              </a:path>
            </a:pathLst>
          </a:custGeom>
        </p:spPr>
      </p:pic>
      <p:grpSp>
        <p:nvGrpSpPr>
          <p:cNvPr id="24" name="Graphic 185">
            <a:extLst>
              <a:ext uri="{FF2B5EF4-FFF2-40B4-BE49-F238E27FC236}">
                <a16:creationId xmlns:a16="http://schemas.microsoft.com/office/drawing/2014/main" id="{0C156BF8-7FF7-440F-BE2B-417DFFE8B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B7067280-C3E7-4DF6-A345-B9FEF6EF8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78365A8-666B-4417-9D3C-554E6E6B2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E71CAAFA-0A31-4308-AB9F-B1C84ABDF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96AB1D25-144D-4BB4-A45C-60B8A094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069F0FB4-779A-48FC-AC33-784F177C9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8456526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F98F79A4-A6C7-4101-B1E9-27E05CB7C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F8875E4C-CFFE-4552-ABC7-175C3CB757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2AE611-E4B0-D0B4-713A-575734DB09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0185" y="633046"/>
            <a:ext cx="4593817" cy="1314996"/>
          </a:xfrm>
        </p:spPr>
        <p:txBody>
          <a:bodyPr anchor="b">
            <a:normAutofit/>
          </a:bodyPr>
          <a:lstStyle/>
          <a:p>
            <a:r>
              <a:rPr lang="en-US" sz="2800" b="1" dirty="0">
                <a:ea typeface="Source Sans Pro"/>
              </a:rPr>
              <a:t>Are self-destructive behaviors essentially suicide?</a:t>
            </a:r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79AFCB35-9C04-4524-A0B1-57FF6865D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92656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D11AD2AD-0BA0-4DD3-8EEA-84686A0E7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2391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168A45-004C-3B31-F8F2-3313296FDA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20185" y="2125737"/>
            <a:ext cx="4593817" cy="404446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ea typeface="Source Sans Pro"/>
              </a:rPr>
              <a:t>Smoking, drinking, drugs</a:t>
            </a:r>
          </a:p>
          <a:p>
            <a:r>
              <a:rPr lang="en-US">
                <a:ea typeface="Source Sans Pro"/>
              </a:rPr>
              <a:t>Extreme</a:t>
            </a:r>
            <a:r>
              <a:rPr lang="en-US" dirty="0">
                <a:ea typeface="Source Sans Pro"/>
              </a:rPr>
              <a:t> Sports</a:t>
            </a:r>
          </a:p>
          <a:p>
            <a:r>
              <a:rPr lang="en-US" dirty="0">
                <a:ea typeface="Source Sans Pro"/>
              </a:rPr>
              <a:t>Exploration and Pushing boundaries</a:t>
            </a:r>
          </a:p>
          <a:p>
            <a:r>
              <a:rPr lang="en-US" dirty="0">
                <a:ea typeface="Source Sans Pro"/>
              </a:rPr>
              <a:t>Risk takers</a:t>
            </a:r>
          </a:p>
          <a:p>
            <a:endParaRPr lang="en-US" dirty="0">
              <a:ea typeface="Source Sans Pro"/>
            </a:endParaRPr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9E5C5460-229E-46C8-A712-CC3179854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9419" y="3564607"/>
            <a:ext cx="3432581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53812026-3FC6-44DA-94EF-3B81640494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9419" y="3564607"/>
            <a:ext cx="3432581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5" name="Picture 4" descr="A person smoking a cigarette and drinking wine&#10;&#10;Description automatically generated">
            <a:extLst>
              <a:ext uri="{FF2B5EF4-FFF2-40B4-BE49-F238E27FC236}">
                <a16:creationId xmlns:a16="http://schemas.microsoft.com/office/drawing/2014/main" id="{82D86676-E303-5AD4-C750-3E72170035A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500" r="32499" b="-2"/>
          <a:stretch/>
        </p:blipFill>
        <p:spPr>
          <a:xfrm>
            <a:off x="6854073" y="2923953"/>
            <a:ext cx="3454390" cy="3454390"/>
          </a:xfrm>
          <a:custGeom>
            <a:avLst/>
            <a:gdLst/>
            <a:ahLst/>
            <a:cxnLst/>
            <a:rect l="l" t="t" r="r" b="b"/>
            <a:pathLst>
              <a:path w="2452978" h="2452978">
                <a:moveTo>
                  <a:pt x="1226489" y="0"/>
                </a:moveTo>
                <a:cubicBezTo>
                  <a:pt x="1903860" y="0"/>
                  <a:pt x="2452978" y="549118"/>
                  <a:pt x="2452978" y="1226489"/>
                </a:cubicBezTo>
                <a:cubicBezTo>
                  <a:pt x="2452978" y="1903860"/>
                  <a:pt x="1903860" y="2452978"/>
                  <a:pt x="1226489" y="2452978"/>
                </a:cubicBezTo>
                <a:cubicBezTo>
                  <a:pt x="549118" y="2452978"/>
                  <a:pt x="0" y="1903860"/>
                  <a:pt x="0" y="1226489"/>
                </a:cubicBezTo>
                <a:cubicBezTo>
                  <a:pt x="0" y="549118"/>
                  <a:pt x="549118" y="0"/>
                  <a:pt x="1226489" y="0"/>
                </a:cubicBezTo>
                <a:close/>
              </a:path>
            </a:pathLst>
          </a:custGeom>
        </p:spPr>
      </p:pic>
      <p:pic>
        <p:nvPicPr>
          <p:cNvPr id="4" name="Picture 3" descr="A person climbing a metal structure&#10;&#10;Description automatically generated">
            <a:extLst>
              <a:ext uri="{FF2B5EF4-FFF2-40B4-BE49-F238E27FC236}">
                <a16:creationId xmlns:a16="http://schemas.microsoft.com/office/drawing/2014/main" id="{5DDD934A-32C6-1EF5-3C2F-0026AB7DA88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5" b="18504"/>
          <a:stretch/>
        </p:blipFill>
        <p:spPr>
          <a:xfrm>
            <a:off x="8444193" y="156675"/>
            <a:ext cx="2952748" cy="2952748"/>
          </a:xfrm>
          <a:custGeom>
            <a:avLst/>
            <a:gdLst/>
            <a:ahLst/>
            <a:cxnLst/>
            <a:rect l="l" t="t" r="r" b="b"/>
            <a:pathLst>
              <a:path w="2361890" h="2361890">
                <a:moveTo>
                  <a:pt x="1180945" y="0"/>
                </a:moveTo>
                <a:cubicBezTo>
                  <a:pt x="1833163" y="0"/>
                  <a:pt x="2361890" y="528727"/>
                  <a:pt x="2361890" y="1180945"/>
                </a:cubicBezTo>
                <a:cubicBezTo>
                  <a:pt x="2361890" y="1833163"/>
                  <a:pt x="1833163" y="2361890"/>
                  <a:pt x="1180945" y="2361890"/>
                </a:cubicBezTo>
                <a:cubicBezTo>
                  <a:pt x="528727" y="2361890"/>
                  <a:pt x="0" y="1833163"/>
                  <a:pt x="0" y="1180945"/>
                </a:cubicBezTo>
                <a:cubicBezTo>
                  <a:pt x="0" y="528727"/>
                  <a:pt x="528727" y="0"/>
                  <a:pt x="1180945" y="0"/>
                </a:cubicBezTo>
                <a:close/>
              </a:path>
            </a:pathLst>
          </a:custGeom>
        </p:spPr>
      </p:pic>
      <p:grpSp>
        <p:nvGrpSpPr>
          <p:cNvPr id="47" name="Graphic 185">
            <a:extLst>
              <a:ext uri="{FF2B5EF4-FFF2-40B4-BE49-F238E27FC236}">
                <a16:creationId xmlns:a16="http://schemas.microsoft.com/office/drawing/2014/main" id="{0C156BF8-7FF7-440F-BE2B-417DFFE8B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B7067280-C3E7-4DF6-A345-B9FEF6EF8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78365A8-666B-4417-9D3C-554E6E6B2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E71CAAFA-0A31-4308-AB9F-B1C84ABDF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96AB1D25-144D-4BB4-A45C-60B8A094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069F0FB4-779A-48FC-AC33-784F177C9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3817054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05A422-1874-118E-8645-5276475FED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ea typeface="Source Sans Pro"/>
              </a:rPr>
              <a:t>Of sound mind? Rationally Thinking?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AC53BD-463B-6825-EC31-F2311DA074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Epictetus - "Suicide is ethically acceptable, but only under extreme circumstances"</a:t>
            </a:r>
          </a:p>
          <a:p>
            <a:r>
              <a:rPr lang="en-US" dirty="0">
                <a:ea typeface="Source Sans Pro"/>
              </a:rPr>
              <a:t>Hume - "</a:t>
            </a:r>
            <a:r>
              <a:rPr lang="en-US" dirty="0">
                <a:ea typeface="+mn-lt"/>
                <a:cs typeface="+mn-lt"/>
              </a:rPr>
              <a:t> But the life of a man is of no greater importance to the universe than that of an oyster"</a:t>
            </a:r>
            <a:endParaRPr lang="en-US" dirty="0">
              <a:solidFill>
                <a:srgbClr val="FFFFFF"/>
              </a:solidFill>
              <a:ea typeface="+mn-lt"/>
              <a:cs typeface="+mn-lt"/>
            </a:endParaRPr>
          </a:p>
          <a:p>
            <a:r>
              <a:rPr lang="en-US" dirty="0">
                <a:solidFill>
                  <a:srgbClr val="FFFFFF"/>
                </a:solidFill>
                <a:ea typeface="+mn-lt"/>
                <a:cs typeface="+mn-lt"/>
              </a:rPr>
              <a:t>Thomas Aquinas " - Whoever takes his life sins against god"</a:t>
            </a:r>
          </a:p>
          <a:p>
            <a:r>
              <a:rPr lang="en-US" dirty="0">
                <a:solidFill>
                  <a:srgbClr val="FFFFFF"/>
                </a:solidFill>
                <a:ea typeface="+mn-lt"/>
                <a:cs typeface="+mn-lt"/>
              </a:rPr>
              <a:t>State of mind – Rationality?</a:t>
            </a:r>
          </a:p>
          <a:p>
            <a:r>
              <a:rPr lang="en-US" dirty="0">
                <a:solidFill>
                  <a:srgbClr val="FFFFFF"/>
                </a:solidFill>
                <a:ea typeface="+mn-lt"/>
                <a:cs typeface="+mn-lt"/>
              </a:rPr>
              <a:t>Mental Health</a:t>
            </a:r>
          </a:p>
          <a:p>
            <a:r>
              <a:rPr lang="en-US" dirty="0">
                <a:solidFill>
                  <a:srgbClr val="FFFFFF"/>
                </a:solidFill>
                <a:ea typeface="+mn-lt"/>
                <a:cs typeface="+mn-lt"/>
              </a:rPr>
              <a:t>A Crime against society?</a:t>
            </a:r>
          </a:p>
          <a:p>
            <a:r>
              <a:rPr lang="en-US" sz="1100" dirty="0">
                <a:solidFill>
                  <a:srgbClr val="181818"/>
                </a:solidFill>
                <a:ea typeface="+mn-lt"/>
                <a:cs typeface="+mn-lt"/>
              </a:rPr>
              <a:t>But the life of a man is of no greater importance to the universe than that of an oyster</a:t>
            </a:r>
            <a:endParaRPr lang="en-US" dirty="0">
              <a:ea typeface="Source Sans Pro"/>
            </a:endParaRPr>
          </a:p>
        </p:txBody>
      </p:sp>
    </p:spTree>
    <p:extLst>
      <p:ext uri="{BB962C8B-B14F-4D97-AF65-F5344CB8AC3E}">
        <p14:creationId xmlns:p14="http://schemas.microsoft.com/office/powerpoint/2010/main" val="27786206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98F79A4-A6C7-4101-B1E9-27E05CB7C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DECC3E-1EFB-FD51-CB2A-4F7530E427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2252" y="633046"/>
            <a:ext cx="4463623" cy="1314996"/>
          </a:xfrm>
        </p:spPr>
        <p:txBody>
          <a:bodyPr anchor="b">
            <a:normAutofit/>
          </a:bodyPr>
          <a:lstStyle/>
          <a:p>
            <a:r>
              <a:rPr lang="en-US" sz="3400">
                <a:ea typeface="Source Sans Pro"/>
              </a:rPr>
              <a:t>Failure of our society? Social Responsibility?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9AFCB35-9C04-4524-A0B1-57FF6865D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92656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D11AD2AD-0BA0-4DD3-8EEA-84686A0E7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2391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5A5495-360A-A311-B24D-65672115D5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2252" y="2125737"/>
            <a:ext cx="4463623" cy="404446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>
                <a:ea typeface="Source Sans Pro"/>
              </a:rPr>
              <a:t>Falling mental health budgets</a:t>
            </a:r>
          </a:p>
          <a:p>
            <a:r>
              <a:rPr lang="en-US" sz="2400">
                <a:ea typeface="Source Sans Pro"/>
              </a:rPr>
              <a:t>Increased levels of substance abuse</a:t>
            </a:r>
          </a:p>
          <a:p>
            <a:r>
              <a:rPr lang="en-US" sz="2400">
                <a:ea typeface="Source Sans Pro"/>
              </a:rPr>
              <a:t>Dissolution of the family unit?</a:t>
            </a:r>
          </a:p>
          <a:p>
            <a:r>
              <a:rPr lang="en-US" sz="2400">
                <a:ea typeface="Source Sans Pro"/>
              </a:rPr>
              <a:t>The desire for death outweighs the desire for life</a:t>
            </a:r>
          </a:p>
          <a:p>
            <a:r>
              <a:rPr lang="en-US" sz="2400">
                <a:ea typeface="Source Sans Pro"/>
              </a:rPr>
              <a:t>Ruth Perry</a:t>
            </a:r>
          </a:p>
          <a:p>
            <a:r>
              <a:rPr lang="en-US" sz="2400">
                <a:ea typeface="Source Sans Pro"/>
              </a:rPr>
              <a:t>Do we have a social responsibility to live? Hume – Transgression of our duty.</a:t>
            </a: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83C8019B-3985-409B-9B87-494B974EE9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E5C5460-229E-46C8-A712-CC3179854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9419" y="3564607"/>
            <a:ext cx="3432581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B85A4DB3-61AA-49A1-85A9-B3397CD519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9419" y="3564607"/>
            <a:ext cx="3432581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Picture 3" descr="A fence with signs on it&#10;&#10;Description automatically generated">
            <a:extLst>
              <a:ext uri="{FF2B5EF4-FFF2-40B4-BE49-F238E27FC236}">
                <a16:creationId xmlns:a16="http://schemas.microsoft.com/office/drawing/2014/main" id="{827C421F-BE35-0CCD-FA32-C3552B2622D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234" r="18767"/>
          <a:stretch/>
        </p:blipFill>
        <p:spPr>
          <a:xfrm>
            <a:off x="7020480" y="871280"/>
            <a:ext cx="4415738" cy="4415738"/>
          </a:xfrm>
          <a:custGeom>
            <a:avLst/>
            <a:gdLst/>
            <a:ahLst/>
            <a:cxnLst/>
            <a:rect l="l" t="t" r="r" b="b"/>
            <a:pathLst>
              <a:path w="2452978" h="2452978">
                <a:moveTo>
                  <a:pt x="1226489" y="0"/>
                </a:moveTo>
                <a:cubicBezTo>
                  <a:pt x="1903860" y="0"/>
                  <a:pt x="2452978" y="549118"/>
                  <a:pt x="2452978" y="1226489"/>
                </a:cubicBezTo>
                <a:cubicBezTo>
                  <a:pt x="2452978" y="1903860"/>
                  <a:pt x="1903860" y="2452978"/>
                  <a:pt x="1226489" y="2452978"/>
                </a:cubicBezTo>
                <a:cubicBezTo>
                  <a:pt x="549118" y="2452978"/>
                  <a:pt x="0" y="1903860"/>
                  <a:pt x="0" y="1226489"/>
                </a:cubicBezTo>
                <a:cubicBezTo>
                  <a:pt x="0" y="549118"/>
                  <a:pt x="549118" y="0"/>
                  <a:pt x="1226489" y="0"/>
                </a:cubicBezTo>
                <a:close/>
              </a:path>
            </a:pathLst>
          </a:custGeom>
        </p:spPr>
      </p:pic>
      <p:grpSp>
        <p:nvGrpSpPr>
          <p:cNvPr id="23" name="Graphic 185">
            <a:extLst>
              <a:ext uri="{FF2B5EF4-FFF2-40B4-BE49-F238E27FC236}">
                <a16:creationId xmlns:a16="http://schemas.microsoft.com/office/drawing/2014/main" id="{0C156BF8-7FF7-440F-BE2B-417DFFE8B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7067280-C3E7-4DF6-A345-B9FEF6EF8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A78365A8-666B-4417-9D3C-554E6E6B2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71CAAFA-0A31-4308-AB9F-B1C84ABDF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96AB1D25-144D-4BB4-A45C-60B8A094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69F0FB4-779A-48FC-AC33-784F177C9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9178598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F98F79A4-A6C7-4101-B1E9-27E05CB7C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9EF410-23F1-8763-A987-BDC62471C9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2252" y="633046"/>
            <a:ext cx="4463623" cy="1314996"/>
          </a:xfrm>
        </p:spPr>
        <p:txBody>
          <a:bodyPr anchor="b">
            <a:normAutofit/>
          </a:bodyPr>
          <a:lstStyle/>
          <a:p>
            <a:r>
              <a:rPr lang="en-US" dirty="0">
                <a:ea typeface="Source Sans Pro"/>
              </a:rPr>
              <a:t>Albert Camus - Absurdity</a:t>
            </a:r>
            <a:endParaRPr lang="en-US" dirty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79AFCB35-9C04-4524-A0B1-57FF6865D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92656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D11AD2AD-0BA0-4DD3-8EEA-84686A0E7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2391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478CED-78B7-4F30-1793-D4AA76574F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2252" y="2125737"/>
            <a:ext cx="4463623" cy="404446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ea typeface="Source Sans Pro"/>
              </a:rPr>
              <a:t>Rebel against the absurd</a:t>
            </a:r>
          </a:p>
          <a:p>
            <a:r>
              <a:rPr lang="en-US" dirty="0">
                <a:ea typeface="Source Sans Pro"/>
              </a:rPr>
              <a:t>Find joy in the struggle</a:t>
            </a: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83C8019B-3985-409B-9B87-494B974EE9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9E5C5460-229E-46C8-A712-CC3179854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9419" y="3564607"/>
            <a:ext cx="3432581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B85A4DB3-61AA-49A1-85A9-B3397CD519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9419" y="3564607"/>
            <a:ext cx="3432581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5" name="Picture 4" descr="A person sitting on a bed&#10;&#10;Description automatically generated">
            <a:extLst>
              <a:ext uri="{FF2B5EF4-FFF2-40B4-BE49-F238E27FC236}">
                <a16:creationId xmlns:a16="http://schemas.microsoft.com/office/drawing/2014/main" id="{310C640E-22B7-05B8-FEF0-EF061089D7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4" b="16747"/>
          <a:stretch/>
        </p:blipFill>
        <p:spPr>
          <a:xfrm>
            <a:off x="7020480" y="871280"/>
            <a:ext cx="4415738" cy="4415738"/>
          </a:xfrm>
          <a:custGeom>
            <a:avLst/>
            <a:gdLst/>
            <a:ahLst/>
            <a:cxnLst/>
            <a:rect l="l" t="t" r="r" b="b"/>
            <a:pathLst>
              <a:path w="2452978" h="2452978">
                <a:moveTo>
                  <a:pt x="1226489" y="0"/>
                </a:moveTo>
                <a:cubicBezTo>
                  <a:pt x="1903860" y="0"/>
                  <a:pt x="2452978" y="549118"/>
                  <a:pt x="2452978" y="1226489"/>
                </a:cubicBezTo>
                <a:cubicBezTo>
                  <a:pt x="2452978" y="1903860"/>
                  <a:pt x="1903860" y="2452978"/>
                  <a:pt x="1226489" y="2452978"/>
                </a:cubicBezTo>
                <a:cubicBezTo>
                  <a:pt x="549118" y="2452978"/>
                  <a:pt x="0" y="1903860"/>
                  <a:pt x="0" y="1226489"/>
                </a:cubicBezTo>
                <a:cubicBezTo>
                  <a:pt x="0" y="549118"/>
                  <a:pt x="549118" y="0"/>
                  <a:pt x="1226489" y="0"/>
                </a:cubicBezTo>
                <a:close/>
              </a:path>
            </a:pathLst>
          </a:custGeom>
        </p:spPr>
      </p:pic>
      <p:grpSp>
        <p:nvGrpSpPr>
          <p:cNvPr id="47" name="Graphic 185">
            <a:extLst>
              <a:ext uri="{FF2B5EF4-FFF2-40B4-BE49-F238E27FC236}">
                <a16:creationId xmlns:a16="http://schemas.microsoft.com/office/drawing/2014/main" id="{0C156BF8-7FF7-440F-BE2B-417DFFE8B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B7067280-C3E7-4DF6-A345-B9FEF6EF8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A78365A8-666B-4417-9D3C-554E6E6B2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E71CAAFA-0A31-4308-AB9F-B1C84ABDF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96AB1D25-144D-4BB4-A45C-60B8A094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69F0FB4-779A-48FC-AC33-784F177C9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7433994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98F79A4-A6C7-4101-B1E9-27E05CB7C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FF003E-5E72-61D0-29AD-DF76651AFD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2252" y="633046"/>
            <a:ext cx="4463623" cy="1314996"/>
          </a:xfrm>
        </p:spPr>
        <p:txBody>
          <a:bodyPr anchor="b">
            <a:normAutofit/>
          </a:bodyPr>
          <a:lstStyle/>
          <a:p>
            <a:r>
              <a:rPr lang="en-US" dirty="0">
                <a:ea typeface="Source Sans Pro"/>
              </a:rPr>
              <a:t>Conclusion</a:t>
            </a:r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9AFCB35-9C04-4524-A0B1-57FF6865D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92656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D11AD2AD-0BA0-4DD3-8EEA-84686A0E7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2391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C8C3B1-E045-92C2-8C67-A9C563A0B1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2252" y="2125737"/>
            <a:ext cx="4463623" cy="404446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ea typeface="Source Sans Pro"/>
              </a:rPr>
              <a:t>Should we morally accept suicide?</a:t>
            </a:r>
          </a:p>
          <a:p>
            <a:endParaRPr lang="en-US" dirty="0">
              <a:ea typeface="Source Sans Pro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83C8019B-3985-409B-9B87-494B974EE9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E5C5460-229E-46C8-A712-CC3179854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9419" y="3564607"/>
            <a:ext cx="3432581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B85A4DB3-61AA-49A1-85A9-B3397CD519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9419" y="3564607"/>
            <a:ext cx="3432581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Picture 3" descr="A person sitting in front of a window&#10;&#10;Description automatically generated">
            <a:extLst>
              <a:ext uri="{FF2B5EF4-FFF2-40B4-BE49-F238E27FC236}">
                <a16:creationId xmlns:a16="http://schemas.microsoft.com/office/drawing/2014/main" id="{0482EB81-4C7D-91B0-AFD8-E1D0022E4A4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0" r="2" b="2"/>
          <a:stretch/>
        </p:blipFill>
        <p:spPr>
          <a:xfrm>
            <a:off x="7020480" y="871280"/>
            <a:ext cx="4415738" cy="4415738"/>
          </a:xfrm>
          <a:custGeom>
            <a:avLst/>
            <a:gdLst/>
            <a:ahLst/>
            <a:cxnLst/>
            <a:rect l="l" t="t" r="r" b="b"/>
            <a:pathLst>
              <a:path w="2452978" h="2452978">
                <a:moveTo>
                  <a:pt x="1226489" y="0"/>
                </a:moveTo>
                <a:cubicBezTo>
                  <a:pt x="1903860" y="0"/>
                  <a:pt x="2452978" y="549118"/>
                  <a:pt x="2452978" y="1226489"/>
                </a:cubicBezTo>
                <a:cubicBezTo>
                  <a:pt x="2452978" y="1903860"/>
                  <a:pt x="1903860" y="2452978"/>
                  <a:pt x="1226489" y="2452978"/>
                </a:cubicBezTo>
                <a:cubicBezTo>
                  <a:pt x="549118" y="2452978"/>
                  <a:pt x="0" y="1903860"/>
                  <a:pt x="0" y="1226489"/>
                </a:cubicBezTo>
                <a:cubicBezTo>
                  <a:pt x="0" y="549118"/>
                  <a:pt x="549118" y="0"/>
                  <a:pt x="1226489" y="0"/>
                </a:cubicBezTo>
                <a:close/>
              </a:path>
            </a:pathLst>
          </a:custGeom>
        </p:spPr>
      </p:pic>
      <p:grpSp>
        <p:nvGrpSpPr>
          <p:cNvPr id="23" name="Graphic 185">
            <a:extLst>
              <a:ext uri="{FF2B5EF4-FFF2-40B4-BE49-F238E27FC236}">
                <a16:creationId xmlns:a16="http://schemas.microsoft.com/office/drawing/2014/main" id="{0C156BF8-7FF7-440F-BE2B-417DFFE8B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7067280-C3E7-4DF6-A345-B9FEF6EF8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A78365A8-666B-4417-9D3C-554E6E6B2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71CAAFA-0A31-4308-AB9F-B1C84ABDF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96AB1D25-144D-4BB4-A45C-60B8A094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69F0FB4-779A-48FC-AC33-784F177C9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5997560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98F79A4-A6C7-4101-B1E9-27E05CB7C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355A8E-00DA-7B5E-7775-EBF35949D1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2252" y="633046"/>
            <a:ext cx="4463623" cy="1314996"/>
          </a:xfrm>
        </p:spPr>
        <p:txBody>
          <a:bodyPr anchor="b">
            <a:normAutofit/>
          </a:bodyPr>
          <a:lstStyle/>
          <a:p>
            <a:r>
              <a:rPr lang="en-US" dirty="0">
                <a:ea typeface="Source Sans Pro"/>
              </a:rPr>
              <a:t>Questions??</a:t>
            </a:r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9AFCB35-9C04-4524-A0B1-57FF6865D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92656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D11AD2AD-0BA0-4DD3-8EEA-84686A0E7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2391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8A43DC-D7CE-F1A5-8102-A019961145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2252" y="2125737"/>
            <a:ext cx="4463623" cy="4044463"/>
          </a:xfrm>
        </p:spPr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83C8019B-3985-409B-9B87-494B974EE9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E5C5460-229E-46C8-A712-CC3179854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9419" y="3564607"/>
            <a:ext cx="3432581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B85A4DB3-61AA-49A1-85A9-B3397CD519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9419" y="3564607"/>
            <a:ext cx="3432581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5" name="Picture 4" descr="Question marks in a line and one question mark is lit">
            <a:extLst>
              <a:ext uri="{FF2B5EF4-FFF2-40B4-BE49-F238E27FC236}">
                <a16:creationId xmlns:a16="http://schemas.microsoft.com/office/drawing/2014/main" id="{8926C985-3624-0760-D571-1831B6D8560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3350" b="1"/>
          <a:stretch/>
        </p:blipFill>
        <p:spPr>
          <a:xfrm>
            <a:off x="7020480" y="871280"/>
            <a:ext cx="4415738" cy="4415738"/>
          </a:xfrm>
          <a:custGeom>
            <a:avLst/>
            <a:gdLst/>
            <a:ahLst/>
            <a:cxnLst/>
            <a:rect l="l" t="t" r="r" b="b"/>
            <a:pathLst>
              <a:path w="2452978" h="2452978">
                <a:moveTo>
                  <a:pt x="1226489" y="0"/>
                </a:moveTo>
                <a:cubicBezTo>
                  <a:pt x="1903860" y="0"/>
                  <a:pt x="2452978" y="549118"/>
                  <a:pt x="2452978" y="1226489"/>
                </a:cubicBezTo>
                <a:cubicBezTo>
                  <a:pt x="2452978" y="1903860"/>
                  <a:pt x="1903860" y="2452978"/>
                  <a:pt x="1226489" y="2452978"/>
                </a:cubicBezTo>
                <a:cubicBezTo>
                  <a:pt x="549118" y="2452978"/>
                  <a:pt x="0" y="1903860"/>
                  <a:pt x="0" y="1226489"/>
                </a:cubicBezTo>
                <a:cubicBezTo>
                  <a:pt x="0" y="549118"/>
                  <a:pt x="549118" y="0"/>
                  <a:pt x="1226489" y="0"/>
                </a:cubicBezTo>
                <a:close/>
              </a:path>
            </a:pathLst>
          </a:custGeom>
        </p:spPr>
      </p:pic>
      <p:grpSp>
        <p:nvGrpSpPr>
          <p:cNvPr id="23" name="Graphic 185">
            <a:extLst>
              <a:ext uri="{FF2B5EF4-FFF2-40B4-BE49-F238E27FC236}">
                <a16:creationId xmlns:a16="http://schemas.microsoft.com/office/drawing/2014/main" id="{0C156BF8-7FF7-440F-BE2B-417DFFE8B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7067280-C3E7-4DF6-A345-B9FEF6EF8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A78365A8-666B-4417-9D3C-554E6E6B2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71CAAFA-0A31-4308-AB9F-B1C84ABDF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96AB1D25-144D-4BB4-A45C-60B8A094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69F0FB4-779A-48FC-AC33-784F177C9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331494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4A5938-DC71-24C0-2E23-04EECA9B50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Source Sans Pro"/>
              </a:rPr>
              <a:t>Bibliography</a:t>
            </a:r>
            <a:endParaRPr lang="en-US" dirty="0" err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D3F9A0-CC59-EBDE-052B-E798B48ECB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10000"/>
          </a:bodyPr>
          <a:lstStyle/>
          <a:p>
            <a:endParaRPr lang="en-US">
              <a:ea typeface="Source Sans Pro"/>
            </a:endParaRPr>
          </a:p>
          <a:p>
            <a:r>
              <a:rPr lang="en-US" dirty="0">
                <a:ea typeface="+mn-lt"/>
                <a:cs typeface="+mn-lt"/>
                <a:hlinkClick r:id="rId2"/>
              </a:rPr>
              <a:t>https://www.ons.gov.uk/peoplepopulationandcommunity/birthsdeathsandmarriages/deaths/bulletins/suicidesintheunitedkingdom/2022registrations</a:t>
            </a:r>
            <a:endParaRPr lang="en-US"/>
          </a:p>
          <a:p>
            <a:r>
              <a:rPr lang="en-US" dirty="0">
                <a:ea typeface="+mn-lt"/>
                <a:cs typeface="+mn-lt"/>
                <a:hlinkClick r:id="rId3"/>
              </a:rPr>
              <a:t>https://www.samaritans.org/about-samaritans/research-policy/suicide-facts-and-figures/latest-suicide-data/</a:t>
            </a:r>
            <a:endParaRPr lang="en-US"/>
          </a:p>
          <a:p>
            <a:r>
              <a:rPr lang="en-US">
                <a:ea typeface="+mn-lt"/>
                <a:cs typeface="+mn-lt"/>
              </a:rPr>
              <a:t>Moral Maze Podcast - How should we talk about suicide?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Philosophize This, EPISODE 62 - KANT - SUICIDE</a:t>
            </a:r>
            <a:endParaRPr lang="en-US" dirty="0"/>
          </a:p>
          <a:p>
            <a:r>
              <a:rPr lang="en-US" dirty="0">
                <a:ea typeface="+mn-lt"/>
                <a:cs typeface="+mn-lt"/>
                <a:hlinkClick r:id="rId4"/>
              </a:rPr>
              <a:t>https://pubmed.ncbi.nlm.nih.gov/3697899/</a:t>
            </a:r>
            <a:endParaRPr lang="en-US"/>
          </a:p>
          <a:p>
            <a:r>
              <a:rPr lang="en-US" dirty="0">
                <a:ea typeface="+mn-lt"/>
                <a:cs typeface="+mn-lt"/>
                <a:hlinkClick r:id="rId5"/>
              </a:rPr>
              <a:t>https://en.wikipedia.org/wiki/Philosophy_of_suicide</a:t>
            </a:r>
            <a:endParaRPr lang="en-US"/>
          </a:p>
          <a:p>
            <a:r>
              <a:rPr lang="en-US" dirty="0">
                <a:ea typeface="+mn-lt"/>
                <a:cs typeface="+mn-lt"/>
                <a:hlinkClick r:id="rId6"/>
              </a:rPr>
              <a:t>https://www.sciencedirect.com/science/article/abs/pii/S2352552515001565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A Kantian View of Suicide and End-of-Life Treatment - Gunderson, Martin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1232499"/>
      </p:ext>
    </p:extLst>
  </p:cSld>
  <p:clrMapOvr>
    <a:masterClrMapping/>
  </p:clrMapOvr>
</p:sld>
</file>

<file path=ppt/theme/theme1.xml><?xml version="1.0" encoding="utf-8"?>
<a:theme xmlns:a="http://schemas.openxmlformats.org/drawingml/2006/main" name="FunkyShapesDarkVTI">
  <a:themeElements>
    <a:clrScheme name="Custom 4">
      <a:dk1>
        <a:srgbClr val="FFFFFF"/>
      </a:dk1>
      <a:lt1>
        <a:srgbClr val="000000"/>
      </a:lt1>
      <a:dk2>
        <a:srgbClr val="F3FFF8"/>
      </a:dk2>
      <a:lt2>
        <a:srgbClr val="2D2D2D"/>
      </a:lt2>
      <a:accent1>
        <a:srgbClr val="FF80BD"/>
      </a:accent1>
      <a:accent2>
        <a:srgbClr val="1EB9D3"/>
      </a:accent2>
      <a:accent3>
        <a:srgbClr val="21C46B"/>
      </a:accent3>
      <a:accent4>
        <a:srgbClr val="EA9600"/>
      </a:accent4>
      <a:accent5>
        <a:srgbClr val="F43B56"/>
      </a:accent5>
      <a:accent6>
        <a:srgbClr val="4B56E8"/>
      </a:accent6>
      <a:hlink>
        <a:srgbClr val="8F61FF"/>
      </a:hlink>
      <a:folHlink>
        <a:srgbClr val="F900A0"/>
      </a:folHlink>
    </a:clrScheme>
    <a:fontScheme name="Source Sans Pro">
      <a:majorFont>
        <a:latin typeface="Source Sans Pro"/>
        <a:ea typeface=""/>
        <a:cs typeface=""/>
      </a:majorFont>
      <a:minorFont>
        <a:latin typeface="Source Sans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unkyShapesDarkVTI" id="{84637DF0-7D2D-4F20-816C-4D6C45F3FAF2}" vid="{0EF594EE-C33F-480F-80E7-D4F74C1C30E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FunkyShapesDarkVTI</vt:lpstr>
      <vt:lpstr>Can We Morally Justify Suicide</vt:lpstr>
      <vt:lpstr>Defining Suicide?</vt:lpstr>
      <vt:lpstr>Suicide facts and misconceptions</vt:lpstr>
      <vt:lpstr>Suicide and Sacrifice</vt:lpstr>
      <vt:lpstr>Are self-destructive behaviors essentially suicide?</vt:lpstr>
      <vt:lpstr>Of sound mind? Rationally Thinking?</vt:lpstr>
      <vt:lpstr>Failure of our society? Social Responsibility?</vt:lpstr>
      <vt:lpstr>Albert Camus - Absurdity</vt:lpstr>
      <vt:lpstr>Conclusion</vt:lpstr>
      <vt:lpstr>Questions??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316</cp:revision>
  <dcterms:created xsi:type="dcterms:W3CDTF">2024-05-21T19:01:12Z</dcterms:created>
  <dcterms:modified xsi:type="dcterms:W3CDTF">2024-05-22T19:31:24Z</dcterms:modified>
</cp:coreProperties>
</file>