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69" r:id="rId5"/>
    <p:sldId id="422" r:id="rId6"/>
    <p:sldId id="376" r:id="rId7"/>
    <p:sldId id="424" r:id="rId8"/>
    <p:sldId id="423" r:id="rId9"/>
    <p:sldId id="425" r:id="rId10"/>
    <p:sldId id="426" r:id="rId11"/>
    <p:sldId id="427" r:id="rId12"/>
    <p:sldId id="428" r:id="rId13"/>
    <p:sldId id="429" r:id="rId14"/>
    <p:sldId id="430" r:id="rId15"/>
    <p:sldId id="431" r:id="rId16"/>
    <p:sldId id="432" r:id="rId17"/>
    <p:sldId id="433" r:id="rId18"/>
    <p:sldId id="434" r:id="rId19"/>
    <p:sldId id="435" r:id="rId20"/>
    <p:sldId id="436" r:id="rId21"/>
    <p:sldId id="437" r:id="rId22"/>
    <p:sldId id="438" r:id="rId23"/>
    <p:sldId id="439" r:id="rId24"/>
    <p:sldId id="440" r:id="rId25"/>
    <p:sldId id="441" r:id="rId26"/>
    <p:sldId id="442" r:id="rId27"/>
    <p:sldId id="447" r:id="rId28"/>
    <p:sldId id="443" r:id="rId29"/>
    <p:sldId id="444" r:id="rId30"/>
    <p:sldId id="445" r:id="rId31"/>
    <p:sldId id="446" r:id="rId32"/>
    <p:sldId id="257" r:id="rId33"/>
    <p:sldId id="258" r:id="rId34"/>
    <p:sldId id="259" r:id="rId35"/>
    <p:sldId id="262" r:id="rId36"/>
    <p:sldId id="260" r:id="rId37"/>
    <p:sldId id="264" r:id="rId38"/>
    <p:sldId id="261" r:id="rId39"/>
    <p:sldId id="263" r:id="rId40"/>
    <p:sldId id="265" r:id="rId41"/>
    <p:sldId id="266" r:id="rId42"/>
    <p:sldId id="267" r:id="rId43"/>
    <p:sldId id="268"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30/09/2020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3F31CC-6DCB-4F5C-BA10-98DBE245461F}" type="datetimeFigureOut">
              <a:rPr lang="en-GB" smtClean="0"/>
              <a:t>30/09/2020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35D271-DA16-499B-8E83-B659934E1FBF}" type="slidenum">
              <a:rPr lang="en-GB" smtClean="0"/>
              <a:t>‹#›</a:t>
            </a:fld>
            <a:endParaRPr lang="en-GB"/>
          </a:p>
        </p:txBody>
      </p:sp>
    </p:spTree>
    <p:extLst>
      <p:ext uri="{BB962C8B-B14F-4D97-AF65-F5344CB8AC3E}">
        <p14:creationId xmlns:p14="http://schemas.microsoft.com/office/powerpoint/2010/main" val="1834508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278E9652-5A18-45FC-94F4-9428AE91FBD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470408D1-8BAF-408C-A7C9-E3D2A18406F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8196" name="Slide Number Placeholder 3">
            <a:extLst>
              <a:ext uri="{FF2B5EF4-FFF2-40B4-BE49-F238E27FC236}">
                <a16:creationId xmlns:a16="http://schemas.microsoft.com/office/drawing/2014/main" id="{20215E9B-3C17-42FC-B21F-9D048B62C7F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panose="020B0604020202020204" pitchFamily="34" charset="0"/>
                <a:cs typeface="Arial" panose="020B0604020202020204" pitchFamily="34" charset="0"/>
              </a:defRPr>
            </a:lvl1pPr>
            <a:lvl2pPr marL="742950" indent="-285750">
              <a:defRPr sz="3600">
                <a:solidFill>
                  <a:schemeClr val="tx1"/>
                </a:solidFill>
                <a:latin typeface="Arial" panose="020B0604020202020204" pitchFamily="34" charset="0"/>
                <a:cs typeface="Arial" panose="020B0604020202020204" pitchFamily="34" charset="0"/>
              </a:defRPr>
            </a:lvl2pPr>
            <a:lvl3pPr marL="1143000" indent="-228600">
              <a:defRPr sz="3600">
                <a:solidFill>
                  <a:schemeClr val="tx1"/>
                </a:solidFill>
                <a:latin typeface="Arial" panose="020B0604020202020204" pitchFamily="34" charset="0"/>
                <a:cs typeface="Arial" panose="020B0604020202020204" pitchFamily="34" charset="0"/>
              </a:defRPr>
            </a:lvl3pPr>
            <a:lvl4pPr marL="1600200" indent="-228600">
              <a:defRPr sz="3600">
                <a:solidFill>
                  <a:schemeClr val="tx1"/>
                </a:solidFill>
                <a:latin typeface="Arial" panose="020B0604020202020204" pitchFamily="34" charset="0"/>
                <a:cs typeface="Arial" panose="020B0604020202020204" pitchFamily="34" charset="0"/>
              </a:defRPr>
            </a:lvl4pPr>
            <a:lvl5pPr marL="2057400" indent="-228600">
              <a:defRPr sz="3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9pPr>
          </a:lstStyle>
          <a:p>
            <a:fld id="{FB3913EB-7E02-4A04-AF8E-5B5E0950044D}" type="slidenum">
              <a:rPr lang="en-GB" altLang="en-US" sz="1200"/>
              <a:pPr/>
              <a:t>2</a:t>
            </a:fld>
            <a:endParaRPr lang="en-GB"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900B0C40-AC33-485C-AE66-AE4DD8FBAE2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1A731ABC-58AD-4402-BD6E-F1A658A556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C4A0145F-34B6-4A0F-B9CD-591911A601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panose="020B0604020202020204" pitchFamily="34" charset="0"/>
                <a:cs typeface="Arial" panose="020B0604020202020204" pitchFamily="34" charset="0"/>
              </a:defRPr>
            </a:lvl1pPr>
            <a:lvl2pPr marL="742950" indent="-285750">
              <a:defRPr sz="3600">
                <a:solidFill>
                  <a:schemeClr val="tx1"/>
                </a:solidFill>
                <a:latin typeface="Arial" panose="020B0604020202020204" pitchFamily="34" charset="0"/>
                <a:cs typeface="Arial" panose="020B0604020202020204" pitchFamily="34" charset="0"/>
              </a:defRPr>
            </a:lvl2pPr>
            <a:lvl3pPr marL="1143000" indent="-228600">
              <a:defRPr sz="3600">
                <a:solidFill>
                  <a:schemeClr val="tx1"/>
                </a:solidFill>
                <a:latin typeface="Arial" panose="020B0604020202020204" pitchFamily="34" charset="0"/>
                <a:cs typeface="Arial" panose="020B0604020202020204" pitchFamily="34" charset="0"/>
              </a:defRPr>
            </a:lvl3pPr>
            <a:lvl4pPr marL="1600200" indent="-228600">
              <a:defRPr sz="3600">
                <a:solidFill>
                  <a:schemeClr val="tx1"/>
                </a:solidFill>
                <a:latin typeface="Arial" panose="020B0604020202020204" pitchFamily="34" charset="0"/>
                <a:cs typeface="Arial" panose="020B0604020202020204" pitchFamily="34" charset="0"/>
              </a:defRPr>
            </a:lvl4pPr>
            <a:lvl5pPr marL="2057400" indent="-228600">
              <a:defRPr sz="3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9pPr>
          </a:lstStyle>
          <a:p>
            <a:fld id="{179A1D5E-FD5A-4315-BC1C-DA4FDBCAF7AF}" type="slidenum">
              <a:rPr lang="en-GB" altLang="en-US" sz="1200"/>
              <a:pPr/>
              <a:t>3</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8D444B00-E72C-4BCA-A274-B5D22D69D47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F13E78E3-6A33-4A6E-8660-9125877207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292" name="Slide Number Placeholder 3">
            <a:extLst>
              <a:ext uri="{FF2B5EF4-FFF2-40B4-BE49-F238E27FC236}">
                <a16:creationId xmlns:a16="http://schemas.microsoft.com/office/drawing/2014/main" id="{8D7A95E7-0C5E-4196-ADDE-F114BD1DA9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panose="020B0604020202020204" pitchFamily="34" charset="0"/>
                <a:cs typeface="Arial" panose="020B0604020202020204" pitchFamily="34" charset="0"/>
              </a:defRPr>
            </a:lvl1pPr>
            <a:lvl2pPr marL="742950" indent="-285750">
              <a:defRPr sz="3600">
                <a:solidFill>
                  <a:schemeClr val="tx1"/>
                </a:solidFill>
                <a:latin typeface="Arial" panose="020B0604020202020204" pitchFamily="34" charset="0"/>
                <a:cs typeface="Arial" panose="020B0604020202020204" pitchFamily="34" charset="0"/>
              </a:defRPr>
            </a:lvl2pPr>
            <a:lvl3pPr marL="1143000" indent="-228600">
              <a:defRPr sz="3600">
                <a:solidFill>
                  <a:schemeClr val="tx1"/>
                </a:solidFill>
                <a:latin typeface="Arial" panose="020B0604020202020204" pitchFamily="34" charset="0"/>
                <a:cs typeface="Arial" panose="020B0604020202020204" pitchFamily="34" charset="0"/>
              </a:defRPr>
            </a:lvl3pPr>
            <a:lvl4pPr marL="1600200" indent="-228600">
              <a:defRPr sz="3600">
                <a:solidFill>
                  <a:schemeClr val="tx1"/>
                </a:solidFill>
                <a:latin typeface="Arial" panose="020B0604020202020204" pitchFamily="34" charset="0"/>
                <a:cs typeface="Arial" panose="020B0604020202020204" pitchFamily="34" charset="0"/>
              </a:defRPr>
            </a:lvl4pPr>
            <a:lvl5pPr marL="2057400" indent="-228600">
              <a:defRPr sz="3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9pPr>
          </a:lstStyle>
          <a:p>
            <a:fld id="{7647999B-1ECE-4BFE-85BD-798402A8DCF8}" type="slidenum">
              <a:rPr lang="en-GB" altLang="en-US" sz="1200"/>
              <a:pPr/>
              <a:t>4</a:t>
            </a:fld>
            <a:endParaRPr lang="en-GB"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A9F95BF7-A5AC-499B-ACAB-5CB41AFC8A0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CD893901-5FB2-4F7B-932A-4A173CEF66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a:extLst>
              <a:ext uri="{FF2B5EF4-FFF2-40B4-BE49-F238E27FC236}">
                <a16:creationId xmlns:a16="http://schemas.microsoft.com/office/drawing/2014/main" id="{9BC8F493-54A5-4D0E-877B-3A063C0C1AE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panose="020B0604020202020204" pitchFamily="34" charset="0"/>
                <a:cs typeface="Arial" panose="020B0604020202020204" pitchFamily="34" charset="0"/>
              </a:defRPr>
            </a:lvl1pPr>
            <a:lvl2pPr marL="742950" indent="-285750">
              <a:defRPr sz="3600">
                <a:solidFill>
                  <a:schemeClr val="tx1"/>
                </a:solidFill>
                <a:latin typeface="Arial" panose="020B0604020202020204" pitchFamily="34" charset="0"/>
                <a:cs typeface="Arial" panose="020B0604020202020204" pitchFamily="34" charset="0"/>
              </a:defRPr>
            </a:lvl2pPr>
            <a:lvl3pPr marL="1143000" indent="-228600">
              <a:defRPr sz="3600">
                <a:solidFill>
                  <a:schemeClr val="tx1"/>
                </a:solidFill>
                <a:latin typeface="Arial" panose="020B0604020202020204" pitchFamily="34" charset="0"/>
                <a:cs typeface="Arial" panose="020B0604020202020204" pitchFamily="34" charset="0"/>
              </a:defRPr>
            </a:lvl3pPr>
            <a:lvl4pPr marL="1600200" indent="-228600">
              <a:defRPr sz="3600">
                <a:solidFill>
                  <a:schemeClr val="tx1"/>
                </a:solidFill>
                <a:latin typeface="Arial" panose="020B0604020202020204" pitchFamily="34" charset="0"/>
                <a:cs typeface="Arial" panose="020B0604020202020204" pitchFamily="34" charset="0"/>
              </a:defRPr>
            </a:lvl4pPr>
            <a:lvl5pPr marL="2057400" indent="-228600">
              <a:defRPr sz="3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9pPr>
          </a:lstStyle>
          <a:p>
            <a:fld id="{E8AB2FF2-4E8B-4952-8D23-384B5CDFE30A}" type="slidenum">
              <a:rPr lang="en-GB" altLang="en-US" sz="1200"/>
              <a:pPr/>
              <a:t>5</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6E2AD6E-D33C-4F1F-B1DF-987427303F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258A0047-06AD-4F12-B1F3-9EDB6588B6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6388" name="Slide Number Placeholder 3">
            <a:extLst>
              <a:ext uri="{FF2B5EF4-FFF2-40B4-BE49-F238E27FC236}">
                <a16:creationId xmlns:a16="http://schemas.microsoft.com/office/drawing/2014/main" id="{0198630E-ADB6-4753-B938-3273876557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panose="020B0604020202020204" pitchFamily="34" charset="0"/>
                <a:cs typeface="Arial" panose="020B0604020202020204" pitchFamily="34" charset="0"/>
              </a:defRPr>
            </a:lvl1pPr>
            <a:lvl2pPr marL="742950" indent="-285750">
              <a:defRPr sz="3600">
                <a:solidFill>
                  <a:schemeClr val="tx1"/>
                </a:solidFill>
                <a:latin typeface="Arial" panose="020B0604020202020204" pitchFamily="34" charset="0"/>
                <a:cs typeface="Arial" panose="020B0604020202020204" pitchFamily="34" charset="0"/>
              </a:defRPr>
            </a:lvl2pPr>
            <a:lvl3pPr marL="1143000" indent="-228600">
              <a:defRPr sz="3600">
                <a:solidFill>
                  <a:schemeClr val="tx1"/>
                </a:solidFill>
                <a:latin typeface="Arial" panose="020B0604020202020204" pitchFamily="34" charset="0"/>
                <a:cs typeface="Arial" panose="020B0604020202020204" pitchFamily="34" charset="0"/>
              </a:defRPr>
            </a:lvl3pPr>
            <a:lvl4pPr marL="1600200" indent="-228600">
              <a:defRPr sz="3600">
                <a:solidFill>
                  <a:schemeClr val="tx1"/>
                </a:solidFill>
                <a:latin typeface="Arial" panose="020B0604020202020204" pitchFamily="34" charset="0"/>
                <a:cs typeface="Arial" panose="020B0604020202020204" pitchFamily="34" charset="0"/>
              </a:defRPr>
            </a:lvl4pPr>
            <a:lvl5pPr marL="2057400" indent="-228600">
              <a:defRPr sz="3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9pPr>
          </a:lstStyle>
          <a:p>
            <a:fld id="{402A96F0-1ABA-43DB-ADDD-07F142BA850D}" type="slidenum">
              <a:rPr lang="en-GB" altLang="en-US" sz="1200">
                <a:solidFill>
                  <a:srgbClr val="000000"/>
                </a:solidFill>
              </a:rPr>
              <a:pPr/>
              <a:t>6</a:t>
            </a:fld>
            <a:endParaRPr lang="en-GB" altLang="en-US" sz="1200">
              <a:solidFill>
                <a:srgbClr val="000000"/>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37F570B8-A87F-4322-912E-B8FFF36C418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595246D1-4A1D-421F-B15E-1844A6389E2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B347BCB7-9099-4044-AD5F-AAB9D9F1244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a:solidFill>
                  <a:schemeClr val="tx1"/>
                </a:solidFill>
                <a:latin typeface="Arial" panose="020B0604020202020204" pitchFamily="34" charset="0"/>
                <a:cs typeface="Arial" panose="020B0604020202020204" pitchFamily="34" charset="0"/>
              </a:defRPr>
            </a:lvl1pPr>
            <a:lvl2pPr marL="742950" indent="-285750">
              <a:defRPr sz="3600">
                <a:solidFill>
                  <a:schemeClr val="tx1"/>
                </a:solidFill>
                <a:latin typeface="Arial" panose="020B0604020202020204" pitchFamily="34" charset="0"/>
                <a:cs typeface="Arial" panose="020B0604020202020204" pitchFamily="34" charset="0"/>
              </a:defRPr>
            </a:lvl2pPr>
            <a:lvl3pPr marL="1143000" indent="-228600">
              <a:defRPr sz="3600">
                <a:solidFill>
                  <a:schemeClr val="tx1"/>
                </a:solidFill>
                <a:latin typeface="Arial" panose="020B0604020202020204" pitchFamily="34" charset="0"/>
                <a:cs typeface="Arial" panose="020B0604020202020204" pitchFamily="34" charset="0"/>
              </a:defRPr>
            </a:lvl3pPr>
            <a:lvl4pPr marL="1600200" indent="-228600">
              <a:defRPr sz="3600">
                <a:solidFill>
                  <a:schemeClr val="tx1"/>
                </a:solidFill>
                <a:latin typeface="Arial" panose="020B0604020202020204" pitchFamily="34" charset="0"/>
                <a:cs typeface="Arial" panose="020B0604020202020204" pitchFamily="34" charset="0"/>
              </a:defRPr>
            </a:lvl4pPr>
            <a:lvl5pPr marL="2057400" indent="-228600">
              <a:defRPr sz="36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3600">
                <a:solidFill>
                  <a:schemeClr val="tx1"/>
                </a:solidFill>
                <a:latin typeface="Arial" panose="020B0604020202020204" pitchFamily="34" charset="0"/>
                <a:cs typeface="Arial" panose="020B0604020202020204" pitchFamily="34" charset="0"/>
              </a:defRPr>
            </a:lvl9pPr>
          </a:lstStyle>
          <a:p>
            <a:fld id="{9F4EC3DE-32CB-46B9-B17C-52ADB99ED87F}" type="slidenum">
              <a:rPr lang="en-GB" altLang="en-US" sz="1200"/>
              <a:pPr/>
              <a:t>24</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bestoftheleft.com/environmental_activism_opportunities"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johnelkington.com/archive/TBL-elkington-chapter.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flickr.com/photos/ralphpaglia/8472715208/"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emerald.com/insight/search?q=Ambika%20Zutshi" TargetMode="External"/><Relationship Id="rId2" Type="http://schemas.openxmlformats.org/officeDocument/2006/relationships/hyperlink" Target="https://onlinelibrary.wiley.com/action/doSearch?ContribAuthorStored=Boiral%2C+Olivier" TargetMode="External"/><Relationship Id="rId1" Type="http://schemas.openxmlformats.org/officeDocument/2006/relationships/slideLayout" Target="../slideLayouts/slideLayout2.xml"/><Relationship Id="rId6" Type="http://schemas.openxmlformats.org/officeDocument/2006/relationships/hyperlink" Target="https://doi.org/10.1108/14777830410540144" TargetMode="External"/><Relationship Id="rId5" Type="http://schemas.openxmlformats.org/officeDocument/2006/relationships/hyperlink" Target="https://www.emerald.com/insight/publication/issn/1477-7835" TargetMode="External"/><Relationship Id="rId4" Type="http://schemas.openxmlformats.org/officeDocument/2006/relationships/hyperlink" Target="https://www.emerald.com/insight/search?q=Amrik%20S.%20Soh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2AAB0129-FA62-4B68-86B0-52172F82345D}"/>
              </a:ext>
            </a:extLst>
          </p:cNvPr>
          <p:cNvSpPr>
            <a:spLocks noGrp="1" noChangeArrowheads="1"/>
          </p:cNvSpPr>
          <p:nvPr>
            <p:ph type="title"/>
          </p:nvPr>
        </p:nvSpPr>
        <p:spPr>
          <a:xfrm>
            <a:off x="365125" y="152400"/>
            <a:ext cx="8550275" cy="1795463"/>
          </a:xfrm>
        </p:spPr>
        <p:txBody>
          <a:bodyPr>
            <a:normAutofit fontScale="90000"/>
          </a:bodyPr>
          <a:lstStyle/>
          <a:p>
            <a:pPr algn="ctr" eaLnBrk="1" hangingPunct="1">
              <a:defRPr/>
            </a:pPr>
            <a:r>
              <a:rPr lang="en-GB" altLang="en-US" sz="4000" b="1" dirty="0">
                <a:solidFill>
                  <a:schemeClr val="accent2">
                    <a:lumMod val="50000"/>
                  </a:schemeClr>
                </a:solidFill>
                <a:latin typeface="Times New Roman" panose="02020603050405020304" pitchFamily="18" charset="0"/>
                <a:cs typeface="Times New Roman" panose="02020603050405020304" pitchFamily="18" charset="0"/>
              </a:rPr>
              <a:t>Types of organisation and it’s functions </a:t>
            </a:r>
            <a:br>
              <a:rPr lang="en-US" altLang="en-US" sz="2400" b="1" dirty="0">
                <a:solidFill>
                  <a:srgbClr val="0070C0"/>
                </a:solidFill>
                <a:cs typeface="Arial" panose="020B0604020202020204" pitchFamily="34" charset="0"/>
              </a:rPr>
            </a:br>
            <a:br>
              <a:rPr lang="en-US" altLang="en-US" sz="4000" b="1" dirty="0">
                <a:solidFill>
                  <a:schemeClr val="accent2">
                    <a:lumMod val="50000"/>
                  </a:schemeClr>
                </a:solidFill>
                <a:cs typeface="Arial" panose="020B0604020202020204" pitchFamily="34" charset="0"/>
              </a:rPr>
            </a:br>
            <a:endParaRPr lang="en-US" altLang="en-US" sz="4000" b="1" dirty="0">
              <a:solidFill>
                <a:schemeClr val="accent2">
                  <a:lumMod val="50000"/>
                </a:schemeClr>
              </a:solidFill>
              <a:cs typeface="Arial" panose="020B0604020202020204" pitchFamily="34" charset="0"/>
            </a:endParaRPr>
          </a:p>
        </p:txBody>
      </p:sp>
      <p:sp>
        <p:nvSpPr>
          <p:cNvPr id="6147" name="Content Placeholder 1">
            <a:extLst>
              <a:ext uri="{FF2B5EF4-FFF2-40B4-BE49-F238E27FC236}">
                <a16:creationId xmlns:a16="http://schemas.microsoft.com/office/drawing/2014/main" id="{A29B5599-4DE5-4E6A-B439-5DDCF9A41F4D}"/>
              </a:ext>
            </a:extLst>
          </p:cNvPr>
          <p:cNvSpPr>
            <a:spLocks noGrp="1"/>
          </p:cNvSpPr>
          <p:nvPr>
            <p:ph idx="1"/>
          </p:nvPr>
        </p:nvSpPr>
        <p:spPr>
          <a:xfrm>
            <a:off x="609600" y="5791200"/>
            <a:ext cx="7772400" cy="685800"/>
          </a:xfrm>
        </p:spPr>
        <p:txBody>
          <a:bodyPr/>
          <a:lstStyle/>
          <a:p>
            <a:pPr marL="0" indent="0" algn="ctr">
              <a:lnSpc>
                <a:spcPct val="115000"/>
              </a:lnSpc>
              <a:spcAft>
                <a:spcPts val="1000"/>
              </a:spcAft>
              <a:buFont typeface="Wingdings 3" panose="05040102010807070707" pitchFamily="18" charset="2"/>
              <a:buNone/>
            </a:pPr>
            <a:endParaRPr lang="en-GB" altLang="en-US" sz="2400" dirty="0">
              <a:solidFill>
                <a:srgbClr val="002060"/>
              </a:solidFill>
              <a:latin typeface="Times New Roman" panose="02020603050405020304" pitchFamily="18" charset="0"/>
              <a:cs typeface="Times New Roman" panose="02020603050405020304" pitchFamily="18" charset="0"/>
            </a:endParaRPr>
          </a:p>
          <a:p>
            <a:pPr marL="0" indent="0" eaLnBrk="1" hangingPunct="1">
              <a:buFont typeface="Wingdings 3" panose="05040102010807070707" pitchFamily="18" charset="2"/>
              <a:buNone/>
            </a:pPr>
            <a:endParaRPr lang="en-GB" altLang="en-US" sz="2800" b="1" dirty="0">
              <a:cs typeface="Arial" panose="020B0604020202020204" pitchFamily="34" charset="0"/>
            </a:endParaRPr>
          </a:p>
        </p:txBody>
      </p:sp>
      <p:pic>
        <p:nvPicPr>
          <p:cNvPr id="6148" name="Picture 4">
            <a:extLst>
              <a:ext uri="{FF2B5EF4-FFF2-40B4-BE49-F238E27FC236}">
                <a16:creationId xmlns:a16="http://schemas.microsoft.com/office/drawing/2014/main" id="{364BE7F0-57F9-4DAE-896C-7DC4A72043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209800"/>
            <a:ext cx="7696200" cy="3319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EEA2E1D4-32A3-48A3-B71A-577EB244162E}"/>
              </a:ext>
            </a:extLst>
          </p:cNvPr>
          <p:cNvSpPr>
            <a:spLocks noGrp="1"/>
          </p:cNvSpPr>
          <p:nvPr>
            <p:ph type="title"/>
          </p:nvPr>
        </p:nvSpPr>
        <p:spPr>
          <a:xfrm>
            <a:off x="228600" y="152400"/>
            <a:ext cx="8763000" cy="990600"/>
          </a:xfrm>
        </p:spPr>
        <p:txBody>
          <a:bodyPr/>
          <a:lstStyle/>
          <a:p>
            <a:pPr algn="ctr"/>
            <a:r>
              <a:rPr lang="en-GB" altLang="en-US" sz="4000">
                <a:solidFill>
                  <a:srgbClr val="00B050"/>
                </a:solidFill>
                <a:latin typeface="Times New Roman" panose="02020603050405020304" pitchFamily="18" charset="0"/>
                <a:cs typeface="Times New Roman" panose="02020603050405020304" pitchFamily="18" charset="0"/>
              </a:rPr>
              <a:t>We will discuss today</a:t>
            </a:r>
          </a:p>
        </p:txBody>
      </p:sp>
      <p:sp>
        <p:nvSpPr>
          <p:cNvPr id="3" name="Content Placeholder 2">
            <a:extLst>
              <a:ext uri="{FF2B5EF4-FFF2-40B4-BE49-F238E27FC236}">
                <a16:creationId xmlns:a16="http://schemas.microsoft.com/office/drawing/2014/main" id="{7DD2575B-8C65-4C8E-9998-D6BCDCE38990}"/>
              </a:ext>
            </a:extLst>
          </p:cNvPr>
          <p:cNvSpPr>
            <a:spLocks noGrp="1"/>
          </p:cNvSpPr>
          <p:nvPr>
            <p:ph idx="1"/>
          </p:nvPr>
        </p:nvSpPr>
        <p:spPr>
          <a:xfrm>
            <a:off x="304800" y="1447800"/>
            <a:ext cx="8512175" cy="5181600"/>
          </a:xfrm>
        </p:spPr>
        <p:txBody>
          <a:bodyPr/>
          <a:lstStyle/>
          <a:p>
            <a:pPr marL="0" indent="0">
              <a:buFont typeface="Wingdings 3" panose="05040102010807070707" pitchFamily="18" charset="2"/>
              <a:buNone/>
              <a:defRPr/>
            </a:pPr>
            <a:r>
              <a:rPr lang="en-GB" sz="2800" dirty="0">
                <a:solidFill>
                  <a:srgbClr val="FF0000"/>
                </a:solidFill>
                <a:latin typeface="Times New Roman" panose="02020603050405020304" pitchFamily="18" charset="0"/>
                <a:cs typeface="Times New Roman" panose="02020603050405020304" pitchFamily="18" charset="0"/>
              </a:rPr>
              <a:t>The various types, functions and structures and also how they link to organisational culture. </a:t>
            </a:r>
            <a:endParaRPr lang="en-GB" sz="2800" dirty="0">
              <a:solidFill>
                <a:srgbClr val="FF0000"/>
              </a:solidFill>
              <a:latin typeface="Times New Roman" panose="02020603050405020304" pitchFamily="18" charset="0"/>
              <a:ea typeface="+mj-ea"/>
              <a:cs typeface="Times New Roman" panose="02020603050405020304" pitchFamily="18" charset="0"/>
            </a:endParaRPr>
          </a:p>
          <a:p>
            <a:pPr marL="0" indent="0">
              <a:buFont typeface="Wingdings 3" panose="05040102010807070707" pitchFamily="18" charset="2"/>
              <a:buNone/>
              <a:defRPr/>
            </a:pPr>
            <a:endParaRPr lang="en-GB" sz="2800" dirty="0">
              <a:solidFill>
                <a:srgbClr val="FF0000"/>
              </a:solidFill>
              <a:latin typeface="Times New Roman" panose="02020603050405020304" pitchFamily="18" charset="0"/>
              <a:ea typeface="+mj-ea"/>
              <a:cs typeface="Times New Roman" panose="02020603050405020304" pitchFamily="18" charset="0"/>
            </a:endParaRPr>
          </a:p>
          <a:p>
            <a:pPr>
              <a:buFont typeface="Wingdings" panose="05000000000000000000" pitchFamily="2" charset="2"/>
              <a:buChar char="§"/>
              <a:defRPr/>
            </a:pPr>
            <a:r>
              <a:rPr lang="en-GB" sz="2800" dirty="0">
                <a:solidFill>
                  <a:srgbClr val="002060"/>
                </a:solidFill>
                <a:latin typeface="Times New Roman" panose="02020603050405020304" pitchFamily="18" charset="0"/>
                <a:ea typeface="+mj-ea"/>
                <a:cs typeface="Times New Roman" panose="02020603050405020304" pitchFamily="18" charset="0"/>
              </a:rPr>
              <a:t>Different Types of organisations. </a:t>
            </a:r>
          </a:p>
          <a:p>
            <a:pPr>
              <a:buFont typeface="Wingdings" panose="05000000000000000000" pitchFamily="2" charset="2"/>
              <a:buChar char="§"/>
              <a:defRPr/>
            </a:pPr>
            <a:r>
              <a:rPr lang="en-GB" sz="2800" dirty="0">
                <a:solidFill>
                  <a:srgbClr val="002060"/>
                </a:solidFill>
                <a:latin typeface="Times New Roman" panose="02020603050405020304" pitchFamily="18" charset="0"/>
                <a:ea typeface="+mj-ea"/>
                <a:cs typeface="Times New Roman" panose="02020603050405020304" pitchFamily="18" charset="0"/>
              </a:rPr>
              <a:t>The various functions within an organisation.</a:t>
            </a:r>
          </a:p>
          <a:p>
            <a:pPr>
              <a:buFont typeface="Wingdings" panose="05000000000000000000" pitchFamily="2" charset="2"/>
              <a:buChar char="§"/>
              <a:defRPr/>
            </a:pPr>
            <a:r>
              <a:rPr lang="en-GB" sz="2800" dirty="0">
                <a:solidFill>
                  <a:srgbClr val="002060"/>
                </a:solidFill>
                <a:latin typeface="Times New Roman" panose="02020603050405020304" pitchFamily="18" charset="0"/>
                <a:ea typeface="+mj-ea"/>
                <a:cs typeface="Times New Roman" panose="02020603050405020304" pitchFamily="18" charset="0"/>
              </a:rPr>
              <a:t>Organisational structure.</a:t>
            </a:r>
          </a:p>
          <a:p>
            <a:pPr>
              <a:buFont typeface="Wingdings" panose="05000000000000000000" pitchFamily="2" charset="2"/>
              <a:buChar char="§"/>
              <a:defRPr/>
            </a:pPr>
            <a:r>
              <a:rPr lang="en-GB" sz="2800" dirty="0">
                <a:solidFill>
                  <a:srgbClr val="002060"/>
                </a:solidFill>
                <a:latin typeface="Times New Roman" panose="02020603050405020304" pitchFamily="18" charset="0"/>
                <a:ea typeface="+mj-ea"/>
                <a:cs typeface="Times New Roman" panose="02020603050405020304" pitchFamily="18" charset="0"/>
              </a:rPr>
              <a:t>Formal Organisation.</a:t>
            </a:r>
          </a:p>
          <a:p>
            <a:pPr>
              <a:buFont typeface="Wingdings" panose="05000000000000000000" pitchFamily="2" charset="2"/>
              <a:buChar char="§"/>
              <a:defRPr/>
            </a:pPr>
            <a:r>
              <a:rPr lang="en-GB" sz="2800" dirty="0">
                <a:solidFill>
                  <a:srgbClr val="002060"/>
                </a:solidFill>
                <a:latin typeface="Times New Roman" panose="02020603050405020304" pitchFamily="18" charset="0"/>
                <a:ea typeface="+mj-ea"/>
                <a:cs typeface="Times New Roman" panose="02020603050405020304" pitchFamily="18" charset="0"/>
              </a:rPr>
              <a:t>Informal Organisation.</a:t>
            </a:r>
          </a:p>
          <a:p>
            <a:pPr marL="0" indent="0">
              <a:buFont typeface="Wingdings 3" panose="05040102010807070707" pitchFamily="18" charset="2"/>
              <a:buNone/>
              <a:defRPr/>
            </a:pPr>
            <a:endParaRPr lang="en-GB" sz="2800" dirty="0">
              <a:solidFill>
                <a:srgbClr val="002060"/>
              </a:solidFill>
              <a:latin typeface="Times New Roman" panose="02020603050405020304" pitchFamily="18" charset="0"/>
              <a:ea typeface="+mj-ea"/>
              <a:cs typeface="Times New Roman" panose="02020603050405020304" pitchFamily="18" charset="0"/>
            </a:endParaRPr>
          </a:p>
          <a:p>
            <a:pPr>
              <a:buFont typeface="Wingdings" panose="05000000000000000000" pitchFamily="2" charset="2"/>
              <a:buChar char="§"/>
              <a:defRPr/>
            </a:pPr>
            <a:endParaRPr lang="en-GB" sz="1600" dirty="0">
              <a:solidFill>
                <a:srgbClr val="FF0000"/>
              </a:solidFill>
              <a:latin typeface="Times New Roman" panose="02020603050405020304" pitchFamily="18" charset="0"/>
              <a:ea typeface="+mj-ea"/>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B11E9A61-5C1F-416E-8CEB-10844595B5BE}"/>
              </a:ext>
            </a:extLst>
          </p:cNvPr>
          <p:cNvSpPr>
            <a:spLocks noGrp="1"/>
          </p:cNvSpPr>
          <p:nvPr>
            <p:ph type="title"/>
          </p:nvPr>
        </p:nvSpPr>
        <p:spPr>
          <a:xfrm>
            <a:off x="304800" y="381000"/>
            <a:ext cx="8610600" cy="990600"/>
          </a:xfrm>
        </p:spPr>
        <p:txBody>
          <a:bodyPr>
            <a:normAutofit fontScale="90000"/>
          </a:bodyPr>
          <a:lstStyle/>
          <a:p>
            <a:pPr eaLnBrk="1" hangingPunct="1"/>
            <a:r>
              <a:rPr lang="en-GB" altLang="en-US" sz="4000">
                <a:solidFill>
                  <a:srgbClr val="00B050"/>
                </a:solidFill>
                <a:latin typeface="Times New Roman" panose="02020603050405020304" pitchFamily="18" charset="0"/>
                <a:cs typeface="Times New Roman" panose="02020603050405020304" pitchFamily="18" charset="0"/>
              </a:rPr>
              <a:t>Large sized organisations </a:t>
            </a:r>
            <a:br>
              <a:rPr lang="en-GB" altLang="en-US" sz="4000">
                <a:solidFill>
                  <a:srgbClr val="C00000"/>
                </a:solidFill>
                <a:latin typeface="Times New Roman" panose="02020603050405020304" pitchFamily="18" charset="0"/>
                <a:cs typeface="Times New Roman" panose="02020603050405020304" pitchFamily="18" charset="0"/>
              </a:rPr>
            </a:br>
            <a:br>
              <a:rPr lang="en-GB" altLang="en-US" sz="4000">
                <a:solidFill>
                  <a:srgbClr val="FFFF00"/>
                </a:solidFill>
                <a:latin typeface="Times New Roman" panose="02020603050405020304" pitchFamily="18" charset="0"/>
                <a:cs typeface="Times New Roman" panose="02020603050405020304" pitchFamily="18" charset="0"/>
              </a:rPr>
            </a:br>
            <a:endParaRPr lang="en-US" altLang="en-US" sz="4000">
              <a:solidFill>
                <a:srgbClr val="FFFF00"/>
              </a:solidFill>
              <a:latin typeface="Times New Roman" panose="02020603050405020304" pitchFamily="18" charset="0"/>
              <a:cs typeface="Times New Roman" panose="02020603050405020304" pitchFamily="18" charset="0"/>
            </a:endParaRPr>
          </a:p>
        </p:txBody>
      </p:sp>
      <p:sp>
        <p:nvSpPr>
          <p:cNvPr id="7171" name="Rectangle 3">
            <a:extLst>
              <a:ext uri="{FF2B5EF4-FFF2-40B4-BE49-F238E27FC236}">
                <a16:creationId xmlns:a16="http://schemas.microsoft.com/office/drawing/2014/main" id="{227EC9B8-6EBB-44AC-BAB8-A489161FDF1D}"/>
              </a:ext>
            </a:extLst>
          </p:cNvPr>
          <p:cNvSpPr>
            <a:spLocks noGrp="1" noChangeArrowheads="1"/>
          </p:cNvSpPr>
          <p:nvPr>
            <p:ph idx="1"/>
          </p:nvPr>
        </p:nvSpPr>
        <p:spPr>
          <a:xfrm>
            <a:off x="152400" y="2057400"/>
            <a:ext cx="8763000" cy="4572000"/>
          </a:xfrm>
        </p:spPr>
        <p:txBody>
          <a:bodyPr/>
          <a:lstStyle/>
          <a:p>
            <a:pPr marL="450850" algn="just" eaLnBrk="1" hangingPunct="1">
              <a:buFont typeface="Wingdings" panose="05000000000000000000" pitchFamily="2" charset="2"/>
              <a:buChar char="q"/>
              <a:defRPr/>
            </a:pPr>
            <a:r>
              <a:rPr lang="en-GB" altLang="en-US" sz="2400" dirty="0">
                <a:solidFill>
                  <a:srgbClr val="002060"/>
                </a:solidFill>
              </a:rPr>
              <a:t>Large organisation have greater than or equal to 250 </a:t>
            </a:r>
          </a:p>
          <a:p>
            <a:pPr marL="347663" indent="-239713" algn="just" eaLnBrk="1" hangingPunct="1">
              <a:buFont typeface="Wingdings" pitchFamily="2" charset="2"/>
              <a:buNone/>
              <a:defRPr/>
            </a:pPr>
            <a:r>
              <a:rPr lang="en-GB" altLang="en-US" sz="2400" dirty="0">
                <a:solidFill>
                  <a:srgbClr val="002060"/>
                </a:solidFill>
              </a:rPr>
              <a:t>employees, regardless of revenue, or, if the number of </a:t>
            </a:r>
          </a:p>
          <a:p>
            <a:pPr marL="347663" indent="-239713" algn="just" eaLnBrk="1" hangingPunct="1">
              <a:buFont typeface="Wingdings" pitchFamily="2" charset="2"/>
              <a:buNone/>
              <a:defRPr/>
            </a:pPr>
            <a:r>
              <a:rPr lang="en-GB" altLang="en-US" sz="2400" dirty="0">
                <a:solidFill>
                  <a:srgbClr val="002060"/>
                </a:solidFill>
              </a:rPr>
              <a:t>employees is unknown, then revenue of greater than or equal </a:t>
            </a:r>
          </a:p>
          <a:p>
            <a:pPr marL="347663" indent="-239713" algn="just" eaLnBrk="1" hangingPunct="1">
              <a:buFont typeface="Wingdings" pitchFamily="2" charset="2"/>
              <a:buNone/>
              <a:defRPr/>
            </a:pPr>
            <a:r>
              <a:rPr lang="en-GB" altLang="en-US" sz="2400" dirty="0">
                <a:solidFill>
                  <a:srgbClr val="002060"/>
                </a:solidFill>
              </a:rPr>
              <a:t>to £22.8m/$22.8m will be taken as an indicator that it is a large </a:t>
            </a:r>
          </a:p>
          <a:p>
            <a:pPr marL="347663" indent="-239713" algn="just" eaLnBrk="1" hangingPunct="1">
              <a:buFont typeface="Wingdings" pitchFamily="2" charset="2"/>
              <a:buNone/>
              <a:defRPr/>
            </a:pPr>
            <a:r>
              <a:rPr lang="en-GB" altLang="en-US" sz="2400" dirty="0">
                <a:solidFill>
                  <a:srgbClr val="002060"/>
                </a:solidFill>
              </a:rPr>
              <a:t>business.</a:t>
            </a:r>
            <a:endParaRPr lang="en-US" altLang="en-US" sz="2800" dirty="0">
              <a:solidFill>
                <a:srgbClr val="002060"/>
              </a:solidFill>
            </a:endParaRP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1FFDF2B9-F479-43F4-8E08-1EC1E0AF0ECD}"/>
              </a:ext>
            </a:extLst>
          </p:cNvPr>
          <p:cNvSpPr>
            <a:spLocks noGrp="1"/>
          </p:cNvSpPr>
          <p:nvPr>
            <p:ph type="title"/>
          </p:nvPr>
        </p:nvSpPr>
        <p:spPr>
          <a:xfrm>
            <a:off x="304800" y="304800"/>
            <a:ext cx="8610600" cy="990600"/>
          </a:xfrm>
        </p:spPr>
        <p:txBody>
          <a:bodyPr>
            <a:normAutofit fontScale="90000"/>
          </a:bodyPr>
          <a:lstStyle/>
          <a:p>
            <a:pPr eaLnBrk="1" hangingPunct="1"/>
            <a:r>
              <a:rPr lang="en-GB" altLang="en-US" sz="4000">
                <a:solidFill>
                  <a:srgbClr val="00B050"/>
                </a:solidFill>
                <a:latin typeface="Times New Roman" panose="02020603050405020304" pitchFamily="18" charset="0"/>
                <a:cs typeface="Times New Roman" panose="02020603050405020304" pitchFamily="18" charset="0"/>
              </a:rPr>
              <a:t>Medium sized organisations </a:t>
            </a:r>
            <a:r>
              <a:rPr lang="en-GB" altLang="en-US" sz="2800">
                <a:solidFill>
                  <a:srgbClr val="FFFF00"/>
                </a:solidFill>
                <a:latin typeface="Times New Roman" panose="02020603050405020304" pitchFamily="18" charset="0"/>
                <a:cs typeface="Times New Roman" panose="02020603050405020304" pitchFamily="18" charset="0"/>
              </a:rPr>
              <a:t>. </a:t>
            </a:r>
            <a:br>
              <a:rPr lang="en-GB" altLang="en-US" sz="4000">
                <a:solidFill>
                  <a:srgbClr val="FFFF00"/>
                </a:solidFill>
                <a:latin typeface="Times New Roman" panose="02020603050405020304" pitchFamily="18" charset="0"/>
                <a:cs typeface="Times New Roman" panose="02020603050405020304" pitchFamily="18" charset="0"/>
              </a:rPr>
            </a:br>
            <a:endParaRPr lang="en-US" altLang="en-US" sz="4000">
              <a:solidFill>
                <a:srgbClr val="FFFF00"/>
              </a:solidFill>
              <a:latin typeface="Times New Roman" panose="02020603050405020304" pitchFamily="18" charset="0"/>
              <a:cs typeface="Times New Roman" panose="02020603050405020304" pitchFamily="18" charset="0"/>
            </a:endParaRPr>
          </a:p>
        </p:txBody>
      </p:sp>
      <p:sp>
        <p:nvSpPr>
          <p:cNvPr id="8195" name="Rectangle 3">
            <a:extLst>
              <a:ext uri="{FF2B5EF4-FFF2-40B4-BE49-F238E27FC236}">
                <a16:creationId xmlns:a16="http://schemas.microsoft.com/office/drawing/2014/main" id="{990B7C80-0ABC-49D4-9793-215EA561BA3C}"/>
              </a:ext>
            </a:extLst>
          </p:cNvPr>
          <p:cNvSpPr>
            <a:spLocks noGrp="1" noChangeArrowheads="1"/>
          </p:cNvSpPr>
          <p:nvPr>
            <p:ph idx="1"/>
          </p:nvPr>
        </p:nvSpPr>
        <p:spPr>
          <a:xfrm>
            <a:off x="381000" y="1676400"/>
            <a:ext cx="8382000" cy="4953000"/>
          </a:xfrm>
        </p:spPr>
        <p:txBody>
          <a:bodyPr/>
          <a:lstStyle/>
          <a:p>
            <a:pPr marL="450850" algn="just" eaLnBrk="1" hangingPunct="1">
              <a:buFont typeface="Wingdings" panose="05000000000000000000" pitchFamily="2" charset="2"/>
              <a:buChar char="q"/>
              <a:defRPr/>
            </a:pPr>
            <a:r>
              <a:rPr lang="en-GB" altLang="en-US" sz="2400" dirty="0">
                <a:solidFill>
                  <a:srgbClr val="002060"/>
                </a:solidFill>
              </a:rPr>
              <a:t>Medium organisation have between 50 and 249 </a:t>
            </a:r>
          </a:p>
          <a:p>
            <a:pPr marL="107950" indent="0" algn="just" eaLnBrk="1" hangingPunct="1">
              <a:buFont typeface="Wingdings 3" panose="05040102010807070707" pitchFamily="18" charset="2"/>
              <a:buNone/>
              <a:defRPr/>
            </a:pPr>
            <a:r>
              <a:rPr lang="en-GB" altLang="en-US" sz="2400" dirty="0">
                <a:solidFill>
                  <a:srgbClr val="002060"/>
                </a:solidFill>
              </a:rPr>
              <a:t>employees, regardless of revenue, or, if the number of employees is unknown, then revenue of greater than or equal to £5.6m/$5.6m and less than £22.8m/$22.8m will be taken as an indicator that it is a medium business</a:t>
            </a:r>
            <a:r>
              <a:rPr lang="en-GB" altLang="en-US" sz="2400" dirty="0"/>
              <a:t>.</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4AE4D27-9633-40A9-A96C-C0B5B6B67D3E}"/>
              </a:ext>
            </a:extLst>
          </p:cNvPr>
          <p:cNvSpPr>
            <a:spLocks noGrp="1"/>
          </p:cNvSpPr>
          <p:nvPr>
            <p:ph type="title"/>
          </p:nvPr>
        </p:nvSpPr>
        <p:spPr>
          <a:xfrm>
            <a:off x="304800" y="304800"/>
            <a:ext cx="8610600" cy="1219200"/>
          </a:xfrm>
        </p:spPr>
        <p:txBody>
          <a:bodyPr>
            <a:normAutofit fontScale="90000"/>
          </a:bodyPr>
          <a:lstStyle/>
          <a:p>
            <a:pPr eaLnBrk="1" hangingPunct="1"/>
            <a:br>
              <a:rPr lang="en-GB" altLang="en-US" sz="2800">
                <a:solidFill>
                  <a:srgbClr val="C00000"/>
                </a:solidFill>
                <a:latin typeface="Times New Roman" panose="02020603050405020304" pitchFamily="18" charset="0"/>
                <a:cs typeface="Times New Roman" panose="02020603050405020304" pitchFamily="18" charset="0"/>
              </a:rPr>
            </a:br>
            <a:r>
              <a:rPr lang="en-GB" altLang="en-US" sz="4000">
                <a:solidFill>
                  <a:srgbClr val="00B050"/>
                </a:solidFill>
                <a:latin typeface="Times New Roman" panose="02020603050405020304" pitchFamily="18" charset="0"/>
                <a:cs typeface="Times New Roman" panose="02020603050405020304" pitchFamily="18" charset="0"/>
              </a:rPr>
              <a:t>Small size organisations </a:t>
            </a:r>
            <a:br>
              <a:rPr lang="en-GB" altLang="en-US" sz="4000">
                <a:solidFill>
                  <a:srgbClr val="00B050"/>
                </a:solidFill>
                <a:latin typeface="Times New Roman" panose="02020603050405020304" pitchFamily="18" charset="0"/>
                <a:cs typeface="Times New Roman" panose="02020603050405020304" pitchFamily="18" charset="0"/>
              </a:rPr>
            </a:br>
            <a:endParaRPr lang="en-US" altLang="en-US" sz="4000">
              <a:solidFill>
                <a:srgbClr val="00B050"/>
              </a:solidFill>
              <a:latin typeface="Times New Roman" panose="02020603050405020304" pitchFamily="18" charset="0"/>
              <a:cs typeface="Times New Roman" panose="02020603050405020304" pitchFamily="18" charset="0"/>
            </a:endParaRPr>
          </a:p>
        </p:txBody>
      </p:sp>
      <p:sp>
        <p:nvSpPr>
          <p:cNvPr id="9219" name="Rectangle 3">
            <a:extLst>
              <a:ext uri="{FF2B5EF4-FFF2-40B4-BE49-F238E27FC236}">
                <a16:creationId xmlns:a16="http://schemas.microsoft.com/office/drawing/2014/main" id="{49BD74E0-1672-4C2E-BA46-BDB5474D2DCA}"/>
              </a:ext>
            </a:extLst>
          </p:cNvPr>
          <p:cNvSpPr>
            <a:spLocks noGrp="1" noChangeArrowheads="1"/>
          </p:cNvSpPr>
          <p:nvPr>
            <p:ph idx="1"/>
          </p:nvPr>
        </p:nvSpPr>
        <p:spPr>
          <a:xfrm>
            <a:off x="381000" y="1828800"/>
            <a:ext cx="8382000" cy="4724400"/>
          </a:xfrm>
        </p:spPr>
        <p:txBody>
          <a:bodyPr/>
          <a:lstStyle/>
          <a:p>
            <a:pPr marL="450850" algn="just" eaLnBrk="1" hangingPunct="1">
              <a:buFont typeface="Wingdings" panose="05000000000000000000" pitchFamily="2" charset="2"/>
              <a:buChar char="q"/>
              <a:defRPr/>
            </a:pPr>
            <a:r>
              <a:rPr lang="en-GB" altLang="en-US" sz="2400" dirty="0">
                <a:solidFill>
                  <a:srgbClr val="002060"/>
                </a:solidFill>
              </a:rPr>
              <a:t>Small organisation less than 50 employees, regardless of </a:t>
            </a:r>
          </a:p>
          <a:p>
            <a:pPr marL="347663" indent="-239713" algn="just" eaLnBrk="1" hangingPunct="1">
              <a:buFont typeface="Wingdings" pitchFamily="2" charset="2"/>
              <a:buNone/>
              <a:defRPr/>
            </a:pPr>
            <a:r>
              <a:rPr lang="en-GB" altLang="en-US" sz="2400" dirty="0">
                <a:solidFill>
                  <a:srgbClr val="002060"/>
                </a:solidFill>
              </a:rPr>
              <a:t>revenue, or, if the number of employees is unknown, then </a:t>
            </a:r>
          </a:p>
          <a:p>
            <a:pPr marL="347663" indent="-239713" algn="just" eaLnBrk="1" hangingPunct="1">
              <a:buFont typeface="Wingdings" pitchFamily="2" charset="2"/>
              <a:buNone/>
              <a:defRPr/>
            </a:pPr>
            <a:r>
              <a:rPr lang="en-GB" altLang="en-US" sz="2400" dirty="0">
                <a:solidFill>
                  <a:srgbClr val="002060"/>
                </a:solidFill>
              </a:rPr>
              <a:t>revenue of less than £5.6m/$5.6m will be taken as an </a:t>
            </a:r>
          </a:p>
          <a:p>
            <a:pPr marL="347663" indent="-239713" algn="just" eaLnBrk="1" hangingPunct="1">
              <a:buFont typeface="Wingdings" pitchFamily="2" charset="2"/>
              <a:buNone/>
              <a:defRPr/>
            </a:pPr>
            <a:r>
              <a:rPr lang="en-GB" altLang="en-US" sz="2400" dirty="0">
                <a:solidFill>
                  <a:srgbClr val="002060"/>
                </a:solidFill>
              </a:rPr>
              <a:t>indicator that it is a small business</a:t>
            </a:r>
            <a:r>
              <a:rPr lang="en-GB" altLang="en-US" sz="2400" dirty="0"/>
              <a:t>.</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D741E76-706F-42E6-ABFB-D0B0B270C17C}"/>
              </a:ext>
            </a:extLst>
          </p:cNvPr>
          <p:cNvSpPr>
            <a:spLocks noGrp="1"/>
          </p:cNvSpPr>
          <p:nvPr>
            <p:ph type="title"/>
          </p:nvPr>
        </p:nvSpPr>
        <p:spPr>
          <a:xfrm>
            <a:off x="304800" y="304800"/>
            <a:ext cx="8610600" cy="1219200"/>
          </a:xfrm>
        </p:spPr>
        <p:txBody>
          <a:bodyPr>
            <a:normAutofit fontScale="90000"/>
          </a:bodyPr>
          <a:lstStyle/>
          <a:p>
            <a:pPr eaLnBrk="1" hangingPunct="1"/>
            <a:r>
              <a:rPr lang="en-GB" altLang="en-US" sz="4000" b="1">
                <a:solidFill>
                  <a:srgbClr val="00B050"/>
                </a:solidFill>
                <a:latin typeface="Times New Roman" panose="02020603050405020304" pitchFamily="18" charset="0"/>
                <a:cs typeface="Times New Roman" panose="02020603050405020304" pitchFamily="18" charset="0"/>
              </a:rPr>
              <a:t>The various functions within an organisation</a:t>
            </a:r>
            <a:r>
              <a:rPr lang="en-GB" altLang="en-US" sz="4000">
                <a:solidFill>
                  <a:srgbClr val="00B050"/>
                </a:solidFill>
                <a:latin typeface="Times New Roman" panose="02020603050405020304" pitchFamily="18" charset="0"/>
                <a:cs typeface="Times New Roman" panose="02020603050405020304" pitchFamily="18" charset="0"/>
              </a:rPr>
              <a:t>.</a:t>
            </a:r>
            <a:br>
              <a:rPr lang="en-GB" altLang="en-US" sz="4000">
                <a:solidFill>
                  <a:srgbClr val="00B050"/>
                </a:solidFill>
                <a:latin typeface="Times New Roman" panose="02020603050405020304" pitchFamily="18" charset="0"/>
                <a:cs typeface="Times New Roman" panose="02020603050405020304" pitchFamily="18" charset="0"/>
              </a:rPr>
            </a:br>
            <a:endParaRPr lang="en-US" altLang="en-US" sz="4000">
              <a:solidFill>
                <a:srgbClr val="00B050"/>
              </a:solidFill>
              <a:latin typeface="Times New Roman" panose="02020603050405020304" pitchFamily="18" charset="0"/>
              <a:cs typeface="Times New Roman" panose="02020603050405020304" pitchFamily="18" charset="0"/>
            </a:endParaRPr>
          </a:p>
        </p:txBody>
      </p:sp>
      <p:sp>
        <p:nvSpPr>
          <p:cNvPr id="15363" name="Rectangle 3">
            <a:extLst>
              <a:ext uri="{FF2B5EF4-FFF2-40B4-BE49-F238E27FC236}">
                <a16:creationId xmlns:a16="http://schemas.microsoft.com/office/drawing/2014/main" id="{C76FFAF9-5CCB-4DD4-BECC-63EC1E29FD43}"/>
              </a:ext>
            </a:extLst>
          </p:cNvPr>
          <p:cNvSpPr>
            <a:spLocks noGrp="1"/>
          </p:cNvSpPr>
          <p:nvPr>
            <p:ph idx="1"/>
          </p:nvPr>
        </p:nvSpPr>
        <p:spPr>
          <a:xfrm>
            <a:off x="381000" y="1828800"/>
            <a:ext cx="8382000" cy="4724400"/>
          </a:xfrm>
        </p:spPr>
        <p:txBody>
          <a:bodyPr/>
          <a:lstStyle/>
          <a:p>
            <a:pPr marL="107950" indent="0" algn="just" eaLnBrk="1" hangingPunct="1">
              <a:buFont typeface="Wingdings 3" panose="05040102010807070707" pitchFamily="18" charset="2"/>
              <a:buNone/>
            </a:pPr>
            <a:r>
              <a:rPr lang="en-GB" altLang="en-US" sz="2400" b="1">
                <a:solidFill>
                  <a:srgbClr val="002060"/>
                </a:solidFill>
              </a:rPr>
              <a:t>Here are the main functions within most  organisations:</a:t>
            </a:r>
          </a:p>
        </p:txBody>
      </p:sp>
      <p:pic>
        <p:nvPicPr>
          <p:cNvPr id="15364" name="Picture 7">
            <a:extLst>
              <a:ext uri="{FF2B5EF4-FFF2-40B4-BE49-F238E27FC236}">
                <a16:creationId xmlns:a16="http://schemas.microsoft.com/office/drawing/2014/main" id="{FB5FE667-91BD-41E3-BB39-E4032450B7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763" y="2438400"/>
            <a:ext cx="8116887" cy="420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38D7E60-75BB-4E84-B85E-B0F58113253A}"/>
              </a:ext>
            </a:extLst>
          </p:cNvPr>
          <p:cNvSpPr>
            <a:spLocks noGrp="1"/>
          </p:cNvSpPr>
          <p:nvPr>
            <p:ph type="title"/>
          </p:nvPr>
        </p:nvSpPr>
        <p:spPr>
          <a:xfrm>
            <a:off x="609600" y="609600"/>
            <a:ext cx="8153400" cy="1320800"/>
          </a:xfrm>
        </p:spPr>
        <p:txBody>
          <a:bodyPr>
            <a:normAutofit fontScale="90000"/>
          </a:bodyPr>
          <a:lstStyle/>
          <a:p>
            <a:r>
              <a:rPr lang="en-GB" altLang="en-US" b="1">
                <a:solidFill>
                  <a:srgbClr val="00B050"/>
                </a:solidFill>
                <a:latin typeface="Times New Roman" panose="02020603050405020304" pitchFamily="18" charset="0"/>
                <a:cs typeface="Times New Roman" panose="02020603050405020304" pitchFamily="18" charset="0"/>
              </a:rPr>
              <a:t>The various functions within an organisation.</a:t>
            </a:r>
            <a:endParaRPr lang="en-GB" altLang="en-US"/>
          </a:p>
        </p:txBody>
      </p:sp>
      <p:sp>
        <p:nvSpPr>
          <p:cNvPr id="17411" name="Content Placeholder 2">
            <a:extLst>
              <a:ext uri="{FF2B5EF4-FFF2-40B4-BE49-F238E27FC236}">
                <a16:creationId xmlns:a16="http://schemas.microsoft.com/office/drawing/2014/main" id="{C2EE20CC-7400-42EB-BA3A-81BDB12F7754}"/>
              </a:ext>
            </a:extLst>
          </p:cNvPr>
          <p:cNvSpPr>
            <a:spLocks noGrp="1"/>
          </p:cNvSpPr>
          <p:nvPr>
            <p:ph idx="1"/>
          </p:nvPr>
        </p:nvSpPr>
        <p:spPr>
          <a:xfrm>
            <a:off x="663575" y="2206625"/>
            <a:ext cx="8077200" cy="3881438"/>
          </a:xfrm>
        </p:spPr>
        <p:txBody>
          <a:bodyPr/>
          <a:lstStyle/>
          <a:p>
            <a:pPr marL="0" indent="0">
              <a:buFont typeface="Wingdings 3" panose="05040102010807070707" pitchFamily="18" charset="2"/>
              <a:buNone/>
            </a:pPr>
            <a:r>
              <a:rPr lang="en-GB" altLang="en-US" sz="2400" b="1"/>
              <a:t>Administrative functions:</a:t>
            </a:r>
          </a:p>
          <a:p>
            <a:pPr marL="0" indent="0">
              <a:buFont typeface="Wingdings 3" panose="05040102010807070707" pitchFamily="18" charset="2"/>
              <a:buNone/>
            </a:pPr>
            <a:endParaRPr lang="en-GB" altLang="en-US" sz="2400" b="1"/>
          </a:p>
        </p:txBody>
      </p:sp>
      <p:pic>
        <p:nvPicPr>
          <p:cNvPr id="17412" name="Picture 4">
            <a:extLst>
              <a:ext uri="{FF2B5EF4-FFF2-40B4-BE49-F238E27FC236}">
                <a16:creationId xmlns:a16="http://schemas.microsoft.com/office/drawing/2014/main" id="{F2D246B2-214E-4B4F-8B33-8C92A86FE5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3029"/>
          <a:stretch>
            <a:fillRect/>
          </a:stretch>
        </p:blipFill>
        <p:spPr bwMode="auto">
          <a:xfrm>
            <a:off x="762000" y="2803525"/>
            <a:ext cx="7696200" cy="3268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8558A37-050E-4412-BA02-41EBFE5CAF63}"/>
              </a:ext>
            </a:extLst>
          </p:cNvPr>
          <p:cNvSpPr>
            <a:spLocks noGrp="1"/>
          </p:cNvSpPr>
          <p:nvPr>
            <p:ph type="title"/>
          </p:nvPr>
        </p:nvSpPr>
        <p:spPr>
          <a:xfrm>
            <a:off x="609600" y="609600"/>
            <a:ext cx="8077200" cy="1320800"/>
          </a:xfrm>
        </p:spPr>
        <p:txBody>
          <a:bodyPr>
            <a:normAutofit fontScale="90000"/>
          </a:bodyPr>
          <a:lstStyle/>
          <a:p>
            <a:r>
              <a:rPr lang="en-GB" altLang="en-US" b="1">
                <a:solidFill>
                  <a:srgbClr val="00B050"/>
                </a:solidFill>
                <a:latin typeface="Times New Roman" panose="02020603050405020304" pitchFamily="18" charset="0"/>
                <a:cs typeface="Times New Roman" panose="02020603050405020304" pitchFamily="18" charset="0"/>
              </a:rPr>
              <a:t>The various functions within an organisation.</a:t>
            </a:r>
            <a:endParaRPr lang="en-GB" altLang="en-US"/>
          </a:p>
        </p:txBody>
      </p:sp>
      <p:sp>
        <p:nvSpPr>
          <p:cNvPr id="18435" name="Content Placeholder 2">
            <a:extLst>
              <a:ext uri="{FF2B5EF4-FFF2-40B4-BE49-F238E27FC236}">
                <a16:creationId xmlns:a16="http://schemas.microsoft.com/office/drawing/2014/main" id="{B4CA039B-E9D8-4BC7-9F58-C01AE6F5AA04}"/>
              </a:ext>
            </a:extLst>
          </p:cNvPr>
          <p:cNvSpPr>
            <a:spLocks noGrp="1"/>
          </p:cNvSpPr>
          <p:nvPr>
            <p:ph idx="1"/>
          </p:nvPr>
        </p:nvSpPr>
        <p:spPr>
          <a:xfrm>
            <a:off x="609600" y="2160588"/>
            <a:ext cx="8001000" cy="3881437"/>
          </a:xfrm>
        </p:spPr>
        <p:txBody>
          <a:bodyPr/>
          <a:lstStyle/>
          <a:p>
            <a:pPr marL="0" indent="0">
              <a:buFont typeface="Wingdings 3" panose="05040102010807070707" pitchFamily="18" charset="2"/>
              <a:buNone/>
            </a:pPr>
            <a:r>
              <a:rPr lang="en-GB" altLang="en-US" sz="2400" b="1"/>
              <a:t>Customer Service:</a:t>
            </a:r>
          </a:p>
          <a:p>
            <a:pPr marL="0" indent="0">
              <a:buFont typeface="Wingdings 3" panose="05040102010807070707" pitchFamily="18" charset="2"/>
              <a:buNone/>
            </a:pPr>
            <a:endParaRPr lang="en-GB" altLang="en-US" sz="2400" b="1"/>
          </a:p>
        </p:txBody>
      </p:sp>
      <p:pic>
        <p:nvPicPr>
          <p:cNvPr id="18436" name="Picture 10" descr="smileysun">
            <a:extLst>
              <a:ext uri="{FF2B5EF4-FFF2-40B4-BE49-F238E27FC236}">
                <a16:creationId xmlns:a16="http://schemas.microsoft.com/office/drawing/2014/main" id="{02E76B8A-0C47-40E6-88B6-A5C74DDFFA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2709863"/>
            <a:ext cx="4818063" cy="313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CD846F7-B2D6-4AE1-9383-8621B105B2C3}"/>
              </a:ext>
            </a:extLst>
          </p:cNvPr>
          <p:cNvSpPr>
            <a:spLocks noGrp="1"/>
          </p:cNvSpPr>
          <p:nvPr>
            <p:ph type="title"/>
          </p:nvPr>
        </p:nvSpPr>
        <p:spPr>
          <a:xfrm>
            <a:off x="609600" y="609600"/>
            <a:ext cx="8077200" cy="1320800"/>
          </a:xfrm>
        </p:spPr>
        <p:txBody>
          <a:bodyPr>
            <a:normAutofit fontScale="90000"/>
          </a:bodyPr>
          <a:lstStyle/>
          <a:p>
            <a:r>
              <a:rPr lang="en-GB" altLang="en-US" b="1">
                <a:solidFill>
                  <a:srgbClr val="00B050"/>
                </a:solidFill>
                <a:latin typeface="Times New Roman" panose="02020603050405020304" pitchFamily="18" charset="0"/>
                <a:cs typeface="Times New Roman" panose="02020603050405020304" pitchFamily="18" charset="0"/>
              </a:rPr>
              <a:t>The various functions within an organisation.</a:t>
            </a:r>
            <a:endParaRPr lang="en-GB" altLang="en-US"/>
          </a:p>
        </p:txBody>
      </p:sp>
      <p:sp>
        <p:nvSpPr>
          <p:cNvPr id="19459" name="Content Placeholder 2">
            <a:extLst>
              <a:ext uri="{FF2B5EF4-FFF2-40B4-BE49-F238E27FC236}">
                <a16:creationId xmlns:a16="http://schemas.microsoft.com/office/drawing/2014/main" id="{E1EA5A77-3B6B-4AF8-8926-1E19AB9832A7}"/>
              </a:ext>
            </a:extLst>
          </p:cNvPr>
          <p:cNvSpPr>
            <a:spLocks noGrp="1"/>
          </p:cNvSpPr>
          <p:nvPr>
            <p:ph idx="1"/>
          </p:nvPr>
        </p:nvSpPr>
        <p:spPr>
          <a:xfrm>
            <a:off x="609600" y="2160588"/>
            <a:ext cx="8077200" cy="3881437"/>
          </a:xfrm>
        </p:spPr>
        <p:txBody>
          <a:bodyPr/>
          <a:lstStyle/>
          <a:p>
            <a:pPr marL="0" indent="0">
              <a:buFont typeface="Wingdings 3" panose="05040102010807070707" pitchFamily="18" charset="2"/>
              <a:buNone/>
            </a:pPr>
            <a:r>
              <a:rPr lang="en-GB" altLang="en-US" sz="2400" b="1"/>
              <a:t>Functions within the customer service department:</a:t>
            </a:r>
          </a:p>
        </p:txBody>
      </p:sp>
      <p:pic>
        <p:nvPicPr>
          <p:cNvPr id="19460" name="Picture 4">
            <a:extLst>
              <a:ext uri="{FF2B5EF4-FFF2-40B4-BE49-F238E27FC236}">
                <a16:creationId xmlns:a16="http://schemas.microsoft.com/office/drawing/2014/main" id="{3F618092-D854-453D-9321-C22F9ACECB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2971800"/>
            <a:ext cx="8139113"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DCF7EC34-AF09-44CE-9D5B-A48E2DC42BD0}"/>
              </a:ext>
            </a:extLst>
          </p:cNvPr>
          <p:cNvSpPr>
            <a:spLocks noGrp="1"/>
          </p:cNvSpPr>
          <p:nvPr>
            <p:ph type="title"/>
          </p:nvPr>
        </p:nvSpPr>
        <p:spPr>
          <a:xfrm>
            <a:off x="609600" y="609600"/>
            <a:ext cx="8077200" cy="1320800"/>
          </a:xfrm>
        </p:spPr>
        <p:txBody>
          <a:bodyPr>
            <a:normAutofit fontScale="90000"/>
          </a:bodyPr>
          <a:lstStyle/>
          <a:p>
            <a:r>
              <a:rPr lang="en-GB" altLang="en-US" b="1">
                <a:solidFill>
                  <a:srgbClr val="00B050"/>
                </a:solidFill>
                <a:latin typeface="Times New Roman" panose="02020603050405020304" pitchFamily="18" charset="0"/>
                <a:cs typeface="Times New Roman" panose="02020603050405020304" pitchFamily="18" charset="0"/>
              </a:rPr>
              <a:t>The various functions within an organisation.</a:t>
            </a:r>
            <a:endParaRPr lang="en-GB" altLang="en-US"/>
          </a:p>
        </p:txBody>
      </p:sp>
      <p:sp>
        <p:nvSpPr>
          <p:cNvPr id="20483" name="Content Placeholder 2">
            <a:extLst>
              <a:ext uri="{FF2B5EF4-FFF2-40B4-BE49-F238E27FC236}">
                <a16:creationId xmlns:a16="http://schemas.microsoft.com/office/drawing/2014/main" id="{F0B2A8CF-8096-432A-A4FA-93FDCC4B41B4}"/>
              </a:ext>
            </a:extLst>
          </p:cNvPr>
          <p:cNvSpPr>
            <a:spLocks noGrp="1"/>
          </p:cNvSpPr>
          <p:nvPr>
            <p:ph idx="1"/>
          </p:nvPr>
        </p:nvSpPr>
        <p:spPr>
          <a:xfrm>
            <a:off x="609600" y="2160588"/>
            <a:ext cx="8077200" cy="3881437"/>
          </a:xfrm>
        </p:spPr>
        <p:txBody>
          <a:bodyPr/>
          <a:lstStyle/>
          <a:p>
            <a:endParaRPr lang="en-GB" altLang="en-US"/>
          </a:p>
        </p:txBody>
      </p:sp>
      <p:pic>
        <p:nvPicPr>
          <p:cNvPr id="20484" name="Picture 5" descr="customer-service">
            <a:extLst>
              <a:ext uri="{FF2B5EF4-FFF2-40B4-BE49-F238E27FC236}">
                <a16:creationId xmlns:a16="http://schemas.microsoft.com/office/drawing/2014/main" id="{8E5E4DDD-406E-4D5E-8E5A-FF5501D5E0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700138C6-53F7-4A9D-98EA-C3E9DD6FF5B0}"/>
              </a:ext>
            </a:extLst>
          </p:cNvPr>
          <p:cNvSpPr>
            <a:spLocks noGrp="1"/>
          </p:cNvSpPr>
          <p:nvPr>
            <p:ph type="title"/>
          </p:nvPr>
        </p:nvSpPr>
        <p:spPr>
          <a:xfrm>
            <a:off x="609600" y="609600"/>
            <a:ext cx="8077200" cy="1320800"/>
          </a:xfrm>
        </p:spPr>
        <p:txBody>
          <a:bodyPr>
            <a:normAutofit fontScale="90000"/>
          </a:bodyPr>
          <a:lstStyle/>
          <a:p>
            <a:r>
              <a:rPr lang="en-GB" altLang="en-US" b="1">
                <a:solidFill>
                  <a:srgbClr val="00B050"/>
                </a:solidFill>
                <a:latin typeface="Times New Roman" panose="02020603050405020304" pitchFamily="18" charset="0"/>
                <a:cs typeface="Times New Roman" panose="02020603050405020304" pitchFamily="18" charset="0"/>
              </a:rPr>
              <a:t>The various functions within an organisation.</a:t>
            </a:r>
            <a:endParaRPr lang="en-GB" altLang="en-US"/>
          </a:p>
        </p:txBody>
      </p:sp>
      <p:sp>
        <p:nvSpPr>
          <p:cNvPr id="21507" name="Content Placeholder 2">
            <a:extLst>
              <a:ext uri="{FF2B5EF4-FFF2-40B4-BE49-F238E27FC236}">
                <a16:creationId xmlns:a16="http://schemas.microsoft.com/office/drawing/2014/main" id="{B5160DDB-81DB-4A95-8293-076179A4D8FA}"/>
              </a:ext>
            </a:extLst>
          </p:cNvPr>
          <p:cNvSpPr>
            <a:spLocks noGrp="1"/>
          </p:cNvSpPr>
          <p:nvPr>
            <p:ph idx="1"/>
          </p:nvPr>
        </p:nvSpPr>
        <p:spPr>
          <a:xfrm>
            <a:off x="304800" y="1905000"/>
            <a:ext cx="8424863" cy="4491038"/>
          </a:xfrm>
        </p:spPr>
        <p:txBody>
          <a:bodyPr/>
          <a:lstStyle/>
          <a:p>
            <a:pPr marL="0" indent="0">
              <a:buFont typeface="Wingdings 3" panose="05040102010807070707" pitchFamily="18" charset="2"/>
              <a:buNone/>
            </a:pPr>
            <a:r>
              <a:rPr lang="en-GB" altLang="en-US" sz="2400" b="1"/>
              <a:t>Finance and Accounts</a:t>
            </a:r>
            <a:r>
              <a:rPr lang="en-GB" altLang="en-US" sz="2400"/>
              <a:t>:</a:t>
            </a:r>
          </a:p>
          <a:p>
            <a:pPr marL="0" indent="0">
              <a:buFont typeface="Wingdings 3" panose="05040102010807070707" pitchFamily="18" charset="2"/>
              <a:buNone/>
            </a:pPr>
            <a:endParaRPr lang="en-GB" altLang="en-US" sz="2400"/>
          </a:p>
        </p:txBody>
      </p:sp>
      <p:pic>
        <p:nvPicPr>
          <p:cNvPr id="21508" name="Picture 6" descr="finance_300_rfpwo">
            <a:extLst>
              <a:ext uri="{FF2B5EF4-FFF2-40B4-BE49-F238E27FC236}">
                <a16:creationId xmlns:a16="http://schemas.microsoft.com/office/drawing/2014/main" id="{449EA56A-3A75-4BAB-8E75-D12BFE666D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2667000"/>
            <a:ext cx="7826375" cy="3100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170F72AE-FAF4-48F9-854A-6AE206D1F9F8}"/>
              </a:ext>
            </a:extLst>
          </p:cNvPr>
          <p:cNvSpPr>
            <a:spLocks noGrp="1"/>
          </p:cNvSpPr>
          <p:nvPr>
            <p:ph type="title"/>
          </p:nvPr>
        </p:nvSpPr>
        <p:spPr>
          <a:xfrm>
            <a:off x="609600" y="457200"/>
            <a:ext cx="8124825" cy="1143000"/>
          </a:xfrm>
        </p:spPr>
        <p:txBody>
          <a:bodyPr>
            <a:normAutofit fontScale="90000"/>
          </a:bodyPr>
          <a:lstStyle/>
          <a:p>
            <a:r>
              <a:rPr lang="en-GB" altLang="en-US" b="1">
                <a:solidFill>
                  <a:srgbClr val="00B050"/>
                </a:solidFill>
                <a:latin typeface="Times New Roman" panose="02020603050405020304" pitchFamily="18" charset="0"/>
                <a:cs typeface="Times New Roman" panose="02020603050405020304" pitchFamily="18" charset="0"/>
              </a:rPr>
              <a:t>The various functions within an organisation.</a:t>
            </a:r>
            <a:endParaRPr lang="en-GB" altLang="en-US"/>
          </a:p>
        </p:txBody>
      </p:sp>
      <p:sp>
        <p:nvSpPr>
          <p:cNvPr id="22531" name="Content Placeholder 2">
            <a:extLst>
              <a:ext uri="{FF2B5EF4-FFF2-40B4-BE49-F238E27FC236}">
                <a16:creationId xmlns:a16="http://schemas.microsoft.com/office/drawing/2014/main" id="{E892D3CE-0E0E-4CA7-AE5E-383CCA9BEDAC}"/>
              </a:ext>
            </a:extLst>
          </p:cNvPr>
          <p:cNvSpPr>
            <a:spLocks noGrp="1"/>
          </p:cNvSpPr>
          <p:nvPr>
            <p:ph idx="1"/>
          </p:nvPr>
        </p:nvSpPr>
        <p:spPr>
          <a:xfrm>
            <a:off x="457200" y="2057400"/>
            <a:ext cx="8305800" cy="4648200"/>
          </a:xfrm>
        </p:spPr>
        <p:txBody>
          <a:bodyPr>
            <a:normAutofit lnSpcReduction="10000"/>
          </a:bodyPr>
          <a:lstStyle/>
          <a:p>
            <a:pPr marL="0" indent="0">
              <a:buFont typeface="Wingdings 3" panose="05040102010807070707" pitchFamily="18" charset="2"/>
              <a:buNone/>
            </a:pPr>
            <a:r>
              <a:rPr lang="en-GB" altLang="en-US" sz="2400" b="1"/>
              <a:t>Finance and Accounts:</a:t>
            </a:r>
          </a:p>
          <a:p>
            <a:pPr marL="0" indent="0" eaLnBrk="1" hangingPunct="1">
              <a:spcBef>
                <a:spcPct val="20000"/>
              </a:spcBef>
              <a:buClrTx/>
              <a:buSzTx/>
              <a:buFontTx/>
              <a:buChar char="•"/>
            </a:pPr>
            <a:r>
              <a:rPr lang="en-GB" altLang="en-US" sz="2800">
                <a:solidFill>
                  <a:srgbClr val="000000"/>
                </a:solidFill>
              </a:rPr>
              <a:t>Cash flow</a:t>
            </a:r>
          </a:p>
          <a:p>
            <a:pPr lvl="1" eaLnBrk="1" hangingPunct="1">
              <a:spcBef>
                <a:spcPct val="20000"/>
              </a:spcBef>
              <a:buClrTx/>
              <a:buSzTx/>
              <a:buFontTx/>
              <a:buChar char="–"/>
            </a:pPr>
            <a:r>
              <a:rPr lang="en-GB" altLang="en-US" sz="2400">
                <a:solidFill>
                  <a:srgbClr val="000000"/>
                </a:solidFill>
              </a:rPr>
              <a:t>Monitoring income/revenue</a:t>
            </a:r>
          </a:p>
          <a:p>
            <a:pPr lvl="1" eaLnBrk="1" hangingPunct="1">
              <a:spcBef>
                <a:spcPct val="20000"/>
              </a:spcBef>
              <a:buClrTx/>
              <a:buSzTx/>
              <a:buFontTx/>
              <a:buChar char="–"/>
            </a:pPr>
            <a:r>
              <a:rPr lang="en-GB" altLang="en-US" sz="2400">
                <a:solidFill>
                  <a:srgbClr val="000000"/>
                </a:solidFill>
              </a:rPr>
              <a:t>Monitoring expenditure</a:t>
            </a:r>
          </a:p>
          <a:p>
            <a:pPr marL="0" indent="0" eaLnBrk="1" hangingPunct="1">
              <a:spcBef>
                <a:spcPct val="20000"/>
              </a:spcBef>
              <a:buClrTx/>
              <a:buSzTx/>
              <a:buFontTx/>
              <a:buChar char="•"/>
            </a:pPr>
            <a:r>
              <a:rPr lang="en-GB" altLang="en-US" sz="2800">
                <a:solidFill>
                  <a:srgbClr val="000000"/>
                </a:solidFill>
              </a:rPr>
              <a:t>Preparing accounts</a:t>
            </a:r>
          </a:p>
          <a:p>
            <a:pPr marL="0" indent="0" eaLnBrk="1" hangingPunct="1">
              <a:spcBef>
                <a:spcPct val="20000"/>
              </a:spcBef>
              <a:buClrTx/>
              <a:buSzTx/>
              <a:buFontTx/>
              <a:buChar char="•"/>
            </a:pPr>
            <a:r>
              <a:rPr lang="en-GB" altLang="en-US" sz="2800">
                <a:solidFill>
                  <a:srgbClr val="000000"/>
                </a:solidFill>
              </a:rPr>
              <a:t>Raising finance</a:t>
            </a:r>
          </a:p>
          <a:p>
            <a:pPr lvl="1" eaLnBrk="1" hangingPunct="1">
              <a:spcBef>
                <a:spcPct val="20000"/>
              </a:spcBef>
              <a:buClrTx/>
              <a:buSzTx/>
              <a:buFontTx/>
              <a:buChar char="–"/>
            </a:pPr>
            <a:r>
              <a:rPr lang="en-GB" altLang="en-US" sz="2400">
                <a:solidFill>
                  <a:srgbClr val="000000"/>
                </a:solidFill>
              </a:rPr>
              <a:t>Shares </a:t>
            </a:r>
          </a:p>
          <a:p>
            <a:pPr lvl="1" eaLnBrk="1" hangingPunct="1">
              <a:spcBef>
                <a:spcPct val="20000"/>
              </a:spcBef>
              <a:buClrTx/>
              <a:buSzTx/>
              <a:buFontTx/>
              <a:buChar char="–"/>
            </a:pPr>
            <a:r>
              <a:rPr lang="en-GB" altLang="en-US" sz="2400">
                <a:solidFill>
                  <a:srgbClr val="000000"/>
                </a:solidFill>
              </a:rPr>
              <a:t>Loans</a:t>
            </a:r>
          </a:p>
          <a:p>
            <a:pPr marL="0" indent="0" eaLnBrk="1" hangingPunct="1">
              <a:spcBef>
                <a:spcPct val="20000"/>
              </a:spcBef>
              <a:buClrTx/>
              <a:buSzTx/>
              <a:buFontTx/>
              <a:buChar char="•"/>
            </a:pPr>
            <a:r>
              <a:rPr lang="en-GB" altLang="en-US" sz="2800">
                <a:solidFill>
                  <a:srgbClr val="000000"/>
                </a:solidFill>
              </a:rPr>
              <a:t>This department has links with all other functional areas</a:t>
            </a:r>
          </a:p>
          <a:p>
            <a:pPr marL="0" indent="0">
              <a:buFont typeface="Wingdings 3" panose="05040102010807070707" pitchFamily="18" charset="2"/>
              <a:buNone/>
            </a:pPr>
            <a:endParaRPr lang="en-GB" altLang="en-US" sz="2400" b="1"/>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7366CFB4-8728-4506-8F81-07529A811C4C}"/>
              </a:ext>
            </a:extLst>
          </p:cNvPr>
          <p:cNvSpPr>
            <a:spLocks noGrp="1"/>
          </p:cNvSpPr>
          <p:nvPr>
            <p:ph type="title"/>
          </p:nvPr>
        </p:nvSpPr>
        <p:spPr>
          <a:xfrm>
            <a:off x="609600" y="609600"/>
            <a:ext cx="8382000" cy="1320800"/>
          </a:xfrm>
        </p:spPr>
        <p:txBody>
          <a:bodyPr>
            <a:normAutofit fontScale="90000"/>
          </a:bodyPr>
          <a:lstStyle/>
          <a:p>
            <a:r>
              <a:rPr lang="en-GB" altLang="en-US" b="1">
                <a:solidFill>
                  <a:srgbClr val="00B050"/>
                </a:solidFill>
                <a:latin typeface="Times New Roman" panose="02020603050405020304" pitchFamily="18" charset="0"/>
                <a:cs typeface="Times New Roman" panose="02020603050405020304" pitchFamily="18" charset="0"/>
              </a:rPr>
              <a:t>The various functions within an organisation.</a:t>
            </a:r>
            <a:endParaRPr lang="en-GB" altLang="en-US"/>
          </a:p>
        </p:txBody>
      </p:sp>
      <p:sp>
        <p:nvSpPr>
          <p:cNvPr id="23555" name="Content Placeholder 2">
            <a:extLst>
              <a:ext uri="{FF2B5EF4-FFF2-40B4-BE49-F238E27FC236}">
                <a16:creationId xmlns:a16="http://schemas.microsoft.com/office/drawing/2014/main" id="{79046949-A4D1-435A-BD7D-AC286B291784}"/>
              </a:ext>
            </a:extLst>
          </p:cNvPr>
          <p:cNvSpPr>
            <a:spLocks noGrp="1"/>
          </p:cNvSpPr>
          <p:nvPr>
            <p:ph idx="1"/>
          </p:nvPr>
        </p:nvSpPr>
        <p:spPr>
          <a:xfrm>
            <a:off x="263525" y="2224088"/>
            <a:ext cx="8686800" cy="4543425"/>
          </a:xfrm>
        </p:spPr>
        <p:txBody>
          <a:bodyPr/>
          <a:lstStyle/>
          <a:p>
            <a:pPr marL="0" indent="0">
              <a:buFont typeface="Wingdings 3" panose="05040102010807070707" pitchFamily="18" charset="2"/>
              <a:buNone/>
            </a:pPr>
            <a:r>
              <a:rPr lang="en-GB" altLang="en-US" sz="2400" b="1"/>
              <a:t>The Functions of Finance &amp; Accounts</a:t>
            </a:r>
          </a:p>
          <a:p>
            <a:pPr marL="0" indent="0">
              <a:buFont typeface="Wingdings 3" panose="05040102010807070707" pitchFamily="18" charset="2"/>
              <a:buNone/>
            </a:pPr>
            <a:r>
              <a:rPr lang="en-GB" altLang="en-US" sz="2400" b="1"/>
              <a:t> </a:t>
            </a:r>
          </a:p>
        </p:txBody>
      </p:sp>
      <p:pic>
        <p:nvPicPr>
          <p:cNvPr id="23556" name="Picture 4">
            <a:extLst>
              <a:ext uri="{FF2B5EF4-FFF2-40B4-BE49-F238E27FC236}">
                <a16:creationId xmlns:a16="http://schemas.microsoft.com/office/drawing/2014/main" id="{7CC01813-CA6C-4605-AD68-19B8F1836A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2819400"/>
            <a:ext cx="8001000"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8A23D3D9-AEC4-49C3-B781-E5FC797C6F76}"/>
              </a:ext>
            </a:extLst>
          </p:cNvPr>
          <p:cNvSpPr>
            <a:spLocks noGrp="1"/>
          </p:cNvSpPr>
          <p:nvPr>
            <p:ph type="title"/>
          </p:nvPr>
        </p:nvSpPr>
        <p:spPr>
          <a:xfrm>
            <a:off x="609600" y="609600"/>
            <a:ext cx="8382000" cy="1320800"/>
          </a:xfrm>
        </p:spPr>
        <p:txBody>
          <a:bodyPr>
            <a:normAutofit fontScale="90000"/>
          </a:bodyPr>
          <a:lstStyle/>
          <a:p>
            <a:r>
              <a:rPr lang="en-GB" altLang="en-US" b="1">
                <a:solidFill>
                  <a:srgbClr val="00B050"/>
                </a:solidFill>
                <a:latin typeface="Times New Roman" panose="02020603050405020304" pitchFamily="18" charset="0"/>
                <a:cs typeface="Times New Roman" panose="02020603050405020304" pitchFamily="18" charset="0"/>
              </a:rPr>
              <a:t>The various functions within an organisation.</a:t>
            </a:r>
            <a:endParaRPr lang="en-GB" altLang="en-US"/>
          </a:p>
        </p:txBody>
      </p:sp>
      <p:sp>
        <p:nvSpPr>
          <p:cNvPr id="14339" name="Content Placeholder 2">
            <a:extLst>
              <a:ext uri="{FF2B5EF4-FFF2-40B4-BE49-F238E27FC236}">
                <a16:creationId xmlns:a16="http://schemas.microsoft.com/office/drawing/2014/main" id="{80C7E330-09B0-4721-B379-6987B6B6AA04}"/>
              </a:ext>
            </a:extLst>
          </p:cNvPr>
          <p:cNvSpPr>
            <a:spLocks noGrp="1"/>
          </p:cNvSpPr>
          <p:nvPr>
            <p:ph idx="1"/>
          </p:nvPr>
        </p:nvSpPr>
        <p:spPr>
          <a:xfrm>
            <a:off x="609600" y="2160588"/>
            <a:ext cx="8305800" cy="4316412"/>
          </a:xfrm>
        </p:spPr>
        <p:txBody>
          <a:bodyPr/>
          <a:lstStyle/>
          <a:p>
            <a:pPr marL="0" indent="0">
              <a:buFont typeface="Wingdings 3" panose="05040102010807070707" pitchFamily="18" charset="2"/>
              <a:buNone/>
              <a:defRPr/>
            </a:pPr>
            <a:r>
              <a:rPr lang="en-GB" altLang="en-US" sz="2400" dirty="0"/>
              <a:t>The other functions of a business are:</a:t>
            </a:r>
          </a:p>
          <a:p>
            <a:pPr eaLnBrk="1" hangingPunct="1">
              <a:buFont typeface="Wingdings" panose="05000000000000000000" pitchFamily="2" charset="2"/>
              <a:buChar char="§"/>
              <a:defRPr/>
            </a:pPr>
            <a:r>
              <a:rPr lang="en-GB" altLang="en-US" sz="2400" dirty="0"/>
              <a:t>Sales </a:t>
            </a:r>
          </a:p>
          <a:p>
            <a:pPr eaLnBrk="1" hangingPunct="1">
              <a:buFont typeface="Wingdings" panose="05000000000000000000" pitchFamily="2" charset="2"/>
              <a:buChar char="§"/>
              <a:defRPr/>
            </a:pPr>
            <a:r>
              <a:rPr lang="en-GB" altLang="en-US" sz="2400" dirty="0"/>
              <a:t>Marketing</a:t>
            </a:r>
          </a:p>
          <a:p>
            <a:pPr eaLnBrk="1" hangingPunct="1">
              <a:buFont typeface="Wingdings" panose="05000000000000000000" pitchFamily="2" charset="2"/>
              <a:buChar char="§"/>
              <a:defRPr/>
            </a:pPr>
            <a:r>
              <a:rPr lang="en-GB" altLang="en-US" sz="2400" dirty="0"/>
              <a:t>Production</a:t>
            </a:r>
          </a:p>
          <a:p>
            <a:pPr eaLnBrk="1" hangingPunct="1">
              <a:buFont typeface="Wingdings" panose="05000000000000000000" pitchFamily="2" charset="2"/>
              <a:buChar char="§"/>
              <a:defRPr/>
            </a:pPr>
            <a:r>
              <a:rPr lang="en-GB" altLang="en-US" sz="2400" dirty="0"/>
              <a:t>Human Resources (Personnel)</a:t>
            </a:r>
          </a:p>
          <a:p>
            <a:pPr eaLnBrk="1" hangingPunct="1">
              <a:buFont typeface="Wingdings" panose="05000000000000000000" pitchFamily="2" charset="2"/>
              <a:buChar char="§"/>
              <a:defRPr/>
            </a:pPr>
            <a:r>
              <a:rPr lang="en-GB" altLang="en-US" sz="2400" dirty="0"/>
              <a:t>The ICT function</a:t>
            </a:r>
          </a:p>
          <a:p>
            <a:pPr>
              <a:buFont typeface="Wingdings" panose="05000000000000000000" pitchFamily="2" charset="2"/>
              <a:buChar char="§"/>
              <a:defRPr/>
            </a:pPr>
            <a:endParaRPr lang="en-GB"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D3C545B-4789-42C0-85B8-F149B2AD30D2}"/>
              </a:ext>
            </a:extLst>
          </p:cNvPr>
          <p:cNvSpPr>
            <a:spLocks noGrp="1"/>
          </p:cNvSpPr>
          <p:nvPr>
            <p:ph type="title"/>
          </p:nvPr>
        </p:nvSpPr>
        <p:spPr>
          <a:xfrm>
            <a:off x="609600" y="609600"/>
            <a:ext cx="8382000" cy="838200"/>
          </a:xfrm>
        </p:spPr>
        <p:txBody>
          <a:bodyPr/>
          <a:lstStyle/>
          <a:p>
            <a:r>
              <a:rPr lang="en-GB" altLang="en-US" b="1"/>
              <a:t> Organisational structure</a:t>
            </a:r>
          </a:p>
        </p:txBody>
      </p:sp>
      <p:sp>
        <p:nvSpPr>
          <p:cNvPr id="25603" name="Content Placeholder 2">
            <a:extLst>
              <a:ext uri="{FF2B5EF4-FFF2-40B4-BE49-F238E27FC236}">
                <a16:creationId xmlns:a16="http://schemas.microsoft.com/office/drawing/2014/main" id="{346A43B9-88F6-43F2-96C7-FE6095AA46A6}"/>
              </a:ext>
            </a:extLst>
          </p:cNvPr>
          <p:cNvSpPr>
            <a:spLocks noGrp="1"/>
          </p:cNvSpPr>
          <p:nvPr>
            <p:ph idx="1"/>
          </p:nvPr>
        </p:nvSpPr>
        <p:spPr>
          <a:xfrm>
            <a:off x="609600" y="1676400"/>
            <a:ext cx="8305800" cy="4724400"/>
          </a:xfrm>
        </p:spPr>
        <p:txBody>
          <a:bodyPr/>
          <a:lstStyle/>
          <a:p>
            <a:pPr>
              <a:buFont typeface="Wingdings" panose="05000000000000000000" pitchFamily="2" charset="2"/>
              <a:buChar char="§"/>
            </a:pPr>
            <a:r>
              <a:rPr lang="en-GB" altLang="en-US" sz="2000"/>
              <a:t> An organizational structure consists of activities such as task allocation, coordination and supervision, which are directed towards the achievement of organizational aims.</a:t>
            </a:r>
          </a:p>
          <a:p>
            <a:pPr>
              <a:buFont typeface="Wingdings" panose="05000000000000000000" pitchFamily="2" charset="2"/>
              <a:buChar char="§"/>
            </a:pPr>
            <a:r>
              <a:rPr lang="en-GB" altLang="en-US" sz="2000"/>
              <a:t>It can also be considered as the viewing glass or perspective through which individuals see their organization and its environment.</a:t>
            </a:r>
          </a:p>
          <a:p>
            <a:pPr>
              <a:buFont typeface="Wingdings" panose="05000000000000000000" pitchFamily="2" charset="2"/>
              <a:buChar char="§"/>
            </a:pPr>
            <a:r>
              <a:rPr lang="en-GB" altLang="en-US" sz="2000"/>
              <a:t>An organization can be structured in many different ways, depending on their objectives.</a:t>
            </a:r>
          </a:p>
          <a:p>
            <a:pPr>
              <a:buFont typeface="Wingdings" panose="05000000000000000000" pitchFamily="2" charset="2"/>
              <a:buChar char="§"/>
            </a:pPr>
            <a:r>
              <a:rPr lang="en-GB" altLang="en-US" sz="2000"/>
              <a:t>Organizational structure allows the expressed allocation of responsibilities for different functions and processes to different entities such as the branch, department, workgroup and individual.</a:t>
            </a:r>
          </a:p>
          <a:p>
            <a:pPr>
              <a:buFont typeface="Wingdings" panose="05000000000000000000" pitchFamily="2" charset="2"/>
              <a:buChar char="§"/>
            </a:pPr>
            <a:r>
              <a:rPr lang="en-GB" altLang="en-US" sz="2000"/>
              <a:t>Organizational structure affects organizational action in two big ways.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2">
            <a:extLst>
              <a:ext uri="{FF2B5EF4-FFF2-40B4-BE49-F238E27FC236}">
                <a16:creationId xmlns:a16="http://schemas.microsoft.com/office/drawing/2014/main" id="{87A4ED1D-E83B-4EBA-BA61-268B5AC22408}"/>
              </a:ext>
            </a:extLst>
          </p:cNvPr>
          <p:cNvSpPr>
            <a:spLocks noGrp="1"/>
          </p:cNvSpPr>
          <p:nvPr>
            <p:ph idx="1"/>
          </p:nvPr>
        </p:nvSpPr>
        <p:spPr>
          <a:xfrm>
            <a:off x="38100" y="0"/>
            <a:ext cx="9105900" cy="6858000"/>
          </a:xfrm>
        </p:spPr>
        <p:txBody>
          <a:bodyPr/>
          <a:lstStyle/>
          <a:p>
            <a:endParaRPr lang="en-GB" altLang="en-US"/>
          </a:p>
        </p:txBody>
      </p:sp>
      <p:sp>
        <p:nvSpPr>
          <p:cNvPr id="4" name="Text Box 2">
            <a:extLst>
              <a:ext uri="{FF2B5EF4-FFF2-40B4-BE49-F238E27FC236}">
                <a16:creationId xmlns:a16="http://schemas.microsoft.com/office/drawing/2014/main" id="{B3D8FBA5-4332-4DB2-9FD9-80AC93AB6EF9}"/>
              </a:ext>
            </a:extLst>
          </p:cNvPr>
          <p:cNvSpPr txBox="1">
            <a:spLocks noChangeArrowheads="1"/>
          </p:cNvSpPr>
          <p:nvPr/>
        </p:nvSpPr>
        <p:spPr bwMode="auto">
          <a:xfrm>
            <a:off x="2339975" y="765175"/>
            <a:ext cx="3756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eaLnBrk="1" hangingPunct="1">
              <a:spcBef>
                <a:spcPct val="0"/>
              </a:spcBef>
              <a:buClrTx/>
              <a:buSzTx/>
              <a:buFontTx/>
              <a:buNone/>
            </a:pPr>
            <a:r>
              <a:rPr lang="en-US" altLang="en-US" sz="2400" b="1" i="1">
                <a:solidFill>
                  <a:schemeClr val="tx1"/>
                </a:solidFill>
                <a:ea typeface="SimSun" panose="02010600030101010101" pitchFamily="2" charset="-122"/>
              </a:rPr>
              <a:t>Organizational structure</a:t>
            </a:r>
          </a:p>
        </p:txBody>
      </p:sp>
      <p:sp>
        <p:nvSpPr>
          <p:cNvPr id="26628" name="Arrow 83">
            <a:extLst>
              <a:ext uri="{FF2B5EF4-FFF2-40B4-BE49-F238E27FC236}">
                <a16:creationId xmlns:a16="http://schemas.microsoft.com/office/drawing/2014/main" id="{1BFB4293-16D2-417F-8A18-58349FC4F610}"/>
              </a:ext>
            </a:extLst>
          </p:cNvPr>
          <p:cNvSpPr>
            <a:spLocks noChangeShapeType="1"/>
          </p:cNvSpPr>
          <p:nvPr/>
        </p:nvSpPr>
        <p:spPr bwMode="auto">
          <a:xfrm>
            <a:off x="4217988" y="1222375"/>
            <a:ext cx="1587"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29" name="Arrow 88">
            <a:extLst>
              <a:ext uri="{FF2B5EF4-FFF2-40B4-BE49-F238E27FC236}">
                <a16:creationId xmlns:a16="http://schemas.microsoft.com/office/drawing/2014/main" id="{200D487F-1F58-4D8E-8767-C731DB44553F}"/>
              </a:ext>
            </a:extLst>
          </p:cNvPr>
          <p:cNvSpPr>
            <a:spLocks noChangeShapeType="1"/>
          </p:cNvSpPr>
          <p:nvPr/>
        </p:nvSpPr>
        <p:spPr bwMode="auto">
          <a:xfrm>
            <a:off x="1763713" y="1917700"/>
            <a:ext cx="1587" cy="7191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0" name="Arrow 89">
            <a:extLst>
              <a:ext uri="{FF2B5EF4-FFF2-40B4-BE49-F238E27FC236}">
                <a16:creationId xmlns:a16="http://schemas.microsoft.com/office/drawing/2014/main" id="{D55E0B6B-335E-4A4F-A3B3-8F21F8B4CCE4}"/>
              </a:ext>
            </a:extLst>
          </p:cNvPr>
          <p:cNvSpPr>
            <a:spLocks noChangeShapeType="1"/>
          </p:cNvSpPr>
          <p:nvPr/>
        </p:nvSpPr>
        <p:spPr bwMode="auto">
          <a:xfrm>
            <a:off x="7451725" y="1917700"/>
            <a:ext cx="1588"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 name="Text Box 6">
            <a:extLst>
              <a:ext uri="{FF2B5EF4-FFF2-40B4-BE49-F238E27FC236}">
                <a16:creationId xmlns:a16="http://schemas.microsoft.com/office/drawing/2014/main" id="{8987D89D-14C5-4E43-AD54-501342DF6F7F}"/>
              </a:ext>
            </a:extLst>
          </p:cNvPr>
          <p:cNvSpPr txBox="1">
            <a:spLocks noChangeArrowheads="1"/>
          </p:cNvSpPr>
          <p:nvPr/>
        </p:nvSpPr>
        <p:spPr bwMode="auto">
          <a:xfrm>
            <a:off x="612775" y="2636838"/>
            <a:ext cx="25876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algn="ctr" eaLnBrk="1" hangingPunct="1">
              <a:spcBef>
                <a:spcPct val="0"/>
              </a:spcBef>
              <a:buClrTx/>
              <a:buSzTx/>
              <a:buFontTx/>
              <a:buNone/>
            </a:pPr>
            <a:r>
              <a:rPr lang="en-US" altLang="en-US" sz="1800" b="1">
                <a:solidFill>
                  <a:srgbClr val="FF5050"/>
                </a:solidFill>
                <a:latin typeface="Arial Black" panose="020B0A04020102020204" pitchFamily="34" charset="0"/>
                <a:ea typeface="SimSun" panose="02010600030101010101" pitchFamily="2" charset="-122"/>
              </a:rPr>
              <a:t>FORMAL ORGANISATION</a:t>
            </a:r>
            <a:r>
              <a:rPr lang="en-US" altLang="en-US" sz="1800" b="1">
                <a:solidFill>
                  <a:srgbClr val="FF5050"/>
                </a:solidFill>
                <a:ea typeface="SimSun" panose="02010600030101010101" pitchFamily="2" charset="-122"/>
              </a:rPr>
              <a:t> </a:t>
            </a:r>
          </a:p>
        </p:txBody>
      </p:sp>
      <p:sp>
        <p:nvSpPr>
          <p:cNvPr id="9" name="Text Box 7">
            <a:extLst>
              <a:ext uri="{FF2B5EF4-FFF2-40B4-BE49-F238E27FC236}">
                <a16:creationId xmlns:a16="http://schemas.microsoft.com/office/drawing/2014/main" id="{B86EE908-1DC7-460C-A848-BCD9F26F20AD}"/>
              </a:ext>
            </a:extLst>
          </p:cNvPr>
          <p:cNvSpPr txBox="1">
            <a:spLocks noChangeArrowheads="1"/>
          </p:cNvSpPr>
          <p:nvPr/>
        </p:nvSpPr>
        <p:spPr bwMode="auto">
          <a:xfrm>
            <a:off x="6227763" y="2708275"/>
            <a:ext cx="259238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algn="ctr" eaLnBrk="1" hangingPunct="1">
              <a:spcBef>
                <a:spcPct val="0"/>
              </a:spcBef>
              <a:buClrTx/>
              <a:buSzTx/>
              <a:buFontTx/>
              <a:buNone/>
            </a:pPr>
            <a:r>
              <a:rPr lang="en-US" altLang="en-US" sz="1800" b="1">
                <a:solidFill>
                  <a:srgbClr val="FF5050"/>
                </a:solidFill>
                <a:latin typeface="Arial Black" panose="020B0A04020102020204" pitchFamily="34" charset="0"/>
                <a:ea typeface="SimSun" panose="02010600030101010101" pitchFamily="2" charset="-122"/>
              </a:rPr>
              <a:t>INFORMAL ORGANISATION</a:t>
            </a:r>
          </a:p>
        </p:txBody>
      </p:sp>
      <p:sp>
        <p:nvSpPr>
          <p:cNvPr id="26633" name="Arrow 94">
            <a:extLst>
              <a:ext uri="{FF2B5EF4-FFF2-40B4-BE49-F238E27FC236}">
                <a16:creationId xmlns:a16="http://schemas.microsoft.com/office/drawing/2014/main" id="{62C2C066-A0DD-4C56-9AEA-D3A6AED9850A}"/>
              </a:ext>
            </a:extLst>
          </p:cNvPr>
          <p:cNvSpPr>
            <a:spLocks noChangeShapeType="1"/>
          </p:cNvSpPr>
          <p:nvPr/>
        </p:nvSpPr>
        <p:spPr bwMode="auto">
          <a:xfrm>
            <a:off x="1763713" y="1917700"/>
            <a:ext cx="56896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4" name="Arrow 86">
            <a:extLst>
              <a:ext uri="{FF2B5EF4-FFF2-40B4-BE49-F238E27FC236}">
                <a16:creationId xmlns:a16="http://schemas.microsoft.com/office/drawing/2014/main" id="{F4B52DCE-79DE-4CF1-938E-4B7184258E3C}"/>
              </a:ext>
            </a:extLst>
          </p:cNvPr>
          <p:cNvSpPr>
            <a:spLocks noChangeShapeType="1"/>
          </p:cNvSpPr>
          <p:nvPr/>
        </p:nvSpPr>
        <p:spPr bwMode="auto">
          <a:xfrm>
            <a:off x="1763713" y="3286125"/>
            <a:ext cx="1587" cy="5746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5" name="Arrow 87">
            <a:extLst>
              <a:ext uri="{FF2B5EF4-FFF2-40B4-BE49-F238E27FC236}">
                <a16:creationId xmlns:a16="http://schemas.microsoft.com/office/drawing/2014/main" id="{B4D41427-AAE6-47CF-9A6A-F2F7C96CC334}"/>
              </a:ext>
            </a:extLst>
          </p:cNvPr>
          <p:cNvSpPr>
            <a:spLocks noChangeShapeType="1"/>
          </p:cNvSpPr>
          <p:nvPr/>
        </p:nvSpPr>
        <p:spPr bwMode="auto">
          <a:xfrm>
            <a:off x="612775" y="3860800"/>
            <a:ext cx="568801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6" name="Line 11">
            <a:extLst>
              <a:ext uri="{FF2B5EF4-FFF2-40B4-BE49-F238E27FC236}">
                <a16:creationId xmlns:a16="http://schemas.microsoft.com/office/drawing/2014/main" id="{ADC6793F-F0DD-45E2-AEC0-CB961A29D5A4}"/>
              </a:ext>
            </a:extLst>
          </p:cNvPr>
          <p:cNvSpPr>
            <a:spLocks noChangeShapeType="1"/>
          </p:cNvSpPr>
          <p:nvPr/>
        </p:nvSpPr>
        <p:spPr bwMode="auto">
          <a:xfrm>
            <a:off x="611188" y="3860800"/>
            <a:ext cx="1587" cy="4333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7" name="Line 12">
            <a:extLst>
              <a:ext uri="{FF2B5EF4-FFF2-40B4-BE49-F238E27FC236}">
                <a16:creationId xmlns:a16="http://schemas.microsoft.com/office/drawing/2014/main" id="{5CD33771-5881-4571-8338-C9F2E03D41D1}"/>
              </a:ext>
            </a:extLst>
          </p:cNvPr>
          <p:cNvSpPr>
            <a:spLocks noChangeShapeType="1"/>
          </p:cNvSpPr>
          <p:nvPr/>
        </p:nvSpPr>
        <p:spPr bwMode="auto">
          <a:xfrm>
            <a:off x="3492500" y="3933825"/>
            <a:ext cx="0" cy="4333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638" name="Arrow 90">
            <a:extLst>
              <a:ext uri="{FF2B5EF4-FFF2-40B4-BE49-F238E27FC236}">
                <a16:creationId xmlns:a16="http://schemas.microsoft.com/office/drawing/2014/main" id="{A3F7E9B1-8C58-444B-A782-39D82FEB864D}"/>
              </a:ext>
            </a:extLst>
          </p:cNvPr>
          <p:cNvSpPr>
            <a:spLocks noChangeShapeType="1"/>
          </p:cNvSpPr>
          <p:nvPr/>
        </p:nvSpPr>
        <p:spPr bwMode="auto">
          <a:xfrm>
            <a:off x="6300788" y="3860800"/>
            <a:ext cx="1587"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 name="Text Box 14">
            <a:extLst>
              <a:ext uri="{FF2B5EF4-FFF2-40B4-BE49-F238E27FC236}">
                <a16:creationId xmlns:a16="http://schemas.microsoft.com/office/drawing/2014/main" id="{70960F36-9C9C-493A-895B-9533493F9B3B}"/>
              </a:ext>
            </a:extLst>
          </p:cNvPr>
          <p:cNvSpPr txBox="1">
            <a:spLocks noChangeArrowheads="1"/>
          </p:cNvSpPr>
          <p:nvPr/>
        </p:nvSpPr>
        <p:spPr bwMode="auto">
          <a:xfrm>
            <a:off x="38100" y="4318000"/>
            <a:ext cx="23018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eaLnBrk="1" hangingPunct="1">
              <a:spcBef>
                <a:spcPct val="0"/>
              </a:spcBef>
              <a:buClrTx/>
              <a:buSzTx/>
              <a:buFontTx/>
              <a:buNone/>
            </a:pPr>
            <a:r>
              <a:rPr lang="en-US" altLang="en-US" sz="1800" b="1">
                <a:solidFill>
                  <a:srgbClr val="FF5050"/>
                </a:solidFill>
                <a:ea typeface="SimSun" panose="02010600030101010101" pitchFamily="2" charset="-122"/>
              </a:rPr>
              <a:t>FUNCTIONAL ORGANISATION </a:t>
            </a:r>
          </a:p>
        </p:txBody>
      </p:sp>
      <p:sp>
        <p:nvSpPr>
          <p:cNvPr id="17" name="Text Box 15">
            <a:extLst>
              <a:ext uri="{FF2B5EF4-FFF2-40B4-BE49-F238E27FC236}">
                <a16:creationId xmlns:a16="http://schemas.microsoft.com/office/drawing/2014/main" id="{00FE8033-BBE4-432B-9B15-B6170D7A237C}"/>
              </a:ext>
            </a:extLst>
          </p:cNvPr>
          <p:cNvSpPr txBox="1">
            <a:spLocks noChangeArrowheads="1"/>
          </p:cNvSpPr>
          <p:nvPr/>
        </p:nvSpPr>
        <p:spPr bwMode="auto">
          <a:xfrm>
            <a:off x="2627313" y="4365625"/>
            <a:ext cx="20097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eaLnBrk="1" hangingPunct="1">
              <a:spcBef>
                <a:spcPct val="0"/>
              </a:spcBef>
              <a:buClrTx/>
              <a:buSzTx/>
              <a:buFontTx/>
              <a:buNone/>
            </a:pPr>
            <a:r>
              <a:rPr lang="en-US" altLang="en-US" sz="1800" b="1">
                <a:solidFill>
                  <a:srgbClr val="FF5050"/>
                </a:solidFill>
                <a:ea typeface="SimSun" panose="02010600030101010101" pitchFamily="2" charset="-122"/>
              </a:rPr>
              <a:t>DIVISIONAL ORGANISATION</a:t>
            </a:r>
          </a:p>
        </p:txBody>
      </p:sp>
      <p:sp>
        <p:nvSpPr>
          <p:cNvPr id="18" name="Text Box 16">
            <a:extLst>
              <a:ext uri="{FF2B5EF4-FFF2-40B4-BE49-F238E27FC236}">
                <a16:creationId xmlns:a16="http://schemas.microsoft.com/office/drawing/2014/main" id="{9540BB36-AC83-46A8-B35F-921B0653CBB9}"/>
              </a:ext>
            </a:extLst>
          </p:cNvPr>
          <p:cNvSpPr txBox="1">
            <a:spLocks noChangeArrowheads="1"/>
          </p:cNvSpPr>
          <p:nvPr/>
        </p:nvSpPr>
        <p:spPr bwMode="auto">
          <a:xfrm>
            <a:off x="5364163" y="4365625"/>
            <a:ext cx="206533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eaLnBrk="1" hangingPunct="1">
              <a:spcBef>
                <a:spcPct val="0"/>
              </a:spcBef>
              <a:buClrTx/>
              <a:buSzTx/>
              <a:buFontTx/>
              <a:buNone/>
            </a:pPr>
            <a:r>
              <a:rPr lang="en-US" altLang="en-US" sz="1800" b="1">
                <a:solidFill>
                  <a:srgbClr val="FF5050"/>
                </a:solidFill>
                <a:ea typeface="SimSun" panose="02010600030101010101" pitchFamily="2" charset="-122"/>
              </a:rPr>
              <a:t>MATRIX ORGANISATION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4">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4">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4">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p:tgtEl>
                                          <p:spTgt spid="4">
                                            <p:txEl>
                                              <p:pRg st="0" end="0"/>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6" presetClass="entr" presetSubtype="0" fill="hold" nodeType="click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wipe(down)">
                                      <p:cBhvr>
                                        <p:cTn id="16" dur="580">
                                          <p:stCondLst>
                                            <p:cond delay="0"/>
                                          </p:stCondLst>
                                        </p:cTn>
                                        <p:tgtEl>
                                          <p:spTgt spid="8">
                                            <p:txEl>
                                              <p:pRg st="0" end="0"/>
                                            </p:txEl>
                                          </p:spTgt>
                                        </p:tgtEl>
                                      </p:cBhvr>
                                    </p:animEffect>
                                    <p:anim calcmode="lin" valueType="num">
                                      <p:cBhvr>
                                        <p:cTn id="17" dur="1822">
                                          <p:stCondLst>
                                            <p:cond delay="0"/>
                                          </p:stCondLst>
                                        </p:cTn>
                                        <p:tgtEl>
                                          <p:spTgt spid="8">
                                            <p:txEl>
                                              <p:pRg st="0" end="0"/>
                                            </p:txEl>
                                          </p:spTgt>
                                        </p:tgtEl>
                                        <p:attrNameLst>
                                          <p:attrName>ppt_x</p:attrName>
                                        </p:attrNameLst>
                                      </p:cBhvr>
                                      <p:tavLst>
                                        <p:tav tm="0">
                                          <p:val>
                                            <p:strVal val="#ppt_x-0.25"/>
                                          </p:val>
                                        </p:tav>
                                        <p:tav tm="100000">
                                          <p:val>
                                            <p:strVal val="#ppt_x"/>
                                          </p:val>
                                        </p:tav>
                                      </p:tavLst>
                                    </p:anim>
                                    <p:anim calcmode="lin" valueType="num">
                                      <p:cBhvr>
                                        <p:cTn id="18" dur="664">
                                          <p:stCondLst>
                                            <p:cond delay="0"/>
                                          </p:stCondLst>
                                        </p:cTn>
                                        <p:tgtEl>
                                          <p:spTgt spid="8">
                                            <p:txEl>
                                              <p:pRg st="0" end="0"/>
                                            </p:txEl>
                                          </p:spTgt>
                                        </p:tgtEl>
                                        <p:attrNameLst>
                                          <p:attrName>ppt_y</p:attrName>
                                        </p:attrNameLst>
                                      </p:cBhvr>
                                      <p:tavLst>
                                        <p:tav tm="0" fmla="#ppt_y-sin(pi*$)/3">
                                          <p:val>
                                            <p:fltVal val="0.5"/>
                                          </p:val>
                                        </p:tav>
                                        <p:tav tm="100000">
                                          <p:val>
                                            <p:fltVal val="1"/>
                                          </p:val>
                                        </p:tav>
                                      </p:tavLst>
                                    </p:anim>
                                    <p:anim calcmode="lin" valueType="num">
                                      <p:cBhvr>
                                        <p:cTn id="19" dur="664">
                                          <p:stCondLst>
                                            <p:cond delay="664"/>
                                          </p:stCondLst>
                                        </p:cTn>
                                        <p:tgtEl>
                                          <p:spTgt spid="8">
                                            <p:txEl>
                                              <p:pRg st="0" end="0"/>
                                            </p:txEl>
                                          </p:spTgt>
                                        </p:tgtEl>
                                        <p:attrNameLst>
                                          <p:attrName>ppt_y</p:attrName>
                                        </p:attrNameLst>
                                      </p:cBhvr>
                                      <p:tavLst>
                                        <p:tav tm="0" fmla="#ppt_y-sin(pi*$)/9">
                                          <p:val>
                                            <p:fltVal val="0"/>
                                          </p:val>
                                        </p:tav>
                                        <p:tav tm="100000">
                                          <p:val>
                                            <p:fltVal val="1"/>
                                          </p:val>
                                        </p:tav>
                                      </p:tavLst>
                                    </p:anim>
                                    <p:anim calcmode="lin" valueType="num">
                                      <p:cBhvr>
                                        <p:cTn id="20" dur="332">
                                          <p:stCondLst>
                                            <p:cond delay="1324"/>
                                          </p:stCondLst>
                                        </p:cTn>
                                        <p:tgtEl>
                                          <p:spTgt spid="8">
                                            <p:txEl>
                                              <p:pRg st="0" end="0"/>
                                            </p:txEl>
                                          </p:spTgt>
                                        </p:tgtEl>
                                        <p:attrNameLst>
                                          <p:attrName>ppt_y</p:attrName>
                                        </p:attrNameLst>
                                      </p:cBhvr>
                                      <p:tavLst>
                                        <p:tav tm="0" fmla="#ppt_y-sin(pi*$)/27">
                                          <p:val>
                                            <p:fltVal val="0"/>
                                          </p:val>
                                        </p:tav>
                                        <p:tav tm="100000">
                                          <p:val>
                                            <p:fltVal val="1"/>
                                          </p:val>
                                        </p:tav>
                                      </p:tavLst>
                                    </p:anim>
                                    <p:anim calcmode="lin" valueType="num">
                                      <p:cBhvr>
                                        <p:cTn id="21" dur="164">
                                          <p:stCondLst>
                                            <p:cond delay="1656"/>
                                          </p:stCondLst>
                                        </p:cTn>
                                        <p:tgtEl>
                                          <p:spTgt spid="8">
                                            <p:txEl>
                                              <p:pRg st="0" end="0"/>
                                            </p:txEl>
                                          </p:spTgt>
                                        </p:tgtEl>
                                        <p:attrNameLst>
                                          <p:attrName>ppt_y</p:attrName>
                                        </p:attrNameLst>
                                      </p:cBhvr>
                                      <p:tavLst>
                                        <p:tav tm="0" fmla="#ppt_y-sin(pi*$)/81">
                                          <p:val>
                                            <p:fltVal val="0"/>
                                          </p:val>
                                        </p:tav>
                                        <p:tav tm="100000">
                                          <p:val>
                                            <p:fltVal val="1"/>
                                          </p:val>
                                        </p:tav>
                                      </p:tavLst>
                                    </p:anim>
                                    <p:animScale>
                                      <p:cBhvr>
                                        <p:cTn id="22" dur="26">
                                          <p:stCondLst>
                                            <p:cond delay="650"/>
                                          </p:stCondLst>
                                        </p:cTn>
                                        <p:tgtEl>
                                          <p:spTgt spid="8">
                                            <p:txEl>
                                              <p:pRg st="0" end="0"/>
                                            </p:txEl>
                                          </p:spTgt>
                                        </p:tgtEl>
                                      </p:cBhvr>
                                      <p:to x="100000" y="60000"/>
                                    </p:animScale>
                                    <p:animScale>
                                      <p:cBhvr>
                                        <p:cTn id="23" dur="166" decel="50000">
                                          <p:stCondLst>
                                            <p:cond delay="676"/>
                                          </p:stCondLst>
                                        </p:cTn>
                                        <p:tgtEl>
                                          <p:spTgt spid="8">
                                            <p:txEl>
                                              <p:pRg st="0" end="0"/>
                                            </p:txEl>
                                          </p:spTgt>
                                        </p:tgtEl>
                                      </p:cBhvr>
                                      <p:to x="100000" y="100000"/>
                                    </p:animScale>
                                    <p:animScale>
                                      <p:cBhvr>
                                        <p:cTn id="24" dur="26">
                                          <p:stCondLst>
                                            <p:cond delay="1312"/>
                                          </p:stCondLst>
                                        </p:cTn>
                                        <p:tgtEl>
                                          <p:spTgt spid="8">
                                            <p:txEl>
                                              <p:pRg st="0" end="0"/>
                                            </p:txEl>
                                          </p:spTgt>
                                        </p:tgtEl>
                                      </p:cBhvr>
                                      <p:to x="100000" y="80000"/>
                                    </p:animScale>
                                    <p:animScale>
                                      <p:cBhvr>
                                        <p:cTn id="25" dur="166" decel="50000">
                                          <p:stCondLst>
                                            <p:cond delay="1338"/>
                                          </p:stCondLst>
                                        </p:cTn>
                                        <p:tgtEl>
                                          <p:spTgt spid="8">
                                            <p:txEl>
                                              <p:pRg st="0" end="0"/>
                                            </p:txEl>
                                          </p:spTgt>
                                        </p:tgtEl>
                                      </p:cBhvr>
                                      <p:to x="100000" y="100000"/>
                                    </p:animScale>
                                    <p:animScale>
                                      <p:cBhvr>
                                        <p:cTn id="26" dur="26">
                                          <p:stCondLst>
                                            <p:cond delay="1642"/>
                                          </p:stCondLst>
                                        </p:cTn>
                                        <p:tgtEl>
                                          <p:spTgt spid="8">
                                            <p:txEl>
                                              <p:pRg st="0" end="0"/>
                                            </p:txEl>
                                          </p:spTgt>
                                        </p:tgtEl>
                                      </p:cBhvr>
                                      <p:to x="100000" y="90000"/>
                                    </p:animScale>
                                    <p:animScale>
                                      <p:cBhvr>
                                        <p:cTn id="27" dur="166" decel="50000">
                                          <p:stCondLst>
                                            <p:cond delay="1668"/>
                                          </p:stCondLst>
                                        </p:cTn>
                                        <p:tgtEl>
                                          <p:spTgt spid="8">
                                            <p:txEl>
                                              <p:pRg st="0" end="0"/>
                                            </p:txEl>
                                          </p:spTgt>
                                        </p:tgtEl>
                                      </p:cBhvr>
                                      <p:to x="100000" y="100000"/>
                                    </p:animScale>
                                    <p:animScale>
                                      <p:cBhvr>
                                        <p:cTn id="28" dur="26">
                                          <p:stCondLst>
                                            <p:cond delay="1808"/>
                                          </p:stCondLst>
                                        </p:cTn>
                                        <p:tgtEl>
                                          <p:spTgt spid="8">
                                            <p:txEl>
                                              <p:pRg st="0" end="0"/>
                                            </p:txEl>
                                          </p:spTgt>
                                        </p:tgtEl>
                                      </p:cBhvr>
                                      <p:to x="100000" y="95000"/>
                                    </p:animScale>
                                    <p:animScale>
                                      <p:cBhvr>
                                        <p:cTn id="29" dur="166" decel="50000">
                                          <p:stCondLst>
                                            <p:cond delay="1834"/>
                                          </p:stCondLst>
                                        </p:cTn>
                                        <p:tgtEl>
                                          <p:spTgt spid="8">
                                            <p:txEl>
                                              <p:pRg st="0" end="0"/>
                                            </p:txEl>
                                          </p:spTgt>
                                        </p:tgtEl>
                                      </p:cBhvr>
                                      <p:to x="100000" y="100000"/>
                                    </p:animScale>
                                  </p:childTnLst>
                                </p:cTn>
                              </p:par>
                            </p:childTnLst>
                          </p:cTn>
                        </p:par>
                      </p:childTnLst>
                    </p:cTn>
                  </p:par>
                  <p:par>
                    <p:cTn id="30" fill="hold" nodeType="clickPar">
                      <p:stCondLst>
                        <p:cond delay="indefinite"/>
                      </p:stCondLst>
                      <p:childTnLst>
                        <p:par>
                          <p:cTn id="31" fill="hold" nodeType="withGroup">
                            <p:stCondLst>
                              <p:cond delay="0"/>
                            </p:stCondLst>
                            <p:childTnLst>
                              <p:par>
                                <p:cTn id="32" presetID="8" presetClass="entr" presetSubtype="16" fill="hold" nodeType="clickEffect">
                                  <p:stCondLst>
                                    <p:cond delay="0"/>
                                  </p:stCondLst>
                                  <p:childTnLst>
                                    <p:set>
                                      <p:cBhvr>
                                        <p:cTn id="33" dur="1" fill="hold">
                                          <p:stCondLst>
                                            <p:cond delay="0"/>
                                          </p:stCondLst>
                                        </p:cTn>
                                        <p:tgtEl>
                                          <p:spTgt spid="16">
                                            <p:txEl>
                                              <p:pRg st="0" end="0"/>
                                            </p:txEl>
                                          </p:spTgt>
                                        </p:tgtEl>
                                        <p:attrNameLst>
                                          <p:attrName>style.visibility</p:attrName>
                                        </p:attrNameLst>
                                      </p:cBhvr>
                                      <p:to>
                                        <p:strVal val="visible"/>
                                      </p:to>
                                    </p:set>
                                    <p:animEffect transition="in" filter="diamond(in)">
                                      <p:cBhvr>
                                        <p:cTn id="34" dur="2000"/>
                                        <p:tgtEl>
                                          <p:spTgt spid="16">
                                            <p:txEl>
                                              <p:pRg st="0" end="0"/>
                                            </p:txEl>
                                          </p:spTgt>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4" presetClass="entr" presetSubtype="0" fill="hold" nodeType="clickEffect">
                                  <p:stCondLst>
                                    <p:cond delay="0"/>
                                  </p:stCondLst>
                                  <p:childTnLst>
                                    <p:set>
                                      <p:cBhvr>
                                        <p:cTn id="38" dur="1" fill="hold">
                                          <p:stCondLst>
                                            <p:cond delay="0"/>
                                          </p:stCondLst>
                                        </p:cTn>
                                        <p:tgtEl>
                                          <p:spTgt spid="17">
                                            <p:txEl>
                                              <p:pRg st="0" end="0"/>
                                            </p:txEl>
                                          </p:spTgt>
                                        </p:tgtEl>
                                        <p:attrNameLst>
                                          <p:attrName>style.visibility</p:attrName>
                                        </p:attrNameLst>
                                      </p:cBhvr>
                                      <p:to>
                                        <p:strVal val="visible"/>
                                      </p:to>
                                    </p:set>
                                    <p:anim from="(-#ppt_w/2)" to="(#ppt_x)" calcmode="lin" valueType="num">
                                      <p:cBhvr>
                                        <p:cTn id="39" dur="600" fill="hold">
                                          <p:stCondLst>
                                            <p:cond delay="0"/>
                                          </p:stCondLst>
                                        </p:cTn>
                                        <p:tgtEl>
                                          <p:spTgt spid="17">
                                            <p:txEl>
                                              <p:pRg st="0" end="0"/>
                                            </p:txEl>
                                          </p:spTgt>
                                        </p:tgtEl>
                                        <p:attrNameLst>
                                          <p:attrName>ppt_x</p:attrName>
                                        </p:attrNameLst>
                                      </p:cBhvr>
                                    </p:anim>
                                    <p:anim from="0" to="-1.0" calcmode="lin" valueType="num">
                                      <p:cBhvr>
                                        <p:cTn id="40" dur="200" decel="50000" autoRev="1" fill="hold">
                                          <p:stCondLst>
                                            <p:cond delay="600"/>
                                          </p:stCondLst>
                                        </p:cTn>
                                        <p:tgtEl>
                                          <p:spTgt spid="17">
                                            <p:txEl>
                                              <p:pRg st="0" end="0"/>
                                            </p:txEl>
                                          </p:spTgt>
                                        </p:tgtEl>
                                        <p:attrNameLst>
                                          <p:attrName>xshear</p:attrName>
                                        </p:attrNameLst>
                                      </p:cBhvr>
                                    </p:anim>
                                    <p:animScale>
                                      <p:cBhvr>
                                        <p:cTn id="41" dur="200" decel="100000" autoRev="1" fill="hold">
                                          <p:stCondLst>
                                            <p:cond delay="600"/>
                                          </p:stCondLst>
                                        </p:cTn>
                                        <p:tgtEl>
                                          <p:spTgt spid="17">
                                            <p:txEl>
                                              <p:pRg st="0" end="0"/>
                                            </p:txEl>
                                          </p:spTgt>
                                        </p:tgtEl>
                                      </p:cBhvr>
                                      <p:from x="100000" y="100000"/>
                                      <p:to x="80000" y="100000"/>
                                    </p:animScale>
                                    <p:anim by="(#ppt_h/3+#ppt_w*0.1)" calcmode="lin" valueType="num">
                                      <p:cBhvr additive="sum">
                                        <p:cTn id="42" dur="200" decel="100000" autoRev="1" fill="hold">
                                          <p:stCondLst>
                                            <p:cond delay="600"/>
                                          </p:stCondLst>
                                        </p:cTn>
                                        <p:tgtEl>
                                          <p:spTgt spid="17">
                                            <p:txEl>
                                              <p:pRg st="0" end="0"/>
                                            </p:txEl>
                                          </p:spTgt>
                                        </p:tgtEl>
                                        <p:attrNameLst>
                                          <p:attrName>ppt_x</p:attrName>
                                        </p:attrNameLst>
                                      </p:cBhvr>
                                    </p:anim>
                                  </p:childTnLst>
                                </p:cTn>
                              </p:par>
                            </p:childTnLst>
                          </p:cTn>
                        </p:par>
                      </p:childTnLst>
                    </p:cTn>
                  </p:par>
                  <p:par>
                    <p:cTn id="43" fill="hold" nodeType="clickPar">
                      <p:stCondLst>
                        <p:cond delay="indefinite"/>
                      </p:stCondLst>
                      <p:childTnLst>
                        <p:par>
                          <p:cTn id="44" fill="hold" nodeType="withGroup">
                            <p:stCondLst>
                              <p:cond delay="0"/>
                            </p:stCondLst>
                            <p:childTnLst>
                              <p:par>
                                <p:cTn id="45" presetID="25" presetClass="entr" presetSubtype="0" fill="hold" nodeType="clickEffect">
                                  <p:stCondLst>
                                    <p:cond delay="0"/>
                                  </p:stCondLst>
                                  <p:childTnLst>
                                    <p:set>
                                      <p:cBhvr>
                                        <p:cTn id="46" dur="1" fill="hold">
                                          <p:stCondLst>
                                            <p:cond delay="0"/>
                                          </p:stCondLst>
                                        </p:cTn>
                                        <p:tgtEl>
                                          <p:spTgt spid="18">
                                            <p:txEl>
                                              <p:pRg st="0" end="0"/>
                                            </p:txEl>
                                          </p:spTgt>
                                        </p:tgtEl>
                                        <p:attrNameLst>
                                          <p:attrName>style.visibility</p:attrName>
                                        </p:attrNameLst>
                                      </p:cBhvr>
                                      <p:to>
                                        <p:strVal val="visible"/>
                                      </p:to>
                                    </p:set>
                                    <p:anim calcmode="lin" valueType="num">
                                      <p:cBhvr>
                                        <p:cTn id="47" dur="500" decel="50000" fill="hold">
                                          <p:stCondLst>
                                            <p:cond delay="0"/>
                                          </p:stCondLst>
                                        </p:cTn>
                                        <p:tgtEl>
                                          <p:spTgt spid="18">
                                            <p:txEl>
                                              <p:pRg st="0" end="0"/>
                                            </p:txEl>
                                          </p:spTgt>
                                        </p:tgtEl>
                                        <p:attrNameLst>
                                          <p:attrName>style.rotation</p:attrName>
                                        </p:attrNameLst>
                                      </p:cBhvr>
                                      <p:tavLst>
                                        <p:tav tm="0">
                                          <p:val>
                                            <p:fltVal val="-90"/>
                                          </p:val>
                                        </p:tav>
                                        <p:tav tm="100000">
                                          <p:val>
                                            <p:fltVal val="0"/>
                                          </p:val>
                                        </p:tav>
                                      </p:tavLst>
                                    </p:anim>
                                    <p:anim calcmode="lin" valueType="num">
                                      <p:cBhvr>
                                        <p:cTn id="48" dur="500" decel="50000" fill="hold">
                                          <p:stCondLst>
                                            <p:cond delay="0"/>
                                          </p:stCondLst>
                                        </p:cTn>
                                        <p:tgtEl>
                                          <p:spTgt spid="18">
                                            <p:txEl>
                                              <p:pRg st="0" end="0"/>
                                            </p:txEl>
                                          </p:spTgt>
                                        </p:tgtEl>
                                        <p:attrNameLst>
                                          <p:attrName>ppt_w</p:attrName>
                                        </p:attrNameLst>
                                      </p:cBhvr>
                                      <p:tavLst>
                                        <p:tav tm="0">
                                          <p:val>
                                            <p:strVal val="#ppt_w"/>
                                          </p:val>
                                        </p:tav>
                                        <p:tav tm="100000">
                                          <p:val>
                                            <p:strVal val="#ppt_w*.05"/>
                                          </p:val>
                                        </p:tav>
                                      </p:tavLst>
                                    </p:anim>
                                    <p:anim calcmode="lin" valueType="num">
                                      <p:cBhvr>
                                        <p:cTn id="49" dur="500" accel="50000" fill="hold">
                                          <p:stCondLst>
                                            <p:cond delay="500"/>
                                          </p:stCondLst>
                                        </p:cTn>
                                        <p:tgtEl>
                                          <p:spTgt spid="18">
                                            <p:txEl>
                                              <p:pRg st="0" end="0"/>
                                            </p:txEl>
                                          </p:spTgt>
                                        </p:tgtEl>
                                        <p:attrNameLst>
                                          <p:attrName>ppt_w</p:attrName>
                                        </p:attrNameLst>
                                      </p:cBhvr>
                                      <p:tavLst>
                                        <p:tav tm="0">
                                          <p:val>
                                            <p:strVal val="#ppt_w*.05"/>
                                          </p:val>
                                        </p:tav>
                                        <p:tav tm="100000">
                                          <p:val>
                                            <p:strVal val="#ppt_w"/>
                                          </p:val>
                                        </p:tav>
                                      </p:tavLst>
                                    </p:anim>
                                    <p:anim calcmode="lin" valueType="num">
                                      <p:cBhvr>
                                        <p:cTn id="50" dur="1000" fill="hold"/>
                                        <p:tgtEl>
                                          <p:spTgt spid="18">
                                            <p:txEl>
                                              <p:pRg st="0" end="0"/>
                                            </p:txEl>
                                          </p:spTgt>
                                        </p:tgtEl>
                                        <p:attrNameLst>
                                          <p:attrName>ppt_h</p:attrName>
                                        </p:attrNameLst>
                                      </p:cBhvr>
                                      <p:tavLst>
                                        <p:tav tm="0">
                                          <p:val>
                                            <p:strVal val="#ppt_h"/>
                                          </p:val>
                                        </p:tav>
                                        <p:tav tm="100000">
                                          <p:val>
                                            <p:strVal val="#ppt_h"/>
                                          </p:val>
                                        </p:tav>
                                      </p:tavLst>
                                    </p:anim>
                                    <p:anim calcmode="lin" valueType="num">
                                      <p:cBhvr>
                                        <p:cTn id="51" dur="500" decel="50000" fill="hold">
                                          <p:stCondLst>
                                            <p:cond delay="0"/>
                                          </p:stCondLst>
                                        </p:cTn>
                                        <p:tgtEl>
                                          <p:spTgt spid="18">
                                            <p:txEl>
                                              <p:pRg st="0" end="0"/>
                                            </p:txEl>
                                          </p:spTgt>
                                        </p:tgtEl>
                                        <p:attrNameLst>
                                          <p:attrName>ppt_x</p:attrName>
                                        </p:attrNameLst>
                                      </p:cBhvr>
                                      <p:tavLst>
                                        <p:tav tm="0">
                                          <p:val>
                                            <p:strVal val="#ppt_x+.4"/>
                                          </p:val>
                                        </p:tav>
                                        <p:tav tm="100000">
                                          <p:val>
                                            <p:strVal val="#ppt_x"/>
                                          </p:val>
                                        </p:tav>
                                      </p:tavLst>
                                    </p:anim>
                                    <p:anim calcmode="lin" valueType="num">
                                      <p:cBhvr>
                                        <p:cTn id="52" dur="500" decel="50000" fill="hold">
                                          <p:stCondLst>
                                            <p:cond delay="0"/>
                                          </p:stCondLst>
                                        </p:cTn>
                                        <p:tgtEl>
                                          <p:spTgt spid="18">
                                            <p:txEl>
                                              <p:pRg st="0" end="0"/>
                                            </p:txEl>
                                          </p:spTgt>
                                        </p:tgtEl>
                                        <p:attrNameLst>
                                          <p:attrName>ppt_y</p:attrName>
                                        </p:attrNameLst>
                                      </p:cBhvr>
                                      <p:tavLst>
                                        <p:tav tm="0">
                                          <p:val>
                                            <p:strVal val="#ppt_y-.2"/>
                                          </p:val>
                                        </p:tav>
                                        <p:tav tm="100000">
                                          <p:val>
                                            <p:strVal val="#ppt_y+.1"/>
                                          </p:val>
                                        </p:tav>
                                      </p:tavLst>
                                    </p:anim>
                                    <p:anim calcmode="lin" valueType="num">
                                      <p:cBhvr>
                                        <p:cTn id="53" dur="500" accel="50000" fill="hold">
                                          <p:stCondLst>
                                            <p:cond delay="500"/>
                                          </p:stCondLst>
                                        </p:cTn>
                                        <p:tgtEl>
                                          <p:spTgt spid="18">
                                            <p:txEl>
                                              <p:pRg st="0" end="0"/>
                                            </p:txEl>
                                          </p:spTgt>
                                        </p:tgtEl>
                                        <p:attrNameLst>
                                          <p:attrName>ppt_y</p:attrName>
                                        </p:attrNameLst>
                                      </p:cBhvr>
                                      <p:tavLst>
                                        <p:tav tm="0">
                                          <p:val>
                                            <p:strVal val="#ppt_y+.1"/>
                                          </p:val>
                                        </p:tav>
                                        <p:tav tm="100000">
                                          <p:val>
                                            <p:strVal val="#ppt_y"/>
                                          </p:val>
                                        </p:tav>
                                      </p:tavLst>
                                    </p:anim>
                                    <p:animEffect transition="in" filter="fade">
                                      <p:cBhvr>
                                        <p:cTn id="54" dur="1000" decel="50000">
                                          <p:stCondLst>
                                            <p:cond delay="0"/>
                                          </p:stCondLst>
                                        </p:cTn>
                                        <p:tgtEl>
                                          <p:spTgt spid="18">
                                            <p:txEl>
                                              <p:pRg st="0" end="0"/>
                                            </p:txEl>
                                          </p:spTgt>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15" presetClass="entr" presetSubtype="0" fill="hold" nodeType="clickEffect">
                                  <p:stCondLst>
                                    <p:cond delay="0"/>
                                  </p:stCondLst>
                                  <p:childTnLst>
                                    <p:set>
                                      <p:cBhvr>
                                        <p:cTn id="58" dur="1" fill="hold">
                                          <p:stCondLst>
                                            <p:cond delay="0"/>
                                          </p:stCondLst>
                                        </p:cTn>
                                        <p:tgtEl>
                                          <p:spTgt spid="9">
                                            <p:txEl>
                                              <p:pRg st="0" end="0"/>
                                            </p:txEl>
                                          </p:spTgt>
                                        </p:tgtEl>
                                        <p:attrNameLst>
                                          <p:attrName>style.visibility</p:attrName>
                                        </p:attrNameLst>
                                      </p:cBhvr>
                                      <p:to>
                                        <p:strVal val="visible"/>
                                      </p:to>
                                    </p:set>
                                    <p:anim calcmode="lin" valueType="num">
                                      <p:cBhvr>
                                        <p:cTn id="59" dur="1000" fill="hold"/>
                                        <p:tgtEl>
                                          <p:spTgt spid="9">
                                            <p:txEl>
                                              <p:pRg st="0" end="0"/>
                                            </p:txEl>
                                          </p:spTgt>
                                        </p:tgtEl>
                                        <p:attrNameLst>
                                          <p:attrName>ppt_w</p:attrName>
                                        </p:attrNameLst>
                                      </p:cBhvr>
                                      <p:tavLst>
                                        <p:tav tm="0">
                                          <p:val>
                                            <p:fltVal val="0"/>
                                          </p:val>
                                        </p:tav>
                                        <p:tav tm="100000">
                                          <p:val>
                                            <p:strVal val="#ppt_w"/>
                                          </p:val>
                                        </p:tav>
                                      </p:tavLst>
                                    </p:anim>
                                    <p:anim calcmode="lin" valueType="num">
                                      <p:cBhvr>
                                        <p:cTn id="60" dur="1000" fill="hold"/>
                                        <p:tgtEl>
                                          <p:spTgt spid="9">
                                            <p:txEl>
                                              <p:pRg st="0" end="0"/>
                                            </p:txEl>
                                          </p:spTgt>
                                        </p:tgtEl>
                                        <p:attrNameLst>
                                          <p:attrName>ppt_h</p:attrName>
                                        </p:attrNameLst>
                                      </p:cBhvr>
                                      <p:tavLst>
                                        <p:tav tm="0">
                                          <p:val>
                                            <p:fltVal val="0"/>
                                          </p:val>
                                        </p:tav>
                                        <p:tav tm="100000">
                                          <p:val>
                                            <p:strVal val="#ppt_h"/>
                                          </p:val>
                                        </p:tav>
                                      </p:tavLst>
                                    </p:anim>
                                    <p:anim calcmode="lin" valueType="num">
                                      <p:cBhvr>
                                        <p:cTn id="61" dur="1000" fill="hold"/>
                                        <p:tgtEl>
                                          <p:spTgt spid="9">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62" dur="1000" fill="hold"/>
                                        <p:tgtEl>
                                          <p:spTgt spid="9">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2553F870-C7F3-4EE1-8774-81778B282D39}"/>
              </a:ext>
            </a:extLst>
          </p:cNvPr>
          <p:cNvSpPr>
            <a:spLocks noGrp="1"/>
          </p:cNvSpPr>
          <p:nvPr>
            <p:ph type="title"/>
          </p:nvPr>
        </p:nvSpPr>
        <p:spPr>
          <a:xfrm>
            <a:off x="609600" y="609600"/>
            <a:ext cx="8229600" cy="762000"/>
          </a:xfrm>
        </p:spPr>
        <p:txBody>
          <a:bodyPr/>
          <a:lstStyle/>
          <a:p>
            <a:r>
              <a:rPr lang="en-GB" altLang="en-US" b="1"/>
              <a:t>Organisational structure</a:t>
            </a:r>
            <a:endParaRPr lang="en-GB" altLang="en-US"/>
          </a:p>
        </p:txBody>
      </p:sp>
      <p:sp>
        <p:nvSpPr>
          <p:cNvPr id="3" name="Content Placeholder 2">
            <a:extLst>
              <a:ext uri="{FF2B5EF4-FFF2-40B4-BE49-F238E27FC236}">
                <a16:creationId xmlns:a16="http://schemas.microsoft.com/office/drawing/2014/main" id="{33C20DA1-7BD9-4816-9AC7-6616EFB7E1E1}"/>
              </a:ext>
            </a:extLst>
          </p:cNvPr>
          <p:cNvSpPr>
            <a:spLocks noGrp="1"/>
          </p:cNvSpPr>
          <p:nvPr>
            <p:ph idx="1"/>
          </p:nvPr>
        </p:nvSpPr>
        <p:spPr>
          <a:xfrm>
            <a:off x="609600" y="1752600"/>
            <a:ext cx="8229600" cy="4800600"/>
          </a:xfrm>
        </p:spPr>
        <p:txBody>
          <a:bodyPr/>
          <a:lstStyle/>
          <a:p>
            <a:pPr marL="0" indent="0">
              <a:buFont typeface="Wingdings 3" panose="05040102010807070707" pitchFamily="18" charset="2"/>
              <a:buNone/>
              <a:defRPr/>
            </a:pPr>
            <a:r>
              <a:rPr lang="en-GB" sz="2000" b="1" dirty="0"/>
              <a:t>WHAT IS FUNCTIONAL ORGANISATIONAL STRUCTURE ?</a:t>
            </a:r>
          </a:p>
          <a:p>
            <a:pPr marL="0" indent="0">
              <a:buFont typeface="Wingdings 3" panose="05040102010807070707" pitchFamily="18" charset="2"/>
              <a:buNone/>
              <a:defRPr/>
            </a:pPr>
            <a:endParaRPr lang="en-GB" sz="2000" b="1" dirty="0"/>
          </a:p>
          <a:p>
            <a:pPr>
              <a:buFont typeface="Wingdings" panose="05000000000000000000" pitchFamily="2" charset="2"/>
              <a:buChar char="§"/>
              <a:defRPr/>
            </a:pPr>
            <a:r>
              <a:rPr lang="en-GB" sz="2000" dirty="0"/>
              <a:t>The functional structure groups positions into work units based on similar activities, skills, expertise, and resources.</a:t>
            </a:r>
          </a:p>
          <a:p>
            <a:pPr marL="0" indent="0">
              <a:buFont typeface="Wingdings 3" panose="05040102010807070707" pitchFamily="18" charset="2"/>
              <a:buNone/>
              <a:defRPr/>
            </a:pPr>
            <a:endParaRPr lang="en-GB"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WordArt 2">
            <a:extLst>
              <a:ext uri="{FF2B5EF4-FFF2-40B4-BE49-F238E27FC236}">
                <a16:creationId xmlns:a16="http://schemas.microsoft.com/office/drawing/2014/main" id="{93BE684B-E183-47C0-B550-6CBFE49A5492}"/>
              </a:ext>
            </a:extLst>
          </p:cNvPr>
          <p:cNvSpPr>
            <a:spLocks noChangeArrowheads="1" noChangeShapeType="1"/>
          </p:cNvSpPr>
          <p:nvPr/>
        </p:nvSpPr>
        <p:spPr bwMode="auto">
          <a:xfrm>
            <a:off x="2484438" y="2276475"/>
            <a:ext cx="4103687" cy="792163"/>
          </a:xfrm>
          <a:prstGeom prst="rect">
            <a:avLst/>
          </a:prstGeom>
        </p:spPr>
        <p:txBody>
          <a:bodyPr wrap="none" fromWordArt="1">
            <a:prstTxWarp prst="textDoubleWave1">
              <a:avLst>
                <a:gd name="adj1" fmla="val 6500"/>
                <a:gd name="adj2" fmla="val -4139"/>
              </a:avLst>
            </a:prstTxWarp>
          </a:bodyPr>
          <a:lstStyle/>
          <a:p>
            <a:pPr algn="ctr"/>
            <a:r>
              <a:rPr lang="en-GB" kern="10">
                <a:ln w="12700">
                  <a:solidFill>
                    <a:srgbClr val="000099"/>
                  </a:solidFill>
                  <a:round/>
                  <a:headEnd/>
                  <a:tailEnd/>
                </a:ln>
                <a:solidFill>
                  <a:srgbClr val="33CCFF"/>
                </a:solidFill>
                <a:latin typeface="Times New Roman" panose="02020603050405020304" pitchFamily="18" charset="0"/>
                <a:cs typeface="Times New Roman" panose="02020603050405020304" pitchFamily="18" charset="0"/>
              </a:rPr>
              <a:t>General Manager</a:t>
            </a:r>
          </a:p>
        </p:txBody>
      </p:sp>
      <p:sp>
        <p:nvSpPr>
          <p:cNvPr id="28675" name="Arrow 21">
            <a:extLst>
              <a:ext uri="{FF2B5EF4-FFF2-40B4-BE49-F238E27FC236}">
                <a16:creationId xmlns:a16="http://schemas.microsoft.com/office/drawing/2014/main" id="{AA897B05-7CE3-4702-9859-2EEEE7BF123F}"/>
              </a:ext>
            </a:extLst>
          </p:cNvPr>
          <p:cNvSpPr>
            <a:spLocks noChangeShapeType="1"/>
          </p:cNvSpPr>
          <p:nvPr/>
        </p:nvSpPr>
        <p:spPr bwMode="auto">
          <a:xfrm flipH="1">
            <a:off x="4489450" y="1854200"/>
            <a:ext cx="1588" cy="5032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76" name="Arrow 23">
            <a:extLst>
              <a:ext uri="{FF2B5EF4-FFF2-40B4-BE49-F238E27FC236}">
                <a16:creationId xmlns:a16="http://schemas.microsoft.com/office/drawing/2014/main" id="{85D5E308-1769-48F7-8473-5ED00672F64B}"/>
              </a:ext>
            </a:extLst>
          </p:cNvPr>
          <p:cNvSpPr>
            <a:spLocks noChangeShapeType="1"/>
          </p:cNvSpPr>
          <p:nvPr/>
        </p:nvSpPr>
        <p:spPr bwMode="auto">
          <a:xfrm>
            <a:off x="4491038" y="3068638"/>
            <a:ext cx="1587" cy="9048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77" name="Arrow 25">
            <a:extLst>
              <a:ext uri="{FF2B5EF4-FFF2-40B4-BE49-F238E27FC236}">
                <a16:creationId xmlns:a16="http://schemas.microsoft.com/office/drawing/2014/main" id="{ED807210-5C90-4669-B21F-78641F7390C4}"/>
              </a:ext>
            </a:extLst>
          </p:cNvPr>
          <p:cNvSpPr>
            <a:spLocks noChangeShapeType="1"/>
          </p:cNvSpPr>
          <p:nvPr/>
        </p:nvSpPr>
        <p:spPr bwMode="auto">
          <a:xfrm>
            <a:off x="612775" y="4005263"/>
            <a:ext cx="0"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78" name="Arrow 26">
            <a:extLst>
              <a:ext uri="{FF2B5EF4-FFF2-40B4-BE49-F238E27FC236}">
                <a16:creationId xmlns:a16="http://schemas.microsoft.com/office/drawing/2014/main" id="{C3E78546-04B4-456E-A4A1-8714C2E3B902}"/>
              </a:ext>
            </a:extLst>
          </p:cNvPr>
          <p:cNvSpPr>
            <a:spLocks noChangeShapeType="1"/>
          </p:cNvSpPr>
          <p:nvPr/>
        </p:nvSpPr>
        <p:spPr bwMode="auto">
          <a:xfrm>
            <a:off x="2484438" y="4005263"/>
            <a:ext cx="0"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79" name="Arrow 27">
            <a:extLst>
              <a:ext uri="{FF2B5EF4-FFF2-40B4-BE49-F238E27FC236}">
                <a16:creationId xmlns:a16="http://schemas.microsoft.com/office/drawing/2014/main" id="{9C1E2FDB-B42C-4ED6-BF40-86AC268485E0}"/>
              </a:ext>
            </a:extLst>
          </p:cNvPr>
          <p:cNvSpPr>
            <a:spLocks noChangeShapeType="1"/>
          </p:cNvSpPr>
          <p:nvPr/>
        </p:nvSpPr>
        <p:spPr bwMode="auto">
          <a:xfrm>
            <a:off x="4500563" y="4005263"/>
            <a:ext cx="0"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0" name="Arrow 29">
            <a:extLst>
              <a:ext uri="{FF2B5EF4-FFF2-40B4-BE49-F238E27FC236}">
                <a16:creationId xmlns:a16="http://schemas.microsoft.com/office/drawing/2014/main" id="{826575B4-9687-44A5-B2B0-D00CF55DA91E}"/>
              </a:ext>
            </a:extLst>
          </p:cNvPr>
          <p:cNvSpPr>
            <a:spLocks noChangeShapeType="1"/>
          </p:cNvSpPr>
          <p:nvPr/>
        </p:nvSpPr>
        <p:spPr bwMode="auto">
          <a:xfrm>
            <a:off x="8818563" y="4040188"/>
            <a:ext cx="1587"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1" name="Text Box 10">
            <a:extLst>
              <a:ext uri="{FF2B5EF4-FFF2-40B4-BE49-F238E27FC236}">
                <a16:creationId xmlns:a16="http://schemas.microsoft.com/office/drawing/2014/main" id="{594DA7FF-EFFD-4F63-8872-4DE0880996D6}"/>
              </a:ext>
            </a:extLst>
          </p:cNvPr>
          <p:cNvSpPr txBox="1">
            <a:spLocks noChangeArrowheads="1"/>
          </p:cNvSpPr>
          <p:nvPr/>
        </p:nvSpPr>
        <p:spPr bwMode="auto">
          <a:xfrm>
            <a:off x="41275" y="4581525"/>
            <a:ext cx="18700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eaLnBrk="1" hangingPunct="1">
              <a:spcBef>
                <a:spcPct val="0"/>
              </a:spcBef>
              <a:buClrTx/>
              <a:buSzTx/>
              <a:buFontTx/>
              <a:buNone/>
            </a:pPr>
            <a:r>
              <a:rPr lang="en-US" altLang="en-US" sz="1800" b="1">
                <a:solidFill>
                  <a:srgbClr val="FF7C80"/>
                </a:solidFill>
                <a:ea typeface="SimSun" panose="02010600030101010101" pitchFamily="2" charset="-122"/>
              </a:rPr>
              <a:t>PRODUCTION DEPARTMENT</a:t>
            </a:r>
          </a:p>
        </p:txBody>
      </p:sp>
      <p:sp>
        <p:nvSpPr>
          <p:cNvPr id="28682" name="Text Box 11">
            <a:extLst>
              <a:ext uri="{FF2B5EF4-FFF2-40B4-BE49-F238E27FC236}">
                <a16:creationId xmlns:a16="http://schemas.microsoft.com/office/drawing/2014/main" id="{041AF6C6-49A3-4EA8-A37B-6AB96064FAB4}"/>
              </a:ext>
            </a:extLst>
          </p:cNvPr>
          <p:cNvSpPr txBox="1">
            <a:spLocks noChangeArrowheads="1"/>
          </p:cNvSpPr>
          <p:nvPr/>
        </p:nvSpPr>
        <p:spPr bwMode="auto">
          <a:xfrm>
            <a:off x="1763713" y="4581525"/>
            <a:ext cx="21621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eaLnBrk="1" hangingPunct="1">
              <a:spcBef>
                <a:spcPct val="0"/>
              </a:spcBef>
              <a:buClrTx/>
              <a:buSzTx/>
              <a:buFontTx/>
              <a:buNone/>
            </a:pPr>
            <a:r>
              <a:rPr lang="en-US" altLang="en-US" sz="1800" b="1">
                <a:solidFill>
                  <a:srgbClr val="FF7C80"/>
                </a:solidFill>
                <a:ea typeface="SimSun" panose="02010600030101010101" pitchFamily="2" charset="-122"/>
              </a:rPr>
              <a:t>MARKETTING DEPARTMENT</a:t>
            </a:r>
          </a:p>
        </p:txBody>
      </p:sp>
      <p:sp>
        <p:nvSpPr>
          <p:cNvPr id="28683" name="Text Box 12">
            <a:extLst>
              <a:ext uri="{FF2B5EF4-FFF2-40B4-BE49-F238E27FC236}">
                <a16:creationId xmlns:a16="http://schemas.microsoft.com/office/drawing/2014/main" id="{AB7AE820-5A2A-4612-BD65-8468C6C5F434}"/>
              </a:ext>
            </a:extLst>
          </p:cNvPr>
          <p:cNvSpPr txBox="1">
            <a:spLocks noChangeArrowheads="1"/>
          </p:cNvSpPr>
          <p:nvPr/>
        </p:nvSpPr>
        <p:spPr bwMode="auto">
          <a:xfrm>
            <a:off x="3565525" y="4581525"/>
            <a:ext cx="19431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eaLnBrk="1" hangingPunct="1">
              <a:spcBef>
                <a:spcPct val="0"/>
              </a:spcBef>
              <a:buClrTx/>
              <a:buSzTx/>
              <a:buFontTx/>
              <a:buNone/>
            </a:pPr>
            <a:r>
              <a:rPr lang="en-US" altLang="en-US" sz="1800" b="1">
                <a:solidFill>
                  <a:srgbClr val="FF7C80"/>
                </a:solidFill>
                <a:ea typeface="SimSun" panose="02010600030101010101" pitchFamily="2" charset="-122"/>
              </a:rPr>
              <a:t>FINANCE DEPARTMENT</a:t>
            </a:r>
          </a:p>
        </p:txBody>
      </p:sp>
      <p:sp>
        <p:nvSpPr>
          <p:cNvPr id="28684" name="Text Box 13">
            <a:extLst>
              <a:ext uri="{FF2B5EF4-FFF2-40B4-BE49-F238E27FC236}">
                <a16:creationId xmlns:a16="http://schemas.microsoft.com/office/drawing/2014/main" id="{6C3FF937-6444-417E-8235-142701233428}"/>
              </a:ext>
            </a:extLst>
          </p:cNvPr>
          <p:cNvSpPr txBox="1">
            <a:spLocks noChangeArrowheads="1"/>
          </p:cNvSpPr>
          <p:nvPr/>
        </p:nvSpPr>
        <p:spPr bwMode="auto">
          <a:xfrm>
            <a:off x="5581650" y="4581525"/>
            <a:ext cx="187166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eaLnBrk="1" hangingPunct="1">
              <a:spcBef>
                <a:spcPct val="0"/>
              </a:spcBef>
              <a:buClrTx/>
              <a:buSzTx/>
              <a:buFontTx/>
              <a:buNone/>
            </a:pPr>
            <a:r>
              <a:rPr lang="en-US" altLang="en-US" sz="1800" b="1">
                <a:solidFill>
                  <a:srgbClr val="FF7C80"/>
                </a:solidFill>
                <a:ea typeface="SimSun" panose="02010600030101010101" pitchFamily="2" charset="-122"/>
              </a:rPr>
              <a:t>PERSONEL </a:t>
            </a:r>
          </a:p>
          <a:p>
            <a:pPr eaLnBrk="1" hangingPunct="1">
              <a:spcBef>
                <a:spcPct val="0"/>
              </a:spcBef>
              <a:buClrTx/>
              <a:buSzTx/>
              <a:buFontTx/>
              <a:buNone/>
            </a:pPr>
            <a:r>
              <a:rPr lang="en-US" altLang="en-US" sz="1800" b="1">
                <a:solidFill>
                  <a:srgbClr val="FF7C80"/>
                </a:solidFill>
                <a:ea typeface="SimSun" panose="02010600030101010101" pitchFamily="2" charset="-122"/>
              </a:rPr>
              <a:t>DEPARTMENT</a:t>
            </a:r>
          </a:p>
        </p:txBody>
      </p:sp>
      <p:sp>
        <p:nvSpPr>
          <p:cNvPr id="28685" name="Text Box 14">
            <a:extLst>
              <a:ext uri="{FF2B5EF4-FFF2-40B4-BE49-F238E27FC236}">
                <a16:creationId xmlns:a16="http://schemas.microsoft.com/office/drawing/2014/main" id="{389A5307-4E4B-45B3-9FF6-ABC609EDD4BE}"/>
              </a:ext>
            </a:extLst>
          </p:cNvPr>
          <p:cNvSpPr txBox="1">
            <a:spLocks noChangeArrowheads="1"/>
          </p:cNvSpPr>
          <p:nvPr/>
        </p:nvSpPr>
        <p:spPr bwMode="auto">
          <a:xfrm>
            <a:off x="7308850" y="4581525"/>
            <a:ext cx="18002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Arial" panose="020B0604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Arial" panose="020B0604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Arial" panose="020B0604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Arial" panose="020B0604020202020204" pitchFamily="34" charset="0"/>
              </a:defRPr>
            </a:lvl9pPr>
          </a:lstStyle>
          <a:p>
            <a:pPr algn="r" eaLnBrk="1" hangingPunct="1">
              <a:spcBef>
                <a:spcPct val="0"/>
              </a:spcBef>
              <a:buClrTx/>
              <a:buSzTx/>
              <a:buFontTx/>
              <a:buNone/>
            </a:pPr>
            <a:r>
              <a:rPr lang="en-US" altLang="en-US" sz="1800" b="1">
                <a:solidFill>
                  <a:srgbClr val="FF7C80"/>
                </a:solidFill>
                <a:ea typeface="SimSun" panose="02010600030101010101" pitchFamily="2" charset="-122"/>
              </a:rPr>
              <a:t>HUMAN</a:t>
            </a:r>
          </a:p>
          <a:p>
            <a:pPr algn="r" eaLnBrk="1" hangingPunct="1">
              <a:spcBef>
                <a:spcPct val="0"/>
              </a:spcBef>
              <a:buClrTx/>
              <a:buSzTx/>
              <a:buFontTx/>
              <a:buNone/>
            </a:pPr>
            <a:r>
              <a:rPr lang="en-US" altLang="en-US" sz="1800" b="1">
                <a:solidFill>
                  <a:srgbClr val="FF7C80"/>
                </a:solidFill>
                <a:ea typeface="SimSun" panose="02010600030101010101" pitchFamily="2" charset="-122"/>
              </a:rPr>
              <a:t>RESOURCE DEPARTMENT</a:t>
            </a:r>
          </a:p>
        </p:txBody>
      </p:sp>
      <p:sp>
        <p:nvSpPr>
          <p:cNvPr id="28686" name="Arrow 40">
            <a:extLst>
              <a:ext uri="{FF2B5EF4-FFF2-40B4-BE49-F238E27FC236}">
                <a16:creationId xmlns:a16="http://schemas.microsoft.com/office/drawing/2014/main" id="{889CB214-067B-4AE8-B6BB-63AE18C8EDEF}"/>
              </a:ext>
            </a:extLst>
          </p:cNvPr>
          <p:cNvSpPr>
            <a:spLocks noChangeShapeType="1"/>
          </p:cNvSpPr>
          <p:nvPr/>
        </p:nvSpPr>
        <p:spPr bwMode="auto">
          <a:xfrm>
            <a:off x="6372225" y="4005263"/>
            <a:ext cx="1588"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 name="Text Box 16">
            <a:extLst>
              <a:ext uri="{FF2B5EF4-FFF2-40B4-BE49-F238E27FC236}">
                <a16:creationId xmlns:a16="http://schemas.microsoft.com/office/drawing/2014/main" id="{2DF74869-F468-4734-97C3-F2533CCC07FC}"/>
              </a:ext>
            </a:extLst>
          </p:cNvPr>
          <p:cNvSpPr txBox="1">
            <a:spLocks noChangeArrowheads="1"/>
          </p:cNvSpPr>
          <p:nvPr/>
        </p:nvSpPr>
        <p:spPr bwMode="auto">
          <a:xfrm>
            <a:off x="41275" y="188913"/>
            <a:ext cx="9067800" cy="369887"/>
          </a:xfrm>
          <a:prstGeom prst="rect">
            <a:avLst/>
          </a:prstGeom>
          <a:noFill/>
          <a:ln>
            <a:noFill/>
          </a:ln>
          <a:effectLst/>
        </p:spPr>
        <p:txBody>
          <a:bodyPr>
            <a:spAutoFit/>
          </a:bodyPr>
          <a:lstStyle/>
          <a:p>
            <a:pPr eaLnBrk="1" hangingPunct="1">
              <a:defRPr/>
            </a:pPr>
            <a:r>
              <a:rPr lang="en-US" altLang="en-US" sz="1800" b="1"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charset="0"/>
              </a:rPr>
              <a:t>DIAGRAMATIC PRESENTATION OF FUNCTIONAL ORGANISATION STRUCTURE</a:t>
            </a:r>
          </a:p>
        </p:txBody>
      </p:sp>
      <p:sp>
        <p:nvSpPr>
          <p:cNvPr id="28688" name="Line 17">
            <a:extLst>
              <a:ext uri="{FF2B5EF4-FFF2-40B4-BE49-F238E27FC236}">
                <a16:creationId xmlns:a16="http://schemas.microsoft.com/office/drawing/2014/main" id="{5013F2D0-A955-4479-8E4F-E37033D65233}"/>
              </a:ext>
            </a:extLst>
          </p:cNvPr>
          <p:cNvSpPr>
            <a:spLocks noChangeShapeType="1"/>
          </p:cNvSpPr>
          <p:nvPr/>
        </p:nvSpPr>
        <p:spPr bwMode="auto">
          <a:xfrm>
            <a:off x="612775" y="4005263"/>
            <a:ext cx="820737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8689" name="WordArt 2">
            <a:extLst>
              <a:ext uri="{FF2B5EF4-FFF2-40B4-BE49-F238E27FC236}">
                <a16:creationId xmlns:a16="http://schemas.microsoft.com/office/drawing/2014/main" id="{5CF2DA65-9B3B-4911-A3F4-A64EB8FAFE4C}"/>
              </a:ext>
            </a:extLst>
          </p:cNvPr>
          <p:cNvSpPr>
            <a:spLocks noChangeArrowheads="1" noChangeShapeType="1"/>
          </p:cNvSpPr>
          <p:nvPr/>
        </p:nvSpPr>
        <p:spPr bwMode="auto">
          <a:xfrm>
            <a:off x="2844800" y="1277938"/>
            <a:ext cx="3671888" cy="576262"/>
          </a:xfrm>
          <a:prstGeom prst="rect">
            <a:avLst/>
          </a:prstGeom>
        </p:spPr>
        <p:txBody>
          <a:bodyPr wrap="none" fromWordArt="1">
            <a:prstTxWarp prst="textDoubleWave1">
              <a:avLst>
                <a:gd name="adj1" fmla="val 6500"/>
                <a:gd name="adj2" fmla="val -4134"/>
              </a:avLst>
            </a:prstTxWarp>
          </a:bodyPr>
          <a:lstStyle/>
          <a:p>
            <a:pPr algn="ctr"/>
            <a:r>
              <a:rPr lang="en-GB" kern="10">
                <a:ln w="12700">
                  <a:solidFill>
                    <a:srgbClr val="000099"/>
                  </a:solidFill>
                  <a:round/>
                  <a:headEnd/>
                  <a:tailEnd/>
                </a:ln>
                <a:solidFill>
                  <a:srgbClr val="33CCFF"/>
                </a:solidFill>
                <a:latin typeface="Times New Roman" panose="02020603050405020304" pitchFamily="18" charset="0"/>
                <a:cs typeface="Times New Roman" panose="02020603050405020304" pitchFamily="18" charset="0"/>
              </a:rPr>
              <a:t>SHARE HOLDERS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46F46B14-F658-4327-87E7-08CA891D80E5}"/>
              </a:ext>
            </a:extLst>
          </p:cNvPr>
          <p:cNvSpPr>
            <a:spLocks noGrp="1"/>
          </p:cNvSpPr>
          <p:nvPr>
            <p:ph type="title"/>
          </p:nvPr>
        </p:nvSpPr>
        <p:spPr>
          <a:xfrm>
            <a:off x="457200" y="381000"/>
            <a:ext cx="8458200" cy="838200"/>
          </a:xfrm>
        </p:spPr>
        <p:txBody>
          <a:bodyPr/>
          <a:lstStyle/>
          <a:p>
            <a:r>
              <a:rPr lang="en-GB" altLang="en-US" b="1"/>
              <a:t>Organisational structure</a:t>
            </a:r>
            <a:endParaRPr lang="en-GB" altLang="en-US"/>
          </a:p>
        </p:txBody>
      </p:sp>
      <p:sp>
        <p:nvSpPr>
          <p:cNvPr id="3" name="Content Placeholder 2">
            <a:extLst>
              <a:ext uri="{FF2B5EF4-FFF2-40B4-BE49-F238E27FC236}">
                <a16:creationId xmlns:a16="http://schemas.microsoft.com/office/drawing/2014/main" id="{0C3889F2-3403-4540-A9B5-D2D417F634EC}"/>
              </a:ext>
            </a:extLst>
          </p:cNvPr>
          <p:cNvSpPr>
            <a:spLocks noGrp="1"/>
          </p:cNvSpPr>
          <p:nvPr>
            <p:ph idx="1"/>
          </p:nvPr>
        </p:nvSpPr>
        <p:spPr>
          <a:xfrm>
            <a:off x="457200" y="1371600"/>
            <a:ext cx="8458200" cy="5257800"/>
          </a:xfrm>
        </p:spPr>
        <p:txBody>
          <a:bodyPr/>
          <a:lstStyle/>
          <a:p>
            <a:pPr marL="0" indent="0">
              <a:buFont typeface="Wingdings 3" panose="05040102010807070707" pitchFamily="18" charset="2"/>
              <a:buNone/>
              <a:defRPr/>
            </a:pPr>
            <a:r>
              <a:rPr lang="en-GB" b="1" dirty="0"/>
              <a:t>WHAT IS DIVISIONAL ORGANISATION STRUCTURE ?</a:t>
            </a:r>
          </a:p>
          <a:p>
            <a:pPr marL="0" indent="0">
              <a:buFont typeface="Wingdings 3" panose="05040102010807070707" pitchFamily="18" charset="2"/>
              <a:buNone/>
              <a:defRPr/>
            </a:pPr>
            <a:endParaRPr lang="en-GB" b="1" dirty="0"/>
          </a:p>
          <a:p>
            <a:pPr>
              <a:buFont typeface="Wingdings" panose="05000000000000000000" pitchFamily="2" charset="2"/>
              <a:buChar char="§"/>
              <a:defRPr/>
            </a:pPr>
            <a:r>
              <a:rPr lang="en-GB" sz="2000" dirty="0"/>
              <a:t>Managers in large companies may have difficulty keeping track of all their company's products and activities, specialized departments may develop. These departments are divided according to their organizational outputs.</a:t>
            </a:r>
          </a:p>
          <a:p>
            <a:pPr>
              <a:buFont typeface="Wingdings" panose="05000000000000000000" pitchFamily="2" charset="2"/>
              <a:buChar char="§"/>
              <a:defRPr/>
            </a:pPr>
            <a:endParaRPr lang="en-GB"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extLst>
              <a:ext uri="{FF2B5EF4-FFF2-40B4-BE49-F238E27FC236}">
                <a16:creationId xmlns:a16="http://schemas.microsoft.com/office/drawing/2014/main" id="{43F7E23E-51B7-4C12-88F2-7CC7213637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C5966D7-0F4D-49F4-A24F-C30002943D03}"/>
              </a:ext>
            </a:extLst>
          </p:cNvPr>
          <p:cNvSpPr>
            <a:spLocks noGrp="1"/>
          </p:cNvSpPr>
          <p:nvPr>
            <p:ph type="title"/>
          </p:nvPr>
        </p:nvSpPr>
        <p:spPr>
          <a:xfrm>
            <a:off x="228600" y="228600"/>
            <a:ext cx="8686800" cy="1143000"/>
          </a:xfrm>
        </p:spPr>
        <p:txBody>
          <a:bodyPr>
            <a:normAutofit fontScale="90000"/>
          </a:bodyPr>
          <a:lstStyle/>
          <a:p>
            <a:r>
              <a:rPr lang="en-GB" altLang="en-US"/>
              <a:t>Example of Divisional Organisational Structure</a:t>
            </a:r>
          </a:p>
        </p:txBody>
      </p:sp>
      <p:sp>
        <p:nvSpPr>
          <p:cNvPr id="3" name="Content Placeholder 2">
            <a:extLst>
              <a:ext uri="{FF2B5EF4-FFF2-40B4-BE49-F238E27FC236}">
                <a16:creationId xmlns:a16="http://schemas.microsoft.com/office/drawing/2014/main" id="{34456C46-EB43-4F67-8E66-11412685CD1E}"/>
              </a:ext>
            </a:extLst>
          </p:cNvPr>
          <p:cNvSpPr>
            <a:spLocks noGrp="1"/>
          </p:cNvSpPr>
          <p:nvPr>
            <p:ph idx="1"/>
          </p:nvPr>
        </p:nvSpPr>
        <p:spPr>
          <a:xfrm>
            <a:off x="152400" y="1828800"/>
            <a:ext cx="8686800" cy="4800600"/>
          </a:xfrm>
        </p:spPr>
        <p:txBody>
          <a:bodyPr/>
          <a:lstStyle/>
          <a:p>
            <a:pPr marL="0" indent="0" algn="just">
              <a:buFont typeface="Wingdings 3" panose="05040102010807070707" pitchFamily="18" charset="2"/>
              <a:buNone/>
              <a:defRPr/>
            </a:pPr>
            <a:r>
              <a:rPr lang="en-GB" sz="2000" dirty="0"/>
              <a:t>ABC International has just passed $250 million in sales, and its president decides to adopt a divisional organizational structure in order to better service its customers. Accordingly, he adopts the following structure:</a:t>
            </a:r>
          </a:p>
          <a:p>
            <a:pPr algn="just">
              <a:buFont typeface="Wingdings" panose="05000000000000000000" pitchFamily="2" charset="2"/>
              <a:buChar char="q"/>
              <a:defRPr/>
            </a:pPr>
            <a:r>
              <a:rPr lang="en-GB" sz="2000" dirty="0"/>
              <a:t>Commercial division. Focuses on all commercial customers, and has its own product development, production, accounting, and sales employees.</a:t>
            </a:r>
          </a:p>
          <a:p>
            <a:pPr algn="just">
              <a:buFont typeface="Wingdings" panose="05000000000000000000" pitchFamily="2" charset="2"/>
              <a:buChar char="q"/>
              <a:defRPr/>
            </a:pPr>
            <a:r>
              <a:rPr lang="en-GB" sz="2000" dirty="0"/>
              <a:t>Retail division. Focuses on all retail customers in the United States, and has its own product development, production, accounting, and sales employees.</a:t>
            </a:r>
          </a:p>
          <a:p>
            <a:pPr algn="just">
              <a:buFont typeface="Wingdings" panose="05000000000000000000" pitchFamily="2" charset="2"/>
              <a:buChar char="q"/>
              <a:defRPr/>
            </a:pPr>
            <a:r>
              <a:rPr lang="en-GB" sz="2000" dirty="0"/>
              <a:t>International division. Focuses on all retail customers outside of the United States. It shares product development and production facilities with the retail division, and has its own accounting and sales employees.</a:t>
            </a:r>
          </a:p>
          <a:p>
            <a:pPr>
              <a:defRPr/>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739D6FF3-055D-431B-AA90-0C60D734DB3D}"/>
              </a:ext>
            </a:extLst>
          </p:cNvPr>
          <p:cNvSpPr>
            <a:spLocks noGrp="1"/>
          </p:cNvSpPr>
          <p:nvPr>
            <p:ph type="title"/>
          </p:nvPr>
        </p:nvSpPr>
        <p:spPr>
          <a:xfrm>
            <a:off x="609600" y="457200"/>
            <a:ext cx="8229600" cy="762000"/>
          </a:xfrm>
        </p:spPr>
        <p:txBody>
          <a:bodyPr/>
          <a:lstStyle/>
          <a:p>
            <a:endParaRPr lang="en-GB" altLang="en-US"/>
          </a:p>
        </p:txBody>
      </p:sp>
      <p:sp>
        <p:nvSpPr>
          <p:cNvPr id="3" name="Content Placeholder 2">
            <a:extLst>
              <a:ext uri="{FF2B5EF4-FFF2-40B4-BE49-F238E27FC236}">
                <a16:creationId xmlns:a16="http://schemas.microsoft.com/office/drawing/2014/main" id="{5D20AB8C-4701-4B93-B407-E4E6E84E781D}"/>
              </a:ext>
            </a:extLst>
          </p:cNvPr>
          <p:cNvSpPr>
            <a:spLocks noGrp="1"/>
          </p:cNvSpPr>
          <p:nvPr>
            <p:ph idx="1"/>
          </p:nvPr>
        </p:nvSpPr>
        <p:spPr>
          <a:xfrm>
            <a:off x="609600" y="1600200"/>
            <a:ext cx="8229600" cy="4953000"/>
          </a:xfrm>
        </p:spPr>
        <p:txBody>
          <a:bodyPr/>
          <a:lstStyle/>
          <a:p>
            <a:pPr marL="0" indent="0">
              <a:buFont typeface="Wingdings 3" panose="05040102010807070707" pitchFamily="18" charset="2"/>
              <a:buNone/>
              <a:defRPr/>
            </a:pPr>
            <a:r>
              <a:rPr lang="en-GB" sz="2400" b="1" dirty="0"/>
              <a:t>WHAT IS MATRIX ORGANISATION ?</a:t>
            </a:r>
          </a:p>
          <a:p>
            <a:pPr algn="just">
              <a:buFont typeface="Wingdings" panose="05000000000000000000" pitchFamily="2" charset="2"/>
              <a:buChar char="q"/>
              <a:defRPr/>
            </a:pPr>
            <a:r>
              <a:rPr lang="en-GB" sz="2400" dirty="0"/>
              <a:t>The employee has to work under two authorities (bosses). The authority of the Functional Manager flows downwards while the authority of the Project Manager flows across (side wards). So, the authority flows downwards and across. Therefore, it is called "Matrix Organisation".</a:t>
            </a:r>
          </a:p>
          <a:p>
            <a:pPr algn="just">
              <a:buFont typeface="Wingdings" panose="05000000000000000000" pitchFamily="2" charset="2"/>
              <a:buChar char="q"/>
              <a:defRPr/>
            </a:pPr>
            <a:endParaRPr lang="en-GB"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a:extLst>
              <a:ext uri="{FF2B5EF4-FFF2-40B4-BE49-F238E27FC236}">
                <a16:creationId xmlns:a16="http://schemas.microsoft.com/office/drawing/2014/main" id="{C3B031E5-3E80-4749-B1FD-B3905BBA4ADA}"/>
              </a:ext>
            </a:extLst>
          </p:cNvPr>
          <p:cNvSpPr txBox="1">
            <a:spLocks noGrp="1" noChangeArrowheads="1"/>
          </p:cNvSpPr>
          <p:nvPr>
            <p:ph idx="1"/>
          </p:nvPr>
        </p:nvSpPr>
        <p:spPr>
          <a:xfrm>
            <a:off x="533400" y="1600200"/>
            <a:ext cx="8329613" cy="4953000"/>
          </a:xfrm>
        </p:spPr>
        <p:txBody>
          <a:bodyPr>
            <a:spAutoFit/>
          </a:bodyPr>
          <a:lstStyle/>
          <a:p>
            <a:pPr>
              <a:defRPr/>
            </a:pPr>
            <a:r>
              <a:rPr lang="en-US" altLang="en-US" b="1"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cs typeface="Arial" pitchFamily="34" charset="0"/>
              </a:rPr>
              <a:t>DIAGRAMATIC PRESENTATION OF MATRIX ORGANISATION STRUCTURE</a:t>
            </a:r>
          </a:p>
          <a:p>
            <a:pPr>
              <a:defRPr/>
            </a:pPr>
            <a:endParaRPr lang="en-US" altLang="en-US" b="1" dirty="0">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cs typeface="Arial" pitchFamily="34" charset="0"/>
            </a:endParaRPr>
          </a:p>
        </p:txBody>
      </p:sp>
      <p:pic>
        <p:nvPicPr>
          <p:cNvPr id="33795" name="Picture 2" descr="bauer_1.1-fig14_006">
            <a:extLst>
              <a:ext uri="{FF2B5EF4-FFF2-40B4-BE49-F238E27FC236}">
                <a16:creationId xmlns:a16="http://schemas.microsoft.com/office/drawing/2014/main" id="{3E155008-CD6D-40B3-8C8C-67FFB7540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895350"/>
            <a:ext cx="8367713" cy="568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Box 3">
            <a:extLst>
              <a:ext uri="{FF2B5EF4-FFF2-40B4-BE49-F238E27FC236}">
                <a16:creationId xmlns:a16="http://schemas.microsoft.com/office/drawing/2014/main" id="{685801A6-7EB2-4F11-931D-C322343837DB}"/>
              </a:ext>
            </a:extLst>
          </p:cNvPr>
          <p:cNvSpPr txBox="1">
            <a:spLocks noChangeArrowheads="1"/>
          </p:cNvSpPr>
          <p:nvPr/>
        </p:nvSpPr>
        <p:spPr bwMode="auto">
          <a:xfrm>
            <a:off x="468313" y="249238"/>
            <a:ext cx="8280400" cy="646112"/>
          </a:xfrm>
          <a:prstGeom prst="rect">
            <a:avLst/>
          </a:prstGeom>
          <a:noFill/>
          <a:ln>
            <a:noFill/>
          </a:ln>
          <a:effectLst/>
        </p:spPr>
        <p:txBody>
          <a:bodyPr>
            <a:spAutoFit/>
          </a:bodyPr>
          <a:lstStyle/>
          <a:p>
            <a:pPr eaLnBrk="1" hangingPunct="1">
              <a:defRPr/>
            </a:pPr>
            <a:r>
              <a:rPr lang="en-US" altLang="en-US" sz="1800" b="1" dirty="0">
                <a:solidFill>
                  <a:srgbClr val="FFFFFF"/>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ea typeface="SimSun"/>
              </a:rPr>
              <a:t>DIAGRAMATIC PRESENTATION OF MATRIX ORGANISATION STRUCTURE</a:t>
            </a:r>
          </a:p>
          <a:p>
            <a:pPr eaLnBrk="1" hangingPunct="1">
              <a:defRPr/>
            </a:pPr>
            <a:endParaRPr lang="en-US" altLang="en-US" sz="1800" b="1" dirty="0">
              <a:solidFill>
                <a:srgbClr val="FFFFFF"/>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ea typeface="SimSun"/>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5BFD1B9-DCA7-49A3-BDAB-508F86F8D185}"/>
              </a:ext>
            </a:extLst>
          </p:cNvPr>
          <p:cNvSpPr>
            <a:spLocks noGrp="1"/>
          </p:cNvSpPr>
          <p:nvPr>
            <p:ph type="title"/>
          </p:nvPr>
        </p:nvSpPr>
        <p:spPr>
          <a:xfrm>
            <a:off x="647700" y="533400"/>
            <a:ext cx="7962900" cy="838200"/>
          </a:xfrm>
        </p:spPr>
        <p:txBody>
          <a:bodyPr/>
          <a:lstStyle/>
          <a:p>
            <a:r>
              <a:rPr lang="en-GB" altLang="en-US">
                <a:solidFill>
                  <a:srgbClr val="90C226"/>
                </a:solidFill>
              </a:rPr>
              <a:t>What is formal organisation </a:t>
            </a:r>
            <a:endParaRPr lang="en-GB" altLang="en-US"/>
          </a:p>
        </p:txBody>
      </p:sp>
      <p:sp>
        <p:nvSpPr>
          <p:cNvPr id="3" name="Content Placeholder 2">
            <a:extLst>
              <a:ext uri="{FF2B5EF4-FFF2-40B4-BE49-F238E27FC236}">
                <a16:creationId xmlns:a16="http://schemas.microsoft.com/office/drawing/2014/main" id="{1661A3F4-CE0E-453A-951E-48024318E55F}"/>
              </a:ext>
            </a:extLst>
          </p:cNvPr>
          <p:cNvSpPr>
            <a:spLocks noGrp="1"/>
          </p:cNvSpPr>
          <p:nvPr>
            <p:ph idx="1"/>
          </p:nvPr>
        </p:nvSpPr>
        <p:spPr>
          <a:xfrm>
            <a:off x="533400" y="1600200"/>
            <a:ext cx="8305800" cy="4724400"/>
          </a:xfrm>
        </p:spPr>
        <p:txBody>
          <a:bodyPr/>
          <a:lstStyle/>
          <a:p>
            <a:pPr algn="just" defTabSz="914400" eaLnBrk="1" hangingPunct="1">
              <a:lnSpc>
                <a:spcPct val="90000"/>
              </a:lnSpc>
              <a:spcBef>
                <a:spcPct val="20000"/>
              </a:spcBef>
              <a:buClrTx/>
              <a:buSzTx/>
              <a:buFont typeface="Wingdings" panose="05000000000000000000" pitchFamily="2" charset="2"/>
              <a:buChar char="q"/>
              <a:defRPr/>
            </a:pPr>
            <a:r>
              <a:rPr lang="en-GB" altLang="en-US" sz="2400" dirty="0">
                <a:solidFill>
                  <a:srgbClr val="000000"/>
                </a:solidFill>
              </a:rPr>
              <a:t>Formal organisation is a well-defined structure of authority and relationships amongst various organisational members.</a:t>
            </a:r>
          </a:p>
          <a:p>
            <a:pPr algn="just" defTabSz="914400" eaLnBrk="1" hangingPunct="1">
              <a:lnSpc>
                <a:spcPct val="90000"/>
              </a:lnSpc>
              <a:spcBef>
                <a:spcPct val="20000"/>
              </a:spcBef>
              <a:buClrTx/>
              <a:buSzTx/>
              <a:buFont typeface="Wingdings" panose="05000000000000000000" pitchFamily="2" charset="2"/>
              <a:buChar char="q"/>
              <a:defRPr/>
            </a:pPr>
            <a:endParaRPr lang="en-GB" altLang="en-US" sz="2400" dirty="0">
              <a:solidFill>
                <a:srgbClr val="000000"/>
              </a:solidFill>
            </a:endParaRPr>
          </a:p>
          <a:p>
            <a:pPr algn="just" defTabSz="914400" eaLnBrk="1" hangingPunct="1">
              <a:lnSpc>
                <a:spcPct val="90000"/>
              </a:lnSpc>
              <a:spcBef>
                <a:spcPct val="20000"/>
              </a:spcBef>
              <a:buClrTx/>
              <a:buSzTx/>
              <a:buFont typeface="Wingdings" panose="05000000000000000000" pitchFamily="2" charset="2"/>
              <a:buChar char="§"/>
              <a:defRPr/>
            </a:pPr>
            <a:r>
              <a:rPr lang="en-GB" altLang="en-US" sz="2400" dirty="0">
                <a:solidFill>
                  <a:srgbClr val="000000"/>
                </a:solidFill>
              </a:rPr>
              <a:t>It works along pre-defined sets of policies, plans,</a:t>
            </a:r>
          </a:p>
          <a:p>
            <a:pPr marL="0" indent="0" algn="just" defTabSz="914400" eaLnBrk="1" hangingPunct="1">
              <a:lnSpc>
                <a:spcPct val="90000"/>
              </a:lnSpc>
              <a:spcBef>
                <a:spcPct val="20000"/>
              </a:spcBef>
              <a:buClrTx/>
              <a:buSzTx/>
              <a:buFont typeface="Wingdings 3" panose="05040102010807070707" pitchFamily="18" charset="2"/>
              <a:buNone/>
              <a:defRPr/>
            </a:pPr>
            <a:r>
              <a:rPr lang="en-GB" altLang="en-US" sz="2400" dirty="0">
                <a:solidFill>
                  <a:srgbClr val="000000"/>
                </a:solidFill>
              </a:rPr>
              <a:t>procedures, schedules and programmes.  </a:t>
            </a:r>
          </a:p>
          <a:p>
            <a:pPr marL="0" indent="0" algn="just" defTabSz="914400" eaLnBrk="1" hangingPunct="1">
              <a:lnSpc>
                <a:spcPct val="90000"/>
              </a:lnSpc>
              <a:spcBef>
                <a:spcPct val="20000"/>
              </a:spcBef>
              <a:buClrTx/>
              <a:buSzTx/>
              <a:buFont typeface="Wingdings 3" panose="05040102010807070707" pitchFamily="18" charset="2"/>
              <a:buNone/>
              <a:defRPr/>
            </a:pPr>
            <a:endParaRPr lang="en-GB" altLang="en-US" sz="2400" dirty="0">
              <a:solidFill>
                <a:srgbClr val="000000"/>
              </a:solidFill>
            </a:endParaRPr>
          </a:p>
          <a:p>
            <a:pPr algn="just" defTabSz="914400" eaLnBrk="1" hangingPunct="1">
              <a:lnSpc>
                <a:spcPct val="90000"/>
              </a:lnSpc>
              <a:spcBef>
                <a:spcPct val="20000"/>
              </a:spcBef>
              <a:buClrTx/>
              <a:buSzTx/>
              <a:buFont typeface="Wingdings" panose="05000000000000000000" pitchFamily="2" charset="2"/>
              <a:buChar char="§"/>
              <a:defRPr/>
            </a:pPr>
            <a:r>
              <a:rPr lang="en-GB" altLang="en-US" sz="2400" dirty="0">
                <a:solidFill>
                  <a:srgbClr val="000000"/>
                </a:solidFill>
              </a:rPr>
              <a:t>Formal organisation is a deliberately designed</a:t>
            </a:r>
          </a:p>
          <a:p>
            <a:pPr marL="0" indent="0" algn="just" defTabSz="914400" eaLnBrk="1" hangingPunct="1">
              <a:lnSpc>
                <a:spcPct val="90000"/>
              </a:lnSpc>
              <a:spcBef>
                <a:spcPct val="20000"/>
              </a:spcBef>
              <a:buClrTx/>
              <a:buSzTx/>
              <a:buFont typeface="Wingdings 3" panose="05040102010807070707" pitchFamily="18" charset="2"/>
              <a:buNone/>
              <a:defRPr/>
            </a:pPr>
            <a:r>
              <a:rPr lang="en-GB" altLang="en-US" sz="2400" dirty="0">
                <a:solidFill>
                  <a:srgbClr val="000000"/>
                </a:solidFill>
              </a:rPr>
              <a:t>structure with formal authority, responsibility, rules, regulations and channels of communication.</a:t>
            </a:r>
            <a:endParaRPr lang="en-US" altLang="en-US" sz="2400" dirty="0">
              <a:solidFill>
                <a:srgbClr val="000000"/>
              </a:solidFill>
            </a:endParaRPr>
          </a:p>
          <a:p>
            <a:pPr marL="0" indent="0" algn="just" defTabSz="914400" eaLnBrk="1" hangingPunct="1">
              <a:lnSpc>
                <a:spcPct val="90000"/>
              </a:lnSpc>
              <a:spcBef>
                <a:spcPct val="20000"/>
              </a:spcBef>
              <a:buClrTx/>
              <a:buSzTx/>
              <a:buFont typeface="Wingdings 3" panose="05040102010807070707" pitchFamily="18" charset="2"/>
              <a:buNone/>
              <a:defRPr/>
            </a:pPr>
            <a:endParaRPr lang="en-GB" altLang="en-US" sz="2400" dirty="0">
              <a:solidFill>
                <a:srgbClr val="000000"/>
              </a:solidFill>
            </a:endParaRPr>
          </a:p>
          <a:p>
            <a:pPr>
              <a:defRPr/>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41FE0A5-A4DF-4221-848F-2A478DCC8AE7}"/>
              </a:ext>
            </a:extLst>
          </p:cNvPr>
          <p:cNvSpPr>
            <a:spLocks noGrp="1"/>
          </p:cNvSpPr>
          <p:nvPr>
            <p:ph type="title"/>
          </p:nvPr>
        </p:nvSpPr>
        <p:spPr>
          <a:xfrm>
            <a:off x="609600" y="533400"/>
            <a:ext cx="8229600" cy="762000"/>
          </a:xfrm>
        </p:spPr>
        <p:txBody>
          <a:bodyPr/>
          <a:lstStyle/>
          <a:p>
            <a:r>
              <a:rPr lang="en-GB" altLang="en-US"/>
              <a:t>What is informal organisation </a:t>
            </a:r>
          </a:p>
        </p:txBody>
      </p:sp>
      <p:sp>
        <p:nvSpPr>
          <p:cNvPr id="36867" name="Content Placeholder 2">
            <a:extLst>
              <a:ext uri="{FF2B5EF4-FFF2-40B4-BE49-F238E27FC236}">
                <a16:creationId xmlns:a16="http://schemas.microsoft.com/office/drawing/2014/main" id="{04E2D0FE-3809-47AA-B128-24347BB1C2CB}"/>
              </a:ext>
            </a:extLst>
          </p:cNvPr>
          <p:cNvSpPr>
            <a:spLocks noGrp="1"/>
          </p:cNvSpPr>
          <p:nvPr>
            <p:ph idx="1"/>
          </p:nvPr>
        </p:nvSpPr>
        <p:spPr>
          <a:xfrm>
            <a:off x="609600" y="1600200"/>
            <a:ext cx="8229600" cy="4876800"/>
          </a:xfrm>
        </p:spPr>
        <p:txBody>
          <a:bodyPr/>
          <a:lstStyle/>
          <a:p>
            <a:pPr marL="0" indent="0">
              <a:buFont typeface="Wingdings 3" panose="05040102010807070707" pitchFamily="18" charset="2"/>
              <a:buNone/>
            </a:pPr>
            <a:r>
              <a:rPr lang="en-GB" altLang="en-US" sz="2400"/>
              <a:t>The informal organization is the interlocking social structure that governs how people work together in practice. It is the aggregate of, norms, personal and professional connections and relationships are built among people who share a common organizational affiliation.</a:t>
            </a:r>
          </a:p>
          <a:p>
            <a:pPr marL="0" indent="0">
              <a:buFont typeface="Wingdings 3" panose="05040102010807070707" pitchFamily="18" charset="2"/>
              <a:buNone/>
            </a:pPr>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a:extLst>
              <a:ext uri="{FF2B5EF4-FFF2-40B4-BE49-F238E27FC236}">
                <a16:creationId xmlns:a16="http://schemas.microsoft.com/office/drawing/2014/main" id="{7B7381B4-8F0F-48C7-9E9F-E829E3A39011}"/>
              </a:ext>
            </a:extLst>
          </p:cNvPr>
          <p:cNvSpPr txBox="1">
            <a:spLocks noChangeArrowheads="1"/>
          </p:cNvSpPr>
          <p:nvPr/>
        </p:nvSpPr>
        <p:spPr bwMode="auto">
          <a:xfrm>
            <a:off x="2124075" y="836613"/>
            <a:ext cx="5495925" cy="366712"/>
          </a:xfrm>
          <a:prstGeom prst="rect">
            <a:avLst/>
          </a:prstGeom>
          <a:noFill/>
          <a:ln>
            <a:noFill/>
          </a:ln>
          <a:effectLst/>
        </p:spPr>
        <p:txBody>
          <a:bodyPr>
            <a:spAutoFit/>
          </a:bodyPr>
          <a:lstStyle>
            <a:lvl1pPr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1pPr>
            <a:lvl2pPr marL="742950" indent="-285750"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2pPr>
            <a:lvl3pPr marL="1143000" indent="-228600"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3pPr>
            <a:lvl4pPr marL="1600200" indent="-228600"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4pPr>
            <a:lvl5pPr marL="2057400" indent="-228600"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5pPr>
            <a:lvl6pPr marL="2514600" indent="-228600" eaLnBrk="0" fontAlgn="base" hangingPunct="0">
              <a:spcBef>
                <a:spcPct val="0"/>
              </a:spcBef>
              <a:spcAft>
                <a:spcPct val="0"/>
              </a:spcAft>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6pPr>
            <a:lvl7pPr marL="2971800" indent="-228600" eaLnBrk="0" fontAlgn="base" hangingPunct="0">
              <a:spcBef>
                <a:spcPct val="0"/>
              </a:spcBef>
              <a:spcAft>
                <a:spcPct val="0"/>
              </a:spcAft>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7pPr>
            <a:lvl8pPr marL="3429000" indent="-228600" eaLnBrk="0" fontAlgn="base" hangingPunct="0">
              <a:spcBef>
                <a:spcPct val="0"/>
              </a:spcBef>
              <a:spcAft>
                <a:spcPct val="0"/>
              </a:spcAft>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8pPr>
            <a:lvl9pPr marL="3886200" indent="-228600" eaLnBrk="0" fontAlgn="base" hangingPunct="0">
              <a:spcBef>
                <a:spcPct val="0"/>
              </a:spcBef>
              <a:spcAft>
                <a:spcPct val="0"/>
              </a:spcAft>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9pPr>
          </a:lstStyle>
          <a:p>
            <a:pPr eaLnBrk="1" hangingPunct="1">
              <a:defRPr/>
            </a:pPr>
            <a:r>
              <a:rPr lang="en-US" altLang="en-US" sz="1800" b="1" i="1" dirty="0">
                <a:solidFill>
                  <a:srgbClr val="000000"/>
                </a:solidFill>
                <a:effectLst/>
                <a:latin typeface="Arial Black" pitchFamily="34" charset="0"/>
                <a:cs typeface="+mn-cs"/>
              </a:rPr>
              <a:t>       Informal </a:t>
            </a:r>
            <a:r>
              <a:rPr lang="en-US" altLang="en-US" sz="1800" b="1" i="1" dirty="0" err="1">
                <a:solidFill>
                  <a:srgbClr val="000000"/>
                </a:solidFill>
                <a:effectLst/>
                <a:latin typeface="Arial Black" pitchFamily="34" charset="0"/>
                <a:cs typeface="+mn-cs"/>
              </a:rPr>
              <a:t>organisational</a:t>
            </a:r>
            <a:r>
              <a:rPr lang="en-US" altLang="en-US" sz="1800" b="1" i="1" dirty="0">
                <a:solidFill>
                  <a:srgbClr val="000000"/>
                </a:solidFill>
                <a:effectLst/>
                <a:latin typeface="Arial Black" pitchFamily="34" charset="0"/>
                <a:cs typeface="+mn-cs"/>
              </a:rPr>
              <a:t> structure</a:t>
            </a:r>
          </a:p>
        </p:txBody>
      </p:sp>
      <p:pic>
        <p:nvPicPr>
          <p:cNvPr id="37891" name="Picture 2">
            <a:extLst>
              <a:ext uri="{FF2B5EF4-FFF2-40B4-BE49-F238E27FC236}">
                <a16:creationId xmlns:a16="http://schemas.microsoft.com/office/drawing/2014/main" id="{714DAD79-B740-4304-B1DF-52344E08EE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09600" y="1600200"/>
            <a:ext cx="8001000" cy="4876800"/>
          </a:xfr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EE9DD27C-61DF-4B79-B33C-BECE3D1462FC}"/>
              </a:ext>
            </a:extLst>
          </p:cNvPr>
          <p:cNvSpPr txBox="1">
            <a:spLocks noChangeArrowheads="1"/>
          </p:cNvSpPr>
          <p:nvPr/>
        </p:nvSpPr>
        <p:spPr bwMode="auto">
          <a:xfrm>
            <a:off x="684213" y="620713"/>
            <a:ext cx="8229600" cy="582612"/>
          </a:xfrm>
          <a:prstGeom prst="rect">
            <a:avLst/>
          </a:prstGeom>
          <a:noFill/>
          <a:ln>
            <a:noFill/>
          </a:ln>
          <a:effectLst/>
        </p:spPr>
        <p:txBody>
          <a:bodyPr anchor="ctr"/>
          <a:lstStyle>
            <a:lvl1pPr algn="l" rtl="0" eaLnBrk="0" fontAlgn="base" hangingPunct="0">
              <a:spcBef>
                <a:spcPct val="0"/>
              </a:spcBef>
              <a:spcAft>
                <a:spcPct val="0"/>
              </a:spcAft>
              <a:defRPr sz="3600">
                <a:solidFill>
                  <a:schemeClr val="tx1"/>
                </a:solidFill>
                <a:latin typeface="+mj-lt"/>
                <a:ea typeface="+mj-ea"/>
                <a:cs typeface="+mj-cs"/>
              </a:defRPr>
            </a:lvl1pPr>
            <a:lvl2pPr algn="l" rtl="0" eaLnBrk="0" fontAlgn="base" hangingPunct="0">
              <a:spcBef>
                <a:spcPct val="0"/>
              </a:spcBef>
              <a:spcAft>
                <a:spcPct val="0"/>
              </a:spcAft>
              <a:defRPr sz="3600">
                <a:solidFill>
                  <a:schemeClr val="tx1"/>
                </a:solidFill>
                <a:latin typeface="Arial" pitchFamily="34" charset="0"/>
                <a:ea typeface="SimSun" pitchFamily="2" charset="-122"/>
              </a:defRPr>
            </a:lvl2pPr>
            <a:lvl3pPr algn="l" rtl="0" eaLnBrk="0" fontAlgn="base" hangingPunct="0">
              <a:spcBef>
                <a:spcPct val="0"/>
              </a:spcBef>
              <a:spcAft>
                <a:spcPct val="0"/>
              </a:spcAft>
              <a:defRPr sz="3600">
                <a:solidFill>
                  <a:schemeClr val="tx1"/>
                </a:solidFill>
                <a:latin typeface="Arial" pitchFamily="34" charset="0"/>
                <a:ea typeface="SimSun" pitchFamily="2" charset="-122"/>
              </a:defRPr>
            </a:lvl3pPr>
            <a:lvl4pPr algn="l" rtl="0" eaLnBrk="0" fontAlgn="base" hangingPunct="0">
              <a:spcBef>
                <a:spcPct val="0"/>
              </a:spcBef>
              <a:spcAft>
                <a:spcPct val="0"/>
              </a:spcAft>
              <a:defRPr sz="3600">
                <a:solidFill>
                  <a:schemeClr val="tx1"/>
                </a:solidFill>
                <a:latin typeface="Arial" pitchFamily="34" charset="0"/>
                <a:ea typeface="SimSun" pitchFamily="2" charset="-122"/>
              </a:defRPr>
            </a:lvl4pPr>
            <a:lvl5pPr algn="l" rtl="0" eaLnBrk="0" fontAlgn="base" hangingPunct="0">
              <a:spcBef>
                <a:spcPct val="0"/>
              </a:spcBef>
              <a:spcAft>
                <a:spcPct val="0"/>
              </a:spcAft>
              <a:defRPr sz="3600">
                <a:solidFill>
                  <a:schemeClr val="tx1"/>
                </a:solidFill>
                <a:latin typeface="Arial" pitchFamily="34" charset="0"/>
                <a:ea typeface="SimSun" pitchFamily="2" charset="-122"/>
              </a:defRPr>
            </a:lvl5pPr>
            <a:lvl6pPr marL="457200" algn="l" rtl="0" fontAlgn="base">
              <a:spcBef>
                <a:spcPct val="0"/>
              </a:spcBef>
              <a:spcAft>
                <a:spcPct val="0"/>
              </a:spcAft>
              <a:defRPr sz="3600">
                <a:solidFill>
                  <a:schemeClr val="tx1"/>
                </a:solidFill>
                <a:latin typeface="Arial" pitchFamily="34" charset="0"/>
                <a:ea typeface="SimSun" pitchFamily="2" charset="-122"/>
              </a:defRPr>
            </a:lvl6pPr>
            <a:lvl7pPr marL="914400" algn="l" rtl="0" fontAlgn="base">
              <a:spcBef>
                <a:spcPct val="0"/>
              </a:spcBef>
              <a:spcAft>
                <a:spcPct val="0"/>
              </a:spcAft>
              <a:defRPr sz="3600">
                <a:solidFill>
                  <a:schemeClr val="tx1"/>
                </a:solidFill>
                <a:latin typeface="Arial" pitchFamily="34" charset="0"/>
                <a:ea typeface="SimSun" pitchFamily="2" charset="-122"/>
              </a:defRPr>
            </a:lvl7pPr>
            <a:lvl8pPr marL="1371600" algn="l" rtl="0" fontAlgn="base">
              <a:spcBef>
                <a:spcPct val="0"/>
              </a:spcBef>
              <a:spcAft>
                <a:spcPct val="0"/>
              </a:spcAft>
              <a:defRPr sz="3600">
                <a:solidFill>
                  <a:schemeClr val="tx1"/>
                </a:solidFill>
                <a:latin typeface="Arial" pitchFamily="34" charset="0"/>
                <a:ea typeface="SimSun" pitchFamily="2" charset="-122"/>
              </a:defRPr>
            </a:lvl8pPr>
            <a:lvl9pPr marL="1828800" algn="l" rtl="0" fontAlgn="base">
              <a:spcBef>
                <a:spcPct val="0"/>
              </a:spcBef>
              <a:spcAft>
                <a:spcPct val="0"/>
              </a:spcAft>
              <a:defRPr sz="3600">
                <a:solidFill>
                  <a:schemeClr val="tx1"/>
                </a:solidFill>
                <a:latin typeface="Arial" pitchFamily="34" charset="0"/>
                <a:ea typeface="SimSun" pitchFamily="2" charset="-122"/>
              </a:defRPr>
            </a:lvl9pPr>
          </a:lstStyle>
          <a:p>
            <a:pPr eaLnBrk="1" hangingPunct="1">
              <a:defRPr/>
            </a:pPr>
            <a:r>
              <a:rPr lang="en-US" altLang="en-US" sz="2400" b="1" i="1" kern="0" dirty="0">
                <a:latin typeface="Arial Black" pitchFamily="34" charset="0"/>
              </a:rPr>
              <a:t>EXAMPLES OF INFORMAL ORGANISATION </a:t>
            </a:r>
          </a:p>
        </p:txBody>
      </p:sp>
      <p:sp>
        <p:nvSpPr>
          <p:cNvPr id="5" name="Text Box 5">
            <a:extLst>
              <a:ext uri="{FF2B5EF4-FFF2-40B4-BE49-F238E27FC236}">
                <a16:creationId xmlns:a16="http://schemas.microsoft.com/office/drawing/2014/main" id="{99FAA2C6-5438-4B56-8AC5-825CDFE9E47D}"/>
              </a:ext>
            </a:extLst>
          </p:cNvPr>
          <p:cNvSpPr txBox="1">
            <a:spLocks noChangeArrowheads="1"/>
          </p:cNvSpPr>
          <p:nvPr/>
        </p:nvSpPr>
        <p:spPr bwMode="auto">
          <a:xfrm>
            <a:off x="1935163" y="1381125"/>
            <a:ext cx="5084762" cy="369888"/>
          </a:xfrm>
          <a:prstGeom prst="rect">
            <a:avLst/>
          </a:prstGeom>
          <a:noFill/>
          <a:ln>
            <a:noFill/>
          </a:ln>
          <a:effectLst/>
        </p:spPr>
        <p:txBody>
          <a:bodyPr>
            <a:spAutoFit/>
          </a:bodyPr>
          <a:lstStyle>
            <a:lvl1pPr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1pPr>
            <a:lvl2pPr marL="742950" indent="-285750"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2pPr>
            <a:lvl3pPr marL="1143000" indent="-228600"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3pPr>
            <a:lvl4pPr marL="1600200" indent="-228600"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4pPr>
            <a:lvl5pPr marL="2057400" indent="-228600" eaLnBrk="0" hangingPunct="0">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5pPr>
            <a:lvl6pPr marL="2514600" indent="-228600" eaLnBrk="0" fontAlgn="base" hangingPunct="0">
              <a:spcBef>
                <a:spcPct val="0"/>
              </a:spcBef>
              <a:spcAft>
                <a:spcPct val="0"/>
              </a:spcAft>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6pPr>
            <a:lvl7pPr marL="2971800" indent="-228600" eaLnBrk="0" fontAlgn="base" hangingPunct="0">
              <a:spcBef>
                <a:spcPct val="0"/>
              </a:spcBef>
              <a:spcAft>
                <a:spcPct val="0"/>
              </a:spcAft>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7pPr>
            <a:lvl8pPr marL="3429000" indent="-228600" eaLnBrk="0" fontAlgn="base" hangingPunct="0">
              <a:spcBef>
                <a:spcPct val="0"/>
              </a:spcBef>
              <a:spcAft>
                <a:spcPct val="0"/>
              </a:spcAft>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8pPr>
            <a:lvl9pPr marL="3886200" indent="-228600" eaLnBrk="0" fontAlgn="base" hangingPunct="0">
              <a:spcBef>
                <a:spcPct val="0"/>
              </a:spcBef>
              <a:spcAft>
                <a:spcPct val="0"/>
              </a:spcAft>
              <a:defRPr>
                <a:solidFill>
                  <a:schemeClr val="bg1"/>
                </a:solidFill>
                <a:effectDag name="">
                  <a:cont type="tree" name="">
                    <a:effect ref="fillLine"/>
                    <a:outerShdw dist="38100" dir="13500000" algn="br">
                      <a:srgbClr val="FFFFFF"/>
                    </a:outerShdw>
                  </a:cont>
                  <a:cont type="tree" name="">
                    <a:effect ref="fillLine"/>
                    <a:outerShdw dist="38100" dir="2700000" algn="tl">
                      <a:srgbClr val="999999"/>
                    </a:outerShdw>
                  </a:cont>
                  <a:effect ref="fillLine"/>
                </a:effectDag>
                <a:latin typeface="Arial" pitchFamily="34" charset="0"/>
                <a:ea typeface="SimSun" pitchFamily="2" charset="-122"/>
              </a:defRPr>
            </a:lvl9pPr>
          </a:lstStyle>
          <a:p>
            <a:pPr eaLnBrk="1" fontAlgn="auto" hangingPunct="1">
              <a:spcBef>
                <a:spcPts val="0"/>
              </a:spcBef>
              <a:spcAft>
                <a:spcPts val="0"/>
              </a:spcAft>
              <a:defRPr/>
            </a:pPr>
            <a:r>
              <a:rPr lang="en-US" altLang="en-US" sz="1800" b="1" i="1" kern="0" dirty="0">
                <a:solidFill>
                  <a:srgbClr val="000000"/>
                </a:solidFill>
                <a:effectLst/>
                <a:cs typeface="+mn-cs"/>
              </a:rPr>
              <a:t>      FACEBOOK INFORMAL ORGANISATION</a:t>
            </a:r>
          </a:p>
        </p:txBody>
      </p:sp>
      <p:pic>
        <p:nvPicPr>
          <p:cNvPr id="38916" name="Picture 3" descr="informal-org-chart-medium-sized">
            <a:extLst>
              <a:ext uri="{FF2B5EF4-FFF2-40B4-BE49-F238E27FC236}">
                <a16:creationId xmlns:a16="http://schemas.microsoft.com/office/drawing/2014/main" id="{D74E1055-D022-448F-B6D7-020D0CFEB9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63" y="2205038"/>
            <a:ext cx="8991601" cy="426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2A31E6D3-1ABA-4D48-91B5-7DDAE3E19CC4}"/>
              </a:ext>
            </a:extLst>
          </p:cNvPr>
          <p:cNvSpPr>
            <a:spLocks noGrp="1"/>
          </p:cNvSpPr>
          <p:nvPr>
            <p:ph idx="1"/>
          </p:nvPr>
        </p:nvSpPr>
        <p:spPr>
          <a:xfrm>
            <a:off x="-11113" y="1600200"/>
            <a:ext cx="9155113" cy="4114800"/>
          </a:xfrm>
        </p:spPr>
        <p:txBody>
          <a:bodyPr/>
          <a:lstStyle/>
          <a:p>
            <a:pPr eaLnBrk="1" hangingPunct="1">
              <a:lnSpc>
                <a:spcPct val="90000"/>
              </a:lnSpc>
            </a:pPr>
            <a:endParaRPr lang="en-US" altLang="en-US"/>
          </a:p>
          <a:p>
            <a:pPr eaLnBrk="1" hangingPunct="1">
              <a:lnSpc>
                <a:spcPct val="90000"/>
              </a:lnSpc>
            </a:pPr>
            <a:endParaRPr lang="en-US" altLang="en-US"/>
          </a:p>
          <a:p>
            <a:pPr eaLnBrk="1" hangingPunct="1">
              <a:lnSpc>
                <a:spcPct val="90000"/>
              </a:lnSpc>
            </a:pPr>
            <a:endParaRPr lang="en-US" altLang="en-US"/>
          </a:p>
          <a:p>
            <a:pPr lvl="3" algn="ctr" eaLnBrk="1" hangingPunct="1">
              <a:lnSpc>
                <a:spcPct val="90000"/>
              </a:lnSpc>
              <a:buFont typeface="Wingdings" panose="05000000000000000000" pitchFamily="2" charset="2"/>
              <a:buNone/>
            </a:pPr>
            <a:endParaRPr lang="en-US" altLang="en-US" sz="4000" b="1">
              <a:solidFill>
                <a:srgbClr val="FF0000"/>
              </a:solidFill>
            </a:endParaRPr>
          </a:p>
        </p:txBody>
      </p:sp>
      <p:pic>
        <p:nvPicPr>
          <p:cNvPr id="39939" name="Picture 3" descr="C:\Users\Mushfiqur Rahman\Desktop\imagesRFKC6MRF.jpg">
            <a:extLst>
              <a:ext uri="{FF2B5EF4-FFF2-40B4-BE49-F238E27FC236}">
                <a16:creationId xmlns:a16="http://schemas.microsoft.com/office/drawing/2014/main" id="{5B86090E-081E-469D-AE71-D3E50FE861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784976" cy="1143000"/>
          </a:xfrm>
        </p:spPr>
        <p:txBody>
          <a:bodyPr>
            <a:normAutofit fontScale="90000"/>
          </a:bodyPr>
          <a:lstStyle/>
          <a:p>
            <a:pPr algn="l"/>
            <a:r>
              <a:rPr lang="en-GB" b="1" dirty="0"/>
              <a:t>Objectives – </a:t>
            </a:r>
            <a:r>
              <a:rPr lang="en-GB" sz="4000" b="1" dirty="0"/>
              <a:t>at the end of this session you should be able to: </a:t>
            </a:r>
          </a:p>
        </p:txBody>
      </p:sp>
      <p:sp>
        <p:nvSpPr>
          <p:cNvPr id="3" name="Content Placeholder 2"/>
          <p:cNvSpPr>
            <a:spLocks noGrp="1"/>
          </p:cNvSpPr>
          <p:nvPr>
            <p:ph idx="1"/>
          </p:nvPr>
        </p:nvSpPr>
        <p:spPr>
          <a:xfrm>
            <a:off x="107504" y="1988840"/>
            <a:ext cx="8784976" cy="3528392"/>
          </a:xfrm>
        </p:spPr>
        <p:txBody>
          <a:bodyPr>
            <a:normAutofit lnSpcReduction="10000"/>
          </a:bodyPr>
          <a:lstStyle/>
          <a:p>
            <a:pPr marL="0" indent="0">
              <a:buNone/>
            </a:pPr>
            <a:r>
              <a:rPr lang="en-GB" dirty="0"/>
              <a:t>Explain the role of the workplace (employee voice) as a site for implanting environmental improvements</a:t>
            </a:r>
          </a:p>
          <a:p>
            <a:pPr marL="0" indent="0">
              <a:buNone/>
            </a:pPr>
            <a:r>
              <a:rPr lang="en-GB" dirty="0"/>
              <a:t>Describe the role of organizational leadership in influencing sustainability</a:t>
            </a:r>
          </a:p>
          <a:p>
            <a:pPr marL="0" indent="0">
              <a:buNone/>
            </a:pPr>
            <a:r>
              <a:rPr lang="en-GB" dirty="0"/>
              <a:t>Critically analyse pro-environment management strategies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b="1" dirty="0"/>
              <a:t>Meaning of sustainability</a:t>
            </a:r>
          </a:p>
        </p:txBody>
      </p:sp>
      <p:sp>
        <p:nvSpPr>
          <p:cNvPr id="3" name="Content Placeholder 2"/>
          <p:cNvSpPr>
            <a:spLocks noGrp="1"/>
          </p:cNvSpPr>
          <p:nvPr>
            <p:ph idx="1"/>
          </p:nvPr>
        </p:nvSpPr>
        <p:spPr>
          <a:xfrm>
            <a:off x="251520" y="1340768"/>
            <a:ext cx="8784976" cy="4392487"/>
          </a:xfrm>
        </p:spPr>
        <p:txBody>
          <a:bodyPr>
            <a:normAutofit fontScale="85000" lnSpcReduction="20000"/>
          </a:bodyPr>
          <a:lstStyle/>
          <a:p>
            <a:pPr marL="6985" marR="26035" indent="152400" algn="just">
              <a:lnSpc>
                <a:spcPct val="117000"/>
              </a:lnSpc>
              <a:spcAft>
                <a:spcPts val="20"/>
              </a:spcAft>
            </a:pPr>
            <a:r>
              <a:rPr lang="en-GB" b="1" dirty="0">
                <a:solidFill>
                  <a:srgbClr val="181717"/>
                </a:solidFill>
                <a:latin typeface="Times New Roman" panose="02020603050405020304" pitchFamily="18" charset="0"/>
                <a:ea typeface="Times New Roman" panose="02020603050405020304" pitchFamily="18" charset="0"/>
              </a:rPr>
              <a:t> </a:t>
            </a:r>
            <a:r>
              <a:rPr lang="en-GB" dirty="0">
                <a:solidFill>
                  <a:srgbClr val="181717"/>
                </a:solidFill>
                <a:latin typeface="Times New Roman" panose="02020603050405020304" pitchFamily="18" charset="0"/>
                <a:ea typeface="Times New Roman" panose="02020603050405020304" pitchFamily="18" charset="0"/>
              </a:rPr>
              <a:t>As discussed in the Brundtland Commission report, sustainability ‘can be understood as an overarching worldview recognizing the interconnectedness of ecological, social, and economic factors in human activity’ (Docherty et al., 2009: 6). </a:t>
            </a:r>
          </a:p>
          <a:p>
            <a:pPr marL="6985" marR="26035" indent="15240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Commission’s report also introduced ‘the concept of justice (within and between generations, global justice and justice through participation and democratic arrangements) as a central issue in relation to efforts to enhance sustainability’ (Lund, 2004: 43).</a:t>
            </a:r>
          </a:p>
          <a:p>
            <a:endParaRPr lang="en-GB" dirty="0"/>
          </a:p>
        </p:txBody>
      </p:sp>
    </p:spTree>
    <p:extLst>
      <p:ext uri="{BB962C8B-B14F-4D97-AF65-F5344CB8AC3E}">
        <p14:creationId xmlns:p14="http://schemas.microsoft.com/office/powerpoint/2010/main" val="42283894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1E875-42D1-4253-A265-2762ECF18709}"/>
              </a:ext>
            </a:extLst>
          </p:cNvPr>
          <p:cNvSpPr>
            <a:spLocks noGrp="1"/>
          </p:cNvSpPr>
          <p:nvPr>
            <p:ph type="title"/>
          </p:nvPr>
        </p:nvSpPr>
        <p:spPr>
          <a:xfrm>
            <a:off x="107504" y="274638"/>
            <a:ext cx="8579296" cy="1143000"/>
          </a:xfrm>
        </p:spPr>
        <p:txBody>
          <a:bodyPr/>
          <a:lstStyle/>
          <a:p>
            <a:r>
              <a:rPr lang="en-GB" b="1" dirty="0"/>
              <a:t>Environmental Management</a:t>
            </a:r>
          </a:p>
        </p:txBody>
      </p:sp>
      <p:sp>
        <p:nvSpPr>
          <p:cNvPr id="3" name="Content Placeholder 2">
            <a:extLst>
              <a:ext uri="{FF2B5EF4-FFF2-40B4-BE49-F238E27FC236}">
                <a16:creationId xmlns:a16="http://schemas.microsoft.com/office/drawing/2014/main" id="{9FCCAD40-06B5-418D-BCA4-4E2F5859C7CE}"/>
              </a:ext>
            </a:extLst>
          </p:cNvPr>
          <p:cNvSpPr>
            <a:spLocks noGrp="1"/>
          </p:cNvSpPr>
          <p:nvPr>
            <p:ph idx="1"/>
          </p:nvPr>
        </p:nvSpPr>
        <p:spPr>
          <a:xfrm>
            <a:off x="107504" y="1600201"/>
            <a:ext cx="8928992" cy="3917032"/>
          </a:xfrm>
        </p:spPr>
        <p:txBody>
          <a:bodyPr>
            <a:normAutofit fontScale="92500"/>
          </a:bodyPr>
          <a:lstStyle/>
          <a:p>
            <a:r>
              <a:rPr lang="en-GB" dirty="0">
                <a:solidFill>
                  <a:srgbClr val="181717"/>
                </a:solidFill>
                <a:latin typeface="Times New Roman" panose="02020603050405020304" pitchFamily="18" charset="0"/>
                <a:ea typeface="Times New Roman" panose="02020603050405020304" pitchFamily="18" charset="0"/>
              </a:rPr>
              <a:t>Is an attempt to control the human impact on and interaction with the natural environment in order to preserve natural resources. </a:t>
            </a:r>
          </a:p>
          <a:p>
            <a:r>
              <a:rPr lang="en-GB" dirty="0">
                <a:solidFill>
                  <a:srgbClr val="181717"/>
                </a:solidFill>
                <a:latin typeface="Times New Roman" panose="02020603050405020304" pitchFamily="18" charset="0"/>
                <a:ea typeface="Times New Roman" panose="02020603050405020304" pitchFamily="18" charset="0"/>
              </a:rPr>
              <a:t>At the organizational level, </a:t>
            </a:r>
            <a:r>
              <a:rPr lang="en-GB" i="1" dirty="0">
                <a:solidFill>
                  <a:srgbClr val="181717"/>
                </a:solidFill>
                <a:latin typeface="Times New Roman" panose="02020603050405020304" pitchFamily="18" charset="0"/>
                <a:ea typeface="Times New Roman" panose="02020603050405020304" pitchFamily="18" charset="0"/>
              </a:rPr>
              <a:t>corporate environmental performance</a:t>
            </a:r>
            <a:r>
              <a:rPr lang="en-GB" dirty="0">
                <a:solidFill>
                  <a:srgbClr val="181717"/>
                </a:solidFill>
                <a:latin typeface="Times New Roman" panose="02020603050405020304" pitchFamily="18" charset="0"/>
                <a:ea typeface="Times New Roman" panose="02020603050405020304" pitchFamily="18" charset="0"/>
              </a:rPr>
              <a:t> refers to ‘organizational performance in managing natural resources and the natural environment in the process of conducting business’ (Ones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450). </a:t>
            </a:r>
            <a:endParaRPr lang="en-GB" dirty="0"/>
          </a:p>
        </p:txBody>
      </p:sp>
    </p:spTree>
    <p:extLst>
      <p:ext uri="{BB962C8B-B14F-4D97-AF65-F5344CB8AC3E}">
        <p14:creationId xmlns:p14="http://schemas.microsoft.com/office/powerpoint/2010/main" val="15600547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612F6-F18B-4B14-BDDA-4B5B4C078D4B}"/>
              </a:ext>
            </a:extLst>
          </p:cNvPr>
          <p:cNvSpPr>
            <a:spLocks noGrp="1"/>
          </p:cNvSpPr>
          <p:nvPr>
            <p:ph type="title"/>
          </p:nvPr>
        </p:nvSpPr>
        <p:spPr/>
        <p:txBody>
          <a:bodyPr>
            <a:normAutofit fontScale="90000"/>
          </a:bodyPr>
          <a:lstStyle/>
          <a:p>
            <a:r>
              <a:rPr lang="en-GB" b="1" dirty="0"/>
              <a:t>Workplace pro-environmental behaviour  (WPEB)</a:t>
            </a:r>
          </a:p>
        </p:txBody>
      </p:sp>
      <p:sp>
        <p:nvSpPr>
          <p:cNvPr id="3" name="Content Placeholder 2">
            <a:extLst>
              <a:ext uri="{FF2B5EF4-FFF2-40B4-BE49-F238E27FC236}">
                <a16:creationId xmlns:a16="http://schemas.microsoft.com/office/drawing/2014/main" id="{9F12FE12-180D-4636-B5B0-3A184F6FC261}"/>
              </a:ext>
            </a:extLst>
          </p:cNvPr>
          <p:cNvSpPr>
            <a:spLocks noGrp="1"/>
          </p:cNvSpPr>
          <p:nvPr>
            <p:ph idx="1"/>
          </p:nvPr>
        </p:nvSpPr>
        <p:spPr/>
        <p:txBody>
          <a:bodyPr/>
          <a:lstStyle/>
          <a:p>
            <a:r>
              <a:rPr lang="en-GB" dirty="0">
                <a:solidFill>
                  <a:srgbClr val="181717"/>
                </a:solidFill>
                <a:latin typeface="Times New Roman" panose="02020603050405020304" pitchFamily="18" charset="0"/>
                <a:ea typeface="Times New Roman" panose="02020603050405020304" pitchFamily="18" charset="0"/>
              </a:rPr>
              <a:t>At the individual level, WPEB can be defined as ‘a systematic set of actions from a collective network of organizational actors spread across a company, team, and/or value chain’ (Kennedy et al., 2015: 370)</a:t>
            </a:r>
            <a:endParaRPr lang="en-GB" dirty="0"/>
          </a:p>
        </p:txBody>
      </p:sp>
      <p:pic>
        <p:nvPicPr>
          <p:cNvPr id="5" name="Picture 4" descr="A picture containing drawing&#10;&#10;Description automatically generated">
            <a:extLst>
              <a:ext uri="{FF2B5EF4-FFF2-40B4-BE49-F238E27FC236}">
                <a16:creationId xmlns:a16="http://schemas.microsoft.com/office/drawing/2014/main" id="{772C333B-5F40-47E5-8595-CFE561A92D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3814687"/>
            <a:ext cx="2801888" cy="1443112"/>
          </a:xfrm>
          <a:prstGeom prst="rect">
            <a:avLst/>
          </a:prstGeom>
        </p:spPr>
      </p:pic>
      <p:sp>
        <p:nvSpPr>
          <p:cNvPr id="6" name="TextBox 5">
            <a:extLst>
              <a:ext uri="{FF2B5EF4-FFF2-40B4-BE49-F238E27FC236}">
                <a16:creationId xmlns:a16="http://schemas.microsoft.com/office/drawing/2014/main" id="{F0858C95-863C-476F-8C5A-E55FCCBC885E}"/>
              </a:ext>
            </a:extLst>
          </p:cNvPr>
          <p:cNvSpPr txBox="1"/>
          <p:nvPr/>
        </p:nvSpPr>
        <p:spPr>
          <a:xfrm>
            <a:off x="6012160" y="5257799"/>
            <a:ext cx="2801888" cy="230832"/>
          </a:xfrm>
          <a:prstGeom prst="rect">
            <a:avLst/>
          </a:prstGeom>
          <a:noFill/>
        </p:spPr>
        <p:txBody>
          <a:bodyPr wrap="square" rtlCol="0">
            <a:spAutoFit/>
          </a:bodyPr>
          <a:lstStyle/>
          <a:p>
            <a:r>
              <a:rPr lang="en-GB" sz="900" dirty="0"/>
              <a:t>T</a:t>
            </a:r>
          </a:p>
        </p:txBody>
      </p:sp>
    </p:spTree>
    <p:extLst>
      <p:ext uri="{BB962C8B-B14F-4D97-AF65-F5344CB8AC3E}">
        <p14:creationId xmlns:p14="http://schemas.microsoft.com/office/powerpoint/2010/main" val="24514562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082B-7F6D-4F00-A983-FC0F1F06D6D2}"/>
              </a:ext>
            </a:extLst>
          </p:cNvPr>
          <p:cNvSpPr>
            <a:spLocks noGrp="1"/>
          </p:cNvSpPr>
          <p:nvPr>
            <p:ph type="title"/>
          </p:nvPr>
        </p:nvSpPr>
        <p:spPr/>
        <p:txBody>
          <a:bodyPr/>
          <a:lstStyle/>
          <a:p>
            <a:r>
              <a:rPr lang="en-GB" b="1" dirty="0"/>
              <a:t>Triple Bottom Line </a:t>
            </a:r>
          </a:p>
        </p:txBody>
      </p:sp>
      <p:sp>
        <p:nvSpPr>
          <p:cNvPr id="3" name="Content Placeholder 2">
            <a:extLst>
              <a:ext uri="{FF2B5EF4-FFF2-40B4-BE49-F238E27FC236}">
                <a16:creationId xmlns:a16="http://schemas.microsoft.com/office/drawing/2014/main" id="{7FC6CB7B-0523-4B6D-B61F-89D3E1F16588}"/>
              </a:ext>
            </a:extLst>
          </p:cNvPr>
          <p:cNvSpPr>
            <a:spLocks noGrp="1"/>
          </p:cNvSpPr>
          <p:nvPr>
            <p:ph idx="1"/>
          </p:nvPr>
        </p:nvSpPr>
        <p:spPr/>
        <p:txBody>
          <a:bodyPr>
            <a:normAutofit fontScale="92500" lnSpcReduction="20000"/>
          </a:bodyPr>
          <a:lstStyle/>
          <a:p>
            <a:r>
              <a:rPr lang="en-GB" dirty="0"/>
              <a:t>John Elkington – useful model for sustainable management: all requiring organizational attention:</a:t>
            </a:r>
          </a:p>
          <a:p>
            <a:r>
              <a:rPr lang="en-GB" dirty="0"/>
              <a:t>People</a:t>
            </a:r>
          </a:p>
          <a:p>
            <a:r>
              <a:rPr lang="en-GB" dirty="0"/>
              <a:t>Planet</a:t>
            </a:r>
          </a:p>
          <a:p>
            <a:r>
              <a:rPr lang="en-GB" dirty="0"/>
              <a:t>Profit</a:t>
            </a:r>
          </a:p>
          <a:p>
            <a:endParaRPr lang="en-GB" dirty="0"/>
          </a:p>
          <a:p>
            <a:r>
              <a:rPr lang="en-GB" dirty="0">
                <a:hlinkClick r:id="rId2"/>
              </a:rPr>
              <a:t>https://www.johnelkington.com/archive/TBL-elkington-chapter.pdf</a:t>
            </a:r>
            <a:endParaRPr lang="en-GB" dirty="0"/>
          </a:p>
        </p:txBody>
      </p:sp>
    </p:spTree>
    <p:extLst>
      <p:ext uri="{BB962C8B-B14F-4D97-AF65-F5344CB8AC3E}">
        <p14:creationId xmlns:p14="http://schemas.microsoft.com/office/powerpoint/2010/main" val="22831841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A5F11-6048-4FB5-A5F5-01C3C6588DC7}"/>
              </a:ext>
            </a:extLst>
          </p:cNvPr>
          <p:cNvSpPr>
            <a:spLocks noGrp="1"/>
          </p:cNvSpPr>
          <p:nvPr>
            <p:ph type="title"/>
          </p:nvPr>
        </p:nvSpPr>
        <p:spPr/>
        <p:txBody>
          <a:bodyPr/>
          <a:lstStyle/>
          <a:p>
            <a:r>
              <a:rPr lang="en-GB" b="1" dirty="0"/>
              <a:t>Triple Bottom Line Example</a:t>
            </a:r>
          </a:p>
        </p:txBody>
      </p:sp>
      <p:pic>
        <p:nvPicPr>
          <p:cNvPr id="4" name="Content Placeholder 3">
            <a:extLst>
              <a:ext uri="{FF2B5EF4-FFF2-40B4-BE49-F238E27FC236}">
                <a16:creationId xmlns:a16="http://schemas.microsoft.com/office/drawing/2014/main" id="{CC468CBB-F339-4571-9DF8-50B55B79B8E4}"/>
              </a:ext>
            </a:extLst>
          </p:cNvPr>
          <p:cNvPicPr>
            <a:picLocks noGrp="1" noChangeAspect="1"/>
          </p:cNvPicPr>
          <p:nvPr>
            <p:ph idx="1"/>
          </p:nvPr>
        </p:nvPicPr>
        <p:blipFill>
          <a:blip r:embed="rId2"/>
          <a:stretch>
            <a:fillRect/>
          </a:stretch>
        </p:blipFill>
        <p:spPr>
          <a:xfrm>
            <a:off x="2633662" y="2115344"/>
            <a:ext cx="3876675" cy="2886075"/>
          </a:xfrm>
          <a:prstGeom prst="rect">
            <a:avLst/>
          </a:prstGeom>
        </p:spPr>
      </p:pic>
    </p:spTree>
    <p:extLst>
      <p:ext uri="{BB962C8B-B14F-4D97-AF65-F5344CB8AC3E}">
        <p14:creationId xmlns:p14="http://schemas.microsoft.com/office/powerpoint/2010/main" val="3604782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6ABDA-9479-4809-A822-15910A343D4C}"/>
              </a:ext>
            </a:extLst>
          </p:cNvPr>
          <p:cNvSpPr>
            <a:spLocks noGrp="1"/>
          </p:cNvSpPr>
          <p:nvPr>
            <p:ph type="title"/>
          </p:nvPr>
        </p:nvSpPr>
        <p:spPr/>
        <p:txBody>
          <a:bodyPr/>
          <a:lstStyle/>
          <a:p>
            <a:r>
              <a:rPr lang="en-GB" b="1" dirty="0"/>
              <a:t>Contested Terrain</a:t>
            </a:r>
          </a:p>
        </p:txBody>
      </p:sp>
      <p:sp>
        <p:nvSpPr>
          <p:cNvPr id="3" name="Content Placeholder 2">
            <a:extLst>
              <a:ext uri="{FF2B5EF4-FFF2-40B4-BE49-F238E27FC236}">
                <a16:creationId xmlns:a16="http://schemas.microsoft.com/office/drawing/2014/main" id="{CC52AB46-6996-4A90-BEFD-B9BECCA7BF8D}"/>
              </a:ext>
            </a:extLst>
          </p:cNvPr>
          <p:cNvSpPr>
            <a:spLocks noGrp="1"/>
          </p:cNvSpPr>
          <p:nvPr>
            <p:ph idx="1"/>
          </p:nvPr>
        </p:nvSpPr>
        <p:spPr/>
        <p:txBody>
          <a:bodyPr/>
          <a:lstStyle/>
          <a:p>
            <a:pPr marL="6985" marR="26035" indent="-6350" algn="just">
              <a:lnSpc>
                <a:spcPct val="117000"/>
              </a:lnSpc>
              <a:spcAft>
                <a:spcPts val="20"/>
              </a:spcAft>
            </a:pPr>
            <a:r>
              <a:rPr lang="en-GB" dirty="0">
                <a:solidFill>
                  <a:srgbClr val="181717"/>
                </a:solidFill>
                <a:latin typeface="Times New Roman" panose="02020603050405020304" pitchFamily="18" charset="0"/>
                <a:ea typeface="Times New Roman" panose="02020603050405020304" pitchFamily="18" charset="0"/>
              </a:rPr>
              <a:t>The workplace is a site where social relationships shape interests, motives and the actions of managers and workers, and where cooperation and resistance around management objectives take place in a ‘contested terrain’ (Edwards, 1979). </a:t>
            </a:r>
          </a:p>
          <a:p>
            <a:endParaRPr lang="en-GB" dirty="0"/>
          </a:p>
        </p:txBody>
      </p:sp>
    </p:spTree>
    <p:extLst>
      <p:ext uri="{BB962C8B-B14F-4D97-AF65-F5344CB8AC3E}">
        <p14:creationId xmlns:p14="http://schemas.microsoft.com/office/powerpoint/2010/main" val="42464815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63A43-BE9F-43CA-82FD-18088A38F125}"/>
              </a:ext>
            </a:extLst>
          </p:cNvPr>
          <p:cNvSpPr>
            <a:spLocks noGrp="1"/>
          </p:cNvSpPr>
          <p:nvPr>
            <p:ph type="title"/>
          </p:nvPr>
        </p:nvSpPr>
        <p:spPr/>
        <p:txBody>
          <a:bodyPr/>
          <a:lstStyle/>
          <a:p>
            <a:r>
              <a:rPr lang="en-GB" b="1" dirty="0"/>
              <a:t>Pro-environmental Behaviours</a:t>
            </a:r>
          </a:p>
        </p:txBody>
      </p:sp>
      <p:sp>
        <p:nvSpPr>
          <p:cNvPr id="3" name="Content Placeholder 2">
            <a:extLst>
              <a:ext uri="{FF2B5EF4-FFF2-40B4-BE49-F238E27FC236}">
                <a16:creationId xmlns:a16="http://schemas.microsoft.com/office/drawing/2014/main" id="{CA03F0E9-76E8-459D-8B42-540B005A84E1}"/>
              </a:ext>
            </a:extLst>
          </p:cNvPr>
          <p:cNvSpPr>
            <a:spLocks noGrp="1"/>
          </p:cNvSpPr>
          <p:nvPr>
            <p:ph idx="1"/>
          </p:nvPr>
        </p:nvSpPr>
        <p:spPr/>
        <p:txBody>
          <a:bodyPr>
            <a:normAutofit lnSpcReduction="10000"/>
          </a:bodyPr>
          <a:lstStyle/>
          <a:p>
            <a:r>
              <a:rPr lang="en-GB" dirty="0">
                <a:solidFill>
                  <a:srgbClr val="181717"/>
                </a:solidFill>
                <a:latin typeface="Times New Roman" panose="02020603050405020304" pitchFamily="18" charset="0"/>
                <a:ea typeface="Times New Roman" panose="02020603050405020304" pitchFamily="18" charset="0"/>
              </a:rPr>
              <a:t>Ones and </a:t>
            </a:r>
            <a:r>
              <a:rPr lang="en-GB" dirty="0" err="1">
                <a:solidFill>
                  <a:srgbClr val="181717"/>
                </a:solidFill>
                <a:latin typeface="Times New Roman" panose="02020603050405020304" pitchFamily="18" charset="0"/>
                <a:ea typeface="Times New Roman" panose="02020603050405020304" pitchFamily="18" charset="0"/>
              </a:rPr>
              <a:t>Dilchert</a:t>
            </a:r>
            <a:r>
              <a:rPr lang="en-GB" dirty="0">
                <a:solidFill>
                  <a:srgbClr val="181717"/>
                </a:solidFill>
                <a:latin typeface="Times New Roman" panose="02020603050405020304" pitchFamily="18" charset="0"/>
                <a:ea typeface="Times New Roman" panose="02020603050405020304" pitchFamily="18" charset="0"/>
              </a:rPr>
              <a:t> (2012: 452) define </a:t>
            </a:r>
            <a:r>
              <a:rPr lang="en-GB" i="1" dirty="0">
                <a:solidFill>
                  <a:srgbClr val="181717"/>
                </a:solidFill>
                <a:latin typeface="Times New Roman" panose="02020603050405020304" pitchFamily="18" charset="0"/>
                <a:ea typeface="Times New Roman" panose="02020603050405020304" pitchFamily="18" charset="0"/>
              </a:rPr>
              <a:t>employees’ </a:t>
            </a:r>
            <a:r>
              <a:rPr lang="en-GB" i="1" dirty="0" err="1">
                <a:solidFill>
                  <a:srgbClr val="181717"/>
                </a:solidFill>
                <a:latin typeface="Times New Roman" panose="02020603050405020304" pitchFamily="18" charset="0"/>
                <a:ea typeface="Times New Roman" panose="02020603050405020304" pitchFamily="18" charset="0"/>
              </a:rPr>
              <a:t>proenvironmental</a:t>
            </a:r>
            <a:r>
              <a:rPr lang="en-GB" i="1" dirty="0">
                <a:solidFill>
                  <a:srgbClr val="181717"/>
                </a:solidFill>
                <a:latin typeface="Times New Roman" panose="02020603050405020304" pitchFamily="18" charset="0"/>
                <a:ea typeface="Times New Roman" panose="02020603050405020304" pitchFamily="18" charset="0"/>
              </a:rPr>
              <a:t> behaviours</a:t>
            </a:r>
            <a:r>
              <a:rPr lang="en-GB" dirty="0">
                <a:solidFill>
                  <a:srgbClr val="181717"/>
                </a:solidFill>
                <a:latin typeface="Times New Roman" panose="02020603050405020304" pitchFamily="18" charset="0"/>
                <a:ea typeface="Times New Roman" panose="02020603050405020304" pitchFamily="18" charset="0"/>
              </a:rPr>
              <a:t> as ‘scalable actions and behaviours that employees engage in that are linked with and contribute to or detract from environmental sustainability’. This definition focuses on environmental behaviours inside organizations at the individual level</a:t>
            </a:r>
            <a:endParaRPr lang="en-GB" dirty="0"/>
          </a:p>
        </p:txBody>
      </p:sp>
    </p:spTree>
    <p:extLst>
      <p:ext uri="{BB962C8B-B14F-4D97-AF65-F5344CB8AC3E}">
        <p14:creationId xmlns:p14="http://schemas.microsoft.com/office/powerpoint/2010/main" val="22199791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2A82-485D-40D1-A9E9-829BE2004F12}"/>
              </a:ext>
            </a:extLst>
          </p:cNvPr>
          <p:cNvSpPr>
            <a:spLocks noGrp="1"/>
          </p:cNvSpPr>
          <p:nvPr>
            <p:ph type="title"/>
          </p:nvPr>
        </p:nvSpPr>
        <p:spPr/>
        <p:txBody>
          <a:bodyPr/>
          <a:lstStyle/>
          <a:p>
            <a:r>
              <a:rPr lang="en-GB" b="1" dirty="0"/>
              <a:t>Broader definition of PEB </a:t>
            </a:r>
            <a:r>
              <a:rPr lang="en-GB" dirty="0"/>
              <a:t>..</a:t>
            </a:r>
          </a:p>
        </p:txBody>
      </p:sp>
      <p:sp>
        <p:nvSpPr>
          <p:cNvPr id="3" name="Content Placeholder 2">
            <a:extLst>
              <a:ext uri="{FF2B5EF4-FFF2-40B4-BE49-F238E27FC236}">
                <a16:creationId xmlns:a16="http://schemas.microsoft.com/office/drawing/2014/main" id="{0C342C6C-E537-4EA7-A2C7-3D2F60E3F22F}"/>
              </a:ext>
            </a:extLst>
          </p:cNvPr>
          <p:cNvSpPr>
            <a:spLocks noGrp="1"/>
          </p:cNvSpPr>
          <p:nvPr>
            <p:ph idx="1"/>
          </p:nvPr>
        </p:nvSpPr>
        <p:spPr>
          <a:xfrm>
            <a:off x="179512" y="1600201"/>
            <a:ext cx="8784976" cy="3917032"/>
          </a:xfrm>
        </p:spPr>
        <p:txBody>
          <a:bodyPr>
            <a:normAutofit fontScale="92500" lnSpcReduction="10000"/>
          </a:bodyPr>
          <a:lstStyle/>
          <a:p>
            <a:r>
              <a:rPr lang="en-GB" dirty="0">
                <a:solidFill>
                  <a:srgbClr val="181717"/>
                </a:solidFill>
                <a:latin typeface="Times New Roman" panose="02020603050405020304" pitchFamily="18" charset="0"/>
                <a:ea typeface="Times New Roman" panose="02020603050405020304" pitchFamily="18" charset="0"/>
              </a:rPr>
              <a:t>All types of voluntary or prescribed activity undertaken by individuals at work that aim to protect the natural environment or improve organizational practices in this area’ (</a:t>
            </a:r>
            <a:r>
              <a:rPr lang="en-GB" dirty="0" err="1">
                <a:solidFill>
                  <a:srgbClr val="181717"/>
                </a:solidFill>
                <a:latin typeface="Times New Roman" panose="02020603050405020304" pitchFamily="18" charset="0"/>
                <a:ea typeface="Times New Roman" panose="02020603050405020304" pitchFamily="18" charset="0"/>
              </a:rPr>
              <a:t>Boiral</a:t>
            </a:r>
            <a:r>
              <a:rPr lang="en-GB" dirty="0">
                <a:solidFill>
                  <a:srgbClr val="181717"/>
                </a:solidFill>
                <a:latin typeface="Times New Roman" panose="02020603050405020304" pitchFamily="18" charset="0"/>
                <a:ea typeface="Times New Roman" panose="02020603050405020304" pitchFamily="18" charset="0"/>
              </a:rPr>
              <a:t> et al., 2015: 21). </a:t>
            </a:r>
          </a:p>
          <a:p>
            <a:r>
              <a:rPr lang="en-GB" dirty="0">
                <a:solidFill>
                  <a:srgbClr val="181717"/>
                </a:solidFill>
                <a:latin typeface="Times New Roman" panose="02020603050405020304" pitchFamily="18" charset="0"/>
                <a:ea typeface="Times New Roman" panose="02020603050405020304" pitchFamily="18" charset="0"/>
              </a:rPr>
              <a:t>This definition highlights the diverse nature of </a:t>
            </a:r>
            <a:r>
              <a:rPr lang="en-GB" i="1" dirty="0">
                <a:solidFill>
                  <a:srgbClr val="181717"/>
                </a:solidFill>
                <a:latin typeface="Times New Roman" panose="02020603050405020304" pitchFamily="18" charset="0"/>
                <a:ea typeface="Times New Roman" panose="02020603050405020304" pitchFamily="18" charset="0"/>
              </a:rPr>
              <a:t>informal</a:t>
            </a:r>
            <a:r>
              <a:rPr lang="en-GB" dirty="0">
                <a:solidFill>
                  <a:srgbClr val="181717"/>
                </a:solidFill>
                <a:latin typeface="Times New Roman" panose="02020603050405020304" pitchFamily="18" charset="0"/>
                <a:ea typeface="Times New Roman" panose="02020603050405020304" pitchFamily="18" charset="0"/>
              </a:rPr>
              <a:t> and </a:t>
            </a:r>
            <a:r>
              <a:rPr lang="en-GB" i="1" dirty="0">
                <a:solidFill>
                  <a:srgbClr val="181717"/>
                </a:solidFill>
                <a:latin typeface="Times New Roman" panose="02020603050405020304" pitchFamily="18" charset="0"/>
                <a:ea typeface="Times New Roman" panose="02020603050405020304" pitchFamily="18" charset="0"/>
              </a:rPr>
              <a:t>formal</a:t>
            </a:r>
            <a:r>
              <a:rPr lang="en-GB" dirty="0">
                <a:solidFill>
                  <a:srgbClr val="181717"/>
                </a:solidFill>
                <a:latin typeface="Times New Roman" panose="02020603050405020304" pitchFamily="18" charset="0"/>
                <a:ea typeface="Times New Roman" panose="02020603050405020304" pitchFamily="18" charset="0"/>
              </a:rPr>
              <a:t> employee-level behaviour and organizational initiatives, and the </a:t>
            </a:r>
            <a:r>
              <a:rPr lang="en-GB" i="1" dirty="0">
                <a:solidFill>
                  <a:srgbClr val="181717"/>
                </a:solidFill>
                <a:latin typeface="Times New Roman" panose="02020603050405020304" pitchFamily="18" charset="0"/>
                <a:ea typeface="Times New Roman" panose="02020603050405020304" pitchFamily="18" charset="0"/>
              </a:rPr>
              <a:t>voluntary</a:t>
            </a:r>
            <a:r>
              <a:rPr lang="en-GB" dirty="0">
                <a:solidFill>
                  <a:srgbClr val="181717"/>
                </a:solidFill>
                <a:latin typeface="Times New Roman" panose="02020603050405020304" pitchFamily="18" charset="0"/>
                <a:ea typeface="Times New Roman" panose="02020603050405020304" pitchFamily="18" charset="0"/>
              </a:rPr>
              <a:t> or </a:t>
            </a:r>
            <a:r>
              <a:rPr lang="en-GB" i="1" dirty="0">
                <a:solidFill>
                  <a:srgbClr val="181717"/>
                </a:solidFill>
                <a:latin typeface="Times New Roman" panose="02020603050405020304" pitchFamily="18" charset="0"/>
                <a:ea typeface="Times New Roman" panose="02020603050405020304" pitchFamily="18" charset="0"/>
              </a:rPr>
              <a:t>prescribed</a:t>
            </a:r>
            <a:r>
              <a:rPr lang="en-GB" dirty="0">
                <a:solidFill>
                  <a:srgbClr val="181717"/>
                </a:solidFill>
                <a:latin typeface="Times New Roman" panose="02020603050405020304" pitchFamily="18" charset="0"/>
                <a:ea typeface="Times New Roman" panose="02020603050405020304" pitchFamily="18" charset="0"/>
              </a:rPr>
              <a:t> nature of the pro-environmental behaviours of employees and managers alike. </a:t>
            </a:r>
            <a:endParaRPr lang="en-GB" dirty="0"/>
          </a:p>
        </p:txBody>
      </p:sp>
    </p:spTree>
    <p:extLst>
      <p:ext uri="{BB962C8B-B14F-4D97-AF65-F5344CB8AC3E}">
        <p14:creationId xmlns:p14="http://schemas.microsoft.com/office/powerpoint/2010/main" val="28407523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A64CB-481B-4D2F-B11A-827245AFEA08}"/>
              </a:ext>
            </a:extLst>
          </p:cNvPr>
          <p:cNvSpPr>
            <a:spLocks noGrp="1"/>
          </p:cNvSpPr>
          <p:nvPr>
            <p:ph type="title"/>
          </p:nvPr>
        </p:nvSpPr>
        <p:spPr/>
        <p:txBody>
          <a:bodyPr>
            <a:normAutofit/>
          </a:bodyPr>
          <a:lstStyle/>
          <a:p>
            <a:r>
              <a:rPr lang="en-GB" sz="3600" b="1" dirty="0"/>
              <a:t>Environmental Management System</a:t>
            </a:r>
          </a:p>
        </p:txBody>
      </p:sp>
      <p:sp>
        <p:nvSpPr>
          <p:cNvPr id="3" name="Content Placeholder 2">
            <a:extLst>
              <a:ext uri="{FF2B5EF4-FFF2-40B4-BE49-F238E27FC236}">
                <a16:creationId xmlns:a16="http://schemas.microsoft.com/office/drawing/2014/main" id="{FD514FD4-3E31-44EC-9BCA-448CA52B444A}"/>
              </a:ext>
            </a:extLst>
          </p:cNvPr>
          <p:cNvSpPr>
            <a:spLocks noGrp="1"/>
          </p:cNvSpPr>
          <p:nvPr>
            <p:ph idx="1"/>
          </p:nvPr>
        </p:nvSpPr>
        <p:spPr>
          <a:xfrm>
            <a:off x="251520" y="1268760"/>
            <a:ext cx="8712968" cy="4248473"/>
          </a:xfrm>
        </p:spPr>
        <p:txBody>
          <a:bodyPr>
            <a:normAutofit fontScale="92500" lnSpcReduction="10000"/>
          </a:bodyPr>
          <a:lstStyle/>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An EMS is the most widely recognized tool for managing the impacts of an organization’s activities on the environment. It refers to the management of an organization’s environmental impact in a comprehensive, systematic, planned and documented manner. </a:t>
            </a:r>
          </a:p>
          <a:p>
            <a:pPr marL="6985" marR="26035" indent="-6350" algn="just">
              <a:lnSpc>
                <a:spcPct val="117000"/>
              </a:lnSpc>
              <a:spcAft>
                <a:spcPts val="20"/>
              </a:spcAft>
            </a:pPr>
            <a:r>
              <a:rPr lang="en-GB" sz="2600" dirty="0">
                <a:solidFill>
                  <a:srgbClr val="181717"/>
                </a:solidFill>
                <a:latin typeface="Times New Roman" panose="02020603050405020304" pitchFamily="18" charset="0"/>
                <a:ea typeface="Times New Roman" panose="02020603050405020304" pitchFamily="18" charset="0"/>
              </a:rPr>
              <a:t>It incorporates people, procedures and working practices into a formal </a:t>
            </a:r>
            <a:r>
              <a:rPr lang="en-GB" sz="2800" dirty="0">
                <a:solidFill>
                  <a:srgbClr val="181717"/>
                </a:solidFill>
                <a:latin typeface="Times New Roman" panose="02020603050405020304" pitchFamily="18" charset="0"/>
                <a:ea typeface="Times New Roman" panose="02020603050405020304" pitchFamily="18" charset="0"/>
              </a:rPr>
              <a:t>structure, involves all members of an organization as appropriate, promotes continual improvement, including periodically evaluating environmental performance, and actively engages senior management in support of the EMS (see e.g. </a:t>
            </a:r>
            <a:r>
              <a:rPr lang="en-GB" sz="2800" dirty="0" err="1">
                <a:solidFill>
                  <a:srgbClr val="181717"/>
                </a:solidFill>
                <a:latin typeface="Times New Roman" panose="02020603050405020304" pitchFamily="18" charset="0"/>
                <a:ea typeface="Times New Roman" panose="02020603050405020304" pitchFamily="18" charset="0"/>
              </a:rPr>
              <a:t>Zutshi</a:t>
            </a:r>
            <a:r>
              <a:rPr lang="en-GB" sz="2800" dirty="0">
                <a:solidFill>
                  <a:srgbClr val="181717"/>
                </a:solidFill>
                <a:latin typeface="Times New Roman" panose="02020603050405020304" pitchFamily="18" charset="0"/>
                <a:ea typeface="Times New Roman" panose="02020603050405020304" pitchFamily="18" charset="0"/>
              </a:rPr>
              <a:t> and </a:t>
            </a:r>
            <a:r>
              <a:rPr lang="en-GB" sz="2800" dirty="0" err="1">
                <a:solidFill>
                  <a:srgbClr val="181717"/>
                </a:solidFill>
                <a:latin typeface="Times New Roman" panose="02020603050405020304" pitchFamily="18" charset="0"/>
                <a:ea typeface="Times New Roman" panose="02020603050405020304" pitchFamily="18" charset="0"/>
              </a:rPr>
              <a:t>Sohal</a:t>
            </a:r>
            <a:r>
              <a:rPr lang="en-GB" sz="2800" dirty="0">
                <a:solidFill>
                  <a:srgbClr val="181717"/>
                </a:solidFill>
                <a:latin typeface="Times New Roman" panose="02020603050405020304" pitchFamily="18" charset="0"/>
                <a:ea typeface="Times New Roman" panose="02020603050405020304" pitchFamily="18" charset="0"/>
              </a:rPr>
              <a:t>, 2004). </a:t>
            </a:r>
            <a:endParaRPr lang="en-GB" sz="2600" dirty="0">
              <a:solidFill>
                <a:srgbClr val="181717"/>
              </a:solidFill>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60725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29D90-558D-4987-9CD0-35985C57A986}"/>
              </a:ext>
            </a:extLst>
          </p:cNvPr>
          <p:cNvSpPr>
            <a:spLocks noGrp="1"/>
          </p:cNvSpPr>
          <p:nvPr>
            <p:ph type="title"/>
          </p:nvPr>
        </p:nvSpPr>
        <p:spPr/>
        <p:txBody>
          <a:bodyPr/>
          <a:lstStyle/>
          <a:p>
            <a:r>
              <a:rPr lang="en-GB" b="1" dirty="0"/>
              <a:t>Leading (Pro-environmental)</a:t>
            </a:r>
          </a:p>
        </p:txBody>
      </p:sp>
      <p:sp>
        <p:nvSpPr>
          <p:cNvPr id="3" name="Content Placeholder 2">
            <a:extLst>
              <a:ext uri="{FF2B5EF4-FFF2-40B4-BE49-F238E27FC236}">
                <a16:creationId xmlns:a16="http://schemas.microsoft.com/office/drawing/2014/main" id="{252021C5-5588-4D05-BE3C-772944D403A0}"/>
              </a:ext>
            </a:extLst>
          </p:cNvPr>
          <p:cNvSpPr>
            <a:spLocks noGrp="1"/>
          </p:cNvSpPr>
          <p:nvPr>
            <p:ph idx="1"/>
          </p:nvPr>
        </p:nvSpPr>
        <p:spPr/>
        <p:txBody>
          <a:bodyPr/>
          <a:lstStyle/>
          <a:p>
            <a:r>
              <a:rPr lang="en-GB" dirty="0"/>
              <a:t>See separate paper:</a:t>
            </a:r>
          </a:p>
          <a:p>
            <a:endParaRPr lang="en-GB" dirty="0"/>
          </a:p>
          <a:p>
            <a:r>
              <a:rPr lang="en-GB" dirty="0"/>
              <a:t>Bratton A (2020) Chapter 16</a:t>
            </a:r>
          </a:p>
          <a:p>
            <a:endParaRPr lang="en-GB" dirty="0"/>
          </a:p>
        </p:txBody>
      </p:sp>
      <p:pic>
        <p:nvPicPr>
          <p:cNvPr id="5" name="Picture 4" descr="A close up of text on a black background&#10;&#10;Description automatically generated">
            <a:extLst>
              <a:ext uri="{FF2B5EF4-FFF2-40B4-BE49-F238E27FC236}">
                <a16:creationId xmlns:a16="http://schemas.microsoft.com/office/drawing/2014/main" id="{31E8861F-5530-4F0C-90F3-D15D6D0AA4D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2012453"/>
            <a:ext cx="2938065" cy="3245346"/>
          </a:xfrm>
          <a:prstGeom prst="rect">
            <a:avLst/>
          </a:prstGeom>
        </p:spPr>
      </p:pic>
    </p:spTree>
    <p:extLst>
      <p:ext uri="{BB962C8B-B14F-4D97-AF65-F5344CB8AC3E}">
        <p14:creationId xmlns:p14="http://schemas.microsoft.com/office/powerpoint/2010/main" val="2216451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64960-F473-4F9B-B126-83F486FF7A6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96E66F-1D5A-49E0-91E0-4FD8905367A8}"/>
              </a:ext>
            </a:extLst>
          </p:cNvPr>
          <p:cNvSpPr>
            <a:spLocks noGrp="1"/>
          </p:cNvSpPr>
          <p:nvPr>
            <p:ph idx="1"/>
          </p:nvPr>
        </p:nvSpPr>
        <p:spPr/>
        <p:txBody>
          <a:bodyPr>
            <a:normAutofit fontScale="92500"/>
          </a:bodyPr>
          <a:lstStyle/>
          <a:p>
            <a:pPr marL="0" indent="0">
              <a:buNone/>
            </a:pPr>
            <a:r>
              <a:rPr lang="en-US" sz="1900" dirty="0" err="1">
                <a:solidFill>
                  <a:srgbClr val="005274"/>
                </a:solidFill>
                <a:latin typeface="Open Sans"/>
                <a:hlinkClick r:id="rId2">
                  <a:extLst>
                    <a:ext uri="{A12FA001-AC4F-418D-AE19-62706E023703}">
                      <ahyp:hlinkClr xmlns:ahyp="http://schemas.microsoft.com/office/drawing/2018/hyperlinkcolor" val="tx"/>
                    </a:ext>
                  </a:extLst>
                </a:hlinkClick>
              </a:rPr>
              <a:t>Boiral</a:t>
            </a:r>
            <a:r>
              <a:rPr lang="en-US" sz="1900" dirty="0">
                <a:solidFill>
                  <a:srgbClr val="005274"/>
                </a:solidFill>
                <a:latin typeface="Open Sans"/>
              </a:rPr>
              <a:t>, O, Talbot, D and </a:t>
            </a:r>
            <a:r>
              <a:rPr lang="en-US" sz="1900" dirty="0" err="1">
                <a:solidFill>
                  <a:srgbClr val="005274"/>
                </a:solidFill>
                <a:latin typeface="Open Sans"/>
              </a:rPr>
              <a:t>Paill</a:t>
            </a:r>
            <a:r>
              <a:rPr lang="en-US" sz="1900" dirty="0" err="1">
                <a:solidFill>
                  <a:srgbClr val="005274"/>
                </a:solidFill>
                <a:latin typeface="MS Gothic" panose="020B0609070205080204" pitchFamily="49" charset="-128"/>
                <a:ea typeface="MS Gothic" panose="020B0609070205080204" pitchFamily="49" charset="-128"/>
              </a:rPr>
              <a:t>é</a:t>
            </a:r>
            <a:r>
              <a:rPr lang="en-US" sz="1900" dirty="0">
                <a:solidFill>
                  <a:srgbClr val="005274"/>
                </a:solidFill>
                <a:latin typeface="Open Sans"/>
                <a:ea typeface="MS Gothic" panose="020B0609070205080204" pitchFamily="49" charset="-128"/>
              </a:rPr>
              <a:t>, P (2015) Leading by Example: A Model of Organizational Citizenship </a:t>
            </a:r>
            <a:r>
              <a:rPr lang="en-US" sz="1900" dirty="0" err="1">
                <a:solidFill>
                  <a:srgbClr val="005274"/>
                </a:solidFill>
                <a:latin typeface="Open Sans"/>
                <a:ea typeface="MS Gothic" panose="020B0609070205080204" pitchFamily="49" charset="-128"/>
              </a:rPr>
              <a:t>Behaviour</a:t>
            </a:r>
            <a:r>
              <a:rPr lang="en-US" sz="1900" dirty="0">
                <a:solidFill>
                  <a:srgbClr val="005274"/>
                </a:solidFill>
                <a:latin typeface="Open Sans"/>
                <a:ea typeface="MS Gothic" panose="020B0609070205080204" pitchFamily="49" charset="-128"/>
              </a:rPr>
              <a:t> for the Environment </a:t>
            </a:r>
            <a:r>
              <a:rPr lang="en-US" sz="1900" i="1" dirty="0">
                <a:solidFill>
                  <a:srgbClr val="005274"/>
                </a:solidFill>
                <a:latin typeface="Open Sans"/>
                <a:ea typeface="MS Gothic" panose="020B0609070205080204" pitchFamily="49" charset="-128"/>
              </a:rPr>
              <a:t>Business Strategy and the Environment.</a:t>
            </a:r>
            <a:r>
              <a:rPr lang="en-US" sz="1900" dirty="0">
                <a:solidFill>
                  <a:srgbClr val="005274"/>
                </a:solidFill>
                <a:latin typeface="Open Sans"/>
                <a:ea typeface="MS Gothic" panose="020B0609070205080204" pitchFamily="49" charset="-128"/>
              </a:rPr>
              <a:t> Vol. 24, Issue 6: 532-550. </a:t>
            </a:r>
          </a:p>
          <a:p>
            <a:pPr marL="0" indent="0">
              <a:buNone/>
            </a:pPr>
            <a:r>
              <a:rPr lang="en-US" sz="1900" dirty="0">
                <a:solidFill>
                  <a:srgbClr val="005274"/>
                </a:solidFill>
                <a:latin typeface="Open Sans"/>
                <a:ea typeface="MS Gothic" panose="020B0609070205080204" pitchFamily="49" charset="-128"/>
              </a:rPr>
              <a:t>Docherty, P., Kira, M. and Shani, A.B. (2009) Creating Sustainable Work Systems, Routledge</a:t>
            </a:r>
          </a:p>
          <a:p>
            <a:pPr marL="0" indent="0">
              <a:buNone/>
            </a:pPr>
            <a:r>
              <a:rPr lang="en-US" sz="1900" dirty="0">
                <a:solidFill>
                  <a:srgbClr val="005274"/>
                </a:solidFill>
                <a:latin typeface="Open Sans"/>
                <a:ea typeface="MS Gothic" panose="020B0609070205080204" pitchFamily="49" charset="-128"/>
              </a:rPr>
              <a:t>Edwards, R.C. (1979) Contested </a:t>
            </a:r>
            <a:r>
              <a:rPr lang="en-US" sz="1900" dirty="0" err="1">
                <a:solidFill>
                  <a:srgbClr val="005274"/>
                </a:solidFill>
                <a:latin typeface="Open Sans"/>
                <a:ea typeface="MS Gothic" panose="020B0609070205080204" pitchFamily="49" charset="-128"/>
              </a:rPr>
              <a:t>Terain</a:t>
            </a:r>
            <a:r>
              <a:rPr lang="en-US" sz="1900" dirty="0">
                <a:solidFill>
                  <a:srgbClr val="005274"/>
                </a:solidFill>
                <a:latin typeface="Open Sans"/>
                <a:ea typeface="MS Gothic" panose="020B0609070205080204" pitchFamily="49" charset="-128"/>
              </a:rPr>
              <a:t>: The Transformation of the Workplace in the Twentieth Century, London, Heinemann</a:t>
            </a:r>
          </a:p>
          <a:p>
            <a:pPr marL="0" indent="0">
              <a:buNone/>
            </a:pPr>
            <a:r>
              <a:rPr lang="en-US" sz="1900" dirty="0">
                <a:solidFill>
                  <a:srgbClr val="005274"/>
                </a:solidFill>
                <a:latin typeface="Open Sans"/>
                <a:ea typeface="MS Gothic" panose="020B0609070205080204" pitchFamily="49" charset="-128"/>
              </a:rPr>
              <a:t>Ones, D.S. and </a:t>
            </a:r>
            <a:r>
              <a:rPr lang="en-US" sz="1900" dirty="0" err="1">
                <a:solidFill>
                  <a:srgbClr val="005274"/>
                </a:solidFill>
                <a:latin typeface="Open Sans"/>
                <a:ea typeface="MS Gothic" panose="020B0609070205080204" pitchFamily="49" charset="-128"/>
              </a:rPr>
              <a:t>Dilchert</a:t>
            </a:r>
            <a:r>
              <a:rPr lang="en-US" sz="1900" dirty="0">
                <a:solidFill>
                  <a:srgbClr val="005274"/>
                </a:solidFill>
                <a:latin typeface="Open Sans"/>
                <a:ea typeface="MS Gothic" panose="020B0609070205080204" pitchFamily="49" charset="-128"/>
              </a:rPr>
              <a:t>, S. (2012) Environmental Sustainability at Work: A Call To Action, </a:t>
            </a:r>
            <a:r>
              <a:rPr lang="en-US" sz="1900" i="1" dirty="0">
                <a:solidFill>
                  <a:srgbClr val="005274"/>
                </a:solidFill>
                <a:latin typeface="Open Sans"/>
                <a:ea typeface="MS Gothic" panose="020B0609070205080204" pitchFamily="49" charset="-128"/>
              </a:rPr>
              <a:t>Industrial and Organizational Psychology. </a:t>
            </a:r>
            <a:r>
              <a:rPr lang="en-US" sz="1900" dirty="0">
                <a:solidFill>
                  <a:srgbClr val="005274"/>
                </a:solidFill>
                <a:latin typeface="Open Sans"/>
                <a:ea typeface="MS Gothic" panose="020B0609070205080204" pitchFamily="49" charset="-128"/>
              </a:rPr>
              <a:t>Vol, 5 </a:t>
            </a:r>
            <a:r>
              <a:rPr lang="en-US" sz="1900" dirty="0" err="1">
                <a:solidFill>
                  <a:srgbClr val="005274"/>
                </a:solidFill>
                <a:latin typeface="Open Sans"/>
                <a:ea typeface="MS Gothic" panose="020B0609070205080204" pitchFamily="49" charset="-128"/>
              </a:rPr>
              <a:t>Iss</a:t>
            </a:r>
            <a:r>
              <a:rPr lang="en-US" sz="1900" dirty="0">
                <a:solidFill>
                  <a:srgbClr val="005274"/>
                </a:solidFill>
                <a:latin typeface="Open Sans"/>
                <a:ea typeface="MS Gothic" panose="020B0609070205080204" pitchFamily="49" charset="-128"/>
              </a:rPr>
              <a:t> 4: 444-466.</a:t>
            </a:r>
            <a:r>
              <a:rPr lang="en-US" sz="1900" dirty="0">
                <a:solidFill>
                  <a:srgbClr val="005274"/>
                </a:solidFill>
                <a:latin typeface="Open Sans"/>
              </a:rPr>
              <a:t>  </a:t>
            </a:r>
            <a:r>
              <a:rPr lang="en-US" sz="1900" dirty="0">
                <a:solidFill>
                  <a:srgbClr val="8B8B8B"/>
                </a:solidFill>
                <a:latin typeface="Open Sans"/>
              </a:rPr>
              <a:t> </a:t>
            </a:r>
            <a:endParaRPr lang="en-US" sz="1900" dirty="0">
              <a:latin typeface="Open Sans"/>
            </a:endParaRPr>
          </a:p>
          <a:p>
            <a:pPr marL="0" indent="0">
              <a:buNone/>
            </a:pPr>
            <a:r>
              <a:rPr lang="en-US" sz="1900" dirty="0" err="1">
                <a:latin typeface="Open Sans"/>
                <a:hlinkClick r:id="rId3" tooltip="Ambika Zutshi"/>
              </a:rPr>
              <a:t>Zutshi</a:t>
            </a:r>
            <a:r>
              <a:rPr lang="en-US" sz="1900" dirty="0">
                <a:latin typeface="Open Sans"/>
                <a:hlinkClick r:id="rId3" tooltip="Ambika Zutshi"/>
              </a:rPr>
              <a:t>, A.</a:t>
            </a:r>
            <a:r>
              <a:rPr lang="en-US" sz="1900" dirty="0">
                <a:latin typeface="Open Sans"/>
              </a:rPr>
              <a:t> and </a:t>
            </a:r>
            <a:r>
              <a:rPr lang="en-US" sz="1900" u="sng" dirty="0" err="1">
                <a:solidFill>
                  <a:srgbClr val="007377"/>
                </a:solidFill>
                <a:latin typeface="Open Sans"/>
                <a:hlinkClick r:id="rId4" tooltip="Amrik S. Sohal">
                  <a:extLst>
                    <a:ext uri="{A12FA001-AC4F-418D-AE19-62706E023703}">
                      <ahyp:hlinkClr xmlns:ahyp="http://schemas.microsoft.com/office/drawing/2018/hyperlinkcolor" val="tx"/>
                    </a:ext>
                  </a:extLst>
                </a:hlinkClick>
              </a:rPr>
              <a:t>Sohal</a:t>
            </a:r>
            <a:r>
              <a:rPr lang="en-US" sz="1900" u="sng" dirty="0">
                <a:solidFill>
                  <a:srgbClr val="007377"/>
                </a:solidFill>
                <a:latin typeface="Open Sans"/>
                <a:hlinkClick r:id="rId4" tooltip="Amrik S. Sohal">
                  <a:extLst>
                    <a:ext uri="{A12FA001-AC4F-418D-AE19-62706E023703}">
                      <ahyp:hlinkClr xmlns:ahyp="http://schemas.microsoft.com/office/drawing/2018/hyperlinkcolor" val="tx"/>
                    </a:ext>
                  </a:extLst>
                </a:hlinkClick>
              </a:rPr>
              <a:t>, A.</a:t>
            </a:r>
            <a:r>
              <a:rPr lang="en-US" sz="1900" dirty="0">
                <a:latin typeface="Open Sans"/>
              </a:rPr>
              <a:t> (2004), "Adoption and maintenance of environmental management systems: Critical success factors", </a:t>
            </a:r>
            <a:r>
              <a:rPr lang="en-US" sz="1900" i="1" dirty="0">
                <a:solidFill>
                  <a:srgbClr val="007377"/>
                </a:solidFill>
                <a:latin typeface="Open Sans"/>
                <a:hlinkClick r:id="rId5">
                  <a:extLst>
                    <a:ext uri="{A12FA001-AC4F-418D-AE19-62706E023703}">
                      <ahyp:hlinkClr xmlns:ahyp="http://schemas.microsoft.com/office/drawing/2018/hyperlinkcolor" val="tx"/>
                    </a:ext>
                  </a:extLst>
                </a:hlinkClick>
              </a:rPr>
              <a:t>Management of Environmental Quality</a:t>
            </a:r>
            <a:r>
              <a:rPr lang="en-US" sz="1900" dirty="0">
                <a:latin typeface="Open Sans"/>
              </a:rPr>
              <a:t>, Vol. 15 No. 4: 399-419. </a:t>
            </a:r>
            <a:r>
              <a:rPr lang="en-US" sz="1900" dirty="0">
                <a:solidFill>
                  <a:srgbClr val="007377"/>
                </a:solidFill>
                <a:latin typeface="Open Sans"/>
                <a:hlinkClick r:id="rId6" tooltip="DOI: https://doi.org/10.1108/14777830410540144">
                  <a:extLst>
                    <a:ext uri="{A12FA001-AC4F-418D-AE19-62706E023703}">
                      <ahyp:hlinkClr xmlns:ahyp="http://schemas.microsoft.com/office/drawing/2018/hyperlinkcolor" val="tx"/>
                    </a:ext>
                  </a:extLst>
                </a:hlinkClick>
              </a:rPr>
              <a:t>https://doi.org/10.1108/14777830410540144</a:t>
            </a:r>
            <a:endParaRPr lang="en-US" sz="1900" dirty="0">
              <a:latin typeface="Open Sans"/>
            </a:endParaRPr>
          </a:p>
          <a:p>
            <a:endParaRPr lang="en-GB" dirty="0"/>
          </a:p>
        </p:txBody>
      </p:sp>
    </p:spTree>
    <p:extLst>
      <p:ext uri="{BB962C8B-B14F-4D97-AF65-F5344CB8AC3E}">
        <p14:creationId xmlns:p14="http://schemas.microsoft.com/office/powerpoint/2010/main" val="183397061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614</TotalTime>
  <Words>1613</Words>
  <Application>Microsoft Office PowerPoint</Application>
  <PresentationFormat>On-screen Show (4:3)</PresentationFormat>
  <Paragraphs>156</Paragraphs>
  <Slides>40</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MS Gothic</vt:lpstr>
      <vt:lpstr>Arial</vt:lpstr>
      <vt:lpstr>Arial Black</vt:lpstr>
      <vt:lpstr>Calibri</vt:lpstr>
      <vt:lpstr>Myriad Pro</vt:lpstr>
      <vt:lpstr>Open Sans</vt:lpstr>
      <vt:lpstr>Times New Roman</vt:lpstr>
      <vt:lpstr>Wingdings</vt:lpstr>
      <vt:lpstr>Wingdings 3</vt:lpstr>
      <vt:lpstr>20140311PresentationUWTSDTemplate</vt:lpstr>
      <vt:lpstr>Types of organisation and it’s functions   </vt:lpstr>
      <vt:lpstr>We will discuss today</vt:lpstr>
      <vt:lpstr>Large sized organisations   </vt:lpstr>
      <vt:lpstr>Medium sized organisations .  </vt:lpstr>
      <vt:lpstr> Small size organisations  </vt:lpstr>
      <vt:lpstr>The various functions within an organisation. </vt:lpstr>
      <vt:lpstr>The various functions within an organisation.</vt:lpstr>
      <vt:lpstr>The various functions within an organisation.</vt:lpstr>
      <vt:lpstr>The various functions within an organisation.</vt:lpstr>
      <vt:lpstr>The various functions within an organisation.</vt:lpstr>
      <vt:lpstr>The various functions within an organisation.</vt:lpstr>
      <vt:lpstr>The various functions within an organisation.</vt:lpstr>
      <vt:lpstr>The various functions within an organisation.</vt:lpstr>
      <vt:lpstr>The various functions within an organisation.</vt:lpstr>
      <vt:lpstr> Organisational structure</vt:lpstr>
      <vt:lpstr>PowerPoint Presentation</vt:lpstr>
      <vt:lpstr>Organisational structure</vt:lpstr>
      <vt:lpstr>PowerPoint Presentation</vt:lpstr>
      <vt:lpstr>Organisational structure</vt:lpstr>
      <vt:lpstr>PowerPoint Presentation</vt:lpstr>
      <vt:lpstr>Example of Divisional Organisational Structure</vt:lpstr>
      <vt:lpstr>PowerPoint Presentation</vt:lpstr>
      <vt:lpstr>PowerPoint Presentation</vt:lpstr>
      <vt:lpstr>What is formal organisation </vt:lpstr>
      <vt:lpstr>What is informal organisation </vt:lpstr>
      <vt:lpstr>PowerPoint Presentation</vt:lpstr>
      <vt:lpstr>PowerPoint Presentation</vt:lpstr>
      <vt:lpstr>PowerPoint Presentation</vt:lpstr>
      <vt:lpstr>Objectives – at the end of this session you should be able to: </vt:lpstr>
      <vt:lpstr>Meaning of sustainability</vt:lpstr>
      <vt:lpstr>Environmental Management</vt:lpstr>
      <vt:lpstr>Workplace pro-environmental behaviour  (WPEB)</vt:lpstr>
      <vt:lpstr>Triple Bottom Line </vt:lpstr>
      <vt:lpstr>Triple Bottom Line Example</vt:lpstr>
      <vt:lpstr>Contested Terrain</vt:lpstr>
      <vt:lpstr>Pro-environmental Behaviours</vt:lpstr>
      <vt:lpstr>Broader definition of PEB ..</vt:lpstr>
      <vt:lpstr>Environmental Management System</vt:lpstr>
      <vt:lpstr>Leading (Pro-environmental)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Microsoft Security</cp:lastModifiedBy>
  <cp:revision>25</cp:revision>
  <dcterms:created xsi:type="dcterms:W3CDTF">2015-04-14T15:21:28Z</dcterms:created>
  <dcterms:modified xsi:type="dcterms:W3CDTF">2020-09-30T01:41:19Z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