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0"/>
  </p:notesMasterIdLst>
  <p:sldIdLst>
    <p:sldId id="257" r:id="rId2"/>
    <p:sldId id="256" r:id="rId3"/>
    <p:sldId id="258" r:id="rId4"/>
    <p:sldId id="295" r:id="rId5"/>
    <p:sldId id="296" r:id="rId6"/>
    <p:sldId id="298" r:id="rId7"/>
    <p:sldId id="297" r:id="rId8"/>
    <p:sldId id="300" r:id="rId9"/>
    <p:sldId id="265" r:id="rId10"/>
    <p:sldId id="263" r:id="rId11"/>
    <p:sldId id="262" r:id="rId12"/>
    <p:sldId id="302" r:id="rId13"/>
    <p:sldId id="301" r:id="rId14"/>
    <p:sldId id="304" r:id="rId15"/>
    <p:sldId id="303" r:id="rId16"/>
    <p:sldId id="305" r:id="rId17"/>
    <p:sldId id="306" r:id="rId18"/>
    <p:sldId id="307" r:id="rId19"/>
    <p:sldId id="308" r:id="rId20"/>
    <p:sldId id="292" r:id="rId21"/>
    <p:sldId id="267" r:id="rId22"/>
    <p:sldId id="268" r:id="rId23"/>
    <p:sldId id="293" r:id="rId24"/>
    <p:sldId id="270" r:id="rId25"/>
    <p:sldId id="309" r:id="rId26"/>
    <p:sldId id="310" r:id="rId27"/>
    <p:sldId id="311" r:id="rId28"/>
    <p:sldId id="264" r:id="rId29"/>
  </p:sldIdLst>
  <p:sldSz cx="12192000" cy="6858000"/>
  <p:notesSz cx="6858000" cy="9144000"/>
  <p:embeddedFontLst>
    <p:embeddedFont>
      <p:font typeface="DengXian" panose="02010600030101010101" pitchFamily="2" charset="-122"/>
      <p:regular r:id="rId31"/>
      <p:bold r:id="rId32"/>
    </p:embeddedFont>
    <p:embeddedFont>
      <p:font typeface="Cambria" panose="02040503050406030204" pitchFamily="18" charset="0"/>
      <p:regular r:id="rId33"/>
      <p:bold r:id="rId34"/>
      <p:italic r:id="rId35"/>
      <p:boldItalic r:id="rId36"/>
    </p:embeddedFont>
    <p:embeddedFont>
      <p:font typeface="Segoe UI" panose="020B0502040204020203" pitchFamily="34" charset="0"/>
      <p:regular r:id="rId37"/>
      <p:bold r:id="rId38"/>
      <p:italic r:id="rId39"/>
      <p:boldItalic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9.fntdata"/><Relationship Id="rId21" Type="http://schemas.openxmlformats.org/officeDocument/2006/relationships/slide" Target="slides/slide20.xml"/><Relationship Id="rId34" Type="http://schemas.openxmlformats.org/officeDocument/2006/relationships/font" Target="fonts/font4.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font" Target="fonts/font5.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38" Type="http://schemas.openxmlformats.org/officeDocument/2006/relationships/font" Target="fonts/font8.fntdata"/></Relationships>
</file>

<file path=ppt/diagrams/_rels/data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jpeg"/></Relationships>
</file>

<file path=ppt/diagrams/_rels/data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image" Target="../media/image45.jpeg"/><Relationship Id="rId4" Type="http://schemas.openxmlformats.org/officeDocument/2006/relationships/image" Target="../media/image48.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jpeg"/></Relationships>
</file>

<file path=ppt/diagrams/_rels/drawing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image" Target="../media/image45.jpeg"/><Relationship Id="rId4" Type="http://schemas.openxmlformats.org/officeDocument/2006/relationships/image" Target="../media/image48.jpeg"/></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2_3" csCatId="accent2"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E032B3-847C-4508-97A5-29AA8C0CCFEC}" type="doc">
      <dgm:prSet loTypeId="urn:microsoft.com/office/officeart/2005/8/layout/hList1" loCatId="list" qsTypeId="urn:microsoft.com/office/officeart/2005/8/quickstyle/simple1" qsCatId="simple" csTypeId="urn:microsoft.com/office/officeart/2005/8/colors/accent4_4" csCatId="accent4" phldr="1"/>
      <dgm:spPr/>
      <dgm:t>
        <a:bodyPr/>
        <a:lstStyle/>
        <a:p>
          <a:endParaRPr lang="en-GB"/>
        </a:p>
      </dgm:t>
    </dgm:pt>
    <dgm:pt modelId="{9DDE5EC0-3628-40D0-8D03-544B66FED35B}">
      <dgm:prSet phldrT="[Text]" custT="1"/>
      <dgm:spPr/>
      <dgm:t>
        <a:bodyPr/>
        <a:lstStyle/>
        <a:p>
          <a:r>
            <a:rPr lang="en-GB" sz="1600"/>
            <a:t>Preventive Health Services</a:t>
          </a:r>
        </a:p>
      </dgm:t>
    </dgm:pt>
    <dgm:pt modelId="{4E39F64C-E9E3-41E3-BFE5-FDDE19AE94E4}" type="parTrans" cxnId="{DA2BDD5B-BEC9-487B-A790-90DB36276FFB}">
      <dgm:prSet/>
      <dgm:spPr/>
      <dgm:t>
        <a:bodyPr/>
        <a:lstStyle/>
        <a:p>
          <a:endParaRPr lang="en-GB"/>
        </a:p>
      </dgm:t>
    </dgm:pt>
    <dgm:pt modelId="{E1E66D31-942B-44EF-AEC2-F417E35D9B73}" type="sibTrans" cxnId="{DA2BDD5B-BEC9-487B-A790-90DB36276FFB}">
      <dgm:prSet/>
      <dgm:spPr/>
      <dgm:t>
        <a:bodyPr/>
        <a:lstStyle/>
        <a:p>
          <a:endParaRPr lang="en-GB"/>
        </a:p>
      </dgm:t>
    </dgm:pt>
    <dgm:pt modelId="{204565AC-B933-4BFD-B38F-B0F2A12B720F}">
      <dgm:prSet phldrT="[Text]" custT="1"/>
      <dgm:spPr/>
      <dgm:t>
        <a:bodyPr/>
        <a:lstStyle/>
        <a:p>
          <a:r>
            <a:rPr lang="en-GB" sz="1600"/>
            <a:t>Vaccination programs</a:t>
          </a:r>
        </a:p>
      </dgm:t>
    </dgm:pt>
    <dgm:pt modelId="{4FE5031C-D181-4C95-B896-9EF6CD4B2BDC}" type="parTrans" cxnId="{4878E522-4179-4DD0-8AFF-C30E410B4088}">
      <dgm:prSet/>
      <dgm:spPr/>
      <dgm:t>
        <a:bodyPr/>
        <a:lstStyle/>
        <a:p>
          <a:endParaRPr lang="en-GB"/>
        </a:p>
      </dgm:t>
    </dgm:pt>
    <dgm:pt modelId="{9EE4D652-B6E9-4124-B6AC-31DC9D84875E}" type="sibTrans" cxnId="{4878E522-4179-4DD0-8AFF-C30E410B4088}">
      <dgm:prSet/>
      <dgm:spPr/>
      <dgm:t>
        <a:bodyPr/>
        <a:lstStyle/>
        <a:p>
          <a:endParaRPr lang="en-GB"/>
        </a:p>
      </dgm:t>
    </dgm:pt>
    <dgm:pt modelId="{67B1ACD8-E951-46A2-9878-2CE322C0B050}">
      <dgm:prSet phldrT="[Text]" custT="1"/>
      <dgm:spPr/>
      <dgm:t>
        <a:bodyPr/>
        <a:lstStyle/>
        <a:p>
          <a:r>
            <a:rPr lang="en-GB" sz="1600"/>
            <a:t>Screening and early detection</a:t>
          </a:r>
        </a:p>
      </dgm:t>
    </dgm:pt>
    <dgm:pt modelId="{6423E959-BFDC-4684-B2B2-E144B8E056A0}" type="parTrans" cxnId="{C0BA7BD5-C32A-47EC-8220-0EDE8546F064}">
      <dgm:prSet/>
      <dgm:spPr/>
      <dgm:t>
        <a:bodyPr/>
        <a:lstStyle/>
        <a:p>
          <a:endParaRPr lang="en-GB"/>
        </a:p>
      </dgm:t>
    </dgm:pt>
    <dgm:pt modelId="{2246E729-77F6-4A9D-8A3E-05DA41CF3792}" type="sibTrans" cxnId="{C0BA7BD5-C32A-47EC-8220-0EDE8546F064}">
      <dgm:prSet/>
      <dgm:spPr/>
      <dgm:t>
        <a:bodyPr/>
        <a:lstStyle/>
        <a:p>
          <a:endParaRPr lang="en-GB"/>
        </a:p>
      </dgm:t>
    </dgm:pt>
    <dgm:pt modelId="{5D59ACE2-72F5-45EF-9388-C3EF679EC028}">
      <dgm:prSet phldrT="[Text]" custT="1"/>
      <dgm:spPr/>
      <dgm:t>
        <a:bodyPr/>
        <a:lstStyle/>
        <a:p>
          <a:r>
            <a:rPr lang="en-GB" sz="1600"/>
            <a:t>Curative Health Services</a:t>
          </a:r>
        </a:p>
      </dgm:t>
    </dgm:pt>
    <dgm:pt modelId="{15FA9A5C-AD0E-4DB4-90BE-D42B6C19FD35}" type="parTrans" cxnId="{EBD36061-B6CD-4147-A7E1-CFF67E875712}">
      <dgm:prSet/>
      <dgm:spPr/>
      <dgm:t>
        <a:bodyPr/>
        <a:lstStyle/>
        <a:p>
          <a:endParaRPr lang="en-GB"/>
        </a:p>
      </dgm:t>
    </dgm:pt>
    <dgm:pt modelId="{F276AE11-EDF2-441B-BE39-82FB0CDB0341}" type="sibTrans" cxnId="{EBD36061-B6CD-4147-A7E1-CFF67E875712}">
      <dgm:prSet/>
      <dgm:spPr/>
      <dgm:t>
        <a:bodyPr/>
        <a:lstStyle/>
        <a:p>
          <a:endParaRPr lang="en-GB"/>
        </a:p>
      </dgm:t>
    </dgm:pt>
    <dgm:pt modelId="{219F715B-07DA-4BEB-8973-0CC598184D59}">
      <dgm:prSet phldrT="[Text]" custT="1"/>
      <dgm:spPr/>
      <dgm:t>
        <a:bodyPr/>
        <a:lstStyle/>
        <a:p>
          <a:r>
            <a:rPr lang="en-GB" sz="1600"/>
            <a:t> Acute Care </a:t>
          </a:r>
        </a:p>
      </dgm:t>
    </dgm:pt>
    <dgm:pt modelId="{5A6F42EE-5D2C-460E-AF2B-B91DC95A2C02}" type="parTrans" cxnId="{9244EB99-4BED-4B0E-AE3B-3C0DC7FB4E20}">
      <dgm:prSet/>
      <dgm:spPr/>
      <dgm:t>
        <a:bodyPr/>
        <a:lstStyle/>
        <a:p>
          <a:endParaRPr lang="en-GB"/>
        </a:p>
      </dgm:t>
    </dgm:pt>
    <dgm:pt modelId="{6016ACE8-9A9C-4C66-B123-8A7230A735A5}" type="sibTrans" cxnId="{9244EB99-4BED-4B0E-AE3B-3C0DC7FB4E20}">
      <dgm:prSet/>
      <dgm:spPr/>
      <dgm:t>
        <a:bodyPr/>
        <a:lstStyle/>
        <a:p>
          <a:endParaRPr lang="en-GB"/>
        </a:p>
      </dgm:t>
    </dgm:pt>
    <dgm:pt modelId="{4764DD36-EC8E-442A-8A92-BFABE9D36F33}">
      <dgm:prSet phldrT="[Text]" custT="1"/>
      <dgm:spPr/>
      <dgm:t>
        <a:bodyPr/>
        <a:lstStyle/>
        <a:p>
          <a:r>
            <a:rPr lang="en-GB" sz="1600"/>
            <a:t> Chronic Disease  Management</a:t>
          </a:r>
        </a:p>
      </dgm:t>
    </dgm:pt>
    <dgm:pt modelId="{94215E25-6218-448F-BCDC-D03DEDF8776C}" type="parTrans" cxnId="{D2C194F2-CEFE-4666-9A6E-E85D99BE8061}">
      <dgm:prSet/>
      <dgm:spPr/>
      <dgm:t>
        <a:bodyPr/>
        <a:lstStyle/>
        <a:p>
          <a:endParaRPr lang="en-GB"/>
        </a:p>
      </dgm:t>
    </dgm:pt>
    <dgm:pt modelId="{5FDE30F8-81BE-4DB8-88E7-D31704E1822A}" type="sibTrans" cxnId="{D2C194F2-CEFE-4666-9A6E-E85D99BE8061}">
      <dgm:prSet/>
      <dgm:spPr/>
      <dgm:t>
        <a:bodyPr/>
        <a:lstStyle/>
        <a:p>
          <a:endParaRPr lang="en-GB"/>
        </a:p>
      </dgm:t>
    </dgm:pt>
    <dgm:pt modelId="{272831ED-887A-4A40-BA1D-97D29699967D}">
      <dgm:prSet phldrT="[Text]" custT="1"/>
      <dgm:spPr/>
      <dgm:t>
        <a:bodyPr/>
        <a:lstStyle/>
        <a:p>
          <a:r>
            <a:rPr lang="en-GB" sz="1600"/>
            <a:t>Rehabilitative Services</a:t>
          </a:r>
        </a:p>
      </dgm:t>
    </dgm:pt>
    <dgm:pt modelId="{949BD36F-DC6B-4507-9CD5-F037EE0175A1}" type="parTrans" cxnId="{097C4462-B5AD-4768-8257-0871D8989921}">
      <dgm:prSet/>
      <dgm:spPr/>
      <dgm:t>
        <a:bodyPr/>
        <a:lstStyle/>
        <a:p>
          <a:endParaRPr lang="en-GB"/>
        </a:p>
      </dgm:t>
    </dgm:pt>
    <dgm:pt modelId="{CAFF329E-07D9-4CD1-8C4F-A85ECCEFF48E}" type="sibTrans" cxnId="{097C4462-B5AD-4768-8257-0871D8989921}">
      <dgm:prSet/>
      <dgm:spPr/>
      <dgm:t>
        <a:bodyPr/>
        <a:lstStyle/>
        <a:p>
          <a:endParaRPr lang="en-GB"/>
        </a:p>
      </dgm:t>
    </dgm:pt>
    <dgm:pt modelId="{61DE1734-1A9C-4D7E-B810-445AD8CEF022}">
      <dgm:prSet phldrT="[Text]" custT="1"/>
      <dgm:spPr/>
      <dgm:t>
        <a:bodyPr/>
        <a:lstStyle/>
        <a:p>
          <a:r>
            <a:rPr lang="en-GB" sz="1600"/>
            <a:t>Physical rehabilitation</a:t>
          </a:r>
        </a:p>
      </dgm:t>
    </dgm:pt>
    <dgm:pt modelId="{E59AB9AB-5E4F-42CA-AD4C-9366F674F2A7}" type="parTrans" cxnId="{402EFF5A-67ED-48D2-8A92-07FF41419F76}">
      <dgm:prSet/>
      <dgm:spPr/>
      <dgm:t>
        <a:bodyPr/>
        <a:lstStyle/>
        <a:p>
          <a:endParaRPr lang="en-GB"/>
        </a:p>
      </dgm:t>
    </dgm:pt>
    <dgm:pt modelId="{F433FFB2-A428-4D4D-B49B-C4B350A30D3A}" type="sibTrans" cxnId="{402EFF5A-67ED-48D2-8A92-07FF41419F76}">
      <dgm:prSet/>
      <dgm:spPr/>
      <dgm:t>
        <a:bodyPr/>
        <a:lstStyle/>
        <a:p>
          <a:endParaRPr lang="en-GB"/>
        </a:p>
      </dgm:t>
    </dgm:pt>
    <dgm:pt modelId="{C47D2A1D-D7C3-4C97-B553-DD3811930CD5}">
      <dgm:prSet phldrT="[Text]" custT="1"/>
      <dgm:spPr/>
      <dgm:t>
        <a:bodyPr/>
        <a:lstStyle/>
        <a:p>
          <a:r>
            <a:rPr lang="en-GB" sz="1600"/>
            <a:t>Mental health services</a:t>
          </a:r>
        </a:p>
      </dgm:t>
    </dgm:pt>
    <dgm:pt modelId="{88F94A70-88A5-4A04-85A7-572AD2FA2665}" type="parTrans" cxnId="{F7CFCAAF-E702-47EE-AE14-0BFE4654097B}">
      <dgm:prSet/>
      <dgm:spPr/>
      <dgm:t>
        <a:bodyPr/>
        <a:lstStyle/>
        <a:p>
          <a:endParaRPr lang="en-GB"/>
        </a:p>
      </dgm:t>
    </dgm:pt>
    <dgm:pt modelId="{C2EB58C0-B949-4758-9AAD-DC8FFCD4A04A}" type="sibTrans" cxnId="{F7CFCAAF-E702-47EE-AE14-0BFE4654097B}">
      <dgm:prSet/>
      <dgm:spPr/>
      <dgm:t>
        <a:bodyPr/>
        <a:lstStyle/>
        <a:p>
          <a:endParaRPr lang="en-GB"/>
        </a:p>
      </dgm:t>
    </dgm:pt>
    <dgm:pt modelId="{C51A20CE-3022-4E1A-BEDB-07C05C75E3B7}">
      <dgm:prSet phldrT="[Text]" custT="1"/>
      <dgm:spPr/>
      <dgm:t>
        <a:bodyPr/>
        <a:lstStyle/>
        <a:p>
          <a:r>
            <a:rPr lang="en-GB" sz="1600"/>
            <a:t>Health education</a:t>
          </a:r>
        </a:p>
      </dgm:t>
    </dgm:pt>
    <dgm:pt modelId="{9A2C4DBC-68F4-401C-8342-C70B4D550CA6}" type="parTrans" cxnId="{2B9940BC-85AD-4AF0-9C0A-26EDC6F6A864}">
      <dgm:prSet/>
      <dgm:spPr/>
      <dgm:t>
        <a:bodyPr/>
        <a:lstStyle/>
        <a:p>
          <a:endParaRPr lang="en-GB"/>
        </a:p>
      </dgm:t>
    </dgm:pt>
    <dgm:pt modelId="{F8BD9E8D-584A-4DC4-A5BA-BCD13A18D923}" type="sibTrans" cxnId="{2B9940BC-85AD-4AF0-9C0A-26EDC6F6A864}">
      <dgm:prSet/>
      <dgm:spPr/>
      <dgm:t>
        <a:bodyPr/>
        <a:lstStyle/>
        <a:p>
          <a:endParaRPr lang="en-GB"/>
        </a:p>
      </dgm:t>
    </dgm:pt>
    <dgm:pt modelId="{C8317821-7FA1-4630-98B0-3A7AB6780380}">
      <dgm:prSet phldrT="[Text]" custT="1"/>
      <dgm:spPr/>
      <dgm:t>
        <a:bodyPr/>
        <a:lstStyle/>
        <a:p>
          <a:r>
            <a:rPr lang="en-GB" sz="1600"/>
            <a:t> Specialist services</a:t>
          </a:r>
        </a:p>
      </dgm:t>
    </dgm:pt>
    <dgm:pt modelId="{369D9143-F1D2-4FED-A9EE-0EA82C29B7E6}" type="parTrans" cxnId="{B4797296-62CD-4DE8-8145-AE4886469DDA}">
      <dgm:prSet/>
      <dgm:spPr/>
      <dgm:t>
        <a:bodyPr/>
        <a:lstStyle/>
        <a:p>
          <a:endParaRPr lang="en-GB"/>
        </a:p>
      </dgm:t>
    </dgm:pt>
    <dgm:pt modelId="{8AA24C65-CAAB-4DF7-B3F4-B0CEC8F763C3}" type="sibTrans" cxnId="{B4797296-62CD-4DE8-8145-AE4886469DDA}">
      <dgm:prSet/>
      <dgm:spPr/>
      <dgm:t>
        <a:bodyPr/>
        <a:lstStyle/>
        <a:p>
          <a:endParaRPr lang="en-GB"/>
        </a:p>
      </dgm:t>
    </dgm:pt>
    <dgm:pt modelId="{B2A3866A-8C8C-45DF-BB1E-435DC107D2E7}">
      <dgm:prSet phldrT="[Text]" custT="1"/>
      <dgm:spPr/>
      <dgm:t>
        <a:bodyPr/>
        <a:lstStyle/>
        <a:p>
          <a:r>
            <a:rPr lang="en-GB" sz="1600"/>
            <a:t>Community-based rehabilitation</a:t>
          </a:r>
        </a:p>
      </dgm:t>
    </dgm:pt>
    <dgm:pt modelId="{C9BE4700-C043-43E7-ABD9-107DC325C593}" type="parTrans" cxnId="{0909941F-B185-4338-BE17-176B1C25CCB0}">
      <dgm:prSet/>
      <dgm:spPr/>
      <dgm:t>
        <a:bodyPr/>
        <a:lstStyle/>
        <a:p>
          <a:endParaRPr lang="en-GB"/>
        </a:p>
      </dgm:t>
    </dgm:pt>
    <dgm:pt modelId="{E16E6A58-9B69-4C6A-B595-1E6F43543684}" type="sibTrans" cxnId="{0909941F-B185-4338-BE17-176B1C25CCB0}">
      <dgm:prSet/>
      <dgm:spPr/>
      <dgm:t>
        <a:bodyPr/>
        <a:lstStyle/>
        <a:p>
          <a:endParaRPr lang="en-GB"/>
        </a:p>
      </dgm:t>
    </dgm:pt>
    <dgm:pt modelId="{47C2394E-947E-43A6-BEF5-C4ECC7A59D14}">
      <dgm:prSet custT="1"/>
      <dgm:spPr/>
      <dgm:t>
        <a:bodyPr/>
        <a:lstStyle/>
        <a:p>
          <a:r>
            <a:rPr lang="en-GB" sz="1400">
              <a:solidFill>
                <a:schemeClr val="bg1"/>
              </a:solidFill>
            </a:rPr>
            <a:t>Maternal and Child Health services</a:t>
          </a:r>
        </a:p>
      </dgm:t>
    </dgm:pt>
    <dgm:pt modelId="{22FFB5DA-47B6-4F66-9440-5F90082DC676}" type="parTrans" cxnId="{05523CA2-6FAC-4E40-9903-773C14A13923}">
      <dgm:prSet/>
      <dgm:spPr/>
      <dgm:t>
        <a:bodyPr/>
        <a:lstStyle/>
        <a:p>
          <a:endParaRPr lang="en-GB"/>
        </a:p>
      </dgm:t>
    </dgm:pt>
    <dgm:pt modelId="{9EC50772-35B7-45EF-8C8E-B4D04E2BA423}" type="sibTrans" cxnId="{05523CA2-6FAC-4E40-9903-773C14A13923}">
      <dgm:prSet/>
      <dgm:spPr/>
      <dgm:t>
        <a:bodyPr/>
        <a:lstStyle/>
        <a:p>
          <a:endParaRPr lang="en-GB"/>
        </a:p>
      </dgm:t>
    </dgm:pt>
    <dgm:pt modelId="{DFF22892-DBC4-49C2-B6BB-3C6CE1A2CFFE}">
      <dgm:prSet custT="1"/>
      <dgm:spPr/>
      <dgm:t>
        <a:bodyPr/>
        <a:lstStyle/>
        <a:p>
          <a:r>
            <a:rPr lang="en-GB" sz="1600"/>
            <a:t>Prenatal and Postnatal Care</a:t>
          </a:r>
        </a:p>
      </dgm:t>
    </dgm:pt>
    <dgm:pt modelId="{E439491C-4798-4137-809D-2809E080E330}" type="parTrans" cxnId="{4733C749-1B98-462C-B9B3-F44154F3CF67}">
      <dgm:prSet/>
      <dgm:spPr/>
      <dgm:t>
        <a:bodyPr/>
        <a:lstStyle/>
        <a:p>
          <a:endParaRPr lang="en-GB"/>
        </a:p>
      </dgm:t>
    </dgm:pt>
    <dgm:pt modelId="{C1258212-8BC8-4E62-A7FE-24E652D15D46}" type="sibTrans" cxnId="{4733C749-1B98-462C-B9B3-F44154F3CF67}">
      <dgm:prSet/>
      <dgm:spPr/>
      <dgm:t>
        <a:bodyPr/>
        <a:lstStyle/>
        <a:p>
          <a:endParaRPr lang="en-GB"/>
        </a:p>
      </dgm:t>
    </dgm:pt>
    <dgm:pt modelId="{2A4FCDDF-786A-48B8-A625-049813D5E091}">
      <dgm:prSet custT="1"/>
      <dgm:spPr/>
      <dgm:t>
        <a:bodyPr/>
        <a:lstStyle/>
        <a:p>
          <a:r>
            <a:rPr lang="en-GB" sz="1600"/>
            <a:t>Child Health Programmes</a:t>
          </a:r>
        </a:p>
      </dgm:t>
    </dgm:pt>
    <dgm:pt modelId="{5134FF3A-EDC5-490F-B9E9-211DF99CF30D}" type="parTrans" cxnId="{AEFBDEDB-F777-4E67-B5A2-C09ACBF5A100}">
      <dgm:prSet/>
      <dgm:spPr/>
      <dgm:t>
        <a:bodyPr/>
        <a:lstStyle/>
        <a:p>
          <a:endParaRPr lang="en-GB"/>
        </a:p>
      </dgm:t>
    </dgm:pt>
    <dgm:pt modelId="{9CBB812E-3F26-4B18-ACAA-F22387B5A67A}" type="sibTrans" cxnId="{AEFBDEDB-F777-4E67-B5A2-C09ACBF5A100}">
      <dgm:prSet/>
      <dgm:spPr/>
      <dgm:t>
        <a:bodyPr/>
        <a:lstStyle/>
        <a:p>
          <a:endParaRPr lang="en-GB"/>
        </a:p>
      </dgm:t>
    </dgm:pt>
    <dgm:pt modelId="{776F5689-6C53-484B-8DCC-9566885F0553}">
      <dgm:prSet custT="1"/>
      <dgm:spPr/>
      <dgm:t>
        <a:bodyPr/>
        <a:lstStyle/>
        <a:p>
          <a:r>
            <a:rPr lang="en-GB" sz="1600"/>
            <a:t>Mental Health Services</a:t>
          </a:r>
        </a:p>
      </dgm:t>
    </dgm:pt>
    <dgm:pt modelId="{8187202F-1CF3-4A6B-A152-7DAA4990B8B4}" type="parTrans" cxnId="{675B273A-87A3-45EB-A077-D596026F105E}">
      <dgm:prSet/>
      <dgm:spPr/>
      <dgm:t>
        <a:bodyPr/>
        <a:lstStyle/>
        <a:p>
          <a:endParaRPr lang="en-GB"/>
        </a:p>
      </dgm:t>
    </dgm:pt>
    <dgm:pt modelId="{BEA69E4A-1282-49AE-86CA-40A167B0F4FC}" type="sibTrans" cxnId="{675B273A-87A3-45EB-A077-D596026F105E}">
      <dgm:prSet/>
      <dgm:spPr/>
      <dgm:t>
        <a:bodyPr/>
        <a:lstStyle/>
        <a:p>
          <a:endParaRPr lang="en-GB"/>
        </a:p>
      </dgm:t>
    </dgm:pt>
    <dgm:pt modelId="{2DC812F6-1954-44F9-8439-1C54D0FAB6AA}">
      <dgm:prSet custT="1"/>
      <dgm:spPr/>
      <dgm:t>
        <a:bodyPr/>
        <a:lstStyle/>
        <a:p>
          <a:r>
            <a:rPr lang="en-GB" sz="1600"/>
            <a:t>Community Mental Health Teams</a:t>
          </a:r>
        </a:p>
      </dgm:t>
    </dgm:pt>
    <dgm:pt modelId="{807916F3-5BC5-4378-ACB6-99576E93A500}" type="parTrans" cxnId="{38D38226-1495-4244-BF0F-B8DA1789AD08}">
      <dgm:prSet/>
      <dgm:spPr/>
      <dgm:t>
        <a:bodyPr/>
        <a:lstStyle/>
        <a:p>
          <a:endParaRPr lang="en-GB"/>
        </a:p>
      </dgm:t>
    </dgm:pt>
    <dgm:pt modelId="{0BCCA74F-C4A7-45AF-9718-96E7CFE4F4A0}" type="sibTrans" cxnId="{38D38226-1495-4244-BF0F-B8DA1789AD08}">
      <dgm:prSet/>
      <dgm:spPr/>
      <dgm:t>
        <a:bodyPr/>
        <a:lstStyle/>
        <a:p>
          <a:endParaRPr lang="en-GB"/>
        </a:p>
      </dgm:t>
    </dgm:pt>
    <dgm:pt modelId="{DF527E63-866A-4F86-9548-7F50E36F8A25}">
      <dgm:prSet custT="1"/>
      <dgm:spPr/>
      <dgm:t>
        <a:bodyPr/>
        <a:lstStyle/>
        <a:p>
          <a:r>
            <a:rPr lang="en-GB" sz="1600"/>
            <a:t>Crisis services</a:t>
          </a:r>
        </a:p>
      </dgm:t>
    </dgm:pt>
    <dgm:pt modelId="{C38A5934-6351-4196-BB1D-6C6268713EEE}" type="parTrans" cxnId="{6C2621C3-A8AE-4B63-A242-A6C60ABA25B3}">
      <dgm:prSet/>
      <dgm:spPr/>
      <dgm:t>
        <a:bodyPr/>
        <a:lstStyle/>
        <a:p>
          <a:endParaRPr lang="en-GB"/>
        </a:p>
      </dgm:t>
    </dgm:pt>
    <dgm:pt modelId="{31801843-8002-43E7-B896-77B42F6B67DA}" type="sibTrans" cxnId="{6C2621C3-A8AE-4B63-A242-A6C60ABA25B3}">
      <dgm:prSet/>
      <dgm:spPr/>
      <dgm:t>
        <a:bodyPr/>
        <a:lstStyle/>
        <a:p>
          <a:endParaRPr lang="en-GB"/>
        </a:p>
      </dgm:t>
    </dgm:pt>
    <dgm:pt modelId="{DE025EB4-0AC8-4669-A395-D4D889937CC1}">
      <dgm:prSet custT="1"/>
      <dgm:spPr/>
      <dgm:t>
        <a:bodyPr/>
        <a:lstStyle/>
        <a:p>
          <a:r>
            <a:rPr lang="en-GB" sz="1600"/>
            <a:t>Integrated Care models</a:t>
          </a:r>
        </a:p>
      </dgm:t>
    </dgm:pt>
    <dgm:pt modelId="{B0670048-1DC4-4D0A-B10B-E09A54565687}" type="parTrans" cxnId="{CAEC57E1-CC83-4643-BF2E-17E4858DF208}">
      <dgm:prSet/>
      <dgm:spPr/>
      <dgm:t>
        <a:bodyPr/>
        <a:lstStyle/>
        <a:p>
          <a:endParaRPr lang="en-GB"/>
        </a:p>
      </dgm:t>
    </dgm:pt>
    <dgm:pt modelId="{476D5112-4972-4B30-8CC9-9CBE28D43D67}" type="sibTrans" cxnId="{CAEC57E1-CC83-4643-BF2E-17E4858DF208}">
      <dgm:prSet/>
      <dgm:spPr/>
      <dgm:t>
        <a:bodyPr/>
        <a:lstStyle/>
        <a:p>
          <a:endParaRPr lang="en-GB"/>
        </a:p>
      </dgm:t>
    </dgm:pt>
    <dgm:pt modelId="{3C2039AA-1AAA-44C1-8367-DAA3D948C92B}">
      <dgm:prSet/>
      <dgm:spPr/>
      <dgm:t>
        <a:bodyPr/>
        <a:lstStyle/>
        <a:p>
          <a:r>
            <a:rPr lang="en-GB"/>
            <a:t>Social services and long-term Care</a:t>
          </a:r>
        </a:p>
      </dgm:t>
    </dgm:pt>
    <dgm:pt modelId="{1E8343A0-88ED-4F08-A027-229D09BF97E1}" type="parTrans" cxnId="{47FD044B-34A0-4578-A8E0-CD01913B8A1B}">
      <dgm:prSet/>
      <dgm:spPr/>
      <dgm:t>
        <a:bodyPr/>
        <a:lstStyle/>
        <a:p>
          <a:endParaRPr lang="en-GB"/>
        </a:p>
      </dgm:t>
    </dgm:pt>
    <dgm:pt modelId="{79EC4573-343C-47D0-BB3D-8859EEF29C7B}" type="sibTrans" cxnId="{47FD044B-34A0-4578-A8E0-CD01913B8A1B}">
      <dgm:prSet/>
      <dgm:spPr/>
      <dgm:t>
        <a:bodyPr/>
        <a:lstStyle/>
        <a:p>
          <a:endParaRPr lang="en-GB"/>
        </a:p>
      </dgm:t>
    </dgm:pt>
    <dgm:pt modelId="{49EFB82B-8CAC-4215-914A-1FD666494530}">
      <dgm:prSet custT="1"/>
      <dgm:spPr/>
      <dgm:t>
        <a:bodyPr/>
        <a:lstStyle/>
        <a:p>
          <a:r>
            <a:rPr lang="en-GB" sz="1600"/>
            <a:t>Elderly care</a:t>
          </a:r>
        </a:p>
      </dgm:t>
    </dgm:pt>
    <dgm:pt modelId="{FA1F5BD7-8F2B-4452-8A10-F0F910E7696C}" type="parTrans" cxnId="{B7E0D817-E3A7-4EF9-B4DE-BAA9BF04EA73}">
      <dgm:prSet/>
      <dgm:spPr/>
      <dgm:t>
        <a:bodyPr/>
        <a:lstStyle/>
        <a:p>
          <a:endParaRPr lang="en-GB"/>
        </a:p>
      </dgm:t>
    </dgm:pt>
    <dgm:pt modelId="{C29A679C-0FBC-407F-9583-F65FD757EA54}" type="sibTrans" cxnId="{B7E0D817-E3A7-4EF9-B4DE-BAA9BF04EA73}">
      <dgm:prSet/>
      <dgm:spPr/>
      <dgm:t>
        <a:bodyPr/>
        <a:lstStyle/>
        <a:p>
          <a:endParaRPr lang="en-GB"/>
        </a:p>
      </dgm:t>
    </dgm:pt>
    <dgm:pt modelId="{5B7CC409-9A2B-4BD7-AE38-EFAAD1019193}">
      <dgm:prSet custT="1"/>
      <dgm:spPr/>
      <dgm:t>
        <a:bodyPr/>
        <a:lstStyle/>
        <a:p>
          <a:r>
            <a:rPr lang="en-GB" sz="1600"/>
            <a:t>Support for vulnerable groups</a:t>
          </a:r>
        </a:p>
      </dgm:t>
    </dgm:pt>
    <dgm:pt modelId="{2D989958-25BD-4687-A484-B8DF21936E99}" type="parTrans" cxnId="{85F0F89B-06F4-400D-B24A-2D69C5AE2B0C}">
      <dgm:prSet/>
      <dgm:spPr/>
      <dgm:t>
        <a:bodyPr/>
        <a:lstStyle/>
        <a:p>
          <a:endParaRPr lang="en-GB"/>
        </a:p>
      </dgm:t>
    </dgm:pt>
    <dgm:pt modelId="{06CE16F8-BB11-4096-B100-5723F62B3B4A}" type="sibTrans" cxnId="{85F0F89B-06F4-400D-B24A-2D69C5AE2B0C}">
      <dgm:prSet/>
      <dgm:spPr/>
      <dgm:t>
        <a:bodyPr/>
        <a:lstStyle/>
        <a:p>
          <a:endParaRPr lang="en-GB"/>
        </a:p>
      </dgm:t>
    </dgm:pt>
    <dgm:pt modelId="{B2A02448-41E5-4F7B-AFE2-246315B38AEE}" type="pres">
      <dgm:prSet presAssocID="{EBE032B3-847C-4508-97A5-29AA8C0CCFEC}" presName="Name0" presStyleCnt="0">
        <dgm:presLayoutVars>
          <dgm:dir/>
          <dgm:animLvl val="lvl"/>
          <dgm:resizeHandles val="exact"/>
        </dgm:presLayoutVars>
      </dgm:prSet>
      <dgm:spPr/>
    </dgm:pt>
    <dgm:pt modelId="{E1658351-5E1F-4F7C-B4A5-109AD06622B7}" type="pres">
      <dgm:prSet presAssocID="{9DDE5EC0-3628-40D0-8D03-544B66FED35B}" presName="composite" presStyleCnt="0"/>
      <dgm:spPr/>
    </dgm:pt>
    <dgm:pt modelId="{1BFCA340-505B-4768-8C97-DB67D1DE39E8}" type="pres">
      <dgm:prSet presAssocID="{9DDE5EC0-3628-40D0-8D03-544B66FED35B}" presName="parTx" presStyleLbl="alignNode1" presStyleIdx="0" presStyleCnt="6">
        <dgm:presLayoutVars>
          <dgm:chMax val="0"/>
          <dgm:chPref val="0"/>
          <dgm:bulletEnabled val="1"/>
        </dgm:presLayoutVars>
      </dgm:prSet>
      <dgm:spPr/>
    </dgm:pt>
    <dgm:pt modelId="{FC4045A0-4938-43EC-AC71-33A0F63130C3}" type="pres">
      <dgm:prSet presAssocID="{9DDE5EC0-3628-40D0-8D03-544B66FED35B}" presName="desTx" presStyleLbl="alignAccFollowNode1" presStyleIdx="0" presStyleCnt="6">
        <dgm:presLayoutVars>
          <dgm:bulletEnabled val="1"/>
        </dgm:presLayoutVars>
      </dgm:prSet>
      <dgm:spPr/>
    </dgm:pt>
    <dgm:pt modelId="{A495DDC5-CB74-4D4B-8AB0-B71D298B9786}" type="pres">
      <dgm:prSet presAssocID="{E1E66D31-942B-44EF-AEC2-F417E35D9B73}" presName="space" presStyleCnt="0"/>
      <dgm:spPr/>
    </dgm:pt>
    <dgm:pt modelId="{56D7BF0B-22A3-40A9-B198-01D0D27F448F}" type="pres">
      <dgm:prSet presAssocID="{5D59ACE2-72F5-45EF-9388-C3EF679EC028}" presName="composite" presStyleCnt="0"/>
      <dgm:spPr/>
    </dgm:pt>
    <dgm:pt modelId="{614E3C9C-36C4-4A8D-BF08-FFAFE75C846C}" type="pres">
      <dgm:prSet presAssocID="{5D59ACE2-72F5-45EF-9388-C3EF679EC028}" presName="parTx" presStyleLbl="alignNode1" presStyleIdx="1" presStyleCnt="6">
        <dgm:presLayoutVars>
          <dgm:chMax val="0"/>
          <dgm:chPref val="0"/>
          <dgm:bulletEnabled val="1"/>
        </dgm:presLayoutVars>
      </dgm:prSet>
      <dgm:spPr/>
    </dgm:pt>
    <dgm:pt modelId="{9AE09748-F191-40B0-A4FF-D80062795D4E}" type="pres">
      <dgm:prSet presAssocID="{5D59ACE2-72F5-45EF-9388-C3EF679EC028}" presName="desTx" presStyleLbl="alignAccFollowNode1" presStyleIdx="1" presStyleCnt="6">
        <dgm:presLayoutVars>
          <dgm:bulletEnabled val="1"/>
        </dgm:presLayoutVars>
      </dgm:prSet>
      <dgm:spPr/>
    </dgm:pt>
    <dgm:pt modelId="{2A6785EA-8B9E-49C9-AA2A-49894202DFB0}" type="pres">
      <dgm:prSet presAssocID="{F276AE11-EDF2-441B-BE39-82FB0CDB0341}" presName="space" presStyleCnt="0"/>
      <dgm:spPr/>
    </dgm:pt>
    <dgm:pt modelId="{C2397086-AD96-4CA2-B8E2-95ECA811763C}" type="pres">
      <dgm:prSet presAssocID="{272831ED-887A-4A40-BA1D-97D29699967D}" presName="composite" presStyleCnt="0"/>
      <dgm:spPr/>
    </dgm:pt>
    <dgm:pt modelId="{586C22C4-1972-4463-BB46-6783FEFCC4DA}" type="pres">
      <dgm:prSet presAssocID="{272831ED-887A-4A40-BA1D-97D29699967D}" presName="parTx" presStyleLbl="alignNode1" presStyleIdx="2" presStyleCnt="6">
        <dgm:presLayoutVars>
          <dgm:chMax val="0"/>
          <dgm:chPref val="0"/>
          <dgm:bulletEnabled val="1"/>
        </dgm:presLayoutVars>
      </dgm:prSet>
      <dgm:spPr/>
    </dgm:pt>
    <dgm:pt modelId="{9BD2DC77-A5B8-4287-858E-B190861BD946}" type="pres">
      <dgm:prSet presAssocID="{272831ED-887A-4A40-BA1D-97D29699967D}" presName="desTx" presStyleLbl="alignAccFollowNode1" presStyleIdx="2" presStyleCnt="6">
        <dgm:presLayoutVars>
          <dgm:bulletEnabled val="1"/>
        </dgm:presLayoutVars>
      </dgm:prSet>
      <dgm:spPr/>
    </dgm:pt>
    <dgm:pt modelId="{4F006E01-8621-4546-8AD8-675F66119C2A}" type="pres">
      <dgm:prSet presAssocID="{CAFF329E-07D9-4CD1-8C4F-A85ECCEFF48E}" presName="space" presStyleCnt="0"/>
      <dgm:spPr/>
    </dgm:pt>
    <dgm:pt modelId="{2903C6AC-C302-4361-A569-7D872ADA3134}" type="pres">
      <dgm:prSet presAssocID="{47C2394E-947E-43A6-BEF5-C4ECC7A59D14}" presName="composite" presStyleCnt="0"/>
      <dgm:spPr/>
    </dgm:pt>
    <dgm:pt modelId="{0CFE11D2-83E0-4E98-88D2-8EF56F61A672}" type="pres">
      <dgm:prSet presAssocID="{47C2394E-947E-43A6-BEF5-C4ECC7A59D14}" presName="parTx" presStyleLbl="alignNode1" presStyleIdx="3" presStyleCnt="6">
        <dgm:presLayoutVars>
          <dgm:chMax val="0"/>
          <dgm:chPref val="0"/>
          <dgm:bulletEnabled val="1"/>
        </dgm:presLayoutVars>
      </dgm:prSet>
      <dgm:spPr/>
    </dgm:pt>
    <dgm:pt modelId="{D8FAC5D9-42D2-44CF-9325-C0F71E8B0016}" type="pres">
      <dgm:prSet presAssocID="{47C2394E-947E-43A6-BEF5-C4ECC7A59D14}" presName="desTx" presStyleLbl="alignAccFollowNode1" presStyleIdx="3" presStyleCnt="6">
        <dgm:presLayoutVars>
          <dgm:bulletEnabled val="1"/>
        </dgm:presLayoutVars>
      </dgm:prSet>
      <dgm:spPr/>
    </dgm:pt>
    <dgm:pt modelId="{197AFD70-772A-4621-A7AC-65DCA3C15D8D}" type="pres">
      <dgm:prSet presAssocID="{9EC50772-35B7-45EF-8C8E-B4D04E2BA423}" presName="space" presStyleCnt="0"/>
      <dgm:spPr/>
    </dgm:pt>
    <dgm:pt modelId="{042DE96F-059E-46A4-A043-919ABA6A9817}" type="pres">
      <dgm:prSet presAssocID="{776F5689-6C53-484B-8DCC-9566885F0553}" presName="composite" presStyleCnt="0"/>
      <dgm:spPr/>
    </dgm:pt>
    <dgm:pt modelId="{A04F4DC7-2562-40BB-B3B4-51F97F58C79D}" type="pres">
      <dgm:prSet presAssocID="{776F5689-6C53-484B-8DCC-9566885F0553}" presName="parTx" presStyleLbl="alignNode1" presStyleIdx="4" presStyleCnt="6">
        <dgm:presLayoutVars>
          <dgm:chMax val="0"/>
          <dgm:chPref val="0"/>
          <dgm:bulletEnabled val="1"/>
        </dgm:presLayoutVars>
      </dgm:prSet>
      <dgm:spPr/>
    </dgm:pt>
    <dgm:pt modelId="{84D4FCC6-EE2C-427D-976E-0883FF3F8DE9}" type="pres">
      <dgm:prSet presAssocID="{776F5689-6C53-484B-8DCC-9566885F0553}" presName="desTx" presStyleLbl="alignAccFollowNode1" presStyleIdx="4" presStyleCnt="6">
        <dgm:presLayoutVars>
          <dgm:bulletEnabled val="1"/>
        </dgm:presLayoutVars>
      </dgm:prSet>
      <dgm:spPr/>
    </dgm:pt>
    <dgm:pt modelId="{72F8CD49-9B63-4E64-A0D4-340658B94ABE}" type="pres">
      <dgm:prSet presAssocID="{BEA69E4A-1282-49AE-86CA-40A167B0F4FC}" presName="space" presStyleCnt="0"/>
      <dgm:spPr/>
    </dgm:pt>
    <dgm:pt modelId="{02DDC5D1-37EE-4A23-A903-90C40342F803}" type="pres">
      <dgm:prSet presAssocID="{3C2039AA-1AAA-44C1-8367-DAA3D948C92B}" presName="composite" presStyleCnt="0"/>
      <dgm:spPr/>
    </dgm:pt>
    <dgm:pt modelId="{2613DA6F-B23A-41C3-A8C2-9D9155315BBE}" type="pres">
      <dgm:prSet presAssocID="{3C2039AA-1AAA-44C1-8367-DAA3D948C92B}" presName="parTx" presStyleLbl="alignNode1" presStyleIdx="5" presStyleCnt="6">
        <dgm:presLayoutVars>
          <dgm:chMax val="0"/>
          <dgm:chPref val="0"/>
          <dgm:bulletEnabled val="1"/>
        </dgm:presLayoutVars>
      </dgm:prSet>
      <dgm:spPr/>
    </dgm:pt>
    <dgm:pt modelId="{E1A00F66-9468-4C78-AA72-C4E9A11797CB}" type="pres">
      <dgm:prSet presAssocID="{3C2039AA-1AAA-44C1-8367-DAA3D948C92B}" presName="desTx" presStyleLbl="alignAccFollowNode1" presStyleIdx="5" presStyleCnt="6">
        <dgm:presLayoutVars>
          <dgm:bulletEnabled val="1"/>
        </dgm:presLayoutVars>
      </dgm:prSet>
      <dgm:spPr/>
    </dgm:pt>
  </dgm:ptLst>
  <dgm:cxnLst>
    <dgm:cxn modelId="{B032FD05-C48D-49CC-9ECE-FC68EB81AA51}" type="presOf" srcId="{EBE032B3-847C-4508-97A5-29AA8C0CCFEC}" destId="{B2A02448-41E5-4F7B-AFE2-246315B38AEE}" srcOrd="0" destOrd="0" presId="urn:microsoft.com/office/officeart/2005/8/layout/hList1"/>
    <dgm:cxn modelId="{F7D12B09-876E-428D-916D-5D787E7AD572}" type="presOf" srcId="{2A4FCDDF-786A-48B8-A625-049813D5E091}" destId="{D8FAC5D9-42D2-44CF-9325-C0F71E8B0016}" srcOrd="0" destOrd="1" presId="urn:microsoft.com/office/officeart/2005/8/layout/hList1"/>
    <dgm:cxn modelId="{F914550A-2244-4E29-94C5-73C03B579433}" type="presOf" srcId="{49EFB82B-8CAC-4215-914A-1FD666494530}" destId="{E1A00F66-9468-4C78-AA72-C4E9A11797CB}" srcOrd="0" destOrd="0" presId="urn:microsoft.com/office/officeart/2005/8/layout/hList1"/>
    <dgm:cxn modelId="{16CEC00C-45E8-4568-8347-BFDA0C6AD525}" type="presOf" srcId="{61DE1734-1A9C-4D7E-B810-445AD8CEF022}" destId="{9BD2DC77-A5B8-4287-858E-B190861BD946}" srcOrd="0" destOrd="0" presId="urn:microsoft.com/office/officeart/2005/8/layout/hList1"/>
    <dgm:cxn modelId="{B7E0D817-E3A7-4EF9-B4DE-BAA9BF04EA73}" srcId="{3C2039AA-1AAA-44C1-8367-DAA3D948C92B}" destId="{49EFB82B-8CAC-4215-914A-1FD666494530}" srcOrd="0" destOrd="0" parTransId="{FA1F5BD7-8F2B-4452-8A10-F0F910E7696C}" sibTransId="{C29A679C-0FBC-407F-9583-F65FD757EA54}"/>
    <dgm:cxn modelId="{0909941F-B185-4338-BE17-176B1C25CCB0}" srcId="{272831ED-887A-4A40-BA1D-97D29699967D}" destId="{B2A3866A-8C8C-45DF-BB1E-435DC107D2E7}" srcOrd="2" destOrd="0" parTransId="{C9BE4700-C043-43E7-ABD9-107DC325C593}" sibTransId="{E16E6A58-9B69-4C6A-B595-1E6F43543684}"/>
    <dgm:cxn modelId="{4878E522-4179-4DD0-8AFF-C30E410B4088}" srcId="{9DDE5EC0-3628-40D0-8D03-544B66FED35B}" destId="{204565AC-B933-4BFD-B38F-B0F2A12B720F}" srcOrd="0" destOrd="0" parTransId="{4FE5031C-D181-4C95-B896-9EF6CD4B2BDC}" sibTransId="{9EE4D652-B6E9-4124-B6AC-31DC9D84875E}"/>
    <dgm:cxn modelId="{507C2F24-FC84-4DE9-8B4C-FB77EF28071B}" type="presOf" srcId="{4764DD36-EC8E-442A-8A92-BFABE9D36F33}" destId="{9AE09748-F191-40B0-A4FF-D80062795D4E}" srcOrd="0" destOrd="1" presId="urn:microsoft.com/office/officeart/2005/8/layout/hList1"/>
    <dgm:cxn modelId="{38D38226-1495-4244-BF0F-B8DA1789AD08}" srcId="{776F5689-6C53-484B-8DCC-9566885F0553}" destId="{2DC812F6-1954-44F9-8439-1C54D0FAB6AA}" srcOrd="0" destOrd="0" parTransId="{807916F3-5BC5-4378-ACB6-99576E93A500}" sibTransId="{0BCCA74F-C4A7-45AF-9718-96E7CFE4F4A0}"/>
    <dgm:cxn modelId="{9F1CD034-9439-41CB-952F-FFA0EC0B80A9}" type="presOf" srcId="{776F5689-6C53-484B-8DCC-9566885F0553}" destId="{A04F4DC7-2562-40BB-B3B4-51F97F58C79D}" srcOrd="0" destOrd="0" presId="urn:microsoft.com/office/officeart/2005/8/layout/hList1"/>
    <dgm:cxn modelId="{675B273A-87A3-45EB-A077-D596026F105E}" srcId="{EBE032B3-847C-4508-97A5-29AA8C0CCFEC}" destId="{776F5689-6C53-484B-8DCC-9566885F0553}" srcOrd="4" destOrd="0" parTransId="{8187202F-1CF3-4A6B-A152-7DAA4990B8B4}" sibTransId="{BEA69E4A-1282-49AE-86CA-40A167B0F4FC}"/>
    <dgm:cxn modelId="{7B6ABF40-E30F-4E20-9669-188C5A413554}" type="presOf" srcId="{9DDE5EC0-3628-40D0-8D03-544B66FED35B}" destId="{1BFCA340-505B-4768-8C97-DB67D1DE39E8}" srcOrd="0" destOrd="0" presId="urn:microsoft.com/office/officeart/2005/8/layout/hList1"/>
    <dgm:cxn modelId="{DA2BDD5B-BEC9-487B-A790-90DB36276FFB}" srcId="{EBE032B3-847C-4508-97A5-29AA8C0CCFEC}" destId="{9DDE5EC0-3628-40D0-8D03-544B66FED35B}" srcOrd="0" destOrd="0" parTransId="{4E39F64C-E9E3-41E3-BFE5-FDDE19AE94E4}" sibTransId="{E1E66D31-942B-44EF-AEC2-F417E35D9B73}"/>
    <dgm:cxn modelId="{EBD36061-B6CD-4147-A7E1-CFF67E875712}" srcId="{EBE032B3-847C-4508-97A5-29AA8C0CCFEC}" destId="{5D59ACE2-72F5-45EF-9388-C3EF679EC028}" srcOrd="1" destOrd="0" parTransId="{15FA9A5C-AD0E-4DB4-90BE-D42B6C19FD35}" sibTransId="{F276AE11-EDF2-441B-BE39-82FB0CDB0341}"/>
    <dgm:cxn modelId="{DB05A941-2A8E-402B-A139-83905D036F0C}" type="presOf" srcId="{47C2394E-947E-43A6-BEF5-C4ECC7A59D14}" destId="{0CFE11D2-83E0-4E98-88D2-8EF56F61A672}" srcOrd="0" destOrd="0" presId="urn:microsoft.com/office/officeart/2005/8/layout/hList1"/>
    <dgm:cxn modelId="{097C4462-B5AD-4768-8257-0871D8989921}" srcId="{EBE032B3-847C-4508-97A5-29AA8C0CCFEC}" destId="{272831ED-887A-4A40-BA1D-97D29699967D}" srcOrd="2" destOrd="0" parTransId="{949BD36F-DC6B-4507-9CD5-F037EE0175A1}" sibTransId="{CAFF329E-07D9-4CD1-8C4F-A85ECCEFF48E}"/>
    <dgm:cxn modelId="{2D5B5865-3E2F-495E-A39D-F7E59514D307}" type="presOf" srcId="{C47D2A1D-D7C3-4C97-B553-DD3811930CD5}" destId="{9BD2DC77-A5B8-4287-858E-B190861BD946}" srcOrd="0" destOrd="1" presId="urn:microsoft.com/office/officeart/2005/8/layout/hList1"/>
    <dgm:cxn modelId="{21337F49-B862-4179-A66D-5F1EFD1D9218}" type="presOf" srcId="{B2A3866A-8C8C-45DF-BB1E-435DC107D2E7}" destId="{9BD2DC77-A5B8-4287-858E-B190861BD946}" srcOrd="0" destOrd="2" presId="urn:microsoft.com/office/officeart/2005/8/layout/hList1"/>
    <dgm:cxn modelId="{4733C749-1B98-462C-B9B3-F44154F3CF67}" srcId="{47C2394E-947E-43A6-BEF5-C4ECC7A59D14}" destId="{DFF22892-DBC4-49C2-B6BB-3C6CE1A2CFFE}" srcOrd="0" destOrd="0" parTransId="{E439491C-4798-4137-809D-2809E080E330}" sibTransId="{C1258212-8BC8-4E62-A7FE-24E652D15D46}"/>
    <dgm:cxn modelId="{47FD044B-34A0-4578-A8E0-CD01913B8A1B}" srcId="{EBE032B3-847C-4508-97A5-29AA8C0CCFEC}" destId="{3C2039AA-1AAA-44C1-8367-DAA3D948C92B}" srcOrd="5" destOrd="0" parTransId="{1E8343A0-88ED-4F08-A027-229D09BF97E1}" sibTransId="{79EC4573-343C-47D0-BB3D-8859EEF29C7B}"/>
    <dgm:cxn modelId="{455DCC51-BA29-4443-9D26-ED8116BF0F16}" type="presOf" srcId="{DFF22892-DBC4-49C2-B6BB-3C6CE1A2CFFE}" destId="{D8FAC5D9-42D2-44CF-9325-C0F71E8B0016}" srcOrd="0" destOrd="0" presId="urn:microsoft.com/office/officeart/2005/8/layout/hList1"/>
    <dgm:cxn modelId="{23CBD775-9DC7-4862-B218-7E432AF5712E}" type="presOf" srcId="{67B1ACD8-E951-46A2-9878-2CE322C0B050}" destId="{FC4045A0-4938-43EC-AC71-33A0F63130C3}" srcOrd="0" destOrd="1" presId="urn:microsoft.com/office/officeart/2005/8/layout/hList1"/>
    <dgm:cxn modelId="{402EFF5A-67ED-48D2-8A92-07FF41419F76}" srcId="{272831ED-887A-4A40-BA1D-97D29699967D}" destId="{61DE1734-1A9C-4D7E-B810-445AD8CEF022}" srcOrd="0" destOrd="0" parTransId="{E59AB9AB-5E4F-42CA-AD4C-9366F674F2A7}" sibTransId="{F433FFB2-A428-4D4D-B49B-C4B350A30D3A}"/>
    <dgm:cxn modelId="{5786A97F-0F89-463C-BA7A-7A7E384BDAFF}" type="presOf" srcId="{C51A20CE-3022-4E1A-BEDB-07C05C75E3B7}" destId="{FC4045A0-4938-43EC-AC71-33A0F63130C3}" srcOrd="0" destOrd="2" presId="urn:microsoft.com/office/officeart/2005/8/layout/hList1"/>
    <dgm:cxn modelId="{1EE56181-5227-4E31-8DA4-03F715383807}" type="presOf" srcId="{DE025EB4-0AC8-4669-A395-D4D889937CC1}" destId="{84D4FCC6-EE2C-427D-976E-0883FF3F8DE9}" srcOrd="0" destOrd="2" presId="urn:microsoft.com/office/officeart/2005/8/layout/hList1"/>
    <dgm:cxn modelId="{57306283-55D0-4DF8-8E55-A58C716E6BE9}" type="presOf" srcId="{5B7CC409-9A2B-4BD7-AE38-EFAAD1019193}" destId="{E1A00F66-9468-4C78-AA72-C4E9A11797CB}" srcOrd="0" destOrd="1" presId="urn:microsoft.com/office/officeart/2005/8/layout/hList1"/>
    <dgm:cxn modelId="{B4797296-62CD-4DE8-8145-AE4886469DDA}" srcId="{5D59ACE2-72F5-45EF-9388-C3EF679EC028}" destId="{C8317821-7FA1-4630-98B0-3A7AB6780380}" srcOrd="2" destOrd="0" parTransId="{369D9143-F1D2-4FED-A9EE-0EA82C29B7E6}" sibTransId="{8AA24C65-CAAB-4DF7-B3F4-B0CEC8F763C3}"/>
    <dgm:cxn modelId="{46C90899-F690-4F05-912A-435DDA83C4BD}" type="presOf" srcId="{219F715B-07DA-4BEB-8973-0CC598184D59}" destId="{9AE09748-F191-40B0-A4FF-D80062795D4E}" srcOrd="0" destOrd="0" presId="urn:microsoft.com/office/officeart/2005/8/layout/hList1"/>
    <dgm:cxn modelId="{9244EB99-4BED-4B0E-AE3B-3C0DC7FB4E20}" srcId="{5D59ACE2-72F5-45EF-9388-C3EF679EC028}" destId="{219F715B-07DA-4BEB-8973-0CC598184D59}" srcOrd="0" destOrd="0" parTransId="{5A6F42EE-5D2C-460E-AF2B-B91DC95A2C02}" sibTransId="{6016ACE8-9A9C-4C66-B123-8A7230A735A5}"/>
    <dgm:cxn modelId="{85F0F89B-06F4-400D-B24A-2D69C5AE2B0C}" srcId="{3C2039AA-1AAA-44C1-8367-DAA3D948C92B}" destId="{5B7CC409-9A2B-4BD7-AE38-EFAAD1019193}" srcOrd="1" destOrd="0" parTransId="{2D989958-25BD-4687-A484-B8DF21936E99}" sibTransId="{06CE16F8-BB11-4096-B100-5723F62B3B4A}"/>
    <dgm:cxn modelId="{4D73F09E-D450-41A0-AE26-F285F781940B}" type="presOf" srcId="{5D59ACE2-72F5-45EF-9388-C3EF679EC028}" destId="{614E3C9C-36C4-4A8D-BF08-FFAFE75C846C}" srcOrd="0" destOrd="0" presId="urn:microsoft.com/office/officeart/2005/8/layout/hList1"/>
    <dgm:cxn modelId="{05523CA2-6FAC-4E40-9903-773C14A13923}" srcId="{EBE032B3-847C-4508-97A5-29AA8C0CCFEC}" destId="{47C2394E-947E-43A6-BEF5-C4ECC7A59D14}" srcOrd="3" destOrd="0" parTransId="{22FFB5DA-47B6-4F66-9440-5F90082DC676}" sibTransId="{9EC50772-35B7-45EF-8C8E-B4D04E2BA423}"/>
    <dgm:cxn modelId="{8A9C4AA4-0B06-4437-896C-E4F0E7676DDE}" type="presOf" srcId="{204565AC-B933-4BFD-B38F-B0F2A12B720F}" destId="{FC4045A0-4938-43EC-AC71-33A0F63130C3}" srcOrd="0" destOrd="0" presId="urn:microsoft.com/office/officeart/2005/8/layout/hList1"/>
    <dgm:cxn modelId="{748D64AC-F507-43AB-9132-61803AD8E1C3}" type="presOf" srcId="{C8317821-7FA1-4630-98B0-3A7AB6780380}" destId="{9AE09748-F191-40B0-A4FF-D80062795D4E}" srcOrd="0" destOrd="2" presId="urn:microsoft.com/office/officeart/2005/8/layout/hList1"/>
    <dgm:cxn modelId="{B9CF29AD-F82E-4E36-A82D-D095631D626A}" type="presOf" srcId="{3C2039AA-1AAA-44C1-8367-DAA3D948C92B}" destId="{2613DA6F-B23A-41C3-A8C2-9D9155315BBE}" srcOrd="0" destOrd="0" presId="urn:microsoft.com/office/officeart/2005/8/layout/hList1"/>
    <dgm:cxn modelId="{F7CFCAAF-E702-47EE-AE14-0BFE4654097B}" srcId="{272831ED-887A-4A40-BA1D-97D29699967D}" destId="{C47D2A1D-D7C3-4C97-B553-DD3811930CD5}" srcOrd="1" destOrd="0" parTransId="{88F94A70-88A5-4A04-85A7-572AD2FA2665}" sibTransId="{C2EB58C0-B949-4758-9AAD-DC8FFCD4A04A}"/>
    <dgm:cxn modelId="{2B9940BC-85AD-4AF0-9C0A-26EDC6F6A864}" srcId="{9DDE5EC0-3628-40D0-8D03-544B66FED35B}" destId="{C51A20CE-3022-4E1A-BEDB-07C05C75E3B7}" srcOrd="2" destOrd="0" parTransId="{9A2C4DBC-68F4-401C-8342-C70B4D550CA6}" sibTransId="{F8BD9E8D-584A-4DC4-A5BA-BCD13A18D923}"/>
    <dgm:cxn modelId="{364280C2-E1AD-4B4E-9C5C-B4655EC17BEA}" type="presOf" srcId="{2DC812F6-1954-44F9-8439-1C54D0FAB6AA}" destId="{84D4FCC6-EE2C-427D-976E-0883FF3F8DE9}" srcOrd="0" destOrd="0" presId="urn:microsoft.com/office/officeart/2005/8/layout/hList1"/>
    <dgm:cxn modelId="{6C2621C3-A8AE-4B63-A242-A6C60ABA25B3}" srcId="{776F5689-6C53-484B-8DCC-9566885F0553}" destId="{DF527E63-866A-4F86-9548-7F50E36F8A25}" srcOrd="1" destOrd="0" parTransId="{C38A5934-6351-4196-BB1D-6C6268713EEE}" sibTransId="{31801843-8002-43E7-B896-77B42F6B67DA}"/>
    <dgm:cxn modelId="{C0BA7BD5-C32A-47EC-8220-0EDE8546F064}" srcId="{9DDE5EC0-3628-40D0-8D03-544B66FED35B}" destId="{67B1ACD8-E951-46A2-9878-2CE322C0B050}" srcOrd="1" destOrd="0" parTransId="{6423E959-BFDC-4684-B2B2-E144B8E056A0}" sibTransId="{2246E729-77F6-4A9D-8A3E-05DA41CF3792}"/>
    <dgm:cxn modelId="{AEFBDEDB-F777-4E67-B5A2-C09ACBF5A100}" srcId="{47C2394E-947E-43A6-BEF5-C4ECC7A59D14}" destId="{2A4FCDDF-786A-48B8-A625-049813D5E091}" srcOrd="1" destOrd="0" parTransId="{5134FF3A-EDC5-490F-B9E9-211DF99CF30D}" sibTransId="{9CBB812E-3F26-4B18-ACAA-F22387B5A67A}"/>
    <dgm:cxn modelId="{CAEC57E1-CC83-4643-BF2E-17E4858DF208}" srcId="{776F5689-6C53-484B-8DCC-9566885F0553}" destId="{DE025EB4-0AC8-4669-A395-D4D889937CC1}" srcOrd="2" destOrd="0" parTransId="{B0670048-1DC4-4D0A-B10B-E09A54565687}" sibTransId="{476D5112-4972-4B30-8CC9-9CBE28D43D67}"/>
    <dgm:cxn modelId="{4BC2F0ED-5DDD-4E3A-8D9F-56D0C01DB955}" type="presOf" srcId="{272831ED-887A-4A40-BA1D-97D29699967D}" destId="{586C22C4-1972-4463-BB46-6783FEFCC4DA}" srcOrd="0" destOrd="0" presId="urn:microsoft.com/office/officeart/2005/8/layout/hList1"/>
    <dgm:cxn modelId="{071792F0-5B73-426F-AE63-13CD01FA9B2F}" type="presOf" srcId="{DF527E63-866A-4F86-9548-7F50E36F8A25}" destId="{84D4FCC6-EE2C-427D-976E-0883FF3F8DE9}" srcOrd="0" destOrd="1" presId="urn:microsoft.com/office/officeart/2005/8/layout/hList1"/>
    <dgm:cxn modelId="{D2C194F2-CEFE-4666-9A6E-E85D99BE8061}" srcId="{5D59ACE2-72F5-45EF-9388-C3EF679EC028}" destId="{4764DD36-EC8E-442A-8A92-BFABE9D36F33}" srcOrd="1" destOrd="0" parTransId="{94215E25-6218-448F-BCDC-D03DEDF8776C}" sibTransId="{5FDE30F8-81BE-4DB8-88E7-D31704E1822A}"/>
    <dgm:cxn modelId="{D1075F73-0F8D-48B4-88EE-BE48D9D9344E}" type="presParOf" srcId="{B2A02448-41E5-4F7B-AFE2-246315B38AEE}" destId="{E1658351-5E1F-4F7C-B4A5-109AD06622B7}" srcOrd="0" destOrd="0" presId="urn:microsoft.com/office/officeart/2005/8/layout/hList1"/>
    <dgm:cxn modelId="{A451BB6B-A1ED-4893-9DCA-99EF90A95C34}" type="presParOf" srcId="{E1658351-5E1F-4F7C-B4A5-109AD06622B7}" destId="{1BFCA340-505B-4768-8C97-DB67D1DE39E8}" srcOrd="0" destOrd="0" presId="urn:microsoft.com/office/officeart/2005/8/layout/hList1"/>
    <dgm:cxn modelId="{37B0BBB6-A708-42DB-A2B9-5B9865D033EC}" type="presParOf" srcId="{E1658351-5E1F-4F7C-B4A5-109AD06622B7}" destId="{FC4045A0-4938-43EC-AC71-33A0F63130C3}" srcOrd="1" destOrd="0" presId="urn:microsoft.com/office/officeart/2005/8/layout/hList1"/>
    <dgm:cxn modelId="{809ACBCB-B678-44A8-A5F0-D79BF1F66142}" type="presParOf" srcId="{B2A02448-41E5-4F7B-AFE2-246315B38AEE}" destId="{A495DDC5-CB74-4D4B-8AB0-B71D298B9786}" srcOrd="1" destOrd="0" presId="urn:microsoft.com/office/officeart/2005/8/layout/hList1"/>
    <dgm:cxn modelId="{BA3552E7-332E-4287-9202-4D034A355BF0}" type="presParOf" srcId="{B2A02448-41E5-4F7B-AFE2-246315B38AEE}" destId="{56D7BF0B-22A3-40A9-B198-01D0D27F448F}" srcOrd="2" destOrd="0" presId="urn:microsoft.com/office/officeart/2005/8/layout/hList1"/>
    <dgm:cxn modelId="{3559EBF7-ACA4-4347-A87F-51BDA4DD361F}" type="presParOf" srcId="{56D7BF0B-22A3-40A9-B198-01D0D27F448F}" destId="{614E3C9C-36C4-4A8D-BF08-FFAFE75C846C}" srcOrd="0" destOrd="0" presId="urn:microsoft.com/office/officeart/2005/8/layout/hList1"/>
    <dgm:cxn modelId="{DCC668FC-D65B-4D1D-AC91-0D9E1546DA6A}" type="presParOf" srcId="{56D7BF0B-22A3-40A9-B198-01D0D27F448F}" destId="{9AE09748-F191-40B0-A4FF-D80062795D4E}" srcOrd="1" destOrd="0" presId="urn:microsoft.com/office/officeart/2005/8/layout/hList1"/>
    <dgm:cxn modelId="{BEEBAD09-09B0-4CB7-B3CC-189E698C83D3}" type="presParOf" srcId="{B2A02448-41E5-4F7B-AFE2-246315B38AEE}" destId="{2A6785EA-8B9E-49C9-AA2A-49894202DFB0}" srcOrd="3" destOrd="0" presId="urn:microsoft.com/office/officeart/2005/8/layout/hList1"/>
    <dgm:cxn modelId="{31FBC122-2F5A-4E8C-838A-AC4122637FB4}" type="presParOf" srcId="{B2A02448-41E5-4F7B-AFE2-246315B38AEE}" destId="{C2397086-AD96-4CA2-B8E2-95ECA811763C}" srcOrd="4" destOrd="0" presId="urn:microsoft.com/office/officeart/2005/8/layout/hList1"/>
    <dgm:cxn modelId="{33EDEA0D-A02C-4689-86F1-7128BFA53034}" type="presParOf" srcId="{C2397086-AD96-4CA2-B8E2-95ECA811763C}" destId="{586C22C4-1972-4463-BB46-6783FEFCC4DA}" srcOrd="0" destOrd="0" presId="urn:microsoft.com/office/officeart/2005/8/layout/hList1"/>
    <dgm:cxn modelId="{8797E606-7E6D-4334-9C05-E3FB4407E48D}" type="presParOf" srcId="{C2397086-AD96-4CA2-B8E2-95ECA811763C}" destId="{9BD2DC77-A5B8-4287-858E-B190861BD946}" srcOrd="1" destOrd="0" presId="urn:microsoft.com/office/officeart/2005/8/layout/hList1"/>
    <dgm:cxn modelId="{EF0C1CBB-716C-49FF-84B8-E75440AEC990}" type="presParOf" srcId="{B2A02448-41E5-4F7B-AFE2-246315B38AEE}" destId="{4F006E01-8621-4546-8AD8-675F66119C2A}" srcOrd="5" destOrd="0" presId="urn:microsoft.com/office/officeart/2005/8/layout/hList1"/>
    <dgm:cxn modelId="{77956953-B584-4D4B-B5E9-1E797976E4D8}" type="presParOf" srcId="{B2A02448-41E5-4F7B-AFE2-246315B38AEE}" destId="{2903C6AC-C302-4361-A569-7D872ADA3134}" srcOrd="6" destOrd="0" presId="urn:microsoft.com/office/officeart/2005/8/layout/hList1"/>
    <dgm:cxn modelId="{979C1E0C-FDA9-4212-B7BF-0F95C9EA28EA}" type="presParOf" srcId="{2903C6AC-C302-4361-A569-7D872ADA3134}" destId="{0CFE11D2-83E0-4E98-88D2-8EF56F61A672}" srcOrd="0" destOrd="0" presId="urn:microsoft.com/office/officeart/2005/8/layout/hList1"/>
    <dgm:cxn modelId="{3DE16A2D-8508-442D-AC9E-CF4BF3536565}" type="presParOf" srcId="{2903C6AC-C302-4361-A569-7D872ADA3134}" destId="{D8FAC5D9-42D2-44CF-9325-C0F71E8B0016}" srcOrd="1" destOrd="0" presId="urn:microsoft.com/office/officeart/2005/8/layout/hList1"/>
    <dgm:cxn modelId="{5A68B332-9129-4688-8B28-C227A96BECE7}" type="presParOf" srcId="{B2A02448-41E5-4F7B-AFE2-246315B38AEE}" destId="{197AFD70-772A-4621-A7AC-65DCA3C15D8D}" srcOrd="7" destOrd="0" presId="urn:microsoft.com/office/officeart/2005/8/layout/hList1"/>
    <dgm:cxn modelId="{0881B862-DEC1-4AF7-B0A2-1DE55CF120A9}" type="presParOf" srcId="{B2A02448-41E5-4F7B-AFE2-246315B38AEE}" destId="{042DE96F-059E-46A4-A043-919ABA6A9817}" srcOrd="8" destOrd="0" presId="urn:microsoft.com/office/officeart/2005/8/layout/hList1"/>
    <dgm:cxn modelId="{6271552C-A5E2-4109-9419-59179C110F4F}" type="presParOf" srcId="{042DE96F-059E-46A4-A043-919ABA6A9817}" destId="{A04F4DC7-2562-40BB-B3B4-51F97F58C79D}" srcOrd="0" destOrd="0" presId="urn:microsoft.com/office/officeart/2005/8/layout/hList1"/>
    <dgm:cxn modelId="{A159DB0A-7535-4350-B37D-17EA1F1A19DF}" type="presParOf" srcId="{042DE96F-059E-46A4-A043-919ABA6A9817}" destId="{84D4FCC6-EE2C-427D-976E-0883FF3F8DE9}" srcOrd="1" destOrd="0" presId="urn:microsoft.com/office/officeart/2005/8/layout/hList1"/>
    <dgm:cxn modelId="{51A09CFD-3473-4EF6-A6A5-35AEDF83202A}" type="presParOf" srcId="{B2A02448-41E5-4F7B-AFE2-246315B38AEE}" destId="{72F8CD49-9B63-4E64-A0D4-340658B94ABE}" srcOrd="9" destOrd="0" presId="urn:microsoft.com/office/officeart/2005/8/layout/hList1"/>
    <dgm:cxn modelId="{C9499CBA-858C-49D0-9737-4AC3ECD5A96F}" type="presParOf" srcId="{B2A02448-41E5-4F7B-AFE2-246315B38AEE}" destId="{02DDC5D1-37EE-4A23-A903-90C40342F803}" srcOrd="10" destOrd="0" presId="urn:microsoft.com/office/officeart/2005/8/layout/hList1"/>
    <dgm:cxn modelId="{77C98823-4954-4B4C-A413-807E327774E1}" type="presParOf" srcId="{02DDC5D1-37EE-4A23-A903-90C40342F803}" destId="{2613DA6F-B23A-41C3-A8C2-9D9155315BBE}" srcOrd="0" destOrd="0" presId="urn:microsoft.com/office/officeart/2005/8/layout/hList1"/>
    <dgm:cxn modelId="{29B79281-A209-4809-8493-A05F7C2BAFE9}" type="presParOf" srcId="{02DDC5D1-37EE-4A23-A903-90C40342F803}" destId="{E1A00F66-9468-4C78-AA72-C4E9A11797CB}"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9D9B77-2A4E-4FAF-BB40-19F00F60FB6C}" type="doc">
      <dgm:prSet loTypeId="urn:microsoft.com/office/officeart/2005/8/layout/vList3" loCatId="list" qsTypeId="urn:microsoft.com/office/officeart/2005/8/quickstyle/simple1" qsCatId="simple" csTypeId="urn:microsoft.com/office/officeart/2005/8/colors/accent1_5" csCatId="accent1" phldr="1"/>
      <dgm:spPr/>
    </dgm:pt>
    <dgm:pt modelId="{EB2EE2B1-F33E-4F9D-9A9F-B715856C6533}">
      <dgm:prSet phldrT="[Text]"/>
      <dgm:spPr/>
      <dgm:t>
        <a:bodyPr/>
        <a:lstStyle/>
        <a:p>
          <a:pPr algn="just"/>
          <a:r>
            <a:rPr lang="en-GB"/>
            <a:t>All people have access to the full range of quality health services they need, when and where they need, without financial hardship.</a:t>
          </a:r>
        </a:p>
      </dgm:t>
    </dgm:pt>
    <dgm:pt modelId="{4ED57D8A-16B1-4A77-87FA-CB0FFE2A03D4}" type="parTrans" cxnId="{DE935D69-C890-4B83-9E53-E38A2F391D10}">
      <dgm:prSet/>
      <dgm:spPr/>
      <dgm:t>
        <a:bodyPr/>
        <a:lstStyle/>
        <a:p>
          <a:endParaRPr lang="en-GB"/>
        </a:p>
      </dgm:t>
    </dgm:pt>
    <dgm:pt modelId="{5BC51E49-EB35-4CA8-A9E6-B9CE505341DB}" type="sibTrans" cxnId="{DE935D69-C890-4B83-9E53-E38A2F391D10}">
      <dgm:prSet/>
      <dgm:spPr/>
      <dgm:t>
        <a:bodyPr/>
        <a:lstStyle/>
        <a:p>
          <a:endParaRPr lang="en-GB"/>
        </a:p>
      </dgm:t>
    </dgm:pt>
    <dgm:pt modelId="{C17C1C47-A352-4A0C-A07B-322AF8213DF3}">
      <dgm:prSet phldrT="[Text]"/>
      <dgm:spPr/>
      <dgm:t>
        <a:bodyPr/>
        <a:lstStyle/>
        <a:p>
          <a:pPr algn="just"/>
          <a:r>
            <a:rPr lang="en-GB"/>
            <a:t>The delivery of health services requires health and care workers with an optimal skills mix at all levels of the health system, who are equitably distributed, adequately supported.</a:t>
          </a:r>
        </a:p>
      </dgm:t>
    </dgm:pt>
    <dgm:pt modelId="{850C9733-727D-4285-BC86-879BC27AB101}" type="parTrans" cxnId="{ADC0EEEF-2367-4E30-BBAD-4110F9277DF3}">
      <dgm:prSet/>
      <dgm:spPr/>
      <dgm:t>
        <a:bodyPr/>
        <a:lstStyle/>
        <a:p>
          <a:endParaRPr lang="en-GB"/>
        </a:p>
      </dgm:t>
    </dgm:pt>
    <dgm:pt modelId="{754014A6-892D-46EC-92AF-68A11D1B6EE9}" type="sibTrans" cxnId="{ADC0EEEF-2367-4E30-BBAD-4110F9277DF3}">
      <dgm:prSet/>
      <dgm:spPr/>
      <dgm:t>
        <a:bodyPr/>
        <a:lstStyle/>
        <a:p>
          <a:endParaRPr lang="en-GB"/>
        </a:p>
      </dgm:t>
    </dgm:pt>
    <dgm:pt modelId="{0CB927C6-B653-423E-8EB7-BC174544ACB4}">
      <dgm:prSet phldrT="[Text]"/>
      <dgm:spPr/>
      <dgm:t>
        <a:bodyPr/>
        <a:lstStyle/>
        <a:p>
          <a:pPr algn="just"/>
          <a:r>
            <a:rPr lang="en-GB"/>
            <a:t>Protecting people from the financial consequences of paying for health services out of their own pockets reduces the risk that people will be pushed into poverty.</a:t>
          </a:r>
        </a:p>
      </dgm:t>
    </dgm:pt>
    <dgm:pt modelId="{904CD12C-6C30-4948-951A-B501B6DB154B}" type="parTrans" cxnId="{48BF8BEE-7778-4DAA-9270-5E9DD7D9A8AB}">
      <dgm:prSet/>
      <dgm:spPr/>
      <dgm:t>
        <a:bodyPr/>
        <a:lstStyle/>
        <a:p>
          <a:endParaRPr lang="en-GB"/>
        </a:p>
      </dgm:t>
    </dgm:pt>
    <dgm:pt modelId="{31D033AA-097A-4C41-9BE6-EAB6BC5799EE}" type="sibTrans" cxnId="{48BF8BEE-7778-4DAA-9270-5E9DD7D9A8AB}">
      <dgm:prSet/>
      <dgm:spPr/>
      <dgm:t>
        <a:bodyPr/>
        <a:lstStyle/>
        <a:p>
          <a:endParaRPr lang="en-GB"/>
        </a:p>
      </dgm:t>
    </dgm:pt>
    <dgm:pt modelId="{B3F19E0C-1CBA-4CE1-B70D-372C0837F24E}" type="pres">
      <dgm:prSet presAssocID="{F59D9B77-2A4E-4FAF-BB40-19F00F60FB6C}" presName="linearFlow" presStyleCnt="0">
        <dgm:presLayoutVars>
          <dgm:dir/>
          <dgm:resizeHandles val="exact"/>
        </dgm:presLayoutVars>
      </dgm:prSet>
      <dgm:spPr/>
    </dgm:pt>
    <dgm:pt modelId="{87A263E6-8AD1-47E2-B98E-9C1E3ED2F9C8}" type="pres">
      <dgm:prSet presAssocID="{EB2EE2B1-F33E-4F9D-9A9F-B715856C6533}" presName="composite" presStyleCnt="0"/>
      <dgm:spPr/>
    </dgm:pt>
    <dgm:pt modelId="{61CA5B10-030A-4027-8562-BF8717DD162F}" type="pres">
      <dgm:prSet presAssocID="{EB2EE2B1-F33E-4F9D-9A9F-B715856C6533}" presName="imgShp" presStyleLbl="fgImgPlace1" presStyleIdx="0" presStyleCnt="3"/>
      <dgm:spPr/>
    </dgm:pt>
    <dgm:pt modelId="{A2519E76-0F5E-4FEB-88C4-D2D6BE69298C}" type="pres">
      <dgm:prSet presAssocID="{EB2EE2B1-F33E-4F9D-9A9F-B715856C6533}" presName="txShp" presStyleLbl="node1" presStyleIdx="0" presStyleCnt="3">
        <dgm:presLayoutVars>
          <dgm:bulletEnabled val="1"/>
        </dgm:presLayoutVars>
      </dgm:prSet>
      <dgm:spPr/>
    </dgm:pt>
    <dgm:pt modelId="{7E5C3078-9BB2-45FB-B536-96BC7BF88877}" type="pres">
      <dgm:prSet presAssocID="{5BC51E49-EB35-4CA8-A9E6-B9CE505341DB}" presName="spacing" presStyleCnt="0"/>
      <dgm:spPr/>
    </dgm:pt>
    <dgm:pt modelId="{19BC85F5-C223-4DC4-B6FE-35CA452E4728}" type="pres">
      <dgm:prSet presAssocID="{C17C1C47-A352-4A0C-A07B-322AF8213DF3}" presName="composite" presStyleCnt="0"/>
      <dgm:spPr/>
    </dgm:pt>
    <dgm:pt modelId="{FA14C239-53AA-4308-B6C4-61EB5BB86FDA}" type="pres">
      <dgm:prSet presAssocID="{C17C1C47-A352-4A0C-A07B-322AF8213DF3}" presName="imgShp" presStyleLbl="fgImgPlace1" presStyleIdx="1" presStyleCnt="3"/>
      <dgm:spPr/>
    </dgm:pt>
    <dgm:pt modelId="{AA446BD3-B784-429A-B1C0-CBD6F944B76A}" type="pres">
      <dgm:prSet presAssocID="{C17C1C47-A352-4A0C-A07B-322AF8213DF3}" presName="txShp" presStyleLbl="node1" presStyleIdx="1" presStyleCnt="3">
        <dgm:presLayoutVars>
          <dgm:bulletEnabled val="1"/>
        </dgm:presLayoutVars>
      </dgm:prSet>
      <dgm:spPr/>
    </dgm:pt>
    <dgm:pt modelId="{7A1C7BAA-AFB6-41DB-A751-DE5CE8808182}" type="pres">
      <dgm:prSet presAssocID="{754014A6-892D-46EC-92AF-68A11D1B6EE9}" presName="spacing" presStyleCnt="0"/>
      <dgm:spPr/>
    </dgm:pt>
    <dgm:pt modelId="{BAB94547-6292-4CB6-B612-855E694C1A7C}" type="pres">
      <dgm:prSet presAssocID="{0CB927C6-B653-423E-8EB7-BC174544ACB4}" presName="composite" presStyleCnt="0"/>
      <dgm:spPr/>
    </dgm:pt>
    <dgm:pt modelId="{E18D9545-22C3-4291-8286-B1BBFDFB476A}" type="pres">
      <dgm:prSet presAssocID="{0CB927C6-B653-423E-8EB7-BC174544ACB4}" presName="imgShp" presStyleLbl="fgImgPlace1" presStyleIdx="2" presStyleCnt="3"/>
      <dgm:spPr/>
    </dgm:pt>
    <dgm:pt modelId="{E49AA6B0-8FAD-4726-842C-A96866E5F3E4}" type="pres">
      <dgm:prSet presAssocID="{0CB927C6-B653-423E-8EB7-BC174544ACB4}" presName="txShp" presStyleLbl="node1" presStyleIdx="2" presStyleCnt="3">
        <dgm:presLayoutVars>
          <dgm:bulletEnabled val="1"/>
        </dgm:presLayoutVars>
      </dgm:prSet>
      <dgm:spPr/>
    </dgm:pt>
  </dgm:ptLst>
  <dgm:cxnLst>
    <dgm:cxn modelId="{8CACB93B-57A7-4BF8-AF6C-6C860F4B1F67}" type="presOf" srcId="{0CB927C6-B653-423E-8EB7-BC174544ACB4}" destId="{E49AA6B0-8FAD-4726-842C-A96866E5F3E4}" srcOrd="0" destOrd="0" presId="urn:microsoft.com/office/officeart/2005/8/layout/vList3"/>
    <dgm:cxn modelId="{A7369F61-AA00-435A-BA7A-650074857403}" type="presOf" srcId="{C17C1C47-A352-4A0C-A07B-322AF8213DF3}" destId="{AA446BD3-B784-429A-B1C0-CBD6F944B76A}" srcOrd="0" destOrd="0" presId="urn:microsoft.com/office/officeart/2005/8/layout/vList3"/>
    <dgm:cxn modelId="{6E70F862-C3DC-42F7-9C44-9C187DC39DB5}" type="presOf" srcId="{F59D9B77-2A4E-4FAF-BB40-19F00F60FB6C}" destId="{B3F19E0C-1CBA-4CE1-B70D-372C0837F24E}" srcOrd="0" destOrd="0" presId="urn:microsoft.com/office/officeart/2005/8/layout/vList3"/>
    <dgm:cxn modelId="{DE935D69-C890-4B83-9E53-E38A2F391D10}" srcId="{F59D9B77-2A4E-4FAF-BB40-19F00F60FB6C}" destId="{EB2EE2B1-F33E-4F9D-9A9F-B715856C6533}" srcOrd="0" destOrd="0" parTransId="{4ED57D8A-16B1-4A77-87FA-CB0FFE2A03D4}" sibTransId="{5BC51E49-EB35-4CA8-A9E6-B9CE505341DB}"/>
    <dgm:cxn modelId="{E82AEAC0-A1B5-4E4C-9374-5267384CCA71}" type="presOf" srcId="{EB2EE2B1-F33E-4F9D-9A9F-B715856C6533}" destId="{A2519E76-0F5E-4FEB-88C4-D2D6BE69298C}" srcOrd="0" destOrd="0" presId="urn:microsoft.com/office/officeart/2005/8/layout/vList3"/>
    <dgm:cxn modelId="{48BF8BEE-7778-4DAA-9270-5E9DD7D9A8AB}" srcId="{F59D9B77-2A4E-4FAF-BB40-19F00F60FB6C}" destId="{0CB927C6-B653-423E-8EB7-BC174544ACB4}" srcOrd="2" destOrd="0" parTransId="{904CD12C-6C30-4948-951A-B501B6DB154B}" sibTransId="{31D033AA-097A-4C41-9BE6-EAB6BC5799EE}"/>
    <dgm:cxn modelId="{ADC0EEEF-2367-4E30-BBAD-4110F9277DF3}" srcId="{F59D9B77-2A4E-4FAF-BB40-19F00F60FB6C}" destId="{C17C1C47-A352-4A0C-A07B-322AF8213DF3}" srcOrd="1" destOrd="0" parTransId="{850C9733-727D-4285-BC86-879BC27AB101}" sibTransId="{754014A6-892D-46EC-92AF-68A11D1B6EE9}"/>
    <dgm:cxn modelId="{DACF8A53-FD78-4409-AE7F-568982F2BA79}" type="presParOf" srcId="{B3F19E0C-1CBA-4CE1-B70D-372C0837F24E}" destId="{87A263E6-8AD1-47E2-B98E-9C1E3ED2F9C8}" srcOrd="0" destOrd="0" presId="urn:microsoft.com/office/officeart/2005/8/layout/vList3"/>
    <dgm:cxn modelId="{A020ED60-D037-4D99-98AD-B858F76E2BB2}" type="presParOf" srcId="{87A263E6-8AD1-47E2-B98E-9C1E3ED2F9C8}" destId="{61CA5B10-030A-4027-8562-BF8717DD162F}" srcOrd="0" destOrd="0" presId="urn:microsoft.com/office/officeart/2005/8/layout/vList3"/>
    <dgm:cxn modelId="{63D57631-3ECE-4A8C-803B-50EDD49ED2F9}" type="presParOf" srcId="{87A263E6-8AD1-47E2-B98E-9C1E3ED2F9C8}" destId="{A2519E76-0F5E-4FEB-88C4-D2D6BE69298C}" srcOrd="1" destOrd="0" presId="urn:microsoft.com/office/officeart/2005/8/layout/vList3"/>
    <dgm:cxn modelId="{9733A085-0A85-4A2A-A66A-F6F458C2821E}" type="presParOf" srcId="{B3F19E0C-1CBA-4CE1-B70D-372C0837F24E}" destId="{7E5C3078-9BB2-45FB-B536-96BC7BF88877}" srcOrd="1" destOrd="0" presId="urn:microsoft.com/office/officeart/2005/8/layout/vList3"/>
    <dgm:cxn modelId="{E813E09D-1AF6-4FEF-BD24-492A328C3B9B}" type="presParOf" srcId="{B3F19E0C-1CBA-4CE1-B70D-372C0837F24E}" destId="{19BC85F5-C223-4DC4-B6FE-35CA452E4728}" srcOrd="2" destOrd="0" presId="urn:microsoft.com/office/officeart/2005/8/layout/vList3"/>
    <dgm:cxn modelId="{15B4B2DF-8A91-4D57-8D52-FE67516762D4}" type="presParOf" srcId="{19BC85F5-C223-4DC4-B6FE-35CA452E4728}" destId="{FA14C239-53AA-4308-B6C4-61EB5BB86FDA}" srcOrd="0" destOrd="0" presId="urn:microsoft.com/office/officeart/2005/8/layout/vList3"/>
    <dgm:cxn modelId="{6B52CD14-C621-42C8-9CC1-4C0BB76C22A3}" type="presParOf" srcId="{19BC85F5-C223-4DC4-B6FE-35CA452E4728}" destId="{AA446BD3-B784-429A-B1C0-CBD6F944B76A}" srcOrd="1" destOrd="0" presId="urn:microsoft.com/office/officeart/2005/8/layout/vList3"/>
    <dgm:cxn modelId="{6BA528E8-DD11-4525-9810-ED232E677F9A}" type="presParOf" srcId="{B3F19E0C-1CBA-4CE1-B70D-372C0837F24E}" destId="{7A1C7BAA-AFB6-41DB-A751-DE5CE8808182}" srcOrd="3" destOrd="0" presId="urn:microsoft.com/office/officeart/2005/8/layout/vList3"/>
    <dgm:cxn modelId="{4CFA5A4B-448F-4A24-A7C8-2DAE4D96979C}" type="presParOf" srcId="{B3F19E0C-1CBA-4CE1-B70D-372C0837F24E}" destId="{BAB94547-6292-4CB6-B612-855E694C1A7C}" srcOrd="4" destOrd="0" presId="urn:microsoft.com/office/officeart/2005/8/layout/vList3"/>
    <dgm:cxn modelId="{1F411972-E258-4E68-BC3E-35355FCFFCE8}" type="presParOf" srcId="{BAB94547-6292-4CB6-B612-855E694C1A7C}" destId="{E18D9545-22C3-4291-8286-B1BBFDFB476A}" srcOrd="0" destOrd="0" presId="urn:microsoft.com/office/officeart/2005/8/layout/vList3"/>
    <dgm:cxn modelId="{EB6BF627-4229-48B8-BB71-6A48C9226C0C}" type="presParOf" srcId="{BAB94547-6292-4CB6-B612-855E694C1A7C}" destId="{E49AA6B0-8FAD-4726-842C-A96866E5F3E4}"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675904-4771-4F28-9B03-8ED85A866869}"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GB"/>
        </a:p>
      </dgm:t>
    </dgm:pt>
    <dgm:pt modelId="{CF44763F-78D7-4D87-9177-09B443D32909}">
      <dgm:prSet phldrT="[Text]"/>
      <dgm:spPr/>
      <dgm:t>
        <a:bodyPr/>
        <a:lstStyle/>
        <a:p>
          <a:r>
            <a:rPr lang="en-GB"/>
            <a:t>UHC</a:t>
          </a:r>
        </a:p>
      </dgm:t>
    </dgm:pt>
    <dgm:pt modelId="{735C3146-7F83-490F-80EE-ACAC4DFC7F1C}" type="parTrans" cxnId="{2087390B-3577-49B5-9A0A-87BE402BE24B}">
      <dgm:prSet/>
      <dgm:spPr/>
      <dgm:t>
        <a:bodyPr/>
        <a:lstStyle/>
        <a:p>
          <a:endParaRPr lang="en-GB"/>
        </a:p>
      </dgm:t>
    </dgm:pt>
    <dgm:pt modelId="{C654BECA-EFFA-46E2-A980-55406C2765B2}" type="sibTrans" cxnId="{2087390B-3577-49B5-9A0A-87BE402BE24B}">
      <dgm:prSet/>
      <dgm:spPr/>
      <dgm:t>
        <a:bodyPr/>
        <a:lstStyle/>
        <a:p>
          <a:endParaRPr lang="en-GB"/>
        </a:p>
      </dgm:t>
    </dgm:pt>
    <dgm:pt modelId="{A2AE1E35-12B4-4759-9D18-2F05E8EECC84}">
      <dgm:prSet phldrT="[Text]"/>
      <dgm:spPr/>
      <dgm:t>
        <a:bodyPr/>
        <a:lstStyle/>
        <a:p>
          <a:r>
            <a:rPr lang="en-GB"/>
            <a:t>It’s not just about health insurance </a:t>
          </a:r>
        </a:p>
      </dgm:t>
    </dgm:pt>
    <dgm:pt modelId="{B4E91DB0-94A2-4021-AFCC-64E91EC37746}" type="parTrans" cxnId="{82FABAA4-CB94-4908-8330-9236582E6FD0}">
      <dgm:prSet/>
      <dgm:spPr/>
      <dgm:t>
        <a:bodyPr/>
        <a:lstStyle/>
        <a:p>
          <a:endParaRPr lang="en-GB"/>
        </a:p>
      </dgm:t>
    </dgm:pt>
    <dgm:pt modelId="{44978DA5-3A51-4175-96A6-43A5CE939684}" type="sibTrans" cxnId="{82FABAA4-CB94-4908-8330-9236582E6FD0}">
      <dgm:prSet/>
      <dgm:spPr/>
      <dgm:t>
        <a:bodyPr/>
        <a:lstStyle/>
        <a:p>
          <a:endParaRPr lang="en-GB"/>
        </a:p>
      </dgm:t>
    </dgm:pt>
    <dgm:pt modelId="{236B843C-A689-4F54-A76C-C6D9C7394500}">
      <dgm:prSet phldrT="[Text]"/>
      <dgm:spPr/>
      <dgm:t>
        <a:bodyPr/>
        <a:lstStyle/>
        <a:p>
          <a:r>
            <a:rPr lang="en-GB"/>
            <a:t>Can improve health outcomes</a:t>
          </a:r>
        </a:p>
      </dgm:t>
    </dgm:pt>
    <dgm:pt modelId="{74ADB2CE-38E2-4A0D-A907-2CEC645475CD}" type="parTrans" cxnId="{BB986303-BB3A-429A-9F84-6853542B259B}">
      <dgm:prSet/>
      <dgm:spPr/>
      <dgm:t>
        <a:bodyPr/>
        <a:lstStyle/>
        <a:p>
          <a:endParaRPr lang="en-GB"/>
        </a:p>
      </dgm:t>
    </dgm:pt>
    <dgm:pt modelId="{2DC262F7-B80D-4D42-8489-DA3FB0A49265}" type="sibTrans" cxnId="{BB986303-BB3A-429A-9F84-6853542B259B}">
      <dgm:prSet/>
      <dgm:spPr/>
      <dgm:t>
        <a:bodyPr/>
        <a:lstStyle/>
        <a:p>
          <a:endParaRPr lang="en-GB"/>
        </a:p>
      </dgm:t>
    </dgm:pt>
    <dgm:pt modelId="{E49074E3-6C5A-4CCF-9047-08A79BC69758}">
      <dgm:prSet phldrT="[Text]"/>
      <dgm:spPr/>
      <dgm:t>
        <a:bodyPr/>
        <a:lstStyle/>
        <a:p>
          <a:r>
            <a:rPr lang="en-GB"/>
            <a:t>Can lead to financial protection</a:t>
          </a:r>
        </a:p>
      </dgm:t>
    </dgm:pt>
    <dgm:pt modelId="{F840DA03-D0F0-49A3-8F70-76342A983FEA}" type="parTrans" cxnId="{1AD2BDD1-A6D2-4DFE-A750-B6F0D392F322}">
      <dgm:prSet/>
      <dgm:spPr/>
      <dgm:t>
        <a:bodyPr/>
        <a:lstStyle/>
        <a:p>
          <a:endParaRPr lang="en-GB"/>
        </a:p>
      </dgm:t>
    </dgm:pt>
    <dgm:pt modelId="{C8A7360E-826D-4C04-9D3E-8D8249F792DD}" type="sibTrans" cxnId="{1AD2BDD1-A6D2-4DFE-A750-B6F0D392F322}">
      <dgm:prSet/>
      <dgm:spPr/>
      <dgm:t>
        <a:bodyPr/>
        <a:lstStyle/>
        <a:p>
          <a:endParaRPr lang="en-GB"/>
        </a:p>
      </dgm:t>
    </dgm:pt>
    <dgm:pt modelId="{CE7A3223-2449-4ED7-B720-B2F5B8ED98F5}">
      <dgm:prSet phldrT="[Text]"/>
      <dgm:spPr/>
      <dgm:t>
        <a:bodyPr/>
        <a:lstStyle/>
        <a:p>
          <a:r>
            <a:rPr lang="en-GB"/>
            <a:t>It’s not a one-size-fits-all approach</a:t>
          </a:r>
        </a:p>
      </dgm:t>
    </dgm:pt>
    <dgm:pt modelId="{0AA7641F-C6E6-4C26-9A78-B481BF30D261}" type="parTrans" cxnId="{71243B4B-3AA4-4993-830C-F6E761AD3058}">
      <dgm:prSet/>
      <dgm:spPr/>
      <dgm:t>
        <a:bodyPr/>
        <a:lstStyle/>
        <a:p>
          <a:endParaRPr lang="en-GB"/>
        </a:p>
      </dgm:t>
    </dgm:pt>
    <dgm:pt modelId="{19B06002-EE63-4C9E-A467-8C222446F74E}" type="sibTrans" cxnId="{71243B4B-3AA4-4993-830C-F6E761AD3058}">
      <dgm:prSet/>
      <dgm:spPr/>
      <dgm:t>
        <a:bodyPr/>
        <a:lstStyle/>
        <a:p>
          <a:endParaRPr lang="en-GB"/>
        </a:p>
      </dgm:t>
    </dgm:pt>
    <dgm:pt modelId="{B63CB98F-4040-47B2-BFC6-F3068BF2E055}">
      <dgm:prSet phldrT="[Text]"/>
      <dgm:spPr/>
      <dgm:t>
        <a:bodyPr/>
        <a:lstStyle/>
        <a:p>
          <a:r>
            <a:rPr lang="en-GB"/>
            <a:t>Requires a strong healthcare system</a:t>
          </a:r>
        </a:p>
      </dgm:t>
    </dgm:pt>
    <dgm:pt modelId="{61B106DF-BAD6-49F5-88EF-F030AEC43D9D}" type="parTrans" cxnId="{C1B1142F-0B38-4203-A725-6034F5155050}">
      <dgm:prSet/>
      <dgm:spPr/>
      <dgm:t>
        <a:bodyPr/>
        <a:lstStyle/>
        <a:p>
          <a:endParaRPr lang="en-GB"/>
        </a:p>
      </dgm:t>
    </dgm:pt>
    <dgm:pt modelId="{C72939C5-923B-46A0-AC10-F39FC214394E}" type="sibTrans" cxnId="{C1B1142F-0B38-4203-A725-6034F5155050}">
      <dgm:prSet/>
      <dgm:spPr/>
      <dgm:t>
        <a:bodyPr/>
        <a:lstStyle/>
        <a:p>
          <a:endParaRPr lang="en-GB"/>
        </a:p>
      </dgm:t>
    </dgm:pt>
    <dgm:pt modelId="{1EF4CCB7-1F98-43F7-BD3F-0522C28D5B55}" type="pres">
      <dgm:prSet presAssocID="{89675904-4771-4F28-9B03-8ED85A866869}" presName="Name0" presStyleCnt="0">
        <dgm:presLayoutVars>
          <dgm:chMax val="1"/>
          <dgm:dir/>
          <dgm:animLvl val="ctr"/>
          <dgm:resizeHandles val="exact"/>
        </dgm:presLayoutVars>
      </dgm:prSet>
      <dgm:spPr/>
    </dgm:pt>
    <dgm:pt modelId="{362F1545-5AAD-4D5A-8BA3-A96529B81751}" type="pres">
      <dgm:prSet presAssocID="{CF44763F-78D7-4D87-9177-09B443D32909}" presName="centerShape" presStyleLbl="node0" presStyleIdx="0" presStyleCnt="1"/>
      <dgm:spPr/>
    </dgm:pt>
    <dgm:pt modelId="{E9941E44-6672-4C9A-8E8A-660B5E46A239}" type="pres">
      <dgm:prSet presAssocID="{A2AE1E35-12B4-4759-9D18-2F05E8EECC84}" presName="node" presStyleLbl="node1" presStyleIdx="0" presStyleCnt="5">
        <dgm:presLayoutVars>
          <dgm:bulletEnabled val="1"/>
        </dgm:presLayoutVars>
      </dgm:prSet>
      <dgm:spPr/>
    </dgm:pt>
    <dgm:pt modelId="{8D8154A2-5FF3-44C0-888E-5B9EA4D1FCAD}" type="pres">
      <dgm:prSet presAssocID="{A2AE1E35-12B4-4759-9D18-2F05E8EECC84}" presName="dummy" presStyleCnt="0"/>
      <dgm:spPr/>
    </dgm:pt>
    <dgm:pt modelId="{77F601A1-1C5C-412F-9058-FE9187373F7D}" type="pres">
      <dgm:prSet presAssocID="{44978DA5-3A51-4175-96A6-43A5CE939684}" presName="sibTrans" presStyleLbl="sibTrans2D1" presStyleIdx="0" presStyleCnt="5"/>
      <dgm:spPr/>
    </dgm:pt>
    <dgm:pt modelId="{7FBA27E4-2E20-4D66-93B8-997AFF1C2402}" type="pres">
      <dgm:prSet presAssocID="{236B843C-A689-4F54-A76C-C6D9C7394500}" presName="node" presStyleLbl="node1" presStyleIdx="1" presStyleCnt="5">
        <dgm:presLayoutVars>
          <dgm:bulletEnabled val="1"/>
        </dgm:presLayoutVars>
      </dgm:prSet>
      <dgm:spPr/>
    </dgm:pt>
    <dgm:pt modelId="{D55A9F34-9422-4F6D-849A-9367D05B5DE6}" type="pres">
      <dgm:prSet presAssocID="{236B843C-A689-4F54-A76C-C6D9C7394500}" presName="dummy" presStyleCnt="0"/>
      <dgm:spPr/>
    </dgm:pt>
    <dgm:pt modelId="{730564FC-BBF2-47AA-A2CD-AEF12324E83E}" type="pres">
      <dgm:prSet presAssocID="{2DC262F7-B80D-4D42-8489-DA3FB0A49265}" presName="sibTrans" presStyleLbl="sibTrans2D1" presStyleIdx="1" presStyleCnt="5"/>
      <dgm:spPr/>
    </dgm:pt>
    <dgm:pt modelId="{AF2D15FF-DF79-4C06-A571-828B112F94B5}" type="pres">
      <dgm:prSet presAssocID="{E49074E3-6C5A-4CCF-9047-08A79BC69758}" presName="node" presStyleLbl="node1" presStyleIdx="2" presStyleCnt="5">
        <dgm:presLayoutVars>
          <dgm:bulletEnabled val="1"/>
        </dgm:presLayoutVars>
      </dgm:prSet>
      <dgm:spPr/>
    </dgm:pt>
    <dgm:pt modelId="{D544CDCC-5D06-4895-97CC-B009E20EF652}" type="pres">
      <dgm:prSet presAssocID="{E49074E3-6C5A-4CCF-9047-08A79BC69758}" presName="dummy" presStyleCnt="0"/>
      <dgm:spPr/>
    </dgm:pt>
    <dgm:pt modelId="{17ABEC8A-1CAE-4909-B814-1EE17EDA8975}" type="pres">
      <dgm:prSet presAssocID="{C8A7360E-826D-4C04-9D3E-8D8249F792DD}" presName="sibTrans" presStyleLbl="sibTrans2D1" presStyleIdx="2" presStyleCnt="5"/>
      <dgm:spPr/>
    </dgm:pt>
    <dgm:pt modelId="{AAB077C8-AA56-4399-A82E-6431E82D7FA5}" type="pres">
      <dgm:prSet presAssocID="{CE7A3223-2449-4ED7-B720-B2F5B8ED98F5}" presName="node" presStyleLbl="node1" presStyleIdx="3" presStyleCnt="5">
        <dgm:presLayoutVars>
          <dgm:bulletEnabled val="1"/>
        </dgm:presLayoutVars>
      </dgm:prSet>
      <dgm:spPr/>
    </dgm:pt>
    <dgm:pt modelId="{265D415B-9C03-4BA9-8F20-429430E2CBB4}" type="pres">
      <dgm:prSet presAssocID="{CE7A3223-2449-4ED7-B720-B2F5B8ED98F5}" presName="dummy" presStyleCnt="0"/>
      <dgm:spPr/>
    </dgm:pt>
    <dgm:pt modelId="{F5287328-8C76-45C3-B76C-F28F39908C8F}" type="pres">
      <dgm:prSet presAssocID="{19B06002-EE63-4C9E-A467-8C222446F74E}" presName="sibTrans" presStyleLbl="sibTrans2D1" presStyleIdx="3" presStyleCnt="5"/>
      <dgm:spPr/>
    </dgm:pt>
    <dgm:pt modelId="{E30417AE-EE52-4DF1-8E9A-3764F97BA77E}" type="pres">
      <dgm:prSet presAssocID="{B63CB98F-4040-47B2-BFC6-F3068BF2E055}" presName="node" presStyleLbl="node1" presStyleIdx="4" presStyleCnt="5">
        <dgm:presLayoutVars>
          <dgm:bulletEnabled val="1"/>
        </dgm:presLayoutVars>
      </dgm:prSet>
      <dgm:spPr/>
    </dgm:pt>
    <dgm:pt modelId="{13EBA292-3640-4672-B7D7-472A91FD228C}" type="pres">
      <dgm:prSet presAssocID="{B63CB98F-4040-47B2-BFC6-F3068BF2E055}" presName="dummy" presStyleCnt="0"/>
      <dgm:spPr/>
    </dgm:pt>
    <dgm:pt modelId="{D2B456F5-EEC6-48DD-B7FA-A5AFAD7F2BC7}" type="pres">
      <dgm:prSet presAssocID="{C72939C5-923B-46A0-AC10-F39FC214394E}" presName="sibTrans" presStyleLbl="sibTrans2D1" presStyleIdx="4" presStyleCnt="5"/>
      <dgm:spPr/>
    </dgm:pt>
  </dgm:ptLst>
  <dgm:cxnLst>
    <dgm:cxn modelId="{BB986303-BB3A-429A-9F84-6853542B259B}" srcId="{CF44763F-78D7-4D87-9177-09B443D32909}" destId="{236B843C-A689-4F54-A76C-C6D9C7394500}" srcOrd="1" destOrd="0" parTransId="{74ADB2CE-38E2-4A0D-A907-2CEC645475CD}" sibTransId="{2DC262F7-B80D-4D42-8489-DA3FB0A49265}"/>
    <dgm:cxn modelId="{994EAF07-652E-4441-9155-63F963ACF489}" type="presOf" srcId="{E49074E3-6C5A-4CCF-9047-08A79BC69758}" destId="{AF2D15FF-DF79-4C06-A571-828B112F94B5}" srcOrd="0" destOrd="0" presId="urn:microsoft.com/office/officeart/2005/8/layout/radial6"/>
    <dgm:cxn modelId="{2087390B-3577-49B5-9A0A-87BE402BE24B}" srcId="{89675904-4771-4F28-9B03-8ED85A866869}" destId="{CF44763F-78D7-4D87-9177-09B443D32909}" srcOrd="0" destOrd="0" parTransId="{735C3146-7F83-490F-80EE-ACAC4DFC7F1C}" sibTransId="{C654BECA-EFFA-46E2-A980-55406C2765B2}"/>
    <dgm:cxn modelId="{C1B1142F-0B38-4203-A725-6034F5155050}" srcId="{CF44763F-78D7-4D87-9177-09B443D32909}" destId="{B63CB98F-4040-47B2-BFC6-F3068BF2E055}" srcOrd="4" destOrd="0" parTransId="{61B106DF-BAD6-49F5-88EF-F030AEC43D9D}" sibTransId="{C72939C5-923B-46A0-AC10-F39FC214394E}"/>
    <dgm:cxn modelId="{521D3733-A377-4FFB-8419-90A8126382C7}" type="presOf" srcId="{2DC262F7-B80D-4D42-8489-DA3FB0A49265}" destId="{730564FC-BBF2-47AA-A2CD-AEF12324E83E}" srcOrd="0" destOrd="0" presId="urn:microsoft.com/office/officeart/2005/8/layout/radial6"/>
    <dgm:cxn modelId="{9B8B275F-7E70-4C66-8890-5A95E4AB37B6}" type="presOf" srcId="{19B06002-EE63-4C9E-A467-8C222446F74E}" destId="{F5287328-8C76-45C3-B76C-F28F39908C8F}" srcOrd="0" destOrd="0" presId="urn:microsoft.com/office/officeart/2005/8/layout/radial6"/>
    <dgm:cxn modelId="{17ED3262-5FF1-4FAB-8EE0-B7B09B9FC011}" type="presOf" srcId="{CE7A3223-2449-4ED7-B720-B2F5B8ED98F5}" destId="{AAB077C8-AA56-4399-A82E-6431E82D7FA5}" srcOrd="0" destOrd="0" presId="urn:microsoft.com/office/officeart/2005/8/layout/radial6"/>
    <dgm:cxn modelId="{71243B4B-3AA4-4993-830C-F6E761AD3058}" srcId="{CF44763F-78D7-4D87-9177-09B443D32909}" destId="{CE7A3223-2449-4ED7-B720-B2F5B8ED98F5}" srcOrd="3" destOrd="0" parTransId="{0AA7641F-C6E6-4C26-9A78-B481BF30D261}" sibTransId="{19B06002-EE63-4C9E-A467-8C222446F74E}"/>
    <dgm:cxn modelId="{722A1098-BC70-4250-B444-152C799BA460}" type="presOf" srcId="{C8A7360E-826D-4C04-9D3E-8D8249F792DD}" destId="{17ABEC8A-1CAE-4909-B814-1EE17EDA8975}" srcOrd="0" destOrd="0" presId="urn:microsoft.com/office/officeart/2005/8/layout/radial6"/>
    <dgm:cxn modelId="{9F980AA0-45DE-4056-9F53-D51BD94073CB}" type="presOf" srcId="{44978DA5-3A51-4175-96A6-43A5CE939684}" destId="{77F601A1-1C5C-412F-9058-FE9187373F7D}" srcOrd="0" destOrd="0" presId="urn:microsoft.com/office/officeart/2005/8/layout/radial6"/>
    <dgm:cxn modelId="{82FABAA4-CB94-4908-8330-9236582E6FD0}" srcId="{CF44763F-78D7-4D87-9177-09B443D32909}" destId="{A2AE1E35-12B4-4759-9D18-2F05E8EECC84}" srcOrd="0" destOrd="0" parTransId="{B4E91DB0-94A2-4021-AFCC-64E91EC37746}" sibTransId="{44978DA5-3A51-4175-96A6-43A5CE939684}"/>
    <dgm:cxn modelId="{F18BCAA4-D7B2-4781-9DA3-7FFD623EA586}" type="presOf" srcId="{89675904-4771-4F28-9B03-8ED85A866869}" destId="{1EF4CCB7-1F98-43F7-BD3F-0522C28D5B55}" srcOrd="0" destOrd="0" presId="urn:microsoft.com/office/officeart/2005/8/layout/radial6"/>
    <dgm:cxn modelId="{9D8C06B4-81DC-4CFE-AA40-7796419A2294}" type="presOf" srcId="{236B843C-A689-4F54-A76C-C6D9C7394500}" destId="{7FBA27E4-2E20-4D66-93B8-997AFF1C2402}" srcOrd="0" destOrd="0" presId="urn:microsoft.com/office/officeart/2005/8/layout/radial6"/>
    <dgm:cxn modelId="{96C8A5BB-2116-4FB5-AEF6-0E3BA99EBE52}" type="presOf" srcId="{C72939C5-923B-46A0-AC10-F39FC214394E}" destId="{D2B456F5-EEC6-48DD-B7FA-A5AFAD7F2BC7}" srcOrd="0" destOrd="0" presId="urn:microsoft.com/office/officeart/2005/8/layout/radial6"/>
    <dgm:cxn modelId="{D9A9C1C4-58F1-4BEB-8B6B-2A0B2158E2AE}" type="presOf" srcId="{A2AE1E35-12B4-4759-9D18-2F05E8EECC84}" destId="{E9941E44-6672-4C9A-8E8A-660B5E46A239}" srcOrd="0" destOrd="0" presId="urn:microsoft.com/office/officeart/2005/8/layout/radial6"/>
    <dgm:cxn modelId="{1AD2BDD1-A6D2-4DFE-A750-B6F0D392F322}" srcId="{CF44763F-78D7-4D87-9177-09B443D32909}" destId="{E49074E3-6C5A-4CCF-9047-08A79BC69758}" srcOrd="2" destOrd="0" parTransId="{F840DA03-D0F0-49A3-8F70-76342A983FEA}" sibTransId="{C8A7360E-826D-4C04-9D3E-8D8249F792DD}"/>
    <dgm:cxn modelId="{219C5FE4-C4B2-4938-ABA9-38BCAE780E9B}" type="presOf" srcId="{CF44763F-78D7-4D87-9177-09B443D32909}" destId="{362F1545-5AAD-4D5A-8BA3-A96529B81751}" srcOrd="0" destOrd="0" presId="urn:microsoft.com/office/officeart/2005/8/layout/radial6"/>
    <dgm:cxn modelId="{EAF51DF0-C33A-4B1B-844A-F190F6099BBE}" type="presOf" srcId="{B63CB98F-4040-47B2-BFC6-F3068BF2E055}" destId="{E30417AE-EE52-4DF1-8E9A-3764F97BA77E}" srcOrd="0" destOrd="0" presId="urn:microsoft.com/office/officeart/2005/8/layout/radial6"/>
    <dgm:cxn modelId="{D4683792-6C18-40E1-8E19-2CCC82D14290}" type="presParOf" srcId="{1EF4CCB7-1F98-43F7-BD3F-0522C28D5B55}" destId="{362F1545-5AAD-4D5A-8BA3-A96529B81751}" srcOrd="0" destOrd="0" presId="urn:microsoft.com/office/officeart/2005/8/layout/radial6"/>
    <dgm:cxn modelId="{787302AC-E8DC-4FD8-AF6D-3720B650FECF}" type="presParOf" srcId="{1EF4CCB7-1F98-43F7-BD3F-0522C28D5B55}" destId="{E9941E44-6672-4C9A-8E8A-660B5E46A239}" srcOrd="1" destOrd="0" presId="urn:microsoft.com/office/officeart/2005/8/layout/radial6"/>
    <dgm:cxn modelId="{06A1B248-1C9F-490E-B1C7-426096D5A41C}" type="presParOf" srcId="{1EF4CCB7-1F98-43F7-BD3F-0522C28D5B55}" destId="{8D8154A2-5FF3-44C0-888E-5B9EA4D1FCAD}" srcOrd="2" destOrd="0" presId="urn:microsoft.com/office/officeart/2005/8/layout/radial6"/>
    <dgm:cxn modelId="{F2D9E1C4-A525-4149-AFAD-5C26FECDEFA7}" type="presParOf" srcId="{1EF4CCB7-1F98-43F7-BD3F-0522C28D5B55}" destId="{77F601A1-1C5C-412F-9058-FE9187373F7D}" srcOrd="3" destOrd="0" presId="urn:microsoft.com/office/officeart/2005/8/layout/radial6"/>
    <dgm:cxn modelId="{8F1C681B-A9A5-4C0E-BEE6-35BBA472DA41}" type="presParOf" srcId="{1EF4CCB7-1F98-43F7-BD3F-0522C28D5B55}" destId="{7FBA27E4-2E20-4D66-93B8-997AFF1C2402}" srcOrd="4" destOrd="0" presId="urn:microsoft.com/office/officeart/2005/8/layout/radial6"/>
    <dgm:cxn modelId="{5935293A-5207-46A5-9CD4-F6D9DE1F2A2E}" type="presParOf" srcId="{1EF4CCB7-1F98-43F7-BD3F-0522C28D5B55}" destId="{D55A9F34-9422-4F6D-849A-9367D05B5DE6}" srcOrd="5" destOrd="0" presId="urn:microsoft.com/office/officeart/2005/8/layout/radial6"/>
    <dgm:cxn modelId="{96608C2B-650B-488C-B6F8-BA7655E26518}" type="presParOf" srcId="{1EF4CCB7-1F98-43F7-BD3F-0522C28D5B55}" destId="{730564FC-BBF2-47AA-A2CD-AEF12324E83E}" srcOrd="6" destOrd="0" presId="urn:microsoft.com/office/officeart/2005/8/layout/radial6"/>
    <dgm:cxn modelId="{1106BC73-FEF0-4E4E-9659-0AA5F0F16DC3}" type="presParOf" srcId="{1EF4CCB7-1F98-43F7-BD3F-0522C28D5B55}" destId="{AF2D15FF-DF79-4C06-A571-828B112F94B5}" srcOrd="7" destOrd="0" presId="urn:microsoft.com/office/officeart/2005/8/layout/radial6"/>
    <dgm:cxn modelId="{1EB8A351-10F9-4C5B-A3E0-E6A65D5F430E}" type="presParOf" srcId="{1EF4CCB7-1F98-43F7-BD3F-0522C28D5B55}" destId="{D544CDCC-5D06-4895-97CC-B009E20EF652}" srcOrd="8" destOrd="0" presId="urn:microsoft.com/office/officeart/2005/8/layout/radial6"/>
    <dgm:cxn modelId="{34773F4B-ABCA-4E5A-82D2-01EF26836EFB}" type="presParOf" srcId="{1EF4CCB7-1F98-43F7-BD3F-0522C28D5B55}" destId="{17ABEC8A-1CAE-4909-B814-1EE17EDA8975}" srcOrd="9" destOrd="0" presId="urn:microsoft.com/office/officeart/2005/8/layout/radial6"/>
    <dgm:cxn modelId="{37021BA0-B716-4362-A612-938CC09F12AF}" type="presParOf" srcId="{1EF4CCB7-1F98-43F7-BD3F-0522C28D5B55}" destId="{AAB077C8-AA56-4399-A82E-6431E82D7FA5}" srcOrd="10" destOrd="0" presId="urn:microsoft.com/office/officeart/2005/8/layout/radial6"/>
    <dgm:cxn modelId="{F208494D-7F22-43D6-93CF-26337255D41F}" type="presParOf" srcId="{1EF4CCB7-1F98-43F7-BD3F-0522C28D5B55}" destId="{265D415B-9C03-4BA9-8F20-429430E2CBB4}" srcOrd="11" destOrd="0" presId="urn:microsoft.com/office/officeart/2005/8/layout/radial6"/>
    <dgm:cxn modelId="{04EE93EC-6173-4E11-B472-8DC776A2F606}" type="presParOf" srcId="{1EF4CCB7-1F98-43F7-BD3F-0522C28D5B55}" destId="{F5287328-8C76-45C3-B76C-F28F39908C8F}" srcOrd="12" destOrd="0" presId="urn:microsoft.com/office/officeart/2005/8/layout/radial6"/>
    <dgm:cxn modelId="{670ACE51-E5F6-42B4-A5DD-1052246DFF40}" type="presParOf" srcId="{1EF4CCB7-1F98-43F7-BD3F-0522C28D5B55}" destId="{E30417AE-EE52-4DF1-8E9A-3764F97BA77E}" srcOrd="13" destOrd="0" presId="urn:microsoft.com/office/officeart/2005/8/layout/radial6"/>
    <dgm:cxn modelId="{1FEE9D91-BA1A-409A-8EF0-B444C90D92C2}" type="presParOf" srcId="{1EF4CCB7-1F98-43F7-BD3F-0522C28D5B55}" destId="{13EBA292-3640-4672-B7D7-472A91FD228C}" srcOrd="14" destOrd="0" presId="urn:microsoft.com/office/officeart/2005/8/layout/radial6"/>
    <dgm:cxn modelId="{F4479434-C25F-4F0D-BBF7-863DD39C1D53}" type="presParOf" srcId="{1EF4CCB7-1F98-43F7-BD3F-0522C28D5B55}" destId="{D2B456F5-EEC6-48DD-B7FA-A5AFAD7F2BC7}"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31D1A8-B56E-492B-AA8A-FBE883AB1D8E}"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A1A8E996-B841-48B3-B24B-90074D5B2107}">
      <dgm:prSet phldrT="[Text]"/>
      <dgm:spPr/>
      <dgm:t>
        <a:bodyPr/>
        <a:lstStyle/>
        <a:p>
          <a:r>
            <a:rPr lang="en-GB"/>
            <a:t>1. Equity in Access to Health Services</a:t>
          </a:r>
        </a:p>
      </dgm:t>
    </dgm:pt>
    <dgm:pt modelId="{5D38A210-4DAA-4038-AB9A-77282B160D3B}" type="parTrans" cxnId="{56183CF5-38D8-4580-B4DE-FFBCABA58163}">
      <dgm:prSet/>
      <dgm:spPr/>
      <dgm:t>
        <a:bodyPr/>
        <a:lstStyle/>
        <a:p>
          <a:endParaRPr lang="en-GB"/>
        </a:p>
      </dgm:t>
    </dgm:pt>
    <dgm:pt modelId="{EABB0877-77D9-41EB-9EF7-5F7F5D62531E}" type="sibTrans" cxnId="{56183CF5-38D8-4580-B4DE-FFBCABA58163}">
      <dgm:prSet/>
      <dgm:spPr/>
      <dgm:t>
        <a:bodyPr/>
        <a:lstStyle/>
        <a:p>
          <a:endParaRPr lang="en-GB"/>
        </a:p>
      </dgm:t>
    </dgm:pt>
    <dgm:pt modelId="{D231A841-3376-45F3-8138-7F09AB0BD366}">
      <dgm:prSet phldrT="[Text]"/>
      <dgm:spPr/>
      <dgm:t>
        <a:bodyPr/>
        <a:lstStyle/>
        <a:p>
          <a:r>
            <a:rPr lang="en-GB"/>
            <a:t>2. Quality of Health Services</a:t>
          </a:r>
        </a:p>
      </dgm:t>
    </dgm:pt>
    <dgm:pt modelId="{E8E34E71-CB35-4390-AAC2-E35064AF95E2}" type="parTrans" cxnId="{F6CC843C-4A00-47E8-A247-8BF7F8B78664}">
      <dgm:prSet/>
      <dgm:spPr/>
      <dgm:t>
        <a:bodyPr/>
        <a:lstStyle/>
        <a:p>
          <a:endParaRPr lang="en-GB"/>
        </a:p>
      </dgm:t>
    </dgm:pt>
    <dgm:pt modelId="{A9A1F8A4-3D8B-4301-873F-9270B1DD9B2A}" type="sibTrans" cxnId="{F6CC843C-4A00-47E8-A247-8BF7F8B78664}">
      <dgm:prSet/>
      <dgm:spPr/>
      <dgm:t>
        <a:bodyPr/>
        <a:lstStyle/>
        <a:p>
          <a:endParaRPr lang="en-GB"/>
        </a:p>
      </dgm:t>
    </dgm:pt>
    <dgm:pt modelId="{C77E0C17-F8E7-4988-9A84-50FDE4B8BC67}">
      <dgm:prSet phldrT="[Text]"/>
      <dgm:spPr/>
      <dgm:t>
        <a:bodyPr/>
        <a:lstStyle/>
        <a:p>
          <a:r>
            <a:rPr lang="en-GB"/>
            <a:t>3. Universality</a:t>
          </a:r>
        </a:p>
      </dgm:t>
    </dgm:pt>
    <dgm:pt modelId="{DE81ADD7-0574-41EE-9A4A-8E40FBD610D7}" type="parTrans" cxnId="{3818EB0A-DED4-4E70-B743-E24F13ED657A}">
      <dgm:prSet/>
      <dgm:spPr/>
      <dgm:t>
        <a:bodyPr/>
        <a:lstStyle/>
        <a:p>
          <a:endParaRPr lang="en-GB"/>
        </a:p>
      </dgm:t>
    </dgm:pt>
    <dgm:pt modelId="{5FBB7DD4-AA40-49AA-90DA-F903AF646E05}" type="sibTrans" cxnId="{3818EB0A-DED4-4E70-B743-E24F13ED657A}">
      <dgm:prSet/>
      <dgm:spPr/>
      <dgm:t>
        <a:bodyPr/>
        <a:lstStyle/>
        <a:p>
          <a:endParaRPr lang="en-GB"/>
        </a:p>
      </dgm:t>
    </dgm:pt>
    <dgm:pt modelId="{1C6788DF-C3DE-4356-9F9F-7A780109148E}" type="pres">
      <dgm:prSet presAssocID="{0931D1A8-B56E-492B-AA8A-FBE883AB1D8E}" presName="linear" presStyleCnt="0">
        <dgm:presLayoutVars>
          <dgm:dir/>
          <dgm:animLvl val="lvl"/>
          <dgm:resizeHandles val="exact"/>
        </dgm:presLayoutVars>
      </dgm:prSet>
      <dgm:spPr/>
    </dgm:pt>
    <dgm:pt modelId="{661DC0D4-7FC0-40BE-9150-4A80B0242505}" type="pres">
      <dgm:prSet presAssocID="{A1A8E996-B841-48B3-B24B-90074D5B2107}" presName="parentLin" presStyleCnt="0"/>
      <dgm:spPr/>
    </dgm:pt>
    <dgm:pt modelId="{B7061C9A-83D1-46D5-944C-11E27FFBAE7E}" type="pres">
      <dgm:prSet presAssocID="{A1A8E996-B841-48B3-B24B-90074D5B2107}" presName="parentLeftMargin" presStyleLbl="node1" presStyleIdx="0" presStyleCnt="3"/>
      <dgm:spPr/>
    </dgm:pt>
    <dgm:pt modelId="{53A1F26D-129A-4862-9765-E418FF383D4C}" type="pres">
      <dgm:prSet presAssocID="{A1A8E996-B841-48B3-B24B-90074D5B2107}" presName="parentText" presStyleLbl="node1" presStyleIdx="0" presStyleCnt="3">
        <dgm:presLayoutVars>
          <dgm:chMax val="0"/>
          <dgm:bulletEnabled val="1"/>
        </dgm:presLayoutVars>
      </dgm:prSet>
      <dgm:spPr/>
    </dgm:pt>
    <dgm:pt modelId="{303DE1D8-AA0B-4763-86F2-270A88EC0DBE}" type="pres">
      <dgm:prSet presAssocID="{A1A8E996-B841-48B3-B24B-90074D5B2107}" presName="negativeSpace" presStyleCnt="0"/>
      <dgm:spPr/>
    </dgm:pt>
    <dgm:pt modelId="{B648918E-5A37-4A6B-824F-FDF962B1A026}" type="pres">
      <dgm:prSet presAssocID="{A1A8E996-B841-48B3-B24B-90074D5B2107}" presName="childText" presStyleLbl="conFgAcc1" presStyleIdx="0" presStyleCnt="3">
        <dgm:presLayoutVars>
          <dgm:bulletEnabled val="1"/>
        </dgm:presLayoutVars>
      </dgm:prSet>
      <dgm:spPr/>
    </dgm:pt>
    <dgm:pt modelId="{94AC6600-84B1-41AC-B0E3-17EBBF0058A9}" type="pres">
      <dgm:prSet presAssocID="{EABB0877-77D9-41EB-9EF7-5F7F5D62531E}" presName="spaceBetweenRectangles" presStyleCnt="0"/>
      <dgm:spPr/>
    </dgm:pt>
    <dgm:pt modelId="{5068C1F9-05DF-491C-BF0B-B82CCAAAF34F}" type="pres">
      <dgm:prSet presAssocID="{D231A841-3376-45F3-8138-7F09AB0BD366}" presName="parentLin" presStyleCnt="0"/>
      <dgm:spPr/>
    </dgm:pt>
    <dgm:pt modelId="{5285160D-F333-4DAB-B0FF-CF75AA021B3E}" type="pres">
      <dgm:prSet presAssocID="{D231A841-3376-45F3-8138-7F09AB0BD366}" presName="parentLeftMargin" presStyleLbl="node1" presStyleIdx="0" presStyleCnt="3"/>
      <dgm:spPr/>
    </dgm:pt>
    <dgm:pt modelId="{C54ACD2E-CBE4-40F8-B101-A48F72313885}" type="pres">
      <dgm:prSet presAssocID="{D231A841-3376-45F3-8138-7F09AB0BD366}" presName="parentText" presStyleLbl="node1" presStyleIdx="1" presStyleCnt="3">
        <dgm:presLayoutVars>
          <dgm:chMax val="0"/>
          <dgm:bulletEnabled val="1"/>
        </dgm:presLayoutVars>
      </dgm:prSet>
      <dgm:spPr/>
    </dgm:pt>
    <dgm:pt modelId="{1589C53E-1C6D-4859-B0CE-B702349E4CE4}" type="pres">
      <dgm:prSet presAssocID="{D231A841-3376-45F3-8138-7F09AB0BD366}" presName="negativeSpace" presStyleCnt="0"/>
      <dgm:spPr/>
    </dgm:pt>
    <dgm:pt modelId="{542AC409-630D-4870-A8BA-F1FCF0F9840E}" type="pres">
      <dgm:prSet presAssocID="{D231A841-3376-45F3-8138-7F09AB0BD366}" presName="childText" presStyleLbl="conFgAcc1" presStyleIdx="1" presStyleCnt="3">
        <dgm:presLayoutVars>
          <dgm:bulletEnabled val="1"/>
        </dgm:presLayoutVars>
      </dgm:prSet>
      <dgm:spPr/>
    </dgm:pt>
    <dgm:pt modelId="{8994344B-F1E8-45F5-BF3A-35742C6C7B66}" type="pres">
      <dgm:prSet presAssocID="{A9A1F8A4-3D8B-4301-873F-9270B1DD9B2A}" presName="spaceBetweenRectangles" presStyleCnt="0"/>
      <dgm:spPr/>
    </dgm:pt>
    <dgm:pt modelId="{6B098F20-403C-4E98-98C4-989BF93D8941}" type="pres">
      <dgm:prSet presAssocID="{C77E0C17-F8E7-4988-9A84-50FDE4B8BC67}" presName="parentLin" presStyleCnt="0"/>
      <dgm:spPr/>
    </dgm:pt>
    <dgm:pt modelId="{A04DC677-69DE-4AF1-A79B-46CC9B7E498F}" type="pres">
      <dgm:prSet presAssocID="{C77E0C17-F8E7-4988-9A84-50FDE4B8BC67}" presName="parentLeftMargin" presStyleLbl="node1" presStyleIdx="1" presStyleCnt="3"/>
      <dgm:spPr/>
    </dgm:pt>
    <dgm:pt modelId="{D83D9834-024B-42B4-9CD0-3E8BE3A159B9}" type="pres">
      <dgm:prSet presAssocID="{C77E0C17-F8E7-4988-9A84-50FDE4B8BC67}" presName="parentText" presStyleLbl="node1" presStyleIdx="2" presStyleCnt="3">
        <dgm:presLayoutVars>
          <dgm:chMax val="0"/>
          <dgm:bulletEnabled val="1"/>
        </dgm:presLayoutVars>
      </dgm:prSet>
      <dgm:spPr/>
    </dgm:pt>
    <dgm:pt modelId="{28047BA4-04D9-4016-A849-54C2B07DB8F9}" type="pres">
      <dgm:prSet presAssocID="{C77E0C17-F8E7-4988-9A84-50FDE4B8BC67}" presName="negativeSpace" presStyleCnt="0"/>
      <dgm:spPr/>
    </dgm:pt>
    <dgm:pt modelId="{AB8661A3-CD21-430E-95F2-ED5EA30C38AE}" type="pres">
      <dgm:prSet presAssocID="{C77E0C17-F8E7-4988-9A84-50FDE4B8BC67}" presName="childText" presStyleLbl="conFgAcc1" presStyleIdx="2" presStyleCnt="3">
        <dgm:presLayoutVars>
          <dgm:bulletEnabled val="1"/>
        </dgm:presLayoutVars>
      </dgm:prSet>
      <dgm:spPr/>
    </dgm:pt>
  </dgm:ptLst>
  <dgm:cxnLst>
    <dgm:cxn modelId="{3818EB0A-DED4-4E70-B743-E24F13ED657A}" srcId="{0931D1A8-B56E-492B-AA8A-FBE883AB1D8E}" destId="{C77E0C17-F8E7-4988-9A84-50FDE4B8BC67}" srcOrd="2" destOrd="0" parTransId="{DE81ADD7-0574-41EE-9A4A-8E40FBD610D7}" sibTransId="{5FBB7DD4-AA40-49AA-90DA-F903AF646E05}"/>
    <dgm:cxn modelId="{58224711-B4AE-4EC9-A32F-8C54E3435A07}" type="presOf" srcId="{D231A841-3376-45F3-8138-7F09AB0BD366}" destId="{5285160D-F333-4DAB-B0FF-CF75AA021B3E}" srcOrd="0" destOrd="0" presId="urn:microsoft.com/office/officeart/2005/8/layout/list1"/>
    <dgm:cxn modelId="{9707A92C-F424-42E4-BEE5-2724503F24C8}" type="presOf" srcId="{C77E0C17-F8E7-4988-9A84-50FDE4B8BC67}" destId="{D83D9834-024B-42B4-9CD0-3E8BE3A159B9}" srcOrd="1" destOrd="0" presId="urn:microsoft.com/office/officeart/2005/8/layout/list1"/>
    <dgm:cxn modelId="{F6CC843C-4A00-47E8-A247-8BF7F8B78664}" srcId="{0931D1A8-B56E-492B-AA8A-FBE883AB1D8E}" destId="{D231A841-3376-45F3-8138-7F09AB0BD366}" srcOrd="1" destOrd="0" parTransId="{E8E34E71-CB35-4390-AAC2-E35064AF95E2}" sibTransId="{A9A1F8A4-3D8B-4301-873F-9270B1DD9B2A}"/>
    <dgm:cxn modelId="{4E932E50-A1AD-480C-9A87-9D23EE58CCFC}" type="presOf" srcId="{D231A841-3376-45F3-8138-7F09AB0BD366}" destId="{C54ACD2E-CBE4-40F8-B101-A48F72313885}" srcOrd="1" destOrd="0" presId="urn:microsoft.com/office/officeart/2005/8/layout/list1"/>
    <dgm:cxn modelId="{87974F7B-28DC-45C8-BD75-E1D5557C2506}" type="presOf" srcId="{A1A8E996-B841-48B3-B24B-90074D5B2107}" destId="{53A1F26D-129A-4862-9765-E418FF383D4C}" srcOrd="1" destOrd="0" presId="urn:microsoft.com/office/officeart/2005/8/layout/list1"/>
    <dgm:cxn modelId="{BACEB88D-0D83-44FB-88B6-250699AD989D}" type="presOf" srcId="{0931D1A8-B56E-492B-AA8A-FBE883AB1D8E}" destId="{1C6788DF-C3DE-4356-9F9F-7A780109148E}" srcOrd="0" destOrd="0" presId="urn:microsoft.com/office/officeart/2005/8/layout/list1"/>
    <dgm:cxn modelId="{97D144CF-54D2-485A-B8D3-5725A5EC8CB5}" type="presOf" srcId="{C77E0C17-F8E7-4988-9A84-50FDE4B8BC67}" destId="{A04DC677-69DE-4AF1-A79B-46CC9B7E498F}" srcOrd="0" destOrd="0" presId="urn:microsoft.com/office/officeart/2005/8/layout/list1"/>
    <dgm:cxn modelId="{D6BBDCF1-E73B-46D6-925C-837D32BA708F}" type="presOf" srcId="{A1A8E996-B841-48B3-B24B-90074D5B2107}" destId="{B7061C9A-83D1-46D5-944C-11E27FFBAE7E}" srcOrd="0" destOrd="0" presId="urn:microsoft.com/office/officeart/2005/8/layout/list1"/>
    <dgm:cxn modelId="{56183CF5-38D8-4580-B4DE-FFBCABA58163}" srcId="{0931D1A8-B56E-492B-AA8A-FBE883AB1D8E}" destId="{A1A8E996-B841-48B3-B24B-90074D5B2107}" srcOrd="0" destOrd="0" parTransId="{5D38A210-4DAA-4038-AB9A-77282B160D3B}" sibTransId="{EABB0877-77D9-41EB-9EF7-5F7F5D62531E}"/>
    <dgm:cxn modelId="{73967CA3-E8C7-4475-9663-ACAF0CD257C8}" type="presParOf" srcId="{1C6788DF-C3DE-4356-9F9F-7A780109148E}" destId="{661DC0D4-7FC0-40BE-9150-4A80B0242505}" srcOrd="0" destOrd="0" presId="urn:microsoft.com/office/officeart/2005/8/layout/list1"/>
    <dgm:cxn modelId="{4079C658-3578-49EC-A5B0-31E76273A561}" type="presParOf" srcId="{661DC0D4-7FC0-40BE-9150-4A80B0242505}" destId="{B7061C9A-83D1-46D5-944C-11E27FFBAE7E}" srcOrd="0" destOrd="0" presId="urn:microsoft.com/office/officeart/2005/8/layout/list1"/>
    <dgm:cxn modelId="{D4842A79-CE50-49E7-B76D-9DBF1462C49F}" type="presParOf" srcId="{661DC0D4-7FC0-40BE-9150-4A80B0242505}" destId="{53A1F26D-129A-4862-9765-E418FF383D4C}" srcOrd="1" destOrd="0" presId="urn:microsoft.com/office/officeart/2005/8/layout/list1"/>
    <dgm:cxn modelId="{12902F6B-F18A-44A0-B381-6BE82EA7B0FC}" type="presParOf" srcId="{1C6788DF-C3DE-4356-9F9F-7A780109148E}" destId="{303DE1D8-AA0B-4763-86F2-270A88EC0DBE}" srcOrd="1" destOrd="0" presId="urn:microsoft.com/office/officeart/2005/8/layout/list1"/>
    <dgm:cxn modelId="{B89FCE17-56E1-43B3-AEFD-7B909E82A59A}" type="presParOf" srcId="{1C6788DF-C3DE-4356-9F9F-7A780109148E}" destId="{B648918E-5A37-4A6B-824F-FDF962B1A026}" srcOrd="2" destOrd="0" presId="urn:microsoft.com/office/officeart/2005/8/layout/list1"/>
    <dgm:cxn modelId="{B875EDC3-BB0D-4C03-A182-4C38CC7528EB}" type="presParOf" srcId="{1C6788DF-C3DE-4356-9F9F-7A780109148E}" destId="{94AC6600-84B1-41AC-B0E3-17EBBF0058A9}" srcOrd="3" destOrd="0" presId="urn:microsoft.com/office/officeart/2005/8/layout/list1"/>
    <dgm:cxn modelId="{E886EED4-924E-492D-9371-38753F8320C0}" type="presParOf" srcId="{1C6788DF-C3DE-4356-9F9F-7A780109148E}" destId="{5068C1F9-05DF-491C-BF0B-B82CCAAAF34F}" srcOrd="4" destOrd="0" presId="urn:microsoft.com/office/officeart/2005/8/layout/list1"/>
    <dgm:cxn modelId="{0ECF5552-E3F2-49E6-A131-4FDDDDA46D84}" type="presParOf" srcId="{5068C1F9-05DF-491C-BF0B-B82CCAAAF34F}" destId="{5285160D-F333-4DAB-B0FF-CF75AA021B3E}" srcOrd="0" destOrd="0" presId="urn:microsoft.com/office/officeart/2005/8/layout/list1"/>
    <dgm:cxn modelId="{005CC039-431F-4817-87E0-540B1C2CFA03}" type="presParOf" srcId="{5068C1F9-05DF-491C-BF0B-B82CCAAAF34F}" destId="{C54ACD2E-CBE4-40F8-B101-A48F72313885}" srcOrd="1" destOrd="0" presId="urn:microsoft.com/office/officeart/2005/8/layout/list1"/>
    <dgm:cxn modelId="{545D7650-EFEE-4A15-83FD-759872C746E2}" type="presParOf" srcId="{1C6788DF-C3DE-4356-9F9F-7A780109148E}" destId="{1589C53E-1C6D-4859-B0CE-B702349E4CE4}" srcOrd="5" destOrd="0" presId="urn:microsoft.com/office/officeart/2005/8/layout/list1"/>
    <dgm:cxn modelId="{AB03F668-BEC9-4D74-8ED9-EE2EA74705E9}" type="presParOf" srcId="{1C6788DF-C3DE-4356-9F9F-7A780109148E}" destId="{542AC409-630D-4870-A8BA-F1FCF0F9840E}" srcOrd="6" destOrd="0" presId="urn:microsoft.com/office/officeart/2005/8/layout/list1"/>
    <dgm:cxn modelId="{8D0A2062-7F73-49C7-8EF1-2C064B94422E}" type="presParOf" srcId="{1C6788DF-C3DE-4356-9F9F-7A780109148E}" destId="{8994344B-F1E8-45F5-BF3A-35742C6C7B66}" srcOrd="7" destOrd="0" presId="urn:microsoft.com/office/officeart/2005/8/layout/list1"/>
    <dgm:cxn modelId="{838231B9-6C79-4A1C-92E0-1D598B6A5A8B}" type="presParOf" srcId="{1C6788DF-C3DE-4356-9F9F-7A780109148E}" destId="{6B098F20-403C-4E98-98C4-989BF93D8941}" srcOrd="8" destOrd="0" presId="urn:microsoft.com/office/officeart/2005/8/layout/list1"/>
    <dgm:cxn modelId="{3E9286D1-078F-4CAA-8B49-744BEF7DBBBB}" type="presParOf" srcId="{6B098F20-403C-4E98-98C4-989BF93D8941}" destId="{A04DC677-69DE-4AF1-A79B-46CC9B7E498F}" srcOrd="0" destOrd="0" presId="urn:microsoft.com/office/officeart/2005/8/layout/list1"/>
    <dgm:cxn modelId="{EDC0D798-E2FC-4A71-91DD-16C06253EB21}" type="presParOf" srcId="{6B098F20-403C-4E98-98C4-989BF93D8941}" destId="{D83D9834-024B-42B4-9CD0-3E8BE3A159B9}" srcOrd="1" destOrd="0" presId="urn:microsoft.com/office/officeart/2005/8/layout/list1"/>
    <dgm:cxn modelId="{4FCC6971-8F19-4FB8-92EA-4EB18C4FB05F}" type="presParOf" srcId="{1C6788DF-C3DE-4356-9F9F-7A780109148E}" destId="{28047BA4-04D9-4016-A849-54C2B07DB8F9}" srcOrd="9" destOrd="0" presId="urn:microsoft.com/office/officeart/2005/8/layout/list1"/>
    <dgm:cxn modelId="{71DCD648-2DEC-40F8-A806-5AE04AF2C0DF}" type="presParOf" srcId="{1C6788DF-C3DE-4356-9F9F-7A780109148E}" destId="{AB8661A3-CD21-430E-95F2-ED5EA30C38A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3D4876-5B43-4B5C-9A2E-19B642B8918C}" type="doc">
      <dgm:prSet loTypeId="urn:microsoft.com/office/officeart/2008/layout/PictureStrips" loCatId="list" qsTypeId="urn:microsoft.com/office/officeart/2005/8/quickstyle/simple1" qsCatId="simple" csTypeId="urn:microsoft.com/office/officeart/2005/8/colors/colorful1" csCatId="colorful" phldr="1"/>
      <dgm:spPr/>
      <dgm:t>
        <a:bodyPr/>
        <a:lstStyle/>
        <a:p>
          <a:endParaRPr lang="en-GB"/>
        </a:p>
      </dgm:t>
    </dgm:pt>
    <dgm:pt modelId="{3328C4D6-18F1-4F5C-8E86-6102DD3452C1}">
      <dgm:prSet phldrT="[Text]" custT="1"/>
      <dgm:spPr/>
      <dgm:t>
        <a:bodyPr/>
        <a:lstStyle/>
        <a:p>
          <a:r>
            <a:rPr lang="en-GB" sz="2800"/>
            <a:t>Physical accessibility</a:t>
          </a:r>
        </a:p>
      </dgm:t>
    </dgm:pt>
    <dgm:pt modelId="{A59AD87B-E4ED-413D-A770-40F35081ADE6}" type="parTrans" cxnId="{A45E61CE-38DE-4D84-A8C1-4CCEC2466395}">
      <dgm:prSet/>
      <dgm:spPr/>
      <dgm:t>
        <a:bodyPr/>
        <a:lstStyle/>
        <a:p>
          <a:endParaRPr lang="en-GB"/>
        </a:p>
      </dgm:t>
    </dgm:pt>
    <dgm:pt modelId="{5899D279-E3EC-4C66-AE9E-C8DD5E1045A4}" type="sibTrans" cxnId="{A45E61CE-38DE-4D84-A8C1-4CCEC2466395}">
      <dgm:prSet/>
      <dgm:spPr/>
      <dgm:t>
        <a:bodyPr/>
        <a:lstStyle/>
        <a:p>
          <a:endParaRPr lang="en-GB"/>
        </a:p>
      </dgm:t>
    </dgm:pt>
    <dgm:pt modelId="{0874A697-F873-4C00-91A4-BDCA0C14923A}">
      <dgm:prSet phldrT="[Text]" custT="1"/>
      <dgm:spPr/>
      <dgm:t>
        <a:bodyPr/>
        <a:lstStyle/>
        <a:p>
          <a:r>
            <a:rPr lang="en-GB" sz="2800"/>
            <a:t>Financial affordability</a:t>
          </a:r>
        </a:p>
      </dgm:t>
    </dgm:pt>
    <dgm:pt modelId="{3B480599-1FDE-467F-9D02-494F38448DCC}" type="parTrans" cxnId="{8CD11C28-E2A1-40AC-93C1-514FB5EA81C1}">
      <dgm:prSet/>
      <dgm:spPr/>
      <dgm:t>
        <a:bodyPr/>
        <a:lstStyle/>
        <a:p>
          <a:endParaRPr lang="en-GB"/>
        </a:p>
      </dgm:t>
    </dgm:pt>
    <dgm:pt modelId="{5AC8A8AD-5171-48C7-845C-15E2B3F96A6D}" type="sibTrans" cxnId="{8CD11C28-E2A1-40AC-93C1-514FB5EA81C1}">
      <dgm:prSet/>
      <dgm:spPr/>
      <dgm:t>
        <a:bodyPr/>
        <a:lstStyle/>
        <a:p>
          <a:endParaRPr lang="en-GB"/>
        </a:p>
      </dgm:t>
    </dgm:pt>
    <dgm:pt modelId="{6F3462EC-DFE2-4F62-A0C7-201EE8FC5D25}">
      <dgm:prSet phldrT="[Text]" custT="1"/>
      <dgm:spPr/>
      <dgm:t>
        <a:bodyPr/>
        <a:lstStyle/>
        <a:p>
          <a:r>
            <a:rPr lang="en-GB" sz="2800"/>
            <a:t>Acceptability</a:t>
          </a:r>
        </a:p>
      </dgm:t>
    </dgm:pt>
    <dgm:pt modelId="{6BA88734-D439-4A0E-A401-AA0D1D266558}" type="parTrans" cxnId="{81E610D8-D032-4614-8D0B-8F989DBDAE55}">
      <dgm:prSet/>
      <dgm:spPr/>
      <dgm:t>
        <a:bodyPr/>
        <a:lstStyle/>
        <a:p>
          <a:endParaRPr lang="en-GB"/>
        </a:p>
      </dgm:t>
    </dgm:pt>
    <dgm:pt modelId="{AD03D158-C23E-49D0-BC5A-B5B9E84690A4}" type="sibTrans" cxnId="{81E610D8-D032-4614-8D0B-8F989DBDAE55}">
      <dgm:prSet/>
      <dgm:spPr/>
      <dgm:t>
        <a:bodyPr/>
        <a:lstStyle/>
        <a:p>
          <a:endParaRPr lang="en-GB"/>
        </a:p>
      </dgm:t>
    </dgm:pt>
    <dgm:pt modelId="{A58B770B-1440-4B1F-B4AC-47950486B879}" type="pres">
      <dgm:prSet presAssocID="{043D4876-5B43-4B5C-9A2E-19B642B8918C}" presName="Name0" presStyleCnt="0">
        <dgm:presLayoutVars>
          <dgm:dir/>
          <dgm:resizeHandles val="exact"/>
        </dgm:presLayoutVars>
      </dgm:prSet>
      <dgm:spPr/>
    </dgm:pt>
    <dgm:pt modelId="{0B8C891C-CABC-4E93-A5E5-F47E26316820}" type="pres">
      <dgm:prSet presAssocID="{3328C4D6-18F1-4F5C-8E86-6102DD3452C1}" presName="composite" presStyleCnt="0"/>
      <dgm:spPr/>
    </dgm:pt>
    <dgm:pt modelId="{F0639270-7317-4CD4-BEF2-2AFBF2969060}" type="pres">
      <dgm:prSet presAssocID="{3328C4D6-18F1-4F5C-8E86-6102DD3452C1}" presName="rect1" presStyleLbl="trAlignAcc1" presStyleIdx="0" presStyleCnt="3">
        <dgm:presLayoutVars>
          <dgm:bulletEnabled val="1"/>
        </dgm:presLayoutVars>
      </dgm:prSet>
      <dgm:spPr/>
    </dgm:pt>
    <dgm:pt modelId="{A0329CDA-521D-46DE-8CBE-F687BA4CB0D2}" type="pres">
      <dgm:prSet presAssocID="{3328C4D6-18F1-4F5C-8E86-6102DD3452C1}" presName="rect2"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l="-15000" r="-15000"/>
          </a:stretch>
        </a:blipFill>
      </dgm:spPr>
      <dgm:extLst>
        <a:ext uri="{E40237B7-FDA0-4F09-8148-C483321AD2D9}">
          <dgm14:cNvPr xmlns:dgm14="http://schemas.microsoft.com/office/drawing/2010/diagram" id="0" name="" descr="Boy in a wheelchair"/>
        </a:ext>
      </dgm:extLst>
    </dgm:pt>
    <dgm:pt modelId="{C89B133D-99C8-4D14-9B7A-4D50140CEA3B}" type="pres">
      <dgm:prSet presAssocID="{5899D279-E3EC-4C66-AE9E-C8DD5E1045A4}" presName="sibTrans" presStyleCnt="0"/>
      <dgm:spPr/>
    </dgm:pt>
    <dgm:pt modelId="{8EEA7BAE-16F7-4DFC-9FDE-DF870193F4ED}" type="pres">
      <dgm:prSet presAssocID="{0874A697-F873-4C00-91A4-BDCA0C14923A}" presName="composite" presStyleCnt="0"/>
      <dgm:spPr/>
    </dgm:pt>
    <dgm:pt modelId="{138C50DE-4D55-42D3-8326-E0DF821D94A4}" type="pres">
      <dgm:prSet presAssocID="{0874A697-F873-4C00-91A4-BDCA0C14923A}" presName="rect1" presStyleLbl="trAlignAcc1" presStyleIdx="1" presStyleCnt="3">
        <dgm:presLayoutVars>
          <dgm:bulletEnabled val="1"/>
        </dgm:presLayoutVars>
      </dgm:prSet>
      <dgm:spPr/>
    </dgm:pt>
    <dgm:pt modelId="{E263222C-40E8-4364-97FB-87C0B6F98BAA}" type="pres">
      <dgm:prSet presAssocID="{0874A697-F873-4C00-91A4-BDCA0C14923A}" presName="rect2"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62000" r="-62000"/>
          </a:stretch>
        </a:blipFill>
      </dgm:spPr>
      <dgm:extLst>
        <a:ext uri="{E40237B7-FDA0-4F09-8148-C483321AD2D9}">
          <dgm14:cNvPr xmlns:dgm14="http://schemas.microsoft.com/office/drawing/2010/diagram" id="0" name="" descr="Piggy bank illustration"/>
        </a:ext>
      </dgm:extLst>
    </dgm:pt>
    <dgm:pt modelId="{91B0B80B-E07D-4796-9DD9-EDC788BD459B}" type="pres">
      <dgm:prSet presAssocID="{5AC8A8AD-5171-48C7-845C-15E2B3F96A6D}" presName="sibTrans" presStyleCnt="0"/>
      <dgm:spPr/>
    </dgm:pt>
    <dgm:pt modelId="{9D394C44-2079-4E15-A5AE-F4A764700986}" type="pres">
      <dgm:prSet presAssocID="{6F3462EC-DFE2-4F62-A0C7-201EE8FC5D25}" presName="composite" presStyleCnt="0"/>
      <dgm:spPr/>
    </dgm:pt>
    <dgm:pt modelId="{4508E087-E818-4CDC-AEAD-5329BDA561B6}" type="pres">
      <dgm:prSet presAssocID="{6F3462EC-DFE2-4F62-A0C7-201EE8FC5D25}" presName="rect1" presStyleLbl="trAlignAcc1" presStyleIdx="2" presStyleCnt="3">
        <dgm:presLayoutVars>
          <dgm:bulletEnabled val="1"/>
        </dgm:presLayoutVars>
      </dgm:prSet>
      <dgm:spPr/>
    </dgm:pt>
    <dgm:pt modelId="{0F0AC24D-AF48-4B9C-9C96-2F5586BE55AF}" type="pres">
      <dgm:prSet presAssocID="{6F3462EC-DFE2-4F62-A0C7-201EE8FC5D25}" presName="rect2" presStyleLbl="fgImgPlace1" presStyleIdx="2" presStyleCnt="3"/>
      <dgm:spPr>
        <a:blipFill>
          <a:blip xmlns:r="http://schemas.openxmlformats.org/officeDocument/2006/relationships" r:embed="rId4">
            <a:extLst>
              <a:ext uri="{28A0092B-C50C-407E-A947-70E740481C1C}">
                <a14:useLocalDpi xmlns:a14="http://schemas.microsoft.com/office/drawing/2010/main" val="0"/>
              </a:ext>
            </a:extLst>
          </a:blip>
          <a:srcRect/>
          <a:stretch>
            <a:fillRect l="-53000" r="-53000"/>
          </a:stretch>
        </a:blipFill>
      </dgm:spPr>
      <dgm:extLst>
        <a:ext uri="{E40237B7-FDA0-4F09-8148-C483321AD2D9}">
          <dgm14:cNvPr xmlns:dgm14="http://schemas.microsoft.com/office/drawing/2010/diagram" id="0" name="" descr="Hands forming circle"/>
        </a:ext>
      </dgm:extLst>
    </dgm:pt>
  </dgm:ptLst>
  <dgm:cxnLst>
    <dgm:cxn modelId="{56C34024-A64A-43CA-96BB-8D9230D8764D}" type="presOf" srcId="{6F3462EC-DFE2-4F62-A0C7-201EE8FC5D25}" destId="{4508E087-E818-4CDC-AEAD-5329BDA561B6}" srcOrd="0" destOrd="0" presId="urn:microsoft.com/office/officeart/2008/layout/PictureStrips"/>
    <dgm:cxn modelId="{8CD11C28-E2A1-40AC-93C1-514FB5EA81C1}" srcId="{043D4876-5B43-4B5C-9A2E-19B642B8918C}" destId="{0874A697-F873-4C00-91A4-BDCA0C14923A}" srcOrd="1" destOrd="0" parTransId="{3B480599-1FDE-467F-9D02-494F38448DCC}" sibTransId="{5AC8A8AD-5171-48C7-845C-15E2B3F96A6D}"/>
    <dgm:cxn modelId="{23018868-A561-417B-AAA2-53D38AC37E14}" type="presOf" srcId="{0874A697-F873-4C00-91A4-BDCA0C14923A}" destId="{138C50DE-4D55-42D3-8326-E0DF821D94A4}" srcOrd="0" destOrd="0" presId="urn:microsoft.com/office/officeart/2008/layout/PictureStrips"/>
    <dgm:cxn modelId="{59EBBF53-A353-4283-9DCF-AB5F0469BEF6}" type="presOf" srcId="{043D4876-5B43-4B5C-9A2E-19B642B8918C}" destId="{A58B770B-1440-4B1F-B4AC-47950486B879}" srcOrd="0" destOrd="0" presId="urn:microsoft.com/office/officeart/2008/layout/PictureStrips"/>
    <dgm:cxn modelId="{753CE7C1-52E3-4054-8656-814566DB2DBC}" type="presOf" srcId="{3328C4D6-18F1-4F5C-8E86-6102DD3452C1}" destId="{F0639270-7317-4CD4-BEF2-2AFBF2969060}" srcOrd="0" destOrd="0" presId="urn:microsoft.com/office/officeart/2008/layout/PictureStrips"/>
    <dgm:cxn modelId="{A45E61CE-38DE-4D84-A8C1-4CCEC2466395}" srcId="{043D4876-5B43-4B5C-9A2E-19B642B8918C}" destId="{3328C4D6-18F1-4F5C-8E86-6102DD3452C1}" srcOrd="0" destOrd="0" parTransId="{A59AD87B-E4ED-413D-A770-40F35081ADE6}" sibTransId="{5899D279-E3EC-4C66-AE9E-C8DD5E1045A4}"/>
    <dgm:cxn modelId="{81E610D8-D032-4614-8D0B-8F989DBDAE55}" srcId="{043D4876-5B43-4B5C-9A2E-19B642B8918C}" destId="{6F3462EC-DFE2-4F62-A0C7-201EE8FC5D25}" srcOrd="2" destOrd="0" parTransId="{6BA88734-D439-4A0E-A401-AA0D1D266558}" sibTransId="{AD03D158-C23E-49D0-BC5A-B5B9E84690A4}"/>
    <dgm:cxn modelId="{27B6D0E6-8C5A-4C4E-B282-C7434D2ED97F}" type="presParOf" srcId="{A58B770B-1440-4B1F-B4AC-47950486B879}" destId="{0B8C891C-CABC-4E93-A5E5-F47E26316820}" srcOrd="0" destOrd="0" presId="urn:microsoft.com/office/officeart/2008/layout/PictureStrips"/>
    <dgm:cxn modelId="{9FFB7FA0-B1BD-4743-8EF1-F08DB5ACC7B5}" type="presParOf" srcId="{0B8C891C-CABC-4E93-A5E5-F47E26316820}" destId="{F0639270-7317-4CD4-BEF2-2AFBF2969060}" srcOrd="0" destOrd="0" presId="urn:microsoft.com/office/officeart/2008/layout/PictureStrips"/>
    <dgm:cxn modelId="{6F3094DE-DB9C-4BAA-93AA-5605E18F65F4}" type="presParOf" srcId="{0B8C891C-CABC-4E93-A5E5-F47E26316820}" destId="{A0329CDA-521D-46DE-8CBE-F687BA4CB0D2}" srcOrd="1" destOrd="0" presId="urn:microsoft.com/office/officeart/2008/layout/PictureStrips"/>
    <dgm:cxn modelId="{DBBD0DBC-DF67-4218-915A-FB81A471150F}" type="presParOf" srcId="{A58B770B-1440-4B1F-B4AC-47950486B879}" destId="{C89B133D-99C8-4D14-9B7A-4D50140CEA3B}" srcOrd="1" destOrd="0" presId="urn:microsoft.com/office/officeart/2008/layout/PictureStrips"/>
    <dgm:cxn modelId="{FA144494-805B-4C37-8242-5AAA98406471}" type="presParOf" srcId="{A58B770B-1440-4B1F-B4AC-47950486B879}" destId="{8EEA7BAE-16F7-4DFC-9FDE-DF870193F4ED}" srcOrd="2" destOrd="0" presId="urn:microsoft.com/office/officeart/2008/layout/PictureStrips"/>
    <dgm:cxn modelId="{64EA3657-F620-42F0-8B43-2C331BDBB094}" type="presParOf" srcId="{8EEA7BAE-16F7-4DFC-9FDE-DF870193F4ED}" destId="{138C50DE-4D55-42D3-8326-E0DF821D94A4}" srcOrd="0" destOrd="0" presId="urn:microsoft.com/office/officeart/2008/layout/PictureStrips"/>
    <dgm:cxn modelId="{6E1E8195-AEF1-4E31-A7D5-A7B3240152D1}" type="presParOf" srcId="{8EEA7BAE-16F7-4DFC-9FDE-DF870193F4ED}" destId="{E263222C-40E8-4364-97FB-87C0B6F98BAA}" srcOrd="1" destOrd="0" presId="urn:microsoft.com/office/officeart/2008/layout/PictureStrips"/>
    <dgm:cxn modelId="{0D7D11B1-4EB9-4479-BCD9-C613178181F7}" type="presParOf" srcId="{A58B770B-1440-4B1F-B4AC-47950486B879}" destId="{91B0B80B-E07D-4796-9DD9-EDC788BD459B}" srcOrd="3" destOrd="0" presId="urn:microsoft.com/office/officeart/2008/layout/PictureStrips"/>
    <dgm:cxn modelId="{BC8F1725-AEDC-44D2-83BA-0368698AEDBD}" type="presParOf" srcId="{A58B770B-1440-4B1F-B4AC-47950486B879}" destId="{9D394C44-2079-4E15-A5AE-F4A764700986}" srcOrd="4" destOrd="0" presId="urn:microsoft.com/office/officeart/2008/layout/PictureStrips"/>
    <dgm:cxn modelId="{A97EE9DC-88CF-4861-9421-DA92C259044D}" type="presParOf" srcId="{9D394C44-2079-4E15-A5AE-F4A764700986}" destId="{4508E087-E818-4CDC-AEAD-5329BDA561B6}" srcOrd="0" destOrd="0" presId="urn:microsoft.com/office/officeart/2008/layout/PictureStrips"/>
    <dgm:cxn modelId="{9D126F68-BD9C-482F-8EBB-7F6E1440ACD1}" type="presParOf" srcId="{9D394C44-2079-4E15-A5AE-F4A764700986}" destId="{0F0AC24D-AF48-4B9C-9C96-2F5586BE55AF}"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8A3907-C3E1-4D33-96C0-CBFD6FAD7B5E}" type="doc">
      <dgm:prSet loTypeId="urn:microsoft.com/office/officeart/2005/8/layout/pyramid2" loCatId="list" qsTypeId="urn:microsoft.com/office/officeart/2005/8/quickstyle/simple1" qsCatId="simple" csTypeId="urn:microsoft.com/office/officeart/2005/8/colors/accent3_1" csCatId="accent3" phldr="1"/>
      <dgm:spPr/>
    </dgm:pt>
    <dgm:pt modelId="{B1C8F166-C10D-40CE-89DA-EADA906DEB82}">
      <dgm:prSet phldrT="[Text]"/>
      <dgm:spPr/>
      <dgm:t>
        <a:bodyPr/>
        <a:lstStyle/>
        <a:p>
          <a:r>
            <a:rPr lang="en-GB"/>
            <a:t>SAFE</a:t>
          </a:r>
        </a:p>
      </dgm:t>
    </dgm:pt>
    <dgm:pt modelId="{D813837D-CB4A-4CC0-9607-D4212573AF09}" type="parTrans" cxnId="{E4760636-0C34-471F-8399-98EC7D6D4409}">
      <dgm:prSet/>
      <dgm:spPr/>
      <dgm:t>
        <a:bodyPr/>
        <a:lstStyle/>
        <a:p>
          <a:endParaRPr lang="en-GB"/>
        </a:p>
      </dgm:t>
    </dgm:pt>
    <dgm:pt modelId="{1AE492BB-973A-42D0-B9E5-AFF0DAF4302D}" type="sibTrans" cxnId="{E4760636-0C34-471F-8399-98EC7D6D4409}">
      <dgm:prSet/>
      <dgm:spPr/>
      <dgm:t>
        <a:bodyPr/>
        <a:lstStyle/>
        <a:p>
          <a:endParaRPr lang="en-GB"/>
        </a:p>
      </dgm:t>
    </dgm:pt>
    <dgm:pt modelId="{F333F3A5-4F5F-4EBF-B102-2FF4A6BD982A}">
      <dgm:prSet phldrT="[Text]"/>
      <dgm:spPr/>
      <dgm:t>
        <a:bodyPr/>
        <a:lstStyle/>
        <a:p>
          <a:r>
            <a:rPr lang="en-GB"/>
            <a:t>EFFECTIVE</a:t>
          </a:r>
        </a:p>
      </dgm:t>
    </dgm:pt>
    <dgm:pt modelId="{D0436447-0009-4E07-8153-F33B18E08974}" type="parTrans" cxnId="{4EEB65AA-CDD3-419E-AB3A-CC459F403A3C}">
      <dgm:prSet/>
      <dgm:spPr/>
      <dgm:t>
        <a:bodyPr/>
        <a:lstStyle/>
        <a:p>
          <a:endParaRPr lang="en-GB"/>
        </a:p>
      </dgm:t>
    </dgm:pt>
    <dgm:pt modelId="{FFA33689-9860-417B-B3D7-E32F31E30C3B}" type="sibTrans" cxnId="{4EEB65AA-CDD3-419E-AB3A-CC459F403A3C}">
      <dgm:prSet/>
      <dgm:spPr/>
      <dgm:t>
        <a:bodyPr/>
        <a:lstStyle/>
        <a:p>
          <a:endParaRPr lang="en-GB"/>
        </a:p>
      </dgm:t>
    </dgm:pt>
    <dgm:pt modelId="{EC41E5A2-F9B4-4ACA-8629-BDD99712743B}">
      <dgm:prSet phldrT="[Text]"/>
      <dgm:spPr/>
      <dgm:t>
        <a:bodyPr/>
        <a:lstStyle/>
        <a:p>
          <a:r>
            <a:rPr lang="en-GB"/>
            <a:t>PATIENT-CENTERED</a:t>
          </a:r>
        </a:p>
      </dgm:t>
    </dgm:pt>
    <dgm:pt modelId="{41487D1A-117B-417D-B6F2-1BF34E44E29E}" type="parTrans" cxnId="{D968D6F0-B616-4973-91B6-BF39E92EEF87}">
      <dgm:prSet/>
      <dgm:spPr/>
      <dgm:t>
        <a:bodyPr/>
        <a:lstStyle/>
        <a:p>
          <a:endParaRPr lang="en-GB"/>
        </a:p>
      </dgm:t>
    </dgm:pt>
    <dgm:pt modelId="{5E7E397C-AB48-42D2-A0C6-26E21372684E}" type="sibTrans" cxnId="{D968D6F0-B616-4973-91B6-BF39E92EEF87}">
      <dgm:prSet/>
      <dgm:spPr/>
      <dgm:t>
        <a:bodyPr/>
        <a:lstStyle/>
        <a:p>
          <a:endParaRPr lang="en-GB"/>
        </a:p>
      </dgm:t>
    </dgm:pt>
    <dgm:pt modelId="{9FA5E924-3B9D-4180-B88F-64C0E5FCA70F}">
      <dgm:prSet/>
      <dgm:spPr/>
      <dgm:t>
        <a:bodyPr/>
        <a:lstStyle/>
        <a:p>
          <a:r>
            <a:rPr lang="en-GB"/>
            <a:t>TIMELY</a:t>
          </a:r>
        </a:p>
      </dgm:t>
    </dgm:pt>
    <dgm:pt modelId="{63D521E4-0B20-4841-BE33-6D94366F2CCA}" type="parTrans" cxnId="{2F252D1D-D6BD-4D8D-B27D-209319608853}">
      <dgm:prSet/>
      <dgm:spPr/>
      <dgm:t>
        <a:bodyPr/>
        <a:lstStyle/>
        <a:p>
          <a:endParaRPr lang="en-GB"/>
        </a:p>
      </dgm:t>
    </dgm:pt>
    <dgm:pt modelId="{5C8F2A6D-9074-4F54-9FDA-60238442770E}" type="sibTrans" cxnId="{2F252D1D-D6BD-4D8D-B27D-209319608853}">
      <dgm:prSet/>
      <dgm:spPr/>
      <dgm:t>
        <a:bodyPr/>
        <a:lstStyle/>
        <a:p>
          <a:endParaRPr lang="en-GB"/>
        </a:p>
      </dgm:t>
    </dgm:pt>
    <dgm:pt modelId="{4A11A43D-020D-4B61-A016-EC726A10E3BE}">
      <dgm:prSet/>
      <dgm:spPr/>
      <dgm:t>
        <a:bodyPr/>
        <a:lstStyle/>
        <a:p>
          <a:r>
            <a:rPr lang="en-GB"/>
            <a:t>EFFICIENT</a:t>
          </a:r>
        </a:p>
      </dgm:t>
    </dgm:pt>
    <dgm:pt modelId="{7B7749C7-4ECF-488C-B444-9A479D320F6A}" type="parTrans" cxnId="{D21C5672-45D2-4A9B-A8AC-F25A6ACF9A9F}">
      <dgm:prSet/>
      <dgm:spPr/>
      <dgm:t>
        <a:bodyPr/>
        <a:lstStyle/>
        <a:p>
          <a:endParaRPr lang="en-GB"/>
        </a:p>
      </dgm:t>
    </dgm:pt>
    <dgm:pt modelId="{C0507195-6EFD-4129-BDE1-81EE8F10A0D3}" type="sibTrans" cxnId="{D21C5672-45D2-4A9B-A8AC-F25A6ACF9A9F}">
      <dgm:prSet/>
      <dgm:spPr/>
      <dgm:t>
        <a:bodyPr/>
        <a:lstStyle/>
        <a:p>
          <a:endParaRPr lang="en-GB"/>
        </a:p>
      </dgm:t>
    </dgm:pt>
    <dgm:pt modelId="{66B52A26-721A-4174-B078-3BCC75E3401F}">
      <dgm:prSet/>
      <dgm:spPr/>
      <dgm:t>
        <a:bodyPr/>
        <a:lstStyle/>
        <a:p>
          <a:r>
            <a:rPr lang="en-GB"/>
            <a:t>EQUITABLE</a:t>
          </a:r>
        </a:p>
      </dgm:t>
    </dgm:pt>
    <dgm:pt modelId="{CA8AC17D-1707-41EA-AEC4-B209DDFCBC44}" type="parTrans" cxnId="{5D94A0CD-7D54-4F50-B225-6724A828B9DF}">
      <dgm:prSet/>
      <dgm:spPr/>
      <dgm:t>
        <a:bodyPr/>
        <a:lstStyle/>
        <a:p>
          <a:endParaRPr lang="en-GB"/>
        </a:p>
      </dgm:t>
    </dgm:pt>
    <dgm:pt modelId="{E68AF3E3-4D2B-4DA2-9593-AA6ABB61C75F}" type="sibTrans" cxnId="{5D94A0CD-7D54-4F50-B225-6724A828B9DF}">
      <dgm:prSet/>
      <dgm:spPr/>
      <dgm:t>
        <a:bodyPr/>
        <a:lstStyle/>
        <a:p>
          <a:endParaRPr lang="en-GB"/>
        </a:p>
      </dgm:t>
    </dgm:pt>
    <dgm:pt modelId="{89A92D04-2624-4363-A7EB-784B37D9E3A8}" type="pres">
      <dgm:prSet presAssocID="{138A3907-C3E1-4D33-96C0-CBFD6FAD7B5E}" presName="compositeShape" presStyleCnt="0">
        <dgm:presLayoutVars>
          <dgm:dir/>
          <dgm:resizeHandles/>
        </dgm:presLayoutVars>
      </dgm:prSet>
      <dgm:spPr/>
    </dgm:pt>
    <dgm:pt modelId="{C490FE6D-3DB5-4B08-83D3-F4A009597596}" type="pres">
      <dgm:prSet presAssocID="{138A3907-C3E1-4D33-96C0-CBFD6FAD7B5E}" presName="pyramid" presStyleLbl="node1" presStyleIdx="0" presStyleCnt="1"/>
      <dgm:spPr/>
    </dgm:pt>
    <dgm:pt modelId="{74697091-5E6C-4202-82FB-EAABCD9D6D4D}" type="pres">
      <dgm:prSet presAssocID="{138A3907-C3E1-4D33-96C0-CBFD6FAD7B5E}" presName="theList" presStyleCnt="0"/>
      <dgm:spPr/>
    </dgm:pt>
    <dgm:pt modelId="{9E073621-EDD5-485C-9340-EC6592F00177}" type="pres">
      <dgm:prSet presAssocID="{B1C8F166-C10D-40CE-89DA-EADA906DEB82}" presName="aNode" presStyleLbl="fgAcc1" presStyleIdx="0" presStyleCnt="6">
        <dgm:presLayoutVars>
          <dgm:bulletEnabled val="1"/>
        </dgm:presLayoutVars>
      </dgm:prSet>
      <dgm:spPr/>
    </dgm:pt>
    <dgm:pt modelId="{BDEF82AB-232B-4B34-B34C-68088DDECA42}" type="pres">
      <dgm:prSet presAssocID="{B1C8F166-C10D-40CE-89DA-EADA906DEB82}" presName="aSpace" presStyleCnt="0"/>
      <dgm:spPr/>
    </dgm:pt>
    <dgm:pt modelId="{68A127DD-14AF-49AD-8EB9-35C2AA17169A}" type="pres">
      <dgm:prSet presAssocID="{F333F3A5-4F5F-4EBF-B102-2FF4A6BD982A}" presName="aNode" presStyleLbl="fgAcc1" presStyleIdx="1" presStyleCnt="6">
        <dgm:presLayoutVars>
          <dgm:bulletEnabled val="1"/>
        </dgm:presLayoutVars>
      </dgm:prSet>
      <dgm:spPr/>
    </dgm:pt>
    <dgm:pt modelId="{BBAD3E54-2441-40BF-91EF-875A4AED7AE9}" type="pres">
      <dgm:prSet presAssocID="{F333F3A5-4F5F-4EBF-B102-2FF4A6BD982A}" presName="aSpace" presStyleCnt="0"/>
      <dgm:spPr/>
    </dgm:pt>
    <dgm:pt modelId="{03DC9866-AC29-4779-BDEB-835FC215223F}" type="pres">
      <dgm:prSet presAssocID="{EC41E5A2-F9B4-4ACA-8629-BDD99712743B}" presName="aNode" presStyleLbl="fgAcc1" presStyleIdx="2" presStyleCnt="6">
        <dgm:presLayoutVars>
          <dgm:bulletEnabled val="1"/>
        </dgm:presLayoutVars>
      </dgm:prSet>
      <dgm:spPr/>
    </dgm:pt>
    <dgm:pt modelId="{7BF309DD-40D6-4C36-980F-854D0F9CA59F}" type="pres">
      <dgm:prSet presAssocID="{EC41E5A2-F9B4-4ACA-8629-BDD99712743B}" presName="aSpace" presStyleCnt="0"/>
      <dgm:spPr/>
    </dgm:pt>
    <dgm:pt modelId="{8CB8384C-C019-4628-9FE2-B9515B39D397}" type="pres">
      <dgm:prSet presAssocID="{9FA5E924-3B9D-4180-B88F-64C0E5FCA70F}" presName="aNode" presStyleLbl="fgAcc1" presStyleIdx="3" presStyleCnt="6">
        <dgm:presLayoutVars>
          <dgm:bulletEnabled val="1"/>
        </dgm:presLayoutVars>
      </dgm:prSet>
      <dgm:spPr/>
    </dgm:pt>
    <dgm:pt modelId="{79007507-601A-4787-B2A4-853833FCA628}" type="pres">
      <dgm:prSet presAssocID="{9FA5E924-3B9D-4180-B88F-64C0E5FCA70F}" presName="aSpace" presStyleCnt="0"/>
      <dgm:spPr/>
    </dgm:pt>
    <dgm:pt modelId="{533137B6-DF51-43B9-AC86-DA09EFD528B0}" type="pres">
      <dgm:prSet presAssocID="{4A11A43D-020D-4B61-A016-EC726A10E3BE}" presName="aNode" presStyleLbl="fgAcc1" presStyleIdx="4" presStyleCnt="6">
        <dgm:presLayoutVars>
          <dgm:bulletEnabled val="1"/>
        </dgm:presLayoutVars>
      </dgm:prSet>
      <dgm:spPr/>
    </dgm:pt>
    <dgm:pt modelId="{86B6D1DD-5D65-4BAE-A77E-A83E8C6057A6}" type="pres">
      <dgm:prSet presAssocID="{4A11A43D-020D-4B61-A016-EC726A10E3BE}" presName="aSpace" presStyleCnt="0"/>
      <dgm:spPr/>
    </dgm:pt>
    <dgm:pt modelId="{5C163CD9-10A2-4A8E-AF5E-4E4FC92D9042}" type="pres">
      <dgm:prSet presAssocID="{66B52A26-721A-4174-B078-3BCC75E3401F}" presName="aNode" presStyleLbl="fgAcc1" presStyleIdx="5" presStyleCnt="6">
        <dgm:presLayoutVars>
          <dgm:bulletEnabled val="1"/>
        </dgm:presLayoutVars>
      </dgm:prSet>
      <dgm:spPr/>
    </dgm:pt>
    <dgm:pt modelId="{2BFC3ED0-5529-432D-B03B-FAA510916336}" type="pres">
      <dgm:prSet presAssocID="{66B52A26-721A-4174-B078-3BCC75E3401F}" presName="aSpace" presStyleCnt="0"/>
      <dgm:spPr/>
    </dgm:pt>
  </dgm:ptLst>
  <dgm:cxnLst>
    <dgm:cxn modelId="{2F252D1D-D6BD-4D8D-B27D-209319608853}" srcId="{138A3907-C3E1-4D33-96C0-CBFD6FAD7B5E}" destId="{9FA5E924-3B9D-4180-B88F-64C0E5FCA70F}" srcOrd="3" destOrd="0" parTransId="{63D521E4-0B20-4841-BE33-6D94366F2CCA}" sibTransId="{5C8F2A6D-9074-4F54-9FDA-60238442770E}"/>
    <dgm:cxn modelId="{A3B75D23-F7ED-4BDF-A27F-0226E784F11B}" type="presOf" srcId="{B1C8F166-C10D-40CE-89DA-EADA906DEB82}" destId="{9E073621-EDD5-485C-9340-EC6592F00177}" srcOrd="0" destOrd="0" presId="urn:microsoft.com/office/officeart/2005/8/layout/pyramid2"/>
    <dgm:cxn modelId="{E4760636-0C34-471F-8399-98EC7D6D4409}" srcId="{138A3907-C3E1-4D33-96C0-CBFD6FAD7B5E}" destId="{B1C8F166-C10D-40CE-89DA-EADA906DEB82}" srcOrd="0" destOrd="0" parTransId="{D813837D-CB4A-4CC0-9607-D4212573AF09}" sibTransId="{1AE492BB-973A-42D0-B9E5-AFF0DAF4302D}"/>
    <dgm:cxn modelId="{0847703A-2881-4DC7-8B59-09831BEBA3E6}" type="presOf" srcId="{66B52A26-721A-4174-B078-3BCC75E3401F}" destId="{5C163CD9-10A2-4A8E-AF5E-4E4FC92D9042}" srcOrd="0" destOrd="0" presId="urn:microsoft.com/office/officeart/2005/8/layout/pyramid2"/>
    <dgm:cxn modelId="{D21C5672-45D2-4A9B-A8AC-F25A6ACF9A9F}" srcId="{138A3907-C3E1-4D33-96C0-CBFD6FAD7B5E}" destId="{4A11A43D-020D-4B61-A016-EC726A10E3BE}" srcOrd="4" destOrd="0" parTransId="{7B7749C7-4ECF-488C-B444-9A479D320F6A}" sibTransId="{C0507195-6EFD-4129-BDE1-81EE8F10A0D3}"/>
    <dgm:cxn modelId="{450D797C-AF47-4A92-B795-3C17960E35AB}" type="presOf" srcId="{F333F3A5-4F5F-4EBF-B102-2FF4A6BD982A}" destId="{68A127DD-14AF-49AD-8EB9-35C2AA17169A}" srcOrd="0" destOrd="0" presId="urn:microsoft.com/office/officeart/2005/8/layout/pyramid2"/>
    <dgm:cxn modelId="{B668D98C-6870-4AAE-9B51-E0DB6B4669DE}" type="presOf" srcId="{138A3907-C3E1-4D33-96C0-CBFD6FAD7B5E}" destId="{89A92D04-2624-4363-A7EB-784B37D9E3A8}" srcOrd="0" destOrd="0" presId="urn:microsoft.com/office/officeart/2005/8/layout/pyramid2"/>
    <dgm:cxn modelId="{F4C74598-2946-418B-8261-AB7C19ED5DDA}" type="presOf" srcId="{4A11A43D-020D-4B61-A016-EC726A10E3BE}" destId="{533137B6-DF51-43B9-AC86-DA09EFD528B0}" srcOrd="0" destOrd="0" presId="urn:microsoft.com/office/officeart/2005/8/layout/pyramid2"/>
    <dgm:cxn modelId="{4EEB65AA-CDD3-419E-AB3A-CC459F403A3C}" srcId="{138A3907-C3E1-4D33-96C0-CBFD6FAD7B5E}" destId="{F333F3A5-4F5F-4EBF-B102-2FF4A6BD982A}" srcOrd="1" destOrd="0" parTransId="{D0436447-0009-4E07-8153-F33B18E08974}" sibTransId="{FFA33689-9860-417B-B3D7-E32F31E30C3B}"/>
    <dgm:cxn modelId="{37A562AD-0207-4F67-906D-F6BCC863BFFF}" type="presOf" srcId="{EC41E5A2-F9B4-4ACA-8629-BDD99712743B}" destId="{03DC9866-AC29-4779-BDEB-835FC215223F}" srcOrd="0" destOrd="0" presId="urn:microsoft.com/office/officeart/2005/8/layout/pyramid2"/>
    <dgm:cxn modelId="{5D94A0CD-7D54-4F50-B225-6724A828B9DF}" srcId="{138A3907-C3E1-4D33-96C0-CBFD6FAD7B5E}" destId="{66B52A26-721A-4174-B078-3BCC75E3401F}" srcOrd="5" destOrd="0" parTransId="{CA8AC17D-1707-41EA-AEC4-B209DDFCBC44}" sibTransId="{E68AF3E3-4D2B-4DA2-9593-AA6ABB61C75F}"/>
    <dgm:cxn modelId="{24DAFFDC-9362-40D4-AA19-7969A6EBE1B9}" type="presOf" srcId="{9FA5E924-3B9D-4180-B88F-64C0E5FCA70F}" destId="{8CB8384C-C019-4628-9FE2-B9515B39D397}" srcOrd="0" destOrd="0" presId="urn:microsoft.com/office/officeart/2005/8/layout/pyramid2"/>
    <dgm:cxn modelId="{D968D6F0-B616-4973-91B6-BF39E92EEF87}" srcId="{138A3907-C3E1-4D33-96C0-CBFD6FAD7B5E}" destId="{EC41E5A2-F9B4-4ACA-8629-BDD99712743B}" srcOrd="2" destOrd="0" parTransId="{41487D1A-117B-417D-B6F2-1BF34E44E29E}" sibTransId="{5E7E397C-AB48-42D2-A0C6-26E21372684E}"/>
    <dgm:cxn modelId="{C2A6FBE8-CAFF-4A13-9938-513B585C16E7}" type="presParOf" srcId="{89A92D04-2624-4363-A7EB-784B37D9E3A8}" destId="{C490FE6D-3DB5-4B08-83D3-F4A009597596}" srcOrd="0" destOrd="0" presId="urn:microsoft.com/office/officeart/2005/8/layout/pyramid2"/>
    <dgm:cxn modelId="{2C8E2AF0-B5A0-4179-929F-4E56F024A331}" type="presParOf" srcId="{89A92D04-2624-4363-A7EB-784B37D9E3A8}" destId="{74697091-5E6C-4202-82FB-EAABCD9D6D4D}" srcOrd="1" destOrd="0" presId="urn:microsoft.com/office/officeart/2005/8/layout/pyramid2"/>
    <dgm:cxn modelId="{0D209459-7850-4196-B1C6-E6F6FE41DCEE}" type="presParOf" srcId="{74697091-5E6C-4202-82FB-EAABCD9D6D4D}" destId="{9E073621-EDD5-485C-9340-EC6592F00177}" srcOrd="0" destOrd="0" presId="urn:microsoft.com/office/officeart/2005/8/layout/pyramid2"/>
    <dgm:cxn modelId="{DD35FD50-58DF-426F-A099-B3923D732385}" type="presParOf" srcId="{74697091-5E6C-4202-82FB-EAABCD9D6D4D}" destId="{BDEF82AB-232B-4B34-B34C-68088DDECA42}" srcOrd="1" destOrd="0" presId="urn:microsoft.com/office/officeart/2005/8/layout/pyramid2"/>
    <dgm:cxn modelId="{320AE948-07B6-42B2-8974-1FE5C47E67CB}" type="presParOf" srcId="{74697091-5E6C-4202-82FB-EAABCD9D6D4D}" destId="{68A127DD-14AF-49AD-8EB9-35C2AA17169A}" srcOrd="2" destOrd="0" presId="urn:microsoft.com/office/officeart/2005/8/layout/pyramid2"/>
    <dgm:cxn modelId="{8F4C19F3-2DC9-40AA-9C63-CB03219CE597}" type="presParOf" srcId="{74697091-5E6C-4202-82FB-EAABCD9D6D4D}" destId="{BBAD3E54-2441-40BF-91EF-875A4AED7AE9}" srcOrd="3" destOrd="0" presId="urn:microsoft.com/office/officeart/2005/8/layout/pyramid2"/>
    <dgm:cxn modelId="{971B28C6-19D7-403F-8951-8428524BEF17}" type="presParOf" srcId="{74697091-5E6C-4202-82FB-EAABCD9D6D4D}" destId="{03DC9866-AC29-4779-BDEB-835FC215223F}" srcOrd="4" destOrd="0" presId="urn:microsoft.com/office/officeart/2005/8/layout/pyramid2"/>
    <dgm:cxn modelId="{5611A5E6-C097-47A2-9797-0A2B5E60A71D}" type="presParOf" srcId="{74697091-5E6C-4202-82FB-EAABCD9D6D4D}" destId="{7BF309DD-40D6-4C36-980F-854D0F9CA59F}" srcOrd="5" destOrd="0" presId="urn:microsoft.com/office/officeart/2005/8/layout/pyramid2"/>
    <dgm:cxn modelId="{60EC222B-5417-4F6B-B39F-9C9166FB872E}" type="presParOf" srcId="{74697091-5E6C-4202-82FB-EAABCD9D6D4D}" destId="{8CB8384C-C019-4628-9FE2-B9515B39D397}" srcOrd="6" destOrd="0" presId="urn:microsoft.com/office/officeart/2005/8/layout/pyramid2"/>
    <dgm:cxn modelId="{B3AD453F-4561-461E-BAD5-C5065E24CA4F}" type="presParOf" srcId="{74697091-5E6C-4202-82FB-EAABCD9D6D4D}" destId="{79007507-601A-4787-B2A4-853833FCA628}" srcOrd="7" destOrd="0" presId="urn:microsoft.com/office/officeart/2005/8/layout/pyramid2"/>
    <dgm:cxn modelId="{6AC4A746-FF25-411D-ADEA-E22539E47940}" type="presParOf" srcId="{74697091-5E6C-4202-82FB-EAABCD9D6D4D}" destId="{533137B6-DF51-43B9-AC86-DA09EFD528B0}" srcOrd="8" destOrd="0" presId="urn:microsoft.com/office/officeart/2005/8/layout/pyramid2"/>
    <dgm:cxn modelId="{003B816B-6105-4268-A6DC-C74C1CC98F5D}" type="presParOf" srcId="{74697091-5E6C-4202-82FB-EAABCD9D6D4D}" destId="{86B6D1DD-5D65-4BAE-A77E-A83E8C6057A6}" srcOrd="9" destOrd="0" presId="urn:microsoft.com/office/officeart/2005/8/layout/pyramid2"/>
    <dgm:cxn modelId="{B22016D3-9103-49F2-A435-5E2843BBC4EF}" type="presParOf" srcId="{74697091-5E6C-4202-82FB-EAABCD9D6D4D}" destId="{5C163CD9-10A2-4A8E-AF5E-4E4FC92D9042}" srcOrd="10" destOrd="0" presId="urn:microsoft.com/office/officeart/2005/8/layout/pyramid2"/>
    <dgm:cxn modelId="{9BDA6B34-70E5-486D-970D-663E6E5C5150}" type="presParOf" srcId="{74697091-5E6C-4202-82FB-EAABCD9D6D4D}" destId="{2BFC3ED0-5529-432D-B03B-FAA510916336}" srcOrd="1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C02687-03DB-451F-8C12-54A0CA577FBD}" type="doc">
      <dgm:prSet loTypeId="urn:microsoft.com/office/officeart/2008/layout/VerticalCurvedList" loCatId="list" qsTypeId="urn:microsoft.com/office/officeart/2005/8/quickstyle/simple1" qsCatId="simple" csTypeId="urn:microsoft.com/office/officeart/2005/8/colors/accent2_3" csCatId="accent2" phldr="1"/>
      <dgm:spPr/>
      <dgm:t>
        <a:bodyPr/>
        <a:lstStyle/>
        <a:p>
          <a:endParaRPr lang="en-GB"/>
        </a:p>
      </dgm:t>
    </dgm:pt>
    <dgm:pt modelId="{8C994AF7-7464-4409-9388-1CFEA4830AEB}">
      <dgm:prSet phldrT="[Text]" custT="1"/>
      <dgm:spPr/>
      <dgm:t>
        <a:bodyPr/>
        <a:lstStyle/>
        <a:p>
          <a:r>
            <a:rPr lang="en-GB" sz="3200"/>
            <a:t>Tailored approaches</a:t>
          </a:r>
        </a:p>
      </dgm:t>
    </dgm:pt>
    <dgm:pt modelId="{A1E1A6DC-D2DC-40B6-A6DE-B7458E201CF7}" type="parTrans" cxnId="{710241BF-3B38-4959-B5F5-23C87E98D064}">
      <dgm:prSet/>
      <dgm:spPr/>
      <dgm:t>
        <a:bodyPr/>
        <a:lstStyle/>
        <a:p>
          <a:endParaRPr lang="en-GB"/>
        </a:p>
      </dgm:t>
    </dgm:pt>
    <dgm:pt modelId="{6BBFBB1A-E86D-4648-81F1-487101969CB2}" type="sibTrans" cxnId="{710241BF-3B38-4959-B5F5-23C87E98D064}">
      <dgm:prSet/>
      <dgm:spPr/>
      <dgm:t>
        <a:bodyPr/>
        <a:lstStyle/>
        <a:p>
          <a:endParaRPr lang="en-GB"/>
        </a:p>
      </dgm:t>
    </dgm:pt>
    <dgm:pt modelId="{6A3CF270-456B-4243-8D31-46829E3BECCD}">
      <dgm:prSet phldrT="[Text]" custT="1"/>
      <dgm:spPr/>
      <dgm:t>
        <a:bodyPr/>
        <a:lstStyle/>
        <a:p>
          <a:r>
            <a:rPr lang="en-GB" sz="3200"/>
            <a:t>Prioritising Vulnerable groups</a:t>
          </a:r>
        </a:p>
      </dgm:t>
    </dgm:pt>
    <dgm:pt modelId="{CF872CAF-B0A4-4F6D-9EBA-0C184C0E8FF7}" type="parTrans" cxnId="{C8C0E1A3-2041-4F4E-A1F4-3E9A8B7151BA}">
      <dgm:prSet/>
      <dgm:spPr/>
      <dgm:t>
        <a:bodyPr/>
        <a:lstStyle/>
        <a:p>
          <a:endParaRPr lang="en-GB"/>
        </a:p>
      </dgm:t>
    </dgm:pt>
    <dgm:pt modelId="{94A16E52-9F6D-4FCD-B96A-7F1B02188597}" type="sibTrans" cxnId="{C8C0E1A3-2041-4F4E-A1F4-3E9A8B7151BA}">
      <dgm:prSet/>
      <dgm:spPr/>
      <dgm:t>
        <a:bodyPr/>
        <a:lstStyle/>
        <a:p>
          <a:endParaRPr lang="en-GB"/>
        </a:p>
      </dgm:t>
    </dgm:pt>
    <dgm:pt modelId="{20740B05-E1BD-4EF0-A5B5-1F805B29F574}">
      <dgm:prSet phldrT="[Text]" custT="1"/>
      <dgm:spPr/>
      <dgm:t>
        <a:bodyPr/>
        <a:lstStyle/>
        <a:p>
          <a:r>
            <a:rPr lang="en-GB" sz="3200"/>
            <a:t>Sustainable financing</a:t>
          </a:r>
        </a:p>
      </dgm:t>
    </dgm:pt>
    <dgm:pt modelId="{CD9B980E-6EAF-409E-B0CE-D420C95A8E66}" type="parTrans" cxnId="{89CCC887-A822-4529-93A6-04966C8C5234}">
      <dgm:prSet/>
      <dgm:spPr/>
      <dgm:t>
        <a:bodyPr/>
        <a:lstStyle/>
        <a:p>
          <a:endParaRPr lang="en-GB"/>
        </a:p>
      </dgm:t>
    </dgm:pt>
    <dgm:pt modelId="{D56DB131-DD5E-431B-AF85-CE36C385D7EA}" type="sibTrans" cxnId="{89CCC887-A822-4529-93A6-04966C8C5234}">
      <dgm:prSet/>
      <dgm:spPr/>
      <dgm:t>
        <a:bodyPr/>
        <a:lstStyle/>
        <a:p>
          <a:endParaRPr lang="en-GB"/>
        </a:p>
      </dgm:t>
    </dgm:pt>
    <dgm:pt modelId="{FEE800DD-7CF0-4012-967C-93031E32F967}">
      <dgm:prSet custT="1"/>
      <dgm:spPr/>
      <dgm:t>
        <a:bodyPr/>
        <a:lstStyle/>
        <a:p>
          <a:r>
            <a:rPr lang="en-GB" sz="3200"/>
            <a:t>Focus on prevention</a:t>
          </a:r>
        </a:p>
      </dgm:t>
    </dgm:pt>
    <dgm:pt modelId="{376615F9-411B-413F-8C0B-888FC741FE93}" type="parTrans" cxnId="{CD84E0F2-AFFA-4183-91D1-94B6275E6FAA}">
      <dgm:prSet/>
      <dgm:spPr/>
      <dgm:t>
        <a:bodyPr/>
        <a:lstStyle/>
        <a:p>
          <a:endParaRPr lang="en-GB"/>
        </a:p>
      </dgm:t>
    </dgm:pt>
    <dgm:pt modelId="{00B1DBED-BEFF-40CA-B16F-70B782631D9E}" type="sibTrans" cxnId="{CD84E0F2-AFFA-4183-91D1-94B6275E6FAA}">
      <dgm:prSet/>
      <dgm:spPr/>
      <dgm:t>
        <a:bodyPr/>
        <a:lstStyle/>
        <a:p>
          <a:endParaRPr lang="en-GB"/>
        </a:p>
      </dgm:t>
    </dgm:pt>
    <dgm:pt modelId="{B8B7E001-68AD-44DB-989F-10FF08B9B944}" type="pres">
      <dgm:prSet presAssocID="{5DC02687-03DB-451F-8C12-54A0CA577FBD}" presName="Name0" presStyleCnt="0">
        <dgm:presLayoutVars>
          <dgm:chMax val="7"/>
          <dgm:chPref val="7"/>
          <dgm:dir/>
        </dgm:presLayoutVars>
      </dgm:prSet>
      <dgm:spPr/>
    </dgm:pt>
    <dgm:pt modelId="{2B954CDA-A6C0-4218-922C-6C5965D1F1B0}" type="pres">
      <dgm:prSet presAssocID="{5DC02687-03DB-451F-8C12-54A0CA577FBD}" presName="Name1" presStyleCnt="0"/>
      <dgm:spPr/>
    </dgm:pt>
    <dgm:pt modelId="{C1FFE1FD-35E6-4B04-B42C-129DBC7195A3}" type="pres">
      <dgm:prSet presAssocID="{5DC02687-03DB-451F-8C12-54A0CA577FBD}" presName="cycle" presStyleCnt="0"/>
      <dgm:spPr/>
    </dgm:pt>
    <dgm:pt modelId="{3A7476C6-3547-487A-8B79-684DBEE1DB25}" type="pres">
      <dgm:prSet presAssocID="{5DC02687-03DB-451F-8C12-54A0CA577FBD}" presName="srcNode" presStyleLbl="node1" presStyleIdx="0" presStyleCnt="4"/>
      <dgm:spPr/>
    </dgm:pt>
    <dgm:pt modelId="{617B3589-D951-4F45-95C7-96D0B8F5B9D8}" type="pres">
      <dgm:prSet presAssocID="{5DC02687-03DB-451F-8C12-54A0CA577FBD}" presName="conn" presStyleLbl="parChTrans1D2" presStyleIdx="0" presStyleCnt="1"/>
      <dgm:spPr/>
    </dgm:pt>
    <dgm:pt modelId="{C37A5696-945D-47B7-BCE8-F2406BCF1AAB}" type="pres">
      <dgm:prSet presAssocID="{5DC02687-03DB-451F-8C12-54A0CA577FBD}" presName="extraNode" presStyleLbl="node1" presStyleIdx="0" presStyleCnt="4"/>
      <dgm:spPr/>
    </dgm:pt>
    <dgm:pt modelId="{BBE6290B-0C95-453E-A11A-55E1DEBEF39D}" type="pres">
      <dgm:prSet presAssocID="{5DC02687-03DB-451F-8C12-54A0CA577FBD}" presName="dstNode" presStyleLbl="node1" presStyleIdx="0" presStyleCnt="4"/>
      <dgm:spPr/>
    </dgm:pt>
    <dgm:pt modelId="{6FADA913-4B13-433A-A370-A16FC9F77A89}" type="pres">
      <dgm:prSet presAssocID="{8C994AF7-7464-4409-9388-1CFEA4830AEB}" presName="text_1" presStyleLbl="node1" presStyleIdx="0" presStyleCnt="4" custScaleX="86181" custLinFactNeighborX="-3718">
        <dgm:presLayoutVars>
          <dgm:bulletEnabled val="1"/>
        </dgm:presLayoutVars>
      </dgm:prSet>
      <dgm:spPr/>
    </dgm:pt>
    <dgm:pt modelId="{C6301684-AF3B-4D92-8A60-6CA6A3EC54DE}" type="pres">
      <dgm:prSet presAssocID="{8C994AF7-7464-4409-9388-1CFEA4830AEB}" presName="accent_1" presStyleCnt="0"/>
      <dgm:spPr/>
    </dgm:pt>
    <dgm:pt modelId="{C9E1EF02-53C5-4A88-B2E4-341B494F1EE5}" type="pres">
      <dgm:prSet presAssocID="{8C994AF7-7464-4409-9388-1CFEA4830AEB}" presName="accentRepeatNode" presStyleLbl="solidFgAcc1" presStyleIdx="0" presStyleCnt="4"/>
      <dgm:spPr/>
    </dgm:pt>
    <dgm:pt modelId="{43A45E6E-4973-4CF3-AF0F-202B4739015C}" type="pres">
      <dgm:prSet presAssocID="{6A3CF270-456B-4243-8D31-46829E3BECCD}" presName="text_2" presStyleLbl="node1" presStyleIdx="1" presStyleCnt="4" custScaleX="88287" custLinFactNeighborX="-5651">
        <dgm:presLayoutVars>
          <dgm:bulletEnabled val="1"/>
        </dgm:presLayoutVars>
      </dgm:prSet>
      <dgm:spPr/>
    </dgm:pt>
    <dgm:pt modelId="{50375D86-E04C-4740-B9BF-27413FE1D509}" type="pres">
      <dgm:prSet presAssocID="{6A3CF270-456B-4243-8D31-46829E3BECCD}" presName="accent_2" presStyleCnt="0"/>
      <dgm:spPr/>
    </dgm:pt>
    <dgm:pt modelId="{EF3DEEFF-3DBE-4940-96C7-5E08A5DE5162}" type="pres">
      <dgm:prSet presAssocID="{6A3CF270-456B-4243-8D31-46829E3BECCD}" presName="accentRepeatNode" presStyleLbl="solidFgAcc1" presStyleIdx="1" presStyleCnt="4"/>
      <dgm:spPr/>
    </dgm:pt>
    <dgm:pt modelId="{0CD7ACF3-6F62-48AF-B0AA-70A0DB30E443}" type="pres">
      <dgm:prSet presAssocID="{20740B05-E1BD-4EF0-A5B5-1F805B29F574}" presName="text_3" presStyleLbl="node1" presStyleIdx="2" presStyleCnt="4" custScaleX="85844" custLinFactNeighborX="-4429">
        <dgm:presLayoutVars>
          <dgm:bulletEnabled val="1"/>
        </dgm:presLayoutVars>
      </dgm:prSet>
      <dgm:spPr/>
    </dgm:pt>
    <dgm:pt modelId="{DAC2287E-A891-4775-A073-378D2BE5BFB4}" type="pres">
      <dgm:prSet presAssocID="{20740B05-E1BD-4EF0-A5B5-1F805B29F574}" presName="accent_3" presStyleCnt="0"/>
      <dgm:spPr/>
    </dgm:pt>
    <dgm:pt modelId="{CC8FE37B-12B0-42C5-997A-2842FEE91D02}" type="pres">
      <dgm:prSet presAssocID="{20740B05-E1BD-4EF0-A5B5-1F805B29F574}" presName="accentRepeatNode" presStyleLbl="solidFgAcc1" presStyleIdx="2" presStyleCnt="4"/>
      <dgm:spPr/>
    </dgm:pt>
    <dgm:pt modelId="{B5D355A4-87E3-418E-8631-6634AC67AD06}" type="pres">
      <dgm:prSet presAssocID="{FEE800DD-7CF0-4012-967C-93031E32F967}" presName="text_4" presStyleLbl="node1" presStyleIdx="3" presStyleCnt="4" custScaleX="87610" custLinFactNeighborX="-3858" custLinFactNeighborY="-374">
        <dgm:presLayoutVars>
          <dgm:bulletEnabled val="1"/>
        </dgm:presLayoutVars>
      </dgm:prSet>
      <dgm:spPr/>
    </dgm:pt>
    <dgm:pt modelId="{6B0F5897-D85A-42E0-8F14-541104AA2DE4}" type="pres">
      <dgm:prSet presAssocID="{FEE800DD-7CF0-4012-967C-93031E32F967}" presName="accent_4" presStyleCnt="0"/>
      <dgm:spPr/>
    </dgm:pt>
    <dgm:pt modelId="{AF71FDCE-1938-4B3E-B1D9-4A0C9BDF81E8}" type="pres">
      <dgm:prSet presAssocID="{FEE800DD-7CF0-4012-967C-93031E32F967}" presName="accentRepeatNode" presStyleLbl="solidFgAcc1" presStyleIdx="3" presStyleCnt="4"/>
      <dgm:spPr/>
    </dgm:pt>
  </dgm:ptLst>
  <dgm:cxnLst>
    <dgm:cxn modelId="{A2FBFA03-980E-4563-A674-56C625AEBB31}" type="presOf" srcId="{20740B05-E1BD-4EF0-A5B5-1F805B29F574}" destId="{0CD7ACF3-6F62-48AF-B0AA-70A0DB30E443}" srcOrd="0" destOrd="0" presId="urn:microsoft.com/office/officeart/2008/layout/VerticalCurvedList"/>
    <dgm:cxn modelId="{19FE0A11-E36C-44FD-82D8-76EF92EAF387}" type="presOf" srcId="{6BBFBB1A-E86D-4648-81F1-487101969CB2}" destId="{617B3589-D951-4F45-95C7-96D0B8F5B9D8}" srcOrd="0" destOrd="0" presId="urn:microsoft.com/office/officeart/2008/layout/VerticalCurvedList"/>
    <dgm:cxn modelId="{BC7CAF1D-24A0-4FE2-A8ED-0BD87903167F}" type="presOf" srcId="{6A3CF270-456B-4243-8D31-46829E3BECCD}" destId="{43A45E6E-4973-4CF3-AF0F-202B4739015C}" srcOrd="0" destOrd="0" presId="urn:microsoft.com/office/officeart/2008/layout/VerticalCurvedList"/>
    <dgm:cxn modelId="{A7159859-84D1-4ECB-8B86-3E7E35DBF83B}" type="presOf" srcId="{5DC02687-03DB-451F-8C12-54A0CA577FBD}" destId="{B8B7E001-68AD-44DB-989F-10FF08B9B944}" srcOrd="0" destOrd="0" presId="urn:microsoft.com/office/officeart/2008/layout/VerticalCurvedList"/>
    <dgm:cxn modelId="{89CCC887-A822-4529-93A6-04966C8C5234}" srcId="{5DC02687-03DB-451F-8C12-54A0CA577FBD}" destId="{20740B05-E1BD-4EF0-A5B5-1F805B29F574}" srcOrd="2" destOrd="0" parTransId="{CD9B980E-6EAF-409E-B0CE-D420C95A8E66}" sibTransId="{D56DB131-DD5E-431B-AF85-CE36C385D7EA}"/>
    <dgm:cxn modelId="{C8C0E1A3-2041-4F4E-A1F4-3E9A8B7151BA}" srcId="{5DC02687-03DB-451F-8C12-54A0CA577FBD}" destId="{6A3CF270-456B-4243-8D31-46829E3BECCD}" srcOrd="1" destOrd="0" parTransId="{CF872CAF-B0A4-4F6D-9EBA-0C184C0E8FF7}" sibTransId="{94A16E52-9F6D-4FCD-B96A-7F1B02188597}"/>
    <dgm:cxn modelId="{710241BF-3B38-4959-B5F5-23C87E98D064}" srcId="{5DC02687-03DB-451F-8C12-54A0CA577FBD}" destId="{8C994AF7-7464-4409-9388-1CFEA4830AEB}" srcOrd="0" destOrd="0" parTransId="{A1E1A6DC-D2DC-40B6-A6DE-B7458E201CF7}" sibTransId="{6BBFBB1A-E86D-4648-81F1-487101969CB2}"/>
    <dgm:cxn modelId="{EC7597C5-1220-408F-80A3-F2503C5B6410}" type="presOf" srcId="{8C994AF7-7464-4409-9388-1CFEA4830AEB}" destId="{6FADA913-4B13-433A-A370-A16FC9F77A89}" srcOrd="0" destOrd="0" presId="urn:microsoft.com/office/officeart/2008/layout/VerticalCurvedList"/>
    <dgm:cxn modelId="{CD84E0F2-AFFA-4183-91D1-94B6275E6FAA}" srcId="{5DC02687-03DB-451F-8C12-54A0CA577FBD}" destId="{FEE800DD-7CF0-4012-967C-93031E32F967}" srcOrd="3" destOrd="0" parTransId="{376615F9-411B-413F-8C0B-888FC741FE93}" sibTransId="{00B1DBED-BEFF-40CA-B16F-70B782631D9E}"/>
    <dgm:cxn modelId="{53ED07F4-85B9-479B-A311-143AB10A79D7}" type="presOf" srcId="{FEE800DD-7CF0-4012-967C-93031E32F967}" destId="{B5D355A4-87E3-418E-8631-6634AC67AD06}" srcOrd="0" destOrd="0" presId="urn:microsoft.com/office/officeart/2008/layout/VerticalCurvedList"/>
    <dgm:cxn modelId="{2E7D7F29-A78C-4401-8C6D-A25F1B07C73B}" type="presParOf" srcId="{B8B7E001-68AD-44DB-989F-10FF08B9B944}" destId="{2B954CDA-A6C0-4218-922C-6C5965D1F1B0}" srcOrd="0" destOrd="0" presId="urn:microsoft.com/office/officeart/2008/layout/VerticalCurvedList"/>
    <dgm:cxn modelId="{FDF841BA-3DF1-4FAD-AC64-A6188E05E746}" type="presParOf" srcId="{2B954CDA-A6C0-4218-922C-6C5965D1F1B0}" destId="{C1FFE1FD-35E6-4B04-B42C-129DBC7195A3}" srcOrd="0" destOrd="0" presId="urn:microsoft.com/office/officeart/2008/layout/VerticalCurvedList"/>
    <dgm:cxn modelId="{8CF16686-349E-4494-9B49-9306214EB76F}" type="presParOf" srcId="{C1FFE1FD-35E6-4B04-B42C-129DBC7195A3}" destId="{3A7476C6-3547-487A-8B79-684DBEE1DB25}" srcOrd="0" destOrd="0" presId="urn:microsoft.com/office/officeart/2008/layout/VerticalCurvedList"/>
    <dgm:cxn modelId="{137F656A-DAA0-4258-8313-90D7EFC2145B}" type="presParOf" srcId="{C1FFE1FD-35E6-4B04-B42C-129DBC7195A3}" destId="{617B3589-D951-4F45-95C7-96D0B8F5B9D8}" srcOrd="1" destOrd="0" presId="urn:microsoft.com/office/officeart/2008/layout/VerticalCurvedList"/>
    <dgm:cxn modelId="{833C60A2-0D67-4672-B95B-1748083EEE8C}" type="presParOf" srcId="{C1FFE1FD-35E6-4B04-B42C-129DBC7195A3}" destId="{C37A5696-945D-47B7-BCE8-F2406BCF1AAB}" srcOrd="2" destOrd="0" presId="urn:microsoft.com/office/officeart/2008/layout/VerticalCurvedList"/>
    <dgm:cxn modelId="{90588D35-FA79-40B9-9B6C-CCBDD08BF1BC}" type="presParOf" srcId="{C1FFE1FD-35E6-4B04-B42C-129DBC7195A3}" destId="{BBE6290B-0C95-453E-A11A-55E1DEBEF39D}" srcOrd="3" destOrd="0" presId="urn:microsoft.com/office/officeart/2008/layout/VerticalCurvedList"/>
    <dgm:cxn modelId="{1BBBDBE9-7025-458B-B962-CFA3BD70008A}" type="presParOf" srcId="{2B954CDA-A6C0-4218-922C-6C5965D1F1B0}" destId="{6FADA913-4B13-433A-A370-A16FC9F77A89}" srcOrd="1" destOrd="0" presId="urn:microsoft.com/office/officeart/2008/layout/VerticalCurvedList"/>
    <dgm:cxn modelId="{4B7EDA1C-2B27-48EC-AC08-4A7C742A6FC4}" type="presParOf" srcId="{2B954CDA-A6C0-4218-922C-6C5965D1F1B0}" destId="{C6301684-AF3B-4D92-8A60-6CA6A3EC54DE}" srcOrd="2" destOrd="0" presId="urn:microsoft.com/office/officeart/2008/layout/VerticalCurvedList"/>
    <dgm:cxn modelId="{BF7D209A-9B11-4A0A-AE0F-08E4805626BE}" type="presParOf" srcId="{C6301684-AF3B-4D92-8A60-6CA6A3EC54DE}" destId="{C9E1EF02-53C5-4A88-B2E4-341B494F1EE5}" srcOrd="0" destOrd="0" presId="urn:microsoft.com/office/officeart/2008/layout/VerticalCurvedList"/>
    <dgm:cxn modelId="{BA3ACE90-82FC-4C2C-8B40-47B0BBA2AD2C}" type="presParOf" srcId="{2B954CDA-A6C0-4218-922C-6C5965D1F1B0}" destId="{43A45E6E-4973-4CF3-AF0F-202B4739015C}" srcOrd="3" destOrd="0" presId="urn:microsoft.com/office/officeart/2008/layout/VerticalCurvedList"/>
    <dgm:cxn modelId="{B2215A6D-7984-4D78-8C98-B14666999E89}" type="presParOf" srcId="{2B954CDA-A6C0-4218-922C-6C5965D1F1B0}" destId="{50375D86-E04C-4740-B9BF-27413FE1D509}" srcOrd="4" destOrd="0" presId="urn:microsoft.com/office/officeart/2008/layout/VerticalCurvedList"/>
    <dgm:cxn modelId="{06B3D789-2D85-4EDD-9C65-E87462145747}" type="presParOf" srcId="{50375D86-E04C-4740-B9BF-27413FE1D509}" destId="{EF3DEEFF-3DBE-4940-96C7-5E08A5DE5162}" srcOrd="0" destOrd="0" presId="urn:microsoft.com/office/officeart/2008/layout/VerticalCurvedList"/>
    <dgm:cxn modelId="{4AB9DBFF-3051-4DAD-91A4-540D06C73B22}" type="presParOf" srcId="{2B954CDA-A6C0-4218-922C-6C5965D1F1B0}" destId="{0CD7ACF3-6F62-48AF-B0AA-70A0DB30E443}" srcOrd="5" destOrd="0" presId="urn:microsoft.com/office/officeart/2008/layout/VerticalCurvedList"/>
    <dgm:cxn modelId="{89D39731-6536-437F-9C04-7687DA772713}" type="presParOf" srcId="{2B954CDA-A6C0-4218-922C-6C5965D1F1B0}" destId="{DAC2287E-A891-4775-A073-378D2BE5BFB4}" srcOrd="6" destOrd="0" presId="urn:microsoft.com/office/officeart/2008/layout/VerticalCurvedList"/>
    <dgm:cxn modelId="{6409A8DA-23F4-4ABF-9F94-257933DA79AF}" type="presParOf" srcId="{DAC2287E-A891-4775-A073-378D2BE5BFB4}" destId="{CC8FE37B-12B0-42C5-997A-2842FEE91D02}" srcOrd="0" destOrd="0" presId="urn:microsoft.com/office/officeart/2008/layout/VerticalCurvedList"/>
    <dgm:cxn modelId="{3D418EE0-A936-48E4-9CBF-87C362E4DFFB}" type="presParOf" srcId="{2B954CDA-A6C0-4218-922C-6C5965D1F1B0}" destId="{B5D355A4-87E3-418E-8631-6634AC67AD06}" srcOrd="7" destOrd="0" presId="urn:microsoft.com/office/officeart/2008/layout/VerticalCurvedList"/>
    <dgm:cxn modelId="{0335A0B4-6E70-4B9C-B7D8-29A1948B9F53}" type="presParOf" srcId="{2B954CDA-A6C0-4218-922C-6C5965D1F1B0}" destId="{6B0F5897-D85A-42E0-8F14-541104AA2DE4}" srcOrd="8" destOrd="0" presId="urn:microsoft.com/office/officeart/2008/layout/VerticalCurvedList"/>
    <dgm:cxn modelId="{E99105B5-EE62-430A-A5A3-61465C0EB298}" type="presParOf" srcId="{6B0F5897-D85A-42E0-8F14-541104AA2DE4}" destId="{AF71FDCE-1938-4B3E-B1D9-4A0C9BDF81E8}"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57F026-EE9E-456D-BFAC-4195DBFB1F3D}" type="doc">
      <dgm:prSet loTypeId="urn:microsoft.com/office/officeart/2005/8/layout/vList3" loCatId="list" qsTypeId="urn:microsoft.com/office/officeart/2005/8/quickstyle/simple1" qsCatId="simple" csTypeId="urn:microsoft.com/office/officeart/2005/8/colors/accent4_1" csCatId="accent4" phldr="1"/>
      <dgm:spPr/>
      <dgm:t>
        <a:bodyPr/>
        <a:lstStyle/>
        <a:p>
          <a:endParaRPr lang="en-GB"/>
        </a:p>
      </dgm:t>
    </dgm:pt>
    <dgm:pt modelId="{4E727F29-B48E-4633-8C0D-BA7346ABD37D}">
      <dgm:prSet phldrT="[Text]"/>
      <dgm:spPr/>
      <dgm:t>
        <a:bodyPr/>
        <a:lstStyle/>
        <a:p>
          <a:r>
            <a:rPr lang="en-GB"/>
            <a:t>Rising demand</a:t>
          </a:r>
        </a:p>
      </dgm:t>
    </dgm:pt>
    <dgm:pt modelId="{0F8C7662-5E7E-4C0B-B377-8901F410EF80}" type="parTrans" cxnId="{7539DC53-100E-4158-BA74-F0A6D8FE694A}">
      <dgm:prSet/>
      <dgm:spPr/>
      <dgm:t>
        <a:bodyPr/>
        <a:lstStyle/>
        <a:p>
          <a:endParaRPr lang="en-GB"/>
        </a:p>
      </dgm:t>
    </dgm:pt>
    <dgm:pt modelId="{04F858D5-3E4B-47CA-B95F-2D4A92C25EDD}" type="sibTrans" cxnId="{7539DC53-100E-4158-BA74-F0A6D8FE694A}">
      <dgm:prSet/>
      <dgm:spPr/>
      <dgm:t>
        <a:bodyPr/>
        <a:lstStyle/>
        <a:p>
          <a:endParaRPr lang="en-GB"/>
        </a:p>
      </dgm:t>
    </dgm:pt>
    <dgm:pt modelId="{CA7D3C3D-BF4B-432D-9C35-C0D8D77B0520}">
      <dgm:prSet phldrT="[Text]"/>
      <dgm:spPr/>
      <dgm:t>
        <a:bodyPr/>
        <a:lstStyle/>
        <a:p>
          <a:r>
            <a:rPr lang="en-GB"/>
            <a:t>Budget pressures</a:t>
          </a:r>
        </a:p>
      </dgm:t>
    </dgm:pt>
    <dgm:pt modelId="{C24E6252-0BCF-4828-80F9-55290E3B824E}" type="parTrans" cxnId="{E8F320FC-B82D-4E4F-BB43-611AFFEF052B}">
      <dgm:prSet/>
      <dgm:spPr/>
      <dgm:t>
        <a:bodyPr/>
        <a:lstStyle/>
        <a:p>
          <a:endParaRPr lang="en-GB"/>
        </a:p>
      </dgm:t>
    </dgm:pt>
    <dgm:pt modelId="{9CD6023E-A3C8-424F-9150-26362BD60172}" type="sibTrans" cxnId="{E8F320FC-B82D-4E4F-BB43-611AFFEF052B}">
      <dgm:prSet/>
      <dgm:spPr/>
      <dgm:t>
        <a:bodyPr/>
        <a:lstStyle/>
        <a:p>
          <a:endParaRPr lang="en-GB"/>
        </a:p>
      </dgm:t>
    </dgm:pt>
    <dgm:pt modelId="{A19900FF-E309-4DCC-A0BE-8A35342105F0}">
      <dgm:prSet phldrT="[Text]"/>
      <dgm:spPr/>
      <dgm:t>
        <a:bodyPr/>
        <a:lstStyle/>
        <a:p>
          <a:r>
            <a:rPr lang="en-GB"/>
            <a:t>Workforce costs</a:t>
          </a:r>
        </a:p>
      </dgm:t>
    </dgm:pt>
    <dgm:pt modelId="{F2467A1A-B575-4B7B-A2D2-C44E0570A043}" type="parTrans" cxnId="{8D989EE9-6CB1-4C86-A9C0-B0F3437CDE00}">
      <dgm:prSet/>
      <dgm:spPr/>
      <dgm:t>
        <a:bodyPr/>
        <a:lstStyle/>
        <a:p>
          <a:endParaRPr lang="en-GB"/>
        </a:p>
      </dgm:t>
    </dgm:pt>
    <dgm:pt modelId="{AA215612-1B23-4BE8-9E25-4195951D74F1}" type="sibTrans" cxnId="{8D989EE9-6CB1-4C86-A9C0-B0F3437CDE00}">
      <dgm:prSet/>
      <dgm:spPr/>
      <dgm:t>
        <a:bodyPr/>
        <a:lstStyle/>
        <a:p>
          <a:endParaRPr lang="en-GB"/>
        </a:p>
      </dgm:t>
    </dgm:pt>
    <dgm:pt modelId="{674F9AB9-573B-4DD4-B212-7E5BFFB4D753}">
      <dgm:prSet/>
      <dgm:spPr/>
      <dgm:t>
        <a:bodyPr/>
        <a:lstStyle/>
        <a:p>
          <a:r>
            <a:rPr lang="en-GB"/>
            <a:t>Efficiency targets</a:t>
          </a:r>
        </a:p>
      </dgm:t>
    </dgm:pt>
    <dgm:pt modelId="{E9591639-401C-488B-AFC1-34EB4F49862B}" type="parTrans" cxnId="{8B39DFCF-4628-494E-B3D3-E7BFF523D8CB}">
      <dgm:prSet/>
      <dgm:spPr/>
      <dgm:t>
        <a:bodyPr/>
        <a:lstStyle/>
        <a:p>
          <a:endParaRPr lang="en-GB"/>
        </a:p>
      </dgm:t>
    </dgm:pt>
    <dgm:pt modelId="{A2FC03B7-AB89-4E23-B216-6612673D0F33}" type="sibTrans" cxnId="{8B39DFCF-4628-494E-B3D3-E7BFF523D8CB}">
      <dgm:prSet/>
      <dgm:spPr/>
      <dgm:t>
        <a:bodyPr/>
        <a:lstStyle/>
        <a:p>
          <a:endParaRPr lang="en-GB"/>
        </a:p>
      </dgm:t>
    </dgm:pt>
    <dgm:pt modelId="{DE93285D-4E32-4E30-A1F6-6FCEC8B0D5CA}" type="pres">
      <dgm:prSet presAssocID="{8B57F026-EE9E-456D-BFAC-4195DBFB1F3D}" presName="linearFlow" presStyleCnt="0">
        <dgm:presLayoutVars>
          <dgm:dir/>
          <dgm:resizeHandles val="exact"/>
        </dgm:presLayoutVars>
      </dgm:prSet>
      <dgm:spPr/>
    </dgm:pt>
    <dgm:pt modelId="{ED304640-747F-415D-B371-C9BD8CD325D2}" type="pres">
      <dgm:prSet presAssocID="{4E727F29-B48E-4633-8C0D-BA7346ABD37D}" presName="composite" presStyleCnt="0"/>
      <dgm:spPr/>
    </dgm:pt>
    <dgm:pt modelId="{8476A44E-473C-4DCA-8C43-DA46476D9659}" type="pres">
      <dgm:prSet presAssocID="{4E727F29-B48E-4633-8C0D-BA7346ABD37D}"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0000" r="-20000"/>
          </a:stretch>
        </a:blipFill>
      </dgm:spPr>
    </dgm:pt>
    <dgm:pt modelId="{234E91AC-D52B-47D8-AFAD-6AD98FFA0A17}" type="pres">
      <dgm:prSet presAssocID="{4E727F29-B48E-4633-8C0D-BA7346ABD37D}" presName="txShp" presStyleLbl="node1" presStyleIdx="0" presStyleCnt="4">
        <dgm:presLayoutVars>
          <dgm:bulletEnabled val="1"/>
        </dgm:presLayoutVars>
      </dgm:prSet>
      <dgm:spPr/>
    </dgm:pt>
    <dgm:pt modelId="{8152FE97-DF50-4626-B825-F7F0D956830F}" type="pres">
      <dgm:prSet presAssocID="{04F858D5-3E4B-47CA-B95F-2D4A92C25EDD}" presName="spacing" presStyleCnt="0"/>
      <dgm:spPr/>
    </dgm:pt>
    <dgm:pt modelId="{944967EB-B2E4-4D6E-8328-23640470142E}" type="pres">
      <dgm:prSet presAssocID="{CA7D3C3D-BF4B-432D-9C35-C0D8D77B0520}" presName="composite" presStyleCnt="0"/>
      <dgm:spPr/>
    </dgm:pt>
    <dgm:pt modelId="{0A6E8CDF-AD43-44EC-8BC2-219287F056EA}" type="pres">
      <dgm:prSet presAssocID="{CA7D3C3D-BF4B-432D-9C35-C0D8D77B0520}"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43780D4C-A431-463C-9B3D-62045DE342D9}" type="pres">
      <dgm:prSet presAssocID="{CA7D3C3D-BF4B-432D-9C35-C0D8D77B0520}" presName="txShp" presStyleLbl="node1" presStyleIdx="1" presStyleCnt="4">
        <dgm:presLayoutVars>
          <dgm:bulletEnabled val="1"/>
        </dgm:presLayoutVars>
      </dgm:prSet>
      <dgm:spPr/>
    </dgm:pt>
    <dgm:pt modelId="{E8203F98-39C0-46CD-91CA-B248E10B17AA}" type="pres">
      <dgm:prSet presAssocID="{9CD6023E-A3C8-424F-9150-26362BD60172}" presName="spacing" presStyleCnt="0"/>
      <dgm:spPr/>
    </dgm:pt>
    <dgm:pt modelId="{107355CE-205A-45EF-B8D9-9215B845F382}" type="pres">
      <dgm:prSet presAssocID="{A19900FF-E309-4DCC-A0BE-8A35342105F0}" presName="composite" presStyleCnt="0"/>
      <dgm:spPr/>
    </dgm:pt>
    <dgm:pt modelId="{6B2B7E5C-B2E3-4080-B8A5-0D3F9FEEB0EB}" type="pres">
      <dgm:prSet presAssocID="{A19900FF-E309-4DCC-A0BE-8A35342105F0}"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40000" r="-40000"/>
          </a:stretch>
        </a:blipFill>
      </dgm:spPr>
    </dgm:pt>
    <dgm:pt modelId="{6FA5720B-C399-4D98-9003-35816E9DB44D}" type="pres">
      <dgm:prSet presAssocID="{A19900FF-E309-4DCC-A0BE-8A35342105F0}" presName="txShp" presStyleLbl="node1" presStyleIdx="2" presStyleCnt="4">
        <dgm:presLayoutVars>
          <dgm:bulletEnabled val="1"/>
        </dgm:presLayoutVars>
      </dgm:prSet>
      <dgm:spPr/>
    </dgm:pt>
    <dgm:pt modelId="{48BFC1C1-B465-48F8-BB5D-27FCC5E9E22C}" type="pres">
      <dgm:prSet presAssocID="{AA215612-1B23-4BE8-9E25-4195951D74F1}" presName="spacing" presStyleCnt="0"/>
      <dgm:spPr/>
    </dgm:pt>
    <dgm:pt modelId="{5303B77B-FE6D-430E-A6FD-308388285803}" type="pres">
      <dgm:prSet presAssocID="{674F9AB9-573B-4DD4-B212-7E5BFFB4D753}" presName="composite" presStyleCnt="0"/>
      <dgm:spPr/>
    </dgm:pt>
    <dgm:pt modelId="{67E279E3-60BD-49E4-8602-166C77D9E622}" type="pres">
      <dgm:prSet presAssocID="{674F9AB9-573B-4DD4-B212-7E5BFFB4D753}" presName="imgShp"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C4926ACA-EC77-4A58-BCF3-8C1E5D399FE2}" type="pres">
      <dgm:prSet presAssocID="{674F9AB9-573B-4DD4-B212-7E5BFFB4D753}" presName="txShp" presStyleLbl="node1" presStyleIdx="3" presStyleCnt="4">
        <dgm:presLayoutVars>
          <dgm:bulletEnabled val="1"/>
        </dgm:presLayoutVars>
      </dgm:prSet>
      <dgm:spPr/>
    </dgm:pt>
  </dgm:ptLst>
  <dgm:cxnLst>
    <dgm:cxn modelId="{A88C4044-E78F-4EAC-9572-4588B898960D}" type="presOf" srcId="{674F9AB9-573B-4DD4-B212-7E5BFFB4D753}" destId="{C4926ACA-EC77-4A58-BCF3-8C1E5D399FE2}" srcOrd="0" destOrd="0" presId="urn:microsoft.com/office/officeart/2005/8/layout/vList3"/>
    <dgm:cxn modelId="{46BAEE65-7BDF-4446-B4DC-73956B0BC5D7}" type="presOf" srcId="{A19900FF-E309-4DCC-A0BE-8A35342105F0}" destId="{6FA5720B-C399-4D98-9003-35816E9DB44D}" srcOrd="0" destOrd="0" presId="urn:microsoft.com/office/officeart/2005/8/layout/vList3"/>
    <dgm:cxn modelId="{7539DC53-100E-4158-BA74-F0A6D8FE694A}" srcId="{8B57F026-EE9E-456D-BFAC-4195DBFB1F3D}" destId="{4E727F29-B48E-4633-8C0D-BA7346ABD37D}" srcOrd="0" destOrd="0" parTransId="{0F8C7662-5E7E-4C0B-B377-8901F410EF80}" sibTransId="{04F858D5-3E4B-47CA-B95F-2D4A92C25EDD}"/>
    <dgm:cxn modelId="{2056BA78-9373-42E3-93ED-50C6EB9DBBE9}" type="presOf" srcId="{4E727F29-B48E-4633-8C0D-BA7346ABD37D}" destId="{234E91AC-D52B-47D8-AFAD-6AD98FFA0A17}" srcOrd="0" destOrd="0" presId="urn:microsoft.com/office/officeart/2005/8/layout/vList3"/>
    <dgm:cxn modelId="{CCAA5796-CBA9-4DBA-A01E-9839E7B81763}" type="presOf" srcId="{8B57F026-EE9E-456D-BFAC-4195DBFB1F3D}" destId="{DE93285D-4E32-4E30-A1F6-6FCEC8B0D5CA}" srcOrd="0" destOrd="0" presId="urn:microsoft.com/office/officeart/2005/8/layout/vList3"/>
    <dgm:cxn modelId="{F3B1339C-EE23-4FBE-B31E-A962F3DA5590}" type="presOf" srcId="{CA7D3C3D-BF4B-432D-9C35-C0D8D77B0520}" destId="{43780D4C-A431-463C-9B3D-62045DE342D9}" srcOrd="0" destOrd="0" presId="urn:microsoft.com/office/officeart/2005/8/layout/vList3"/>
    <dgm:cxn modelId="{8B39DFCF-4628-494E-B3D3-E7BFF523D8CB}" srcId="{8B57F026-EE9E-456D-BFAC-4195DBFB1F3D}" destId="{674F9AB9-573B-4DD4-B212-7E5BFFB4D753}" srcOrd="3" destOrd="0" parTransId="{E9591639-401C-488B-AFC1-34EB4F49862B}" sibTransId="{A2FC03B7-AB89-4E23-B216-6612673D0F33}"/>
    <dgm:cxn modelId="{8D989EE9-6CB1-4C86-A9C0-B0F3437CDE00}" srcId="{8B57F026-EE9E-456D-BFAC-4195DBFB1F3D}" destId="{A19900FF-E309-4DCC-A0BE-8A35342105F0}" srcOrd="2" destOrd="0" parTransId="{F2467A1A-B575-4B7B-A2D2-C44E0570A043}" sibTransId="{AA215612-1B23-4BE8-9E25-4195951D74F1}"/>
    <dgm:cxn modelId="{E8F320FC-B82D-4E4F-BB43-611AFFEF052B}" srcId="{8B57F026-EE9E-456D-BFAC-4195DBFB1F3D}" destId="{CA7D3C3D-BF4B-432D-9C35-C0D8D77B0520}" srcOrd="1" destOrd="0" parTransId="{C24E6252-0BCF-4828-80F9-55290E3B824E}" sibTransId="{9CD6023E-A3C8-424F-9150-26362BD60172}"/>
    <dgm:cxn modelId="{A0F248AD-5A30-4C09-A7B9-EE28BE19EA03}" type="presParOf" srcId="{DE93285D-4E32-4E30-A1F6-6FCEC8B0D5CA}" destId="{ED304640-747F-415D-B371-C9BD8CD325D2}" srcOrd="0" destOrd="0" presId="urn:microsoft.com/office/officeart/2005/8/layout/vList3"/>
    <dgm:cxn modelId="{705D84EA-EE80-4836-9513-A186DC0740F6}" type="presParOf" srcId="{ED304640-747F-415D-B371-C9BD8CD325D2}" destId="{8476A44E-473C-4DCA-8C43-DA46476D9659}" srcOrd="0" destOrd="0" presId="urn:microsoft.com/office/officeart/2005/8/layout/vList3"/>
    <dgm:cxn modelId="{92679B99-DFBC-4F19-BDFE-3419E8A335F0}" type="presParOf" srcId="{ED304640-747F-415D-B371-C9BD8CD325D2}" destId="{234E91AC-D52B-47D8-AFAD-6AD98FFA0A17}" srcOrd="1" destOrd="0" presId="urn:microsoft.com/office/officeart/2005/8/layout/vList3"/>
    <dgm:cxn modelId="{DEFFBB15-2275-4C1D-9FD3-B89A912A73AD}" type="presParOf" srcId="{DE93285D-4E32-4E30-A1F6-6FCEC8B0D5CA}" destId="{8152FE97-DF50-4626-B825-F7F0D956830F}" srcOrd="1" destOrd="0" presId="urn:microsoft.com/office/officeart/2005/8/layout/vList3"/>
    <dgm:cxn modelId="{852F1662-4FC8-41F6-88E2-5D1068A4EF47}" type="presParOf" srcId="{DE93285D-4E32-4E30-A1F6-6FCEC8B0D5CA}" destId="{944967EB-B2E4-4D6E-8328-23640470142E}" srcOrd="2" destOrd="0" presId="urn:microsoft.com/office/officeart/2005/8/layout/vList3"/>
    <dgm:cxn modelId="{58069C24-8E43-4D44-8A94-905B3ED3C3E6}" type="presParOf" srcId="{944967EB-B2E4-4D6E-8328-23640470142E}" destId="{0A6E8CDF-AD43-44EC-8BC2-219287F056EA}" srcOrd="0" destOrd="0" presId="urn:microsoft.com/office/officeart/2005/8/layout/vList3"/>
    <dgm:cxn modelId="{99F4FC8D-22DD-40F8-AFD3-C159027F96F6}" type="presParOf" srcId="{944967EB-B2E4-4D6E-8328-23640470142E}" destId="{43780D4C-A431-463C-9B3D-62045DE342D9}" srcOrd="1" destOrd="0" presId="urn:microsoft.com/office/officeart/2005/8/layout/vList3"/>
    <dgm:cxn modelId="{C5905677-AA79-4788-BACA-45590C9BFA4E}" type="presParOf" srcId="{DE93285D-4E32-4E30-A1F6-6FCEC8B0D5CA}" destId="{E8203F98-39C0-46CD-91CA-B248E10B17AA}" srcOrd="3" destOrd="0" presId="urn:microsoft.com/office/officeart/2005/8/layout/vList3"/>
    <dgm:cxn modelId="{FEDB1175-931B-4A82-8F16-9E8BBA5C883A}" type="presParOf" srcId="{DE93285D-4E32-4E30-A1F6-6FCEC8B0D5CA}" destId="{107355CE-205A-45EF-B8D9-9215B845F382}" srcOrd="4" destOrd="0" presId="urn:microsoft.com/office/officeart/2005/8/layout/vList3"/>
    <dgm:cxn modelId="{69A3B6EC-1A41-45D0-9424-35E492B73F59}" type="presParOf" srcId="{107355CE-205A-45EF-B8D9-9215B845F382}" destId="{6B2B7E5C-B2E3-4080-B8A5-0D3F9FEEB0EB}" srcOrd="0" destOrd="0" presId="urn:microsoft.com/office/officeart/2005/8/layout/vList3"/>
    <dgm:cxn modelId="{1CCCDEA8-FFA8-40C0-821A-532F2723A129}" type="presParOf" srcId="{107355CE-205A-45EF-B8D9-9215B845F382}" destId="{6FA5720B-C399-4D98-9003-35816E9DB44D}" srcOrd="1" destOrd="0" presId="urn:microsoft.com/office/officeart/2005/8/layout/vList3"/>
    <dgm:cxn modelId="{2C5ED670-6480-4665-A77A-41E1721E4C3D}" type="presParOf" srcId="{DE93285D-4E32-4E30-A1F6-6FCEC8B0D5CA}" destId="{48BFC1C1-B465-48F8-BB5D-27FCC5E9E22C}" srcOrd="5" destOrd="0" presId="urn:microsoft.com/office/officeart/2005/8/layout/vList3"/>
    <dgm:cxn modelId="{DD03E445-D29B-4402-B258-EFA53C3B36AC}" type="presParOf" srcId="{DE93285D-4E32-4E30-A1F6-6FCEC8B0D5CA}" destId="{5303B77B-FE6D-430E-A6FD-308388285803}" srcOrd="6" destOrd="0" presId="urn:microsoft.com/office/officeart/2005/8/layout/vList3"/>
    <dgm:cxn modelId="{8D149D49-F96A-4F73-87D3-230BFA62CF7D}" type="presParOf" srcId="{5303B77B-FE6D-430E-A6FD-308388285803}" destId="{67E279E3-60BD-49E4-8602-166C77D9E622}" srcOrd="0" destOrd="0" presId="urn:microsoft.com/office/officeart/2005/8/layout/vList3"/>
    <dgm:cxn modelId="{9DCF0948-3455-4A17-AB4E-EBF7B4D89B95}" type="presParOf" srcId="{5303B77B-FE6D-430E-A6FD-308388285803}" destId="{C4926ACA-EC77-4A58-BCF3-8C1E5D399FE2}"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2203812"/>
          <a:ext cx="1339453" cy="535781"/>
        </a:xfrm>
        <a:prstGeom prst="chevron">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2203812"/>
        <a:ext cx="803672" cy="535781"/>
      </dsp:txXfrm>
    </dsp:sp>
    <dsp:sp modelId="{0F4055E7-D0E2-4C2D-86C3-901DC06725E0}">
      <dsp:nvSpPr>
        <dsp:cNvPr id="0" name=""/>
        <dsp:cNvSpPr/>
      </dsp:nvSpPr>
      <dsp:spPr>
        <a:xfrm>
          <a:off x="1206996" y="2203812"/>
          <a:ext cx="1339453" cy="535781"/>
        </a:xfrm>
        <a:prstGeom prst="chevron">
          <a:avLst/>
        </a:prstGeom>
        <a:solidFill>
          <a:schemeClr val="accent2">
            <a:shade val="80000"/>
            <a:hueOff val="-50556"/>
            <a:satOff val="946"/>
            <a:lumOff val="30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2203812"/>
        <a:ext cx="803672" cy="535781"/>
      </dsp:txXfrm>
    </dsp:sp>
    <dsp:sp modelId="{251F6170-1F8F-49CB-BD37-C4D2D741D203}">
      <dsp:nvSpPr>
        <dsp:cNvPr id="0" name=""/>
        <dsp:cNvSpPr/>
      </dsp:nvSpPr>
      <dsp:spPr>
        <a:xfrm>
          <a:off x="2412503" y="2203812"/>
          <a:ext cx="1339453" cy="535781"/>
        </a:xfrm>
        <a:prstGeom prst="chevron">
          <a:avLst/>
        </a:prstGeom>
        <a:solidFill>
          <a:schemeClr val="accent2">
            <a:shade val="80000"/>
            <a:hueOff val="-101112"/>
            <a:satOff val="1891"/>
            <a:lumOff val="60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2203812"/>
        <a:ext cx="803672" cy="535781"/>
      </dsp:txXfrm>
    </dsp:sp>
    <dsp:sp modelId="{F8745ABD-1B65-47DA-BF6D-9B8128C8AF28}">
      <dsp:nvSpPr>
        <dsp:cNvPr id="0" name=""/>
        <dsp:cNvSpPr/>
      </dsp:nvSpPr>
      <dsp:spPr>
        <a:xfrm>
          <a:off x="3618011" y="2203812"/>
          <a:ext cx="1339453" cy="535781"/>
        </a:xfrm>
        <a:prstGeom prst="chevron">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2203812"/>
        <a:ext cx="803672" cy="535781"/>
      </dsp:txXfrm>
    </dsp:sp>
    <dsp:sp modelId="{BB35BDDC-A2BE-4333-AEE6-5A09060E10E3}">
      <dsp:nvSpPr>
        <dsp:cNvPr id="0" name=""/>
        <dsp:cNvSpPr/>
      </dsp:nvSpPr>
      <dsp:spPr>
        <a:xfrm>
          <a:off x="4823519" y="2203812"/>
          <a:ext cx="1339453" cy="535781"/>
        </a:xfrm>
        <a:prstGeom prst="chevron">
          <a:avLst/>
        </a:prstGeom>
        <a:solidFill>
          <a:schemeClr val="accent2">
            <a:shade val="80000"/>
            <a:hueOff val="-202224"/>
            <a:satOff val="3782"/>
            <a:lumOff val="120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2203812"/>
        <a:ext cx="803672" cy="535781"/>
      </dsp:txXfrm>
    </dsp:sp>
    <dsp:sp modelId="{09189CF8-81AC-4C17-A995-80D320572844}">
      <dsp:nvSpPr>
        <dsp:cNvPr id="0" name=""/>
        <dsp:cNvSpPr/>
      </dsp:nvSpPr>
      <dsp:spPr>
        <a:xfrm>
          <a:off x="6029027" y="2203812"/>
          <a:ext cx="1339453" cy="535781"/>
        </a:xfrm>
        <a:prstGeom prst="chevron">
          <a:avLst/>
        </a:prstGeom>
        <a:solidFill>
          <a:schemeClr val="accent2">
            <a:shade val="80000"/>
            <a:hueOff val="-252780"/>
            <a:satOff val="4728"/>
            <a:lumOff val="150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2203812"/>
        <a:ext cx="803672" cy="535781"/>
      </dsp:txXfrm>
    </dsp:sp>
    <dsp:sp modelId="{0AB321DB-7AB8-4A6E-BFB3-BFF77C43A56F}">
      <dsp:nvSpPr>
        <dsp:cNvPr id="0" name=""/>
        <dsp:cNvSpPr/>
      </dsp:nvSpPr>
      <dsp:spPr>
        <a:xfrm>
          <a:off x="7234535" y="2203812"/>
          <a:ext cx="1339453" cy="535781"/>
        </a:xfrm>
        <a:prstGeom prst="chevron">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2203812"/>
        <a:ext cx="803672" cy="535781"/>
      </dsp:txXfrm>
    </dsp:sp>
    <dsp:sp modelId="{CC066865-C4FC-41C9-A1C3-0EFA9A279B40}">
      <dsp:nvSpPr>
        <dsp:cNvPr id="0" name=""/>
        <dsp:cNvSpPr/>
      </dsp:nvSpPr>
      <dsp:spPr>
        <a:xfrm>
          <a:off x="8440042" y="2203812"/>
          <a:ext cx="1339453" cy="535781"/>
        </a:xfrm>
        <a:prstGeom prst="chevron">
          <a:avLst/>
        </a:prstGeom>
        <a:solidFill>
          <a:schemeClr val="accent2">
            <a:shade val="80000"/>
            <a:hueOff val="-353892"/>
            <a:satOff val="6619"/>
            <a:lumOff val="21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2203812"/>
        <a:ext cx="803672" cy="535781"/>
      </dsp:txXfrm>
    </dsp:sp>
    <dsp:sp modelId="{27F7C80E-955F-4086-939A-77CDAFF767A5}">
      <dsp:nvSpPr>
        <dsp:cNvPr id="0" name=""/>
        <dsp:cNvSpPr/>
      </dsp:nvSpPr>
      <dsp:spPr>
        <a:xfrm>
          <a:off x="9645550" y="2203812"/>
          <a:ext cx="1339453" cy="535781"/>
        </a:xfrm>
        <a:prstGeom prst="chevron">
          <a:avLst/>
        </a:prstGeom>
        <a:solidFill>
          <a:schemeClr val="accent2">
            <a:shade val="80000"/>
            <a:hueOff val="-404448"/>
            <a:satOff val="7564"/>
            <a:lumOff val="241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2203812"/>
        <a:ext cx="803672" cy="535781"/>
      </dsp:txXfrm>
    </dsp:sp>
    <dsp:sp modelId="{30E8EC46-464A-49B7-BF08-783E2043D863}">
      <dsp:nvSpPr>
        <dsp:cNvPr id="0" name=""/>
        <dsp:cNvSpPr/>
      </dsp:nvSpPr>
      <dsp:spPr>
        <a:xfrm>
          <a:off x="10851058" y="2203812"/>
          <a:ext cx="1339453" cy="535781"/>
        </a:xfrm>
        <a:prstGeom prst="chevron">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2203812"/>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CA340-505B-4768-8C97-DB67D1DE39E8}">
      <dsp:nvSpPr>
        <dsp:cNvPr id="0" name=""/>
        <dsp:cNvSpPr/>
      </dsp:nvSpPr>
      <dsp:spPr>
        <a:xfrm>
          <a:off x="3423" y="631812"/>
          <a:ext cx="1818679" cy="579735"/>
        </a:xfrm>
        <a:prstGeom prst="rect">
          <a:avLst/>
        </a:prstGeom>
        <a:solidFill>
          <a:schemeClr val="accent4">
            <a:shade val="50000"/>
            <a:hueOff val="0"/>
            <a:satOff val="0"/>
            <a:lumOff val="0"/>
            <a:alphaOff val="0"/>
          </a:schemeClr>
        </a:solidFill>
        <a:ln w="19050" cap="flat" cmpd="sng" algn="ctr">
          <a:solidFill>
            <a:schemeClr val="accent4">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Preventive Health Services</a:t>
          </a:r>
        </a:p>
      </dsp:txBody>
      <dsp:txXfrm>
        <a:off x="3423" y="631812"/>
        <a:ext cx="1818679" cy="579735"/>
      </dsp:txXfrm>
    </dsp:sp>
    <dsp:sp modelId="{FC4045A0-4938-43EC-AC71-33A0F63130C3}">
      <dsp:nvSpPr>
        <dsp:cNvPr id="0" name=""/>
        <dsp:cNvSpPr/>
      </dsp:nvSpPr>
      <dsp:spPr>
        <a:xfrm>
          <a:off x="3423"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Vaccination programs</a:t>
          </a:r>
        </a:p>
        <a:p>
          <a:pPr marL="171450" lvl="1" indent="-171450" algn="l" defTabSz="711200">
            <a:lnSpc>
              <a:spcPct val="90000"/>
            </a:lnSpc>
            <a:spcBef>
              <a:spcPct val="0"/>
            </a:spcBef>
            <a:spcAft>
              <a:spcPct val="15000"/>
            </a:spcAft>
            <a:buChar char="•"/>
          </a:pPr>
          <a:r>
            <a:rPr lang="en-GB" sz="1600" kern="1200"/>
            <a:t>Screening and early detection</a:t>
          </a:r>
        </a:p>
        <a:p>
          <a:pPr marL="171450" lvl="1" indent="-171450" algn="l" defTabSz="711200">
            <a:lnSpc>
              <a:spcPct val="90000"/>
            </a:lnSpc>
            <a:spcBef>
              <a:spcPct val="0"/>
            </a:spcBef>
            <a:spcAft>
              <a:spcPct val="15000"/>
            </a:spcAft>
            <a:buChar char="•"/>
          </a:pPr>
          <a:r>
            <a:rPr lang="en-GB" sz="1600" kern="1200"/>
            <a:t>Health education</a:t>
          </a:r>
        </a:p>
      </dsp:txBody>
      <dsp:txXfrm>
        <a:off x="3423" y="1211547"/>
        <a:ext cx="1818679" cy="1852875"/>
      </dsp:txXfrm>
    </dsp:sp>
    <dsp:sp modelId="{614E3C9C-36C4-4A8D-BF08-FFAFE75C846C}">
      <dsp:nvSpPr>
        <dsp:cNvPr id="0" name=""/>
        <dsp:cNvSpPr/>
      </dsp:nvSpPr>
      <dsp:spPr>
        <a:xfrm>
          <a:off x="2076717" y="631812"/>
          <a:ext cx="1818679" cy="579735"/>
        </a:xfrm>
        <a:prstGeom prst="rect">
          <a:avLst/>
        </a:prstGeom>
        <a:solidFill>
          <a:schemeClr val="accent4">
            <a:shade val="50000"/>
            <a:hueOff val="203178"/>
            <a:satOff val="-11740"/>
            <a:lumOff val="16244"/>
            <a:alphaOff val="0"/>
          </a:schemeClr>
        </a:solidFill>
        <a:ln w="19050" cap="flat" cmpd="sng" algn="ctr">
          <a:solidFill>
            <a:schemeClr val="accent4">
              <a:shade val="50000"/>
              <a:hueOff val="203178"/>
              <a:satOff val="-11740"/>
              <a:lumOff val="162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Curative Health Services</a:t>
          </a:r>
        </a:p>
      </dsp:txBody>
      <dsp:txXfrm>
        <a:off x="2076717" y="631812"/>
        <a:ext cx="1818679" cy="579735"/>
      </dsp:txXfrm>
    </dsp:sp>
    <dsp:sp modelId="{9AE09748-F191-40B0-A4FF-D80062795D4E}">
      <dsp:nvSpPr>
        <dsp:cNvPr id="0" name=""/>
        <dsp:cNvSpPr/>
      </dsp:nvSpPr>
      <dsp:spPr>
        <a:xfrm>
          <a:off x="2076717"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 Acute Care </a:t>
          </a:r>
        </a:p>
        <a:p>
          <a:pPr marL="171450" lvl="1" indent="-171450" algn="l" defTabSz="711200">
            <a:lnSpc>
              <a:spcPct val="90000"/>
            </a:lnSpc>
            <a:spcBef>
              <a:spcPct val="0"/>
            </a:spcBef>
            <a:spcAft>
              <a:spcPct val="15000"/>
            </a:spcAft>
            <a:buChar char="•"/>
          </a:pPr>
          <a:r>
            <a:rPr lang="en-GB" sz="1600" kern="1200"/>
            <a:t> Chronic Disease  Management</a:t>
          </a:r>
        </a:p>
        <a:p>
          <a:pPr marL="171450" lvl="1" indent="-171450" algn="l" defTabSz="711200">
            <a:lnSpc>
              <a:spcPct val="90000"/>
            </a:lnSpc>
            <a:spcBef>
              <a:spcPct val="0"/>
            </a:spcBef>
            <a:spcAft>
              <a:spcPct val="15000"/>
            </a:spcAft>
            <a:buChar char="•"/>
          </a:pPr>
          <a:r>
            <a:rPr lang="en-GB" sz="1600" kern="1200"/>
            <a:t> Specialist services</a:t>
          </a:r>
        </a:p>
      </dsp:txBody>
      <dsp:txXfrm>
        <a:off x="2076717" y="1211547"/>
        <a:ext cx="1818679" cy="1852875"/>
      </dsp:txXfrm>
    </dsp:sp>
    <dsp:sp modelId="{586C22C4-1972-4463-BB46-6783FEFCC4DA}">
      <dsp:nvSpPr>
        <dsp:cNvPr id="0" name=""/>
        <dsp:cNvSpPr/>
      </dsp:nvSpPr>
      <dsp:spPr>
        <a:xfrm>
          <a:off x="4150012" y="631812"/>
          <a:ext cx="1818679" cy="579735"/>
        </a:xfrm>
        <a:prstGeom prst="rect">
          <a:avLst/>
        </a:prstGeom>
        <a:solidFill>
          <a:schemeClr val="accent4">
            <a:shade val="50000"/>
            <a:hueOff val="406356"/>
            <a:satOff val="-23479"/>
            <a:lumOff val="32489"/>
            <a:alphaOff val="0"/>
          </a:schemeClr>
        </a:solidFill>
        <a:ln w="19050" cap="flat" cmpd="sng" algn="ctr">
          <a:solidFill>
            <a:schemeClr val="accent4">
              <a:shade val="50000"/>
              <a:hueOff val="406356"/>
              <a:satOff val="-23479"/>
              <a:lumOff val="324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Rehabilitative Services</a:t>
          </a:r>
        </a:p>
      </dsp:txBody>
      <dsp:txXfrm>
        <a:off x="4150012" y="631812"/>
        <a:ext cx="1818679" cy="579735"/>
      </dsp:txXfrm>
    </dsp:sp>
    <dsp:sp modelId="{9BD2DC77-A5B8-4287-858E-B190861BD946}">
      <dsp:nvSpPr>
        <dsp:cNvPr id="0" name=""/>
        <dsp:cNvSpPr/>
      </dsp:nvSpPr>
      <dsp:spPr>
        <a:xfrm>
          <a:off x="4150012"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Physical rehabilitation</a:t>
          </a:r>
        </a:p>
        <a:p>
          <a:pPr marL="171450" lvl="1" indent="-171450" algn="l" defTabSz="711200">
            <a:lnSpc>
              <a:spcPct val="90000"/>
            </a:lnSpc>
            <a:spcBef>
              <a:spcPct val="0"/>
            </a:spcBef>
            <a:spcAft>
              <a:spcPct val="15000"/>
            </a:spcAft>
            <a:buChar char="•"/>
          </a:pPr>
          <a:r>
            <a:rPr lang="en-GB" sz="1600" kern="1200"/>
            <a:t>Mental health services</a:t>
          </a:r>
        </a:p>
        <a:p>
          <a:pPr marL="171450" lvl="1" indent="-171450" algn="l" defTabSz="711200">
            <a:lnSpc>
              <a:spcPct val="90000"/>
            </a:lnSpc>
            <a:spcBef>
              <a:spcPct val="0"/>
            </a:spcBef>
            <a:spcAft>
              <a:spcPct val="15000"/>
            </a:spcAft>
            <a:buChar char="•"/>
          </a:pPr>
          <a:r>
            <a:rPr lang="en-GB" sz="1600" kern="1200"/>
            <a:t>Community-based rehabilitation</a:t>
          </a:r>
        </a:p>
      </dsp:txBody>
      <dsp:txXfrm>
        <a:off x="4150012" y="1211547"/>
        <a:ext cx="1818679" cy="1852875"/>
      </dsp:txXfrm>
    </dsp:sp>
    <dsp:sp modelId="{0CFE11D2-83E0-4E98-88D2-8EF56F61A672}">
      <dsp:nvSpPr>
        <dsp:cNvPr id="0" name=""/>
        <dsp:cNvSpPr/>
      </dsp:nvSpPr>
      <dsp:spPr>
        <a:xfrm>
          <a:off x="6223307" y="631812"/>
          <a:ext cx="1818679" cy="579735"/>
        </a:xfrm>
        <a:prstGeom prst="rect">
          <a:avLst/>
        </a:prstGeom>
        <a:solidFill>
          <a:schemeClr val="accent4">
            <a:shade val="50000"/>
            <a:hueOff val="609533"/>
            <a:satOff val="-35219"/>
            <a:lumOff val="48733"/>
            <a:alphaOff val="0"/>
          </a:schemeClr>
        </a:solidFill>
        <a:ln w="19050" cap="flat" cmpd="sng" algn="ctr">
          <a:solidFill>
            <a:schemeClr val="accent4">
              <a:shade val="50000"/>
              <a:hueOff val="609533"/>
              <a:satOff val="-35219"/>
              <a:lumOff val="487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Maternal and Child Health services</a:t>
          </a:r>
        </a:p>
      </dsp:txBody>
      <dsp:txXfrm>
        <a:off x="6223307" y="631812"/>
        <a:ext cx="1818679" cy="579735"/>
      </dsp:txXfrm>
    </dsp:sp>
    <dsp:sp modelId="{D8FAC5D9-42D2-44CF-9325-C0F71E8B0016}">
      <dsp:nvSpPr>
        <dsp:cNvPr id="0" name=""/>
        <dsp:cNvSpPr/>
      </dsp:nvSpPr>
      <dsp:spPr>
        <a:xfrm>
          <a:off x="6223307"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Prenatal and Postnatal Care</a:t>
          </a:r>
        </a:p>
        <a:p>
          <a:pPr marL="171450" lvl="1" indent="-171450" algn="l" defTabSz="711200">
            <a:lnSpc>
              <a:spcPct val="90000"/>
            </a:lnSpc>
            <a:spcBef>
              <a:spcPct val="0"/>
            </a:spcBef>
            <a:spcAft>
              <a:spcPct val="15000"/>
            </a:spcAft>
            <a:buChar char="•"/>
          </a:pPr>
          <a:r>
            <a:rPr lang="en-GB" sz="1600" kern="1200"/>
            <a:t>Child Health Programmes</a:t>
          </a:r>
        </a:p>
      </dsp:txBody>
      <dsp:txXfrm>
        <a:off x="6223307" y="1211547"/>
        <a:ext cx="1818679" cy="1852875"/>
      </dsp:txXfrm>
    </dsp:sp>
    <dsp:sp modelId="{A04F4DC7-2562-40BB-B3B4-51F97F58C79D}">
      <dsp:nvSpPr>
        <dsp:cNvPr id="0" name=""/>
        <dsp:cNvSpPr/>
      </dsp:nvSpPr>
      <dsp:spPr>
        <a:xfrm>
          <a:off x="8296602" y="631812"/>
          <a:ext cx="1818679" cy="579735"/>
        </a:xfrm>
        <a:prstGeom prst="rect">
          <a:avLst/>
        </a:prstGeom>
        <a:solidFill>
          <a:schemeClr val="accent4">
            <a:shade val="50000"/>
            <a:hueOff val="406356"/>
            <a:satOff val="-23479"/>
            <a:lumOff val="32489"/>
            <a:alphaOff val="0"/>
          </a:schemeClr>
        </a:solidFill>
        <a:ln w="19050" cap="flat" cmpd="sng" algn="ctr">
          <a:solidFill>
            <a:schemeClr val="accent4">
              <a:shade val="50000"/>
              <a:hueOff val="406356"/>
              <a:satOff val="-23479"/>
              <a:lumOff val="324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a:t>Mental Health Services</a:t>
          </a:r>
        </a:p>
      </dsp:txBody>
      <dsp:txXfrm>
        <a:off x="8296602" y="631812"/>
        <a:ext cx="1818679" cy="579735"/>
      </dsp:txXfrm>
    </dsp:sp>
    <dsp:sp modelId="{84D4FCC6-EE2C-427D-976E-0883FF3F8DE9}">
      <dsp:nvSpPr>
        <dsp:cNvPr id="0" name=""/>
        <dsp:cNvSpPr/>
      </dsp:nvSpPr>
      <dsp:spPr>
        <a:xfrm>
          <a:off x="8296602"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Community Mental Health Teams</a:t>
          </a:r>
        </a:p>
        <a:p>
          <a:pPr marL="171450" lvl="1" indent="-171450" algn="l" defTabSz="711200">
            <a:lnSpc>
              <a:spcPct val="90000"/>
            </a:lnSpc>
            <a:spcBef>
              <a:spcPct val="0"/>
            </a:spcBef>
            <a:spcAft>
              <a:spcPct val="15000"/>
            </a:spcAft>
            <a:buChar char="•"/>
          </a:pPr>
          <a:r>
            <a:rPr lang="en-GB" sz="1600" kern="1200"/>
            <a:t>Crisis services</a:t>
          </a:r>
        </a:p>
        <a:p>
          <a:pPr marL="171450" lvl="1" indent="-171450" algn="l" defTabSz="711200">
            <a:lnSpc>
              <a:spcPct val="90000"/>
            </a:lnSpc>
            <a:spcBef>
              <a:spcPct val="0"/>
            </a:spcBef>
            <a:spcAft>
              <a:spcPct val="15000"/>
            </a:spcAft>
            <a:buChar char="•"/>
          </a:pPr>
          <a:r>
            <a:rPr lang="en-GB" sz="1600" kern="1200"/>
            <a:t>Integrated Care models</a:t>
          </a:r>
        </a:p>
      </dsp:txBody>
      <dsp:txXfrm>
        <a:off x="8296602" y="1211547"/>
        <a:ext cx="1818679" cy="1852875"/>
      </dsp:txXfrm>
    </dsp:sp>
    <dsp:sp modelId="{2613DA6F-B23A-41C3-A8C2-9D9155315BBE}">
      <dsp:nvSpPr>
        <dsp:cNvPr id="0" name=""/>
        <dsp:cNvSpPr/>
      </dsp:nvSpPr>
      <dsp:spPr>
        <a:xfrm>
          <a:off x="10369897" y="631812"/>
          <a:ext cx="1818679" cy="579735"/>
        </a:xfrm>
        <a:prstGeom prst="rect">
          <a:avLst/>
        </a:prstGeom>
        <a:solidFill>
          <a:schemeClr val="accent4">
            <a:shade val="50000"/>
            <a:hueOff val="203178"/>
            <a:satOff val="-11740"/>
            <a:lumOff val="16244"/>
            <a:alphaOff val="0"/>
          </a:schemeClr>
        </a:solidFill>
        <a:ln w="19050" cap="flat" cmpd="sng" algn="ctr">
          <a:solidFill>
            <a:schemeClr val="accent4">
              <a:shade val="50000"/>
              <a:hueOff val="203178"/>
              <a:satOff val="-11740"/>
              <a:lumOff val="162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Social services and long-term Care</a:t>
          </a:r>
        </a:p>
      </dsp:txBody>
      <dsp:txXfrm>
        <a:off x="10369897" y="631812"/>
        <a:ext cx="1818679" cy="579735"/>
      </dsp:txXfrm>
    </dsp:sp>
    <dsp:sp modelId="{E1A00F66-9468-4C78-AA72-C4E9A11797CB}">
      <dsp:nvSpPr>
        <dsp:cNvPr id="0" name=""/>
        <dsp:cNvSpPr/>
      </dsp:nvSpPr>
      <dsp:spPr>
        <a:xfrm>
          <a:off x="10369897" y="1211547"/>
          <a:ext cx="1818679" cy="1852875"/>
        </a:xfrm>
        <a:prstGeom prst="rect">
          <a:avLst/>
        </a:prstGeom>
        <a:solidFill>
          <a:schemeClr val="accent4">
            <a:alpha val="90000"/>
            <a:tint val="55000"/>
            <a:hueOff val="0"/>
            <a:satOff val="0"/>
            <a:lumOff val="0"/>
            <a:alphaOff val="0"/>
          </a:schemeClr>
        </a:solidFill>
        <a:ln w="19050" cap="flat" cmpd="sng" algn="ctr">
          <a:solidFill>
            <a:schemeClr val="accent4">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Elderly care</a:t>
          </a:r>
        </a:p>
        <a:p>
          <a:pPr marL="171450" lvl="1" indent="-171450" algn="l" defTabSz="711200">
            <a:lnSpc>
              <a:spcPct val="90000"/>
            </a:lnSpc>
            <a:spcBef>
              <a:spcPct val="0"/>
            </a:spcBef>
            <a:spcAft>
              <a:spcPct val="15000"/>
            </a:spcAft>
            <a:buChar char="•"/>
          </a:pPr>
          <a:r>
            <a:rPr lang="en-GB" sz="1600" kern="1200"/>
            <a:t>Support for vulnerable groups</a:t>
          </a:r>
        </a:p>
      </dsp:txBody>
      <dsp:txXfrm>
        <a:off x="10369897" y="1211547"/>
        <a:ext cx="1818679" cy="1852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519E76-0F5E-4FEB-88C4-D2D6BE69298C}">
      <dsp:nvSpPr>
        <dsp:cNvPr id="0" name=""/>
        <dsp:cNvSpPr/>
      </dsp:nvSpPr>
      <dsp:spPr>
        <a:xfrm rot="10800000">
          <a:off x="1737697" y="2526"/>
          <a:ext cx="5405120" cy="1505029"/>
        </a:xfrm>
        <a:prstGeom prst="homePlate">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3676" tIns="72390" rIns="135128" bIns="72390" numCol="1" spcCol="1270" anchor="ctr" anchorCtr="0">
          <a:noAutofit/>
        </a:bodyPr>
        <a:lstStyle/>
        <a:p>
          <a:pPr marL="0" lvl="0" indent="0" algn="just" defTabSz="844550">
            <a:lnSpc>
              <a:spcPct val="90000"/>
            </a:lnSpc>
            <a:spcBef>
              <a:spcPct val="0"/>
            </a:spcBef>
            <a:spcAft>
              <a:spcPct val="35000"/>
            </a:spcAft>
            <a:buNone/>
          </a:pPr>
          <a:r>
            <a:rPr lang="en-GB" sz="1900" kern="1200"/>
            <a:t>All people have access to the full range of quality health services they need, when and where they need, without financial hardship.</a:t>
          </a:r>
        </a:p>
      </dsp:txBody>
      <dsp:txXfrm rot="10800000">
        <a:off x="2113954" y="2526"/>
        <a:ext cx="5028863" cy="1505029"/>
      </dsp:txXfrm>
    </dsp:sp>
    <dsp:sp modelId="{61CA5B10-030A-4027-8562-BF8717DD162F}">
      <dsp:nvSpPr>
        <dsp:cNvPr id="0" name=""/>
        <dsp:cNvSpPr/>
      </dsp:nvSpPr>
      <dsp:spPr>
        <a:xfrm>
          <a:off x="985182" y="2526"/>
          <a:ext cx="1505029" cy="1505029"/>
        </a:xfrm>
        <a:prstGeom prst="ellipse">
          <a:avLst/>
        </a:prstGeom>
        <a:solidFill>
          <a:schemeClr val="accent1">
            <a:tint val="50000"/>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446BD3-B784-429A-B1C0-CBD6F944B76A}">
      <dsp:nvSpPr>
        <dsp:cNvPr id="0" name=""/>
        <dsp:cNvSpPr/>
      </dsp:nvSpPr>
      <dsp:spPr>
        <a:xfrm rot="10800000">
          <a:off x="1737697" y="1956818"/>
          <a:ext cx="5405120" cy="1505029"/>
        </a:xfrm>
        <a:prstGeom prst="homePlate">
          <a:avLst/>
        </a:prstGeom>
        <a:solidFill>
          <a:schemeClr val="accent1">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3676" tIns="72390" rIns="135128" bIns="72390" numCol="1" spcCol="1270" anchor="ctr" anchorCtr="0">
          <a:noAutofit/>
        </a:bodyPr>
        <a:lstStyle/>
        <a:p>
          <a:pPr marL="0" lvl="0" indent="0" algn="just" defTabSz="844550">
            <a:lnSpc>
              <a:spcPct val="90000"/>
            </a:lnSpc>
            <a:spcBef>
              <a:spcPct val="0"/>
            </a:spcBef>
            <a:spcAft>
              <a:spcPct val="35000"/>
            </a:spcAft>
            <a:buNone/>
          </a:pPr>
          <a:r>
            <a:rPr lang="en-GB" sz="1900" kern="1200"/>
            <a:t>The delivery of health services requires health and care workers with an optimal skills mix at all levels of the health system, who are equitably distributed, adequately supported.</a:t>
          </a:r>
        </a:p>
      </dsp:txBody>
      <dsp:txXfrm rot="10800000">
        <a:off x="2113954" y="1956818"/>
        <a:ext cx="5028863" cy="1505029"/>
      </dsp:txXfrm>
    </dsp:sp>
    <dsp:sp modelId="{FA14C239-53AA-4308-B6C4-61EB5BB86FDA}">
      <dsp:nvSpPr>
        <dsp:cNvPr id="0" name=""/>
        <dsp:cNvSpPr/>
      </dsp:nvSpPr>
      <dsp:spPr>
        <a:xfrm>
          <a:off x="985182" y="1956818"/>
          <a:ext cx="1505029" cy="1505029"/>
        </a:xfrm>
        <a:prstGeom prst="ellipse">
          <a:avLst/>
        </a:prstGeom>
        <a:solidFill>
          <a:schemeClr val="accent1">
            <a:tint val="50000"/>
            <a:alpha val="90000"/>
            <a:hueOff val="18820"/>
            <a:satOff val="-838"/>
            <a:lumOff val="7326"/>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9AA6B0-8FAD-4726-842C-A96866E5F3E4}">
      <dsp:nvSpPr>
        <dsp:cNvPr id="0" name=""/>
        <dsp:cNvSpPr/>
      </dsp:nvSpPr>
      <dsp:spPr>
        <a:xfrm rot="10800000">
          <a:off x="1737697" y="3911110"/>
          <a:ext cx="5405120" cy="1505029"/>
        </a:xfrm>
        <a:prstGeom prst="homePlate">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3676" tIns="72390" rIns="135128" bIns="72390" numCol="1" spcCol="1270" anchor="ctr" anchorCtr="0">
          <a:noAutofit/>
        </a:bodyPr>
        <a:lstStyle/>
        <a:p>
          <a:pPr marL="0" lvl="0" indent="0" algn="just" defTabSz="844550">
            <a:lnSpc>
              <a:spcPct val="90000"/>
            </a:lnSpc>
            <a:spcBef>
              <a:spcPct val="0"/>
            </a:spcBef>
            <a:spcAft>
              <a:spcPct val="35000"/>
            </a:spcAft>
            <a:buNone/>
          </a:pPr>
          <a:r>
            <a:rPr lang="en-GB" sz="1900" kern="1200"/>
            <a:t>Protecting people from the financial consequences of paying for health services out of their own pockets reduces the risk that people will be pushed into poverty.</a:t>
          </a:r>
        </a:p>
      </dsp:txBody>
      <dsp:txXfrm rot="10800000">
        <a:off x="2113954" y="3911110"/>
        <a:ext cx="5028863" cy="1505029"/>
      </dsp:txXfrm>
    </dsp:sp>
    <dsp:sp modelId="{E18D9545-22C3-4291-8286-B1BBFDFB476A}">
      <dsp:nvSpPr>
        <dsp:cNvPr id="0" name=""/>
        <dsp:cNvSpPr/>
      </dsp:nvSpPr>
      <dsp:spPr>
        <a:xfrm>
          <a:off x="985182" y="3911110"/>
          <a:ext cx="1505029" cy="1505029"/>
        </a:xfrm>
        <a:prstGeom prst="ellipse">
          <a:avLst/>
        </a:prstGeom>
        <a:solidFill>
          <a:schemeClr val="accent1">
            <a:tint val="50000"/>
            <a:alpha val="90000"/>
            <a:hueOff val="37639"/>
            <a:satOff val="-1677"/>
            <a:lumOff val="14651"/>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B456F5-EEC6-48DD-B7FA-A5AFAD7F2BC7}">
      <dsp:nvSpPr>
        <dsp:cNvPr id="0" name=""/>
        <dsp:cNvSpPr/>
      </dsp:nvSpPr>
      <dsp:spPr>
        <a:xfrm>
          <a:off x="1833742" y="668065"/>
          <a:ext cx="4460515" cy="4460515"/>
        </a:xfrm>
        <a:prstGeom prst="blockArc">
          <a:avLst>
            <a:gd name="adj1" fmla="val 11880000"/>
            <a:gd name="adj2" fmla="val 16200000"/>
            <a:gd name="adj3" fmla="val 4637"/>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287328-8C76-45C3-B76C-F28F39908C8F}">
      <dsp:nvSpPr>
        <dsp:cNvPr id="0" name=""/>
        <dsp:cNvSpPr/>
      </dsp:nvSpPr>
      <dsp:spPr>
        <a:xfrm>
          <a:off x="1833742" y="668065"/>
          <a:ext cx="4460515" cy="4460515"/>
        </a:xfrm>
        <a:prstGeom prst="blockArc">
          <a:avLst>
            <a:gd name="adj1" fmla="val 7560000"/>
            <a:gd name="adj2" fmla="val 11880000"/>
            <a:gd name="adj3" fmla="val 4637"/>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7ABEC8A-1CAE-4909-B814-1EE17EDA8975}">
      <dsp:nvSpPr>
        <dsp:cNvPr id="0" name=""/>
        <dsp:cNvSpPr/>
      </dsp:nvSpPr>
      <dsp:spPr>
        <a:xfrm>
          <a:off x="1833742" y="668065"/>
          <a:ext cx="4460515" cy="4460515"/>
        </a:xfrm>
        <a:prstGeom prst="blockArc">
          <a:avLst>
            <a:gd name="adj1" fmla="val 3240000"/>
            <a:gd name="adj2" fmla="val 7560000"/>
            <a:gd name="adj3" fmla="val 4637"/>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30564FC-BBF2-47AA-A2CD-AEF12324E83E}">
      <dsp:nvSpPr>
        <dsp:cNvPr id="0" name=""/>
        <dsp:cNvSpPr/>
      </dsp:nvSpPr>
      <dsp:spPr>
        <a:xfrm>
          <a:off x="1833742" y="668065"/>
          <a:ext cx="4460515" cy="4460515"/>
        </a:xfrm>
        <a:prstGeom prst="blockArc">
          <a:avLst>
            <a:gd name="adj1" fmla="val 20520000"/>
            <a:gd name="adj2" fmla="val 3240000"/>
            <a:gd name="adj3" fmla="val 4637"/>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7F601A1-1C5C-412F-9058-FE9187373F7D}">
      <dsp:nvSpPr>
        <dsp:cNvPr id="0" name=""/>
        <dsp:cNvSpPr/>
      </dsp:nvSpPr>
      <dsp:spPr>
        <a:xfrm>
          <a:off x="1833742" y="668065"/>
          <a:ext cx="4460515" cy="4460515"/>
        </a:xfrm>
        <a:prstGeom prst="blockArc">
          <a:avLst>
            <a:gd name="adj1" fmla="val 16200000"/>
            <a:gd name="adj2" fmla="val 20520000"/>
            <a:gd name="adj3" fmla="val 4637"/>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2F1545-5AAD-4D5A-8BA3-A96529B81751}">
      <dsp:nvSpPr>
        <dsp:cNvPr id="0" name=""/>
        <dsp:cNvSpPr/>
      </dsp:nvSpPr>
      <dsp:spPr>
        <a:xfrm>
          <a:off x="3038078" y="1872401"/>
          <a:ext cx="2051843" cy="205184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2222500">
            <a:lnSpc>
              <a:spcPct val="90000"/>
            </a:lnSpc>
            <a:spcBef>
              <a:spcPct val="0"/>
            </a:spcBef>
            <a:spcAft>
              <a:spcPct val="35000"/>
            </a:spcAft>
            <a:buNone/>
          </a:pPr>
          <a:r>
            <a:rPr lang="en-GB" sz="5000" kern="1200"/>
            <a:t>UHC</a:t>
          </a:r>
        </a:p>
      </dsp:txBody>
      <dsp:txXfrm>
        <a:off x="3338563" y="2172886"/>
        <a:ext cx="1450873" cy="1450873"/>
      </dsp:txXfrm>
    </dsp:sp>
    <dsp:sp modelId="{E9941E44-6672-4C9A-8E8A-660B5E46A239}">
      <dsp:nvSpPr>
        <dsp:cNvPr id="0" name=""/>
        <dsp:cNvSpPr/>
      </dsp:nvSpPr>
      <dsp:spPr>
        <a:xfrm>
          <a:off x="3345854" y="1626"/>
          <a:ext cx="1436290" cy="1436290"/>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It’s not just about health insurance </a:t>
          </a:r>
        </a:p>
      </dsp:txBody>
      <dsp:txXfrm>
        <a:off x="3556194" y="211966"/>
        <a:ext cx="1015610" cy="1015610"/>
      </dsp:txXfrm>
    </dsp:sp>
    <dsp:sp modelId="{7FBA27E4-2E20-4D66-93B8-997AFF1C2402}">
      <dsp:nvSpPr>
        <dsp:cNvPr id="0" name=""/>
        <dsp:cNvSpPr/>
      </dsp:nvSpPr>
      <dsp:spPr>
        <a:xfrm>
          <a:off x="5417780" y="1506968"/>
          <a:ext cx="1436290" cy="1436290"/>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Can improve health outcomes</a:t>
          </a:r>
        </a:p>
      </dsp:txBody>
      <dsp:txXfrm>
        <a:off x="5628120" y="1717308"/>
        <a:ext cx="1015610" cy="1015610"/>
      </dsp:txXfrm>
    </dsp:sp>
    <dsp:sp modelId="{AF2D15FF-DF79-4C06-A571-828B112F94B5}">
      <dsp:nvSpPr>
        <dsp:cNvPr id="0" name=""/>
        <dsp:cNvSpPr/>
      </dsp:nvSpPr>
      <dsp:spPr>
        <a:xfrm>
          <a:off x="4626375" y="3942663"/>
          <a:ext cx="1436290" cy="1436290"/>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Can lead to financial protection</a:t>
          </a:r>
        </a:p>
      </dsp:txBody>
      <dsp:txXfrm>
        <a:off x="4836715" y="4153003"/>
        <a:ext cx="1015610" cy="1015610"/>
      </dsp:txXfrm>
    </dsp:sp>
    <dsp:sp modelId="{AAB077C8-AA56-4399-A82E-6431E82D7FA5}">
      <dsp:nvSpPr>
        <dsp:cNvPr id="0" name=""/>
        <dsp:cNvSpPr/>
      </dsp:nvSpPr>
      <dsp:spPr>
        <a:xfrm>
          <a:off x="2065334" y="3942663"/>
          <a:ext cx="1436290" cy="1436290"/>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It’s not a one-size-fits-all approach</a:t>
          </a:r>
        </a:p>
      </dsp:txBody>
      <dsp:txXfrm>
        <a:off x="2275674" y="4153003"/>
        <a:ext cx="1015610" cy="1015610"/>
      </dsp:txXfrm>
    </dsp:sp>
    <dsp:sp modelId="{E30417AE-EE52-4DF1-8E9A-3764F97BA77E}">
      <dsp:nvSpPr>
        <dsp:cNvPr id="0" name=""/>
        <dsp:cNvSpPr/>
      </dsp:nvSpPr>
      <dsp:spPr>
        <a:xfrm>
          <a:off x="1273929" y="1506968"/>
          <a:ext cx="1436290" cy="1436290"/>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Requires a strong healthcare system</a:t>
          </a:r>
        </a:p>
      </dsp:txBody>
      <dsp:txXfrm>
        <a:off x="1484269" y="1717308"/>
        <a:ext cx="1015610" cy="10156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8918E-5A37-4A6B-824F-FDF962B1A026}">
      <dsp:nvSpPr>
        <dsp:cNvPr id="0" name=""/>
        <dsp:cNvSpPr/>
      </dsp:nvSpPr>
      <dsp:spPr>
        <a:xfrm>
          <a:off x="0" y="1242513"/>
          <a:ext cx="9331327" cy="730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A1F26D-129A-4862-9765-E418FF383D4C}">
      <dsp:nvSpPr>
        <dsp:cNvPr id="0" name=""/>
        <dsp:cNvSpPr/>
      </dsp:nvSpPr>
      <dsp:spPr>
        <a:xfrm>
          <a:off x="466566" y="814473"/>
          <a:ext cx="6531928" cy="8560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6891" tIns="0" rIns="246891" bIns="0" numCol="1" spcCol="1270" anchor="ctr" anchorCtr="0">
          <a:noAutofit/>
        </a:bodyPr>
        <a:lstStyle/>
        <a:p>
          <a:pPr marL="0" lvl="0" indent="0" algn="l" defTabSz="1289050">
            <a:lnSpc>
              <a:spcPct val="90000"/>
            </a:lnSpc>
            <a:spcBef>
              <a:spcPct val="0"/>
            </a:spcBef>
            <a:spcAft>
              <a:spcPct val="35000"/>
            </a:spcAft>
            <a:buNone/>
          </a:pPr>
          <a:r>
            <a:rPr lang="en-GB" sz="2900" kern="1200"/>
            <a:t>1. Equity in Access to Health Services</a:t>
          </a:r>
        </a:p>
      </dsp:txBody>
      <dsp:txXfrm>
        <a:off x="508356" y="856263"/>
        <a:ext cx="6448348" cy="772500"/>
      </dsp:txXfrm>
    </dsp:sp>
    <dsp:sp modelId="{542AC409-630D-4870-A8BA-F1FCF0F9840E}">
      <dsp:nvSpPr>
        <dsp:cNvPr id="0" name=""/>
        <dsp:cNvSpPr/>
      </dsp:nvSpPr>
      <dsp:spPr>
        <a:xfrm>
          <a:off x="0" y="2557953"/>
          <a:ext cx="9331327" cy="730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4ACD2E-CBE4-40F8-B101-A48F72313885}">
      <dsp:nvSpPr>
        <dsp:cNvPr id="0" name=""/>
        <dsp:cNvSpPr/>
      </dsp:nvSpPr>
      <dsp:spPr>
        <a:xfrm>
          <a:off x="466566" y="2129913"/>
          <a:ext cx="6531928" cy="8560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6891" tIns="0" rIns="246891" bIns="0" numCol="1" spcCol="1270" anchor="ctr" anchorCtr="0">
          <a:noAutofit/>
        </a:bodyPr>
        <a:lstStyle/>
        <a:p>
          <a:pPr marL="0" lvl="0" indent="0" algn="l" defTabSz="1289050">
            <a:lnSpc>
              <a:spcPct val="90000"/>
            </a:lnSpc>
            <a:spcBef>
              <a:spcPct val="0"/>
            </a:spcBef>
            <a:spcAft>
              <a:spcPct val="35000"/>
            </a:spcAft>
            <a:buNone/>
          </a:pPr>
          <a:r>
            <a:rPr lang="en-GB" sz="2900" kern="1200"/>
            <a:t>2. Quality of Health Services</a:t>
          </a:r>
        </a:p>
      </dsp:txBody>
      <dsp:txXfrm>
        <a:off x="508356" y="2171703"/>
        <a:ext cx="6448348" cy="772500"/>
      </dsp:txXfrm>
    </dsp:sp>
    <dsp:sp modelId="{AB8661A3-CD21-430E-95F2-ED5EA30C38AE}">
      <dsp:nvSpPr>
        <dsp:cNvPr id="0" name=""/>
        <dsp:cNvSpPr/>
      </dsp:nvSpPr>
      <dsp:spPr>
        <a:xfrm>
          <a:off x="0" y="3873393"/>
          <a:ext cx="9331327" cy="7308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3D9834-024B-42B4-9CD0-3E8BE3A159B9}">
      <dsp:nvSpPr>
        <dsp:cNvPr id="0" name=""/>
        <dsp:cNvSpPr/>
      </dsp:nvSpPr>
      <dsp:spPr>
        <a:xfrm>
          <a:off x="466566" y="3445353"/>
          <a:ext cx="6531928" cy="8560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6891" tIns="0" rIns="246891" bIns="0" numCol="1" spcCol="1270" anchor="ctr" anchorCtr="0">
          <a:noAutofit/>
        </a:bodyPr>
        <a:lstStyle/>
        <a:p>
          <a:pPr marL="0" lvl="0" indent="0" algn="l" defTabSz="1289050">
            <a:lnSpc>
              <a:spcPct val="90000"/>
            </a:lnSpc>
            <a:spcBef>
              <a:spcPct val="0"/>
            </a:spcBef>
            <a:spcAft>
              <a:spcPct val="35000"/>
            </a:spcAft>
            <a:buNone/>
          </a:pPr>
          <a:r>
            <a:rPr lang="en-GB" sz="2900" kern="1200"/>
            <a:t>3. Universality</a:t>
          </a:r>
        </a:p>
      </dsp:txBody>
      <dsp:txXfrm>
        <a:off x="508356" y="3487143"/>
        <a:ext cx="6448348" cy="772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39270-7317-4CD4-BEF2-2AFBF2969060}">
      <dsp:nvSpPr>
        <dsp:cNvPr id="0" name=""/>
        <dsp:cNvSpPr/>
      </dsp:nvSpPr>
      <dsp:spPr>
        <a:xfrm>
          <a:off x="1924367" y="355737"/>
          <a:ext cx="4465319" cy="1395412"/>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Physical accessibility</a:t>
          </a:r>
        </a:p>
      </dsp:txBody>
      <dsp:txXfrm>
        <a:off x="1924367" y="355737"/>
        <a:ext cx="4465319" cy="1395412"/>
      </dsp:txXfrm>
    </dsp:sp>
    <dsp:sp modelId="{A0329CDA-521D-46DE-8CBE-F687BA4CB0D2}">
      <dsp:nvSpPr>
        <dsp:cNvPr id="0" name=""/>
        <dsp:cNvSpPr/>
      </dsp:nvSpPr>
      <dsp:spPr>
        <a:xfrm>
          <a:off x="1738312" y="154178"/>
          <a:ext cx="976788" cy="1465183"/>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15000" r="-1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8C50DE-4D55-42D3-8326-E0DF821D94A4}">
      <dsp:nvSpPr>
        <dsp:cNvPr id="0" name=""/>
        <dsp:cNvSpPr/>
      </dsp:nvSpPr>
      <dsp:spPr>
        <a:xfrm>
          <a:off x="1924367" y="2112407"/>
          <a:ext cx="4465319" cy="1395412"/>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Financial affordability</a:t>
          </a:r>
        </a:p>
      </dsp:txBody>
      <dsp:txXfrm>
        <a:off x="1924367" y="2112407"/>
        <a:ext cx="4465319" cy="1395412"/>
      </dsp:txXfrm>
    </dsp:sp>
    <dsp:sp modelId="{E263222C-40E8-4364-97FB-87C0B6F98BAA}">
      <dsp:nvSpPr>
        <dsp:cNvPr id="0" name=""/>
        <dsp:cNvSpPr/>
      </dsp:nvSpPr>
      <dsp:spPr>
        <a:xfrm>
          <a:off x="1738312" y="1910847"/>
          <a:ext cx="976788" cy="146518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62000" r="-6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08E087-E818-4CDC-AEAD-5329BDA561B6}">
      <dsp:nvSpPr>
        <dsp:cNvPr id="0" name=""/>
        <dsp:cNvSpPr/>
      </dsp:nvSpPr>
      <dsp:spPr>
        <a:xfrm>
          <a:off x="1924367" y="3869076"/>
          <a:ext cx="4465319" cy="1395412"/>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45159"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Acceptability</a:t>
          </a:r>
        </a:p>
      </dsp:txBody>
      <dsp:txXfrm>
        <a:off x="1924367" y="3869076"/>
        <a:ext cx="4465319" cy="1395412"/>
      </dsp:txXfrm>
    </dsp:sp>
    <dsp:sp modelId="{0F0AC24D-AF48-4B9C-9C96-2F5586BE55AF}">
      <dsp:nvSpPr>
        <dsp:cNvPr id="0" name=""/>
        <dsp:cNvSpPr/>
      </dsp:nvSpPr>
      <dsp:spPr>
        <a:xfrm>
          <a:off x="1738312" y="3667516"/>
          <a:ext cx="976788" cy="1465183"/>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53000" r="-53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0FE6D-3DB5-4B08-83D3-F4A009597596}">
      <dsp:nvSpPr>
        <dsp:cNvPr id="0" name=""/>
        <dsp:cNvSpPr/>
      </dsp:nvSpPr>
      <dsp:spPr>
        <a:xfrm>
          <a:off x="948266" y="0"/>
          <a:ext cx="5418667" cy="5418667"/>
        </a:xfrm>
        <a:prstGeom prst="triangl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73621-EDD5-485C-9340-EC6592F00177}">
      <dsp:nvSpPr>
        <dsp:cNvPr id="0" name=""/>
        <dsp:cNvSpPr/>
      </dsp:nvSpPr>
      <dsp:spPr>
        <a:xfrm>
          <a:off x="3657599" y="544777"/>
          <a:ext cx="3522133" cy="641350"/>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SAFE</a:t>
          </a:r>
        </a:p>
      </dsp:txBody>
      <dsp:txXfrm>
        <a:off x="3688907" y="576085"/>
        <a:ext cx="3459517" cy="578734"/>
      </dsp:txXfrm>
    </dsp:sp>
    <dsp:sp modelId="{68A127DD-14AF-49AD-8EB9-35C2AA17169A}">
      <dsp:nvSpPr>
        <dsp:cNvPr id="0" name=""/>
        <dsp:cNvSpPr/>
      </dsp:nvSpPr>
      <dsp:spPr>
        <a:xfrm>
          <a:off x="3657599" y="1266295"/>
          <a:ext cx="3522133" cy="641350"/>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EFFECTIVE</a:t>
          </a:r>
        </a:p>
      </dsp:txBody>
      <dsp:txXfrm>
        <a:off x="3688907" y="1297603"/>
        <a:ext cx="3459517" cy="578734"/>
      </dsp:txXfrm>
    </dsp:sp>
    <dsp:sp modelId="{03DC9866-AC29-4779-BDEB-835FC215223F}">
      <dsp:nvSpPr>
        <dsp:cNvPr id="0" name=""/>
        <dsp:cNvSpPr/>
      </dsp:nvSpPr>
      <dsp:spPr>
        <a:xfrm>
          <a:off x="3657599" y="1987814"/>
          <a:ext cx="3522133" cy="641350"/>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PATIENT-CENTERED</a:t>
          </a:r>
        </a:p>
      </dsp:txBody>
      <dsp:txXfrm>
        <a:off x="3688907" y="2019122"/>
        <a:ext cx="3459517" cy="578734"/>
      </dsp:txXfrm>
    </dsp:sp>
    <dsp:sp modelId="{8CB8384C-C019-4628-9FE2-B9515B39D397}">
      <dsp:nvSpPr>
        <dsp:cNvPr id="0" name=""/>
        <dsp:cNvSpPr/>
      </dsp:nvSpPr>
      <dsp:spPr>
        <a:xfrm>
          <a:off x="3657599" y="2709333"/>
          <a:ext cx="3522133" cy="641350"/>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TIMELY</a:t>
          </a:r>
        </a:p>
      </dsp:txBody>
      <dsp:txXfrm>
        <a:off x="3688907" y="2740641"/>
        <a:ext cx="3459517" cy="578734"/>
      </dsp:txXfrm>
    </dsp:sp>
    <dsp:sp modelId="{533137B6-DF51-43B9-AC86-DA09EFD528B0}">
      <dsp:nvSpPr>
        <dsp:cNvPr id="0" name=""/>
        <dsp:cNvSpPr/>
      </dsp:nvSpPr>
      <dsp:spPr>
        <a:xfrm>
          <a:off x="3657599" y="3430852"/>
          <a:ext cx="3522133" cy="641350"/>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EFFICIENT</a:t>
          </a:r>
        </a:p>
      </dsp:txBody>
      <dsp:txXfrm>
        <a:off x="3688907" y="3462160"/>
        <a:ext cx="3459517" cy="578734"/>
      </dsp:txXfrm>
    </dsp:sp>
    <dsp:sp modelId="{5C163CD9-10A2-4A8E-AF5E-4E4FC92D9042}">
      <dsp:nvSpPr>
        <dsp:cNvPr id="0" name=""/>
        <dsp:cNvSpPr/>
      </dsp:nvSpPr>
      <dsp:spPr>
        <a:xfrm>
          <a:off x="3657599" y="4152371"/>
          <a:ext cx="3522133" cy="641350"/>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EQUITABLE</a:t>
          </a:r>
        </a:p>
      </dsp:txBody>
      <dsp:txXfrm>
        <a:off x="3688907" y="4183679"/>
        <a:ext cx="3459517" cy="5787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B3589-D951-4F45-95C7-96D0B8F5B9D8}">
      <dsp:nvSpPr>
        <dsp:cNvPr id="0" name=""/>
        <dsp:cNvSpPr/>
      </dsp:nvSpPr>
      <dsp:spPr>
        <a:xfrm>
          <a:off x="-5923087" y="-937410"/>
          <a:ext cx="7293488" cy="7293488"/>
        </a:xfrm>
        <a:prstGeom prst="blockArc">
          <a:avLst>
            <a:gd name="adj1" fmla="val 18900000"/>
            <a:gd name="adj2" fmla="val 2700000"/>
            <a:gd name="adj3" fmla="val 296"/>
          </a:avLst>
        </a:prstGeom>
        <a:noFill/>
        <a:ln w="19050" cap="flat" cmpd="sng" algn="ctr">
          <a:solidFill>
            <a:schemeClr val="accent2">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FADA913-4B13-433A-A370-A16FC9F77A89}">
      <dsp:nvSpPr>
        <dsp:cNvPr id="0" name=""/>
        <dsp:cNvSpPr/>
      </dsp:nvSpPr>
      <dsp:spPr>
        <a:xfrm>
          <a:off x="1051875" y="416587"/>
          <a:ext cx="6412653" cy="833607"/>
        </a:xfrm>
        <a:prstGeom prst="rect">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a:t>Tailored approaches</a:t>
          </a:r>
        </a:p>
      </dsp:txBody>
      <dsp:txXfrm>
        <a:off x="1051875" y="416587"/>
        <a:ext cx="6412653" cy="833607"/>
      </dsp:txXfrm>
    </dsp:sp>
    <dsp:sp modelId="{C9E1EF02-53C5-4A88-B2E4-341B494F1EE5}">
      <dsp:nvSpPr>
        <dsp:cNvPr id="0" name=""/>
        <dsp:cNvSpPr/>
      </dsp:nvSpPr>
      <dsp:spPr>
        <a:xfrm>
          <a:off x="293393" y="312386"/>
          <a:ext cx="1042009" cy="10420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A45E6E-4973-4CF3-AF0F-202B4739015C}">
      <dsp:nvSpPr>
        <dsp:cNvPr id="0" name=""/>
        <dsp:cNvSpPr/>
      </dsp:nvSpPr>
      <dsp:spPr>
        <a:xfrm>
          <a:off x="1306633" y="1667215"/>
          <a:ext cx="6147411" cy="833607"/>
        </a:xfrm>
        <a:prstGeom prst="rect">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a:t>Prioritising Vulnerable groups</a:t>
          </a:r>
        </a:p>
      </dsp:txBody>
      <dsp:txXfrm>
        <a:off x="1306633" y="1667215"/>
        <a:ext cx="6147411" cy="833607"/>
      </dsp:txXfrm>
    </dsp:sp>
    <dsp:sp modelId="{EF3DEEFF-3DBE-4940-96C7-5E08A5DE5162}">
      <dsp:nvSpPr>
        <dsp:cNvPr id="0" name=""/>
        <dsp:cNvSpPr/>
      </dsp:nvSpPr>
      <dsp:spPr>
        <a:xfrm>
          <a:off x="771320" y="1563014"/>
          <a:ext cx="1042009" cy="1042009"/>
        </a:xfrm>
        <a:prstGeom prst="ellipse">
          <a:avLst/>
        </a:prstGeom>
        <a:solidFill>
          <a:schemeClr val="lt1">
            <a:hueOff val="0"/>
            <a:satOff val="0"/>
            <a:lumOff val="0"/>
            <a:alphaOff val="0"/>
          </a:schemeClr>
        </a:solidFill>
        <a:ln w="19050" cap="flat" cmpd="sng" algn="ctr">
          <a:solidFill>
            <a:schemeClr val="accent2">
              <a:shade val="80000"/>
              <a:hueOff val="-151668"/>
              <a:satOff val="2837"/>
              <a:lumOff val="904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D7ACF3-6F62-48AF-B0AA-70A0DB30E443}">
      <dsp:nvSpPr>
        <dsp:cNvPr id="0" name=""/>
        <dsp:cNvSpPr/>
      </dsp:nvSpPr>
      <dsp:spPr>
        <a:xfrm>
          <a:off x="1476774" y="2917843"/>
          <a:ext cx="5977306" cy="833607"/>
        </a:xfrm>
        <a:prstGeom prst="rect">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a:t>Sustainable financing</a:t>
          </a:r>
        </a:p>
      </dsp:txBody>
      <dsp:txXfrm>
        <a:off x="1476774" y="2917843"/>
        <a:ext cx="5977306" cy="833607"/>
      </dsp:txXfrm>
    </dsp:sp>
    <dsp:sp modelId="{CC8FE37B-12B0-42C5-997A-2842FEE91D02}">
      <dsp:nvSpPr>
        <dsp:cNvPr id="0" name=""/>
        <dsp:cNvSpPr/>
      </dsp:nvSpPr>
      <dsp:spPr>
        <a:xfrm>
          <a:off x="771320" y="2813642"/>
          <a:ext cx="1042009" cy="1042009"/>
        </a:xfrm>
        <a:prstGeom prst="ellipse">
          <a:avLst/>
        </a:prstGeom>
        <a:solidFill>
          <a:schemeClr val="lt1">
            <a:hueOff val="0"/>
            <a:satOff val="0"/>
            <a:lumOff val="0"/>
            <a:alphaOff val="0"/>
          </a:schemeClr>
        </a:solidFill>
        <a:ln w="19050" cap="flat" cmpd="sng" algn="ctr">
          <a:solidFill>
            <a:schemeClr val="accent2">
              <a:shade val="80000"/>
              <a:hueOff val="-303336"/>
              <a:satOff val="5673"/>
              <a:lumOff val="180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D355A4-87E3-418E-8631-6634AC67AD06}">
      <dsp:nvSpPr>
        <dsp:cNvPr id="0" name=""/>
        <dsp:cNvSpPr/>
      </dsp:nvSpPr>
      <dsp:spPr>
        <a:xfrm>
          <a:off x="988292" y="4165354"/>
          <a:ext cx="6518983" cy="833607"/>
        </a:xfrm>
        <a:prstGeom prst="rect">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a:t>Focus on prevention</a:t>
          </a:r>
        </a:p>
      </dsp:txBody>
      <dsp:txXfrm>
        <a:off x="988292" y="4165354"/>
        <a:ext cx="6518983" cy="833607"/>
      </dsp:txXfrm>
    </dsp:sp>
    <dsp:sp modelId="{AF71FDCE-1938-4B3E-B1D9-4A0C9BDF81E8}">
      <dsp:nvSpPr>
        <dsp:cNvPr id="0" name=""/>
        <dsp:cNvSpPr/>
      </dsp:nvSpPr>
      <dsp:spPr>
        <a:xfrm>
          <a:off x="293393" y="4064271"/>
          <a:ext cx="1042009" cy="1042009"/>
        </a:xfrm>
        <a:prstGeom prst="ellipse">
          <a:avLst/>
        </a:prstGeom>
        <a:solidFill>
          <a:schemeClr val="lt1">
            <a:hueOff val="0"/>
            <a:satOff val="0"/>
            <a:lumOff val="0"/>
            <a:alphaOff val="0"/>
          </a:schemeClr>
        </a:solidFill>
        <a:ln w="19050" cap="flat" cmpd="sng" algn="ctr">
          <a:solidFill>
            <a:schemeClr val="accent2">
              <a:shade val="80000"/>
              <a:hueOff val="-455004"/>
              <a:satOff val="8510"/>
              <a:lumOff val="27121"/>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E91AC-D52B-47D8-AFAD-6AD98FFA0A17}">
      <dsp:nvSpPr>
        <dsp:cNvPr id="0" name=""/>
        <dsp:cNvSpPr/>
      </dsp:nvSpPr>
      <dsp:spPr>
        <a:xfrm rot="10800000">
          <a:off x="1338392" y="147"/>
          <a:ext cx="4368643" cy="952080"/>
        </a:xfrm>
        <a:prstGeom prst="homePlate">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841" tIns="137160" rIns="256032" bIns="137160" numCol="1" spcCol="1270" anchor="ctr" anchorCtr="0">
          <a:noAutofit/>
        </a:bodyPr>
        <a:lstStyle/>
        <a:p>
          <a:pPr marL="0" lvl="0" indent="0" algn="ctr" defTabSz="1600200">
            <a:lnSpc>
              <a:spcPct val="90000"/>
            </a:lnSpc>
            <a:spcBef>
              <a:spcPct val="0"/>
            </a:spcBef>
            <a:spcAft>
              <a:spcPct val="35000"/>
            </a:spcAft>
            <a:buNone/>
          </a:pPr>
          <a:r>
            <a:rPr lang="en-GB" sz="3600" kern="1200"/>
            <a:t>Rising demand</a:t>
          </a:r>
        </a:p>
      </dsp:txBody>
      <dsp:txXfrm rot="10800000">
        <a:off x="1576412" y="147"/>
        <a:ext cx="4130623" cy="952080"/>
      </dsp:txXfrm>
    </dsp:sp>
    <dsp:sp modelId="{8476A44E-473C-4DCA-8C43-DA46476D9659}">
      <dsp:nvSpPr>
        <dsp:cNvPr id="0" name=""/>
        <dsp:cNvSpPr/>
      </dsp:nvSpPr>
      <dsp:spPr>
        <a:xfrm>
          <a:off x="862352" y="147"/>
          <a:ext cx="952080" cy="95208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0" r="-20000"/>
          </a:stretch>
        </a:blip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780D4C-A431-463C-9B3D-62045DE342D9}">
      <dsp:nvSpPr>
        <dsp:cNvPr id="0" name=""/>
        <dsp:cNvSpPr/>
      </dsp:nvSpPr>
      <dsp:spPr>
        <a:xfrm rot="10800000">
          <a:off x="1338392" y="1236430"/>
          <a:ext cx="4368643" cy="952080"/>
        </a:xfrm>
        <a:prstGeom prst="homePlate">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841" tIns="137160" rIns="256032" bIns="137160" numCol="1" spcCol="1270" anchor="ctr" anchorCtr="0">
          <a:noAutofit/>
        </a:bodyPr>
        <a:lstStyle/>
        <a:p>
          <a:pPr marL="0" lvl="0" indent="0" algn="ctr" defTabSz="1600200">
            <a:lnSpc>
              <a:spcPct val="90000"/>
            </a:lnSpc>
            <a:spcBef>
              <a:spcPct val="0"/>
            </a:spcBef>
            <a:spcAft>
              <a:spcPct val="35000"/>
            </a:spcAft>
            <a:buNone/>
          </a:pPr>
          <a:r>
            <a:rPr lang="en-GB" sz="3600" kern="1200"/>
            <a:t>Budget pressures</a:t>
          </a:r>
        </a:p>
      </dsp:txBody>
      <dsp:txXfrm rot="10800000">
        <a:off x="1576412" y="1236430"/>
        <a:ext cx="4130623" cy="952080"/>
      </dsp:txXfrm>
    </dsp:sp>
    <dsp:sp modelId="{0A6E8CDF-AD43-44EC-8BC2-219287F056EA}">
      <dsp:nvSpPr>
        <dsp:cNvPr id="0" name=""/>
        <dsp:cNvSpPr/>
      </dsp:nvSpPr>
      <dsp:spPr>
        <a:xfrm>
          <a:off x="862352" y="1236430"/>
          <a:ext cx="952080" cy="95208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A5720B-C399-4D98-9003-35816E9DB44D}">
      <dsp:nvSpPr>
        <dsp:cNvPr id="0" name=""/>
        <dsp:cNvSpPr/>
      </dsp:nvSpPr>
      <dsp:spPr>
        <a:xfrm rot="10800000">
          <a:off x="1338392" y="2472714"/>
          <a:ext cx="4368643" cy="952080"/>
        </a:xfrm>
        <a:prstGeom prst="homePlate">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841" tIns="137160" rIns="256032" bIns="137160" numCol="1" spcCol="1270" anchor="ctr" anchorCtr="0">
          <a:noAutofit/>
        </a:bodyPr>
        <a:lstStyle/>
        <a:p>
          <a:pPr marL="0" lvl="0" indent="0" algn="ctr" defTabSz="1600200">
            <a:lnSpc>
              <a:spcPct val="90000"/>
            </a:lnSpc>
            <a:spcBef>
              <a:spcPct val="0"/>
            </a:spcBef>
            <a:spcAft>
              <a:spcPct val="35000"/>
            </a:spcAft>
            <a:buNone/>
          </a:pPr>
          <a:r>
            <a:rPr lang="en-GB" sz="3600" kern="1200"/>
            <a:t>Workforce costs</a:t>
          </a:r>
        </a:p>
      </dsp:txBody>
      <dsp:txXfrm rot="10800000">
        <a:off x="1576412" y="2472714"/>
        <a:ext cx="4130623" cy="952080"/>
      </dsp:txXfrm>
    </dsp:sp>
    <dsp:sp modelId="{6B2B7E5C-B2E3-4080-B8A5-0D3F9FEEB0EB}">
      <dsp:nvSpPr>
        <dsp:cNvPr id="0" name=""/>
        <dsp:cNvSpPr/>
      </dsp:nvSpPr>
      <dsp:spPr>
        <a:xfrm>
          <a:off x="862352" y="2472714"/>
          <a:ext cx="952080" cy="95208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0000" r="-40000"/>
          </a:stretch>
        </a:blip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926ACA-EC77-4A58-BCF3-8C1E5D399FE2}">
      <dsp:nvSpPr>
        <dsp:cNvPr id="0" name=""/>
        <dsp:cNvSpPr/>
      </dsp:nvSpPr>
      <dsp:spPr>
        <a:xfrm rot="10800000">
          <a:off x="1338392" y="3708997"/>
          <a:ext cx="4368643" cy="952080"/>
        </a:xfrm>
        <a:prstGeom prst="homePlate">
          <a:avLst/>
        </a:prstGeom>
        <a:solidFill>
          <a:schemeClr val="lt1">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841" tIns="137160" rIns="256032" bIns="137160" numCol="1" spcCol="1270" anchor="ctr" anchorCtr="0">
          <a:noAutofit/>
        </a:bodyPr>
        <a:lstStyle/>
        <a:p>
          <a:pPr marL="0" lvl="0" indent="0" algn="ctr" defTabSz="1600200">
            <a:lnSpc>
              <a:spcPct val="90000"/>
            </a:lnSpc>
            <a:spcBef>
              <a:spcPct val="0"/>
            </a:spcBef>
            <a:spcAft>
              <a:spcPct val="35000"/>
            </a:spcAft>
            <a:buNone/>
          </a:pPr>
          <a:r>
            <a:rPr lang="en-GB" sz="3600" kern="1200"/>
            <a:t>Efficiency targets</a:t>
          </a:r>
        </a:p>
      </dsp:txBody>
      <dsp:txXfrm rot="10800000">
        <a:off x="1576412" y="3708997"/>
        <a:ext cx="4130623" cy="952080"/>
      </dsp:txXfrm>
    </dsp:sp>
    <dsp:sp modelId="{67E279E3-60BD-49E4-8602-166C77D9E622}">
      <dsp:nvSpPr>
        <dsp:cNvPr id="0" name=""/>
        <dsp:cNvSpPr/>
      </dsp:nvSpPr>
      <dsp:spPr>
        <a:xfrm>
          <a:off x="862352" y="3708997"/>
          <a:ext cx="952080" cy="952080"/>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AA26B-7E01-4BB1-BA4C-7484A3D7442D}"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355DC4-3EA7-4028-B3D7-1D2FA51AC76D}" type="slidenum">
              <a:rPr lang="en-GB" smtClean="0"/>
              <a:t>‹#›</a:t>
            </a:fld>
            <a:endParaRPr lang="en-GB"/>
          </a:p>
        </p:txBody>
      </p:sp>
    </p:spTree>
    <p:extLst>
      <p:ext uri="{BB962C8B-B14F-4D97-AF65-F5344CB8AC3E}">
        <p14:creationId xmlns:p14="http://schemas.microsoft.com/office/powerpoint/2010/main" val="473188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355DC4-3EA7-4028-B3D7-1D2FA51AC76D}" type="slidenum">
              <a:rPr lang="en-GB" smtClean="0"/>
              <a:t>1</a:t>
            </a:fld>
            <a:endParaRPr lang="en-GB"/>
          </a:p>
        </p:txBody>
      </p:sp>
    </p:spTree>
    <p:extLst>
      <p:ext uri="{BB962C8B-B14F-4D97-AF65-F5344CB8AC3E}">
        <p14:creationId xmlns:p14="http://schemas.microsoft.com/office/powerpoint/2010/main" val="2139022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7B4ABA-17CB-4F8A-8FB3-3B3B41AB469C}" type="slidenum">
              <a:rPr lang="en-GB" smtClean="0"/>
              <a:t>5</a:t>
            </a:fld>
            <a:endParaRPr lang="en-GB"/>
          </a:p>
        </p:txBody>
      </p:sp>
    </p:spTree>
    <p:extLst>
      <p:ext uri="{BB962C8B-B14F-4D97-AF65-F5344CB8AC3E}">
        <p14:creationId xmlns:p14="http://schemas.microsoft.com/office/powerpoint/2010/main" val="10999078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355DC4-3EA7-4028-B3D7-1D2FA51AC76D}" type="slidenum">
              <a:rPr lang="en-GB" smtClean="0"/>
              <a:t>9</a:t>
            </a:fld>
            <a:endParaRPr lang="en-GB"/>
          </a:p>
        </p:txBody>
      </p:sp>
    </p:spTree>
    <p:extLst>
      <p:ext uri="{BB962C8B-B14F-4D97-AF65-F5344CB8AC3E}">
        <p14:creationId xmlns:p14="http://schemas.microsoft.com/office/powerpoint/2010/main" val="1910681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20</a:t>
            </a:fld>
            <a:endParaRPr lang="en-GB"/>
          </a:p>
        </p:txBody>
      </p:sp>
    </p:spTree>
    <p:extLst>
      <p:ext uri="{BB962C8B-B14F-4D97-AF65-F5344CB8AC3E}">
        <p14:creationId xmlns:p14="http://schemas.microsoft.com/office/powerpoint/2010/main" val="166111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18DD-F71B-CD8F-3A1F-E2A055B09C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98FFF7-38CC-FB0E-33A0-D55000DA89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3E4C2F-263A-D98A-648B-79B32EC28770}"/>
              </a:ext>
            </a:extLst>
          </p:cNvPr>
          <p:cNvSpPr>
            <a:spLocks noGrp="1"/>
          </p:cNvSpPr>
          <p:nvPr>
            <p:ph type="dt" sz="half" idx="10"/>
          </p:nvPr>
        </p:nvSpPr>
        <p:spPr/>
        <p:txBody>
          <a:bodyPr/>
          <a:lstStyle/>
          <a:p>
            <a:fld id="{B5BFEF6A-2513-467B-A89E-E650CC9F801F}" type="datetime1">
              <a:rPr lang="en-GB" smtClean="0"/>
              <a:t>03/02/2025</a:t>
            </a:fld>
            <a:endParaRPr lang="en-GB"/>
          </a:p>
        </p:txBody>
      </p:sp>
      <p:sp>
        <p:nvSpPr>
          <p:cNvPr id="5" name="Footer Placeholder 4">
            <a:extLst>
              <a:ext uri="{FF2B5EF4-FFF2-40B4-BE49-F238E27FC236}">
                <a16:creationId xmlns:a16="http://schemas.microsoft.com/office/drawing/2014/main" id="{D0C45CC4-1BCF-7A5D-A4AF-02853750FCE9}"/>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1A6B3172-5625-7289-ECB2-C5CAE1D2AF6D}"/>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4010314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E2100-B960-46C1-C0D2-E20233E9B7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9F7343-4B11-0799-0597-247EC751AF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D94B98-23F4-55FE-B716-078D3745B02F}"/>
              </a:ext>
            </a:extLst>
          </p:cNvPr>
          <p:cNvSpPr>
            <a:spLocks noGrp="1"/>
          </p:cNvSpPr>
          <p:nvPr>
            <p:ph type="dt" sz="half" idx="10"/>
          </p:nvPr>
        </p:nvSpPr>
        <p:spPr/>
        <p:txBody>
          <a:bodyPr/>
          <a:lstStyle/>
          <a:p>
            <a:fld id="{DDD57678-C5E0-4A27-8905-BF336F15C4E5}" type="datetime1">
              <a:rPr lang="en-GB" smtClean="0"/>
              <a:t>03/02/2025</a:t>
            </a:fld>
            <a:endParaRPr lang="en-GB"/>
          </a:p>
        </p:txBody>
      </p:sp>
      <p:sp>
        <p:nvSpPr>
          <p:cNvPr id="5" name="Footer Placeholder 4">
            <a:extLst>
              <a:ext uri="{FF2B5EF4-FFF2-40B4-BE49-F238E27FC236}">
                <a16:creationId xmlns:a16="http://schemas.microsoft.com/office/drawing/2014/main" id="{55BCEDF7-DC2D-750C-6AD1-24363C58FA6F}"/>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D6C9DB72-1400-24FF-5B10-FDCED881F072}"/>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679540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0153B-B558-BD16-4660-5C36958469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57181E-749E-8DDA-B4AD-E96E0CD9CD8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1965C6-EC4E-3014-9D7E-61C4ECD4EFCC}"/>
              </a:ext>
            </a:extLst>
          </p:cNvPr>
          <p:cNvSpPr>
            <a:spLocks noGrp="1"/>
          </p:cNvSpPr>
          <p:nvPr>
            <p:ph type="dt" sz="half" idx="10"/>
          </p:nvPr>
        </p:nvSpPr>
        <p:spPr/>
        <p:txBody>
          <a:bodyPr/>
          <a:lstStyle/>
          <a:p>
            <a:fld id="{426D3359-8CAE-4B49-BC9C-F03F4810505C}" type="datetime1">
              <a:rPr lang="en-GB" smtClean="0"/>
              <a:t>03/02/2025</a:t>
            </a:fld>
            <a:endParaRPr lang="en-GB"/>
          </a:p>
        </p:txBody>
      </p:sp>
      <p:sp>
        <p:nvSpPr>
          <p:cNvPr id="5" name="Footer Placeholder 4">
            <a:extLst>
              <a:ext uri="{FF2B5EF4-FFF2-40B4-BE49-F238E27FC236}">
                <a16:creationId xmlns:a16="http://schemas.microsoft.com/office/drawing/2014/main" id="{8C45C6C7-E67A-B68B-0162-6D9CE9502AE6}"/>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201B9D4A-D69F-1FE2-1739-5D163D368723}"/>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607166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3E901-7016-777D-924C-E734E82C2E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24A03A-C8DF-B130-D0A6-833BD03FCE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666436-F0FD-2DB0-19CE-621A701E5F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D0D90A-6035-B36E-32DA-26F39D62F135}"/>
              </a:ext>
            </a:extLst>
          </p:cNvPr>
          <p:cNvSpPr>
            <a:spLocks noGrp="1"/>
          </p:cNvSpPr>
          <p:nvPr>
            <p:ph type="dt" sz="half" idx="10"/>
          </p:nvPr>
        </p:nvSpPr>
        <p:spPr/>
        <p:txBody>
          <a:bodyPr/>
          <a:lstStyle/>
          <a:p>
            <a:fld id="{6256B06B-0B33-46A5-9A59-140F859E1967}" type="datetime1">
              <a:rPr lang="en-GB" smtClean="0"/>
              <a:t>03/02/2025</a:t>
            </a:fld>
            <a:endParaRPr lang="en-GB"/>
          </a:p>
        </p:txBody>
      </p:sp>
      <p:sp>
        <p:nvSpPr>
          <p:cNvPr id="6" name="Footer Placeholder 5">
            <a:extLst>
              <a:ext uri="{FF2B5EF4-FFF2-40B4-BE49-F238E27FC236}">
                <a16:creationId xmlns:a16="http://schemas.microsoft.com/office/drawing/2014/main" id="{BF5DA644-8F12-C53B-0FD5-EA29C64BD988}"/>
              </a:ext>
            </a:extLst>
          </p:cNvPr>
          <p:cNvSpPr>
            <a:spLocks noGrp="1"/>
          </p:cNvSpPr>
          <p:nvPr>
            <p:ph type="ftr" sz="quarter" idx="11"/>
          </p:nvPr>
        </p:nvSpPr>
        <p:spPr/>
        <p:txBody>
          <a:bodyPr/>
          <a:lstStyle/>
          <a:p>
            <a:r>
              <a:rPr lang="en-GB"/>
              <a:t>Dr L Simona Ferraraccio</a:t>
            </a:r>
          </a:p>
        </p:txBody>
      </p:sp>
      <p:sp>
        <p:nvSpPr>
          <p:cNvPr id="7" name="Slide Number Placeholder 6">
            <a:extLst>
              <a:ext uri="{FF2B5EF4-FFF2-40B4-BE49-F238E27FC236}">
                <a16:creationId xmlns:a16="http://schemas.microsoft.com/office/drawing/2014/main" id="{3B2AB720-4008-DE61-4F1A-AF090BB18477}"/>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2523692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7413A-94C3-BECA-04BA-B09B5B2D70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25EED2-6871-F5AC-B9E6-652CB9210B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B022B1-FB04-56A2-B427-AF285849A0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428961-9A1A-6F37-73D5-DDD68C164E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5E4D29-F6F3-45F3-702C-9A6820BE63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DE6A6A-F891-BC9E-7E36-4F1968923FF0}"/>
              </a:ext>
            </a:extLst>
          </p:cNvPr>
          <p:cNvSpPr>
            <a:spLocks noGrp="1"/>
          </p:cNvSpPr>
          <p:nvPr>
            <p:ph type="dt" sz="half" idx="10"/>
          </p:nvPr>
        </p:nvSpPr>
        <p:spPr/>
        <p:txBody>
          <a:bodyPr/>
          <a:lstStyle/>
          <a:p>
            <a:fld id="{3E25A376-0CDB-4C22-BE7A-7B8FB7B118DE}" type="datetime1">
              <a:rPr lang="en-GB" smtClean="0"/>
              <a:t>03/02/2025</a:t>
            </a:fld>
            <a:endParaRPr lang="en-GB"/>
          </a:p>
        </p:txBody>
      </p:sp>
      <p:sp>
        <p:nvSpPr>
          <p:cNvPr id="8" name="Footer Placeholder 7">
            <a:extLst>
              <a:ext uri="{FF2B5EF4-FFF2-40B4-BE49-F238E27FC236}">
                <a16:creationId xmlns:a16="http://schemas.microsoft.com/office/drawing/2014/main" id="{AF5282BC-BA63-2710-C90D-F7C208E0B4CB}"/>
              </a:ext>
            </a:extLst>
          </p:cNvPr>
          <p:cNvSpPr>
            <a:spLocks noGrp="1"/>
          </p:cNvSpPr>
          <p:nvPr>
            <p:ph type="ftr" sz="quarter" idx="11"/>
          </p:nvPr>
        </p:nvSpPr>
        <p:spPr/>
        <p:txBody>
          <a:bodyPr/>
          <a:lstStyle/>
          <a:p>
            <a:r>
              <a:rPr lang="en-GB"/>
              <a:t>Dr L Simona Ferraraccio</a:t>
            </a:r>
          </a:p>
        </p:txBody>
      </p:sp>
      <p:sp>
        <p:nvSpPr>
          <p:cNvPr id="9" name="Slide Number Placeholder 8">
            <a:extLst>
              <a:ext uri="{FF2B5EF4-FFF2-40B4-BE49-F238E27FC236}">
                <a16:creationId xmlns:a16="http://schemas.microsoft.com/office/drawing/2014/main" id="{AAE34F26-B5D0-7140-231B-A21DE93BB6B9}"/>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2327642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51733-3696-D698-BCD3-65261FA3BD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C52071-BA13-AD8C-816F-B94ACD111A19}"/>
              </a:ext>
            </a:extLst>
          </p:cNvPr>
          <p:cNvSpPr>
            <a:spLocks noGrp="1"/>
          </p:cNvSpPr>
          <p:nvPr>
            <p:ph type="dt" sz="half" idx="10"/>
          </p:nvPr>
        </p:nvSpPr>
        <p:spPr/>
        <p:txBody>
          <a:bodyPr/>
          <a:lstStyle/>
          <a:p>
            <a:fld id="{9738BF24-AD71-4B5A-AAF7-8A9D613A1082}" type="datetime1">
              <a:rPr lang="en-GB" smtClean="0"/>
              <a:t>03/02/2025</a:t>
            </a:fld>
            <a:endParaRPr lang="en-GB"/>
          </a:p>
        </p:txBody>
      </p:sp>
      <p:sp>
        <p:nvSpPr>
          <p:cNvPr id="4" name="Footer Placeholder 3">
            <a:extLst>
              <a:ext uri="{FF2B5EF4-FFF2-40B4-BE49-F238E27FC236}">
                <a16:creationId xmlns:a16="http://schemas.microsoft.com/office/drawing/2014/main" id="{9B70EAFA-D1BE-AB27-EE01-1132F5D49C8C}"/>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2AB10128-23CF-0FD2-7CA6-843FF3CE64F8}"/>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2813308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CBB36B-930B-DEEC-7B1D-BA336F44937F}"/>
              </a:ext>
            </a:extLst>
          </p:cNvPr>
          <p:cNvSpPr>
            <a:spLocks noGrp="1"/>
          </p:cNvSpPr>
          <p:nvPr>
            <p:ph type="dt" sz="half" idx="10"/>
          </p:nvPr>
        </p:nvSpPr>
        <p:spPr/>
        <p:txBody>
          <a:bodyPr/>
          <a:lstStyle/>
          <a:p>
            <a:fld id="{0A732C0B-80EF-4604-AECD-9D621BE6DE7D}" type="datetime1">
              <a:rPr lang="en-GB" smtClean="0"/>
              <a:t>03/02/2025</a:t>
            </a:fld>
            <a:endParaRPr lang="en-GB"/>
          </a:p>
        </p:txBody>
      </p:sp>
      <p:sp>
        <p:nvSpPr>
          <p:cNvPr id="3" name="Footer Placeholder 2">
            <a:extLst>
              <a:ext uri="{FF2B5EF4-FFF2-40B4-BE49-F238E27FC236}">
                <a16:creationId xmlns:a16="http://schemas.microsoft.com/office/drawing/2014/main" id="{1AACBA94-12AE-7CCB-D2FA-227C68A21FE1}"/>
              </a:ext>
            </a:extLst>
          </p:cNvPr>
          <p:cNvSpPr>
            <a:spLocks noGrp="1"/>
          </p:cNvSpPr>
          <p:nvPr>
            <p:ph type="ftr" sz="quarter" idx="11"/>
          </p:nvPr>
        </p:nvSpPr>
        <p:spPr/>
        <p:txBody>
          <a:bodyPr/>
          <a:lstStyle/>
          <a:p>
            <a:r>
              <a:rPr lang="en-GB"/>
              <a:t>Dr L Simona Ferraraccio</a:t>
            </a:r>
          </a:p>
        </p:txBody>
      </p:sp>
      <p:sp>
        <p:nvSpPr>
          <p:cNvPr id="4" name="Slide Number Placeholder 3">
            <a:extLst>
              <a:ext uri="{FF2B5EF4-FFF2-40B4-BE49-F238E27FC236}">
                <a16:creationId xmlns:a16="http://schemas.microsoft.com/office/drawing/2014/main" id="{A71AF477-0AC8-2E34-B35A-BA015D04F407}"/>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1936901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C3CB1-EE76-10EE-71FB-EFCD332D7D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159965-8030-8F8B-D4C8-AB0001D3A5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699043-C5DF-AD73-7B19-386A37C666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5317A-723C-231A-3048-8C240437AFE3}"/>
              </a:ext>
            </a:extLst>
          </p:cNvPr>
          <p:cNvSpPr>
            <a:spLocks noGrp="1"/>
          </p:cNvSpPr>
          <p:nvPr>
            <p:ph type="dt" sz="half" idx="10"/>
          </p:nvPr>
        </p:nvSpPr>
        <p:spPr/>
        <p:txBody>
          <a:bodyPr/>
          <a:lstStyle/>
          <a:p>
            <a:fld id="{6228E1C4-B64E-491A-A642-BD08A9180726}" type="datetime1">
              <a:rPr lang="en-GB" smtClean="0"/>
              <a:t>03/02/2025</a:t>
            </a:fld>
            <a:endParaRPr lang="en-GB"/>
          </a:p>
        </p:txBody>
      </p:sp>
      <p:sp>
        <p:nvSpPr>
          <p:cNvPr id="6" name="Footer Placeholder 5">
            <a:extLst>
              <a:ext uri="{FF2B5EF4-FFF2-40B4-BE49-F238E27FC236}">
                <a16:creationId xmlns:a16="http://schemas.microsoft.com/office/drawing/2014/main" id="{769237BE-1D1F-CDFE-2218-C867B6A875D9}"/>
              </a:ext>
            </a:extLst>
          </p:cNvPr>
          <p:cNvSpPr>
            <a:spLocks noGrp="1"/>
          </p:cNvSpPr>
          <p:nvPr>
            <p:ph type="ftr" sz="quarter" idx="11"/>
          </p:nvPr>
        </p:nvSpPr>
        <p:spPr/>
        <p:txBody>
          <a:bodyPr/>
          <a:lstStyle/>
          <a:p>
            <a:r>
              <a:rPr lang="en-GB"/>
              <a:t>Dr L Simona Ferraraccio</a:t>
            </a:r>
          </a:p>
        </p:txBody>
      </p:sp>
      <p:sp>
        <p:nvSpPr>
          <p:cNvPr id="7" name="Slide Number Placeholder 6">
            <a:extLst>
              <a:ext uri="{FF2B5EF4-FFF2-40B4-BE49-F238E27FC236}">
                <a16:creationId xmlns:a16="http://schemas.microsoft.com/office/drawing/2014/main" id="{8D76FBE3-A182-50E9-05A2-3E28AC58FBD3}"/>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2608885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AFBA-E717-F7B5-BDBD-BBE0C4F0A5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7262D2-A870-9AD2-EE5C-0681ABD941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D14CD3-429E-79CD-C53B-918B6C1864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A7AABE-EADA-7EFE-0497-4685D48B9C9F}"/>
              </a:ext>
            </a:extLst>
          </p:cNvPr>
          <p:cNvSpPr>
            <a:spLocks noGrp="1"/>
          </p:cNvSpPr>
          <p:nvPr>
            <p:ph type="dt" sz="half" idx="10"/>
          </p:nvPr>
        </p:nvSpPr>
        <p:spPr/>
        <p:txBody>
          <a:bodyPr/>
          <a:lstStyle/>
          <a:p>
            <a:fld id="{E9318D03-1E63-499D-8EDA-2B7A1546D949}" type="datetime1">
              <a:rPr lang="en-GB" smtClean="0"/>
              <a:t>03/02/2025</a:t>
            </a:fld>
            <a:endParaRPr lang="en-GB"/>
          </a:p>
        </p:txBody>
      </p:sp>
      <p:sp>
        <p:nvSpPr>
          <p:cNvPr id="6" name="Footer Placeholder 5">
            <a:extLst>
              <a:ext uri="{FF2B5EF4-FFF2-40B4-BE49-F238E27FC236}">
                <a16:creationId xmlns:a16="http://schemas.microsoft.com/office/drawing/2014/main" id="{1CE05FE9-BE08-C861-0D66-4839B432C8F1}"/>
              </a:ext>
            </a:extLst>
          </p:cNvPr>
          <p:cNvSpPr>
            <a:spLocks noGrp="1"/>
          </p:cNvSpPr>
          <p:nvPr>
            <p:ph type="ftr" sz="quarter" idx="11"/>
          </p:nvPr>
        </p:nvSpPr>
        <p:spPr/>
        <p:txBody>
          <a:bodyPr/>
          <a:lstStyle/>
          <a:p>
            <a:r>
              <a:rPr lang="en-GB"/>
              <a:t>Dr L Simona Ferraraccio</a:t>
            </a:r>
          </a:p>
        </p:txBody>
      </p:sp>
      <p:sp>
        <p:nvSpPr>
          <p:cNvPr id="7" name="Slide Number Placeholder 6">
            <a:extLst>
              <a:ext uri="{FF2B5EF4-FFF2-40B4-BE49-F238E27FC236}">
                <a16:creationId xmlns:a16="http://schemas.microsoft.com/office/drawing/2014/main" id="{3C26C040-B7DE-1E88-EBD4-41EEB165F601}"/>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2534597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F3CD6-E348-500C-3FF2-AA0DA045A7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89271C-8DB0-9012-FE77-EE155D9D7C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7AEE62-7BD7-A0BE-6B48-C625AC914722}"/>
              </a:ext>
            </a:extLst>
          </p:cNvPr>
          <p:cNvSpPr>
            <a:spLocks noGrp="1"/>
          </p:cNvSpPr>
          <p:nvPr>
            <p:ph type="dt" sz="half" idx="10"/>
          </p:nvPr>
        </p:nvSpPr>
        <p:spPr/>
        <p:txBody>
          <a:bodyPr/>
          <a:lstStyle/>
          <a:p>
            <a:fld id="{3D70BD01-6DF0-4E6A-AED5-F18A22D66557}" type="datetime1">
              <a:rPr lang="en-GB" smtClean="0"/>
              <a:t>03/02/2025</a:t>
            </a:fld>
            <a:endParaRPr lang="en-GB"/>
          </a:p>
        </p:txBody>
      </p:sp>
      <p:sp>
        <p:nvSpPr>
          <p:cNvPr id="5" name="Footer Placeholder 4">
            <a:extLst>
              <a:ext uri="{FF2B5EF4-FFF2-40B4-BE49-F238E27FC236}">
                <a16:creationId xmlns:a16="http://schemas.microsoft.com/office/drawing/2014/main" id="{CE646427-1441-4CD3-6B76-8BFA966F416D}"/>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9573690D-51B0-BD9E-7F92-1D88D59790FD}"/>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148433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986C23-32F4-47FC-CBEC-D9F452BDAE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70B37F-A900-2C15-93C0-11C8CE2F35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E4443E-743E-932F-0EA6-26021EBEBCF7}"/>
              </a:ext>
            </a:extLst>
          </p:cNvPr>
          <p:cNvSpPr>
            <a:spLocks noGrp="1"/>
          </p:cNvSpPr>
          <p:nvPr>
            <p:ph type="dt" sz="half" idx="10"/>
          </p:nvPr>
        </p:nvSpPr>
        <p:spPr/>
        <p:txBody>
          <a:bodyPr/>
          <a:lstStyle/>
          <a:p>
            <a:fld id="{8A8F09AD-E041-429A-BEA5-F8740E3B2786}" type="datetime1">
              <a:rPr lang="en-GB" smtClean="0"/>
              <a:t>03/02/2025</a:t>
            </a:fld>
            <a:endParaRPr lang="en-GB"/>
          </a:p>
        </p:txBody>
      </p:sp>
      <p:sp>
        <p:nvSpPr>
          <p:cNvPr id="5" name="Footer Placeholder 4">
            <a:extLst>
              <a:ext uri="{FF2B5EF4-FFF2-40B4-BE49-F238E27FC236}">
                <a16:creationId xmlns:a16="http://schemas.microsoft.com/office/drawing/2014/main" id="{68658A3D-6EA0-AD69-A08C-AA15A790F898}"/>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E6DD8BC3-BC23-E5CC-C1C1-10C9BBE16B56}"/>
              </a:ext>
            </a:extLst>
          </p:cNvPr>
          <p:cNvSpPr>
            <a:spLocks noGrp="1"/>
          </p:cNvSpPr>
          <p:nvPr>
            <p:ph type="sldNum" sz="quarter" idx="12"/>
          </p:nvPr>
        </p:nvSpPr>
        <p:spPr/>
        <p:txBody>
          <a:bodyPr/>
          <a:lstStyle/>
          <a:p>
            <a:fld id="{11A4FD12-259B-4E86-A85D-C1801FC699D5}" type="slidenum">
              <a:rPr lang="en-GB" smtClean="0"/>
              <a:t>‹#›</a:t>
            </a:fld>
            <a:endParaRPr lang="en-GB"/>
          </a:p>
        </p:txBody>
      </p:sp>
    </p:spTree>
    <p:extLst>
      <p:ext uri="{BB962C8B-B14F-4D97-AF65-F5344CB8AC3E}">
        <p14:creationId xmlns:p14="http://schemas.microsoft.com/office/powerpoint/2010/main" val="184991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CC8FCB-E198-E13C-5C3C-DC03B88808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1F9293-6EA8-806F-DD94-F3855EF60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9B8253-09A5-2505-6F5A-E75EE2A8AC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F46106-4AE0-4ECB-8C0A-25600A7067BB}" type="datetime1">
              <a:rPr lang="en-GB" smtClean="0"/>
              <a:t>03/02/2025</a:t>
            </a:fld>
            <a:endParaRPr lang="en-GB"/>
          </a:p>
        </p:txBody>
      </p:sp>
      <p:sp>
        <p:nvSpPr>
          <p:cNvPr id="5" name="Footer Placeholder 4">
            <a:extLst>
              <a:ext uri="{FF2B5EF4-FFF2-40B4-BE49-F238E27FC236}">
                <a16:creationId xmlns:a16="http://schemas.microsoft.com/office/drawing/2014/main" id="{DCC8C1A3-DCFE-30A7-FAC3-4F4C092573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L Simona Ferraraccio</a:t>
            </a:r>
          </a:p>
        </p:txBody>
      </p:sp>
      <p:sp>
        <p:nvSpPr>
          <p:cNvPr id="6" name="Slide Number Placeholder 5">
            <a:extLst>
              <a:ext uri="{FF2B5EF4-FFF2-40B4-BE49-F238E27FC236}">
                <a16:creationId xmlns:a16="http://schemas.microsoft.com/office/drawing/2014/main" id="{A27A8DDD-7CDE-235D-7C05-5F159FB45B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A4FD12-259B-4E86-A85D-C1801FC699D5}" type="slidenum">
              <a:rPr lang="en-GB" smtClean="0"/>
              <a:t>‹#›</a:t>
            </a:fld>
            <a:endParaRPr lang="en-GB"/>
          </a:p>
        </p:txBody>
      </p:sp>
    </p:spTree>
    <p:extLst>
      <p:ext uri="{BB962C8B-B14F-4D97-AF65-F5344CB8AC3E}">
        <p14:creationId xmlns:p14="http://schemas.microsoft.com/office/powerpoint/2010/main" val="3428599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pbP1_qd5FHQ?feature=oembed"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3.xml"/><Relationship Id="rId11" Type="http://schemas.openxmlformats.org/officeDocument/2006/relationships/image" Target="../media/image11.jpeg"/><Relationship Id="rId5" Type="http://schemas.openxmlformats.org/officeDocument/2006/relationships/diagramLayout" Target="../diagrams/layout3.xml"/><Relationship Id="rId10" Type="http://schemas.openxmlformats.org/officeDocument/2006/relationships/image" Target="../media/image10.jpeg"/><Relationship Id="rId4" Type="http://schemas.openxmlformats.org/officeDocument/2006/relationships/diagramData" Target="../diagrams/data3.xml"/><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pZHiIGFLN8Y?feature=oembed" TargetMode="External"/><Relationship Id="rId5" Type="http://schemas.openxmlformats.org/officeDocument/2006/relationships/hyperlink" Target="https://www.youtube.com/watch?v=pZHiIGFLN8Y" TargetMode="Externa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Layout" Target="../diagrams/layout5.xml"/><Relationship Id="rId7" Type="http://schemas.openxmlformats.org/officeDocument/2006/relationships/image" Target="../media/image2.pn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slide" Target="slide28.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image" Target="../media/image24.png"/><Relationship Id="rId5" Type="http://schemas.openxmlformats.org/officeDocument/2006/relationships/diagramQuickStyle" Target="../diagrams/quickStyle7.xml"/><Relationship Id="rId10" Type="http://schemas.openxmlformats.org/officeDocument/2006/relationships/image" Target="../media/image23.png"/><Relationship Id="rId4" Type="http://schemas.openxmlformats.org/officeDocument/2006/relationships/diagramLayout" Target="../diagrams/layout7.xml"/><Relationship Id="rId9"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en.wikipedia.org/wiki/Flag_of_Thailan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publicdomainpictures.net/en/view-image.php?image=550196&amp;picture=national-flag-of-rwanda"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www.public-domain-image.com/free-images/flags-of-the-world/flag-of-japan"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svg"/><Relationship Id="rId3" Type="http://schemas.openxmlformats.org/officeDocument/2006/relationships/diagramLayout" Target="../diagrams/layout8.xml"/><Relationship Id="rId7" Type="http://schemas.openxmlformats.org/officeDocument/2006/relationships/image" Target="../media/image2.png"/><Relationship Id="rId12" Type="http://schemas.openxmlformats.org/officeDocument/2006/relationships/image" Target="../media/image33.pn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11" Type="http://schemas.openxmlformats.org/officeDocument/2006/relationships/image" Target="../media/image32.svg"/><Relationship Id="rId5" Type="http://schemas.openxmlformats.org/officeDocument/2006/relationships/diagramColors" Target="../diagrams/colors8.xml"/><Relationship Id="rId15" Type="http://schemas.openxmlformats.org/officeDocument/2006/relationships/image" Target="../media/image36.svg"/><Relationship Id="rId10" Type="http://schemas.openxmlformats.org/officeDocument/2006/relationships/image" Target="../media/image31.png"/><Relationship Id="rId4" Type="http://schemas.openxmlformats.org/officeDocument/2006/relationships/diagramQuickStyle" Target="../diagrams/quickStyle8.xml"/><Relationship Id="rId9" Type="http://schemas.openxmlformats.org/officeDocument/2006/relationships/image" Target="../media/image30.svg"/><Relationship Id="rId1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43.jpeg"/><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2.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3" Type="http://schemas.openxmlformats.org/officeDocument/2006/relationships/hyperlink" Target="http://jrossrecruiters.com/blog/interview-questions-ask-hiring-manager" TargetMode="External"/><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hyperlink" Target="https://www.scielosp.org/article/ssm/content/raw/?resource_ssm_path=/media/assets/bwho/v91n8/0042-9686-bwho-91-08-602.pdf" TargetMode="External"/><Relationship Id="rId2" Type="http://schemas.openxmlformats.org/officeDocument/2006/relationships/hyperlink" Target="https://pmc.ncbi.nlm.nih.gov/articles/PMC3738317/" TargetMode="Externa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hyperlink" Target="https://researchbriefings.files.parliament.uk/documents/SN00724/SN007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alth economics — Nuffield Department of Population Health">
            <a:extLst>
              <a:ext uri="{FF2B5EF4-FFF2-40B4-BE49-F238E27FC236}">
                <a16:creationId xmlns:a16="http://schemas.microsoft.com/office/drawing/2014/main" id="{9B7A781D-4FEE-6B92-0FE8-622B6F0AE22F}"/>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C7FA12-D9A8-68EE-49D9-07A3A63BBBBB}"/>
              </a:ext>
            </a:extLst>
          </p:cNvPr>
          <p:cNvSpPr>
            <a:spLocks noGrp="1"/>
          </p:cNvSpPr>
          <p:nvPr>
            <p:ph type="ctrTitle"/>
          </p:nvPr>
        </p:nvSpPr>
        <p:spPr>
          <a:xfrm>
            <a:off x="1418896" y="1416653"/>
            <a:ext cx="9144000" cy="2387600"/>
          </a:xfrm>
        </p:spPr>
        <p:txBody>
          <a:bodyPr>
            <a:normAutofit fontScale="90000"/>
          </a:bodyPr>
          <a:lstStyle/>
          <a:p>
            <a:pPr>
              <a:lnSpc>
                <a:spcPct val="150000"/>
              </a:lnSpc>
            </a:pPr>
            <a:r>
              <a:rPr lang="en-GB" altLang="en-US" sz="6000" b="1">
                <a:solidFill>
                  <a:schemeClr val="accent2">
                    <a:lumMod val="50000"/>
                  </a:schemeClr>
                </a:solidFill>
                <a:latin typeface="+mn-lt"/>
              </a:rPr>
              <a:t>BMHP5022</a:t>
            </a:r>
            <a:br>
              <a:rPr lang="en-GB" altLang="en-US" sz="6000" b="1">
                <a:solidFill>
                  <a:schemeClr val="accent2">
                    <a:lumMod val="50000"/>
                  </a:schemeClr>
                </a:solidFill>
                <a:latin typeface="+mn-lt"/>
              </a:rPr>
            </a:br>
            <a:r>
              <a:rPr lang="en-GB" altLang="en-US" sz="6000" b="1">
                <a:solidFill>
                  <a:schemeClr val="accent2">
                    <a:lumMod val="50000"/>
                  </a:schemeClr>
                </a:solidFill>
                <a:latin typeface="+mn-lt"/>
              </a:rPr>
              <a:t>Health Economics</a:t>
            </a:r>
            <a:br>
              <a:rPr lang="en-GB" sz="6000">
                <a:solidFill>
                  <a:schemeClr val="accent2">
                    <a:lumMod val="50000"/>
                  </a:schemeClr>
                </a:solidFill>
                <a:latin typeface="+mn-lt"/>
              </a:rPr>
            </a:br>
            <a:endParaRPr lang="en-GB">
              <a:solidFill>
                <a:schemeClr val="accent2">
                  <a:lumMod val="50000"/>
                </a:schemeClr>
              </a:solidFill>
              <a:latin typeface="+mn-lt"/>
            </a:endParaRPr>
          </a:p>
        </p:txBody>
      </p:sp>
      <p:sp>
        <p:nvSpPr>
          <p:cNvPr id="3" name="Subtitle 2">
            <a:extLst>
              <a:ext uri="{FF2B5EF4-FFF2-40B4-BE49-F238E27FC236}">
                <a16:creationId xmlns:a16="http://schemas.microsoft.com/office/drawing/2014/main" id="{7015A40E-DBEC-1001-5CAF-A60A5736FE9E}"/>
              </a:ext>
            </a:extLst>
          </p:cNvPr>
          <p:cNvSpPr>
            <a:spLocks noGrp="1"/>
          </p:cNvSpPr>
          <p:nvPr>
            <p:ph type="subTitle" idx="1"/>
          </p:nvPr>
        </p:nvSpPr>
        <p:spPr>
          <a:xfrm>
            <a:off x="809297" y="3344863"/>
            <a:ext cx="9858703" cy="2387600"/>
          </a:xfrm>
        </p:spPr>
        <p:txBody>
          <a:bodyPr>
            <a:normAutofit lnSpcReduction="10000"/>
          </a:bodyPr>
          <a:lstStyle/>
          <a:p>
            <a:r>
              <a:rPr lang="en-GB" sz="2800">
                <a:solidFill>
                  <a:schemeClr val="tx1">
                    <a:lumMod val="95000"/>
                    <a:lumOff val="5000"/>
                  </a:schemeClr>
                </a:solidFill>
                <a:latin typeface="Aptos" panose="020B0004020202020204" pitchFamily="34" charset="0"/>
              </a:rPr>
              <a:t>Dr L. Simona Ferraraccio</a:t>
            </a:r>
          </a:p>
          <a:p>
            <a:r>
              <a:rPr lang="en-GB" sz="2800" b="1">
                <a:solidFill>
                  <a:schemeClr val="tx1">
                    <a:lumMod val="95000"/>
                    <a:lumOff val="5000"/>
                  </a:schemeClr>
                </a:solidFill>
                <a:latin typeface="Aptos" panose="020B0004020202020204" pitchFamily="34" charset="0"/>
              </a:rPr>
              <a:t>s.ferraraccio@uwtsd.ac.uk</a:t>
            </a:r>
          </a:p>
          <a:p>
            <a:endParaRPr lang="en-GB" sz="2800">
              <a:solidFill>
                <a:schemeClr val="tx1">
                  <a:lumMod val="95000"/>
                  <a:lumOff val="5000"/>
                </a:schemeClr>
              </a:solidFill>
              <a:latin typeface="Aptos" panose="020B0004020202020204" pitchFamily="34" charset="0"/>
            </a:endParaRPr>
          </a:p>
          <a:p>
            <a:r>
              <a:rPr lang="en-GB" sz="2800">
                <a:solidFill>
                  <a:schemeClr val="tx1">
                    <a:lumMod val="95000"/>
                    <a:lumOff val="5000"/>
                  </a:schemeClr>
                </a:solidFill>
                <a:latin typeface="Aptos" panose="020B0004020202020204" pitchFamily="34" charset="0"/>
              </a:rPr>
              <a:t>University of Wales Trinity Saint David</a:t>
            </a:r>
          </a:p>
          <a:p>
            <a:r>
              <a:rPr lang="en-GB" sz="2800" u="sng">
                <a:solidFill>
                  <a:schemeClr val="tx1">
                    <a:lumMod val="95000"/>
                    <a:lumOff val="5000"/>
                  </a:schemeClr>
                </a:solidFill>
                <a:latin typeface="Aptos" panose="020B0004020202020204" pitchFamily="34" charset="0"/>
              </a:rPr>
              <a:t>Week 2 </a:t>
            </a:r>
            <a:r>
              <a:rPr lang="en-GB" sz="2800">
                <a:solidFill>
                  <a:schemeClr val="tx1">
                    <a:lumMod val="95000"/>
                    <a:lumOff val="5000"/>
                  </a:schemeClr>
                </a:solidFill>
                <a:latin typeface="Aptos" panose="020B0004020202020204" pitchFamily="34" charset="0"/>
              </a:rPr>
              <a:t>– 03.02.2025</a:t>
            </a:r>
          </a:p>
          <a:p>
            <a:endParaRPr lang="en-GB" sz="2800">
              <a:solidFill>
                <a:schemeClr val="tx1">
                  <a:lumMod val="95000"/>
                  <a:lumOff val="5000"/>
                </a:schemeClr>
              </a:solidFill>
            </a:endParaRPr>
          </a:p>
        </p:txBody>
      </p:sp>
      <p:pic>
        <p:nvPicPr>
          <p:cNvPr id="4" name="Picture 3" descr="A black and yellow logo&#10;&#10;Description automatically generated">
            <a:extLst>
              <a:ext uri="{FF2B5EF4-FFF2-40B4-BE49-F238E27FC236}">
                <a16:creationId xmlns:a16="http://schemas.microsoft.com/office/drawing/2014/main" id="{156DA192-4226-1903-C707-AD2DE8560E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B10F3E15-3304-704F-2A7D-986B93ECF181}"/>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42D9D66D-8A68-900E-B867-4658EDFCAFBF}"/>
              </a:ext>
            </a:extLst>
          </p:cNvPr>
          <p:cNvSpPr>
            <a:spLocks noGrp="1"/>
          </p:cNvSpPr>
          <p:nvPr>
            <p:ph type="sldNum" sz="quarter" idx="12"/>
          </p:nvPr>
        </p:nvSpPr>
        <p:spPr/>
        <p:txBody>
          <a:bodyPr/>
          <a:lstStyle/>
          <a:p>
            <a:fld id="{8E52267C-BE0D-4D67-9FF7-18C6D8685F4B}" type="slidenum">
              <a:rPr lang="en-GB" smtClean="0"/>
              <a:t>1</a:t>
            </a:fld>
            <a:endParaRPr lang="en-GB"/>
          </a:p>
        </p:txBody>
      </p:sp>
    </p:spTree>
    <p:extLst>
      <p:ext uri="{BB962C8B-B14F-4D97-AF65-F5344CB8AC3E}">
        <p14:creationId xmlns:p14="http://schemas.microsoft.com/office/powerpoint/2010/main" val="3763537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descr="A black and yellow logo&#10;&#10;Description automatically generated">
            <a:extLst>
              <a:ext uri="{FF2B5EF4-FFF2-40B4-BE49-F238E27FC236}">
                <a16:creationId xmlns:a16="http://schemas.microsoft.com/office/drawing/2014/main" id="{0955CA91-99BF-2500-1728-EE28C70F9E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307521"/>
            <a:ext cx="1165884" cy="647713"/>
          </a:xfrm>
          <a:prstGeom prst="rect">
            <a:avLst/>
          </a:prstGeom>
        </p:spPr>
      </p:pic>
      <p:sp>
        <p:nvSpPr>
          <p:cNvPr id="2" name="TextBox 1">
            <a:extLst>
              <a:ext uri="{FF2B5EF4-FFF2-40B4-BE49-F238E27FC236}">
                <a16:creationId xmlns:a16="http://schemas.microsoft.com/office/drawing/2014/main" id="{99EFB5AF-028D-A4DC-A6F7-590BBBAFAE2D}"/>
              </a:ext>
            </a:extLst>
          </p:cNvPr>
          <p:cNvSpPr txBox="1"/>
          <p:nvPr/>
        </p:nvSpPr>
        <p:spPr>
          <a:xfrm>
            <a:off x="39066" y="39064"/>
            <a:ext cx="2654894" cy="523220"/>
          </a:xfrm>
          <a:prstGeom prst="rect">
            <a:avLst/>
          </a:prstGeom>
          <a:noFill/>
        </p:spPr>
        <p:txBody>
          <a:bodyPr wrap="none" rtlCol="0">
            <a:spAutoFit/>
          </a:bodyPr>
          <a:lstStyle/>
          <a:p>
            <a:r>
              <a:rPr lang="en-GB" sz="2800" b="1"/>
              <a:t>From last week</a:t>
            </a:r>
          </a:p>
        </p:txBody>
      </p:sp>
      <p:grpSp>
        <p:nvGrpSpPr>
          <p:cNvPr id="46" name="Group 45">
            <a:extLst>
              <a:ext uri="{FF2B5EF4-FFF2-40B4-BE49-F238E27FC236}">
                <a16:creationId xmlns:a16="http://schemas.microsoft.com/office/drawing/2014/main" id="{19903B64-D74E-00F2-BA35-2C689688F8A9}"/>
              </a:ext>
            </a:extLst>
          </p:cNvPr>
          <p:cNvGrpSpPr/>
          <p:nvPr/>
        </p:nvGrpSpPr>
        <p:grpSpPr>
          <a:xfrm>
            <a:off x="1332612" y="554207"/>
            <a:ext cx="9526776" cy="5749585"/>
            <a:chOff x="1454455" y="475401"/>
            <a:chExt cx="9526776" cy="5749585"/>
          </a:xfrm>
        </p:grpSpPr>
        <p:sp>
          <p:nvSpPr>
            <p:cNvPr id="3" name="TextBox 2">
              <a:extLst>
                <a:ext uri="{FF2B5EF4-FFF2-40B4-BE49-F238E27FC236}">
                  <a16:creationId xmlns:a16="http://schemas.microsoft.com/office/drawing/2014/main" id="{41A828F6-B2BB-F80A-61A7-A0CF2DB2F6E4}"/>
                </a:ext>
              </a:extLst>
            </p:cNvPr>
            <p:cNvSpPr txBox="1"/>
            <p:nvPr/>
          </p:nvSpPr>
          <p:spPr>
            <a:xfrm>
              <a:off x="5311820" y="3552038"/>
              <a:ext cx="2010487" cy="369332"/>
            </a:xfrm>
            <a:prstGeom prst="rect">
              <a:avLst/>
            </a:prstGeom>
            <a:solidFill>
              <a:srgbClr val="FFC000"/>
            </a:solidFill>
            <a:ln>
              <a:solidFill>
                <a:srgbClr val="FF0000"/>
              </a:solidFill>
            </a:ln>
          </p:spPr>
          <p:txBody>
            <a:bodyPr wrap="none" rtlCol="0">
              <a:spAutoFit/>
            </a:bodyPr>
            <a:lstStyle/>
            <a:p>
              <a:pPr algn="ctr"/>
              <a:r>
                <a:rPr lang="en-GB"/>
                <a:t>Health economics</a:t>
              </a:r>
            </a:p>
          </p:txBody>
        </p:sp>
        <p:cxnSp>
          <p:nvCxnSpPr>
            <p:cNvPr id="5" name="Straight Connector 4">
              <a:extLst>
                <a:ext uri="{FF2B5EF4-FFF2-40B4-BE49-F238E27FC236}">
                  <a16:creationId xmlns:a16="http://schemas.microsoft.com/office/drawing/2014/main" id="{22BA908E-29F8-BB09-B43F-615F5BF359BB}"/>
                </a:ext>
              </a:extLst>
            </p:cNvPr>
            <p:cNvCxnSpPr>
              <a:stCxn id="3" idx="0"/>
            </p:cNvCxnSpPr>
            <p:nvPr/>
          </p:nvCxnSpPr>
          <p:spPr>
            <a:xfrm flipH="1" flipV="1">
              <a:off x="6317063" y="3114990"/>
              <a:ext cx="1" cy="437048"/>
            </a:xfrm>
            <a:prstGeom prst="line">
              <a:avLst/>
            </a:prstGeom>
            <a:ln>
              <a:solidFill>
                <a:schemeClr val="accent2">
                  <a:lumMod val="50000"/>
                </a:schemeClr>
              </a:solidFill>
              <a:prstDash val="dash"/>
            </a:ln>
          </p:spPr>
          <p:style>
            <a:lnRef idx="2">
              <a:schemeClr val="accent1"/>
            </a:lnRef>
            <a:fillRef idx="0">
              <a:schemeClr val="accent1"/>
            </a:fillRef>
            <a:effectRef idx="1">
              <a:schemeClr val="accent1"/>
            </a:effectRef>
            <a:fontRef idx="minor">
              <a:schemeClr val="tx1"/>
            </a:fontRef>
          </p:style>
        </p:cxnSp>
        <p:sp>
          <p:nvSpPr>
            <p:cNvPr id="6" name="Scroll: Horizontal 5">
              <a:extLst>
                <a:ext uri="{FF2B5EF4-FFF2-40B4-BE49-F238E27FC236}">
                  <a16:creationId xmlns:a16="http://schemas.microsoft.com/office/drawing/2014/main" id="{99403B49-F800-AAF0-3BA8-7B02C4B03C9A}"/>
                </a:ext>
              </a:extLst>
            </p:cNvPr>
            <p:cNvSpPr/>
            <p:nvPr/>
          </p:nvSpPr>
          <p:spPr>
            <a:xfrm>
              <a:off x="4699278" y="1245995"/>
              <a:ext cx="3235569" cy="2127711"/>
            </a:xfrm>
            <a:prstGeom prst="horizontalScroll">
              <a:avLst/>
            </a:prstGeom>
            <a:blipFill>
              <a:blip r:embed="rId3"/>
              <a:tile tx="0" ty="0" sx="100000" sy="100000" flip="none" algn="tl"/>
            </a:blip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100">
                  <a:solidFill>
                    <a:schemeClr val="tx1"/>
                  </a:solidFill>
                </a:rPr>
                <a:t>Branch of economics concerned with issues related to efficiency, effectiveness, value and behaviour in the production and consumption of health and healthcare. Health economics is important in determining </a:t>
              </a:r>
              <a:r>
                <a:rPr lang="en-GB" sz="1100" u="sng">
                  <a:solidFill>
                    <a:schemeClr val="tx1"/>
                  </a:solidFill>
                </a:rPr>
                <a:t>how to improve health outcomes and lifestyle patterns through interactions between individuals, healthcare providers and clinical settings</a:t>
              </a:r>
              <a:r>
                <a:rPr lang="en-GB" sz="1000">
                  <a:solidFill>
                    <a:schemeClr val="tx1"/>
                  </a:solidFill>
                </a:rPr>
                <a:t>.</a:t>
              </a:r>
              <a:endParaRPr lang="en-GB">
                <a:solidFill>
                  <a:schemeClr val="tx1"/>
                </a:solidFill>
              </a:endParaRPr>
            </a:p>
          </p:txBody>
        </p:sp>
        <p:sp>
          <p:nvSpPr>
            <p:cNvPr id="7" name="Oval 6">
              <a:extLst>
                <a:ext uri="{FF2B5EF4-FFF2-40B4-BE49-F238E27FC236}">
                  <a16:creationId xmlns:a16="http://schemas.microsoft.com/office/drawing/2014/main" id="{A5428313-3833-20B4-3E9F-83CEED9D7640}"/>
                </a:ext>
              </a:extLst>
            </p:cNvPr>
            <p:cNvSpPr/>
            <p:nvPr/>
          </p:nvSpPr>
          <p:spPr>
            <a:xfrm>
              <a:off x="3730874" y="4479083"/>
              <a:ext cx="1698171" cy="612949"/>
            </a:xfrm>
            <a:prstGeom prst="ellips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solidFill>
                    <a:schemeClr val="tx1"/>
                  </a:solidFill>
                </a:rPr>
                <a:t>Quantification of the resources</a:t>
              </a:r>
            </a:p>
          </p:txBody>
        </p:sp>
        <p:sp>
          <p:nvSpPr>
            <p:cNvPr id="8" name="Oval 7">
              <a:extLst>
                <a:ext uri="{FF2B5EF4-FFF2-40B4-BE49-F238E27FC236}">
                  <a16:creationId xmlns:a16="http://schemas.microsoft.com/office/drawing/2014/main" id="{23326E42-E25A-94CA-42AB-8D670C46B762}"/>
                </a:ext>
              </a:extLst>
            </p:cNvPr>
            <p:cNvSpPr/>
            <p:nvPr/>
          </p:nvSpPr>
          <p:spPr>
            <a:xfrm>
              <a:off x="5474669" y="4479084"/>
              <a:ext cx="1698171" cy="612949"/>
            </a:xfrm>
            <a:prstGeom prst="ellips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solidFill>
                    <a:schemeClr val="tx1"/>
                  </a:solidFill>
                </a:rPr>
                <a:t>Efficiency</a:t>
              </a:r>
            </a:p>
          </p:txBody>
        </p:sp>
        <p:sp>
          <p:nvSpPr>
            <p:cNvPr id="9" name="Oval 8">
              <a:extLst>
                <a:ext uri="{FF2B5EF4-FFF2-40B4-BE49-F238E27FC236}">
                  <a16:creationId xmlns:a16="http://schemas.microsoft.com/office/drawing/2014/main" id="{8AB88576-3820-997A-A048-7FB5C6149DD7}"/>
                </a:ext>
              </a:extLst>
            </p:cNvPr>
            <p:cNvSpPr/>
            <p:nvPr/>
          </p:nvSpPr>
          <p:spPr>
            <a:xfrm>
              <a:off x="7216385" y="4479084"/>
              <a:ext cx="1698171" cy="612949"/>
            </a:xfrm>
            <a:prstGeom prst="ellipse">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solidFill>
                    <a:schemeClr val="tx1"/>
                  </a:solidFill>
                </a:rPr>
                <a:t>Effect</a:t>
              </a:r>
            </a:p>
          </p:txBody>
        </p:sp>
        <p:cxnSp>
          <p:nvCxnSpPr>
            <p:cNvPr id="15" name="Straight Arrow Connector 14">
              <a:extLst>
                <a:ext uri="{FF2B5EF4-FFF2-40B4-BE49-F238E27FC236}">
                  <a16:creationId xmlns:a16="http://schemas.microsoft.com/office/drawing/2014/main" id="{902E713C-6274-5788-05BA-87A52EF2FF9C}"/>
                </a:ext>
              </a:extLst>
            </p:cNvPr>
            <p:cNvCxnSpPr>
              <a:stCxn id="3" idx="2"/>
              <a:endCxn id="8" idx="0"/>
            </p:cNvCxnSpPr>
            <p:nvPr/>
          </p:nvCxnSpPr>
          <p:spPr>
            <a:xfrm>
              <a:off x="6317064" y="3921370"/>
              <a:ext cx="6691" cy="557714"/>
            </a:xfrm>
            <a:prstGeom prst="straightConnector1">
              <a:avLst/>
            </a:prstGeom>
            <a:ln w="6350">
              <a:solidFill>
                <a:schemeClr val="accent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4CD691F7-3282-B899-DC6C-F32F03766084}"/>
                </a:ext>
              </a:extLst>
            </p:cNvPr>
            <p:cNvCxnSpPr>
              <a:stCxn id="3" idx="2"/>
              <a:endCxn id="7" idx="0"/>
            </p:cNvCxnSpPr>
            <p:nvPr/>
          </p:nvCxnSpPr>
          <p:spPr>
            <a:xfrm flipH="1">
              <a:off x="4579960" y="3921370"/>
              <a:ext cx="1737104" cy="557713"/>
            </a:xfrm>
            <a:prstGeom prst="straightConnector1">
              <a:avLst/>
            </a:prstGeom>
            <a:ln w="6350">
              <a:solidFill>
                <a:schemeClr val="accent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3DE0E5B8-C8AB-EFD9-21C0-2C977F93471C}"/>
                </a:ext>
              </a:extLst>
            </p:cNvPr>
            <p:cNvCxnSpPr>
              <a:stCxn id="3" idx="2"/>
              <a:endCxn id="9" idx="0"/>
            </p:cNvCxnSpPr>
            <p:nvPr/>
          </p:nvCxnSpPr>
          <p:spPr>
            <a:xfrm>
              <a:off x="6317064" y="3921370"/>
              <a:ext cx="1748407" cy="557714"/>
            </a:xfrm>
            <a:prstGeom prst="straightConnector1">
              <a:avLst/>
            </a:prstGeom>
            <a:ln w="6350">
              <a:solidFill>
                <a:schemeClr val="accent2">
                  <a:lumMod val="5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6D8DE328-740A-1E5F-6A62-78CDBC1798F6}"/>
                </a:ext>
              </a:extLst>
            </p:cNvPr>
            <p:cNvSpPr txBox="1"/>
            <p:nvPr/>
          </p:nvSpPr>
          <p:spPr>
            <a:xfrm>
              <a:off x="4735380" y="1196457"/>
              <a:ext cx="1152880" cy="369332"/>
            </a:xfrm>
            <a:prstGeom prst="rect">
              <a:avLst/>
            </a:prstGeom>
            <a:noFill/>
          </p:spPr>
          <p:txBody>
            <a:bodyPr wrap="none" rtlCol="0">
              <a:spAutoFit/>
            </a:bodyPr>
            <a:lstStyle/>
            <a:p>
              <a:r>
                <a:rPr lang="en-GB"/>
                <a:t>Definition</a:t>
              </a:r>
            </a:p>
          </p:txBody>
        </p:sp>
        <p:sp>
          <p:nvSpPr>
            <p:cNvPr id="24" name="TextBox 23">
              <a:extLst>
                <a:ext uri="{FF2B5EF4-FFF2-40B4-BE49-F238E27FC236}">
                  <a16:creationId xmlns:a16="http://schemas.microsoft.com/office/drawing/2014/main" id="{2299B61D-DC9D-407C-8467-0DF42333CFFA}"/>
                </a:ext>
              </a:extLst>
            </p:cNvPr>
            <p:cNvSpPr txBox="1"/>
            <p:nvPr/>
          </p:nvSpPr>
          <p:spPr>
            <a:xfrm>
              <a:off x="5829708" y="475401"/>
              <a:ext cx="1017971" cy="369332"/>
            </a:xfrm>
            <a:prstGeom prst="rect">
              <a:avLst/>
            </a:prstGeom>
            <a:noFill/>
          </p:spPr>
          <p:txBody>
            <a:bodyPr wrap="none" rtlCol="0">
              <a:spAutoFit/>
            </a:bodyPr>
            <a:lstStyle/>
            <a:p>
              <a:r>
                <a:rPr lang="en-GB" b="1"/>
                <a:t>HEALTH</a:t>
              </a:r>
            </a:p>
          </p:txBody>
        </p:sp>
        <p:sp>
          <p:nvSpPr>
            <p:cNvPr id="25" name="Circle: Hollow 24">
              <a:extLst>
                <a:ext uri="{FF2B5EF4-FFF2-40B4-BE49-F238E27FC236}">
                  <a16:creationId xmlns:a16="http://schemas.microsoft.com/office/drawing/2014/main" id="{BC93D3AC-3D4C-3CA0-865D-E7769583550A}"/>
                </a:ext>
              </a:extLst>
            </p:cNvPr>
            <p:cNvSpPr/>
            <p:nvPr/>
          </p:nvSpPr>
          <p:spPr>
            <a:xfrm>
              <a:off x="2902294" y="542546"/>
              <a:ext cx="6842922" cy="5662319"/>
            </a:xfrm>
            <a:prstGeom prst="donut">
              <a:avLst>
                <a:gd name="adj" fmla="val 4090"/>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27" name="Straight Connector 26">
              <a:extLst>
                <a:ext uri="{FF2B5EF4-FFF2-40B4-BE49-F238E27FC236}">
                  <a16:creationId xmlns:a16="http://schemas.microsoft.com/office/drawing/2014/main" id="{C802DB6E-A8E3-C41C-5D7C-041E27DF41C4}"/>
                </a:ext>
              </a:extLst>
            </p:cNvPr>
            <p:cNvCxnSpPr>
              <a:stCxn id="25" idx="7"/>
            </p:cNvCxnSpPr>
            <p:nvPr/>
          </p:nvCxnSpPr>
          <p:spPr>
            <a:xfrm flipV="1">
              <a:off x="8743093" y="1024932"/>
              <a:ext cx="451149" cy="346841"/>
            </a:xfrm>
            <a:prstGeom prst="line">
              <a:avLst/>
            </a:prstGeom>
          </p:spPr>
          <p:style>
            <a:lnRef idx="2">
              <a:schemeClr val="accent1"/>
            </a:lnRef>
            <a:fillRef idx="0">
              <a:schemeClr val="accent1"/>
            </a:fillRef>
            <a:effectRef idx="1">
              <a:schemeClr val="accent1"/>
            </a:effectRef>
            <a:fontRef idx="minor">
              <a:schemeClr val="tx1"/>
            </a:fontRef>
          </p:style>
        </p:cxnSp>
        <p:sp>
          <p:nvSpPr>
            <p:cNvPr id="28" name="Rectangle: Rounded Corners 27">
              <a:extLst>
                <a:ext uri="{FF2B5EF4-FFF2-40B4-BE49-F238E27FC236}">
                  <a16:creationId xmlns:a16="http://schemas.microsoft.com/office/drawing/2014/main" id="{1B3E458F-8D4C-717C-2AC5-D2B255FF66C6}"/>
                </a:ext>
              </a:extLst>
            </p:cNvPr>
            <p:cNvSpPr/>
            <p:nvPr/>
          </p:nvSpPr>
          <p:spPr>
            <a:xfrm>
              <a:off x="9194242" y="633014"/>
              <a:ext cx="1668019" cy="78383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39376EC5-D1CA-15B0-4701-3156C902B9EA}"/>
                </a:ext>
              </a:extLst>
            </p:cNvPr>
            <p:cNvSpPr txBox="1"/>
            <p:nvPr/>
          </p:nvSpPr>
          <p:spPr>
            <a:xfrm>
              <a:off x="9265352" y="688625"/>
              <a:ext cx="1524328" cy="646331"/>
            </a:xfrm>
            <a:prstGeom prst="rect">
              <a:avLst/>
            </a:prstGeom>
            <a:noFill/>
          </p:spPr>
          <p:txBody>
            <a:bodyPr wrap="none" rtlCol="0">
              <a:spAutoFit/>
            </a:bodyPr>
            <a:lstStyle/>
            <a:p>
              <a:pPr algn="ctr"/>
              <a:r>
                <a:rPr lang="en-GB"/>
                <a:t>Social </a:t>
              </a:r>
            </a:p>
            <a:p>
              <a:pPr algn="ctr"/>
              <a:r>
                <a:rPr lang="en-GB"/>
                <a:t>determinants</a:t>
              </a:r>
            </a:p>
          </p:txBody>
        </p:sp>
        <p:cxnSp>
          <p:nvCxnSpPr>
            <p:cNvPr id="30" name="Straight Connector 29">
              <a:extLst>
                <a:ext uri="{FF2B5EF4-FFF2-40B4-BE49-F238E27FC236}">
                  <a16:creationId xmlns:a16="http://schemas.microsoft.com/office/drawing/2014/main" id="{7B9EAF59-724E-B4B5-0BF6-52E7FFD82579}"/>
                </a:ext>
              </a:extLst>
            </p:cNvPr>
            <p:cNvCxnSpPr>
              <a:cxnSpLocks/>
              <a:stCxn id="25" idx="5"/>
            </p:cNvCxnSpPr>
            <p:nvPr/>
          </p:nvCxnSpPr>
          <p:spPr>
            <a:xfrm>
              <a:off x="8743093" y="5375638"/>
              <a:ext cx="570119" cy="457430"/>
            </a:xfrm>
            <a:prstGeom prst="line">
              <a:avLst/>
            </a:prstGeom>
          </p:spPr>
          <p:style>
            <a:lnRef idx="2">
              <a:schemeClr val="accent1"/>
            </a:lnRef>
            <a:fillRef idx="0">
              <a:schemeClr val="accent1"/>
            </a:fillRef>
            <a:effectRef idx="1">
              <a:schemeClr val="accent1"/>
            </a:effectRef>
            <a:fontRef idx="minor">
              <a:schemeClr val="tx1"/>
            </a:fontRef>
          </p:style>
        </p:cxnSp>
        <p:sp>
          <p:nvSpPr>
            <p:cNvPr id="31" name="Rectangle: Rounded Corners 30">
              <a:extLst>
                <a:ext uri="{FF2B5EF4-FFF2-40B4-BE49-F238E27FC236}">
                  <a16:creationId xmlns:a16="http://schemas.microsoft.com/office/drawing/2014/main" id="{8961091A-2C5A-5084-8235-C014D449D6B2}"/>
                </a:ext>
              </a:extLst>
            </p:cNvPr>
            <p:cNvSpPr/>
            <p:nvPr/>
          </p:nvSpPr>
          <p:spPr>
            <a:xfrm>
              <a:off x="9313212" y="5441150"/>
              <a:ext cx="1668019" cy="78383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86E055ED-ECD3-D765-00D8-42B1F91E2360}"/>
                </a:ext>
              </a:extLst>
            </p:cNvPr>
            <p:cNvSpPr txBox="1"/>
            <p:nvPr/>
          </p:nvSpPr>
          <p:spPr>
            <a:xfrm>
              <a:off x="9321922" y="5509900"/>
              <a:ext cx="1570815" cy="646331"/>
            </a:xfrm>
            <a:prstGeom prst="rect">
              <a:avLst/>
            </a:prstGeom>
            <a:noFill/>
          </p:spPr>
          <p:txBody>
            <a:bodyPr wrap="none" rtlCol="0">
              <a:spAutoFit/>
            </a:bodyPr>
            <a:lstStyle/>
            <a:p>
              <a:pPr algn="ctr"/>
              <a:r>
                <a:rPr lang="en-GB"/>
                <a:t>Economics</a:t>
              </a:r>
            </a:p>
            <a:p>
              <a:pPr algn="ctr"/>
              <a:r>
                <a:rPr lang="en-GB"/>
                <a:t> determinants</a:t>
              </a:r>
            </a:p>
          </p:txBody>
        </p:sp>
        <p:cxnSp>
          <p:nvCxnSpPr>
            <p:cNvPr id="36" name="Straight Connector 35">
              <a:extLst>
                <a:ext uri="{FF2B5EF4-FFF2-40B4-BE49-F238E27FC236}">
                  <a16:creationId xmlns:a16="http://schemas.microsoft.com/office/drawing/2014/main" id="{42C6619E-61D4-18BA-1ACC-0E201756CFDE}"/>
                </a:ext>
              </a:extLst>
            </p:cNvPr>
            <p:cNvCxnSpPr>
              <a:cxnSpLocks/>
              <a:stCxn id="25" idx="3"/>
            </p:cNvCxnSpPr>
            <p:nvPr/>
          </p:nvCxnSpPr>
          <p:spPr>
            <a:xfrm flipH="1">
              <a:off x="3298004" y="5375638"/>
              <a:ext cx="606413" cy="457429"/>
            </a:xfrm>
            <a:prstGeom prst="line">
              <a:avLst/>
            </a:prstGeom>
          </p:spPr>
          <p:style>
            <a:lnRef idx="2">
              <a:schemeClr val="accent1"/>
            </a:lnRef>
            <a:fillRef idx="0">
              <a:schemeClr val="accent1"/>
            </a:fillRef>
            <a:effectRef idx="1">
              <a:schemeClr val="accent1"/>
            </a:effectRef>
            <a:fontRef idx="minor">
              <a:schemeClr val="tx1"/>
            </a:fontRef>
          </p:style>
        </p:cxnSp>
        <p:sp>
          <p:nvSpPr>
            <p:cNvPr id="39" name="Rectangle: Rounded Corners 38">
              <a:extLst>
                <a:ext uri="{FF2B5EF4-FFF2-40B4-BE49-F238E27FC236}">
                  <a16:creationId xmlns:a16="http://schemas.microsoft.com/office/drawing/2014/main" id="{F2E2E97A-7F47-3D33-BAF6-4E5B28C5B91A}"/>
                </a:ext>
              </a:extLst>
            </p:cNvPr>
            <p:cNvSpPr/>
            <p:nvPr/>
          </p:nvSpPr>
          <p:spPr>
            <a:xfrm>
              <a:off x="1629985" y="5441149"/>
              <a:ext cx="1668019" cy="78383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23BB04F8-685A-A6E3-DC01-7B5480C6B103}"/>
                </a:ext>
              </a:extLst>
            </p:cNvPr>
            <p:cNvSpPr txBox="1"/>
            <p:nvPr/>
          </p:nvSpPr>
          <p:spPr>
            <a:xfrm>
              <a:off x="1744630" y="5509899"/>
              <a:ext cx="1438727" cy="646331"/>
            </a:xfrm>
            <a:prstGeom prst="rect">
              <a:avLst/>
            </a:prstGeom>
            <a:noFill/>
          </p:spPr>
          <p:txBody>
            <a:bodyPr wrap="none" rtlCol="0">
              <a:spAutoFit/>
            </a:bodyPr>
            <a:lstStyle/>
            <a:p>
              <a:pPr algn="ctr"/>
              <a:r>
                <a:rPr lang="en-GB"/>
                <a:t>Physical </a:t>
              </a:r>
            </a:p>
            <a:p>
              <a:pPr algn="ctr"/>
              <a:r>
                <a:rPr lang="en-GB"/>
                <a:t>environment</a:t>
              </a:r>
            </a:p>
          </p:txBody>
        </p:sp>
        <p:cxnSp>
          <p:nvCxnSpPr>
            <p:cNvPr id="41" name="Straight Connector 40">
              <a:extLst>
                <a:ext uri="{FF2B5EF4-FFF2-40B4-BE49-F238E27FC236}">
                  <a16:creationId xmlns:a16="http://schemas.microsoft.com/office/drawing/2014/main" id="{D2254AD2-A60C-F029-BA94-89AEEADFE860}"/>
                </a:ext>
              </a:extLst>
            </p:cNvPr>
            <p:cNvCxnSpPr>
              <a:cxnSpLocks/>
              <a:stCxn id="25" idx="1"/>
            </p:cNvCxnSpPr>
            <p:nvPr/>
          </p:nvCxnSpPr>
          <p:spPr>
            <a:xfrm flipH="1" flipV="1">
              <a:off x="3298004" y="1011791"/>
              <a:ext cx="606413" cy="359982"/>
            </a:xfrm>
            <a:prstGeom prst="line">
              <a:avLst/>
            </a:prstGeom>
          </p:spPr>
          <p:style>
            <a:lnRef idx="2">
              <a:schemeClr val="accent1"/>
            </a:lnRef>
            <a:fillRef idx="0">
              <a:schemeClr val="accent1"/>
            </a:fillRef>
            <a:effectRef idx="1">
              <a:schemeClr val="accent1"/>
            </a:effectRef>
            <a:fontRef idx="minor">
              <a:schemeClr val="tx1"/>
            </a:fontRef>
          </p:style>
        </p:cxnSp>
        <p:sp>
          <p:nvSpPr>
            <p:cNvPr id="44" name="Rectangle: Rounded Corners 43">
              <a:extLst>
                <a:ext uri="{FF2B5EF4-FFF2-40B4-BE49-F238E27FC236}">
                  <a16:creationId xmlns:a16="http://schemas.microsoft.com/office/drawing/2014/main" id="{0930A463-634F-7DD0-85AF-53554FDCED1F}"/>
                </a:ext>
              </a:extLst>
            </p:cNvPr>
            <p:cNvSpPr/>
            <p:nvPr/>
          </p:nvSpPr>
          <p:spPr>
            <a:xfrm>
              <a:off x="1629985" y="633014"/>
              <a:ext cx="1658648" cy="78383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a:extLst>
                <a:ext uri="{FF2B5EF4-FFF2-40B4-BE49-F238E27FC236}">
                  <a16:creationId xmlns:a16="http://schemas.microsoft.com/office/drawing/2014/main" id="{2B070B00-FFE3-7631-843C-4CB74C549BB6}"/>
                </a:ext>
              </a:extLst>
            </p:cNvPr>
            <p:cNvSpPr txBox="1"/>
            <p:nvPr/>
          </p:nvSpPr>
          <p:spPr>
            <a:xfrm>
              <a:off x="1454455" y="616092"/>
              <a:ext cx="1997722" cy="861774"/>
            </a:xfrm>
            <a:prstGeom prst="rect">
              <a:avLst/>
            </a:prstGeom>
            <a:noFill/>
          </p:spPr>
          <p:txBody>
            <a:bodyPr wrap="square" rtlCol="0">
              <a:spAutoFit/>
            </a:bodyPr>
            <a:lstStyle/>
            <a:p>
              <a:pPr algn="ctr"/>
              <a:r>
                <a:rPr lang="en-GB" sz="1600"/>
                <a:t>Individual characteristics </a:t>
              </a:r>
            </a:p>
            <a:p>
              <a:pPr algn="ctr"/>
              <a:r>
                <a:rPr lang="en-GB" sz="1600"/>
                <a:t>and behaviours</a:t>
              </a:r>
            </a:p>
          </p:txBody>
        </p:sp>
      </p:grpSp>
      <p:sp>
        <p:nvSpPr>
          <p:cNvPr id="47" name="Footer Placeholder 46">
            <a:extLst>
              <a:ext uri="{FF2B5EF4-FFF2-40B4-BE49-F238E27FC236}">
                <a16:creationId xmlns:a16="http://schemas.microsoft.com/office/drawing/2014/main" id="{ACA05464-99A4-EE60-F093-445009F65D43}"/>
              </a:ext>
            </a:extLst>
          </p:cNvPr>
          <p:cNvSpPr>
            <a:spLocks noGrp="1"/>
          </p:cNvSpPr>
          <p:nvPr>
            <p:ph type="ftr" sz="quarter" idx="11"/>
          </p:nvPr>
        </p:nvSpPr>
        <p:spPr/>
        <p:txBody>
          <a:bodyPr/>
          <a:lstStyle/>
          <a:p>
            <a:r>
              <a:rPr lang="en-GB"/>
              <a:t>Dr L Simona Ferraraccio</a:t>
            </a:r>
          </a:p>
        </p:txBody>
      </p:sp>
      <p:sp>
        <p:nvSpPr>
          <p:cNvPr id="48" name="Slide Number Placeholder 47">
            <a:extLst>
              <a:ext uri="{FF2B5EF4-FFF2-40B4-BE49-F238E27FC236}">
                <a16:creationId xmlns:a16="http://schemas.microsoft.com/office/drawing/2014/main" id="{C9FA8152-6096-02C9-E140-9B514CBEB548}"/>
              </a:ext>
            </a:extLst>
          </p:cNvPr>
          <p:cNvSpPr>
            <a:spLocks noGrp="1"/>
          </p:cNvSpPr>
          <p:nvPr>
            <p:ph type="sldNum" sz="quarter" idx="12"/>
          </p:nvPr>
        </p:nvSpPr>
        <p:spPr/>
        <p:txBody>
          <a:bodyPr/>
          <a:lstStyle/>
          <a:p>
            <a:fld id="{11A4FD12-259B-4E86-A85D-C1801FC699D5}" type="slidenum">
              <a:rPr lang="en-GB" smtClean="0"/>
              <a:t>2</a:t>
            </a:fld>
            <a:endParaRPr lang="en-GB"/>
          </a:p>
        </p:txBody>
      </p:sp>
    </p:spTree>
    <p:extLst>
      <p:ext uri="{BB962C8B-B14F-4D97-AF65-F5344CB8AC3E}">
        <p14:creationId xmlns:p14="http://schemas.microsoft.com/office/powerpoint/2010/main" val="3929229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lain Background for Blockchain Website with HighTech Mood | Premium AI-generated image">
            <a:extLst>
              <a:ext uri="{FF2B5EF4-FFF2-40B4-BE49-F238E27FC236}">
                <a16:creationId xmlns:a16="http://schemas.microsoft.com/office/drawing/2014/main" id="{D4C9FEAB-836C-91DC-5616-5B19EF7C3280}"/>
              </a:ext>
            </a:extLst>
          </p:cNvPr>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F0D5B0-3D1E-3BDC-38C4-B70414B6E537}"/>
              </a:ext>
            </a:extLst>
          </p:cNvPr>
          <p:cNvSpPr>
            <a:spLocks noGrp="1"/>
          </p:cNvSpPr>
          <p:nvPr>
            <p:ph type="title"/>
          </p:nvPr>
        </p:nvSpPr>
        <p:spPr>
          <a:xfrm>
            <a:off x="0" y="0"/>
            <a:ext cx="8435975" cy="706437"/>
          </a:xfrm>
        </p:spPr>
        <p:txBody>
          <a:bodyPr/>
          <a:lstStyle/>
          <a:p>
            <a:r>
              <a:rPr lang="en-GB" altLang="en-US" sz="3200" b="1">
                <a:latin typeface="Aptos" panose="020B0004020202020204" pitchFamily="34" charset="0"/>
              </a:rPr>
              <a:t> Table of contents:</a:t>
            </a:r>
            <a:endParaRPr lang="en-US" altLang="en-US" sz="3200" b="1">
              <a:latin typeface="Aptos" panose="020B0004020202020204" pitchFamily="34" charset="0"/>
            </a:endParaRPr>
          </a:p>
        </p:txBody>
      </p:sp>
      <p:sp>
        <p:nvSpPr>
          <p:cNvPr id="5" name="Content Placeholder 2">
            <a:extLst>
              <a:ext uri="{FF2B5EF4-FFF2-40B4-BE49-F238E27FC236}">
                <a16:creationId xmlns:a16="http://schemas.microsoft.com/office/drawing/2014/main" id="{D405D501-BB64-5A77-8836-6530C3A21340}"/>
              </a:ext>
            </a:extLst>
          </p:cNvPr>
          <p:cNvSpPr>
            <a:spLocks noGrp="1"/>
          </p:cNvSpPr>
          <p:nvPr>
            <p:ph sz="quarter" idx="1"/>
          </p:nvPr>
        </p:nvSpPr>
        <p:spPr>
          <a:xfrm>
            <a:off x="12023" y="465624"/>
            <a:ext cx="9563720" cy="2558717"/>
          </a:xfrm>
        </p:spPr>
        <p:txBody>
          <a:bodyPr>
            <a:normAutofit fontScale="92500" lnSpcReduction="10000"/>
          </a:bodyPr>
          <a:lstStyle/>
          <a:p>
            <a:pPr marL="457200" indent="-457200">
              <a:buFont typeface="+mj-lt"/>
              <a:buAutoNum type="arabicPeriod"/>
            </a:pPr>
            <a:endParaRPr lang="en-GB" altLang="en-US" sz="2000">
              <a:solidFill>
                <a:schemeClr val="tx1">
                  <a:lumMod val="95000"/>
                  <a:lumOff val="5000"/>
                </a:schemeClr>
              </a:solidFill>
              <a:latin typeface="Aptos" panose="020B0004020202020204" pitchFamily="34" charset="0"/>
            </a:endParaRPr>
          </a:p>
          <a:p>
            <a:pPr marL="457200" indent="-457200">
              <a:buFont typeface="+mj-lt"/>
              <a:buAutoNum type="arabicPeriod"/>
            </a:pPr>
            <a:r>
              <a:rPr lang="en-GB" altLang="en-US" sz="2000">
                <a:solidFill>
                  <a:schemeClr val="tx1">
                    <a:lumMod val="95000"/>
                    <a:lumOff val="5000"/>
                  </a:schemeClr>
                </a:solidFill>
                <a:latin typeface="Aptos" panose="020B0004020202020204" pitchFamily="34" charset="0"/>
              </a:rPr>
              <a:t>Health services in UK</a:t>
            </a:r>
          </a:p>
          <a:p>
            <a:pPr marL="457200" indent="-457200">
              <a:buFont typeface="+mj-lt"/>
              <a:buAutoNum type="arabicPeriod"/>
            </a:pPr>
            <a:r>
              <a:rPr lang="en-GB" altLang="en-US" sz="2000">
                <a:solidFill>
                  <a:schemeClr val="tx1">
                    <a:lumMod val="95000"/>
                    <a:lumOff val="5000"/>
                  </a:schemeClr>
                </a:solidFill>
                <a:latin typeface="Aptos" panose="020B0004020202020204" pitchFamily="34" charset="0"/>
              </a:rPr>
              <a:t>Universal Health Coverage  (UHC)</a:t>
            </a:r>
          </a:p>
          <a:p>
            <a:pPr lvl="1"/>
            <a:r>
              <a:rPr lang="en-GB" altLang="en-US" sz="1600">
                <a:solidFill>
                  <a:schemeClr val="tx1">
                    <a:lumMod val="95000"/>
                    <a:lumOff val="5000"/>
                  </a:schemeClr>
                </a:solidFill>
                <a:latin typeface="Aptos" panose="020B0004020202020204" pitchFamily="34" charset="0"/>
              </a:rPr>
              <a:t>Definition</a:t>
            </a:r>
          </a:p>
          <a:p>
            <a:pPr lvl="1"/>
            <a:r>
              <a:rPr lang="en-GB" altLang="en-US" sz="1600">
                <a:solidFill>
                  <a:schemeClr val="tx1">
                    <a:lumMod val="95000"/>
                    <a:lumOff val="5000"/>
                  </a:schemeClr>
                </a:solidFill>
                <a:latin typeface="Aptos" panose="020B0004020202020204" pitchFamily="34" charset="0"/>
              </a:rPr>
              <a:t>Principles</a:t>
            </a:r>
          </a:p>
          <a:p>
            <a:pPr lvl="1"/>
            <a:r>
              <a:rPr lang="en-GB" altLang="en-US" sz="1600">
                <a:solidFill>
                  <a:schemeClr val="tx1">
                    <a:lumMod val="95000"/>
                    <a:lumOff val="5000"/>
                  </a:schemeClr>
                </a:solidFill>
                <a:latin typeface="Aptos" panose="020B0004020202020204" pitchFamily="34" charset="0"/>
              </a:rPr>
              <a:t>How does it work?</a:t>
            </a:r>
          </a:p>
          <a:p>
            <a:pPr lvl="1"/>
            <a:r>
              <a:rPr lang="en-GB" altLang="en-US" sz="1600">
                <a:solidFill>
                  <a:schemeClr val="tx1">
                    <a:lumMod val="95000"/>
                    <a:lumOff val="5000"/>
                  </a:schemeClr>
                </a:solidFill>
                <a:latin typeface="Aptos" panose="020B0004020202020204" pitchFamily="34" charset="0"/>
              </a:rPr>
              <a:t>Benefits and challenges of UHC</a:t>
            </a:r>
          </a:p>
          <a:p>
            <a:pPr marL="457200" indent="-457200">
              <a:buFont typeface="+mj-lt"/>
              <a:buAutoNum type="arabicPeriod"/>
            </a:pPr>
            <a:r>
              <a:rPr lang="en-GB" altLang="en-US" sz="2000">
                <a:solidFill>
                  <a:schemeClr val="tx1">
                    <a:lumMod val="95000"/>
                    <a:lumOff val="5000"/>
                  </a:schemeClr>
                </a:solidFill>
                <a:latin typeface="Aptos" panose="020B0004020202020204" pitchFamily="34" charset="0"/>
              </a:rPr>
              <a:t>UHC in the UK </a:t>
            </a:r>
          </a:p>
        </p:txBody>
      </p:sp>
      <p:cxnSp>
        <p:nvCxnSpPr>
          <p:cNvPr id="6" name="Straight Connector 5">
            <a:extLst>
              <a:ext uri="{FF2B5EF4-FFF2-40B4-BE49-F238E27FC236}">
                <a16:creationId xmlns:a16="http://schemas.microsoft.com/office/drawing/2014/main" id="{33F75C61-6B6A-94B1-7937-3634A8711CEC}"/>
              </a:ext>
            </a:extLst>
          </p:cNvPr>
          <p:cNvCxnSpPr>
            <a:cxnSpLocks/>
          </p:cNvCxnSpPr>
          <p:nvPr/>
        </p:nvCxnSpPr>
        <p:spPr>
          <a:xfrm>
            <a:off x="12023" y="692696"/>
            <a:ext cx="12179977" cy="13741"/>
          </a:xfrm>
          <a:prstGeom prst="line">
            <a:avLst/>
          </a:prstGeom>
        </p:spPr>
        <p:style>
          <a:lnRef idx="2">
            <a:schemeClr val="accent2"/>
          </a:lnRef>
          <a:fillRef idx="0">
            <a:schemeClr val="accent2"/>
          </a:fillRef>
          <a:effectRef idx="1">
            <a:schemeClr val="accent2"/>
          </a:effectRef>
          <a:fontRef idx="minor">
            <a:schemeClr val="tx1"/>
          </a:fontRef>
        </p:style>
      </p:cxnSp>
      <p:graphicFrame>
        <p:nvGraphicFramePr>
          <p:cNvPr id="7" name="Diagram 6">
            <a:extLst>
              <a:ext uri="{FF2B5EF4-FFF2-40B4-BE49-F238E27FC236}">
                <a16:creationId xmlns:a16="http://schemas.microsoft.com/office/drawing/2014/main" id="{0A57F466-701C-80A7-8ADE-7A92B99DDA64}"/>
              </a:ext>
            </a:extLst>
          </p:cNvPr>
          <p:cNvGraphicFramePr/>
          <p:nvPr>
            <p:extLst>
              <p:ext uri="{D42A27DB-BD31-4B8C-83A1-F6EECF244321}">
                <p14:modId xmlns:p14="http://schemas.microsoft.com/office/powerpoint/2010/main" val="2902436724"/>
              </p:ext>
            </p:extLst>
          </p:nvPr>
        </p:nvGraphicFramePr>
        <p:xfrm>
          <a:off x="12023" y="2875888"/>
          <a:ext cx="12192000" cy="4943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black and yellow logo&#10;&#10;Description automatically generated">
            <a:extLst>
              <a:ext uri="{FF2B5EF4-FFF2-40B4-BE49-F238E27FC236}">
                <a16:creationId xmlns:a16="http://schemas.microsoft.com/office/drawing/2014/main" id="{C95B1123-1E7E-E5D0-0404-95201DEDA66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88148" y="-13873"/>
            <a:ext cx="2103704" cy="1168724"/>
          </a:xfrm>
          <a:prstGeom prst="rect">
            <a:avLst/>
          </a:prstGeom>
        </p:spPr>
      </p:pic>
      <p:cxnSp>
        <p:nvCxnSpPr>
          <p:cNvPr id="10" name="Straight Connector 9">
            <a:extLst>
              <a:ext uri="{FF2B5EF4-FFF2-40B4-BE49-F238E27FC236}">
                <a16:creationId xmlns:a16="http://schemas.microsoft.com/office/drawing/2014/main" id="{B73DC090-3AA5-553F-634C-C1BCA55F6693}"/>
              </a:ext>
            </a:extLst>
          </p:cNvPr>
          <p:cNvCxnSpPr/>
          <p:nvPr/>
        </p:nvCxnSpPr>
        <p:spPr>
          <a:xfrm flipV="1">
            <a:off x="608221" y="5603569"/>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1ED49C87-3A8D-FF19-E68B-3BF1C5F97B3A}"/>
              </a:ext>
            </a:extLst>
          </p:cNvPr>
          <p:cNvSpPr txBox="1"/>
          <p:nvPr/>
        </p:nvSpPr>
        <p:spPr>
          <a:xfrm>
            <a:off x="0" y="5903893"/>
            <a:ext cx="1304441" cy="738664"/>
          </a:xfrm>
          <a:prstGeom prst="rect">
            <a:avLst/>
          </a:prstGeom>
          <a:noFill/>
        </p:spPr>
        <p:txBody>
          <a:bodyPr wrap="square" rtlCol="0">
            <a:spAutoFit/>
          </a:bodyPr>
          <a:lstStyle/>
          <a:p>
            <a:pPr algn="ctr"/>
            <a:r>
              <a:rPr lang="en-GB" sz="1400">
                <a:latin typeface="Aptos" panose="020B0004020202020204" pitchFamily="34" charset="0"/>
              </a:rPr>
              <a:t>Introduction to health economics</a:t>
            </a:r>
          </a:p>
        </p:txBody>
      </p:sp>
      <p:sp>
        <p:nvSpPr>
          <p:cNvPr id="2" name="Footer Placeholder 1">
            <a:extLst>
              <a:ext uri="{FF2B5EF4-FFF2-40B4-BE49-F238E27FC236}">
                <a16:creationId xmlns:a16="http://schemas.microsoft.com/office/drawing/2014/main" id="{0CA63ABE-0C08-5E1C-13BE-9428422B7EF0}"/>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25EEE559-AA0A-260C-D6B5-B090F11BC75E}"/>
              </a:ext>
            </a:extLst>
          </p:cNvPr>
          <p:cNvSpPr>
            <a:spLocks noGrp="1"/>
          </p:cNvSpPr>
          <p:nvPr>
            <p:ph type="sldNum" sz="quarter" idx="12"/>
          </p:nvPr>
        </p:nvSpPr>
        <p:spPr/>
        <p:txBody>
          <a:bodyPr/>
          <a:lstStyle/>
          <a:p>
            <a:fld id="{8E52267C-BE0D-4D67-9FF7-18C6D8685F4B}" type="slidenum">
              <a:rPr lang="en-GB" smtClean="0"/>
              <a:t>3</a:t>
            </a:fld>
            <a:endParaRPr lang="en-GB"/>
          </a:p>
        </p:txBody>
      </p:sp>
      <p:sp>
        <p:nvSpPr>
          <p:cNvPr id="9" name="AutoShape 2" descr="Visually searched image">
            <a:extLst>
              <a:ext uri="{FF2B5EF4-FFF2-40B4-BE49-F238E27FC236}">
                <a16:creationId xmlns:a16="http://schemas.microsoft.com/office/drawing/2014/main" id="{8652BBF4-5722-8DC1-2819-9F75BD90BD2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cxnSp>
        <p:nvCxnSpPr>
          <p:cNvPr id="12" name="Straight Connector 11">
            <a:extLst>
              <a:ext uri="{FF2B5EF4-FFF2-40B4-BE49-F238E27FC236}">
                <a16:creationId xmlns:a16="http://schemas.microsoft.com/office/drawing/2014/main" id="{C4120047-A703-08C9-0210-9B2428EFD2A4}"/>
              </a:ext>
            </a:extLst>
          </p:cNvPr>
          <p:cNvCxnSpPr/>
          <p:nvPr/>
        </p:nvCxnSpPr>
        <p:spPr>
          <a:xfrm flipV="1">
            <a:off x="1886036" y="4741085"/>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3" name="TextBox 12">
            <a:extLst>
              <a:ext uri="{FF2B5EF4-FFF2-40B4-BE49-F238E27FC236}">
                <a16:creationId xmlns:a16="http://schemas.microsoft.com/office/drawing/2014/main" id="{85506673-93D9-35E2-22F2-96CEF46F78E0}"/>
              </a:ext>
            </a:extLst>
          </p:cNvPr>
          <p:cNvSpPr txBox="1"/>
          <p:nvPr/>
        </p:nvSpPr>
        <p:spPr>
          <a:xfrm>
            <a:off x="1233815" y="4469601"/>
            <a:ext cx="1304441" cy="307777"/>
          </a:xfrm>
          <a:prstGeom prst="rect">
            <a:avLst/>
          </a:prstGeom>
          <a:noFill/>
        </p:spPr>
        <p:txBody>
          <a:bodyPr wrap="square" rtlCol="0">
            <a:spAutoFit/>
          </a:bodyPr>
          <a:lstStyle/>
          <a:p>
            <a:pPr algn="ctr"/>
            <a:r>
              <a:rPr lang="en-GB" sz="1400">
                <a:latin typeface="Aptos" panose="020B0004020202020204" pitchFamily="34" charset="0"/>
              </a:rPr>
              <a:t>UHC</a:t>
            </a:r>
          </a:p>
        </p:txBody>
      </p:sp>
    </p:spTree>
    <p:extLst>
      <p:ext uri="{BB962C8B-B14F-4D97-AF65-F5344CB8AC3E}">
        <p14:creationId xmlns:p14="http://schemas.microsoft.com/office/powerpoint/2010/main" val="1424278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E4E29-3A11-7389-A997-E08DEC53D25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a:latin typeface="+mj-lt"/>
                <a:ea typeface="+mj-ea"/>
                <a:cs typeface="+mj-cs"/>
              </a:rPr>
              <a:t>Summary: WHAT INFLUENCES HEALTH?</a:t>
            </a:r>
          </a:p>
        </p:txBody>
      </p:sp>
      <p:pic>
        <p:nvPicPr>
          <p:cNvPr id="11" name="Online Media 10" title="Social Determinants of Health Animation">
            <a:hlinkClick r:id="" action="ppaction://media"/>
            <a:extLst>
              <a:ext uri="{FF2B5EF4-FFF2-40B4-BE49-F238E27FC236}">
                <a16:creationId xmlns:a16="http://schemas.microsoft.com/office/drawing/2014/main" id="{37778222-A7DA-09AA-023A-7B4079DBE50F}"/>
              </a:ext>
            </a:extLst>
          </p:cNvPr>
          <p:cNvPicPr>
            <a:picLocks noRot="1" noChangeAspect="1"/>
          </p:cNvPicPr>
          <p:nvPr>
            <a:videoFile r:link="rId1"/>
          </p:nvPr>
        </p:nvPicPr>
        <p:blipFill>
          <a:blip r:embed="rId3"/>
          <a:stretch>
            <a:fillRect/>
          </a:stretch>
        </p:blipFill>
        <p:spPr>
          <a:xfrm>
            <a:off x="2207328" y="1675227"/>
            <a:ext cx="7777343" cy="4394199"/>
          </a:xfrm>
          <a:prstGeom prst="rect">
            <a:avLst/>
          </a:prstGeom>
        </p:spPr>
      </p:pic>
      <p:sp>
        <p:nvSpPr>
          <p:cNvPr id="4" name="Footer Placeholder 3">
            <a:extLst>
              <a:ext uri="{FF2B5EF4-FFF2-40B4-BE49-F238E27FC236}">
                <a16:creationId xmlns:a16="http://schemas.microsoft.com/office/drawing/2014/main" id="{8D1ABF53-3A40-BF86-4991-2C20CC77F26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1E09F520-49A0-6515-7F69-5AA4BE68306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52267C-BE0D-4D67-9FF7-18C6D8685F4B}" type="slidenum">
              <a:rPr lang="en-US" smtClean="0">
                <a:solidFill>
                  <a:schemeClr val="tx1">
                    <a:tint val="75000"/>
                  </a:schemeClr>
                </a:solidFill>
              </a:rPr>
              <a:pPr>
                <a:spcAft>
                  <a:spcPts val="600"/>
                </a:spcAft>
              </a:pPr>
              <a:t>4</a:t>
            </a:fld>
            <a:endParaRPr lang="en-US">
              <a:solidFill>
                <a:schemeClr val="tx1">
                  <a:tint val="75000"/>
                </a:schemeClr>
              </a:solidFill>
            </a:endParaRPr>
          </a:p>
        </p:txBody>
      </p:sp>
      <p:pic>
        <p:nvPicPr>
          <p:cNvPr id="17" name="Picture 16" descr="A black and yellow logo&#10;&#10;Description automatically generated">
            <a:extLst>
              <a:ext uri="{FF2B5EF4-FFF2-40B4-BE49-F238E27FC236}">
                <a16:creationId xmlns:a16="http://schemas.microsoft.com/office/drawing/2014/main" id="{F32600E8-6494-6EB0-F84B-7A3D02CD02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Tree>
    <p:extLst>
      <p:ext uri="{BB962C8B-B14F-4D97-AF65-F5344CB8AC3E}">
        <p14:creationId xmlns:p14="http://schemas.microsoft.com/office/powerpoint/2010/main" val="256799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2,000+ Detailed Uk Map Stock Photos, Pictures &amp; Royalty-Free Images - iStock">
            <a:extLst>
              <a:ext uri="{FF2B5EF4-FFF2-40B4-BE49-F238E27FC236}">
                <a16:creationId xmlns:a16="http://schemas.microsoft.com/office/drawing/2014/main" id="{C687F0CC-00B5-8E99-1BA4-4C9FDCECA1C9}"/>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888934" y="0"/>
            <a:ext cx="4414132" cy="63563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EE8E854-C665-774F-14CA-F0AF58CA4863}"/>
              </a:ext>
            </a:extLst>
          </p:cNvPr>
          <p:cNvSpPr>
            <a:spLocks noGrp="1"/>
          </p:cNvSpPr>
          <p:nvPr>
            <p:ph type="title"/>
          </p:nvPr>
        </p:nvSpPr>
        <p:spPr>
          <a:xfrm>
            <a:off x="838200" y="0"/>
            <a:ext cx="10515600" cy="1325563"/>
          </a:xfrm>
        </p:spPr>
        <p:txBody>
          <a:bodyPr>
            <a:normAutofit/>
          </a:bodyPr>
          <a:lstStyle/>
          <a:p>
            <a:pPr algn="ctr"/>
            <a:r>
              <a:rPr lang="en-GB" sz="6000" b="1"/>
              <a:t>Health services in UK </a:t>
            </a:r>
          </a:p>
        </p:txBody>
      </p:sp>
      <p:sp>
        <p:nvSpPr>
          <p:cNvPr id="4" name="Footer Placeholder 3">
            <a:extLst>
              <a:ext uri="{FF2B5EF4-FFF2-40B4-BE49-F238E27FC236}">
                <a16:creationId xmlns:a16="http://schemas.microsoft.com/office/drawing/2014/main" id="{15B0FB5A-9DCF-B590-92F1-F9DAC2FFABE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3553FC3-BDF5-47AC-B8D9-DD86D40CB06E}"/>
              </a:ext>
            </a:extLst>
          </p:cNvPr>
          <p:cNvSpPr>
            <a:spLocks noGrp="1"/>
          </p:cNvSpPr>
          <p:nvPr>
            <p:ph type="sldNum" sz="quarter" idx="12"/>
          </p:nvPr>
        </p:nvSpPr>
        <p:spPr/>
        <p:txBody>
          <a:bodyPr/>
          <a:lstStyle/>
          <a:p>
            <a:fld id="{8E52267C-BE0D-4D67-9FF7-18C6D8685F4B}" type="slidenum">
              <a:rPr lang="en-GB" smtClean="0"/>
              <a:t>5</a:t>
            </a:fld>
            <a:endParaRPr lang="en-GB"/>
          </a:p>
        </p:txBody>
      </p:sp>
      <p:graphicFrame>
        <p:nvGraphicFramePr>
          <p:cNvPr id="6" name="Diagram 5">
            <a:extLst>
              <a:ext uri="{FF2B5EF4-FFF2-40B4-BE49-F238E27FC236}">
                <a16:creationId xmlns:a16="http://schemas.microsoft.com/office/drawing/2014/main" id="{AB880E29-93C0-8BFA-AD00-A1272BFD8F3C}"/>
              </a:ext>
            </a:extLst>
          </p:cNvPr>
          <p:cNvGraphicFramePr/>
          <p:nvPr/>
        </p:nvGraphicFramePr>
        <p:xfrm>
          <a:off x="0" y="1137062"/>
          <a:ext cx="12192000" cy="36962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descr="A black and yellow logo&#10;&#10;Description automatically generated">
            <a:extLst>
              <a:ext uri="{FF2B5EF4-FFF2-40B4-BE49-F238E27FC236}">
                <a16:creationId xmlns:a16="http://schemas.microsoft.com/office/drawing/2014/main" id="{B8DD9AE4-D563-94F5-EE53-AC860421A94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8" name="TextBox 7">
            <a:extLst>
              <a:ext uri="{FF2B5EF4-FFF2-40B4-BE49-F238E27FC236}">
                <a16:creationId xmlns:a16="http://schemas.microsoft.com/office/drawing/2014/main" id="{1D63881A-11BF-D380-D6D5-B95EFA1F0487}"/>
              </a:ext>
            </a:extLst>
          </p:cNvPr>
          <p:cNvSpPr txBox="1"/>
          <p:nvPr/>
        </p:nvSpPr>
        <p:spPr>
          <a:xfrm>
            <a:off x="575520" y="5053419"/>
            <a:ext cx="3463080" cy="461665"/>
          </a:xfrm>
          <a:prstGeom prst="rect">
            <a:avLst/>
          </a:prstGeom>
          <a:noFill/>
          <a:ln>
            <a:solidFill>
              <a:schemeClr val="accent1">
                <a:lumMod val="75000"/>
              </a:schemeClr>
            </a:solidFill>
          </a:ln>
        </p:spPr>
        <p:txBody>
          <a:bodyPr wrap="square" rtlCol="0">
            <a:spAutoFit/>
          </a:bodyPr>
          <a:lstStyle/>
          <a:p>
            <a:pPr algn="ctr"/>
            <a:r>
              <a:rPr lang="en-GB" sz="2400" b="1"/>
              <a:t>UNIVERSAL COVERAGE</a:t>
            </a:r>
          </a:p>
        </p:txBody>
      </p:sp>
      <p:sp>
        <p:nvSpPr>
          <p:cNvPr id="9" name="TextBox 8">
            <a:extLst>
              <a:ext uri="{FF2B5EF4-FFF2-40B4-BE49-F238E27FC236}">
                <a16:creationId xmlns:a16="http://schemas.microsoft.com/office/drawing/2014/main" id="{E3D2A72D-9C04-B387-2DE0-A97452D0A474}"/>
              </a:ext>
            </a:extLst>
          </p:cNvPr>
          <p:cNvSpPr txBox="1"/>
          <p:nvPr/>
        </p:nvSpPr>
        <p:spPr>
          <a:xfrm>
            <a:off x="4364460" y="4868752"/>
            <a:ext cx="3463080" cy="830997"/>
          </a:xfrm>
          <a:prstGeom prst="rect">
            <a:avLst/>
          </a:prstGeom>
          <a:noFill/>
          <a:ln>
            <a:solidFill>
              <a:schemeClr val="accent1">
                <a:lumMod val="75000"/>
              </a:schemeClr>
            </a:solidFill>
          </a:ln>
        </p:spPr>
        <p:txBody>
          <a:bodyPr wrap="square" rtlCol="0">
            <a:spAutoFit/>
          </a:bodyPr>
          <a:lstStyle/>
          <a:p>
            <a:pPr algn="ctr"/>
            <a:r>
              <a:rPr lang="en-GB" sz="2400" b="1"/>
              <a:t>REDUCING HEALTH DISPARITIES</a:t>
            </a:r>
          </a:p>
        </p:txBody>
      </p:sp>
      <p:sp>
        <p:nvSpPr>
          <p:cNvPr id="10" name="TextBox 9">
            <a:extLst>
              <a:ext uri="{FF2B5EF4-FFF2-40B4-BE49-F238E27FC236}">
                <a16:creationId xmlns:a16="http://schemas.microsoft.com/office/drawing/2014/main" id="{A20A036B-516A-7BC6-7473-A17BEA8702DF}"/>
              </a:ext>
            </a:extLst>
          </p:cNvPr>
          <p:cNvSpPr txBox="1"/>
          <p:nvPr/>
        </p:nvSpPr>
        <p:spPr>
          <a:xfrm>
            <a:off x="8153400" y="4843566"/>
            <a:ext cx="3463080" cy="830997"/>
          </a:xfrm>
          <a:prstGeom prst="rect">
            <a:avLst/>
          </a:prstGeom>
          <a:noFill/>
          <a:ln>
            <a:solidFill>
              <a:schemeClr val="accent1">
                <a:lumMod val="75000"/>
              </a:schemeClr>
            </a:solidFill>
          </a:ln>
        </p:spPr>
        <p:txBody>
          <a:bodyPr wrap="square" rtlCol="0">
            <a:spAutoFit/>
          </a:bodyPr>
          <a:lstStyle/>
          <a:p>
            <a:pPr algn="ctr"/>
            <a:r>
              <a:rPr lang="en-GB" sz="2400" b="1"/>
              <a:t>INTEGRATED CARE SYSTEMS</a:t>
            </a:r>
          </a:p>
        </p:txBody>
      </p:sp>
    </p:spTree>
    <p:extLst>
      <p:ext uri="{BB962C8B-B14F-4D97-AF65-F5344CB8AC3E}">
        <p14:creationId xmlns:p14="http://schemas.microsoft.com/office/powerpoint/2010/main" val="243928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DC50B06-B591-A999-C2AA-11E0DBC22E3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33924DCE-5EB0-BDFE-B7A1-DBE6B5543998}"/>
              </a:ext>
            </a:extLst>
          </p:cNvPr>
          <p:cNvSpPr>
            <a:spLocks noGrp="1"/>
          </p:cNvSpPr>
          <p:nvPr>
            <p:ph type="sldNum" sz="quarter" idx="12"/>
          </p:nvPr>
        </p:nvSpPr>
        <p:spPr/>
        <p:txBody>
          <a:bodyPr/>
          <a:lstStyle/>
          <a:p>
            <a:fld id="{8E52267C-BE0D-4D67-9FF7-18C6D8685F4B}" type="slidenum">
              <a:rPr lang="en-GB" smtClean="0"/>
              <a:t>6</a:t>
            </a:fld>
            <a:endParaRPr lang="en-GB"/>
          </a:p>
        </p:txBody>
      </p:sp>
      <p:sp>
        <p:nvSpPr>
          <p:cNvPr id="6" name="TextBox 5">
            <a:extLst>
              <a:ext uri="{FF2B5EF4-FFF2-40B4-BE49-F238E27FC236}">
                <a16:creationId xmlns:a16="http://schemas.microsoft.com/office/drawing/2014/main" id="{7D511F9F-E89A-212E-ED4E-43A5DA9AD3C9}"/>
              </a:ext>
            </a:extLst>
          </p:cNvPr>
          <p:cNvSpPr txBox="1"/>
          <p:nvPr/>
        </p:nvSpPr>
        <p:spPr>
          <a:xfrm>
            <a:off x="3020238" y="261610"/>
            <a:ext cx="6101029" cy="584775"/>
          </a:xfrm>
          <a:prstGeom prst="rect">
            <a:avLst/>
          </a:prstGeom>
          <a:noFill/>
        </p:spPr>
        <p:txBody>
          <a:bodyPr wrap="none" rtlCol="0">
            <a:spAutoFit/>
          </a:bodyPr>
          <a:lstStyle/>
          <a:p>
            <a:r>
              <a:rPr lang="en-GB" sz="3200" b="1"/>
              <a:t>UNIVERSAL HEALTH COVERAGE</a:t>
            </a:r>
          </a:p>
        </p:txBody>
      </p:sp>
      <p:sp>
        <p:nvSpPr>
          <p:cNvPr id="8" name="Scroll: Horizontal 7">
            <a:extLst>
              <a:ext uri="{FF2B5EF4-FFF2-40B4-BE49-F238E27FC236}">
                <a16:creationId xmlns:a16="http://schemas.microsoft.com/office/drawing/2014/main" id="{AF9A50E1-DC4A-F3A8-13D6-398EECCF9CCF}"/>
              </a:ext>
            </a:extLst>
          </p:cNvPr>
          <p:cNvSpPr/>
          <p:nvPr/>
        </p:nvSpPr>
        <p:spPr>
          <a:xfrm>
            <a:off x="3050514" y="1449094"/>
            <a:ext cx="6090971" cy="3958389"/>
          </a:xfrm>
          <a:prstGeom prst="horizontalScroll">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tx1"/>
                </a:solidFill>
              </a:rPr>
              <a:t>UHC</a:t>
            </a:r>
            <a:r>
              <a:rPr lang="en-GB" sz="2000">
                <a:solidFill>
                  <a:schemeClr val="tx1"/>
                </a:solidFill>
              </a:rPr>
              <a:t> is a </a:t>
            </a:r>
            <a:r>
              <a:rPr lang="en-GB" sz="2000" b="1">
                <a:solidFill>
                  <a:schemeClr val="tx1"/>
                </a:solidFill>
              </a:rPr>
              <a:t>health care system </a:t>
            </a:r>
            <a:r>
              <a:rPr lang="en-GB" sz="2000">
                <a:solidFill>
                  <a:schemeClr val="tx1"/>
                </a:solidFill>
              </a:rPr>
              <a:t>in which all residents of a particular country or region are assured </a:t>
            </a:r>
            <a:r>
              <a:rPr lang="en-GB" sz="2000" b="1">
                <a:solidFill>
                  <a:schemeClr val="tx1"/>
                </a:solidFill>
              </a:rPr>
              <a:t>access to health care</a:t>
            </a:r>
            <a:r>
              <a:rPr lang="en-GB" sz="2000">
                <a:solidFill>
                  <a:schemeClr val="tx1"/>
                </a:solidFill>
              </a:rPr>
              <a:t>. It is generally organised around providing either all; residents or only those who cannot afford on their own, with either health services or the means to acquire them, with the end goal of improving care. </a:t>
            </a:r>
          </a:p>
          <a:p>
            <a:pPr algn="r"/>
            <a:r>
              <a:rPr lang="en-GB">
                <a:solidFill>
                  <a:schemeClr val="tx1"/>
                </a:solidFill>
              </a:rPr>
              <a:t>(</a:t>
            </a:r>
            <a:r>
              <a:rPr lang="en-GB">
                <a:solidFill>
                  <a:schemeClr val="tx1"/>
                </a:solidFill>
                <a:hlinkClick r:id="" action="ppaction://noaction"/>
              </a:rPr>
              <a:t>WHO, 2020</a:t>
            </a:r>
            <a:r>
              <a:rPr lang="en-GB">
                <a:solidFill>
                  <a:schemeClr val="tx1"/>
                </a:solidFill>
              </a:rPr>
              <a:t>)</a:t>
            </a:r>
          </a:p>
        </p:txBody>
      </p:sp>
      <p:pic>
        <p:nvPicPr>
          <p:cNvPr id="9" name="Picture 8" descr="A black and yellow logo&#10;&#10;Description automatically generated">
            <a:extLst>
              <a:ext uri="{FF2B5EF4-FFF2-40B4-BE49-F238E27FC236}">
                <a16:creationId xmlns:a16="http://schemas.microsoft.com/office/drawing/2014/main" id="{B27A021D-178A-3570-0D4F-B5CE362E17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10" name="TextBox 9">
            <a:extLst>
              <a:ext uri="{FF2B5EF4-FFF2-40B4-BE49-F238E27FC236}">
                <a16:creationId xmlns:a16="http://schemas.microsoft.com/office/drawing/2014/main" id="{A55B8327-5068-2E5D-E946-9A5592DC5FB6}"/>
              </a:ext>
            </a:extLst>
          </p:cNvPr>
          <p:cNvSpPr txBox="1"/>
          <p:nvPr/>
        </p:nvSpPr>
        <p:spPr>
          <a:xfrm>
            <a:off x="2123967" y="1335505"/>
            <a:ext cx="1792542" cy="523220"/>
          </a:xfrm>
          <a:prstGeom prst="rect">
            <a:avLst/>
          </a:prstGeom>
          <a:noFill/>
        </p:spPr>
        <p:txBody>
          <a:bodyPr wrap="none" rtlCol="0">
            <a:spAutoFit/>
          </a:bodyPr>
          <a:lstStyle/>
          <a:p>
            <a:r>
              <a:rPr lang="en-GB" sz="2800" u="sng"/>
              <a:t>What is it?</a:t>
            </a:r>
          </a:p>
        </p:txBody>
      </p:sp>
      <p:pic>
        <p:nvPicPr>
          <p:cNvPr id="12" name="Picture 4" descr="Countries with universal healthcare : r/MapPorn">
            <a:extLst>
              <a:ext uri="{FF2B5EF4-FFF2-40B4-BE49-F238E27FC236}">
                <a16:creationId xmlns:a16="http://schemas.microsoft.com/office/drawing/2014/main" id="{95B9CE81-AB9D-D7F8-6637-9A3D5797F6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8" y="0"/>
            <a:ext cx="12192000" cy="624002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26480D3-47B0-6816-232B-38A129CF4885}"/>
              </a:ext>
            </a:extLst>
          </p:cNvPr>
          <p:cNvSpPr txBox="1"/>
          <p:nvPr/>
        </p:nvSpPr>
        <p:spPr>
          <a:xfrm>
            <a:off x="5636795" y="2917658"/>
            <a:ext cx="914400" cy="914400"/>
          </a:xfrm>
          <a:prstGeom prst="rect">
            <a:avLst/>
          </a:prstGeom>
          <a:noFill/>
        </p:spPr>
        <p:txBody>
          <a:bodyPr wrap="square" rtlCol="0">
            <a:spAutoFit/>
          </a:bodyPr>
          <a:lstStyle/>
          <a:p>
            <a:endParaRPr lang="en-GB"/>
          </a:p>
        </p:txBody>
      </p:sp>
      <p:sp>
        <p:nvSpPr>
          <p:cNvPr id="14" name="TextBox 13">
            <a:extLst>
              <a:ext uri="{FF2B5EF4-FFF2-40B4-BE49-F238E27FC236}">
                <a16:creationId xmlns:a16="http://schemas.microsoft.com/office/drawing/2014/main" id="{4B0D4D0C-1707-188E-ED74-CDD9B53E64EE}"/>
              </a:ext>
            </a:extLst>
          </p:cNvPr>
          <p:cNvSpPr txBox="1"/>
          <p:nvPr/>
        </p:nvSpPr>
        <p:spPr>
          <a:xfrm>
            <a:off x="9718" y="184665"/>
            <a:ext cx="2130711" cy="369332"/>
          </a:xfrm>
          <a:prstGeom prst="rect">
            <a:avLst/>
          </a:prstGeom>
          <a:noFill/>
        </p:spPr>
        <p:txBody>
          <a:bodyPr wrap="none" rtlCol="0">
            <a:spAutoFit/>
          </a:bodyPr>
          <a:lstStyle/>
          <a:p>
            <a:r>
              <a:rPr lang="en-GB" b="1"/>
              <a:t>Countries wit UHC</a:t>
            </a:r>
          </a:p>
        </p:txBody>
      </p:sp>
    </p:spTree>
    <p:extLst>
      <p:ext uri="{BB962C8B-B14F-4D97-AF65-F5344CB8AC3E}">
        <p14:creationId xmlns:p14="http://schemas.microsoft.com/office/powerpoint/2010/main" val="308686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783988A-3C2A-A287-4652-EF89A681413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0184CF7-8714-1506-E1ED-50C2B41D8E6D}"/>
              </a:ext>
            </a:extLst>
          </p:cNvPr>
          <p:cNvSpPr>
            <a:spLocks noGrp="1"/>
          </p:cNvSpPr>
          <p:nvPr>
            <p:ph type="sldNum" sz="quarter" idx="12"/>
          </p:nvPr>
        </p:nvSpPr>
        <p:spPr/>
        <p:txBody>
          <a:bodyPr/>
          <a:lstStyle/>
          <a:p>
            <a:fld id="{8E52267C-BE0D-4D67-9FF7-18C6D8685F4B}" type="slidenum">
              <a:rPr lang="en-GB" smtClean="0"/>
              <a:t>7</a:t>
            </a:fld>
            <a:endParaRPr lang="en-GB"/>
          </a:p>
        </p:txBody>
      </p:sp>
      <p:sp>
        <p:nvSpPr>
          <p:cNvPr id="6" name="TextBox 5">
            <a:extLst>
              <a:ext uri="{FF2B5EF4-FFF2-40B4-BE49-F238E27FC236}">
                <a16:creationId xmlns:a16="http://schemas.microsoft.com/office/drawing/2014/main" id="{902F37A8-292C-F2C3-3ADB-7FA05D461EE7}"/>
              </a:ext>
            </a:extLst>
          </p:cNvPr>
          <p:cNvSpPr txBox="1"/>
          <p:nvPr/>
        </p:nvSpPr>
        <p:spPr>
          <a:xfrm>
            <a:off x="215899" y="136525"/>
            <a:ext cx="6469909" cy="584775"/>
          </a:xfrm>
          <a:prstGeom prst="rect">
            <a:avLst/>
          </a:prstGeom>
          <a:noFill/>
          <a:ln>
            <a:solidFill>
              <a:schemeClr val="accent1">
                <a:lumMod val="75000"/>
              </a:schemeClr>
            </a:solidFill>
          </a:ln>
        </p:spPr>
        <p:txBody>
          <a:bodyPr wrap="square" rtlCol="0">
            <a:spAutoFit/>
          </a:bodyPr>
          <a:lstStyle/>
          <a:p>
            <a:pPr algn="ctr"/>
            <a:r>
              <a:rPr lang="en-GB" sz="3200" b="1"/>
              <a:t>UNIVERSAL COVERAGE - (UHC)</a:t>
            </a:r>
          </a:p>
        </p:txBody>
      </p:sp>
      <p:pic>
        <p:nvPicPr>
          <p:cNvPr id="7" name="Picture 6" descr="A black and yellow logo&#10;&#10;Description automatically generated">
            <a:extLst>
              <a:ext uri="{FF2B5EF4-FFF2-40B4-BE49-F238E27FC236}">
                <a16:creationId xmlns:a16="http://schemas.microsoft.com/office/drawing/2014/main" id="{B6502772-BA54-8529-4B4D-67236AFB07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pic>
        <p:nvPicPr>
          <p:cNvPr id="5122" name="Picture 2" descr="WHO EMRO | Universal health coverage | About us | Right-teasers">
            <a:extLst>
              <a:ext uri="{FF2B5EF4-FFF2-40B4-BE49-F238E27FC236}">
                <a16:creationId xmlns:a16="http://schemas.microsoft.com/office/drawing/2014/main" id="{99F89A68-13F2-0995-0AEA-DB33990192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3050" y="136525"/>
            <a:ext cx="2743200" cy="258023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C24B926-6BA4-51D6-C821-E3B90C5717D6}"/>
              </a:ext>
            </a:extLst>
          </p:cNvPr>
          <p:cNvSpPr txBox="1"/>
          <p:nvPr/>
        </p:nvSpPr>
        <p:spPr>
          <a:xfrm>
            <a:off x="10534650" y="2566523"/>
            <a:ext cx="1453603" cy="369332"/>
          </a:xfrm>
          <a:prstGeom prst="rect">
            <a:avLst/>
          </a:prstGeom>
          <a:noFill/>
        </p:spPr>
        <p:txBody>
          <a:bodyPr wrap="none" rtlCol="0">
            <a:spAutoFit/>
          </a:bodyPr>
          <a:lstStyle/>
          <a:p>
            <a:r>
              <a:rPr lang="en-GB"/>
              <a:t>(</a:t>
            </a:r>
            <a:r>
              <a:rPr lang="en-GB">
                <a:hlinkClick r:id="" action="ppaction://noaction"/>
              </a:rPr>
              <a:t>WHO, 2023</a:t>
            </a:r>
            <a:r>
              <a:rPr lang="en-GB"/>
              <a:t>)</a:t>
            </a:r>
          </a:p>
        </p:txBody>
      </p:sp>
      <p:graphicFrame>
        <p:nvGraphicFramePr>
          <p:cNvPr id="9" name="Diagram 8">
            <a:extLst>
              <a:ext uri="{FF2B5EF4-FFF2-40B4-BE49-F238E27FC236}">
                <a16:creationId xmlns:a16="http://schemas.microsoft.com/office/drawing/2014/main" id="{41A35241-A4DC-1292-372E-42F8AD5FC1B5}"/>
              </a:ext>
            </a:extLst>
          </p:cNvPr>
          <p:cNvGraphicFramePr/>
          <p:nvPr/>
        </p:nvGraphicFramePr>
        <p:xfrm>
          <a:off x="1720850" y="937683"/>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124" name="Picture 4" descr="Global Health Logo Stock Illustrations ...">
            <a:extLst>
              <a:ext uri="{FF2B5EF4-FFF2-40B4-BE49-F238E27FC236}">
                <a16:creationId xmlns:a16="http://schemas.microsoft.com/office/drawing/2014/main" id="{A82EB4ED-6E23-3BAD-6B3C-21376722E1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34901" y="937683"/>
            <a:ext cx="1634702" cy="1544260"/>
          </a:xfrm>
          <a:prstGeom prst="flowChartConnector">
            <a:avLst/>
          </a:prstGeom>
          <a:noFill/>
          <a:ln>
            <a:solidFill>
              <a:schemeClr val="tx2">
                <a:lumMod val="90000"/>
                <a:lumOff val="10000"/>
              </a:schemeClr>
            </a:solidFill>
          </a:ln>
          <a:extLst>
            <a:ext uri="{909E8E84-426E-40DD-AFC4-6F175D3DCCD1}">
              <a14:hiddenFill xmlns:a14="http://schemas.microsoft.com/office/drawing/2010/main">
                <a:solidFill>
                  <a:srgbClr val="FFFFFF"/>
                </a:solidFill>
              </a14:hiddenFill>
            </a:ext>
          </a:extLst>
        </p:spPr>
      </p:pic>
      <p:pic>
        <p:nvPicPr>
          <p:cNvPr id="5126" name="Picture 6" descr="Medical Blue Icon Set For Health Services Royalty Free SVG, Cliparts,  Vectors, and Stock Illustration. Image 43676666.">
            <a:extLst>
              <a:ext uri="{FF2B5EF4-FFF2-40B4-BE49-F238E27FC236}">
                <a16:creationId xmlns:a16="http://schemas.microsoft.com/office/drawing/2014/main" id="{E92A8FB6-2CC6-7C31-F0BB-FCBBA8FBA03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86735" y="2891215"/>
            <a:ext cx="1531034" cy="1544260"/>
          </a:xfrm>
          <a:prstGeom prst="flowChartConnector">
            <a:avLst/>
          </a:prstGeom>
          <a:noFill/>
          <a:ln>
            <a:solidFill>
              <a:schemeClr val="tx2">
                <a:lumMod val="90000"/>
                <a:lumOff val="10000"/>
              </a:schemeClr>
            </a:solidFill>
          </a:ln>
          <a:extLst>
            <a:ext uri="{909E8E84-426E-40DD-AFC4-6F175D3DCCD1}">
              <a14:hiddenFill xmlns:a14="http://schemas.microsoft.com/office/drawing/2010/main">
                <a:solidFill>
                  <a:srgbClr val="FFFFFF"/>
                </a:solidFill>
              </a14:hiddenFill>
            </a:ext>
          </a:extLst>
        </p:spPr>
      </p:pic>
      <p:pic>
        <p:nvPicPr>
          <p:cNvPr id="5130" name="Picture 10" descr="122,500+ Medical Money Stock Photos, Pictures &amp; Royalty-Free Images -  iStock | Medical money icons, Medical money icon">
            <a:extLst>
              <a:ext uri="{FF2B5EF4-FFF2-40B4-BE49-F238E27FC236}">
                <a16:creationId xmlns:a16="http://schemas.microsoft.com/office/drawing/2014/main" id="{40117B76-D08D-602E-AAF1-8067F47C712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97259" y="4844747"/>
            <a:ext cx="1544260" cy="1544260"/>
          </a:xfrm>
          <a:prstGeom prst="flowChartConnector">
            <a:avLst/>
          </a:prstGeom>
          <a:noFill/>
          <a:ln>
            <a:solidFill>
              <a:schemeClr val="tx2">
                <a:lumMod val="90000"/>
                <a:lumOff val="1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0987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WHO:  Universal Health Coverage - What does it mean?">
            <a:hlinkClick r:id="" action="ppaction://media"/>
            <a:extLst>
              <a:ext uri="{FF2B5EF4-FFF2-40B4-BE49-F238E27FC236}">
                <a16:creationId xmlns:a16="http://schemas.microsoft.com/office/drawing/2014/main" id="{22ADC7B6-7988-CCDD-0ED1-FEB676C13311}"/>
              </a:ext>
            </a:extLst>
          </p:cNvPr>
          <p:cNvPicPr>
            <a:picLocks noRot="1" noChangeAspect="1"/>
          </p:cNvPicPr>
          <p:nvPr>
            <a:videoFile r:link="rId1"/>
          </p:nvPr>
        </p:nvPicPr>
        <p:blipFill>
          <a:blip r:embed="rId3"/>
          <a:stretch>
            <a:fillRect/>
          </a:stretch>
        </p:blipFill>
        <p:spPr>
          <a:xfrm>
            <a:off x="1165854" y="504276"/>
            <a:ext cx="9860292" cy="5571065"/>
          </a:xfrm>
          <a:prstGeom prst="rect">
            <a:avLst/>
          </a:prstGeom>
          <a:ln>
            <a:noFill/>
          </a:ln>
        </p:spPr>
      </p:pic>
      <p:sp>
        <p:nvSpPr>
          <p:cNvPr id="4" name="Footer Placeholder 3">
            <a:extLst>
              <a:ext uri="{FF2B5EF4-FFF2-40B4-BE49-F238E27FC236}">
                <a16:creationId xmlns:a16="http://schemas.microsoft.com/office/drawing/2014/main" id="{2470936E-D2E1-5ADC-1F28-9A90326FA6F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30AE434F-F05E-407B-A4D4-CD3811FA6973}"/>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8E52267C-BE0D-4D67-9FF7-18C6D8685F4B}" type="slidenum">
              <a:rPr lang="en-US" smtClean="0">
                <a:solidFill>
                  <a:schemeClr val="tx1">
                    <a:tint val="75000"/>
                  </a:schemeClr>
                </a:solidFill>
              </a:rPr>
              <a:pPr>
                <a:spcAft>
                  <a:spcPts val="600"/>
                </a:spcAft>
              </a:pPr>
              <a:t>8</a:t>
            </a:fld>
            <a:endParaRPr lang="en-US">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A020C965-F89D-D8E0-96BE-6F29950BD9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215055"/>
            <a:ext cx="1165884" cy="647713"/>
          </a:xfrm>
          <a:prstGeom prst="rect">
            <a:avLst/>
          </a:prstGeom>
        </p:spPr>
      </p:pic>
      <p:sp>
        <p:nvSpPr>
          <p:cNvPr id="3" name="TextBox 2">
            <a:extLst>
              <a:ext uri="{FF2B5EF4-FFF2-40B4-BE49-F238E27FC236}">
                <a16:creationId xmlns:a16="http://schemas.microsoft.com/office/drawing/2014/main" id="{915565DA-FD10-FB55-3831-BE050CC22907}"/>
              </a:ext>
            </a:extLst>
          </p:cNvPr>
          <p:cNvSpPr txBox="1"/>
          <p:nvPr/>
        </p:nvSpPr>
        <p:spPr>
          <a:xfrm>
            <a:off x="1165854" y="136525"/>
            <a:ext cx="6094324" cy="369332"/>
          </a:xfrm>
          <a:prstGeom prst="rect">
            <a:avLst/>
          </a:prstGeom>
          <a:noFill/>
        </p:spPr>
        <p:txBody>
          <a:bodyPr wrap="square">
            <a:spAutoFit/>
          </a:bodyPr>
          <a:lstStyle/>
          <a:p>
            <a:r>
              <a:rPr lang="en-GB" b="1">
                <a:hlinkClick r:id="rId5">
                  <a:extLst>
                    <a:ext uri="{A12FA001-AC4F-418D-AE19-62706E023703}">
                      <ahyp:hlinkClr xmlns:ahyp="http://schemas.microsoft.com/office/drawing/2018/hyperlinkcolor" val="tx"/>
                    </a:ext>
                  </a:extLst>
                </a:hlinkClick>
              </a:rPr>
              <a:t>WHO: Universal Health Coverage - What does it mean?</a:t>
            </a:r>
            <a:endParaRPr lang="en-GB" b="1"/>
          </a:p>
        </p:txBody>
      </p:sp>
    </p:spTree>
    <p:extLst>
      <p:ext uri="{BB962C8B-B14F-4D97-AF65-F5344CB8AC3E}">
        <p14:creationId xmlns:p14="http://schemas.microsoft.com/office/powerpoint/2010/main" val="2927180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BA4D1C-DE0F-293D-39F9-CD0B652EA981}"/>
              </a:ext>
            </a:extLst>
          </p:cNvPr>
          <p:cNvSpPr/>
          <p:nvPr/>
        </p:nvSpPr>
        <p:spPr>
          <a:xfrm>
            <a:off x="8806379" y="2683252"/>
            <a:ext cx="3371350" cy="1376083"/>
          </a:xfrm>
          <a:prstGeom prst="rect">
            <a:avLst/>
          </a:prstGeom>
          <a:solidFill>
            <a:schemeClr val="accent6">
              <a:lumMod val="60000"/>
              <a:lumOff val="4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algn="just"/>
            <a:r>
              <a:rPr lang="en-GB" sz="1400" kern="100">
                <a:solidFill>
                  <a:schemeClr val="tx1"/>
                </a:solidFill>
                <a:latin typeface="Aptos" panose="020B0004020202020204" pitchFamily="34" charset="0"/>
                <a:ea typeface="DengXian" panose="02010600030101010101" pitchFamily="2" charset="-122"/>
                <a:cs typeface="Arial" panose="020B0604020202020204" pitchFamily="34" charset="0"/>
              </a:rPr>
              <a:t>W</a:t>
            </a:r>
            <a:r>
              <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rPr>
              <a:t>hen people have access to quality healthcare services, they are more likely to receive timely and appropriate treatment, leading better health outcomes. this can lead to increased productivity and economic growth.</a:t>
            </a:r>
          </a:p>
          <a:p>
            <a:pPr algn="just"/>
            <a:endParaRPr lang="en-GB" sz="1400">
              <a:solidFill>
                <a:schemeClr val="tx1"/>
              </a:solidFill>
            </a:endParaRPr>
          </a:p>
        </p:txBody>
      </p:sp>
      <p:sp>
        <p:nvSpPr>
          <p:cNvPr id="11" name="Rectangle 10">
            <a:extLst>
              <a:ext uri="{FF2B5EF4-FFF2-40B4-BE49-F238E27FC236}">
                <a16:creationId xmlns:a16="http://schemas.microsoft.com/office/drawing/2014/main" id="{0BC94C3F-E779-E4EB-4CC3-B6C1059309D5}"/>
              </a:ext>
            </a:extLst>
          </p:cNvPr>
          <p:cNvSpPr/>
          <p:nvPr/>
        </p:nvSpPr>
        <p:spPr>
          <a:xfrm>
            <a:off x="8028969" y="4871258"/>
            <a:ext cx="3807717" cy="1376083"/>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400">
                <a:solidFill>
                  <a:schemeClr val="tx1"/>
                </a:solidFill>
                <a:effectLst/>
                <a:latin typeface="Aptos" panose="020B0004020202020204" pitchFamily="34" charset="0"/>
                <a:ea typeface="DengXian" panose="02010600030101010101" pitchFamily="2" charset="-122"/>
                <a:cs typeface="Arial" panose="020B0604020202020204" pitchFamily="34" charset="0"/>
              </a:rPr>
              <a:t>UHC can protect people from financial risk by reducing out-of-pocket payments for health services. When people do not have to pay for healthcare services, they are less likely to experience financial hardship or be pushed into poverty due to healthcare costs.</a:t>
            </a:r>
            <a:endParaRPr lang="en-GB" sz="1400">
              <a:solidFill>
                <a:schemeClr val="tx1"/>
              </a:solidFill>
            </a:endParaRPr>
          </a:p>
        </p:txBody>
      </p:sp>
      <p:sp>
        <p:nvSpPr>
          <p:cNvPr id="9" name="Rectangle 8">
            <a:extLst>
              <a:ext uri="{FF2B5EF4-FFF2-40B4-BE49-F238E27FC236}">
                <a16:creationId xmlns:a16="http://schemas.microsoft.com/office/drawing/2014/main" id="{AE78066E-EF18-D5E2-7EF8-3610CE0F5C80}"/>
              </a:ext>
            </a:extLst>
          </p:cNvPr>
          <p:cNvSpPr/>
          <p:nvPr/>
        </p:nvSpPr>
        <p:spPr>
          <a:xfrm>
            <a:off x="117012" y="931697"/>
            <a:ext cx="4284323" cy="1561672"/>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lvl="0" algn="just" rtl="0">
              <a:lnSpc>
                <a:spcPct val="115000"/>
              </a:lnSpc>
              <a:spcAft>
                <a:spcPts val="800"/>
              </a:spcAft>
            </a:pPr>
            <a:r>
              <a:rPr lang="en-GB" sz="1400" kern="100">
                <a:solidFill>
                  <a:schemeClr val="tx1"/>
                </a:solidFill>
                <a:latin typeface="Aptos" panose="020B0004020202020204" pitchFamily="34" charset="0"/>
                <a:ea typeface="DengXian" panose="02010600030101010101" pitchFamily="2" charset="-122"/>
                <a:cs typeface="Arial" panose="020B0604020202020204" pitchFamily="34" charset="0"/>
              </a:rPr>
              <a:t>A</a:t>
            </a:r>
            <a:r>
              <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rPr>
              <a:t>chieving UHC requires a strong healthcare system that is well-funded, well-managed, and well-regulated. It involves building and maintaining an adequate healthcare workforce, ensuring access to essential medicines and technologies, and strengthening health information systems.</a:t>
            </a:r>
          </a:p>
          <a:p>
            <a:pPr algn="ctr"/>
            <a:endParaRPr lang="en-GB"/>
          </a:p>
        </p:txBody>
      </p:sp>
      <p:sp>
        <p:nvSpPr>
          <p:cNvPr id="2" name="Title 1">
            <a:extLst>
              <a:ext uri="{FF2B5EF4-FFF2-40B4-BE49-F238E27FC236}">
                <a16:creationId xmlns:a16="http://schemas.microsoft.com/office/drawing/2014/main" id="{C8E150FB-5A03-9223-E19B-EB996FC350AE}"/>
              </a:ext>
            </a:extLst>
          </p:cNvPr>
          <p:cNvSpPr>
            <a:spLocks noGrp="1"/>
          </p:cNvSpPr>
          <p:nvPr>
            <p:ph type="title"/>
          </p:nvPr>
        </p:nvSpPr>
        <p:spPr>
          <a:xfrm>
            <a:off x="0" y="1"/>
            <a:ext cx="10515600" cy="822688"/>
          </a:xfrm>
        </p:spPr>
        <p:txBody>
          <a:bodyPr>
            <a:normAutofit/>
          </a:bodyPr>
          <a:lstStyle/>
          <a:p>
            <a:r>
              <a:rPr lang="en-GB" sz="3600" b="1"/>
              <a:t>Understanding UHC</a:t>
            </a:r>
          </a:p>
        </p:txBody>
      </p:sp>
      <p:sp>
        <p:nvSpPr>
          <p:cNvPr id="4" name="Footer Placeholder 3">
            <a:extLst>
              <a:ext uri="{FF2B5EF4-FFF2-40B4-BE49-F238E27FC236}">
                <a16:creationId xmlns:a16="http://schemas.microsoft.com/office/drawing/2014/main" id="{5C1BB7FE-1926-4150-990C-6CDB3271BCC7}"/>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59A24ED1-28C7-DF86-5094-CE3FBB46B6D8}"/>
              </a:ext>
            </a:extLst>
          </p:cNvPr>
          <p:cNvSpPr>
            <a:spLocks noGrp="1"/>
          </p:cNvSpPr>
          <p:nvPr>
            <p:ph type="sldNum" sz="quarter" idx="12"/>
          </p:nvPr>
        </p:nvSpPr>
        <p:spPr/>
        <p:txBody>
          <a:bodyPr/>
          <a:lstStyle/>
          <a:p>
            <a:fld id="{11A4FD12-259B-4E86-A85D-C1801FC699D5}" type="slidenum">
              <a:rPr lang="en-GB" smtClean="0"/>
              <a:t>9</a:t>
            </a:fld>
            <a:endParaRPr lang="en-GB"/>
          </a:p>
        </p:txBody>
      </p:sp>
      <p:sp>
        <p:nvSpPr>
          <p:cNvPr id="8" name="Rectangle 7">
            <a:extLst>
              <a:ext uri="{FF2B5EF4-FFF2-40B4-BE49-F238E27FC236}">
                <a16:creationId xmlns:a16="http://schemas.microsoft.com/office/drawing/2014/main" id="{163DD5A0-AB53-48A5-8EAE-900E7E46F638}"/>
              </a:ext>
            </a:extLst>
          </p:cNvPr>
          <p:cNvSpPr/>
          <p:nvPr/>
        </p:nvSpPr>
        <p:spPr>
          <a:xfrm>
            <a:off x="6770670" y="228783"/>
            <a:ext cx="4284323" cy="1405829"/>
          </a:xfrm>
          <a:prstGeom prst="rect">
            <a:avLst/>
          </a:prstGeom>
          <a:solidFill>
            <a:schemeClr val="accent2">
              <a:lumMod val="20000"/>
              <a:lumOff val="80000"/>
            </a:schemeClr>
          </a:solid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algn="just"/>
            <a:r>
              <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rPr>
              <a:t>UHC encompasses a range of healthcare services, including preventive, promotive, curative and rehabilitative services. It also includes addressing the social determinants of health such as access to clean water and sanitation, safe housing and education. </a:t>
            </a:r>
          </a:p>
          <a:p>
            <a:pPr algn="ctr"/>
            <a:endParaRPr lang="en-GB"/>
          </a:p>
        </p:txBody>
      </p:sp>
      <p:sp>
        <p:nvSpPr>
          <p:cNvPr id="10" name="Rectangle 9">
            <a:extLst>
              <a:ext uri="{FF2B5EF4-FFF2-40B4-BE49-F238E27FC236}">
                <a16:creationId xmlns:a16="http://schemas.microsoft.com/office/drawing/2014/main" id="{21EFCEB0-3C9A-77A1-8759-0A5E914E7991}"/>
              </a:ext>
            </a:extLst>
          </p:cNvPr>
          <p:cNvSpPr/>
          <p:nvPr/>
        </p:nvSpPr>
        <p:spPr>
          <a:xfrm>
            <a:off x="355314" y="4550220"/>
            <a:ext cx="3807717" cy="1376083"/>
          </a:xfrm>
          <a:prstGeom prst="rect">
            <a:avLst/>
          </a:prstGeom>
          <a:solidFill>
            <a:schemeClr val="accent5">
              <a:lumMod val="20000"/>
              <a:lumOff val="8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algn="just"/>
            <a:r>
              <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rPr>
              <a:t>UHC needs to be tailored to the specific needs and contexts of each country. It requires a comprehensive understanding of the local health system and the social, economic and political factors that influence health outcomes. </a:t>
            </a:r>
          </a:p>
          <a:p>
            <a:pPr algn="ctr"/>
            <a:endParaRPr lang="en-GB"/>
          </a:p>
        </p:txBody>
      </p:sp>
      <p:graphicFrame>
        <p:nvGraphicFramePr>
          <p:cNvPr id="7" name="Diagram 6">
            <a:extLst>
              <a:ext uri="{FF2B5EF4-FFF2-40B4-BE49-F238E27FC236}">
                <a16:creationId xmlns:a16="http://schemas.microsoft.com/office/drawing/2014/main" id="{B03B6591-BDC2-10BB-CA00-5D66FE11E1AE}"/>
              </a:ext>
            </a:extLst>
          </p:cNvPr>
          <p:cNvGraphicFramePr/>
          <p:nvPr>
            <p:extLst>
              <p:ext uri="{D42A27DB-BD31-4B8C-83A1-F6EECF244321}">
                <p14:modId xmlns:p14="http://schemas.microsoft.com/office/powerpoint/2010/main" val="93891221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descr="A black and yellow logo&#10;&#10;Description automatically generated">
            <a:extLst>
              <a:ext uri="{FF2B5EF4-FFF2-40B4-BE49-F238E27FC236}">
                <a16:creationId xmlns:a16="http://schemas.microsoft.com/office/drawing/2014/main" id="{DD2413CF-D2E6-218F-481F-4863F9D1640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337320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9" grpId="0" animBg="1"/>
      <p:bldP spid="8"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FB346DD-10B1-E144-F726-8A934251B13E}"/>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03E2CA18-451A-E2C6-966D-763AD79EA19F}"/>
              </a:ext>
            </a:extLst>
          </p:cNvPr>
          <p:cNvSpPr>
            <a:spLocks noGrp="1"/>
          </p:cNvSpPr>
          <p:nvPr>
            <p:ph type="sldNum" sz="quarter" idx="12"/>
          </p:nvPr>
        </p:nvSpPr>
        <p:spPr/>
        <p:txBody>
          <a:bodyPr/>
          <a:lstStyle/>
          <a:p>
            <a:fld id="{11A4FD12-259B-4E86-A85D-C1801FC699D5}" type="slidenum">
              <a:rPr lang="en-GB" smtClean="0"/>
              <a:t>10</a:t>
            </a:fld>
            <a:endParaRPr lang="en-GB"/>
          </a:p>
        </p:txBody>
      </p:sp>
      <p:sp>
        <p:nvSpPr>
          <p:cNvPr id="5" name="TextBox 4">
            <a:extLst>
              <a:ext uri="{FF2B5EF4-FFF2-40B4-BE49-F238E27FC236}">
                <a16:creationId xmlns:a16="http://schemas.microsoft.com/office/drawing/2014/main" id="{33C72F06-FDE7-3B7E-D9F3-BFAAC30E6099}"/>
              </a:ext>
            </a:extLst>
          </p:cNvPr>
          <p:cNvSpPr txBox="1"/>
          <p:nvPr/>
        </p:nvSpPr>
        <p:spPr>
          <a:xfrm>
            <a:off x="2281782" y="498185"/>
            <a:ext cx="7628435" cy="584775"/>
          </a:xfrm>
          <a:prstGeom prst="rect">
            <a:avLst/>
          </a:prstGeom>
          <a:noFill/>
        </p:spPr>
        <p:txBody>
          <a:bodyPr wrap="none" rtlCol="0">
            <a:spAutoFit/>
          </a:bodyPr>
          <a:lstStyle/>
          <a:p>
            <a:r>
              <a:rPr lang="en-GB" sz="3200" b="1"/>
              <a:t>Principles of Universal Health Coverage </a:t>
            </a:r>
          </a:p>
        </p:txBody>
      </p:sp>
      <p:graphicFrame>
        <p:nvGraphicFramePr>
          <p:cNvPr id="6" name="Diagram 5">
            <a:extLst>
              <a:ext uri="{FF2B5EF4-FFF2-40B4-BE49-F238E27FC236}">
                <a16:creationId xmlns:a16="http://schemas.microsoft.com/office/drawing/2014/main" id="{3C0B75E2-0899-B9E3-0E9D-1A19F79A92AA}"/>
              </a:ext>
            </a:extLst>
          </p:cNvPr>
          <p:cNvGraphicFramePr/>
          <p:nvPr>
            <p:extLst>
              <p:ext uri="{D42A27DB-BD31-4B8C-83A1-F6EECF244321}">
                <p14:modId xmlns:p14="http://schemas.microsoft.com/office/powerpoint/2010/main" val="1206458273"/>
              </p:ext>
            </p:extLst>
          </p:nvPr>
        </p:nvGraphicFramePr>
        <p:xfrm>
          <a:off x="264736" y="864128"/>
          <a:ext cx="9331327"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black and yellow logo&#10;&#10;Description automatically generated">
            <a:extLst>
              <a:ext uri="{FF2B5EF4-FFF2-40B4-BE49-F238E27FC236}">
                <a16:creationId xmlns:a16="http://schemas.microsoft.com/office/drawing/2014/main" id="{DFED8C81-CE92-2615-80B2-329E01B4D6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pic>
        <p:nvPicPr>
          <p:cNvPr id="3074" name="Picture 2" descr="THE BIG FOUR-Universal Health Coverage - Kenya Engineer">
            <a:extLst>
              <a:ext uri="{FF2B5EF4-FFF2-40B4-BE49-F238E27FC236}">
                <a16:creationId xmlns:a16="http://schemas.microsoft.com/office/drawing/2014/main" id="{C2670B55-172D-2812-B6BA-CA80BF636F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04302" y="2167848"/>
            <a:ext cx="3222962" cy="3222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1437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1EE4B42-F877-7D42-1150-73AB08FED6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L Simona Ferraraccio</a:t>
            </a:r>
          </a:p>
        </p:txBody>
      </p:sp>
      <p:sp>
        <p:nvSpPr>
          <p:cNvPr id="3" name="Slide Number Placeholder 2">
            <a:extLst>
              <a:ext uri="{FF2B5EF4-FFF2-40B4-BE49-F238E27FC236}">
                <a16:creationId xmlns:a16="http://schemas.microsoft.com/office/drawing/2014/main" id="{617E89E1-058A-063E-2CE5-61F838C85E77}"/>
              </a:ext>
            </a:extLst>
          </p:cNvPr>
          <p:cNvSpPr>
            <a:spLocks noGrp="1"/>
          </p:cNvSpPr>
          <p:nvPr>
            <p:ph type="sldNum" sz="quarter" idx="12"/>
          </p:nvPr>
        </p:nvSpPr>
        <p:spPr>
          <a:xfrm>
            <a:off x="8610600" y="6356350"/>
            <a:ext cx="2743200" cy="365125"/>
          </a:xfrm>
        </p:spPr>
        <p:txBody>
          <a:bodyPr>
            <a:normAutofit/>
          </a:bodyPr>
          <a:lstStyle/>
          <a:p>
            <a:pPr>
              <a:spcAft>
                <a:spcPts val="600"/>
              </a:spcAft>
            </a:pPr>
            <a:fld id="{11A4FD12-259B-4E86-A85D-C1801FC699D5}" type="slidenum">
              <a:rPr lang="en-GB" smtClean="0"/>
              <a:pPr>
                <a:spcAft>
                  <a:spcPts val="600"/>
                </a:spcAft>
              </a:pPr>
              <a:t>11</a:t>
            </a:fld>
            <a:endParaRPr lang="en-GB"/>
          </a:p>
        </p:txBody>
      </p:sp>
      <p:sp>
        <p:nvSpPr>
          <p:cNvPr id="12" name="TextBox 11">
            <a:extLst>
              <a:ext uri="{FF2B5EF4-FFF2-40B4-BE49-F238E27FC236}">
                <a16:creationId xmlns:a16="http://schemas.microsoft.com/office/drawing/2014/main" id="{D9DD9666-E8BC-BABF-2CFD-2B3E534B8B4E}"/>
              </a:ext>
            </a:extLst>
          </p:cNvPr>
          <p:cNvSpPr txBox="1"/>
          <p:nvPr/>
        </p:nvSpPr>
        <p:spPr>
          <a:xfrm>
            <a:off x="369870" y="147928"/>
            <a:ext cx="7919663" cy="523220"/>
          </a:xfrm>
          <a:prstGeom prst="rect">
            <a:avLst/>
          </a:prstGeom>
          <a:noFill/>
        </p:spPr>
        <p:txBody>
          <a:bodyPr wrap="square">
            <a:spAutoFit/>
          </a:bodyPr>
          <a:lstStyle/>
          <a:p>
            <a:pPr lvl="0"/>
            <a:r>
              <a:rPr lang="en-GB" sz="2800" b="1"/>
              <a:t>1. Equity in Access to Health Services</a:t>
            </a:r>
          </a:p>
        </p:txBody>
      </p:sp>
      <p:sp>
        <p:nvSpPr>
          <p:cNvPr id="14" name="Scroll: Vertical 13">
            <a:extLst>
              <a:ext uri="{FF2B5EF4-FFF2-40B4-BE49-F238E27FC236}">
                <a16:creationId xmlns:a16="http://schemas.microsoft.com/office/drawing/2014/main" id="{9E37C866-9401-CA95-E2C8-84B7212491AF}"/>
              </a:ext>
            </a:extLst>
          </p:cNvPr>
          <p:cNvSpPr/>
          <p:nvPr/>
        </p:nvSpPr>
        <p:spPr>
          <a:xfrm>
            <a:off x="8910084" y="136525"/>
            <a:ext cx="3254517" cy="2198255"/>
          </a:xfrm>
          <a:prstGeom prst="verticalScroll">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0" i="0">
                <a:solidFill>
                  <a:srgbClr val="242424"/>
                </a:solidFill>
                <a:effectLst/>
                <a:latin typeface="Segoe UI" panose="020B0502040204020203" pitchFamily="34" charset="0"/>
              </a:rPr>
              <a:t>Equity in access means that everyone, regardless of their socio-economic status, geographic location, or any other factor, has the same opportunity to access the health services they need.</a:t>
            </a:r>
            <a:endParaRPr lang="en-GB" sz="1600"/>
          </a:p>
        </p:txBody>
      </p:sp>
      <p:graphicFrame>
        <p:nvGraphicFramePr>
          <p:cNvPr id="15" name="Diagram 14">
            <a:extLst>
              <a:ext uri="{FF2B5EF4-FFF2-40B4-BE49-F238E27FC236}">
                <a16:creationId xmlns:a16="http://schemas.microsoft.com/office/drawing/2014/main" id="{2C5F8A13-4EE7-FDB1-5EB5-ADBF96888825}"/>
              </a:ext>
            </a:extLst>
          </p:cNvPr>
          <p:cNvGraphicFramePr/>
          <p:nvPr>
            <p:extLst>
              <p:ext uri="{D42A27DB-BD31-4B8C-83A1-F6EECF244321}">
                <p14:modId xmlns:p14="http://schemas.microsoft.com/office/powerpoint/2010/main" val="2678494441"/>
              </p:ext>
            </p:extLst>
          </p:nvPr>
        </p:nvGraphicFramePr>
        <p:xfrm>
          <a:off x="-1719209" y="73676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AutoShape 2" descr="Understanding Universal Health Coverage (uhc) - FasterCapital">
            <a:extLst>
              <a:ext uri="{FF2B5EF4-FFF2-40B4-BE49-F238E27FC236}">
                <a16:creationId xmlns:a16="http://schemas.microsoft.com/office/drawing/2014/main" id="{C1D32847-37AB-8112-7E16-660371F7E7D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 name="Picture 16" descr="A black and yellow logo&#10;&#10;Description automatically generated">
            <a:extLst>
              <a:ext uri="{FF2B5EF4-FFF2-40B4-BE49-F238E27FC236}">
                <a16:creationId xmlns:a16="http://schemas.microsoft.com/office/drawing/2014/main" id="{649FED30-6849-6873-C24E-CE20AF9780E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cxnSp>
        <p:nvCxnSpPr>
          <p:cNvPr id="6" name="Straight Arrow Connector 5">
            <a:extLst>
              <a:ext uri="{FF2B5EF4-FFF2-40B4-BE49-F238E27FC236}">
                <a16:creationId xmlns:a16="http://schemas.microsoft.com/office/drawing/2014/main" id="{F6E7AF29-550D-5FC7-D678-BC0D7725C36A}"/>
              </a:ext>
            </a:extLst>
          </p:cNvPr>
          <p:cNvCxnSpPr/>
          <p:nvPr/>
        </p:nvCxnSpPr>
        <p:spPr>
          <a:xfrm>
            <a:off x="4694148" y="1782253"/>
            <a:ext cx="54000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7" name="Rectangle 6">
            <a:extLst>
              <a:ext uri="{FF2B5EF4-FFF2-40B4-BE49-F238E27FC236}">
                <a16:creationId xmlns:a16="http://schemas.microsoft.com/office/drawing/2014/main" id="{996BDCE4-DB09-AFC6-F954-04189675BDAC}"/>
              </a:ext>
            </a:extLst>
          </p:cNvPr>
          <p:cNvSpPr/>
          <p:nvPr/>
        </p:nvSpPr>
        <p:spPr>
          <a:xfrm>
            <a:off x="5263401" y="1166298"/>
            <a:ext cx="3380197" cy="1222593"/>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a:solidFill>
                  <a:schemeClr val="tx1"/>
                </a:solidFill>
              </a:rPr>
              <a:t>Services are available, good quality and located close to people. </a:t>
            </a:r>
          </a:p>
        </p:txBody>
      </p:sp>
      <p:cxnSp>
        <p:nvCxnSpPr>
          <p:cNvPr id="8" name="Straight Arrow Connector 7">
            <a:extLst>
              <a:ext uri="{FF2B5EF4-FFF2-40B4-BE49-F238E27FC236}">
                <a16:creationId xmlns:a16="http://schemas.microsoft.com/office/drawing/2014/main" id="{1D53EE4B-C030-7FB6-5D92-322F2C0ED1D7}"/>
              </a:ext>
            </a:extLst>
          </p:cNvPr>
          <p:cNvCxnSpPr/>
          <p:nvPr/>
        </p:nvCxnSpPr>
        <p:spPr>
          <a:xfrm>
            <a:off x="4694148" y="3545127"/>
            <a:ext cx="54000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9" name="Rectangle 8">
            <a:extLst>
              <a:ext uri="{FF2B5EF4-FFF2-40B4-BE49-F238E27FC236}">
                <a16:creationId xmlns:a16="http://schemas.microsoft.com/office/drawing/2014/main" id="{C2F3A085-5B39-F7D8-5C1B-23F5BAF92AFE}"/>
              </a:ext>
            </a:extLst>
          </p:cNvPr>
          <p:cNvSpPr/>
          <p:nvPr/>
        </p:nvSpPr>
        <p:spPr>
          <a:xfrm>
            <a:off x="5263401" y="2928518"/>
            <a:ext cx="3380197" cy="1222593"/>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a:solidFill>
                  <a:schemeClr val="tx1"/>
                </a:solidFill>
                <a:latin typeface="Aptos" panose="020B0004020202020204" pitchFamily="34" charset="0"/>
                <a:ea typeface="DengXian" panose="02010600030101010101" pitchFamily="2" charset="-122"/>
                <a:cs typeface="Arial" panose="020B0604020202020204" pitchFamily="34" charset="0"/>
              </a:rPr>
              <a:t>M</a:t>
            </a:r>
            <a:r>
              <a:rPr lang="en-GB" sz="1800">
                <a:solidFill>
                  <a:schemeClr val="tx1"/>
                </a:solidFill>
                <a:effectLst/>
                <a:latin typeface="Aptos" panose="020B0004020202020204" pitchFamily="34" charset="0"/>
                <a:ea typeface="DengXian" panose="02010600030101010101" pitchFamily="2" charset="-122"/>
                <a:cs typeface="Arial" panose="020B0604020202020204" pitchFamily="34" charset="0"/>
              </a:rPr>
              <a:t>easure of people’s ability to pay for services without financial difficulty. </a:t>
            </a:r>
            <a:endParaRPr lang="en-GB">
              <a:solidFill>
                <a:schemeClr val="tx1"/>
              </a:solidFill>
            </a:endParaRPr>
          </a:p>
        </p:txBody>
      </p:sp>
      <p:cxnSp>
        <p:nvCxnSpPr>
          <p:cNvPr id="13" name="Straight Arrow Connector 12">
            <a:extLst>
              <a:ext uri="{FF2B5EF4-FFF2-40B4-BE49-F238E27FC236}">
                <a16:creationId xmlns:a16="http://schemas.microsoft.com/office/drawing/2014/main" id="{C2616167-60FE-E66D-91F5-F85624753518}"/>
              </a:ext>
            </a:extLst>
          </p:cNvPr>
          <p:cNvCxnSpPr/>
          <p:nvPr/>
        </p:nvCxnSpPr>
        <p:spPr>
          <a:xfrm>
            <a:off x="4694148" y="5276563"/>
            <a:ext cx="54000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80D74D01-46D2-EE07-08F9-CE7538B624BB}"/>
              </a:ext>
            </a:extLst>
          </p:cNvPr>
          <p:cNvSpPr/>
          <p:nvPr/>
        </p:nvSpPr>
        <p:spPr>
          <a:xfrm>
            <a:off x="5263400" y="4567493"/>
            <a:ext cx="3380197" cy="1423292"/>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b="0" i="0">
                <a:solidFill>
                  <a:srgbClr val="1B1B1B"/>
                </a:solidFill>
                <a:effectLst/>
                <a:latin typeface="Cambria" panose="02040503050406030204" pitchFamily="18" charset="0"/>
              </a:rPr>
              <a:t>Social and cultural accessibility can be enhanced by ensuring that health workers and the health system treat all patients with dignity and respect.</a:t>
            </a:r>
            <a:endParaRPr lang="en-GB">
              <a:solidFill>
                <a:schemeClr val="tx1"/>
              </a:solidFill>
            </a:endParaRPr>
          </a:p>
        </p:txBody>
      </p:sp>
      <p:sp>
        <p:nvSpPr>
          <p:cNvPr id="19" name="TextBox 18">
            <a:extLst>
              <a:ext uri="{FF2B5EF4-FFF2-40B4-BE49-F238E27FC236}">
                <a16:creationId xmlns:a16="http://schemas.microsoft.com/office/drawing/2014/main" id="{3EA82644-588B-6C4C-D8D5-7730DBA47E73}"/>
              </a:ext>
            </a:extLst>
          </p:cNvPr>
          <p:cNvSpPr txBox="1"/>
          <p:nvPr/>
        </p:nvSpPr>
        <p:spPr>
          <a:xfrm>
            <a:off x="10222786" y="5657726"/>
            <a:ext cx="1516634" cy="369332"/>
          </a:xfrm>
          <a:prstGeom prst="rect">
            <a:avLst/>
          </a:prstGeom>
          <a:noFill/>
        </p:spPr>
        <p:txBody>
          <a:bodyPr wrap="none" rtlCol="0">
            <a:spAutoFit/>
          </a:bodyPr>
          <a:lstStyle/>
          <a:p>
            <a:r>
              <a:rPr lang="en-GB">
                <a:hlinkClick r:id="rId9" action="ppaction://hlinksldjump"/>
              </a:rPr>
              <a:t>(Evans, 2013)</a:t>
            </a:r>
            <a:endParaRPr lang="en-GB"/>
          </a:p>
        </p:txBody>
      </p:sp>
      <p:sp>
        <p:nvSpPr>
          <p:cNvPr id="21" name="Thought Bubble: Cloud 20">
            <a:extLst>
              <a:ext uri="{FF2B5EF4-FFF2-40B4-BE49-F238E27FC236}">
                <a16:creationId xmlns:a16="http://schemas.microsoft.com/office/drawing/2014/main" id="{13D8E4FA-5A1D-D99C-F914-63517762FA1A}"/>
              </a:ext>
            </a:extLst>
          </p:cNvPr>
          <p:cNvSpPr/>
          <p:nvPr/>
        </p:nvSpPr>
        <p:spPr>
          <a:xfrm>
            <a:off x="8719648" y="3104999"/>
            <a:ext cx="3380197" cy="2092224"/>
          </a:xfrm>
          <a:prstGeom prst="cloudCallout">
            <a:avLst>
              <a:gd name="adj1" fmla="val -44110"/>
              <a:gd name="adj2" fmla="val 57418"/>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solidFill>
              </a:rPr>
              <a:t>Example</a:t>
            </a:r>
            <a:r>
              <a:rPr lang="en-GB" sz="1600">
                <a:solidFill>
                  <a:schemeClr val="tx1"/>
                </a:solidFill>
              </a:rPr>
              <a:t>: Providing healthcare facilities in underserved rural areas to address geographical disparities.</a:t>
            </a:r>
          </a:p>
        </p:txBody>
      </p:sp>
    </p:spTree>
    <p:extLst>
      <p:ext uri="{BB962C8B-B14F-4D97-AF65-F5344CB8AC3E}">
        <p14:creationId xmlns:p14="http://schemas.microsoft.com/office/powerpoint/2010/main" val="270135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P spid="7" grpId="0" animBg="1"/>
      <p:bldP spid="9" grpId="0" animBg="1"/>
      <p:bldP spid="18" grpId="0" animBg="1"/>
      <p:bldP spid="2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0B6DBDC-B0ED-739E-59CF-3640DBB07784}"/>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AB7B2FDE-8E9F-8A12-A90D-C0825FC6F460}"/>
              </a:ext>
            </a:extLst>
          </p:cNvPr>
          <p:cNvSpPr>
            <a:spLocks noGrp="1"/>
          </p:cNvSpPr>
          <p:nvPr>
            <p:ph type="sldNum" sz="quarter" idx="12"/>
          </p:nvPr>
        </p:nvSpPr>
        <p:spPr/>
        <p:txBody>
          <a:bodyPr/>
          <a:lstStyle/>
          <a:p>
            <a:fld id="{11A4FD12-259B-4E86-A85D-C1801FC699D5}" type="slidenum">
              <a:rPr lang="en-GB" smtClean="0"/>
              <a:t>12</a:t>
            </a:fld>
            <a:endParaRPr lang="en-GB"/>
          </a:p>
        </p:txBody>
      </p:sp>
      <p:sp>
        <p:nvSpPr>
          <p:cNvPr id="20" name="Rectangle 19">
            <a:extLst>
              <a:ext uri="{FF2B5EF4-FFF2-40B4-BE49-F238E27FC236}">
                <a16:creationId xmlns:a16="http://schemas.microsoft.com/office/drawing/2014/main" id="{DB61451D-837C-5DA5-DC84-0C9A0E224C41}"/>
              </a:ext>
            </a:extLst>
          </p:cNvPr>
          <p:cNvSpPr/>
          <p:nvPr/>
        </p:nvSpPr>
        <p:spPr>
          <a:xfrm>
            <a:off x="155865" y="938883"/>
            <a:ext cx="2568539" cy="1119883"/>
          </a:xfrm>
          <a:prstGeom prst="rect">
            <a:avLst/>
          </a:prstGeom>
          <a:solidFill>
            <a:srgbClr val="FFC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tx1"/>
                </a:solidFill>
              </a:rPr>
              <a:t>UNIVERSAL ACCESS</a:t>
            </a:r>
          </a:p>
        </p:txBody>
      </p:sp>
      <p:sp>
        <p:nvSpPr>
          <p:cNvPr id="4" name="Rectangle 3">
            <a:extLst>
              <a:ext uri="{FF2B5EF4-FFF2-40B4-BE49-F238E27FC236}">
                <a16:creationId xmlns:a16="http://schemas.microsoft.com/office/drawing/2014/main" id="{2B20CD2E-577E-A41D-3885-C101479F8289}"/>
              </a:ext>
            </a:extLst>
          </p:cNvPr>
          <p:cNvSpPr/>
          <p:nvPr/>
        </p:nvSpPr>
        <p:spPr>
          <a:xfrm>
            <a:off x="155863" y="4560270"/>
            <a:ext cx="2568539" cy="1119883"/>
          </a:xfrm>
          <a:prstGeom prst="rect">
            <a:avLst/>
          </a:prstGeom>
          <a:solidFill>
            <a:srgbClr val="FFC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tx1"/>
                </a:solidFill>
              </a:rPr>
              <a:t>UNIVERSAL HEALTH COVERAGE</a:t>
            </a:r>
          </a:p>
        </p:txBody>
      </p:sp>
      <p:pic>
        <p:nvPicPr>
          <p:cNvPr id="5" name="Picture 4" descr="A black and yellow logo&#10;&#10;Description automatically generated">
            <a:extLst>
              <a:ext uri="{FF2B5EF4-FFF2-40B4-BE49-F238E27FC236}">
                <a16:creationId xmlns:a16="http://schemas.microsoft.com/office/drawing/2014/main" id="{E83304BF-1707-5869-5473-497A7025E2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6" name="TextBox 5">
            <a:extLst>
              <a:ext uri="{FF2B5EF4-FFF2-40B4-BE49-F238E27FC236}">
                <a16:creationId xmlns:a16="http://schemas.microsoft.com/office/drawing/2014/main" id="{897459F1-AAC8-25D6-3005-1DE4BC2C714D}"/>
              </a:ext>
            </a:extLst>
          </p:cNvPr>
          <p:cNvSpPr txBox="1"/>
          <p:nvPr/>
        </p:nvSpPr>
        <p:spPr>
          <a:xfrm>
            <a:off x="2804847" y="938883"/>
            <a:ext cx="3932633" cy="1200329"/>
          </a:xfrm>
          <a:custGeom>
            <a:avLst/>
            <a:gdLst>
              <a:gd name="connsiteX0" fmla="*/ 0 w 3932633"/>
              <a:gd name="connsiteY0" fmla="*/ 0 h 1200329"/>
              <a:gd name="connsiteX1" fmla="*/ 443826 w 3932633"/>
              <a:gd name="connsiteY1" fmla="*/ 0 h 1200329"/>
              <a:gd name="connsiteX2" fmla="*/ 1005630 w 3932633"/>
              <a:gd name="connsiteY2" fmla="*/ 0 h 1200329"/>
              <a:gd name="connsiteX3" fmla="*/ 1606761 w 3932633"/>
              <a:gd name="connsiteY3" fmla="*/ 0 h 1200329"/>
              <a:gd name="connsiteX4" fmla="*/ 2168566 w 3932633"/>
              <a:gd name="connsiteY4" fmla="*/ 0 h 1200329"/>
              <a:gd name="connsiteX5" fmla="*/ 2691045 w 3932633"/>
              <a:gd name="connsiteY5" fmla="*/ 0 h 1200329"/>
              <a:gd name="connsiteX6" fmla="*/ 3292176 w 3932633"/>
              <a:gd name="connsiteY6" fmla="*/ 0 h 1200329"/>
              <a:gd name="connsiteX7" fmla="*/ 3932633 w 3932633"/>
              <a:gd name="connsiteY7" fmla="*/ 0 h 1200329"/>
              <a:gd name="connsiteX8" fmla="*/ 3932633 w 3932633"/>
              <a:gd name="connsiteY8" fmla="*/ 412113 h 1200329"/>
              <a:gd name="connsiteX9" fmla="*/ 3932633 w 3932633"/>
              <a:gd name="connsiteY9" fmla="*/ 800219 h 1200329"/>
              <a:gd name="connsiteX10" fmla="*/ 3932633 w 3932633"/>
              <a:gd name="connsiteY10" fmla="*/ 1200329 h 1200329"/>
              <a:gd name="connsiteX11" fmla="*/ 3449481 w 3932633"/>
              <a:gd name="connsiteY11" fmla="*/ 1200329 h 1200329"/>
              <a:gd name="connsiteX12" fmla="*/ 2809024 w 3932633"/>
              <a:gd name="connsiteY12" fmla="*/ 1200329 h 1200329"/>
              <a:gd name="connsiteX13" fmla="*/ 2365198 w 3932633"/>
              <a:gd name="connsiteY13" fmla="*/ 1200329 h 1200329"/>
              <a:gd name="connsiteX14" fmla="*/ 1921372 w 3932633"/>
              <a:gd name="connsiteY14" fmla="*/ 1200329 h 1200329"/>
              <a:gd name="connsiteX15" fmla="*/ 1320241 w 3932633"/>
              <a:gd name="connsiteY15" fmla="*/ 1200329 h 1200329"/>
              <a:gd name="connsiteX16" fmla="*/ 837089 w 3932633"/>
              <a:gd name="connsiteY16" fmla="*/ 1200329 h 1200329"/>
              <a:gd name="connsiteX17" fmla="*/ 0 w 3932633"/>
              <a:gd name="connsiteY17" fmla="*/ 1200329 h 1200329"/>
              <a:gd name="connsiteX18" fmla="*/ 0 w 3932633"/>
              <a:gd name="connsiteY18" fmla="*/ 824226 h 1200329"/>
              <a:gd name="connsiteX19" fmla="*/ 0 w 3932633"/>
              <a:gd name="connsiteY19" fmla="*/ 460126 h 1200329"/>
              <a:gd name="connsiteX20" fmla="*/ 0 w 3932633"/>
              <a:gd name="connsiteY20" fmla="*/ 0 h 1200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2633" h="1200329" extrusionOk="0">
                <a:moveTo>
                  <a:pt x="0" y="0"/>
                </a:moveTo>
                <a:cubicBezTo>
                  <a:pt x="132502" y="-42087"/>
                  <a:pt x="268907" y="31990"/>
                  <a:pt x="443826" y="0"/>
                </a:cubicBezTo>
                <a:cubicBezTo>
                  <a:pt x="618745" y="-31990"/>
                  <a:pt x="769543" y="56097"/>
                  <a:pt x="1005630" y="0"/>
                </a:cubicBezTo>
                <a:cubicBezTo>
                  <a:pt x="1241717" y="-56097"/>
                  <a:pt x="1422589" y="56238"/>
                  <a:pt x="1606761" y="0"/>
                </a:cubicBezTo>
                <a:cubicBezTo>
                  <a:pt x="1790933" y="-56238"/>
                  <a:pt x="1989676" y="9402"/>
                  <a:pt x="2168566" y="0"/>
                </a:cubicBezTo>
                <a:cubicBezTo>
                  <a:pt x="2347456" y="-9402"/>
                  <a:pt x="2561542" y="47291"/>
                  <a:pt x="2691045" y="0"/>
                </a:cubicBezTo>
                <a:cubicBezTo>
                  <a:pt x="2820548" y="-47291"/>
                  <a:pt x="3023687" y="27773"/>
                  <a:pt x="3292176" y="0"/>
                </a:cubicBezTo>
                <a:cubicBezTo>
                  <a:pt x="3560665" y="-27773"/>
                  <a:pt x="3672723" y="35691"/>
                  <a:pt x="3932633" y="0"/>
                </a:cubicBezTo>
                <a:cubicBezTo>
                  <a:pt x="3943625" y="172625"/>
                  <a:pt x="3913818" y="219027"/>
                  <a:pt x="3932633" y="412113"/>
                </a:cubicBezTo>
                <a:cubicBezTo>
                  <a:pt x="3951448" y="605199"/>
                  <a:pt x="3909152" y="645804"/>
                  <a:pt x="3932633" y="800219"/>
                </a:cubicBezTo>
                <a:cubicBezTo>
                  <a:pt x="3956114" y="954634"/>
                  <a:pt x="3902313" y="1014203"/>
                  <a:pt x="3932633" y="1200329"/>
                </a:cubicBezTo>
                <a:cubicBezTo>
                  <a:pt x="3788923" y="1209441"/>
                  <a:pt x="3583572" y="1145584"/>
                  <a:pt x="3449481" y="1200329"/>
                </a:cubicBezTo>
                <a:cubicBezTo>
                  <a:pt x="3315390" y="1255074"/>
                  <a:pt x="2943661" y="1185251"/>
                  <a:pt x="2809024" y="1200329"/>
                </a:cubicBezTo>
                <a:cubicBezTo>
                  <a:pt x="2674387" y="1215407"/>
                  <a:pt x="2581088" y="1168992"/>
                  <a:pt x="2365198" y="1200329"/>
                </a:cubicBezTo>
                <a:cubicBezTo>
                  <a:pt x="2149308" y="1231666"/>
                  <a:pt x="2140352" y="1174300"/>
                  <a:pt x="1921372" y="1200329"/>
                </a:cubicBezTo>
                <a:cubicBezTo>
                  <a:pt x="1702392" y="1226358"/>
                  <a:pt x="1598978" y="1174003"/>
                  <a:pt x="1320241" y="1200329"/>
                </a:cubicBezTo>
                <a:cubicBezTo>
                  <a:pt x="1041504" y="1226655"/>
                  <a:pt x="941490" y="1176450"/>
                  <a:pt x="837089" y="1200329"/>
                </a:cubicBezTo>
                <a:cubicBezTo>
                  <a:pt x="732688" y="1224208"/>
                  <a:pt x="173857" y="1151212"/>
                  <a:pt x="0" y="1200329"/>
                </a:cubicBezTo>
                <a:cubicBezTo>
                  <a:pt x="-37508" y="1052515"/>
                  <a:pt x="22607" y="984893"/>
                  <a:pt x="0" y="824226"/>
                </a:cubicBezTo>
                <a:cubicBezTo>
                  <a:pt x="-22607" y="663559"/>
                  <a:pt x="20386" y="577972"/>
                  <a:pt x="0" y="460126"/>
                </a:cubicBezTo>
                <a:cubicBezTo>
                  <a:pt x="-20386" y="342280"/>
                  <a:pt x="19833" y="98431"/>
                  <a:pt x="0" y="0"/>
                </a:cubicBezTo>
                <a:close/>
              </a:path>
            </a:pathLst>
          </a:custGeom>
          <a:noFill/>
          <a:ln>
            <a:solidFill>
              <a:srgbClr val="C00000"/>
            </a:solidFill>
            <a:extLst>
              <a:ext uri="{C807C97D-BFC1-408E-A445-0C87EB9F89A2}">
                <ask:lineSketchStyleProps xmlns:ask="http://schemas.microsoft.com/office/drawing/2018/sketchyshapes" sd="1256686024">
                  <a:prstGeom prst="rect">
                    <a:avLst/>
                  </a:prstGeom>
                  <ask:type>
                    <ask:lineSketchScribble/>
                  </ask:type>
                </ask:lineSketchStyleProps>
              </a:ext>
            </a:extLst>
          </a:ln>
        </p:spPr>
        <p:txBody>
          <a:bodyPr wrap="square" rtlCol="0">
            <a:spAutoFit/>
          </a:bodyPr>
          <a:lstStyle/>
          <a:p>
            <a:pPr algn="just"/>
            <a:r>
              <a:rPr lang="en-GB" kern="100">
                <a:latin typeface="Aptos" panose="020B0004020202020204" pitchFamily="34" charset="0"/>
                <a:ea typeface="DengXian" panose="02010600030101010101" pitchFamily="2" charset="-122"/>
                <a:cs typeface="Arial" panose="020B0604020202020204" pitchFamily="34" charset="0"/>
              </a:rPr>
              <a:t>A</a:t>
            </a:r>
            <a:r>
              <a:rPr lang="en-GB" sz="1800" kern="100">
                <a:effectLst/>
                <a:latin typeface="Aptos" panose="020B0004020202020204" pitchFamily="34" charset="0"/>
                <a:ea typeface="DengXian" panose="02010600030101010101" pitchFamily="2" charset="-122"/>
                <a:cs typeface="Arial" panose="020B0604020202020204" pitchFamily="34" charset="0"/>
              </a:rPr>
              <a:t>bility of all individuals to obtain health services when they need them, regardless of their social, economic, or geographic circumstances.</a:t>
            </a:r>
            <a:endParaRPr lang="en-GB"/>
          </a:p>
        </p:txBody>
      </p:sp>
      <p:sp>
        <p:nvSpPr>
          <p:cNvPr id="7" name="TextBox 6">
            <a:extLst>
              <a:ext uri="{FF2B5EF4-FFF2-40B4-BE49-F238E27FC236}">
                <a16:creationId xmlns:a16="http://schemas.microsoft.com/office/drawing/2014/main" id="{3BA3C5C8-3C54-3808-E63F-4C7911AD4E9C}"/>
              </a:ext>
            </a:extLst>
          </p:cNvPr>
          <p:cNvSpPr txBox="1"/>
          <p:nvPr/>
        </p:nvSpPr>
        <p:spPr>
          <a:xfrm>
            <a:off x="2804846" y="4510666"/>
            <a:ext cx="3932633" cy="1200329"/>
          </a:xfrm>
          <a:custGeom>
            <a:avLst/>
            <a:gdLst>
              <a:gd name="connsiteX0" fmla="*/ 0 w 3932633"/>
              <a:gd name="connsiteY0" fmla="*/ 0 h 1200329"/>
              <a:gd name="connsiteX1" fmla="*/ 443826 w 3932633"/>
              <a:gd name="connsiteY1" fmla="*/ 0 h 1200329"/>
              <a:gd name="connsiteX2" fmla="*/ 1005630 w 3932633"/>
              <a:gd name="connsiteY2" fmla="*/ 0 h 1200329"/>
              <a:gd name="connsiteX3" fmla="*/ 1606761 w 3932633"/>
              <a:gd name="connsiteY3" fmla="*/ 0 h 1200329"/>
              <a:gd name="connsiteX4" fmla="*/ 2168566 w 3932633"/>
              <a:gd name="connsiteY4" fmla="*/ 0 h 1200329"/>
              <a:gd name="connsiteX5" fmla="*/ 2691045 w 3932633"/>
              <a:gd name="connsiteY5" fmla="*/ 0 h 1200329"/>
              <a:gd name="connsiteX6" fmla="*/ 3292176 w 3932633"/>
              <a:gd name="connsiteY6" fmla="*/ 0 h 1200329"/>
              <a:gd name="connsiteX7" fmla="*/ 3932633 w 3932633"/>
              <a:gd name="connsiteY7" fmla="*/ 0 h 1200329"/>
              <a:gd name="connsiteX8" fmla="*/ 3932633 w 3932633"/>
              <a:gd name="connsiteY8" fmla="*/ 412113 h 1200329"/>
              <a:gd name="connsiteX9" fmla="*/ 3932633 w 3932633"/>
              <a:gd name="connsiteY9" fmla="*/ 800219 h 1200329"/>
              <a:gd name="connsiteX10" fmla="*/ 3932633 w 3932633"/>
              <a:gd name="connsiteY10" fmla="*/ 1200329 h 1200329"/>
              <a:gd name="connsiteX11" fmla="*/ 3449481 w 3932633"/>
              <a:gd name="connsiteY11" fmla="*/ 1200329 h 1200329"/>
              <a:gd name="connsiteX12" fmla="*/ 2809024 w 3932633"/>
              <a:gd name="connsiteY12" fmla="*/ 1200329 h 1200329"/>
              <a:gd name="connsiteX13" fmla="*/ 2365198 w 3932633"/>
              <a:gd name="connsiteY13" fmla="*/ 1200329 h 1200329"/>
              <a:gd name="connsiteX14" fmla="*/ 1921372 w 3932633"/>
              <a:gd name="connsiteY14" fmla="*/ 1200329 h 1200329"/>
              <a:gd name="connsiteX15" fmla="*/ 1320241 w 3932633"/>
              <a:gd name="connsiteY15" fmla="*/ 1200329 h 1200329"/>
              <a:gd name="connsiteX16" fmla="*/ 837089 w 3932633"/>
              <a:gd name="connsiteY16" fmla="*/ 1200329 h 1200329"/>
              <a:gd name="connsiteX17" fmla="*/ 0 w 3932633"/>
              <a:gd name="connsiteY17" fmla="*/ 1200329 h 1200329"/>
              <a:gd name="connsiteX18" fmla="*/ 0 w 3932633"/>
              <a:gd name="connsiteY18" fmla="*/ 824226 h 1200329"/>
              <a:gd name="connsiteX19" fmla="*/ 0 w 3932633"/>
              <a:gd name="connsiteY19" fmla="*/ 460126 h 1200329"/>
              <a:gd name="connsiteX20" fmla="*/ 0 w 3932633"/>
              <a:gd name="connsiteY20" fmla="*/ 0 h 1200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2633" h="1200329" extrusionOk="0">
                <a:moveTo>
                  <a:pt x="0" y="0"/>
                </a:moveTo>
                <a:cubicBezTo>
                  <a:pt x="132502" y="-42087"/>
                  <a:pt x="268907" y="31990"/>
                  <a:pt x="443826" y="0"/>
                </a:cubicBezTo>
                <a:cubicBezTo>
                  <a:pt x="618745" y="-31990"/>
                  <a:pt x="769543" y="56097"/>
                  <a:pt x="1005630" y="0"/>
                </a:cubicBezTo>
                <a:cubicBezTo>
                  <a:pt x="1241717" y="-56097"/>
                  <a:pt x="1422589" y="56238"/>
                  <a:pt x="1606761" y="0"/>
                </a:cubicBezTo>
                <a:cubicBezTo>
                  <a:pt x="1790933" y="-56238"/>
                  <a:pt x="1989676" y="9402"/>
                  <a:pt x="2168566" y="0"/>
                </a:cubicBezTo>
                <a:cubicBezTo>
                  <a:pt x="2347456" y="-9402"/>
                  <a:pt x="2561542" y="47291"/>
                  <a:pt x="2691045" y="0"/>
                </a:cubicBezTo>
                <a:cubicBezTo>
                  <a:pt x="2820548" y="-47291"/>
                  <a:pt x="3023687" y="27773"/>
                  <a:pt x="3292176" y="0"/>
                </a:cubicBezTo>
                <a:cubicBezTo>
                  <a:pt x="3560665" y="-27773"/>
                  <a:pt x="3672723" y="35691"/>
                  <a:pt x="3932633" y="0"/>
                </a:cubicBezTo>
                <a:cubicBezTo>
                  <a:pt x="3943625" y="172625"/>
                  <a:pt x="3913818" y="219027"/>
                  <a:pt x="3932633" y="412113"/>
                </a:cubicBezTo>
                <a:cubicBezTo>
                  <a:pt x="3951448" y="605199"/>
                  <a:pt x="3909152" y="645804"/>
                  <a:pt x="3932633" y="800219"/>
                </a:cubicBezTo>
                <a:cubicBezTo>
                  <a:pt x="3956114" y="954634"/>
                  <a:pt x="3902313" y="1014203"/>
                  <a:pt x="3932633" y="1200329"/>
                </a:cubicBezTo>
                <a:cubicBezTo>
                  <a:pt x="3788923" y="1209441"/>
                  <a:pt x="3583572" y="1145584"/>
                  <a:pt x="3449481" y="1200329"/>
                </a:cubicBezTo>
                <a:cubicBezTo>
                  <a:pt x="3315390" y="1255074"/>
                  <a:pt x="2943661" y="1185251"/>
                  <a:pt x="2809024" y="1200329"/>
                </a:cubicBezTo>
                <a:cubicBezTo>
                  <a:pt x="2674387" y="1215407"/>
                  <a:pt x="2581088" y="1168992"/>
                  <a:pt x="2365198" y="1200329"/>
                </a:cubicBezTo>
                <a:cubicBezTo>
                  <a:pt x="2149308" y="1231666"/>
                  <a:pt x="2140352" y="1174300"/>
                  <a:pt x="1921372" y="1200329"/>
                </a:cubicBezTo>
                <a:cubicBezTo>
                  <a:pt x="1702392" y="1226358"/>
                  <a:pt x="1598978" y="1174003"/>
                  <a:pt x="1320241" y="1200329"/>
                </a:cubicBezTo>
                <a:cubicBezTo>
                  <a:pt x="1041504" y="1226655"/>
                  <a:pt x="941490" y="1176450"/>
                  <a:pt x="837089" y="1200329"/>
                </a:cubicBezTo>
                <a:cubicBezTo>
                  <a:pt x="732688" y="1224208"/>
                  <a:pt x="173857" y="1151212"/>
                  <a:pt x="0" y="1200329"/>
                </a:cubicBezTo>
                <a:cubicBezTo>
                  <a:pt x="-37508" y="1052515"/>
                  <a:pt x="22607" y="984893"/>
                  <a:pt x="0" y="824226"/>
                </a:cubicBezTo>
                <a:cubicBezTo>
                  <a:pt x="-22607" y="663559"/>
                  <a:pt x="20386" y="577972"/>
                  <a:pt x="0" y="460126"/>
                </a:cubicBezTo>
                <a:cubicBezTo>
                  <a:pt x="-20386" y="342280"/>
                  <a:pt x="19833" y="98431"/>
                  <a:pt x="0" y="0"/>
                </a:cubicBezTo>
                <a:close/>
              </a:path>
            </a:pathLst>
          </a:custGeom>
          <a:noFill/>
          <a:ln>
            <a:solidFill>
              <a:srgbClr val="C00000"/>
            </a:solidFill>
            <a:extLst>
              <a:ext uri="{C807C97D-BFC1-408E-A445-0C87EB9F89A2}">
                <ask:lineSketchStyleProps xmlns:ask="http://schemas.microsoft.com/office/drawing/2018/sketchyshapes" sd="1256686024">
                  <a:prstGeom prst="rect">
                    <a:avLst/>
                  </a:prstGeom>
                  <ask:type>
                    <ask:lineSketchScribble/>
                  </ask:type>
                </ask:lineSketchStyleProps>
              </a:ext>
            </a:extLst>
          </a:ln>
        </p:spPr>
        <p:txBody>
          <a:bodyPr wrap="square" rtlCol="0">
            <a:spAutoFit/>
          </a:bodyPr>
          <a:lstStyle/>
          <a:p>
            <a:pPr algn="just"/>
            <a:r>
              <a:rPr lang="en-GB"/>
              <a:t>Ensuring that all individuals and communities can access the health services they need without suffering financial difficulties. </a:t>
            </a:r>
          </a:p>
        </p:txBody>
      </p:sp>
      <p:cxnSp>
        <p:nvCxnSpPr>
          <p:cNvPr id="9" name="Straight Connector 8">
            <a:extLst>
              <a:ext uri="{FF2B5EF4-FFF2-40B4-BE49-F238E27FC236}">
                <a16:creationId xmlns:a16="http://schemas.microsoft.com/office/drawing/2014/main" id="{16732D12-A296-3FAF-BC11-25FD5B069D0A}"/>
              </a:ext>
            </a:extLst>
          </p:cNvPr>
          <p:cNvCxnSpPr>
            <a:stCxn id="6" idx="3"/>
          </p:cNvCxnSpPr>
          <p:nvPr/>
        </p:nvCxnSpPr>
        <p:spPr>
          <a:xfrm flipV="1">
            <a:off x="6737480" y="673240"/>
            <a:ext cx="452176" cy="865808"/>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02415564-2B0A-5BF8-A64B-775D83BC15FB}"/>
              </a:ext>
            </a:extLst>
          </p:cNvPr>
          <p:cNvCxnSpPr>
            <a:cxnSpLocks/>
            <a:stCxn id="6" idx="3"/>
          </p:cNvCxnSpPr>
          <p:nvPr/>
        </p:nvCxnSpPr>
        <p:spPr>
          <a:xfrm flipV="1">
            <a:off x="6737480" y="1195754"/>
            <a:ext cx="452176" cy="3432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3AE4AB8-BDD1-8248-6626-D9050FBBBFC1}"/>
              </a:ext>
            </a:extLst>
          </p:cNvPr>
          <p:cNvCxnSpPr>
            <a:cxnSpLocks/>
            <a:stCxn id="6" idx="3"/>
          </p:cNvCxnSpPr>
          <p:nvPr/>
        </p:nvCxnSpPr>
        <p:spPr>
          <a:xfrm>
            <a:off x="6737480" y="1539048"/>
            <a:ext cx="452176" cy="265643"/>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915F492-2C16-85AD-6FE8-9BD232FBFF53}"/>
              </a:ext>
            </a:extLst>
          </p:cNvPr>
          <p:cNvCxnSpPr>
            <a:cxnSpLocks/>
            <a:stCxn id="6" idx="3"/>
          </p:cNvCxnSpPr>
          <p:nvPr/>
        </p:nvCxnSpPr>
        <p:spPr>
          <a:xfrm>
            <a:off x="6737480" y="1539048"/>
            <a:ext cx="452176" cy="801932"/>
          </a:xfrm>
          <a:prstGeom prst="line">
            <a:avLst/>
          </a:prstGeom>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91866F01-5092-4EDE-61FD-B326E55F21E4}"/>
              </a:ext>
            </a:extLst>
          </p:cNvPr>
          <p:cNvSpPr txBox="1"/>
          <p:nvPr/>
        </p:nvSpPr>
        <p:spPr>
          <a:xfrm>
            <a:off x="7189656" y="464086"/>
            <a:ext cx="1573508" cy="369332"/>
          </a:xfrm>
          <a:prstGeom prst="rect">
            <a:avLst/>
          </a:prstGeom>
          <a:noFill/>
        </p:spPr>
        <p:txBody>
          <a:bodyPr wrap="none" rtlCol="0">
            <a:spAutoFit/>
          </a:bodyPr>
          <a:lstStyle/>
          <a:p>
            <a:r>
              <a:rPr lang="en-GB" b="1"/>
              <a:t>AVAILABILITY</a:t>
            </a:r>
          </a:p>
        </p:txBody>
      </p:sp>
      <p:sp>
        <p:nvSpPr>
          <p:cNvPr id="23" name="TextBox 22">
            <a:extLst>
              <a:ext uri="{FF2B5EF4-FFF2-40B4-BE49-F238E27FC236}">
                <a16:creationId xmlns:a16="http://schemas.microsoft.com/office/drawing/2014/main" id="{565531E8-5F60-BEB8-5AF1-0B4FC7333305}"/>
              </a:ext>
            </a:extLst>
          </p:cNvPr>
          <p:cNvSpPr txBox="1"/>
          <p:nvPr/>
        </p:nvSpPr>
        <p:spPr>
          <a:xfrm>
            <a:off x="7189656" y="966521"/>
            <a:ext cx="1772280" cy="369332"/>
          </a:xfrm>
          <a:prstGeom prst="rect">
            <a:avLst/>
          </a:prstGeom>
          <a:noFill/>
        </p:spPr>
        <p:txBody>
          <a:bodyPr wrap="none" rtlCol="0">
            <a:spAutoFit/>
          </a:bodyPr>
          <a:lstStyle/>
          <a:p>
            <a:r>
              <a:rPr lang="en-GB" b="1"/>
              <a:t>ACCESSIBILITY</a:t>
            </a:r>
          </a:p>
        </p:txBody>
      </p:sp>
      <p:sp>
        <p:nvSpPr>
          <p:cNvPr id="24" name="TextBox 23">
            <a:extLst>
              <a:ext uri="{FF2B5EF4-FFF2-40B4-BE49-F238E27FC236}">
                <a16:creationId xmlns:a16="http://schemas.microsoft.com/office/drawing/2014/main" id="{A3AD40DE-E77E-3438-F822-C1DC8BFB74AC}"/>
              </a:ext>
            </a:extLst>
          </p:cNvPr>
          <p:cNvSpPr txBox="1"/>
          <p:nvPr/>
        </p:nvSpPr>
        <p:spPr>
          <a:xfrm>
            <a:off x="7189656" y="1620025"/>
            <a:ext cx="1815112" cy="369332"/>
          </a:xfrm>
          <a:prstGeom prst="rect">
            <a:avLst/>
          </a:prstGeom>
          <a:noFill/>
        </p:spPr>
        <p:txBody>
          <a:bodyPr wrap="none" rtlCol="0">
            <a:spAutoFit/>
          </a:bodyPr>
          <a:lstStyle/>
          <a:p>
            <a:r>
              <a:rPr lang="en-GB" b="1"/>
              <a:t>ACCEPTABILITY</a:t>
            </a:r>
          </a:p>
        </p:txBody>
      </p:sp>
      <p:sp>
        <p:nvSpPr>
          <p:cNvPr id="25" name="TextBox 24">
            <a:extLst>
              <a:ext uri="{FF2B5EF4-FFF2-40B4-BE49-F238E27FC236}">
                <a16:creationId xmlns:a16="http://schemas.microsoft.com/office/drawing/2014/main" id="{BA69AA91-8E55-F018-D10C-6615B46B405F}"/>
              </a:ext>
            </a:extLst>
          </p:cNvPr>
          <p:cNvSpPr txBox="1"/>
          <p:nvPr/>
        </p:nvSpPr>
        <p:spPr>
          <a:xfrm>
            <a:off x="7189656" y="2179229"/>
            <a:ext cx="1090876" cy="369332"/>
          </a:xfrm>
          <a:prstGeom prst="rect">
            <a:avLst/>
          </a:prstGeom>
          <a:noFill/>
        </p:spPr>
        <p:txBody>
          <a:bodyPr wrap="none" rtlCol="0">
            <a:spAutoFit/>
          </a:bodyPr>
          <a:lstStyle/>
          <a:p>
            <a:r>
              <a:rPr lang="en-GB" b="1"/>
              <a:t>QUALITY</a:t>
            </a:r>
          </a:p>
        </p:txBody>
      </p:sp>
      <p:cxnSp>
        <p:nvCxnSpPr>
          <p:cNvPr id="27" name="Straight Connector 26">
            <a:extLst>
              <a:ext uri="{FF2B5EF4-FFF2-40B4-BE49-F238E27FC236}">
                <a16:creationId xmlns:a16="http://schemas.microsoft.com/office/drawing/2014/main" id="{CF131715-7030-AD40-91C2-AC2D78A39B78}"/>
              </a:ext>
            </a:extLst>
          </p:cNvPr>
          <p:cNvCxnSpPr>
            <a:cxnSpLocks/>
            <a:endCxn id="31" idx="1"/>
          </p:cNvCxnSpPr>
          <p:nvPr/>
        </p:nvCxnSpPr>
        <p:spPr>
          <a:xfrm flipV="1">
            <a:off x="6737479" y="4510666"/>
            <a:ext cx="452176" cy="574291"/>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76710470-AAE9-7F58-4DF6-39B044BB3BAC}"/>
              </a:ext>
            </a:extLst>
          </p:cNvPr>
          <p:cNvCxnSpPr>
            <a:cxnSpLocks/>
            <a:endCxn id="32" idx="1"/>
          </p:cNvCxnSpPr>
          <p:nvPr/>
        </p:nvCxnSpPr>
        <p:spPr>
          <a:xfrm flipV="1">
            <a:off x="6737479" y="5079987"/>
            <a:ext cx="452176" cy="4970"/>
          </a:xfrm>
          <a:prstGeom prst="line">
            <a:avLst/>
          </a:prstGeom>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DB48FC0F-726B-1F57-02C5-5BC33DF5732D}"/>
              </a:ext>
            </a:extLst>
          </p:cNvPr>
          <p:cNvCxnSpPr>
            <a:cxnSpLocks/>
            <a:endCxn id="33" idx="1"/>
          </p:cNvCxnSpPr>
          <p:nvPr/>
        </p:nvCxnSpPr>
        <p:spPr>
          <a:xfrm>
            <a:off x="6737479" y="5084957"/>
            <a:ext cx="452176" cy="595196"/>
          </a:xfrm>
          <a:prstGeom prst="line">
            <a:avLst/>
          </a:prstGeom>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A0EA50BB-82A1-A5AC-0015-B3017ADFD6C4}"/>
              </a:ext>
            </a:extLst>
          </p:cNvPr>
          <p:cNvSpPr txBox="1"/>
          <p:nvPr/>
        </p:nvSpPr>
        <p:spPr>
          <a:xfrm>
            <a:off x="7189655" y="4326000"/>
            <a:ext cx="1245084" cy="369332"/>
          </a:xfrm>
          <a:prstGeom prst="rect">
            <a:avLst/>
          </a:prstGeom>
          <a:noFill/>
        </p:spPr>
        <p:txBody>
          <a:bodyPr wrap="none" rtlCol="0">
            <a:spAutoFit/>
          </a:bodyPr>
          <a:lstStyle/>
          <a:p>
            <a:r>
              <a:rPr lang="en-GB" b="1"/>
              <a:t>SERVICES</a:t>
            </a:r>
          </a:p>
        </p:txBody>
      </p:sp>
      <p:sp>
        <p:nvSpPr>
          <p:cNvPr id="32" name="TextBox 31">
            <a:extLst>
              <a:ext uri="{FF2B5EF4-FFF2-40B4-BE49-F238E27FC236}">
                <a16:creationId xmlns:a16="http://schemas.microsoft.com/office/drawing/2014/main" id="{3D7B991D-3BE1-D5D1-4298-2E4708FB986A}"/>
              </a:ext>
            </a:extLst>
          </p:cNvPr>
          <p:cNvSpPr txBox="1"/>
          <p:nvPr/>
        </p:nvSpPr>
        <p:spPr>
          <a:xfrm>
            <a:off x="7189655" y="4895321"/>
            <a:ext cx="1568891" cy="369332"/>
          </a:xfrm>
          <a:prstGeom prst="rect">
            <a:avLst/>
          </a:prstGeom>
          <a:noFill/>
        </p:spPr>
        <p:txBody>
          <a:bodyPr wrap="none" rtlCol="0">
            <a:spAutoFit/>
          </a:bodyPr>
          <a:lstStyle/>
          <a:p>
            <a:r>
              <a:rPr lang="en-GB" b="1"/>
              <a:t>POPULATION</a:t>
            </a:r>
          </a:p>
        </p:txBody>
      </p:sp>
      <p:sp>
        <p:nvSpPr>
          <p:cNvPr id="33" name="TextBox 32">
            <a:extLst>
              <a:ext uri="{FF2B5EF4-FFF2-40B4-BE49-F238E27FC236}">
                <a16:creationId xmlns:a16="http://schemas.microsoft.com/office/drawing/2014/main" id="{436CC8EE-2B8F-ECF7-5989-E3254752F93F}"/>
              </a:ext>
            </a:extLst>
          </p:cNvPr>
          <p:cNvSpPr txBox="1"/>
          <p:nvPr/>
        </p:nvSpPr>
        <p:spPr>
          <a:xfrm>
            <a:off x="7189655" y="5495487"/>
            <a:ext cx="2764539" cy="369332"/>
          </a:xfrm>
          <a:prstGeom prst="rect">
            <a:avLst/>
          </a:prstGeom>
          <a:noFill/>
        </p:spPr>
        <p:txBody>
          <a:bodyPr wrap="none" rtlCol="0">
            <a:spAutoFit/>
          </a:bodyPr>
          <a:lstStyle/>
          <a:p>
            <a:r>
              <a:rPr lang="en-GB" b="1"/>
              <a:t>FINANCIAL PROTECTION</a:t>
            </a:r>
          </a:p>
        </p:txBody>
      </p:sp>
      <p:sp>
        <p:nvSpPr>
          <p:cNvPr id="39" name="TextBox 38">
            <a:extLst>
              <a:ext uri="{FF2B5EF4-FFF2-40B4-BE49-F238E27FC236}">
                <a16:creationId xmlns:a16="http://schemas.microsoft.com/office/drawing/2014/main" id="{77DE690C-5A3D-1D24-92B8-27BA22E6CA85}"/>
              </a:ext>
            </a:extLst>
          </p:cNvPr>
          <p:cNvSpPr txBox="1"/>
          <p:nvPr/>
        </p:nvSpPr>
        <p:spPr>
          <a:xfrm>
            <a:off x="9169975" y="2828835"/>
            <a:ext cx="2934521" cy="1200329"/>
          </a:xfrm>
          <a:prstGeom prst="rect">
            <a:avLst/>
          </a:prstGeom>
          <a:noFill/>
          <a:ln>
            <a:solidFill>
              <a:srgbClr val="C00000"/>
            </a:solidFill>
          </a:ln>
        </p:spPr>
        <p:txBody>
          <a:bodyPr wrap="none" rtlCol="0">
            <a:spAutoFit/>
          </a:bodyPr>
          <a:lstStyle/>
          <a:p>
            <a:pPr algn="ctr"/>
            <a:r>
              <a:rPr lang="en-GB"/>
              <a:t>EQUITABLE</a:t>
            </a:r>
          </a:p>
          <a:p>
            <a:pPr algn="ctr"/>
            <a:r>
              <a:rPr lang="en-GB"/>
              <a:t>AFFORDABLE</a:t>
            </a:r>
          </a:p>
          <a:p>
            <a:pPr algn="ctr"/>
            <a:r>
              <a:rPr lang="en-GB"/>
              <a:t>HIGH-QUALITY</a:t>
            </a:r>
          </a:p>
          <a:p>
            <a:pPr algn="ctr"/>
            <a:r>
              <a:rPr lang="en-GB"/>
              <a:t>CULTURALLY APPROPRIATE</a:t>
            </a:r>
          </a:p>
        </p:txBody>
      </p:sp>
      <p:pic>
        <p:nvPicPr>
          <p:cNvPr id="43" name="Graphic 42" descr="Cheers outline">
            <a:extLst>
              <a:ext uri="{FF2B5EF4-FFF2-40B4-BE49-F238E27FC236}">
                <a16:creationId xmlns:a16="http://schemas.microsoft.com/office/drawing/2014/main" id="{6103E15B-C76E-4F2E-2A53-9401FCB732E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98242" y="1702450"/>
            <a:ext cx="914400" cy="914400"/>
          </a:xfrm>
          <a:prstGeom prst="rect">
            <a:avLst/>
          </a:prstGeom>
        </p:spPr>
      </p:pic>
      <p:pic>
        <p:nvPicPr>
          <p:cNvPr id="45" name="Graphic 44" descr="Earth globe: Africa and Europe with solid fill">
            <a:extLst>
              <a:ext uri="{FF2B5EF4-FFF2-40B4-BE49-F238E27FC236}">
                <a16:creationId xmlns:a16="http://schemas.microsoft.com/office/drawing/2014/main" id="{DB1C130F-EBA8-6C8A-3029-96031362BCF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98242" y="5382555"/>
            <a:ext cx="914400" cy="914400"/>
          </a:xfrm>
          <a:prstGeom prst="rect">
            <a:avLst/>
          </a:prstGeom>
        </p:spPr>
      </p:pic>
      <p:sp>
        <p:nvSpPr>
          <p:cNvPr id="51" name="Arrow: Bent 50">
            <a:extLst>
              <a:ext uri="{FF2B5EF4-FFF2-40B4-BE49-F238E27FC236}">
                <a16:creationId xmlns:a16="http://schemas.microsoft.com/office/drawing/2014/main" id="{A050BDFC-FA8E-A8C5-7654-BB2A01FE9AE9}"/>
              </a:ext>
            </a:extLst>
          </p:cNvPr>
          <p:cNvSpPr/>
          <p:nvPr/>
        </p:nvSpPr>
        <p:spPr>
          <a:xfrm rot="5400000">
            <a:off x="9437680" y="1378225"/>
            <a:ext cx="1149482" cy="1633081"/>
          </a:xfrm>
          <a:prstGeom prst="bentArrow">
            <a:avLst>
              <a:gd name="adj1" fmla="val 13047"/>
              <a:gd name="adj2" fmla="val 25000"/>
              <a:gd name="adj3" fmla="val 19338"/>
              <a:gd name="adj4" fmla="val 38088"/>
            </a:avLst>
          </a:prstGeom>
          <a:solidFill>
            <a:srgbClr val="FFC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3" name="Arrow: Bent 52">
            <a:extLst>
              <a:ext uri="{FF2B5EF4-FFF2-40B4-BE49-F238E27FC236}">
                <a16:creationId xmlns:a16="http://schemas.microsoft.com/office/drawing/2014/main" id="{7A28BAFE-E37E-CF04-0479-544779B30144}"/>
              </a:ext>
            </a:extLst>
          </p:cNvPr>
          <p:cNvSpPr/>
          <p:nvPr/>
        </p:nvSpPr>
        <p:spPr>
          <a:xfrm rot="16200000" flipV="1">
            <a:off x="9453062" y="3828530"/>
            <a:ext cx="1148400" cy="1633081"/>
          </a:xfrm>
          <a:prstGeom prst="bentArrow">
            <a:avLst>
              <a:gd name="adj1" fmla="val 13047"/>
              <a:gd name="adj2" fmla="val 25000"/>
              <a:gd name="adj3" fmla="val 19338"/>
              <a:gd name="adj4" fmla="val 38088"/>
            </a:avLst>
          </a:prstGeom>
          <a:solidFill>
            <a:srgbClr val="FFC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07972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P spid="51" grpId="0" animBg="1"/>
      <p:bldP spid="5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5813EBF-8624-4476-41AF-184829CE383E}"/>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AAC99164-102C-BF16-579F-8C9F1637D66A}"/>
              </a:ext>
            </a:extLst>
          </p:cNvPr>
          <p:cNvSpPr>
            <a:spLocks noGrp="1"/>
          </p:cNvSpPr>
          <p:nvPr>
            <p:ph type="sldNum" sz="quarter" idx="12"/>
          </p:nvPr>
        </p:nvSpPr>
        <p:spPr/>
        <p:txBody>
          <a:bodyPr/>
          <a:lstStyle/>
          <a:p>
            <a:fld id="{11A4FD12-259B-4E86-A85D-C1801FC699D5}" type="slidenum">
              <a:rPr lang="en-GB" smtClean="0"/>
              <a:t>13</a:t>
            </a:fld>
            <a:endParaRPr lang="en-GB"/>
          </a:p>
        </p:txBody>
      </p:sp>
      <p:sp>
        <p:nvSpPr>
          <p:cNvPr id="4" name="TextBox 3">
            <a:extLst>
              <a:ext uri="{FF2B5EF4-FFF2-40B4-BE49-F238E27FC236}">
                <a16:creationId xmlns:a16="http://schemas.microsoft.com/office/drawing/2014/main" id="{E2B20E81-1097-013B-3FDF-6BDA65276A9D}"/>
              </a:ext>
            </a:extLst>
          </p:cNvPr>
          <p:cNvSpPr txBox="1"/>
          <p:nvPr/>
        </p:nvSpPr>
        <p:spPr>
          <a:xfrm>
            <a:off x="233737" y="67366"/>
            <a:ext cx="7919663" cy="523220"/>
          </a:xfrm>
          <a:prstGeom prst="rect">
            <a:avLst/>
          </a:prstGeom>
          <a:noFill/>
        </p:spPr>
        <p:txBody>
          <a:bodyPr wrap="square">
            <a:spAutoFit/>
          </a:bodyPr>
          <a:lstStyle/>
          <a:p>
            <a:pPr lvl="0"/>
            <a:r>
              <a:rPr lang="en-GB" sz="2800" b="1"/>
              <a:t>2. Quality of Health Services</a:t>
            </a:r>
          </a:p>
        </p:txBody>
      </p:sp>
      <p:sp>
        <p:nvSpPr>
          <p:cNvPr id="5" name="Scroll: Vertical 4">
            <a:extLst>
              <a:ext uri="{FF2B5EF4-FFF2-40B4-BE49-F238E27FC236}">
                <a16:creationId xmlns:a16="http://schemas.microsoft.com/office/drawing/2014/main" id="{347B9B33-E18C-7617-1FE5-DEB279ABE2C5}"/>
              </a:ext>
            </a:extLst>
          </p:cNvPr>
          <p:cNvSpPr/>
          <p:nvPr/>
        </p:nvSpPr>
        <p:spPr>
          <a:xfrm>
            <a:off x="8357191" y="67366"/>
            <a:ext cx="3813543" cy="2378122"/>
          </a:xfrm>
          <a:prstGeom prst="verticalScroll">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ffectLst/>
                <a:latin typeface="Aptos" panose="020B0004020202020204" pitchFamily="34" charset="0"/>
                <a:ea typeface="DengXian" panose="02010600030101010101" pitchFamily="2" charset="-122"/>
                <a:cs typeface="Arial" panose="020B0604020202020204" pitchFamily="34" charset="0"/>
              </a:rPr>
              <a:t>Delivering healthcare that increases the likelihood of desired health outcomes and is consistent with current professional knowledge, patient needs, and ethical standards. </a:t>
            </a:r>
            <a:endParaRPr lang="en-GB">
              <a:solidFill>
                <a:schemeClr val="tx1"/>
              </a:solidFill>
            </a:endParaRPr>
          </a:p>
        </p:txBody>
      </p:sp>
      <p:graphicFrame>
        <p:nvGraphicFramePr>
          <p:cNvPr id="6" name="Diagram 5">
            <a:extLst>
              <a:ext uri="{FF2B5EF4-FFF2-40B4-BE49-F238E27FC236}">
                <a16:creationId xmlns:a16="http://schemas.microsoft.com/office/drawing/2014/main" id="{706B1278-AB6E-4D5B-FA24-AADF20E94D49}"/>
              </a:ext>
            </a:extLst>
          </p:cNvPr>
          <p:cNvGraphicFramePr/>
          <p:nvPr>
            <p:extLst>
              <p:ext uri="{D42A27DB-BD31-4B8C-83A1-F6EECF244321}">
                <p14:modId xmlns:p14="http://schemas.microsoft.com/office/powerpoint/2010/main" val="4075113942"/>
              </p:ext>
            </p:extLst>
          </p:nvPr>
        </p:nvGraphicFramePr>
        <p:xfrm>
          <a:off x="-642088" y="618072"/>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black and yellow logo&#10;&#10;Description automatically generated">
            <a:extLst>
              <a:ext uri="{FF2B5EF4-FFF2-40B4-BE49-F238E27FC236}">
                <a16:creationId xmlns:a16="http://schemas.microsoft.com/office/drawing/2014/main" id="{B988E288-13CD-6B2F-9A2A-A5CAE5D37A7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pic>
        <p:nvPicPr>
          <p:cNvPr id="1028" name="Picture 4" descr="Medical Treatment Icon Vector Art, Icons, and Graphics for Free Download">
            <a:extLst>
              <a:ext uri="{FF2B5EF4-FFF2-40B4-BE49-F238E27FC236}">
                <a16:creationId xmlns:a16="http://schemas.microsoft.com/office/drawing/2014/main" id="{1A5B0986-A20B-5C48-5F5E-FECAE33B3EB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0482" t="17387" r="16407" b="12836"/>
          <a:stretch/>
        </p:blipFill>
        <p:spPr bwMode="auto">
          <a:xfrm>
            <a:off x="906431" y="4849625"/>
            <a:ext cx="1046616" cy="115717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ditable Eps Format PPT Presentation">
            <a:extLst>
              <a:ext uri="{FF2B5EF4-FFF2-40B4-BE49-F238E27FC236}">
                <a16:creationId xmlns:a16="http://schemas.microsoft.com/office/drawing/2014/main" id="{D8932C38-FDB6-8DB9-2933-CEBB9483E6F5}"/>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25010" t="18571" r="26533" b="4693"/>
          <a:stretch/>
        </p:blipFill>
        <p:spPr bwMode="auto">
          <a:xfrm>
            <a:off x="1742979" y="3903463"/>
            <a:ext cx="1217834" cy="107996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obile Clinic Truck icon SVG Vector &amp; PNG Free Download | UXWing">
            <a:extLst>
              <a:ext uri="{FF2B5EF4-FFF2-40B4-BE49-F238E27FC236}">
                <a16:creationId xmlns:a16="http://schemas.microsoft.com/office/drawing/2014/main" id="{F7F93201-0244-21DD-BC72-D05E87325B3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824907" y="3036714"/>
            <a:ext cx="1053978" cy="638509"/>
          </a:xfrm>
          <a:prstGeom prst="rect">
            <a:avLst/>
          </a:prstGeom>
          <a:noFill/>
          <a:extLst>
            <a:ext uri="{909E8E84-426E-40DD-AFC4-6F175D3DCCD1}">
              <a14:hiddenFill xmlns:a14="http://schemas.microsoft.com/office/drawing/2010/main">
                <a:solidFill>
                  <a:srgbClr val="FFFFFF"/>
                </a:solidFill>
              </a14:hiddenFill>
            </a:ext>
          </a:extLst>
        </p:spPr>
      </p:pic>
      <p:sp>
        <p:nvSpPr>
          <p:cNvPr id="8" name="Thought Bubble: Cloud 7">
            <a:extLst>
              <a:ext uri="{FF2B5EF4-FFF2-40B4-BE49-F238E27FC236}">
                <a16:creationId xmlns:a16="http://schemas.microsoft.com/office/drawing/2014/main" id="{7E7E2A4B-6DDC-607D-2A4E-7E968DE30ACF}"/>
              </a:ext>
            </a:extLst>
          </p:cNvPr>
          <p:cNvSpPr/>
          <p:nvPr/>
        </p:nvSpPr>
        <p:spPr>
          <a:xfrm>
            <a:off x="7145429" y="2742239"/>
            <a:ext cx="4699590" cy="2828261"/>
          </a:xfrm>
          <a:prstGeom prst="cloudCallout">
            <a:avLst>
              <a:gd name="adj1" fmla="val -55448"/>
              <a:gd name="adj2" fmla="val 44455"/>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For example</a:t>
            </a:r>
            <a:r>
              <a:rPr lang="en-GB">
                <a:solidFill>
                  <a:schemeClr val="tx1"/>
                </a:solidFill>
              </a:rPr>
              <a:t>: Ensuring trained healthcare professionals, well-equipped facilities, and adherence to clinical guidelines.</a:t>
            </a:r>
          </a:p>
        </p:txBody>
      </p:sp>
    </p:spTree>
    <p:extLst>
      <p:ext uri="{BB962C8B-B14F-4D97-AF65-F5344CB8AC3E}">
        <p14:creationId xmlns:p14="http://schemas.microsoft.com/office/powerpoint/2010/main" val="409040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2A66887-2425-2A67-7F61-6429CC117AE4}"/>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A8734F20-B1E6-E38C-BBAA-98C906A09C08}"/>
              </a:ext>
            </a:extLst>
          </p:cNvPr>
          <p:cNvSpPr>
            <a:spLocks noGrp="1"/>
          </p:cNvSpPr>
          <p:nvPr>
            <p:ph type="sldNum" sz="quarter" idx="12"/>
          </p:nvPr>
        </p:nvSpPr>
        <p:spPr/>
        <p:txBody>
          <a:bodyPr/>
          <a:lstStyle/>
          <a:p>
            <a:fld id="{11A4FD12-259B-4E86-A85D-C1801FC699D5}" type="slidenum">
              <a:rPr lang="en-GB" smtClean="0"/>
              <a:t>14</a:t>
            </a:fld>
            <a:endParaRPr lang="en-GB"/>
          </a:p>
        </p:txBody>
      </p:sp>
      <p:sp>
        <p:nvSpPr>
          <p:cNvPr id="4" name="TextBox 3">
            <a:extLst>
              <a:ext uri="{FF2B5EF4-FFF2-40B4-BE49-F238E27FC236}">
                <a16:creationId xmlns:a16="http://schemas.microsoft.com/office/drawing/2014/main" id="{9A28A22E-424E-1182-F106-829363D4EBDE}"/>
              </a:ext>
            </a:extLst>
          </p:cNvPr>
          <p:cNvSpPr txBox="1"/>
          <p:nvPr/>
        </p:nvSpPr>
        <p:spPr>
          <a:xfrm>
            <a:off x="238964" y="259330"/>
            <a:ext cx="7919663" cy="523220"/>
          </a:xfrm>
          <a:prstGeom prst="rect">
            <a:avLst/>
          </a:prstGeom>
          <a:noFill/>
        </p:spPr>
        <p:txBody>
          <a:bodyPr wrap="square">
            <a:spAutoFit/>
          </a:bodyPr>
          <a:lstStyle/>
          <a:p>
            <a:pPr lvl="0"/>
            <a:r>
              <a:rPr lang="en-GB" sz="2800" b="1"/>
              <a:t>3. Universality &amp; Inclusivity</a:t>
            </a:r>
          </a:p>
        </p:txBody>
      </p:sp>
      <p:sp>
        <p:nvSpPr>
          <p:cNvPr id="5" name="Scroll: Vertical 4">
            <a:extLst>
              <a:ext uri="{FF2B5EF4-FFF2-40B4-BE49-F238E27FC236}">
                <a16:creationId xmlns:a16="http://schemas.microsoft.com/office/drawing/2014/main" id="{AB22AD6C-6B88-C717-A802-2CA45780E0D3}"/>
              </a:ext>
            </a:extLst>
          </p:cNvPr>
          <p:cNvSpPr/>
          <p:nvPr/>
        </p:nvSpPr>
        <p:spPr>
          <a:xfrm>
            <a:off x="8304028" y="136525"/>
            <a:ext cx="3887972" cy="2383391"/>
          </a:xfrm>
          <a:prstGeom prst="verticalScroll">
            <a:avLst/>
          </a:prstGeom>
          <a:blipFill>
            <a:blip r:embed="rId2"/>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rPr>
              <a:t>Ensure that </a:t>
            </a:r>
            <a:r>
              <a:rPr lang="en-GB" sz="1600" b="1">
                <a:solidFill>
                  <a:schemeClr val="tx1"/>
                </a:solidFill>
              </a:rPr>
              <a:t>everyone</a:t>
            </a:r>
            <a:r>
              <a:rPr lang="en-GB" sz="1600">
                <a:solidFill>
                  <a:schemeClr val="tx1"/>
                </a:solidFill>
              </a:rPr>
              <a:t>, regardless of their background, has access to essential health services. These principles focus on creating an equitable healthcare system that leaves no one behind, especially marginalized and vulnerable populations.</a:t>
            </a:r>
            <a:endParaRPr lang="en-GB">
              <a:solidFill>
                <a:schemeClr val="tx1"/>
              </a:solidFill>
            </a:endParaRPr>
          </a:p>
        </p:txBody>
      </p:sp>
      <p:pic>
        <p:nvPicPr>
          <p:cNvPr id="6" name="Picture 5" descr="A black and yellow logo&#10;&#10;Description automatically generated">
            <a:extLst>
              <a:ext uri="{FF2B5EF4-FFF2-40B4-BE49-F238E27FC236}">
                <a16:creationId xmlns:a16="http://schemas.microsoft.com/office/drawing/2014/main" id="{688BDAC7-062A-BA8A-D363-9FB75C91FF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7" name="Rectangle: Rounded Corners 6">
            <a:extLst>
              <a:ext uri="{FF2B5EF4-FFF2-40B4-BE49-F238E27FC236}">
                <a16:creationId xmlns:a16="http://schemas.microsoft.com/office/drawing/2014/main" id="{341EE08D-BC42-D617-A971-951D33A188A6}"/>
              </a:ext>
            </a:extLst>
          </p:cNvPr>
          <p:cNvSpPr/>
          <p:nvPr/>
        </p:nvSpPr>
        <p:spPr>
          <a:xfrm>
            <a:off x="233737" y="1797548"/>
            <a:ext cx="7219686" cy="776176"/>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solidFill>
              </a:rPr>
              <a:t>Universality</a:t>
            </a:r>
            <a:r>
              <a:rPr lang="en-GB" sz="1600">
                <a:solidFill>
                  <a:schemeClr val="tx1"/>
                </a:solidFill>
              </a:rPr>
              <a:t> means that healthcare is a right, not a privilege. It ensures that every individual in a population, without exception, is entitled to access healthcare services when needed.</a:t>
            </a:r>
          </a:p>
        </p:txBody>
      </p:sp>
      <p:sp>
        <p:nvSpPr>
          <p:cNvPr id="8" name="Rectangle: Rounded Corners 7">
            <a:extLst>
              <a:ext uri="{FF2B5EF4-FFF2-40B4-BE49-F238E27FC236}">
                <a16:creationId xmlns:a16="http://schemas.microsoft.com/office/drawing/2014/main" id="{BF1CC60B-2DF8-BA53-F370-6418E3AF4120}"/>
              </a:ext>
            </a:extLst>
          </p:cNvPr>
          <p:cNvSpPr/>
          <p:nvPr/>
        </p:nvSpPr>
        <p:spPr>
          <a:xfrm>
            <a:off x="233737" y="4673825"/>
            <a:ext cx="7219686" cy="776176"/>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solidFill>
              </a:rPr>
              <a:t>Inclusivity</a:t>
            </a:r>
            <a:r>
              <a:rPr lang="en-GB" sz="1600">
                <a:solidFill>
                  <a:schemeClr val="tx1"/>
                </a:solidFill>
              </a:rPr>
              <a:t> ensures that even the most disadvantaged groups are included in health coverage and service delivery. It acknowledges and addresses the unique barriers these populations face in accessing healthcare.</a:t>
            </a:r>
          </a:p>
        </p:txBody>
      </p:sp>
      <p:sp>
        <p:nvSpPr>
          <p:cNvPr id="12" name="Arrow: Up-Down 11">
            <a:extLst>
              <a:ext uri="{FF2B5EF4-FFF2-40B4-BE49-F238E27FC236}">
                <a16:creationId xmlns:a16="http://schemas.microsoft.com/office/drawing/2014/main" id="{39B60732-5C8C-A373-D47F-36D27B0C9D62}"/>
              </a:ext>
            </a:extLst>
          </p:cNvPr>
          <p:cNvSpPr/>
          <p:nvPr/>
        </p:nvSpPr>
        <p:spPr>
          <a:xfrm>
            <a:off x="3688476" y="2600831"/>
            <a:ext cx="310207" cy="2025670"/>
          </a:xfrm>
          <a:prstGeom prst="upDownArrow">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hought Bubble: Cloud 8">
            <a:extLst>
              <a:ext uri="{FF2B5EF4-FFF2-40B4-BE49-F238E27FC236}">
                <a16:creationId xmlns:a16="http://schemas.microsoft.com/office/drawing/2014/main" id="{6A3F0B31-22A0-4C18-CB7C-2B14BBE13989}"/>
              </a:ext>
            </a:extLst>
          </p:cNvPr>
          <p:cNvSpPr/>
          <p:nvPr/>
        </p:nvSpPr>
        <p:spPr>
          <a:xfrm>
            <a:off x="8038214" y="3120178"/>
            <a:ext cx="3887972" cy="2135851"/>
          </a:xfrm>
          <a:prstGeom prst="cloudCallout">
            <a:avLst>
              <a:gd name="adj1" fmla="val -35054"/>
              <a:gd name="adj2" fmla="val 61007"/>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b="1"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algn="ctr"/>
            <a:endParaRPr lang="en-GB" sz="1600" b="1" kern="100">
              <a:solidFill>
                <a:schemeClr val="tx1"/>
              </a:solidFill>
              <a:latin typeface="Aptos" panose="020B0004020202020204" pitchFamily="34" charset="0"/>
              <a:ea typeface="DengXian" panose="02010600030101010101" pitchFamily="2" charset="-122"/>
              <a:cs typeface="Arial" panose="020B0604020202020204" pitchFamily="34" charset="0"/>
            </a:endParaRPr>
          </a:p>
          <a:p>
            <a:pPr algn="ctr"/>
            <a:r>
              <a:rPr lang="en-GB" sz="1600" b="1" kern="100">
                <a:solidFill>
                  <a:schemeClr val="tx1"/>
                </a:solidFill>
                <a:effectLst/>
                <a:latin typeface="Aptos" panose="020B0004020202020204" pitchFamily="34" charset="0"/>
                <a:ea typeface="DengXian" panose="02010600030101010101" pitchFamily="2" charset="-122"/>
                <a:cs typeface="Arial" panose="020B0604020202020204" pitchFamily="34" charset="0"/>
              </a:rPr>
              <a:t>For example: </a:t>
            </a:r>
            <a:r>
              <a:rPr lang="en-GB" sz="1600" kern="100">
                <a:solidFill>
                  <a:schemeClr val="tx1"/>
                </a:solidFill>
                <a:effectLst/>
                <a:latin typeface="Aptos" panose="020B0004020202020204" pitchFamily="34" charset="0"/>
                <a:ea typeface="DengXian" panose="02010600030101010101" pitchFamily="2" charset="-122"/>
                <a:cs typeface="Arial" panose="020B0604020202020204" pitchFamily="34" charset="0"/>
              </a:rPr>
              <a:t>Prioritizing healthcare access for low-income households, indigenous populations, and persons with disabilities.</a:t>
            </a:r>
          </a:p>
          <a:p>
            <a:pPr algn="ctr"/>
            <a:endParaRPr lang="en-GB"/>
          </a:p>
        </p:txBody>
      </p:sp>
      <p:sp>
        <p:nvSpPr>
          <p:cNvPr id="11" name="TextBox 10">
            <a:extLst>
              <a:ext uri="{FF2B5EF4-FFF2-40B4-BE49-F238E27FC236}">
                <a16:creationId xmlns:a16="http://schemas.microsoft.com/office/drawing/2014/main" id="{13A0D0FF-D9CB-6D43-A70F-80B3B39B40AF}"/>
              </a:ext>
            </a:extLst>
          </p:cNvPr>
          <p:cNvSpPr txBox="1"/>
          <p:nvPr/>
        </p:nvSpPr>
        <p:spPr>
          <a:xfrm>
            <a:off x="3046138" y="3429000"/>
            <a:ext cx="1594884" cy="369332"/>
          </a:xfrm>
          <a:prstGeom prst="rect">
            <a:avLst/>
          </a:prstGeom>
          <a:solidFill>
            <a:srgbClr val="FFFF00"/>
          </a:solidFill>
          <a:ln>
            <a:solidFill>
              <a:srgbClr val="C00000"/>
            </a:solidFill>
          </a:ln>
        </p:spPr>
        <p:txBody>
          <a:bodyPr wrap="square">
            <a:spAutoFit/>
          </a:bodyPr>
          <a:lstStyle/>
          <a:p>
            <a:pPr algn="ctr"/>
            <a:r>
              <a:rPr lang="en-GB"/>
              <a:t>Health for all</a:t>
            </a:r>
          </a:p>
        </p:txBody>
      </p:sp>
    </p:spTree>
    <p:extLst>
      <p:ext uri="{BB962C8B-B14F-4D97-AF65-F5344CB8AC3E}">
        <p14:creationId xmlns:p14="http://schemas.microsoft.com/office/powerpoint/2010/main" val="276899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B2EDAD7-A0BC-7C5A-E61E-71AC20304968}"/>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1F51F76E-0785-233B-0E99-EE9A0C92E128}"/>
              </a:ext>
            </a:extLst>
          </p:cNvPr>
          <p:cNvSpPr>
            <a:spLocks noGrp="1"/>
          </p:cNvSpPr>
          <p:nvPr>
            <p:ph type="sldNum" sz="quarter" idx="12"/>
          </p:nvPr>
        </p:nvSpPr>
        <p:spPr/>
        <p:txBody>
          <a:bodyPr/>
          <a:lstStyle/>
          <a:p>
            <a:fld id="{11A4FD12-259B-4E86-A85D-C1801FC699D5}" type="slidenum">
              <a:rPr lang="en-GB" smtClean="0"/>
              <a:t>15</a:t>
            </a:fld>
            <a:endParaRPr lang="en-GB"/>
          </a:p>
        </p:txBody>
      </p:sp>
      <p:sp>
        <p:nvSpPr>
          <p:cNvPr id="5" name="TextBox 4">
            <a:extLst>
              <a:ext uri="{FF2B5EF4-FFF2-40B4-BE49-F238E27FC236}">
                <a16:creationId xmlns:a16="http://schemas.microsoft.com/office/drawing/2014/main" id="{4E986D92-595E-2ECB-F204-A17AD5A4F10A}"/>
              </a:ext>
            </a:extLst>
          </p:cNvPr>
          <p:cNvSpPr txBox="1"/>
          <p:nvPr/>
        </p:nvSpPr>
        <p:spPr>
          <a:xfrm>
            <a:off x="169395" y="198660"/>
            <a:ext cx="3138744" cy="461665"/>
          </a:xfrm>
          <a:prstGeom prst="rect">
            <a:avLst/>
          </a:prstGeom>
          <a:solidFill>
            <a:srgbClr val="FFC000"/>
          </a:solidFill>
          <a:ln>
            <a:solidFill>
              <a:srgbClr val="C00000"/>
            </a:solidFill>
          </a:ln>
        </p:spPr>
        <p:txBody>
          <a:bodyPr wrap="none" rtlCol="0">
            <a:spAutoFit/>
          </a:bodyPr>
          <a:lstStyle/>
          <a:p>
            <a:r>
              <a:rPr lang="en-GB" sz="2400" b="1"/>
              <a:t>The WHO UHC ‘cube’</a:t>
            </a:r>
          </a:p>
        </p:txBody>
      </p:sp>
      <p:pic>
        <p:nvPicPr>
          <p:cNvPr id="6" name="Picture 5" descr="A black and yellow logo&#10;&#10;Description automatically generated">
            <a:extLst>
              <a:ext uri="{FF2B5EF4-FFF2-40B4-BE49-F238E27FC236}">
                <a16:creationId xmlns:a16="http://schemas.microsoft.com/office/drawing/2014/main" id="{4DD88E15-EBA8-2276-DB8C-652B930C7E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12" name="TextBox 11">
            <a:extLst>
              <a:ext uri="{FF2B5EF4-FFF2-40B4-BE49-F238E27FC236}">
                <a16:creationId xmlns:a16="http://schemas.microsoft.com/office/drawing/2014/main" id="{E9FC48F2-7029-2E31-62CF-80125ADF181E}"/>
              </a:ext>
            </a:extLst>
          </p:cNvPr>
          <p:cNvSpPr txBox="1"/>
          <p:nvPr/>
        </p:nvSpPr>
        <p:spPr>
          <a:xfrm>
            <a:off x="7967765" y="84463"/>
            <a:ext cx="4139171" cy="2308324"/>
          </a:xfrm>
          <a:prstGeom prst="rect">
            <a:avLst/>
          </a:prstGeom>
          <a:noFill/>
          <a:ln>
            <a:solidFill>
              <a:schemeClr val="accent4">
                <a:lumMod val="60000"/>
                <a:lumOff val="40000"/>
              </a:schemeClr>
            </a:solidFill>
          </a:ln>
        </p:spPr>
        <p:txBody>
          <a:bodyPr wrap="square" rtlCol="0">
            <a:spAutoFit/>
          </a:bodyPr>
          <a:lstStyle/>
          <a:p>
            <a:r>
              <a:rPr lang="en-GB" sz="1600" b="1"/>
              <a:t>C.   Financial protection</a:t>
            </a:r>
          </a:p>
          <a:p>
            <a:endParaRPr lang="en-GB" sz="1600" b="1"/>
          </a:p>
          <a:p>
            <a:pPr marL="800100" lvl="1" indent="-342900">
              <a:buFont typeface="Arial" panose="020B0604020202020204" pitchFamily="34" charset="0"/>
              <a:buChar char="•"/>
            </a:pPr>
            <a:r>
              <a:rPr lang="en-GB" sz="1600" u="sng"/>
              <a:t>GOAL</a:t>
            </a:r>
            <a:r>
              <a:rPr lang="en-GB" sz="1600"/>
              <a:t>: to minimise out-of-pocket payments</a:t>
            </a:r>
          </a:p>
          <a:p>
            <a:pPr marL="800100" lvl="1" indent="-342900">
              <a:buFont typeface="Arial" panose="020B0604020202020204" pitchFamily="34" charset="0"/>
              <a:buChar char="•"/>
            </a:pPr>
            <a:endParaRPr lang="en-GB" sz="1600" u="sng">
              <a:ea typeface="DengXian" panose="02010600030101010101" pitchFamily="2" charset="-122"/>
              <a:cs typeface="Arial" panose="020B0604020202020204" pitchFamily="34" charset="0"/>
            </a:endParaRPr>
          </a:p>
          <a:p>
            <a:pPr marL="800100" lvl="1" indent="-342900">
              <a:buFont typeface="Arial" panose="020B0604020202020204" pitchFamily="34" charset="0"/>
              <a:buChar char="•"/>
            </a:pPr>
            <a:r>
              <a:rPr lang="en-GB" sz="1600" u="sng">
                <a:ea typeface="DengXian" panose="02010600030101010101" pitchFamily="2" charset="-122"/>
                <a:cs typeface="Arial" panose="020B0604020202020204" pitchFamily="34" charset="0"/>
              </a:rPr>
              <a:t>CHALLENGE</a:t>
            </a:r>
            <a:r>
              <a:rPr lang="en-GB" sz="1600">
                <a:ea typeface="DengXian" panose="02010600030101010101" pitchFamily="2" charset="-122"/>
                <a:cs typeface="Arial" panose="020B0604020202020204" pitchFamily="34" charset="0"/>
              </a:rPr>
              <a:t>: </a:t>
            </a:r>
            <a:r>
              <a:rPr lang="en-GB" sz="1600"/>
              <a:t>many people forced to pay for services out-of-pocket, particularly in low-and middle-income countries. </a:t>
            </a:r>
          </a:p>
        </p:txBody>
      </p:sp>
      <p:pic>
        <p:nvPicPr>
          <p:cNvPr id="2050" name="Picture 2" descr="The WHO UHC cube: towards universal coverage. | Download Scientific Diagram">
            <a:extLst>
              <a:ext uri="{FF2B5EF4-FFF2-40B4-BE49-F238E27FC236}">
                <a16:creationId xmlns:a16="http://schemas.microsoft.com/office/drawing/2014/main" id="{6E8E6909-EEAE-B93B-47EB-FDBF5E9024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2338" y="1449370"/>
            <a:ext cx="6007280" cy="3971872"/>
          </a:xfrm>
          <a:prstGeom prst="rect">
            <a:avLst/>
          </a:prstGeom>
          <a:noFill/>
          <a:extLst>
            <a:ext uri="{909E8E84-426E-40DD-AFC4-6F175D3DCCD1}">
              <a14:hiddenFill xmlns:a14="http://schemas.microsoft.com/office/drawing/2010/main">
                <a:solidFill>
                  <a:srgbClr val="FFFFFF"/>
                </a:solidFill>
              </a14:hiddenFill>
            </a:ext>
          </a:extLst>
        </p:spPr>
      </p:pic>
      <p:sp>
        <p:nvSpPr>
          <p:cNvPr id="11" name="Oval 10">
            <a:extLst>
              <a:ext uri="{FF2B5EF4-FFF2-40B4-BE49-F238E27FC236}">
                <a16:creationId xmlns:a16="http://schemas.microsoft.com/office/drawing/2014/main" id="{02FE0882-5E8C-D98B-0E9B-FDFA9787046F}"/>
              </a:ext>
            </a:extLst>
          </p:cNvPr>
          <p:cNvSpPr/>
          <p:nvPr/>
        </p:nvSpPr>
        <p:spPr>
          <a:xfrm>
            <a:off x="7829107" y="1867299"/>
            <a:ext cx="1040511" cy="2039715"/>
          </a:xfrm>
          <a:prstGeom prst="ellipse">
            <a:avLst/>
          </a:prstGeom>
          <a:noFill/>
          <a:ln>
            <a:solidFill>
              <a:schemeClr val="accent4">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FB389AF4-4D55-A510-DF88-2DCAA48BEDC3}"/>
              </a:ext>
            </a:extLst>
          </p:cNvPr>
          <p:cNvSpPr/>
          <p:nvPr/>
        </p:nvSpPr>
        <p:spPr>
          <a:xfrm>
            <a:off x="6962553" y="4353128"/>
            <a:ext cx="1190847" cy="1159396"/>
          </a:xfrm>
          <a:prstGeom prst="ellipse">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B05B168-0964-68CF-D45D-BE98A3C11AF9}"/>
              </a:ext>
            </a:extLst>
          </p:cNvPr>
          <p:cNvSpPr txBox="1"/>
          <p:nvPr/>
        </p:nvSpPr>
        <p:spPr>
          <a:xfrm>
            <a:off x="8229600" y="3993237"/>
            <a:ext cx="3883990" cy="2308324"/>
          </a:xfrm>
          <a:prstGeom prst="rect">
            <a:avLst/>
          </a:prstGeom>
          <a:noFill/>
          <a:ln>
            <a:solidFill>
              <a:schemeClr val="accent6">
                <a:lumMod val="75000"/>
              </a:schemeClr>
            </a:solidFill>
          </a:ln>
        </p:spPr>
        <p:txBody>
          <a:bodyPr wrap="square" rtlCol="0">
            <a:spAutoFit/>
          </a:bodyPr>
          <a:lstStyle/>
          <a:p>
            <a:r>
              <a:rPr lang="en-GB" sz="1600" b="1"/>
              <a:t>B.   Services coverage</a:t>
            </a:r>
          </a:p>
          <a:p>
            <a:endParaRPr lang="en-GB" sz="1600" b="1"/>
          </a:p>
          <a:p>
            <a:pPr marL="800100" lvl="1" indent="-342900">
              <a:buFont typeface="Arial" panose="020B0604020202020204" pitchFamily="34" charset="0"/>
              <a:buChar char="•"/>
            </a:pPr>
            <a:r>
              <a:rPr lang="en-GB" sz="1600" u="sng"/>
              <a:t>GOAL</a:t>
            </a:r>
            <a:r>
              <a:rPr lang="en-GB" sz="1600"/>
              <a:t>: </a:t>
            </a:r>
            <a:r>
              <a:rPr lang="en-GB" sz="1600">
                <a:effectLst/>
                <a:ea typeface="DengXian" panose="02010600030101010101" pitchFamily="2" charset="-122"/>
                <a:cs typeface="Arial" panose="020B0604020202020204" pitchFamily="34" charset="0"/>
              </a:rPr>
              <a:t>expand the range of services offered to ensure comprehensive healthcare</a:t>
            </a:r>
          </a:p>
          <a:p>
            <a:pPr lvl="1"/>
            <a:endParaRPr lang="en-GB" sz="1600">
              <a:effectLst/>
              <a:ea typeface="DengXian" panose="02010600030101010101" pitchFamily="2" charset="-122"/>
              <a:cs typeface="Arial" panose="020B0604020202020204" pitchFamily="34" charset="0"/>
            </a:endParaRPr>
          </a:p>
          <a:p>
            <a:pPr marL="800100" lvl="1" indent="-342900">
              <a:buFont typeface="Arial" panose="020B0604020202020204" pitchFamily="34" charset="0"/>
              <a:buChar char="•"/>
            </a:pPr>
            <a:r>
              <a:rPr lang="en-GB" sz="1600" u="sng">
                <a:ea typeface="DengXian" panose="02010600030101010101" pitchFamily="2" charset="-122"/>
                <a:cs typeface="Arial" panose="020B0604020202020204" pitchFamily="34" charset="0"/>
              </a:rPr>
              <a:t>CHALLENGE</a:t>
            </a:r>
            <a:r>
              <a:rPr lang="en-GB" sz="1600">
                <a:ea typeface="DengXian" panose="02010600030101010101" pitchFamily="2" charset="-122"/>
                <a:cs typeface="Arial" panose="020B0604020202020204" pitchFamily="34" charset="0"/>
              </a:rPr>
              <a:t>: </a:t>
            </a:r>
            <a:r>
              <a:rPr lang="en-GB" sz="1600"/>
              <a:t>gaps in areas like mental health, chronic disease management or maternal health. </a:t>
            </a:r>
          </a:p>
        </p:txBody>
      </p:sp>
      <p:sp>
        <p:nvSpPr>
          <p:cNvPr id="8" name="Oval 7">
            <a:extLst>
              <a:ext uri="{FF2B5EF4-FFF2-40B4-BE49-F238E27FC236}">
                <a16:creationId xmlns:a16="http://schemas.microsoft.com/office/drawing/2014/main" id="{8B27E324-ACFF-8F7F-8DCD-DCC2E323F5E7}"/>
              </a:ext>
            </a:extLst>
          </p:cNvPr>
          <p:cNvSpPr/>
          <p:nvPr/>
        </p:nvSpPr>
        <p:spPr>
          <a:xfrm>
            <a:off x="3308139" y="5147399"/>
            <a:ext cx="3051660" cy="365125"/>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0EFCD40-6CD2-7709-57B0-1DB22B212C37}"/>
              </a:ext>
            </a:extLst>
          </p:cNvPr>
          <p:cNvSpPr txBox="1"/>
          <p:nvPr/>
        </p:nvSpPr>
        <p:spPr>
          <a:xfrm>
            <a:off x="38050" y="3317187"/>
            <a:ext cx="2924069" cy="2893100"/>
          </a:xfrm>
          <a:prstGeom prst="rect">
            <a:avLst/>
          </a:prstGeom>
          <a:noFill/>
          <a:ln>
            <a:solidFill>
              <a:srgbClr val="C00000"/>
            </a:solidFill>
          </a:ln>
        </p:spPr>
        <p:txBody>
          <a:bodyPr wrap="square" rtlCol="0">
            <a:spAutoFit/>
          </a:bodyPr>
          <a:lstStyle/>
          <a:p>
            <a:pPr marL="342900" indent="-342900">
              <a:buAutoNum type="alphaUcPeriod"/>
            </a:pPr>
            <a:r>
              <a:rPr lang="en-GB" sz="1600" b="1"/>
              <a:t>Population</a:t>
            </a:r>
          </a:p>
          <a:p>
            <a:endParaRPr lang="en-GB" sz="1600" b="1"/>
          </a:p>
          <a:p>
            <a:pPr marL="800100" lvl="1" indent="-342900">
              <a:buFont typeface="Arial" panose="020B0604020202020204" pitchFamily="34" charset="0"/>
              <a:buChar char="•"/>
            </a:pPr>
            <a:r>
              <a:rPr lang="en-GB" sz="1600" u="sng"/>
              <a:t>GOAL</a:t>
            </a:r>
            <a:r>
              <a:rPr lang="en-GB" sz="1600"/>
              <a:t>: </a:t>
            </a:r>
            <a:r>
              <a:rPr lang="en-GB" sz="1600">
                <a:effectLst/>
                <a:ea typeface="DengXian" panose="02010600030101010101" pitchFamily="2" charset="-122"/>
                <a:cs typeface="Arial" panose="020B0604020202020204" pitchFamily="34" charset="0"/>
              </a:rPr>
              <a:t>to expand coverage to everyone in the population leaving no one behind. </a:t>
            </a:r>
          </a:p>
          <a:p>
            <a:pPr lvl="1"/>
            <a:endParaRPr lang="en-GB" sz="1600">
              <a:effectLst/>
              <a:ea typeface="DengXian" panose="02010600030101010101" pitchFamily="2" charset="-122"/>
              <a:cs typeface="Arial" panose="020B0604020202020204" pitchFamily="34" charset="0"/>
            </a:endParaRPr>
          </a:p>
          <a:p>
            <a:pPr marL="800100" lvl="1" indent="-342900">
              <a:buFont typeface="Arial" panose="020B0604020202020204" pitchFamily="34" charset="0"/>
              <a:buChar char="•"/>
            </a:pPr>
            <a:r>
              <a:rPr lang="en-GB" sz="1600" u="sng">
                <a:ea typeface="DengXian" panose="02010600030101010101" pitchFamily="2" charset="-122"/>
                <a:cs typeface="Arial" panose="020B0604020202020204" pitchFamily="34" charset="0"/>
              </a:rPr>
              <a:t>CHALLENGE</a:t>
            </a:r>
            <a:r>
              <a:rPr lang="en-GB" sz="1600">
                <a:ea typeface="DengXian" panose="02010600030101010101" pitchFamily="2" charset="-122"/>
                <a:cs typeface="Arial" panose="020B0604020202020204" pitchFamily="34" charset="0"/>
              </a:rPr>
              <a:t>: exclusion of </a:t>
            </a:r>
            <a:r>
              <a:rPr lang="en-GB" sz="1600">
                <a:effectLst/>
                <a:ea typeface="DengXian" panose="02010600030101010101" pitchFamily="2" charset="-122"/>
                <a:cs typeface="Arial" panose="020B0604020202020204" pitchFamily="34" charset="0"/>
              </a:rPr>
              <a:t>vulnerable groups</a:t>
            </a:r>
            <a:endParaRPr lang="en-GB" sz="1600"/>
          </a:p>
        </p:txBody>
      </p:sp>
      <p:sp>
        <p:nvSpPr>
          <p:cNvPr id="13" name="TextBox 12">
            <a:extLst>
              <a:ext uri="{FF2B5EF4-FFF2-40B4-BE49-F238E27FC236}">
                <a16:creationId xmlns:a16="http://schemas.microsoft.com/office/drawing/2014/main" id="{745B2947-04F1-ABE8-0236-59A09AEDBB72}"/>
              </a:ext>
            </a:extLst>
          </p:cNvPr>
          <p:cNvSpPr txBox="1"/>
          <p:nvPr/>
        </p:nvSpPr>
        <p:spPr>
          <a:xfrm>
            <a:off x="169395" y="684627"/>
            <a:ext cx="5761257" cy="1107996"/>
          </a:xfrm>
          <a:prstGeom prst="rect">
            <a:avLst/>
          </a:prstGeom>
          <a:noFill/>
        </p:spPr>
        <p:txBody>
          <a:bodyPr wrap="none" rtlCol="0">
            <a:spAutoFit/>
          </a:bodyPr>
          <a:lstStyle/>
          <a:p>
            <a:pPr marL="285750" indent="-285750">
              <a:buFontTx/>
              <a:buChar char="-"/>
            </a:pPr>
            <a:r>
              <a:rPr lang="en-GB" sz="1600" kern="100">
                <a:effectLst/>
                <a:latin typeface="Aptos" panose="020B0004020202020204" pitchFamily="34" charset="0"/>
                <a:ea typeface="DengXian" panose="02010600030101010101" pitchFamily="2" charset="-122"/>
                <a:cs typeface="Arial" panose="020B0604020202020204" pitchFamily="34" charset="0"/>
              </a:rPr>
              <a:t>Identify who is excluded from coverage</a:t>
            </a:r>
          </a:p>
          <a:p>
            <a:pPr marL="285750" indent="-285750">
              <a:buFontTx/>
              <a:buChar char="-"/>
            </a:pPr>
            <a:r>
              <a:rPr lang="en-GB" sz="1600" kern="100">
                <a:effectLst/>
                <a:latin typeface="Aptos" panose="020B0004020202020204" pitchFamily="34" charset="0"/>
                <a:ea typeface="DengXian" panose="02010600030101010101" pitchFamily="2" charset="-122"/>
                <a:cs typeface="Arial" panose="020B0604020202020204" pitchFamily="34" charset="0"/>
              </a:rPr>
              <a:t>Assess which essential services are missing</a:t>
            </a:r>
          </a:p>
          <a:p>
            <a:pPr marL="285750" indent="-285750">
              <a:buFontTx/>
              <a:buChar char="-"/>
            </a:pPr>
            <a:r>
              <a:rPr lang="en-GB" sz="1600">
                <a:effectLst/>
                <a:latin typeface="Aptos" panose="020B0004020202020204" pitchFamily="34" charset="0"/>
                <a:ea typeface="DengXian" panose="02010600030101010101" pitchFamily="2" charset="-122"/>
                <a:cs typeface="Arial" panose="020B0604020202020204" pitchFamily="34" charset="0"/>
              </a:rPr>
              <a:t>Determine how to improve financial protection mechanisms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p>
            <a:endParaRPr lang="en-GB" sz="1600"/>
          </a:p>
        </p:txBody>
      </p:sp>
    </p:spTree>
    <p:extLst>
      <p:ext uri="{BB962C8B-B14F-4D97-AF65-F5344CB8AC3E}">
        <p14:creationId xmlns:p14="http://schemas.microsoft.com/office/powerpoint/2010/main" val="2049424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P spid="9" grpId="0" animBg="1"/>
      <p:bldP spid="10" grpId="0" animBg="1"/>
      <p:bldP spid="8" grpId="0" animBg="1"/>
      <p:bldP spid="7" grpId="0" animBg="1"/>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21E0420-7FBD-189B-05DC-951DA769ABF0}"/>
              </a:ext>
            </a:extLst>
          </p:cNvPr>
          <p:cNvSpPr>
            <a:spLocks noGrp="1"/>
          </p:cNvSpPr>
          <p:nvPr>
            <p:ph type="ftr" sz="quarter" idx="11"/>
          </p:nvPr>
        </p:nvSpPr>
        <p:spPr>
          <a:xfrm>
            <a:off x="4038600" y="6535841"/>
            <a:ext cx="4114800" cy="365125"/>
          </a:xfrm>
        </p:spPr>
        <p:txBody>
          <a:bodyPr/>
          <a:lstStyle/>
          <a:p>
            <a:r>
              <a:rPr lang="en-GB"/>
              <a:t>Dr L Simona Ferraraccio</a:t>
            </a:r>
          </a:p>
        </p:txBody>
      </p:sp>
      <p:sp>
        <p:nvSpPr>
          <p:cNvPr id="3" name="Slide Number Placeholder 2">
            <a:extLst>
              <a:ext uri="{FF2B5EF4-FFF2-40B4-BE49-F238E27FC236}">
                <a16:creationId xmlns:a16="http://schemas.microsoft.com/office/drawing/2014/main" id="{B5FBF335-87BF-34CB-0864-D704AD2FD3A2}"/>
              </a:ext>
            </a:extLst>
          </p:cNvPr>
          <p:cNvSpPr>
            <a:spLocks noGrp="1"/>
          </p:cNvSpPr>
          <p:nvPr>
            <p:ph type="sldNum" sz="quarter" idx="12"/>
          </p:nvPr>
        </p:nvSpPr>
        <p:spPr/>
        <p:txBody>
          <a:bodyPr/>
          <a:lstStyle/>
          <a:p>
            <a:fld id="{11A4FD12-259B-4E86-A85D-C1801FC699D5}" type="slidenum">
              <a:rPr lang="en-GB" smtClean="0"/>
              <a:t>16</a:t>
            </a:fld>
            <a:endParaRPr lang="en-GB"/>
          </a:p>
        </p:txBody>
      </p:sp>
      <p:sp>
        <p:nvSpPr>
          <p:cNvPr id="4" name="TextBox 3">
            <a:extLst>
              <a:ext uri="{FF2B5EF4-FFF2-40B4-BE49-F238E27FC236}">
                <a16:creationId xmlns:a16="http://schemas.microsoft.com/office/drawing/2014/main" id="{393064F0-036D-1BA7-9571-DBD8318BA560}"/>
              </a:ext>
            </a:extLst>
          </p:cNvPr>
          <p:cNvSpPr txBox="1"/>
          <p:nvPr/>
        </p:nvSpPr>
        <p:spPr>
          <a:xfrm>
            <a:off x="7016935" y="-12678"/>
            <a:ext cx="3975063" cy="461665"/>
          </a:xfrm>
          <a:prstGeom prst="rect">
            <a:avLst/>
          </a:prstGeom>
          <a:noFill/>
        </p:spPr>
        <p:txBody>
          <a:bodyPr wrap="none" rtlCol="0">
            <a:spAutoFit/>
          </a:bodyPr>
          <a:lstStyle/>
          <a:p>
            <a:r>
              <a:rPr lang="en-GB" sz="2400" b="1"/>
              <a:t>CASE STUDIES: 1. Thailand </a:t>
            </a:r>
          </a:p>
        </p:txBody>
      </p:sp>
      <p:pic>
        <p:nvPicPr>
          <p:cNvPr id="9" name="Picture 8" descr="A black and yellow logo&#10;&#10;Description automatically generated">
            <a:extLst>
              <a:ext uri="{FF2B5EF4-FFF2-40B4-BE49-F238E27FC236}">
                <a16:creationId xmlns:a16="http://schemas.microsoft.com/office/drawing/2014/main" id="{9EB39DB0-0A98-94ED-3886-370DECAE4D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15" name="TextBox 14">
            <a:extLst>
              <a:ext uri="{FF2B5EF4-FFF2-40B4-BE49-F238E27FC236}">
                <a16:creationId xmlns:a16="http://schemas.microsoft.com/office/drawing/2014/main" id="{41CB7ABE-B077-6A45-9F83-DCFFD36400CF}"/>
              </a:ext>
            </a:extLst>
          </p:cNvPr>
          <p:cNvSpPr txBox="1"/>
          <p:nvPr/>
        </p:nvSpPr>
        <p:spPr>
          <a:xfrm>
            <a:off x="12700" y="130766"/>
            <a:ext cx="12192000" cy="6583790"/>
          </a:xfrm>
          <a:prstGeom prst="rect">
            <a:avLst/>
          </a:prstGeom>
          <a:noFill/>
        </p:spPr>
        <p:txBody>
          <a:bodyPr wrap="square" rtlCol="0">
            <a:spAutoFit/>
          </a:bodyPr>
          <a:lstStyle/>
          <a:p>
            <a:pPr lvl="0" algn="just" rtl="0">
              <a:lnSpc>
                <a:spcPct val="115000"/>
              </a:lnSpc>
            </a:pPr>
            <a:r>
              <a:rPr lang="en-GB" sz="2000" b="1" u="sng" kern="100">
                <a:effectLst/>
                <a:ea typeface="DengXian" panose="02010600030101010101" pitchFamily="2" charset="-122"/>
                <a:cs typeface="Arial" panose="020B0604020202020204" pitchFamily="34" charset="0"/>
              </a:rPr>
              <a:t>Context</a:t>
            </a:r>
            <a:r>
              <a:rPr lang="en-GB" sz="1600" kern="100">
                <a:effectLst/>
                <a:ea typeface="DengXian" panose="02010600030101010101" pitchFamily="2" charset="-122"/>
                <a:cs typeface="Arial" panose="020B0604020202020204" pitchFamily="34" charset="0"/>
              </a:rPr>
              <a:t>:</a:t>
            </a:r>
          </a:p>
          <a:p>
            <a:pPr lvl="0" algn="just" rtl="0">
              <a:lnSpc>
                <a:spcPct val="115000"/>
              </a:lnSpc>
            </a:pPr>
            <a:r>
              <a:rPr lang="en-GB" sz="1600" kern="100">
                <a:effectLst/>
                <a:ea typeface="DengXian" panose="02010600030101010101" pitchFamily="2" charset="-122"/>
                <a:cs typeface="Arial" panose="020B0604020202020204" pitchFamily="34" charset="0"/>
              </a:rPr>
              <a:t>Thailand achieved UHC in 2002 through the Universal Coverage Scheme, which expanded healthcare access to all citizens. </a:t>
            </a:r>
          </a:p>
          <a:p>
            <a:pPr marL="457200" algn="just">
              <a:lnSpc>
                <a:spcPct val="115000"/>
              </a:lnSpc>
            </a:pPr>
            <a:endParaRPr lang="en-GB" sz="1600" b="1" kern="100">
              <a:effectLst/>
              <a:ea typeface="DengXian" panose="02010600030101010101" pitchFamily="2" charset="-122"/>
              <a:cs typeface="Arial" panose="020B0604020202020204" pitchFamily="34" charset="0"/>
            </a:endParaRPr>
          </a:p>
          <a:p>
            <a:pPr marL="457200" algn="just">
              <a:lnSpc>
                <a:spcPct val="115000"/>
              </a:lnSpc>
            </a:pPr>
            <a:r>
              <a:rPr lang="en-GB" sz="1600" b="1" kern="100">
                <a:effectLst/>
                <a:ea typeface="DengXian" panose="02010600030101010101" pitchFamily="2" charset="-122"/>
                <a:cs typeface="Arial" panose="020B0604020202020204" pitchFamily="34" charset="0"/>
              </a:rPr>
              <a:t>Population Coverage (Who is covered?)</a:t>
            </a:r>
            <a:endParaRPr lang="en-GB" sz="1600" b="1" kern="100">
              <a:ea typeface="DengXian" panose="02010600030101010101" pitchFamily="2" charset="-122"/>
              <a:cs typeface="Arial" panose="020B0604020202020204" pitchFamily="34" charset="0"/>
            </a:endParaRPr>
          </a:p>
          <a:p>
            <a:pPr marL="457200" algn="just">
              <a:lnSpc>
                <a:spcPct val="115000"/>
              </a:lnSpc>
            </a:pPr>
            <a:r>
              <a:rPr lang="en-GB" sz="1600" kern="100">
                <a:effectLst/>
                <a:ea typeface="DengXian" panose="02010600030101010101" pitchFamily="2" charset="-122"/>
                <a:cs typeface="Arial" panose="020B0604020202020204" pitchFamily="34" charset="0"/>
              </a:rPr>
              <a:t>- Prior to the UCS, many informal workers and low-income groups lacked health coverage.</a:t>
            </a:r>
          </a:p>
          <a:p>
            <a:pPr lvl="1" algn="just">
              <a:lnSpc>
                <a:spcPct val="115000"/>
              </a:lnSpc>
            </a:pPr>
            <a:r>
              <a:rPr lang="en-GB" sz="1600" kern="100">
                <a:effectLst/>
                <a:ea typeface="DengXian" panose="02010600030101010101" pitchFamily="2" charset="-122"/>
                <a:cs typeface="Arial" panose="020B0604020202020204" pitchFamily="34" charset="0"/>
              </a:rPr>
              <a:t>- UCS extended coverage to the uninsured population, achieving </a:t>
            </a:r>
            <a:r>
              <a:rPr lang="en-GB" sz="1600" b="1" kern="100">
                <a:effectLst/>
                <a:ea typeface="DengXian" panose="02010600030101010101" pitchFamily="2" charset="-122"/>
                <a:cs typeface="Arial" panose="020B0604020202020204" pitchFamily="34" charset="0"/>
              </a:rPr>
              <a:t>99.5% population coverage</a:t>
            </a:r>
            <a:r>
              <a:rPr lang="en-GB" sz="1600" kern="100">
                <a:effectLst/>
                <a:ea typeface="DengXian" panose="02010600030101010101" pitchFamily="2" charset="-122"/>
                <a:cs typeface="Arial" panose="020B0604020202020204" pitchFamily="34" charset="0"/>
              </a:rPr>
              <a:t> by 2011.</a:t>
            </a:r>
          </a:p>
          <a:p>
            <a:pPr marL="457200" algn="just">
              <a:lnSpc>
                <a:spcPct val="115000"/>
              </a:lnSpc>
            </a:pPr>
            <a:endParaRPr lang="en-GB" sz="1600" b="1" kern="100">
              <a:effectLst/>
              <a:ea typeface="DengXian" panose="02010600030101010101" pitchFamily="2" charset="-122"/>
              <a:cs typeface="Arial" panose="020B0604020202020204" pitchFamily="34" charset="0"/>
            </a:endParaRPr>
          </a:p>
          <a:p>
            <a:pPr marL="457200" algn="just">
              <a:lnSpc>
                <a:spcPct val="115000"/>
              </a:lnSpc>
            </a:pPr>
            <a:r>
              <a:rPr lang="en-GB" sz="1600" b="1" kern="100">
                <a:effectLst/>
                <a:ea typeface="DengXian" panose="02010600030101010101" pitchFamily="2" charset="-122"/>
                <a:cs typeface="Arial" panose="020B0604020202020204" pitchFamily="34" charset="0"/>
              </a:rPr>
              <a:t>Service Coverage (What is covered?)</a:t>
            </a:r>
            <a:endParaRPr lang="en-GB" sz="1600" kern="100">
              <a:effectLst/>
              <a:ea typeface="DengXian" panose="02010600030101010101" pitchFamily="2" charset="-122"/>
              <a:cs typeface="Arial" panose="020B0604020202020204" pitchFamily="34" charset="0"/>
            </a:endParaRPr>
          </a:p>
          <a:p>
            <a:pPr lvl="1" algn="just">
              <a:lnSpc>
                <a:spcPct val="115000"/>
              </a:lnSpc>
              <a:buSzPts val="1000"/>
              <a:tabLst>
                <a:tab pos="685800" algn="l"/>
              </a:tabLst>
            </a:pPr>
            <a:r>
              <a:rPr lang="en-GB" sz="1600" kern="100">
                <a:effectLst/>
                <a:ea typeface="DengXian" panose="02010600030101010101" pitchFamily="2" charset="-122"/>
                <a:cs typeface="Arial" panose="020B0604020202020204" pitchFamily="34" charset="0"/>
              </a:rPr>
              <a:t>- The scheme provides comprehensive health services, including outpatient care, inpatient care, disease prevention, vaccinations, and maternal care.</a:t>
            </a:r>
          </a:p>
          <a:p>
            <a:pPr lvl="1" algn="just">
              <a:lnSpc>
                <a:spcPct val="115000"/>
              </a:lnSpc>
              <a:buSzPts val="1000"/>
              <a:tabLst>
                <a:tab pos="685800" algn="l"/>
              </a:tabLst>
            </a:pPr>
            <a:r>
              <a:rPr lang="en-GB" sz="1600" kern="100">
                <a:effectLst/>
                <a:ea typeface="DengXian" panose="02010600030101010101" pitchFamily="2" charset="-122"/>
                <a:cs typeface="Arial" panose="020B0604020202020204" pitchFamily="34" charset="0"/>
              </a:rPr>
              <a:t>- It also includes coverage for non-communicable diseases (NCDs) and high-cost treatments, such as dialysis and antiretroviral therapy.</a:t>
            </a:r>
          </a:p>
          <a:p>
            <a:pPr marL="457200" algn="just">
              <a:lnSpc>
                <a:spcPct val="115000"/>
              </a:lnSpc>
            </a:pPr>
            <a:endParaRPr lang="en-GB" sz="1600" b="1" kern="100">
              <a:effectLst/>
              <a:ea typeface="DengXian" panose="02010600030101010101" pitchFamily="2" charset="-122"/>
              <a:cs typeface="Arial" panose="020B0604020202020204" pitchFamily="34" charset="0"/>
            </a:endParaRPr>
          </a:p>
          <a:p>
            <a:pPr marL="457200" algn="just">
              <a:lnSpc>
                <a:spcPct val="115000"/>
              </a:lnSpc>
            </a:pPr>
            <a:r>
              <a:rPr lang="en-GB" sz="1600" b="1" kern="100">
                <a:effectLst/>
                <a:ea typeface="DengXian" panose="02010600030101010101" pitchFamily="2" charset="-122"/>
                <a:cs typeface="Arial" panose="020B0604020202020204" pitchFamily="34" charset="0"/>
              </a:rPr>
              <a:t>Financial Protection (How much is covered?)</a:t>
            </a:r>
            <a:endParaRPr lang="en-GB" sz="1600" kern="100">
              <a:effectLst/>
              <a:ea typeface="DengXian" panose="02010600030101010101" pitchFamily="2" charset="-122"/>
              <a:cs typeface="Arial" panose="020B0604020202020204" pitchFamily="34" charset="0"/>
            </a:endParaRPr>
          </a:p>
          <a:p>
            <a:pPr lvl="1" algn="just">
              <a:lnSpc>
                <a:spcPct val="115000"/>
              </a:lnSpc>
              <a:buSzPts val="1000"/>
              <a:tabLst>
                <a:tab pos="685800" algn="l"/>
              </a:tabLst>
            </a:pPr>
            <a:r>
              <a:rPr lang="en-GB" sz="1600" kern="100">
                <a:effectLst/>
                <a:ea typeface="DengXian" panose="02010600030101010101" pitchFamily="2" charset="-122"/>
                <a:cs typeface="Arial" panose="020B0604020202020204" pitchFamily="34" charset="0"/>
              </a:rPr>
              <a:t>- UCS eliminated nearly all out-of-pocket payments for healthcare, using a tax-funded model.</a:t>
            </a:r>
          </a:p>
          <a:p>
            <a:pPr lvl="1" algn="just">
              <a:lnSpc>
                <a:spcPct val="115000"/>
              </a:lnSpc>
              <a:buSzPts val="1000"/>
              <a:tabLst>
                <a:tab pos="685800" algn="l"/>
              </a:tabLst>
            </a:pPr>
            <a:r>
              <a:rPr lang="en-GB" sz="1600" kern="100">
                <a:effectLst/>
                <a:ea typeface="DengXian" panose="02010600030101010101" pitchFamily="2" charset="-122"/>
                <a:cs typeface="Arial" panose="020B0604020202020204" pitchFamily="34" charset="0"/>
              </a:rPr>
              <a:t>- Patients pay only 30 Baht (around $1 USD) per visit, or nothing at all for the poorest groups.</a:t>
            </a:r>
          </a:p>
          <a:p>
            <a:pPr lvl="1" algn="just">
              <a:lnSpc>
                <a:spcPct val="115000"/>
              </a:lnSpc>
              <a:buSzPts val="1000"/>
              <a:tabLst>
                <a:tab pos="685800" algn="l"/>
              </a:tabLst>
            </a:pPr>
            <a:r>
              <a:rPr lang="en-GB" sz="1600" kern="100">
                <a:effectLst/>
                <a:ea typeface="DengXian" panose="02010600030101010101" pitchFamily="2" charset="-122"/>
                <a:cs typeface="Arial" panose="020B0604020202020204" pitchFamily="34" charset="0"/>
              </a:rPr>
              <a:t>- Catastrophic health expenditure decreased from 6% to less than 1% of households after UCS implementation.</a:t>
            </a:r>
          </a:p>
          <a:p>
            <a:pPr marL="457200" algn="just">
              <a:lnSpc>
                <a:spcPct val="115000"/>
              </a:lnSpc>
            </a:pPr>
            <a:endParaRPr lang="en-GB" sz="1600" b="1" kern="100">
              <a:ea typeface="DengXian" panose="02010600030101010101" pitchFamily="2" charset="-122"/>
              <a:cs typeface="Arial" panose="020B0604020202020204" pitchFamily="34" charset="0"/>
            </a:endParaRPr>
          </a:p>
          <a:p>
            <a:pPr marL="457200" algn="just">
              <a:lnSpc>
                <a:spcPct val="115000"/>
              </a:lnSpc>
            </a:pPr>
            <a:r>
              <a:rPr lang="en-GB" sz="1600" b="1" kern="100">
                <a:effectLst/>
                <a:ea typeface="DengXian" panose="02010600030101010101" pitchFamily="2" charset="-122"/>
                <a:cs typeface="Arial" panose="020B0604020202020204" pitchFamily="34" charset="0"/>
              </a:rPr>
              <a:t>Lessons Learned:</a:t>
            </a:r>
            <a:endParaRPr lang="en-GB" sz="1600" kern="100">
              <a:effectLst/>
              <a:ea typeface="DengXian" panose="02010600030101010101" pitchFamily="2" charset="-122"/>
              <a:cs typeface="Arial" panose="020B0604020202020204" pitchFamily="34" charset="0"/>
            </a:endParaRPr>
          </a:p>
          <a:p>
            <a:pPr lvl="1" algn="just">
              <a:lnSpc>
                <a:spcPct val="115000"/>
              </a:lnSpc>
              <a:spcAft>
                <a:spcPts val="800"/>
              </a:spcAft>
              <a:buSzPts val="1000"/>
              <a:tabLst>
                <a:tab pos="685800" algn="l"/>
              </a:tabLst>
            </a:pPr>
            <a:r>
              <a:rPr lang="en-GB" sz="1600" kern="100">
                <a:effectLst/>
                <a:ea typeface="DengXian" panose="02010600030101010101" pitchFamily="2" charset="-122"/>
                <a:cs typeface="Arial" panose="020B0604020202020204" pitchFamily="34" charset="0"/>
              </a:rPr>
              <a:t>- Strong political commitment and sustained financing (4-5% of GDP on health) were key to success.</a:t>
            </a:r>
          </a:p>
          <a:p>
            <a:pPr lvl="1" algn="just">
              <a:lnSpc>
                <a:spcPct val="115000"/>
              </a:lnSpc>
              <a:spcAft>
                <a:spcPts val="800"/>
              </a:spcAft>
              <a:buSzPts val="1000"/>
              <a:tabLst>
                <a:tab pos="685800" algn="l"/>
              </a:tabLst>
            </a:pPr>
            <a:r>
              <a:rPr lang="en-GB" sz="1600" kern="100">
                <a:effectLst/>
                <a:ea typeface="DengXian" panose="02010600030101010101" pitchFamily="2" charset="-122"/>
                <a:cs typeface="Arial" panose="020B0604020202020204" pitchFamily="34" charset="0"/>
              </a:rPr>
              <a:t>- Challenges include ensuring long-term financial sustainability as the population ages.</a:t>
            </a:r>
          </a:p>
          <a:p>
            <a:pPr lvl="1" algn="just">
              <a:lnSpc>
                <a:spcPct val="115000"/>
              </a:lnSpc>
              <a:spcAft>
                <a:spcPts val="800"/>
              </a:spcAft>
              <a:buSzPts val="1000"/>
              <a:tabLst>
                <a:tab pos="685800" algn="l"/>
              </a:tabLst>
            </a:pPr>
            <a:endParaRPr lang="en-GB" sz="1600" kern="100">
              <a:effectLst/>
              <a:ea typeface="DengXian" panose="02010600030101010101" pitchFamily="2" charset="-122"/>
              <a:cs typeface="Arial" panose="020B0604020202020204" pitchFamily="34" charset="0"/>
            </a:endParaRPr>
          </a:p>
        </p:txBody>
      </p:sp>
      <p:pic>
        <p:nvPicPr>
          <p:cNvPr id="19" name="Picture 18" descr="A red white and blue flag&#10;&#10;Description automatically generated">
            <a:extLst>
              <a:ext uri="{FF2B5EF4-FFF2-40B4-BE49-F238E27FC236}">
                <a16:creationId xmlns:a16="http://schemas.microsoft.com/office/drawing/2014/main" id="{C8555907-6DA6-EBC0-E0C4-17B2DC70C2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004698" y="0"/>
            <a:ext cx="1187302" cy="791535"/>
          </a:xfrm>
          <a:prstGeom prst="rect">
            <a:avLst/>
          </a:prstGeom>
        </p:spPr>
      </p:pic>
    </p:spTree>
    <p:extLst>
      <p:ext uri="{BB962C8B-B14F-4D97-AF65-F5344CB8AC3E}">
        <p14:creationId xmlns:p14="http://schemas.microsoft.com/office/powerpoint/2010/main" val="2407488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B52B287-FD17-6226-5151-BC2744B8025A}"/>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4169E712-2A01-7FD3-69DB-288AB973F71F}"/>
              </a:ext>
            </a:extLst>
          </p:cNvPr>
          <p:cNvSpPr>
            <a:spLocks noGrp="1"/>
          </p:cNvSpPr>
          <p:nvPr>
            <p:ph type="sldNum" sz="quarter" idx="12"/>
          </p:nvPr>
        </p:nvSpPr>
        <p:spPr/>
        <p:txBody>
          <a:bodyPr/>
          <a:lstStyle/>
          <a:p>
            <a:fld id="{11A4FD12-259B-4E86-A85D-C1801FC699D5}" type="slidenum">
              <a:rPr lang="en-GB" smtClean="0"/>
              <a:t>17</a:t>
            </a:fld>
            <a:endParaRPr lang="en-GB"/>
          </a:p>
        </p:txBody>
      </p:sp>
      <p:sp>
        <p:nvSpPr>
          <p:cNvPr id="4" name="TextBox 3">
            <a:extLst>
              <a:ext uri="{FF2B5EF4-FFF2-40B4-BE49-F238E27FC236}">
                <a16:creationId xmlns:a16="http://schemas.microsoft.com/office/drawing/2014/main" id="{9EBAE02B-EC46-6D34-F230-25A4A853742C}"/>
              </a:ext>
            </a:extLst>
          </p:cNvPr>
          <p:cNvSpPr txBox="1"/>
          <p:nvPr/>
        </p:nvSpPr>
        <p:spPr>
          <a:xfrm>
            <a:off x="7246568" y="-17373"/>
            <a:ext cx="3832268" cy="461665"/>
          </a:xfrm>
          <a:prstGeom prst="rect">
            <a:avLst/>
          </a:prstGeom>
          <a:noFill/>
        </p:spPr>
        <p:txBody>
          <a:bodyPr wrap="none" rtlCol="0">
            <a:spAutoFit/>
          </a:bodyPr>
          <a:lstStyle/>
          <a:p>
            <a:r>
              <a:rPr lang="en-GB" sz="2400" b="1"/>
              <a:t>CASE STUDIES: 2. Rwanda</a:t>
            </a:r>
          </a:p>
        </p:txBody>
      </p:sp>
      <p:pic>
        <p:nvPicPr>
          <p:cNvPr id="7" name="Picture 6" descr="A black and yellow logo&#10;&#10;Description automatically generated">
            <a:extLst>
              <a:ext uri="{FF2B5EF4-FFF2-40B4-BE49-F238E27FC236}">
                <a16:creationId xmlns:a16="http://schemas.microsoft.com/office/drawing/2014/main" id="{68FE1E86-9133-5928-B9C4-550F8F8B6E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pic>
        <p:nvPicPr>
          <p:cNvPr id="9" name="Picture 8" descr="A blue green and yellow flag&#10;&#10;Description automatically generated">
            <a:extLst>
              <a:ext uri="{FF2B5EF4-FFF2-40B4-BE49-F238E27FC236}">
                <a16:creationId xmlns:a16="http://schemas.microsoft.com/office/drawing/2014/main" id="{550C3E07-A737-5C2F-63E5-A85BE910EE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64403" y="10632"/>
            <a:ext cx="1016755" cy="684000"/>
          </a:xfrm>
          <a:prstGeom prst="rect">
            <a:avLst/>
          </a:prstGeom>
        </p:spPr>
      </p:pic>
      <p:sp>
        <p:nvSpPr>
          <p:cNvPr id="6" name="TextBox 5">
            <a:extLst>
              <a:ext uri="{FF2B5EF4-FFF2-40B4-BE49-F238E27FC236}">
                <a16:creationId xmlns:a16="http://schemas.microsoft.com/office/drawing/2014/main" id="{6D5079E9-19E8-212D-46CC-CE15ACC74925}"/>
              </a:ext>
            </a:extLst>
          </p:cNvPr>
          <p:cNvSpPr txBox="1"/>
          <p:nvPr/>
        </p:nvSpPr>
        <p:spPr>
          <a:xfrm>
            <a:off x="12700" y="260694"/>
            <a:ext cx="12192000" cy="6136488"/>
          </a:xfrm>
          <a:prstGeom prst="rect">
            <a:avLst/>
          </a:prstGeom>
          <a:noFill/>
        </p:spPr>
        <p:txBody>
          <a:bodyPr wrap="square">
            <a:spAutoFit/>
          </a:bodyPr>
          <a:lstStyle/>
          <a:p>
            <a:pPr lvl="0" algn="just" rtl="0">
              <a:lnSpc>
                <a:spcPct val="115000"/>
              </a:lnSpc>
            </a:pPr>
            <a:r>
              <a:rPr lang="en-GB" sz="2000" b="1" u="sng" kern="100">
                <a:effectLst/>
                <a:ea typeface="DengXian" panose="02010600030101010101" pitchFamily="2" charset="-122"/>
                <a:cs typeface="Arial" panose="020B0604020202020204" pitchFamily="34" charset="0"/>
              </a:rPr>
              <a:t>Context</a:t>
            </a:r>
            <a:r>
              <a:rPr lang="en-GB" sz="1600" b="1" kern="100">
                <a:effectLst/>
                <a:ea typeface="DengXian" panose="02010600030101010101" pitchFamily="2" charset="-122"/>
                <a:cs typeface="Arial" panose="020B0604020202020204" pitchFamily="34" charset="0"/>
              </a:rPr>
              <a:t>: </a:t>
            </a:r>
          </a:p>
          <a:p>
            <a:pPr lvl="0" algn="just" rtl="0">
              <a:lnSpc>
                <a:spcPct val="115000"/>
              </a:lnSpc>
            </a:pPr>
            <a:r>
              <a:rPr lang="en-GB" sz="1600" kern="100">
                <a:effectLst/>
                <a:ea typeface="DengXian" panose="02010600030101010101" pitchFamily="2" charset="-122"/>
                <a:cs typeface="Arial" panose="020B0604020202020204" pitchFamily="34" charset="0"/>
              </a:rPr>
              <a:t>Rwanda implemented a community-based health insurance system in 1999, achieving remarkable improvements in UHC by addressing poverty-related health inequities.</a:t>
            </a:r>
          </a:p>
          <a:p>
            <a:pPr lvl="0" algn="just" rtl="0">
              <a:lnSpc>
                <a:spcPct val="115000"/>
              </a:lnSpc>
            </a:pPr>
            <a:endParaRPr lang="en-GB" sz="1600" b="1" kern="100">
              <a:ea typeface="DengXian" panose="02010600030101010101" pitchFamily="2" charset="-122"/>
              <a:cs typeface="Arial" panose="020B0604020202020204" pitchFamily="34" charset="0"/>
            </a:endParaRPr>
          </a:p>
          <a:p>
            <a:pPr lvl="1" algn="just">
              <a:lnSpc>
                <a:spcPct val="115000"/>
              </a:lnSpc>
            </a:pPr>
            <a:r>
              <a:rPr lang="en-GB" sz="1600" b="1" kern="100">
                <a:effectLst/>
                <a:ea typeface="DengXian" panose="02010600030101010101" pitchFamily="2" charset="-122"/>
                <a:cs typeface="Arial" panose="020B0604020202020204" pitchFamily="34" charset="0"/>
              </a:rPr>
              <a:t>Population Coverage (Who is covered?)</a:t>
            </a:r>
            <a:endParaRPr lang="en-GB" sz="1600" b="1" kern="100">
              <a:ea typeface="DengXian" panose="02010600030101010101" pitchFamily="2" charset="-122"/>
              <a:cs typeface="Arial" panose="020B0604020202020204" pitchFamily="34" charset="0"/>
            </a:endParaRPr>
          </a:p>
          <a:p>
            <a:pPr lvl="1" algn="just">
              <a:lnSpc>
                <a:spcPct val="115000"/>
              </a:lnSpc>
            </a:pPr>
            <a:r>
              <a:rPr lang="en-GB" sz="1600" kern="100">
                <a:effectLst/>
                <a:ea typeface="DengXian" panose="02010600030101010101" pitchFamily="2" charset="-122"/>
                <a:cs typeface="Arial" panose="020B0604020202020204" pitchFamily="34" charset="0"/>
              </a:rPr>
              <a:t>- The program targets rural and low-income populations, ensuring coverage for 85% of the population by 2018.</a:t>
            </a:r>
          </a:p>
          <a:p>
            <a:pPr lvl="1" algn="just">
              <a:lnSpc>
                <a:spcPct val="115000"/>
              </a:lnSpc>
            </a:pPr>
            <a:r>
              <a:rPr lang="en-GB" sz="1600" kern="100">
                <a:ea typeface="DengXian" panose="02010600030101010101" pitchFamily="2" charset="-122"/>
                <a:cs typeface="Arial" panose="020B0604020202020204" pitchFamily="34" charset="0"/>
              </a:rPr>
              <a:t>- </a:t>
            </a:r>
            <a:r>
              <a:rPr lang="en-GB" sz="1600" kern="100">
                <a:effectLst/>
                <a:ea typeface="DengXian" panose="02010600030101010101" pitchFamily="2" charset="-122"/>
                <a:cs typeface="Arial" panose="020B0604020202020204" pitchFamily="34" charset="0"/>
              </a:rPr>
              <a:t>Subsidies cover premiums for the poorest groups (funded by the government and international donors).</a:t>
            </a:r>
          </a:p>
          <a:p>
            <a:pPr lvl="0" algn="just">
              <a:lnSpc>
                <a:spcPct val="115000"/>
              </a:lnSpc>
              <a:buSzPts val="1000"/>
              <a:tabLst>
                <a:tab pos="685800" algn="l"/>
              </a:tabLst>
            </a:pPr>
            <a:endParaRPr lang="en-GB" sz="1600" b="1" kern="100">
              <a:ea typeface="DengXian" panose="02010600030101010101" pitchFamily="2" charset="-122"/>
              <a:cs typeface="Arial" panose="020B0604020202020204" pitchFamily="34" charset="0"/>
            </a:endParaRPr>
          </a:p>
          <a:p>
            <a:pPr lvl="1" algn="just">
              <a:lnSpc>
                <a:spcPct val="115000"/>
              </a:lnSpc>
              <a:buSzPts val="1000"/>
              <a:tabLst>
                <a:tab pos="685800" algn="l"/>
              </a:tabLst>
            </a:pPr>
            <a:r>
              <a:rPr lang="en-GB" sz="1600" b="1" kern="100">
                <a:effectLst/>
                <a:ea typeface="DengXian" panose="02010600030101010101" pitchFamily="2" charset="-122"/>
                <a:cs typeface="Arial" panose="020B0604020202020204" pitchFamily="34" charset="0"/>
              </a:rPr>
              <a:t>Service Coverage (What is covered?)</a:t>
            </a:r>
            <a:endParaRPr lang="en-GB" sz="1600" kern="100">
              <a:effectLst/>
              <a:ea typeface="DengXian" panose="02010600030101010101" pitchFamily="2" charset="-122"/>
              <a:cs typeface="Arial" panose="020B0604020202020204" pitchFamily="34" charset="0"/>
            </a:endParaRPr>
          </a:p>
          <a:p>
            <a:pPr lvl="1" algn="just">
              <a:lnSpc>
                <a:spcPct val="115000"/>
              </a:lnSpc>
              <a:buSzPts val="1000"/>
              <a:tabLst>
                <a:tab pos="685800" algn="l"/>
              </a:tabLst>
            </a:pPr>
            <a:r>
              <a:rPr lang="en-GB" sz="1600" kern="100">
                <a:effectLst/>
                <a:ea typeface="DengXian" panose="02010600030101010101" pitchFamily="2" charset="-122"/>
                <a:cs typeface="Arial" panose="020B0604020202020204" pitchFamily="34" charset="0"/>
              </a:rPr>
              <a:t>- Comprehensive primary healthcare services, including vaccinations, maternal &amp; child health, HIV treatment, malaria prevention.</a:t>
            </a:r>
          </a:p>
          <a:p>
            <a:pPr lvl="1" algn="just">
              <a:lnSpc>
                <a:spcPct val="115000"/>
              </a:lnSpc>
              <a:buSzPts val="1000"/>
              <a:tabLst>
                <a:tab pos="685800" algn="l"/>
              </a:tabLst>
            </a:pPr>
            <a:r>
              <a:rPr lang="en-GB" sz="1600" kern="100">
                <a:effectLst/>
                <a:ea typeface="DengXian" panose="02010600030101010101" pitchFamily="2" charset="-122"/>
                <a:cs typeface="Arial" panose="020B0604020202020204" pitchFamily="34" charset="0"/>
              </a:rPr>
              <a:t>- Efforts focus heavily on preventive and promotive services to reduce disease burden.</a:t>
            </a:r>
            <a:endParaRPr lang="en-GB" sz="1600" b="1" kern="100">
              <a:ea typeface="DengXian" panose="02010600030101010101" pitchFamily="2" charset="-122"/>
              <a:cs typeface="Arial" panose="020B0604020202020204" pitchFamily="34" charset="0"/>
            </a:endParaRPr>
          </a:p>
          <a:p>
            <a:pPr lvl="0" algn="just">
              <a:lnSpc>
                <a:spcPct val="115000"/>
              </a:lnSpc>
              <a:spcAft>
                <a:spcPts val="800"/>
              </a:spcAft>
              <a:buSzPts val="1000"/>
              <a:tabLst>
                <a:tab pos="685800" algn="l"/>
              </a:tabLst>
            </a:pPr>
            <a:r>
              <a:rPr lang="en-GB" sz="1600" b="1" kern="100">
                <a:effectLst/>
                <a:ea typeface="DengXian" panose="02010600030101010101" pitchFamily="2" charset="-122"/>
                <a:cs typeface="Arial" panose="020B0604020202020204" pitchFamily="34" charset="0"/>
              </a:rPr>
              <a:t>	</a:t>
            </a:r>
          </a:p>
          <a:p>
            <a:pPr lvl="1" algn="just">
              <a:spcAft>
                <a:spcPts val="800"/>
              </a:spcAft>
              <a:buSzPts val="1000"/>
              <a:tabLst>
                <a:tab pos="685800" algn="l"/>
              </a:tabLst>
            </a:pPr>
            <a:r>
              <a:rPr lang="en-GB" sz="1600" b="1" kern="100">
                <a:effectLst/>
                <a:ea typeface="DengXian" panose="02010600030101010101" pitchFamily="2" charset="-122"/>
                <a:cs typeface="Arial" panose="020B0604020202020204" pitchFamily="34" charset="0"/>
              </a:rPr>
              <a:t>Financial Protection (How much is covered?)</a:t>
            </a:r>
            <a:endParaRPr lang="en-GB" sz="1600" kern="100">
              <a:effectLst/>
              <a:ea typeface="DengXian" panose="02010600030101010101" pitchFamily="2" charset="-122"/>
              <a:cs typeface="Arial" panose="020B0604020202020204" pitchFamily="34" charset="0"/>
            </a:endParaRPr>
          </a:p>
          <a:p>
            <a:pPr lvl="1" algn="just">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Members pay a small annual premium (about $3–$8 USD per household), while the poorest are exempted.</a:t>
            </a:r>
          </a:p>
          <a:p>
            <a:pPr lvl="1" algn="just">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Out-of-pocket health expenses dropped significantly, improving access to care for the poorest communities.</a:t>
            </a:r>
          </a:p>
          <a:p>
            <a:pPr marL="457200" algn="just">
              <a:lnSpc>
                <a:spcPct val="115000"/>
              </a:lnSpc>
              <a:spcAft>
                <a:spcPts val="800"/>
              </a:spcAft>
            </a:pPr>
            <a:endParaRPr lang="en-GB" sz="1600" b="1" kern="100">
              <a:effectLst/>
              <a:ea typeface="DengXian" panose="02010600030101010101" pitchFamily="2" charset="-122"/>
              <a:cs typeface="Arial" panose="020B0604020202020204" pitchFamily="34" charset="0"/>
            </a:endParaRPr>
          </a:p>
          <a:p>
            <a:pPr marL="457200" algn="just">
              <a:lnSpc>
                <a:spcPct val="115000"/>
              </a:lnSpc>
              <a:spcAft>
                <a:spcPts val="800"/>
              </a:spcAft>
            </a:pPr>
            <a:r>
              <a:rPr lang="en-GB" sz="1600" b="1" kern="100">
                <a:effectLst/>
                <a:ea typeface="DengXian" panose="02010600030101010101" pitchFamily="2" charset="-122"/>
                <a:cs typeface="Arial" panose="020B0604020202020204" pitchFamily="34" charset="0"/>
              </a:rPr>
              <a:t>Lessons Learned:</a:t>
            </a:r>
            <a:endParaRPr lang="en-GB" sz="1600" kern="100">
              <a:effectLst/>
              <a:ea typeface="DengXian" panose="02010600030101010101" pitchFamily="2" charset="-122"/>
              <a:cs typeface="Arial" panose="020B0604020202020204" pitchFamily="34" charset="0"/>
            </a:endParaRPr>
          </a:p>
          <a:p>
            <a:pPr lvl="1" algn="just">
              <a:lnSpc>
                <a:spcPct val="115000"/>
              </a:lnSpc>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Leveraging community structures (e.g., local cooperatives) helped build trust and acceptance of the system.</a:t>
            </a:r>
          </a:p>
          <a:p>
            <a:pPr lvl="1" algn="just">
              <a:lnSpc>
                <a:spcPct val="115000"/>
              </a:lnSpc>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Government subsidies and external funding were critical to ensuring inclusivity.</a:t>
            </a:r>
          </a:p>
        </p:txBody>
      </p:sp>
    </p:spTree>
    <p:extLst>
      <p:ext uri="{BB962C8B-B14F-4D97-AF65-F5344CB8AC3E}">
        <p14:creationId xmlns:p14="http://schemas.microsoft.com/office/powerpoint/2010/main" val="40532301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D7A69F5-5A67-5365-8C26-F20BBB44BBDF}"/>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59506C2B-2677-D184-5130-E277CD6AA4FE}"/>
              </a:ext>
            </a:extLst>
          </p:cNvPr>
          <p:cNvSpPr>
            <a:spLocks noGrp="1"/>
          </p:cNvSpPr>
          <p:nvPr>
            <p:ph type="sldNum" sz="quarter" idx="12"/>
          </p:nvPr>
        </p:nvSpPr>
        <p:spPr/>
        <p:txBody>
          <a:bodyPr/>
          <a:lstStyle/>
          <a:p>
            <a:fld id="{11A4FD12-259B-4E86-A85D-C1801FC699D5}" type="slidenum">
              <a:rPr lang="en-GB" smtClean="0"/>
              <a:t>18</a:t>
            </a:fld>
            <a:endParaRPr lang="en-GB"/>
          </a:p>
        </p:txBody>
      </p:sp>
      <p:sp>
        <p:nvSpPr>
          <p:cNvPr id="4" name="TextBox 3">
            <a:extLst>
              <a:ext uri="{FF2B5EF4-FFF2-40B4-BE49-F238E27FC236}">
                <a16:creationId xmlns:a16="http://schemas.microsoft.com/office/drawing/2014/main" id="{15E8F802-C0C4-A7C5-E7C1-007357BCA94E}"/>
              </a:ext>
            </a:extLst>
          </p:cNvPr>
          <p:cNvSpPr txBox="1"/>
          <p:nvPr/>
        </p:nvSpPr>
        <p:spPr>
          <a:xfrm>
            <a:off x="7332034" y="28887"/>
            <a:ext cx="3518656" cy="461665"/>
          </a:xfrm>
          <a:prstGeom prst="rect">
            <a:avLst/>
          </a:prstGeom>
          <a:noFill/>
        </p:spPr>
        <p:txBody>
          <a:bodyPr wrap="none" rtlCol="0">
            <a:spAutoFit/>
          </a:bodyPr>
          <a:lstStyle/>
          <a:p>
            <a:r>
              <a:rPr lang="en-GB" sz="2400" b="1"/>
              <a:t>CASE STUDIES: 3. Japan</a:t>
            </a:r>
          </a:p>
        </p:txBody>
      </p:sp>
      <p:pic>
        <p:nvPicPr>
          <p:cNvPr id="7" name="Picture 6" descr="A black and yellow logo&#10;&#10;Description automatically generated">
            <a:extLst>
              <a:ext uri="{FF2B5EF4-FFF2-40B4-BE49-F238E27FC236}">
                <a16:creationId xmlns:a16="http://schemas.microsoft.com/office/drawing/2014/main" id="{BD5BE483-417D-B586-162B-A721F0319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6" name="TextBox 5">
            <a:extLst>
              <a:ext uri="{FF2B5EF4-FFF2-40B4-BE49-F238E27FC236}">
                <a16:creationId xmlns:a16="http://schemas.microsoft.com/office/drawing/2014/main" id="{5F492D22-85F9-3745-5FB2-420659ADB924}"/>
              </a:ext>
            </a:extLst>
          </p:cNvPr>
          <p:cNvSpPr txBox="1"/>
          <p:nvPr/>
        </p:nvSpPr>
        <p:spPr>
          <a:xfrm>
            <a:off x="0" y="409657"/>
            <a:ext cx="12192000" cy="5946693"/>
          </a:xfrm>
          <a:prstGeom prst="rect">
            <a:avLst/>
          </a:prstGeom>
          <a:noFill/>
        </p:spPr>
        <p:txBody>
          <a:bodyPr wrap="square">
            <a:spAutoFit/>
          </a:bodyPr>
          <a:lstStyle/>
          <a:p>
            <a:pPr lvl="0" algn="just" rtl="0">
              <a:lnSpc>
                <a:spcPct val="115000"/>
              </a:lnSpc>
            </a:pPr>
            <a:r>
              <a:rPr lang="en-GB" sz="1600" b="1" kern="100">
                <a:effectLst/>
                <a:ea typeface="DengXian" panose="02010600030101010101" pitchFamily="2" charset="-122"/>
                <a:cs typeface="Arial" panose="020B0604020202020204" pitchFamily="34" charset="0"/>
              </a:rPr>
              <a:t>Context: </a:t>
            </a:r>
            <a:r>
              <a:rPr lang="en-GB" sz="1600" kern="100">
                <a:effectLst/>
                <a:ea typeface="DengXian" panose="02010600030101010101" pitchFamily="2" charset="-122"/>
                <a:cs typeface="Arial" panose="020B0604020202020204" pitchFamily="34" charset="0"/>
              </a:rPr>
              <a:t>Japan introduced UHC in 1961 through a mandatory health insurance system.</a:t>
            </a:r>
          </a:p>
          <a:p>
            <a:pPr lvl="0" algn="just" rtl="0">
              <a:lnSpc>
                <a:spcPct val="115000"/>
              </a:lnSpc>
            </a:pPr>
            <a:endParaRPr lang="en-GB" sz="1600" b="1" kern="100">
              <a:ea typeface="DengXian" panose="02010600030101010101" pitchFamily="2" charset="-122"/>
              <a:cs typeface="Arial" panose="020B0604020202020204" pitchFamily="34" charset="0"/>
            </a:endParaRPr>
          </a:p>
          <a:p>
            <a:pPr lvl="1" algn="just">
              <a:lnSpc>
                <a:spcPct val="115000"/>
              </a:lnSpc>
            </a:pPr>
            <a:r>
              <a:rPr lang="en-GB" sz="1600" b="1" kern="100">
                <a:effectLst/>
                <a:ea typeface="DengXian" panose="02010600030101010101" pitchFamily="2" charset="-122"/>
                <a:cs typeface="Arial" panose="020B0604020202020204" pitchFamily="34" charset="0"/>
              </a:rPr>
              <a:t>Population Coverage (Who is covered?)</a:t>
            </a:r>
            <a:endParaRPr lang="en-GB" sz="1600" kern="100">
              <a:effectLst/>
              <a:ea typeface="DengXian" panose="02010600030101010101" pitchFamily="2" charset="-122"/>
              <a:cs typeface="Arial" panose="020B0604020202020204" pitchFamily="34" charset="0"/>
            </a:endParaRPr>
          </a:p>
          <a:p>
            <a:pPr lvl="1" algn="just">
              <a:lnSpc>
                <a:spcPct val="115000"/>
              </a:lnSpc>
              <a:buSzPts val="1000"/>
              <a:tabLst>
                <a:tab pos="685800" algn="l"/>
              </a:tabLst>
            </a:pPr>
            <a:r>
              <a:rPr lang="en-GB" sz="1600" kern="100">
                <a:effectLst/>
                <a:ea typeface="DengXian" panose="02010600030101010101" pitchFamily="2" charset="-122"/>
                <a:cs typeface="Arial" panose="020B0604020202020204" pitchFamily="34" charset="0"/>
              </a:rPr>
              <a:t>- UHC was achieved by enrolling everyone in </a:t>
            </a:r>
            <a:r>
              <a:rPr lang="en-GB" sz="1600" b="1" kern="100">
                <a:effectLst/>
                <a:ea typeface="DengXian" panose="02010600030101010101" pitchFamily="2" charset="-122"/>
                <a:cs typeface="Arial" panose="020B0604020202020204" pitchFamily="34" charset="0"/>
              </a:rPr>
              <a:t>employer-based insurance schemes</a:t>
            </a:r>
            <a:r>
              <a:rPr lang="en-GB" sz="1600" kern="100">
                <a:effectLst/>
                <a:ea typeface="DengXian" panose="02010600030101010101" pitchFamily="2" charset="-122"/>
                <a:cs typeface="Arial" panose="020B0604020202020204" pitchFamily="34" charset="0"/>
              </a:rPr>
              <a:t> (for formal workers) or </a:t>
            </a:r>
            <a:r>
              <a:rPr lang="en-GB" sz="1600" b="1" kern="100">
                <a:effectLst/>
                <a:ea typeface="DengXian" panose="02010600030101010101" pitchFamily="2" charset="-122"/>
                <a:cs typeface="Arial" panose="020B0604020202020204" pitchFamily="34" charset="0"/>
              </a:rPr>
              <a:t>community health insurance</a:t>
            </a:r>
            <a:r>
              <a:rPr lang="en-GB" sz="1600" kern="100">
                <a:effectLst/>
                <a:ea typeface="DengXian" panose="02010600030101010101" pitchFamily="2" charset="-122"/>
                <a:cs typeface="Arial" panose="020B0604020202020204" pitchFamily="34" charset="0"/>
              </a:rPr>
              <a:t> (for others, such as farmers and the self-employed).</a:t>
            </a:r>
          </a:p>
          <a:p>
            <a:pPr lvl="1" algn="just">
              <a:lnSpc>
                <a:spcPct val="115000"/>
              </a:lnSpc>
              <a:spcAft>
                <a:spcPts val="800"/>
              </a:spcAft>
              <a:buSzPts val="1000"/>
              <a:tabLst>
                <a:tab pos="685800" algn="l"/>
              </a:tabLst>
            </a:pPr>
            <a:r>
              <a:rPr lang="en-GB" sz="1600" kern="100">
                <a:effectLst/>
                <a:ea typeface="DengXian" panose="02010600030101010101" pitchFamily="2" charset="-122"/>
                <a:cs typeface="Arial" panose="020B0604020202020204" pitchFamily="34" charset="0"/>
              </a:rPr>
              <a:t>- Today, 100% of the population is covered.</a:t>
            </a:r>
          </a:p>
          <a:p>
            <a:pPr marL="457200" algn="just">
              <a:spcAft>
                <a:spcPts val="800"/>
              </a:spcAft>
            </a:pPr>
            <a:endParaRPr lang="en-GB" sz="1600" kern="100">
              <a:effectLst/>
              <a:ea typeface="DengXian" panose="02010600030101010101" pitchFamily="2" charset="-122"/>
              <a:cs typeface="Arial" panose="020B0604020202020204" pitchFamily="34" charset="0"/>
            </a:endParaRPr>
          </a:p>
          <a:p>
            <a:pPr marL="457200" algn="just">
              <a:lnSpc>
                <a:spcPct val="115000"/>
              </a:lnSpc>
              <a:spcAft>
                <a:spcPts val="800"/>
              </a:spcAft>
            </a:pPr>
            <a:r>
              <a:rPr lang="en-GB" sz="1600" b="1" kern="100">
                <a:effectLst/>
                <a:ea typeface="DengXian" panose="02010600030101010101" pitchFamily="2" charset="-122"/>
                <a:cs typeface="Arial" panose="020B0604020202020204" pitchFamily="34" charset="0"/>
              </a:rPr>
              <a:t>Service Coverage (What is covered?)</a:t>
            </a:r>
            <a:endParaRPr lang="en-GB" sz="1600" b="1" kern="100">
              <a:ea typeface="DengXian" panose="02010600030101010101" pitchFamily="2" charset="-122"/>
              <a:cs typeface="Arial" panose="020B0604020202020204" pitchFamily="34" charset="0"/>
            </a:endParaRPr>
          </a:p>
          <a:p>
            <a:pPr marL="457200" algn="just">
              <a:lnSpc>
                <a:spcPct val="115000"/>
              </a:lnSpc>
              <a:spcAft>
                <a:spcPts val="800"/>
              </a:spcAft>
            </a:pPr>
            <a:r>
              <a:rPr lang="en-GB" sz="1600" b="1" kern="100">
                <a:effectLst/>
                <a:ea typeface="DengXian" panose="02010600030101010101" pitchFamily="2" charset="-122"/>
                <a:cs typeface="Arial" panose="020B0604020202020204" pitchFamily="34" charset="0"/>
              </a:rPr>
              <a:t>- </a:t>
            </a:r>
            <a:r>
              <a:rPr lang="en-GB" sz="1600" kern="100">
                <a:effectLst/>
                <a:ea typeface="DengXian" panose="02010600030101010101" pitchFamily="2" charset="-122"/>
                <a:cs typeface="Arial" panose="020B0604020202020204" pitchFamily="34" charset="0"/>
              </a:rPr>
              <a:t>A wide range of services is included: outpatient care, inpatient care, diagnostics, surgeries, mental health, and long-term care.</a:t>
            </a:r>
          </a:p>
          <a:p>
            <a:pPr lvl="1" algn="just">
              <a:lnSpc>
                <a:spcPct val="115000"/>
              </a:lnSpc>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Japan prioritizes </a:t>
            </a:r>
            <a:r>
              <a:rPr lang="en-GB" sz="1600" b="1" kern="100">
                <a:effectLst/>
                <a:ea typeface="DengXian" panose="02010600030101010101" pitchFamily="2" charset="-122"/>
                <a:cs typeface="Arial" panose="020B0604020202020204" pitchFamily="34" charset="0"/>
              </a:rPr>
              <a:t>preventive services</a:t>
            </a:r>
            <a:r>
              <a:rPr lang="en-GB" sz="1600" kern="100">
                <a:effectLst/>
                <a:ea typeface="DengXian" panose="02010600030101010101" pitchFamily="2" charset="-122"/>
                <a:cs typeface="Arial" panose="020B0604020202020204" pitchFamily="34" charset="0"/>
              </a:rPr>
              <a:t>, such as regular health checkups and cancer screenings.</a:t>
            </a:r>
          </a:p>
          <a:p>
            <a:pPr marL="457200" algn="just">
              <a:spcAft>
                <a:spcPts val="800"/>
              </a:spcAft>
            </a:pPr>
            <a:endParaRPr lang="en-GB" sz="1600" kern="100">
              <a:effectLst/>
              <a:ea typeface="DengXian" panose="02010600030101010101" pitchFamily="2" charset="-122"/>
              <a:cs typeface="Arial" panose="020B0604020202020204" pitchFamily="34" charset="0"/>
            </a:endParaRPr>
          </a:p>
          <a:p>
            <a:pPr marL="457200" algn="just">
              <a:lnSpc>
                <a:spcPct val="115000"/>
              </a:lnSpc>
              <a:spcAft>
                <a:spcPts val="800"/>
              </a:spcAft>
            </a:pPr>
            <a:r>
              <a:rPr lang="en-GB" sz="1600" b="1" kern="100">
                <a:effectLst/>
                <a:ea typeface="DengXian" panose="02010600030101010101" pitchFamily="2" charset="-122"/>
                <a:cs typeface="Arial" panose="020B0604020202020204" pitchFamily="34" charset="0"/>
              </a:rPr>
              <a:t>Financial Protection (How much is covered?)</a:t>
            </a:r>
            <a:endParaRPr lang="en-GB" sz="1600" kern="100">
              <a:effectLst/>
              <a:ea typeface="DengXian" panose="02010600030101010101" pitchFamily="2" charset="-122"/>
              <a:cs typeface="Arial" panose="020B0604020202020204" pitchFamily="34" charset="0"/>
            </a:endParaRPr>
          </a:p>
          <a:p>
            <a:pPr lvl="1" algn="just">
              <a:lnSpc>
                <a:spcPct val="115000"/>
              </a:lnSpc>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Patients pay 10-30% of healthcare costs, depending on income, with a cap on out-of-pocket expenses.</a:t>
            </a:r>
          </a:p>
          <a:p>
            <a:pPr lvl="1" algn="just">
              <a:lnSpc>
                <a:spcPct val="115000"/>
              </a:lnSpc>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The government subsidizes healthcare for low-income individuals and the elderly.</a:t>
            </a:r>
            <a:endParaRPr lang="en-GB" sz="1600" b="1" kern="100">
              <a:effectLst/>
              <a:ea typeface="DengXian" panose="02010600030101010101" pitchFamily="2" charset="-122"/>
              <a:cs typeface="Arial" panose="020B0604020202020204" pitchFamily="34" charset="0"/>
            </a:endParaRPr>
          </a:p>
          <a:p>
            <a:pPr marL="457200" algn="just">
              <a:lnSpc>
                <a:spcPct val="115000"/>
              </a:lnSpc>
              <a:spcAft>
                <a:spcPts val="800"/>
              </a:spcAft>
            </a:pPr>
            <a:r>
              <a:rPr lang="en-GB" sz="1600" b="1" kern="100">
                <a:effectLst/>
                <a:ea typeface="DengXian" panose="02010600030101010101" pitchFamily="2" charset="-122"/>
                <a:cs typeface="Arial" panose="020B0604020202020204" pitchFamily="34" charset="0"/>
              </a:rPr>
              <a:t>Lessons Learned:</a:t>
            </a:r>
            <a:endParaRPr lang="en-GB" sz="1600" kern="100">
              <a:effectLst/>
              <a:ea typeface="DengXian" panose="02010600030101010101" pitchFamily="2" charset="-122"/>
              <a:cs typeface="Arial" panose="020B0604020202020204" pitchFamily="34" charset="0"/>
            </a:endParaRPr>
          </a:p>
          <a:p>
            <a:pPr lvl="1" algn="just">
              <a:lnSpc>
                <a:spcPct val="115000"/>
              </a:lnSpc>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Strong government regulation ensures equitable access and cost control.</a:t>
            </a:r>
          </a:p>
          <a:p>
            <a:pPr lvl="1" algn="just">
              <a:lnSpc>
                <a:spcPct val="115000"/>
              </a:lnSpc>
              <a:spcAft>
                <a:spcPts val="800"/>
              </a:spcAft>
              <a:buSzPts val="1000"/>
              <a:tabLst>
                <a:tab pos="457200" algn="l"/>
                <a:tab pos="685800" algn="l"/>
              </a:tabLst>
            </a:pPr>
            <a:r>
              <a:rPr lang="en-GB" sz="1600" kern="100">
                <a:effectLst/>
                <a:ea typeface="DengXian" panose="02010600030101010101" pitchFamily="2" charset="-122"/>
                <a:cs typeface="Arial" panose="020B0604020202020204" pitchFamily="34" charset="0"/>
              </a:rPr>
              <a:t>- The aging population presents financial challenges, requiring reforms to ensure long-term sustainability.</a:t>
            </a:r>
          </a:p>
        </p:txBody>
      </p:sp>
      <p:pic>
        <p:nvPicPr>
          <p:cNvPr id="9" name="Picture 8" descr="A red circle with white background&#10;&#10;Description automatically generated">
            <a:extLst>
              <a:ext uri="{FF2B5EF4-FFF2-40B4-BE49-F238E27FC236}">
                <a16:creationId xmlns:a16="http://schemas.microsoft.com/office/drawing/2014/main" id="{EDC780F4-C673-8235-1A70-EFD3570304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850690" y="-20109"/>
            <a:ext cx="1332063" cy="891980"/>
          </a:xfrm>
          <a:prstGeom prst="rect">
            <a:avLst/>
          </a:prstGeom>
        </p:spPr>
      </p:pic>
    </p:spTree>
    <p:extLst>
      <p:ext uri="{BB962C8B-B14F-4D97-AF65-F5344CB8AC3E}">
        <p14:creationId xmlns:p14="http://schemas.microsoft.com/office/powerpoint/2010/main" val="4019477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CE0E7B5-4420-9226-BF7D-E003B2E115B8}"/>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298C0EBC-FBFD-2D3A-70F2-BFF5BF04F133}"/>
              </a:ext>
            </a:extLst>
          </p:cNvPr>
          <p:cNvSpPr>
            <a:spLocks noGrp="1"/>
          </p:cNvSpPr>
          <p:nvPr>
            <p:ph type="sldNum" sz="quarter" idx="12"/>
          </p:nvPr>
        </p:nvSpPr>
        <p:spPr/>
        <p:txBody>
          <a:bodyPr/>
          <a:lstStyle/>
          <a:p>
            <a:fld id="{11A4FD12-259B-4E86-A85D-C1801FC699D5}" type="slidenum">
              <a:rPr lang="en-GB" smtClean="0"/>
              <a:t>19</a:t>
            </a:fld>
            <a:endParaRPr lang="en-GB"/>
          </a:p>
        </p:txBody>
      </p:sp>
      <p:graphicFrame>
        <p:nvGraphicFramePr>
          <p:cNvPr id="4" name="Diagram 3">
            <a:extLst>
              <a:ext uri="{FF2B5EF4-FFF2-40B4-BE49-F238E27FC236}">
                <a16:creationId xmlns:a16="http://schemas.microsoft.com/office/drawing/2014/main" id="{8BD2CCEE-D081-3B5A-FEB6-FA22C4F95A47}"/>
              </a:ext>
            </a:extLst>
          </p:cNvPr>
          <p:cNvGraphicFramePr/>
          <p:nvPr>
            <p:extLst>
              <p:ext uri="{D42A27DB-BD31-4B8C-83A1-F6EECF244321}">
                <p14:modId xmlns:p14="http://schemas.microsoft.com/office/powerpoint/2010/main" val="1412118902"/>
              </p:ext>
            </p:extLst>
          </p:nvPr>
        </p:nvGraphicFramePr>
        <p:xfrm>
          <a:off x="288260" y="62397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black and yellow logo&#10;&#10;Description automatically generated">
            <a:extLst>
              <a:ext uri="{FF2B5EF4-FFF2-40B4-BE49-F238E27FC236}">
                <a16:creationId xmlns:a16="http://schemas.microsoft.com/office/drawing/2014/main" id="{97671587-5375-906A-1CB7-8D95E7A51C1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6" name="TextBox 5">
            <a:extLst>
              <a:ext uri="{FF2B5EF4-FFF2-40B4-BE49-F238E27FC236}">
                <a16:creationId xmlns:a16="http://schemas.microsoft.com/office/drawing/2014/main" id="{BBE6B673-BF9E-312E-C980-8697703C3CF2}"/>
              </a:ext>
            </a:extLst>
          </p:cNvPr>
          <p:cNvSpPr txBox="1"/>
          <p:nvPr/>
        </p:nvSpPr>
        <p:spPr>
          <a:xfrm>
            <a:off x="12700" y="78484"/>
            <a:ext cx="4939622" cy="461665"/>
          </a:xfrm>
          <a:prstGeom prst="rect">
            <a:avLst/>
          </a:prstGeom>
          <a:noFill/>
        </p:spPr>
        <p:txBody>
          <a:bodyPr wrap="none" rtlCol="0">
            <a:spAutoFit/>
          </a:bodyPr>
          <a:lstStyle/>
          <a:p>
            <a:r>
              <a:rPr lang="en-GB" sz="2400" b="1"/>
              <a:t>Key takeaways from Case studies:</a:t>
            </a:r>
          </a:p>
        </p:txBody>
      </p:sp>
      <p:pic>
        <p:nvPicPr>
          <p:cNvPr id="8" name="Graphic 7" descr="Badge 1 outline">
            <a:extLst>
              <a:ext uri="{FF2B5EF4-FFF2-40B4-BE49-F238E27FC236}">
                <a16:creationId xmlns:a16="http://schemas.microsoft.com/office/drawing/2014/main" id="{28C3B187-B18F-89F0-BF4A-8EE5B9EAF0E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79650" y="836626"/>
            <a:ext cx="1248973" cy="1248973"/>
          </a:xfrm>
          <a:prstGeom prst="rect">
            <a:avLst/>
          </a:prstGeom>
        </p:spPr>
      </p:pic>
      <p:pic>
        <p:nvPicPr>
          <p:cNvPr id="10" name="Graphic 9" descr="Badge outline">
            <a:extLst>
              <a:ext uri="{FF2B5EF4-FFF2-40B4-BE49-F238E27FC236}">
                <a16:creationId xmlns:a16="http://schemas.microsoft.com/office/drawing/2014/main" id="{FF176B99-7EAD-385B-9560-003142496F8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49847" y="2085599"/>
            <a:ext cx="1248972" cy="1248972"/>
          </a:xfrm>
          <a:prstGeom prst="rect">
            <a:avLst/>
          </a:prstGeom>
        </p:spPr>
      </p:pic>
      <p:pic>
        <p:nvPicPr>
          <p:cNvPr id="12" name="Graphic 11" descr="Badge 3 outline">
            <a:extLst>
              <a:ext uri="{FF2B5EF4-FFF2-40B4-BE49-F238E27FC236}">
                <a16:creationId xmlns:a16="http://schemas.microsoft.com/office/drawing/2014/main" id="{08334DDC-006D-9693-0547-3B397DCE9D86}"/>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949847" y="3333306"/>
            <a:ext cx="1248972" cy="1248972"/>
          </a:xfrm>
          <a:prstGeom prst="rect">
            <a:avLst/>
          </a:prstGeom>
        </p:spPr>
      </p:pic>
      <p:pic>
        <p:nvPicPr>
          <p:cNvPr id="14" name="Graphic 13" descr="Badge 4 outline">
            <a:extLst>
              <a:ext uri="{FF2B5EF4-FFF2-40B4-BE49-F238E27FC236}">
                <a16:creationId xmlns:a16="http://schemas.microsoft.com/office/drawing/2014/main" id="{6F1D9E78-02BE-E692-AC36-C1D1A0B7A215}"/>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79650" y="4581014"/>
            <a:ext cx="1248971" cy="1248971"/>
          </a:xfrm>
          <a:prstGeom prst="rect">
            <a:avLst/>
          </a:prstGeom>
        </p:spPr>
      </p:pic>
      <p:sp>
        <p:nvSpPr>
          <p:cNvPr id="15" name="TextBox 14">
            <a:extLst>
              <a:ext uri="{FF2B5EF4-FFF2-40B4-BE49-F238E27FC236}">
                <a16:creationId xmlns:a16="http://schemas.microsoft.com/office/drawing/2014/main" id="{F116C5E3-F0ED-185D-66C4-0FF6F0B3063C}"/>
              </a:ext>
            </a:extLst>
          </p:cNvPr>
          <p:cNvSpPr txBox="1"/>
          <p:nvPr/>
        </p:nvSpPr>
        <p:spPr>
          <a:xfrm>
            <a:off x="7777961" y="999447"/>
            <a:ext cx="4366437" cy="923330"/>
          </a:xfrm>
          <a:prstGeom prst="rect">
            <a:avLst/>
          </a:prstGeom>
          <a:noFill/>
        </p:spPr>
        <p:txBody>
          <a:bodyPr wrap="square" rtlCol="0">
            <a:spAutoFit/>
          </a:bodyPr>
          <a:lstStyle/>
          <a:p>
            <a:pPr algn="just"/>
            <a:r>
              <a:rPr lang="en-GB"/>
              <a:t>Successful countries adapted their UHC strategies to fit their unique social, economic and demographic context</a:t>
            </a:r>
          </a:p>
        </p:txBody>
      </p:sp>
      <p:sp>
        <p:nvSpPr>
          <p:cNvPr id="7" name="TextBox 6">
            <a:extLst>
              <a:ext uri="{FF2B5EF4-FFF2-40B4-BE49-F238E27FC236}">
                <a16:creationId xmlns:a16="http://schemas.microsoft.com/office/drawing/2014/main" id="{D35A2D30-B0EA-67A0-1373-ED64FE949FA7}"/>
              </a:ext>
            </a:extLst>
          </p:cNvPr>
          <p:cNvSpPr txBox="1"/>
          <p:nvPr/>
        </p:nvSpPr>
        <p:spPr>
          <a:xfrm>
            <a:off x="7777960" y="2353224"/>
            <a:ext cx="4366437" cy="713722"/>
          </a:xfrm>
          <a:prstGeom prst="rect">
            <a:avLst/>
          </a:prstGeom>
          <a:noFill/>
        </p:spPr>
        <p:txBody>
          <a:bodyPr wrap="square" rtlCol="0">
            <a:spAutoFit/>
          </a:bodyPr>
          <a:lstStyle/>
          <a:p>
            <a:pPr lvl="0" algn="just">
              <a:lnSpc>
                <a:spcPct val="115000"/>
              </a:lnSpc>
              <a:spcAft>
                <a:spcPts val="800"/>
              </a:spcAft>
              <a:tabLst>
                <a:tab pos="457200" algn="l"/>
              </a:tabLst>
            </a:pPr>
            <a:r>
              <a:rPr lang="en-GB" sz="1800" kern="100">
                <a:effectLst/>
                <a:latin typeface="Aptos" panose="020B0004020202020204" pitchFamily="34" charset="0"/>
                <a:ea typeface="DengXian" panose="02010600030101010101" pitchFamily="2" charset="-122"/>
                <a:cs typeface="Arial" panose="020B0604020202020204" pitchFamily="34" charset="0"/>
              </a:rPr>
              <a:t>Subsidies, exemptions, and community-based initiatives ensured inclusivity.</a:t>
            </a:r>
          </a:p>
        </p:txBody>
      </p:sp>
      <p:sp>
        <p:nvSpPr>
          <p:cNvPr id="9" name="TextBox 8">
            <a:extLst>
              <a:ext uri="{FF2B5EF4-FFF2-40B4-BE49-F238E27FC236}">
                <a16:creationId xmlns:a16="http://schemas.microsoft.com/office/drawing/2014/main" id="{8B8E58F4-4179-6C29-AC0B-CB1EA3710857}"/>
              </a:ext>
            </a:extLst>
          </p:cNvPr>
          <p:cNvSpPr txBox="1"/>
          <p:nvPr/>
        </p:nvSpPr>
        <p:spPr>
          <a:xfrm>
            <a:off x="7777959" y="3333978"/>
            <a:ext cx="4366437" cy="1350819"/>
          </a:xfrm>
          <a:prstGeom prst="rect">
            <a:avLst/>
          </a:prstGeom>
          <a:noFill/>
        </p:spPr>
        <p:txBody>
          <a:bodyPr wrap="square" rtlCol="0">
            <a:spAutoFit/>
          </a:bodyPr>
          <a:lstStyle/>
          <a:p>
            <a:pPr lvl="0" algn="just">
              <a:lnSpc>
                <a:spcPct val="115000"/>
              </a:lnSpc>
              <a:spcAft>
                <a:spcPts val="800"/>
              </a:spcAft>
              <a:tabLst>
                <a:tab pos="457200" algn="l"/>
              </a:tabLst>
            </a:pPr>
            <a:r>
              <a:rPr lang="en-GB" sz="1800">
                <a:effectLst/>
                <a:latin typeface="Aptos" panose="020B0004020202020204" pitchFamily="34" charset="0"/>
                <a:ea typeface="DengXian" panose="02010600030101010101" pitchFamily="2" charset="-122"/>
                <a:cs typeface="Arial" panose="020B0604020202020204" pitchFamily="34" charset="0"/>
              </a:rPr>
              <a:t>Countries used a mix of tax-based funding, social health insurance, and international aid to expand coverage sustainably.</a:t>
            </a:r>
            <a:endParaRPr lang="en-GB" sz="1800" kern="100">
              <a:effectLst/>
              <a:latin typeface="Aptos" panose="020B0004020202020204" pitchFamily="34" charset="0"/>
              <a:ea typeface="DengXian" panose="02010600030101010101" pitchFamily="2" charset="-122"/>
              <a:cs typeface="Arial" panose="020B0604020202020204" pitchFamily="34" charset="0"/>
            </a:endParaRPr>
          </a:p>
        </p:txBody>
      </p:sp>
      <p:sp>
        <p:nvSpPr>
          <p:cNvPr id="13" name="TextBox 12">
            <a:extLst>
              <a:ext uri="{FF2B5EF4-FFF2-40B4-BE49-F238E27FC236}">
                <a16:creationId xmlns:a16="http://schemas.microsoft.com/office/drawing/2014/main" id="{C89E0A42-C7A4-FC78-E861-DDAD7390B155}"/>
              </a:ext>
            </a:extLst>
          </p:cNvPr>
          <p:cNvSpPr txBox="1"/>
          <p:nvPr/>
        </p:nvSpPr>
        <p:spPr>
          <a:xfrm>
            <a:off x="7777959" y="4744143"/>
            <a:ext cx="4366437" cy="923330"/>
          </a:xfrm>
          <a:prstGeom prst="rect">
            <a:avLst/>
          </a:prstGeom>
          <a:noFill/>
        </p:spPr>
        <p:txBody>
          <a:bodyPr wrap="square">
            <a:spAutoFit/>
          </a:bodyPr>
          <a:lstStyle/>
          <a:p>
            <a:r>
              <a:rPr lang="en-GB" sz="1800">
                <a:effectLst/>
                <a:latin typeface="Aptos" panose="020B0004020202020204" pitchFamily="34" charset="0"/>
                <a:ea typeface="DengXian" panose="02010600030101010101" pitchFamily="2" charset="-122"/>
                <a:cs typeface="Arial" panose="020B0604020202020204" pitchFamily="34" charset="0"/>
              </a:rPr>
              <a:t>Many systems included preventive care to reduce long-term healthcare costs and disease burdens.</a:t>
            </a:r>
            <a:endParaRPr lang="en-GB"/>
          </a:p>
        </p:txBody>
      </p:sp>
    </p:spTree>
    <p:extLst>
      <p:ext uri="{BB962C8B-B14F-4D97-AF65-F5344CB8AC3E}">
        <p14:creationId xmlns:p14="http://schemas.microsoft.com/office/powerpoint/2010/main" val="2836067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Title Slide Templates for PowerPoint and Keynote - Showeet">
            <a:extLst>
              <a:ext uri="{FF2B5EF4-FFF2-40B4-BE49-F238E27FC236}">
                <a16:creationId xmlns:a16="http://schemas.microsoft.com/office/drawing/2014/main" id="{49FE9D3C-67AB-A0EF-0FD1-49A238194E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1214" b="3800"/>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60B19193-9FFE-D5C3-407F-5AE40938B61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Simona Ferraraccio</a:t>
            </a:r>
          </a:p>
        </p:txBody>
      </p:sp>
      <p:sp>
        <p:nvSpPr>
          <p:cNvPr id="3" name="Slide Number Placeholder 2">
            <a:extLst>
              <a:ext uri="{FF2B5EF4-FFF2-40B4-BE49-F238E27FC236}">
                <a16:creationId xmlns:a16="http://schemas.microsoft.com/office/drawing/2014/main" id="{F125A2F0-8989-F866-2705-6511DA69B67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52267C-BE0D-4D67-9FF7-18C6D8685F4B}" type="slidenum">
              <a:rPr lang="en-US">
                <a:solidFill>
                  <a:srgbClr val="FFFFFF"/>
                </a:solidFill>
              </a:rPr>
              <a:pPr>
                <a:spcAft>
                  <a:spcPts val="600"/>
                </a:spcAft>
              </a:pPr>
              <a:t>20</a:t>
            </a:fld>
            <a:endParaRPr lang="en-US">
              <a:solidFill>
                <a:srgbClr val="FFFFFF"/>
              </a:solidFill>
            </a:endParaRPr>
          </a:p>
        </p:txBody>
      </p:sp>
      <p:pic>
        <p:nvPicPr>
          <p:cNvPr id="4" name="Picture 3" descr="A black and yellow logo&#10;&#10;Description automatically generated">
            <a:extLst>
              <a:ext uri="{FF2B5EF4-FFF2-40B4-BE49-F238E27FC236}">
                <a16:creationId xmlns:a16="http://schemas.microsoft.com/office/drawing/2014/main" id="{F71CE5F3-1B8D-EC92-846E-AE1D90BE1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6" name="TextBox 5">
            <a:extLst>
              <a:ext uri="{FF2B5EF4-FFF2-40B4-BE49-F238E27FC236}">
                <a16:creationId xmlns:a16="http://schemas.microsoft.com/office/drawing/2014/main" id="{ADEE7063-1CAC-92CD-AE75-2A9C7657A5E6}"/>
              </a:ext>
            </a:extLst>
          </p:cNvPr>
          <p:cNvSpPr txBox="1"/>
          <p:nvPr/>
        </p:nvSpPr>
        <p:spPr>
          <a:xfrm>
            <a:off x="938151" y="4239491"/>
            <a:ext cx="4512623" cy="369332"/>
          </a:xfrm>
          <a:prstGeom prst="rect">
            <a:avLst/>
          </a:prstGeom>
          <a:solidFill>
            <a:schemeClr val="bg1"/>
          </a:solidFill>
        </p:spPr>
        <p:txBody>
          <a:bodyPr wrap="square" rtlCol="0">
            <a:spAutoFit/>
          </a:bodyPr>
          <a:lstStyle/>
          <a:p>
            <a:pPr algn="ctr"/>
            <a:r>
              <a:rPr lang="en-GB" b="1"/>
              <a:t>20 mins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5B49B0-277F-BD69-B2B4-81619E141A6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mj-lt"/>
                <a:ea typeface="+mj-ea"/>
                <a:cs typeface="+mj-cs"/>
              </a:rPr>
              <a:t>How does UHC work?</a:t>
            </a:r>
          </a:p>
        </p:txBody>
      </p:sp>
      <p:pic>
        <p:nvPicPr>
          <p:cNvPr id="5122" name="Picture 2" descr="What Is Universal Health Care?">
            <a:extLst>
              <a:ext uri="{FF2B5EF4-FFF2-40B4-BE49-F238E27FC236}">
                <a16:creationId xmlns:a16="http://schemas.microsoft.com/office/drawing/2014/main" id="{BF6CF59F-4829-76C3-78C7-241066C2C5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7" t="13183" r="2593" b="9064"/>
          <a:stretch/>
        </p:blipFill>
        <p:spPr bwMode="auto">
          <a:xfrm>
            <a:off x="3519184" y="1102585"/>
            <a:ext cx="8606353" cy="465282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FFE4AB68-8EC7-3705-A6E0-E36FEDEF746F}"/>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23A28C92-4D71-9138-17BE-7FF6AE3803EC}"/>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11A4FD12-259B-4E86-A85D-C1801FC699D5}" type="slidenum">
              <a:rPr lang="en-US">
                <a:solidFill>
                  <a:srgbClr val="898989"/>
                </a:solidFill>
              </a:rPr>
              <a:pPr>
                <a:spcAft>
                  <a:spcPts val="600"/>
                </a:spcAft>
              </a:pPr>
              <a:t>21</a:t>
            </a:fld>
            <a:endParaRPr lang="en-US">
              <a:solidFill>
                <a:srgbClr val="898989"/>
              </a:solidFill>
            </a:endParaRPr>
          </a:p>
        </p:txBody>
      </p:sp>
      <p:pic>
        <p:nvPicPr>
          <p:cNvPr id="6" name="Picture 5" descr="A black and yellow logo&#10;&#10;Description automatically generated">
            <a:extLst>
              <a:ext uri="{FF2B5EF4-FFF2-40B4-BE49-F238E27FC236}">
                <a16:creationId xmlns:a16="http://schemas.microsoft.com/office/drawing/2014/main" id="{2BB555BD-DC06-80ED-91CC-733F454A03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3760664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010E1-A13C-1536-EC19-A4A574E99DFF}"/>
              </a:ext>
            </a:extLst>
          </p:cNvPr>
          <p:cNvSpPr>
            <a:spLocks noGrp="1"/>
          </p:cNvSpPr>
          <p:nvPr>
            <p:ph type="title"/>
          </p:nvPr>
        </p:nvSpPr>
        <p:spPr>
          <a:xfrm>
            <a:off x="843764" y="726117"/>
            <a:ext cx="3651607" cy="1325563"/>
          </a:xfrm>
        </p:spPr>
        <p:txBody>
          <a:bodyPr/>
          <a:lstStyle/>
          <a:p>
            <a:pPr algn="ctr"/>
            <a:r>
              <a:rPr lang="en-GB" b="1">
                <a:solidFill>
                  <a:schemeClr val="accent6">
                    <a:lumMod val="50000"/>
                  </a:schemeClr>
                </a:solidFill>
              </a:rPr>
              <a:t>PROS</a:t>
            </a:r>
          </a:p>
        </p:txBody>
      </p:sp>
      <p:sp>
        <p:nvSpPr>
          <p:cNvPr id="4" name="Footer Placeholder 3">
            <a:extLst>
              <a:ext uri="{FF2B5EF4-FFF2-40B4-BE49-F238E27FC236}">
                <a16:creationId xmlns:a16="http://schemas.microsoft.com/office/drawing/2014/main" id="{64B61D18-D84A-284A-F66B-C544961DBF8E}"/>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8872A195-A8A4-AC63-5E50-46238979D434}"/>
              </a:ext>
            </a:extLst>
          </p:cNvPr>
          <p:cNvSpPr>
            <a:spLocks noGrp="1"/>
          </p:cNvSpPr>
          <p:nvPr>
            <p:ph type="sldNum" sz="quarter" idx="12"/>
          </p:nvPr>
        </p:nvSpPr>
        <p:spPr/>
        <p:txBody>
          <a:bodyPr/>
          <a:lstStyle/>
          <a:p>
            <a:fld id="{11A4FD12-259B-4E86-A85D-C1801FC699D5}" type="slidenum">
              <a:rPr lang="en-GB" smtClean="0"/>
              <a:t>22</a:t>
            </a:fld>
            <a:endParaRPr lang="en-GB"/>
          </a:p>
        </p:txBody>
      </p:sp>
      <p:sp>
        <p:nvSpPr>
          <p:cNvPr id="6" name="Title 1">
            <a:extLst>
              <a:ext uri="{FF2B5EF4-FFF2-40B4-BE49-F238E27FC236}">
                <a16:creationId xmlns:a16="http://schemas.microsoft.com/office/drawing/2014/main" id="{4C54F2E9-46A3-8FF1-1B73-22D3CC11414E}"/>
              </a:ext>
            </a:extLst>
          </p:cNvPr>
          <p:cNvSpPr txBox="1">
            <a:spLocks/>
          </p:cNvSpPr>
          <p:nvPr/>
        </p:nvSpPr>
        <p:spPr>
          <a:xfrm>
            <a:off x="7168663" y="627301"/>
            <a:ext cx="365160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solidFill>
                  <a:srgbClr val="C00000"/>
                </a:solidFill>
              </a:rPr>
              <a:t>CONS</a:t>
            </a:r>
          </a:p>
        </p:txBody>
      </p:sp>
      <p:cxnSp>
        <p:nvCxnSpPr>
          <p:cNvPr id="8" name="Straight Connector 7">
            <a:extLst>
              <a:ext uri="{FF2B5EF4-FFF2-40B4-BE49-F238E27FC236}">
                <a16:creationId xmlns:a16="http://schemas.microsoft.com/office/drawing/2014/main" id="{F72B06DB-DFAC-93C7-5F60-EF603969F0A8}"/>
              </a:ext>
            </a:extLst>
          </p:cNvPr>
          <p:cNvCxnSpPr>
            <a:cxnSpLocks/>
          </p:cNvCxnSpPr>
          <p:nvPr/>
        </p:nvCxnSpPr>
        <p:spPr>
          <a:xfrm>
            <a:off x="5810356" y="627301"/>
            <a:ext cx="0" cy="5696605"/>
          </a:xfrm>
          <a:prstGeom prst="line">
            <a:avLst/>
          </a:prstGeom>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727311AC-DF6B-A9BA-231A-2443279167A7}"/>
              </a:ext>
            </a:extLst>
          </p:cNvPr>
          <p:cNvSpPr txBox="1"/>
          <p:nvPr/>
        </p:nvSpPr>
        <p:spPr>
          <a:xfrm>
            <a:off x="105975" y="2182941"/>
            <a:ext cx="4526945" cy="2585323"/>
          </a:xfrm>
          <a:prstGeom prst="rect">
            <a:avLst/>
          </a:prstGeom>
          <a:noFill/>
        </p:spPr>
        <p:txBody>
          <a:bodyPr wrap="none" rtlCol="0">
            <a:spAutoFit/>
          </a:bodyPr>
          <a:lstStyle/>
          <a:p>
            <a:pPr marL="285750" indent="-285750">
              <a:buFont typeface="Arial" panose="020B0604020202020204" pitchFamily="34" charset="0"/>
              <a:buChar char="•"/>
            </a:pPr>
            <a:r>
              <a:rPr lang="en-GB"/>
              <a:t>Lower overall health care costs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Many lower administrative costs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Standardises services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Prevents future social costs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Guides people to make healthier choices</a:t>
            </a:r>
          </a:p>
        </p:txBody>
      </p:sp>
      <p:sp>
        <p:nvSpPr>
          <p:cNvPr id="11" name="TextBox 10">
            <a:extLst>
              <a:ext uri="{FF2B5EF4-FFF2-40B4-BE49-F238E27FC236}">
                <a16:creationId xmlns:a16="http://schemas.microsoft.com/office/drawing/2014/main" id="{831C78F4-3A88-7426-A8C8-AD6320A12C77}"/>
              </a:ext>
            </a:extLst>
          </p:cNvPr>
          <p:cNvSpPr txBox="1"/>
          <p:nvPr/>
        </p:nvSpPr>
        <p:spPr>
          <a:xfrm>
            <a:off x="5986408" y="2051680"/>
            <a:ext cx="6291209" cy="3416320"/>
          </a:xfrm>
          <a:prstGeom prst="rect">
            <a:avLst/>
          </a:prstGeom>
          <a:noFill/>
        </p:spPr>
        <p:txBody>
          <a:bodyPr wrap="square" rtlCol="0">
            <a:spAutoFit/>
          </a:bodyPr>
          <a:lstStyle/>
          <a:p>
            <a:pPr marL="285750" indent="-285750">
              <a:buFont typeface="Arial" panose="020B0604020202020204" pitchFamily="34" charset="0"/>
              <a:buChar char="•"/>
            </a:pPr>
            <a:r>
              <a:rPr lang="en-GB"/>
              <a:t>Healthy people pay for the sickest</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Possibly less financial incentive to stay healthy</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Long wait times for elective procedures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Doctors incentivised to cut care to lower costs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Health care costs may overwhelm government budgets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Governments may limit services with low probability of success</a:t>
            </a:r>
          </a:p>
        </p:txBody>
      </p:sp>
      <p:pic>
        <p:nvPicPr>
          <p:cNvPr id="12" name="Picture 11" descr="A black and yellow logo&#10;&#10;Description automatically generated">
            <a:extLst>
              <a:ext uri="{FF2B5EF4-FFF2-40B4-BE49-F238E27FC236}">
                <a16:creationId xmlns:a16="http://schemas.microsoft.com/office/drawing/2014/main" id="{C2A219BC-22E7-3B4A-9271-B6FFEC0B03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13" name="TextBox 12">
            <a:extLst>
              <a:ext uri="{FF2B5EF4-FFF2-40B4-BE49-F238E27FC236}">
                <a16:creationId xmlns:a16="http://schemas.microsoft.com/office/drawing/2014/main" id="{60BDD249-CD4E-97D4-EB14-3F976A938655}"/>
              </a:ext>
            </a:extLst>
          </p:cNvPr>
          <p:cNvSpPr txBox="1"/>
          <p:nvPr/>
        </p:nvSpPr>
        <p:spPr>
          <a:xfrm>
            <a:off x="2669568" y="104081"/>
            <a:ext cx="6462445" cy="523220"/>
          </a:xfrm>
          <a:prstGeom prst="rect">
            <a:avLst/>
          </a:prstGeom>
          <a:noFill/>
        </p:spPr>
        <p:txBody>
          <a:bodyPr wrap="square" rtlCol="0">
            <a:spAutoFit/>
          </a:bodyPr>
          <a:lstStyle/>
          <a:p>
            <a:pPr algn="ctr"/>
            <a:r>
              <a:rPr lang="en-GB" sz="2800" b="1"/>
              <a:t>UNIVERSAL HEALTH COVERAGE</a:t>
            </a:r>
          </a:p>
        </p:txBody>
      </p:sp>
    </p:spTree>
    <p:extLst>
      <p:ext uri="{BB962C8B-B14F-4D97-AF65-F5344CB8AC3E}">
        <p14:creationId xmlns:p14="http://schemas.microsoft.com/office/powerpoint/2010/main" val="3937657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EFA5EB6-C2B9-E043-839C-CC1A90F3DB7A}"/>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245E7E2A-E4C5-FF58-147E-7153B63FD546}"/>
              </a:ext>
            </a:extLst>
          </p:cNvPr>
          <p:cNvSpPr>
            <a:spLocks noGrp="1"/>
          </p:cNvSpPr>
          <p:nvPr>
            <p:ph type="sldNum" sz="quarter" idx="12"/>
          </p:nvPr>
        </p:nvSpPr>
        <p:spPr/>
        <p:txBody>
          <a:bodyPr/>
          <a:lstStyle/>
          <a:p>
            <a:fld id="{11A4FD12-259B-4E86-A85D-C1801FC699D5}" type="slidenum">
              <a:rPr lang="en-GB" smtClean="0"/>
              <a:t>23</a:t>
            </a:fld>
            <a:endParaRPr lang="en-GB"/>
          </a:p>
        </p:txBody>
      </p:sp>
      <p:pic>
        <p:nvPicPr>
          <p:cNvPr id="7" name="Picture 6">
            <a:extLst>
              <a:ext uri="{FF2B5EF4-FFF2-40B4-BE49-F238E27FC236}">
                <a16:creationId xmlns:a16="http://schemas.microsoft.com/office/drawing/2014/main" id="{E0000858-2F83-F8D3-C282-EC67295700F2}"/>
              </a:ext>
            </a:extLst>
          </p:cNvPr>
          <p:cNvPicPr>
            <a:picLocks noChangeAspect="1"/>
          </p:cNvPicPr>
          <p:nvPr/>
        </p:nvPicPr>
        <p:blipFill>
          <a:blip r:embed="rId2"/>
          <a:srcRect l="66875" t="27200" r="11715" b="22400"/>
          <a:stretch/>
        </p:blipFill>
        <p:spPr>
          <a:xfrm>
            <a:off x="2379159" y="472273"/>
            <a:ext cx="7998875" cy="5884077"/>
          </a:xfrm>
          <a:prstGeom prst="rect">
            <a:avLst/>
          </a:prstGeom>
        </p:spPr>
      </p:pic>
      <p:sp>
        <p:nvSpPr>
          <p:cNvPr id="8" name="TextBox 7">
            <a:extLst>
              <a:ext uri="{FF2B5EF4-FFF2-40B4-BE49-F238E27FC236}">
                <a16:creationId xmlns:a16="http://schemas.microsoft.com/office/drawing/2014/main" id="{3DEBA9E9-B883-2B91-61B3-4B9E60256FA8}"/>
              </a:ext>
            </a:extLst>
          </p:cNvPr>
          <p:cNvSpPr txBox="1"/>
          <p:nvPr/>
        </p:nvSpPr>
        <p:spPr>
          <a:xfrm>
            <a:off x="0" y="0"/>
            <a:ext cx="5785173" cy="523220"/>
          </a:xfrm>
          <a:prstGeom prst="rect">
            <a:avLst/>
          </a:prstGeom>
          <a:noFill/>
        </p:spPr>
        <p:txBody>
          <a:bodyPr wrap="none" rtlCol="0">
            <a:spAutoFit/>
          </a:bodyPr>
          <a:lstStyle/>
          <a:p>
            <a:r>
              <a:rPr lang="en-GB" sz="2800" b="1"/>
              <a:t>From assignment 1 specifications:</a:t>
            </a:r>
          </a:p>
        </p:txBody>
      </p:sp>
      <p:sp>
        <p:nvSpPr>
          <p:cNvPr id="9" name="Oval 8">
            <a:extLst>
              <a:ext uri="{FF2B5EF4-FFF2-40B4-BE49-F238E27FC236}">
                <a16:creationId xmlns:a16="http://schemas.microsoft.com/office/drawing/2014/main" id="{FEB62E07-8161-7D39-87A8-270997A2D5A2}"/>
              </a:ext>
            </a:extLst>
          </p:cNvPr>
          <p:cNvSpPr/>
          <p:nvPr/>
        </p:nvSpPr>
        <p:spPr>
          <a:xfrm>
            <a:off x="1914209" y="2910638"/>
            <a:ext cx="8822453" cy="823964"/>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A black and yellow logo&#10;&#10;Description automatically generated">
            <a:extLst>
              <a:ext uri="{FF2B5EF4-FFF2-40B4-BE49-F238E27FC236}">
                <a16:creationId xmlns:a16="http://schemas.microsoft.com/office/drawing/2014/main" id="{EB7378B6-6F8C-1AE5-15C4-02EADFC4EA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438991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scotland health boards map | iPAG Scotland">
            <a:extLst>
              <a:ext uri="{FF2B5EF4-FFF2-40B4-BE49-F238E27FC236}">
                <a16:creationId xmlns:a16="http://schemas.microsoft.com/office/drawing/2014/main" id="{CAC40F84-7365-3DFE-59F3-C5510242C1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2973" y="617187"/>
            <a:ext cx="3398835" cy="458126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DF] Data for Ambulance Dispatch: New &amp; emerging forms of data to support  the London Ambulance Service | Semantic Scholar">
            <a:extLst>
              <a:ext uri="{FF2B5EF4-FFF2-40B4-BE49-F238E27FC236}">
                <a16:creationId xmlns:a16="http://schemas.microsoft.com/office/drawing/2014/main" id="{7A799824-CC25-2438-B171-F802B0B3F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408" r="7604" b="1487"/>
          <a:stretch/>
        </p:blipFill>
        <p:spPr bwMode="auto">
          <a:xfrm>
            <a:off x="3430114" y="1142358"/>
            <a:ext cx="2882029" cy="399300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DC06EA3B-BFA6-1E24-2B03-5591BAF74F6E}"/>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06E7FFB8-B9C5-3A6B-CCC2-0C14D7282FFF}"/>
              </a:ext>
            </a:extLst>
          </p:cNvPr>
          <p:cNvSpPr>
            <a:spLocks noGrp="1"/>
          </p:cNvSpPr>
          <p:nvPr>
            <p:ph type="sldNum" sz="quarter" idx="12"/>
          </p:nvPr>
        </p:nvSpPr>
        <p:spPr/>
        <p:txBody>
          <a:bodyPr/>
          <a:lstStyle/>
          <a:p>
            <a:fld id="{11A4FD12-259B-4E86-A85D-C1801FC699D5}" type="slidenum">
              <a:rPr lang="en-GB" smtClean="0"/>
              <a:t>24</a:t>
            </a:fld>
            <a:endParaRPr lang="en-GB"/>
          </a:p>
        </p:txBody>
      </p:sp>
      <p:sp>
        <p:nvSpPr>
          <p:cNvPr id="2" name="TextBox 1">
            <a:extLst>
              <a:ext uri="{FF2B5EF4-FFF2-40B4-BE49-F238E27FC236}">
                <a16:creationId xmlns:a16="http://schemas.microsoft.com/office/drawing/2014/main" id="{C427D3D5-CB97-45EF-94D2-327291B70A43}"/>
              </a:ext>
            </a:extLst>
          </p:cNvPr>
          <p:cNvSpPr txBox="1"/>
          <p:nvPr/>
        </p:nvSpPr>
        <p:spPr>
          <a:xfrm>
            <a:off x="0" y="-1990"/>
            <a:ext cx="3551742" cy="523220"/>
          </a:xfrm>
          <a:prstGeom prst="rect">
            <a:avLst/>
          </a:prstGeom>
          <a:noFill/>
        </p:spPr>
        <p:txBody>
          <a:bodyPr wrap="none" rtlCol="0">
            <a:spAutoFit/>
          </a:bodyPr>
          <a:lstStyle/>
          <a:p>
            <a:r>
              <a:rPr lang="en-GB" sz="2800" b="1"/>
              <a:t>Structure of the NHS</a:t>
            </a:r>
          </a:p>
        </p:txBody>
      </p:sp>
      <p:pic>
        <p:nvPicPr>
          <p:cNvPr id="1026" name="Picture 2" descr="Organisation Structure of NHS Wales - NHS Wales Shared Services Partnership">
            <a:extLst>
              <a:ext uri="{FF2B5EF4-FFF2-40B4-BE49-F238E27FC236}">
                <a16:creationId xmlns:a16="http://schemas.microsoft.com/office/drawing/2014/main" id="{84A19C28-3D4B-7B76-91F8-41CF270900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93165" y="1273370"/>
            <a:ext cx="3398835" cy="403894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5052FE5-1EE2-C9D9-E84C-CD31C19C27D0}"/>
              </a:ext>
            </a:extLst>
          </p:cNvPr>
          <p:cNvSpPr txBox="1"/>
          <p:nvPr/>
        </p:nvSpPr>
        <p:spPr>
          <a:xfrm>
            <a:off x="4249919" y="5444658"/>
            <a:ext cx="1764394" cy="369332"/>
          </a:xfrm>
          <a:prstGeom prst="rect">
            <a:avLst/>
          </a:prstGeom>
          <a:noFill/>
        </p:spPr>
        <p:txBody>
          <a:bodyPr wrap="none" rtlCol="0">
            <a:spAutoFit/>
          </a:bodyPr>
          <a:lstStyle/>
          <a:p>
            <a:r>
              <a:rPr lang="en-GB" b="1"/>
              <a:t>NHS ENGLAND</a:t>
            </a:r>
          </a:p>
        </p:txBody>
      </p:sp>
      <p:pic>
        <p:nvPicPr>
          <p:cNvPr id="1036" name="Picture 12" descr="Belfast Health And Social Care Trust Jobs - Catalog Library">
            <a:extLst>
              <a:ext uri="{FF2B5EF4-FFF2-40B4-BE49-F238E27FC236}">
                <a16:creationId xmlns:a16="http://schemas.microsoft.com/office/drawing/2014/main" id="{BF7A3619-22CB-04E1-655D-4C30E1374B3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17" t="8527"/>
          <a:stretch/>
        </p:blipFill>
        <p:spPr bwMode="auto">
          <a:xfrm>
            <a:off x="12700" y="1748413"/>
            <a:ext cx="3382092" cy="327537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8B6B712-A712-ABDE-4B2A-6A94851C310A}"/>
              </a:ext>
            </a:extLst>
          </p:cNvPr>
          <p:cNvSpPr txBox="1"/>
          <p:nvPr/>
        </p:nvSpPr>
        <p:spPr>
          <a:xfrm>
            <a:off x="340316" y="5171474"/>
            <a:ext cx="3013389" cy="646331"/>
          </a:xfrm>
          <a:prstGeom prst="rect">
            <a:avLst/>
          </a:prstGeom>
          <a:noFill/>
        </p:spPr>
        <p:txBody>
          <a:bodyPr wrap="none" rtlCol="0">
            <a:spAutoFit/>
          </a:bodyPr>
          <a:lstStyle/>
          <a:p>
            <a:pPr algn="ctr"/>
            <a:r>
              <a:rPr lang="en-GB" b="1"/>
              <a:t>NORTHERN IRELAND </a:t>
            </a:r>
          </a:p>
          <a:p>
            <a:pPr algn="ctr"/>
            <a:r>
              <a:rPr lang="en-GB" b="1"/>
              <a:t>HEALTH AND SOCIAL CARE</a:t>
            </a:r>
          </a:p>
        </p:txBody>
      </p:sp>
      <p:pic>
        <p:nvPicPr>
          <p:cNvPr id="11" name="Picture 10" descr="A black and yellow logo&#10;&#10;Description automatically generated">
            <a:extLst>
              <a:ext uri="{FF2B5EF4-FFF2-40B4-BE49-F238E27FC236}">
                <a16:creationId xmlns:a16="http://schemas.microsoft.com/office/drawing/2014/main" id="{4D6D01C4-785F-6B38-0E6A-530FD84C64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12" name="Right Bracket 11">
            <a:extLst>
              <a:ext uri="{FF2B5EF4-FFF2-40B4-BE49-F238E27FC236}">
                <a16:creationId xmlns:a16="http://schemas.microsoft.com/office/drawing/2014/main" id="{C47AFA8A-6BA2-D47F-317A-BFB279BBA39F}"/>
              </a:ext>
            </a:extLst>
          </p:cNvPr>
          <p:cNvSpPr/>
          <p:nvPr/>
        </p:nvSpPr>
        <p:spPr>
          <a:xfrm>
            <a:off x="2602523" y="2619293"/>
            <a:ext cx="73152" cy="914400"/>
          </a:xfrm>
          <a:prstGeom prst="rightBracket">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grpSp>
        <p:nvGrpSpPr>
          <p:cNvPr id="17" name="Group 16">
            <a:extLst>
              <a:ext uri="{FF2B5EF4-FFF2-40B4-BE49-F238E27FC236}">
                <a16:creationId xmlns:a16="http://schemas.microsoft.com/office/drawing/2014/main" id="{A76E4EF7-CCF8-444C-AF56-C0E5DD7F01DE}"/>
              </a:ext>
            </a:extLst>
          </p:cNvPr>
          <p:cNvGrpSpPr/>
          <p:nvPr/>
        </p:nvGrpSpPr>
        <p:grpSpPr>
          <a:xfrm>
            <a:off x="6672105" y="5274795"/>
            <a:ext cx="5325627" cy="709057"/>
            <a:chOff x="6672105" y="5110976"/>
            <a:chExt cx="5325627" cy="709057"/>
          </a:xfrm>
        </p:grpSpPr>
        <p:sp>
          <p:nvSpPr>
            <p:cNvPr id="3" name="TextBox 2">
              <a:extLst>
                <a:ext uri="{FF2B5EF4-FFF2-40B4-BE49-F238E27FC236}">
                  <a16:creationId xmlns:a16="http://schemas.microsoft.com/office/drawing/2014/main" id="{4EF8B45C-6C21-AE0E-BCE2-92D6B809334A}"/>
                </a:ext>
              </a:extLst>
            </p:cNvPr>
            <p:cNvSpPr txBox="1"/>
            <p:nvPr/>
          </p:nvSpPr>
          <p:spPr>
            <a:xfrm>
              <a:off x="9982200" y="5450701"/>
              <a:ext cx="1446999" cy="369332"/>
            </a:xfrm>
            <a:prstGeom prst="rect">
              <a:avLst/>
            </a:prstGeom>
            <a:noFill/>
          </p:spPr>
          <p:txBody>
            <a:bodyPr wrap="none" rtlCol="0">
              <a:spAutoFit/>
            </a:bodyPr>
            <a:lstStyle/>
            <a:p>
              <a:r>
                <a:rPr lang="en-GB" b="1"/>
                <a:t>NHS WALES</a:t>
              </a:r>
            </a:p>
          </p:txBody>
        </p:sp>
        <p:sp>
          <p:nvSpPr>
            <p:cNvPr id="8" name="TextBox 7">
              <a:extLst>
                <a:ext uri="{FF2B5EF4-FFF2-40B4-BE49-F238E27FC236}">
                  <a16:creationId xmlns:a16="http://schemas.microsoft.com/office/drawing/2014/main" id="{E14E5683-AC36-0E52-D793-FD5AE05A16CA}"/>
                </a:ext>
              </a:extLst>
            </p:cNvPr>
            <p:cNvSpPr txBox="1"/>
            <p:nvPr/>
          </p:nvSpPr>
          <p:spPr>
            <a:xfrm>
              <a:off x="6910527" y="5444658"/>
              <a:ext cx="1881349" cy="369332"/>
            </a:xfrm>
            <a:prstGeom prst="rect">
              <a:avLst/>
            </a:prstGeom>
            <a:noFill/>
          </p:spPr>
          <p:txBody>
            <a:bodyPr wrap="none" rtlCol="0">
              <a:spAutoFit/>
            </a:bodyPr>
            <a:lstStyle/>
            <a:p>
              <a:r>
                <a:rPr lang="en-GB" b="1"/>
                <a:t>NHS SCOTLAND</a:t>
              </a:r>
            </a:p>
          </p:txBody>
        </p:sp>
        <p:sp>
          <p:nvSpPr>
            <p:cNvPr id="13" name="Right Bracket 12">
              <a:extLst>
                <a:ext uri="{FF2B5EF4-FFF2-40B4-BE49-F238E27FC236}">
                  <a16:creationId xmlns:a16="http://schemas.microsoft.com/office/drawing/2014/main" id="{50A5D020-D1AA-F05E-52FE-AC2BCDC08445}"/>
                </a:ext>
              </a:extLst>
            </p:cNvPr>
            <p:cNvSpPr/>
            <p:nvPr/>
          </p:nvSpPr>
          <p:spPr>
            <a:xfrm rot="5400000">
              <a:off x="9267787" y="2515294"/>
              <a:ext cx="134264" cy="5325627"/>
            </a:xfrm>
            <a:prstGeom prst="rightBracket">
              <a:avLst/>
            </a:prstGeom>
            <a:ln>
              <a:solidFill>
                <a:srgbClr val="C0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15" name="Straight Connector 14">
              <a:extLst>
                <a:ext uri="{FF2B5EF4-FFF2-40B4-BE49-F238E27FC236}">
                  <a16:creationId xmlns:a16="http://schemas.microsoft.com/office/drawing/2014/main" id="{FABFEFFD-7068-B090-8B89-3002BE78097A}"/>
                </a:ext>
              </a:extLst>
            </p:cNvPr>
            <p:cNvCxnSpPr/>
            <p:nvPr/>
          </p:nvCxnSpPr>
          <p:spPr>
            <a:xfrm>
              <a:off x="7787473" y="5255288"/>
              <a:ext cx="0" cy="220812"/>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EEA9175-CE48-3ECA-D735-FC46C14282F8}"/>
                </a:ext>
              </a:extLst>
            </p:cNvPr>
            <p:cNvCxnSpPr/>
            <p:nvPr/>
          </p:nvCxnSpPr>
          <p:spPr>
            <a:xfrm>
              <a:off x="10743363" y="5245240"/>
              <a:ext cx="0" cy="220812"/>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grpSp>
      <p:sp>
        <p:nvSpPr>
          <p:cNvPr id="18" name="TextBox 17">
            <a:extLst>
              <a:ext uri="{FF2B5EF4-FFF2-40B4-BE49-F238E27FC236}">
                <a16:creationId xmlns:a16="http://schemas.microsoft.com/office/drawing/2014/main" id="{4D1C92BA-FD6A-C7E8-3156-DBB1A892A6BB}"/>
              </a:ext>
            </a:extLst>
          </p:cNvPr>
          <p:cNvSpPr txBox="1"/>
          <p:nvPr/>
        </p:nvSpPr>
        <p:spPr>
          <a:xfrm>
            <a:off x="7516586" y="320306"/>
            <a:ext cx="3636666" cy="369332"/>
          </a:xfrm>
          <a:prstGeom prst="rect">
            <a:avLst/>
          </a:prstGeom>
          <a:noFill/>
        </p:spPr>
        <p:txBody>
          <a:bodyPr wrap="square" rtlCol="0">
            <a:spAutoFit/>
          </a:bodyPr>
          <a:lstStyle/>
          <a:p>
            <a:pPr algn="ctr"/>
            <a:r>
              <a:rPr lang="en-GB" b="1"/>
              <a:t>HEALTH BOARDS</a:t>
            </a:r>
          </a:p>
        </p:txBody>
      </p:sp>
      <p:sp>
        <p:nvSpPr>
          <p:cNvPr id="19" name="TextBox 18">
            <a:extLst>
              <a:ext uri="{FF2B5EF4-FFF2-40B4-BE49-F238E27FC236}">
                <a16:creationId xmlns:a16="http://schemas.microsoft.com/office/drawing/2014/main" id="{4DA376FD-4D85-ED5D-B3E0-53C809C16C48}"/>
              </a:ext>
            </a:extLst>
          </p:cNvPr>
          <p:cNvSpPr txBox="1"/>
          <p:nvPr/>
        </p:nvSpPr>
        <p:spPr>
          <a:xfrm>
            <a:off x="3353705" y="691876"/>
            <a:ext cx="2958439" cy="369332"/>
          </a:xfrm>
          <a:prstGeom prst="rect">
            <a:avLst/>
          </a:prstGeom>
          <a:noFill/>
        </p:spPr>
        <p:txBody>
          <a:bodyPr wrap="none" rtlCol="0">
            <a:spAutoFit/>
          </a:bodyPr>
          <a:lstStyle/>
          <a:p>
            <a:r>
              <a:rPr lang="en-GB" b="1"/>
              <a:t>INTEGRATED CARE BOARD</a:t>
            </a:r>
          </a:p>
        </p:txBody>
      </p:sp>
    </p:spTree>
    <p:extLst>
      <p:ext uri="{BB962C8B-B14F-4D97-AF65-F5344CB8AC3E}">
        <p14:creationId xmlns:p14="http://schemas.microsoft.com/office/powerpoint/2010/main" val="2864939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A519B16-7E1F-EC56-655B-8D8EE09CCB3E}"/>
              </a:ext>
            </a:extLst>
          </p:cNvPr>
          <p:cNvPicPr>
            <a:picLocks noChangeAspect="1"/>
          </p:cNvPicPr>
          <p:nvPr/>
        </p:nvPicPr>
        <p:blipFill>
          <a:blip r:embed="rId2"/>
          <a:srcRect l="27363" t="34819" r="53434" b="31242"/>
          <a:stretch/>
        </p:blipFill>
        <p:spPr>
          <a:xfrm>
            <a:off x="2337343" y="1325563"/>
            <a:ext cx="8190957" cy="4523833"/>
          </a:xfrm>
          <a:prstGeom prst="rect">
            <a:avLst/>
          </a:prstGeom>
        </p:spPr>
      </p:pic>
      <p:sp>
        <p:nvSpPr>
          <p:cNvPr id="2" name="Title 1">
            <a:extLst>
              <a:ext uri="{FF2B5EF4-FFF2-40B4-BE49-F238E27FC236}">
                <a16:creationId xmlns:a16="http://schemas.microsoft.com/office/drawing/2014/main" id="{4DE235D9-69FF-4DFA-BA5D-274DE1E64A9C}"/>
              </a:ext>
            </a:extLst>
          </p:cNvPr>
          <p:cNvSpPr>
            <a:spLocks noGrp="1"/>
          </p:cNvSpPr>
          <p:nvPr>
            <p:ph type="title"/>
          </p:nvPr>
        </p:nvSpPr>
        <p:spPr>
          <a:xfrm>
            <a:off x="838200" y="-182100"/>
            <a:ext cx="10515600" cy="1325563"/>
          </a:xfrm>
        </p:spPr>
        <p:txBody>
          <a:bodyPr>
            <a:normAutofit/>
          </a:bodyPr>
          <a:lstStyle/>
          <a:p>
            <a:pPr algn="ctr"/>
            <a:r>
              <a:rPr lang="en-GB" sz="4000"/>
              <a:t>Funding model in UK: </a:t>
            </a:r>
            <a:r>
              <a:rPr lang="en-GB" sz="4000" b="1"/>
              <a:t>central UK taxation </a:t>
            </a:r>
          </a:p>
        </p:txBody>
      </p:sp>
      <p:sp>
        <p:nvSpPr>
          <p:cNvPr id="4" name="Footer Placeholder 3">
            <a:extLst>
              <a:ext uri="{FF2B5EF4-FFF2-40B4-BE49-F238E27FC236}">
                <a16:creationId xmlns:a16="http://schemas.microsoft.com/office/drawing/2014/main" id="{B94AA3DD-8B82-ED75-6C68-019A062F65EB}"/>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B5AAA5B9-002C-FABC-A8E5-CCDFEA396A20}"/>
              </a:ext>
            </a:extLst>
          </p:cNvPr>
          <p:cNvSpPr>
            <a:spLocks noGrp="1"/>
          </p:cNvSpPr>
          <p:nvPr>
            <p:ph type="sldNum" sz="quarter" idx="12"/>
          </p:nvPr>
        </p:nvSpPr>
        <p:spPr/>
        <p:txBody>
          <a:bodyPr/>
          <a:lstStyle/>
          <a:p>
            <a:fld id="{11A4FD12-259B-4E86-A85D-C1801FC699D5}" type="slidenum">
              <a:rPr lang="en-GB" smtClean="0"/>
              <a:t>25</a:t>
            </a:fld>
            <a:endParaRPr lang="en-GB"/>
          </a:p>
        </p:txBody>
      </p:sp>
      <p:pic>
        <p:nvPicPr>
          <p:cNvPr id="6" name="Picture 5" descr="A black and yellow logo&#10;&#10;Description automatically generated">
            <a:extLst>
              <a:ext uri="{FF2B5EF4-FFF2-40B4-BE49-F238E27FC236}">
                <a16:creationId xmlns:a16="http://schemas.microsoft.com/office/drawing/2014/main" id="{424D2CCC-0984-74F1-290C-B69AC37B92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grpSp>
        <p:nvGrpSpPr>
          <p:cNvPr id="17" name="Group 16">
            <a:extLst>
              <a:ext uri="{FF2B5EF4-FFF2-40B4-BE49-F238E27FC236}">
                <a16:creationId xmlns:a16="http://schemas.microsoft.com/office/drawing/2014/main" id="{1E3ACDA1-8EA2-F68C-45C1-6AAE6DB40859}"/>
              </a:ext>
            </a:extLst>
          </p:cNvPr>
          <p:cNvGrpSpPr/>
          <p:nvPr/>
        </p:nvGrpSpPr>
        <p:grpSpPr>
          <a:xfrm>
            <a:off x="8458336" y="3994666"/>
            <a:ext cx="3618908" cy="1943909"/>
            <a:chOff x="8458336" y="3994666"/>
            <a:chExt cx="3618908" cy="1943909"/>
          </a:xfrm>
        </p:grpSpPr>
        <p:sp>
          <p:nvSpPr>
            <p:cNvPr id="10" name="Oval 9">
              <a:extLst>
                <a:ext uri="{FF2B5EF4-FFF2-40B4-BE49-F238E27FC236}">
                  <a16:creationId xmlns:a16="http://schemas.microsoft.com/office/drawing/2014/main" id="{28AFB814-8464-3D70-BAEF-085FD1E2FD7E}"/>
                </a:ext>
              </a:extLst>
            </p:cNvPr>
            <p:cNvSpPr/>
            <p:nvPr/>
          </p:nvSpPr>
          <p:spPr>
            <a:xfrm>
              <a:off x="8458336" y="5104562"/>
              <a:ext cx="2012043" cy="834013"/>
            </a:xfrm>
            <a:prstGeom prst="ellipse">
              <a:avLst/>
            </a:prstGeom>
            <a:no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4A3C8555-8929-C059-D34D-EDB2AAFE90BB}"/>
                </a:ext>
              </a:extLst>
            </p:cNvPr>
            <p:cNvSpPr txBox="1"/>
            <p:nvPr/>
          </p:nvSpPr>
          <p:spPr>
            <a:xfrm>
              <a:off x="9120033" y="3994666"/>
              <a:ext cx="2957211" cy="1077218"/>
            </a:xfrm>
            <a:prstGeom prst="rect">
              <a:avLst/>
            </a:prstGeom>
            <a:noFill/>
            <a:ln>
              <a:solidFill>
                <a:schemeClr val="accent1">
                  <a:lumMod val="60000"/>
                  <a:lumOff val="40000"/>
                </a:schemeClr>
              </a:solidFill>
            </a:ln>
          </p:spPr>
          <p:txBody>
            <a:bodyPr wrap="square" rtlCol="0">
              <a:spAutoFit/>
            </a:bodyPr>
            <a:lstStyle/>
            <a:p>
              <a:pPr algn="just"/>
              <a:r>
                <a:rPr lang="en-GB" sz="1600" b="0" i="0">
                  <a:solidFill>
                    <a:srgbClr val="222222"/>
                  </a:solidFill>
                  <a:effectLst/>
                  <a:latin typeface="-apple-system"/>
                </a:rPr>
                <a:t>The largest source of funding for the NHS comes from general taxation. It makes up about 80% of total funding.</a:t>
              </a:r>
              <a:endParaRPr lang="en-GB" sz="1600"/>
            </a:p>
          </p:txBody>
        </p:sp>
      </p:grpSp>
      <p:sp>
        <p:nvSpPr>
          <p:cNvPr id="13" name="TextBox 12">
            <a:extLst>
              <a:ext uri="{FF2B5EF4-FFF2-40B4-BE49-F238E27FC236}">
                <a16:creationId xmlns:a16="http://schemas.microsoft.com/office/drawing/2014/main" id="{9E70212A-82DE-3FC6-855E-ADF1CB610291}"/>
              </a:ext>
            </a:extLst>
          </p:cNvPr>
          <p:cNvSpPr txBox="1"/>
          <p:nvPr/>
        </p:nvSpPr>
        <p:spPr>
          <a:xfrm>
            <a:off x="12700" y="1347602"/>
            <a:ext cx="2559678" cy="1323439"/>
          </a:xfrm>
          <a:prstGeom prst="rect">
            <a:avLst/>
          </a:prstGeom>
          <a:noFill/>
          <a:ln>
            <a:solidFill>
              <a:srgbClr val="FFC000"/>
            </a:solidFill>
          </a:ln>
        </p:spPr>
        <p:txBody>
          <a:bodyPr wrap="square">
            <a:spAutoFit/>
          </a:bodyPr>
          <a:lstStyle/>
          <a:p>
            <a:pPr algn="just"/>
            <a:r>
              <a:rPr lang="en-GB" sz="1600">
                <a:solidFill>
                  <a:srgbClr val="222222"/>
                </a:solidFill>
                <a:latin typeface="-apple-system"/>
              </a:rPr>
              <a:t>P</a:t>
            </a:r>
            <a:r>
              <a:rPr lang="en-GB" sz="1600" b="0" i="0">
                <a:solidFill>
                  <a:srgbClr val="222222"/>
                </a:solidFill>
                <a:effectLst/>
                <a:latin typeface="-apple-system"/>
              </a:rPr>
              <a:t>ayments made by employees, employers, and the self-employed to contribute to welfare benefits, including the NHS.</a:t>
            </a:r>
            <a:endParaRPr lang="en-GB" sz="1600"/>
          </a:p>
        </p:txBody>
      </p:sp>
      <p:sp>
        <p:nvSpPr>
          <p:cNvPr id="14" name="Oval 13">
            <a:extLst>
              <a:ext uri="{FF2B5EF4-FFF2-40B4-BE49-F238E27FC236}">
                <a16:creationId xmlns:a16="http://schemas.microsoft.com/office/drawing/2014/main" id="{902042A3-8315-41B5-B30E-A6EE2EC50A79}"/>
              </a:ext>
            </a:extLst>
          </p:cNvPr>
          <p:cNvSpPr/>
          <p:nvPr/>
        </p:nvSpPr>
        <p:spPr>
          <a:xfrm>
            <a:off x="2501338" y="1415510"/>
            <a:ext cx="2012043" cy="834013"/>
          </a:xfrm>
          <a:prstGeom prst="ellipse">
            <a:avLst/>
          </a:prstGeom>
          <a:no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7669117F-7064-0040-B8C7-5C4EA78D5C71}"/>
              </a:ext>
            </a:extLst>
          </p:cNvPr>
          <p:cNvSpPr/>
          <p:nvPr/>
        </p:nvSpPr>
        <p:spPr>
          <a:xfrm>
            <a:off x="2536858" y="2381049"/>
            <a:ext cx="2012043" cy="834013"/>
          </a:xfrm>
          <a:prstGeom prst="ellipse">
            <a:avLst/>
          </a:prstGeom>
          <a:no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988D1A52-A5F5-33BC-CA38-F7A408E69682}"/>
              </a:ext>
            </a:extLst>
          </p:cNvPr>
          <p:cNvSpPr txBox="1"/>
          <p:nvPr/>
        </p:nvSpPr>
        <p:spPr>
          <a:xfrm>
            <a:off x="1392048" y="3300802"/>
            <a:ext cx="2957211" cy="1077218"/>
          </a:xfrm>
          <a:prstGeom prst="rect">
            <a:avLst/>
          </a:prstGeom>
          <a:noFill/>
          <a:ln>
            <a:solidFill>
              <a:schemeClr val="accent6"/>
            </a:solidFill>
          </a:ln>
        </p:spPr>
        <p:txBody>
          <a:bodyPr wrap="square">
            <a:spAutoFit/>
          </a:bodyPr>
          <a:lstStyle/>
          <a:p>
            <a:pPr algn="just"/>
            <a:r>
              <a:rPr lang="en-GB" sz="1600">
                <a:solidFill>
                  <a:srgbClr val="222222"/>
                </a:solidFill>
                <a:latin typeface="-apple-system"/>
              </a:rPr>
              <a:t>F</a:t>
            </a:r>
            <a:r>
              <a:rPr lang="en-GB" sz="1600" b="0" i="0">
                <a:solidFill>
                  <a:srgbClr val="222222"/>
                </a:solidFill>
                <a:effectLst/>
                <a:latin typeface="-apple-system"/>
              </a:rPr>
              <a:t>ees collected from patients for specific NHS services, such as prescriptions, dental care, and some aspects of hospital care.</a:t>
            </a:r>
            <a:endParaRPr lang="en-GB" sz="1600"/>
          </a:p>
        </p:txBody>
      </p:sp>
      <p:sp>
        <p:nvSpPr>
          <p:cNvPr id="18" name="TextBox 17">
            <a:extLst>
              <a:ext uri="{FF2B5EF4-FFF2-40B4-BE49-F238E27FC236}">
                <a16:creationId xmlns:a16="http://schemas.microsoft.com/office/drawing/2014/main" id="{56EE95CA-6ACF-5B2D-9DFC-7467A2E0D10C}"/>
              </a:ext>
            </a:extLst>
          </p:cNvPr>
          <p:cNvSpPr txBox="1"/>
          <p:nvPr/>
        </p:nvSpPr>
        <p:spPr>
          <a:xfrm>
            <a:off x="8610600" y="1014774"/>
            <a:ext cx="3318607" cy="1477328"/>
          </a:xfrm>
          <a:prstGeom prst="rect">
            <a:avLst/>
          </a:prstGeom>
          <a:solidFill>
            <a:schemeClr val="accent2">
              <a:lumMod val="20000"/>
              <a:lumOff val="80000"/>
            </a:schemeClr>
          </a:solidFill>
        </p:spPr>
        <p:txBody>
          <a:bodyPr wrap="square" rtlCol="0">
            <a:spAutoFit/>
          </a:bodyPr>
          <a:lstStyle/>
          <a:p>
            <a:r>
              <a:rPr lang="en-GB"/>
              <a:t>Other sources of income:</a:t>
            </a:r>
          </a:p>
          <a:p>
            <a:endParaRPr lang="en-GB"/>
          </a:p>
          <a:p>
            <a:pPr marL="342900" indent="-342900">
              <a:buAutoNum type="arabicPeriod"/>
            </a:pPr>
            <a:r>
              <a:rPr lang="en-GB"/>
              <a:t>Private sector contributors</a:t>
            </a:r>
          </a:p>
          <a:p>
            <a:pPr marL="342900" indent="-342900">
              <a:buAutoNum type="arabicPeriod"/>
            </a:pPr>
            <a:r>
              <a:rPr lang="en-GB"/>
              <a:t>Charitable donations</a:t>
            </a:r>
          </a:p>
          <a:p>
            <a:pPr marL="342900" indent="-342900">
              <a:buAutoNum type="arabicPeriod"/>
            </a:pPr>
            <a:r>
              <a:rPr lang="en-GB"/>
              <a:t>Local authority fundings</a:t>
            </a:r>
          </a:p>
        </p:txBody>
      </p:sp>
    </p:spTree>
    <p:extLst>
      <p:ext uri="{BB962C8B-B14F-4D97-AF65-F5344CB8AC3E}">
        <p14:creationId xmlns:p14="http://schemas.microsoft.com/office/powerpoint/2010/main" val="188408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0FCE9-BDEF-E1C7-479A-96767E11FB9A}"/>
              </a:ext>
            </a:extLst>
          </p:cNvPr>
          <p:cNvSpPr>
            <a:spLocks noGrp="1"/>
          </p:cNvSpPr>
          <p:nvPr>
            <p:ph type="title"/>
          </p:nvPr>
        </p:nvSpPr>
        <p:spPr>
          <a:xfrm>
            <a:off x="5194998" y="0"/>
            <a:ext cx="6997002" cy="844062"/>
          </a:xfrm>
        </p:spPr>
        <p:txBody>
          <a:bodyPr/>
          <a:lstStyle/>
          <a:p>
            <a:pPr algn="ctr"/>
            <a:r>
              <a:rPr lang="en-GB"/>
              <a:t>Challenges in NHS funding</a:t>
            </a:r>
          </a:p>
        </p:txBody>
      </p:sp>
      <p:sp>
        <p:nvSpPr>
          <p:cNvPr id="4" name="Footer Placeholder 3">
            <a:extLst>
              <a:ext uri="{FF2B5EF4-FFF2-40B4-BE49-F238E27FC236}">
                <a16:creationId xmlns:a16="http://schemas.microsoft.com/office/drawing/2014/main" id="{0206B8BB-30D3-14D7-0223-257CE1C3181F}"/>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1B35DA58-D843-D26E-DC0F-9628023640D1}"/>
              </a:ext>
            </a:extLst>
          </p:cNvPr>
          <p:cNvSpPr>
            <a:spLocks noGrp="1"/>
          </p:cNvSpPr>
          <p:nvPr>
            <p:ph type="sldNum" sz="quarter" idx="12"/>
          </p:nvPr>
        </p:nvSpPr>
        <p:spPr/>
        <p:txBody>
          <a:bodyPr/>
          <a:lstStyle/>
          <a:p>
            <a:fld id="{11A4FD12-259B-4E86-A85D-C1801FC699D5}" type="slidenum">
              <a:rPr lang="en-GB" smtClean="0"/>
              <a:t>26</a:t>
            </a:fld>
            <a:endParaRPr lang="en-GB"/>
          </a:p>
        </p:txBody>
      </p:sp>
      <p:graphicFrame>
        <p:nvGraphicFramePr>
          <p:cNvPr id="6" name="Diagram 5">
            <a:extLst>
              <a:ext uri="{FF2B5EF4-FFF2-40B4-BE49-F238E27FC236}">
                <a16:creationId xmlns:a16="http://schemas.microsoft.com/office/drawing/2014/main" id="{70174696-0721-2350-5476-11B034BB31E3}"/>
              </a:ext>
            </a:extLst>
          </p:cNvPr>
          <p:cNvGraphicFramePr/>
          <p:nvPr>
            <p:extLst>
              <p:ext uri="{D42A27DB-BD31-4B8C-83A1-F6EECF244321}">
                <p14:modId xmlns:p14="http://schemas.microsoft.com/office/powerpoint/2010/main" val="111051940"/>
              </p:ext>
            </p:extLst>
          </p:nvPr>
        </p:nvGraphicFramePr>
        <p:xfrm>
          <a:off x="-218829" y="1098387"/>
          <a:ext cx="6569388" cy="4661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4767493C-4C7D-CE37-D425-070092E193C0}"/>
              </a:ext>
            </a:extLst>
          </p:cNvPr>
          <p:cNvSpPr txBox="1"/>
          <p:nvPr/>
        </p:nvSpPr>
        <p:spPr>
          <a:xfrm>
            <a:off x="5439506" y="1389787"/>
            <a:ext cx="6812782" cy="369332"/>
          </a:xfrm>
          <a:prstGeom prst="rect">
            <a:avLst/>
          </a:prstGeom>
          <a:noFill/>
        </p:spPr>
        <p:txBody>
          <a:bodyPr wrap="square" rtlCol="0">
            <a:spAutoFit/>
          </a:bodyPr>
          <a:lstStyle/>
          <a:p>
            <a:r>
              <a:rPr lang="en-GB"/>
              <a:t>Due to ageing population and increased chronic illness prevalence</a:t>
            </a:r>
          </a:p>
        </p:txBody>
      </p:sp>
      <p:sp>
        <p:nvSpPr>
          <p:cNvPr id="8" name="TextBox 7">
            <a:extLst>
              <a:ext uri="{FF2B5EF4-FFF2-40B4-BE49-F238E27FC236}">
                <a16:creationId xmlns:a16="http://schemas.microsoft.com/office/drawing/2014/main" id="{B3E371A3-6C5F-2423-F5CF-02650D8557F5}"/>
              </a:ext>
            </a:extLst>
          </p:cNvPr>
          <p:cNvSpPr txBox="1"/>
          <p:nvPr/>
        </p:nvSpPr>
        <p:spPr>
          <a:xfrm>
            <a:off x="5439506" y="2496347"/>
            <a:ext cx="6812782" cy="646331"/>
          </a:xfrm>
          <a:prstGeom prst="rect">
            <a:avLst/>
          </a:prstGeom>
          <a:noFill/>
        </p:spPr>
        <p:txBody>
          <a:bodyPr wrap="square" rtlCol="0">
            <a:spAutoFit/>
          </a:bodyPr>
          <a:lstStyle/>
          <a:p>
            <a:r>
              <a:rPr lang="en-GB"/>
              <a:t>NHS funding increases have struggled to keep pace with inflation and demand</a:t>
            </a:r>
          </a:p>
        </p:txBody>
      </p:sp>
      <p:sp>
        <p:nvSpPr>
          <p:cNvPr id="9" name="TextBox 8">
            <a:extLst>
              <a:ext uri="{FF2B5EF4-FFF2-40B4-BE49-F238E27FC236}">
                <a16:creationId xmlns:a16="http://schemas.microsoft.com/office/drawing/2014/main" id="{6C09918C-C644-385F-BC21-AE552A506180}"/>
              </a:ext>
            </a:extLst>
          </p:cNvPr>
          <p:cNvSpPr txBox="1"/>
          <p:nvPr/>
        </p:nvSpPr>
        <p:spPr>
          <a:xfrm>
            <a:off x="5439506" y="3715323"/>
            <a:ext cx="6812782" cy="646331"/>
          </a:xfrm>
          <a:prstGeom prst="rect">
            <a:avLst/>
          </a:prstGeom>
          <a:noFill/>
        </p:spPr>
        <p:txBody>
          <a:bodyPr wrap="square" rtlCol="0">
            <a:spAutoFit/>
          </a:bodyPr>
          <a:lstStyle/>
          <a:p>
            <a:r>
              <a:rPr lang="en-GB"/>
              <a:t>Staff shortage and wage demands put additional pressure on budgets</a:t>
            </a:r>
          </a:p>
        </p:txBody>
      </p:sp>
      <p:sp>
        <p:nvSpPr>
          <p:cNvPr id="10" name="TextBox 9">
            <a:extLst>
              <a:ext uri="{FF2B5EF4-FFF2-40B4-BE49-F238E27FC236}">
                <a16:creationId xmlns:a16="http://schemas.microsoft.com/office/drawing/2014/main" id="{8FDFB0D8-D451-B391-5447-7A7B31A9472C}"/>
              </a:ext>
            </a:extLst>
          </p:cNvPr>
          <p:cNvSpPr txBox="1"/>
          <p:nvPr/>
        </p:nvSpPr>
        <p:spPr>
          <a:xfrm>
            <a:off x="5439506" y="4934299"/>
            <a:ext cx="6812782" cy="646331"/>
          </a:xfrm>
          <a:prstGeom prst="rect">
            <a:avLst/>
          </a:prstGeom>
          <a:noFill/>
        </p:spPr>
        <p:txBody>
          <a:bodyPr wrap="square" rtlCol="0">
            <a:spAutoFit/>
          </a:bodyPr>
          <a:lstStyle/>
          <a:p>
            <a:r>
              <a:rPr lang="en-GB"/>
              <a:t>The NHS is expected to make savings through improved productivity and digital transformation</a:t>
            </a:r>
          </a:p>
        </p:txBody>
      </p:sp>
      <p:pic>
        <p:nvPicPr>
          <p:cNvPr id="11" name="Picture 10" descr="A black and yellow logo&#10;&#10;Description automatically generated">
            <a:extLst>
              <a:ext uri="{FF2B5EF4-FFF2-40B4-BE49-F238E27FC236}">
                <a16:creationId xmlns:a16="http://schemas.microsoft.com/office/drawing/2014/main" id="{2135EBE7-E72F-F8C8-E702-18CB39A90D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254243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B9D3034-F650-656E-F929-D626D2A7CB10}"/>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1E51FDEB-F438-2262-7BCC-8125D5470085}"/>
              </a:ext>
            </a:extLst>
          </p:cNvPr>
          <p:cNvSpPr>
            <a:spLocks noGrp="1"/>
          </p:cNvSpPr>
          <p:nvPr>
            <p:ph type="sldNum" sz="quarter" idx="12"/>
          </p:nvPr>
        </p:nvSpPr>
        <p:spPr/>
        <p:txBody>
          <a:bodyPr/>
          <a:lstStyle/>
          <a:p>
            <a:fld id="{11A4FD12-259B-4E86-A85D-C1801FC699D5}" type="slidenum">
              <a:rPr lang="en-GB" smtClean="0"/>
              <a:t>27</a:t>
            </a:fld>
            <a:endParaRPr lang="en-GB"/>
          </a:p>
        </p:txBody>
      </p:sp>
      <p:pic>
        <p:nvPicPr>
          <p:cNvPr id="9" name="Picture 8" descr="A hand writing on a blackboard&#10;&#10;Description automatically generated">
            <a:extLst>
              <a:ext uri="{FF2B5EF4-FFF2-40B4-BE49-F238E27FC236}">
                <a16:creationId xmlns:a16="http://schemas.microsoft.com/office/drawing/2014/main" id="{4EB9A6C0-6208-D17E-AA95-0D2302AE8E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0306" y="226493"/>
            <a:ext cx="10491388" cy="5903001"/>
          </a:xfrm>
          <a:prstGeom prst="rect">
            <a:avLst/>
          </a:prstGeom>
        </p:spPr>
      </p:pic>
      <p:pic>
        <p:nvPicPr>
          <p:cNvPr id="10" name="Picture 9" descr="A black and yellow logo&#10;&#10;Description automatically generated">
            <a:extLst>
              <a:ext uri="{FF2B5EF4-FFF2-40B4-BE49-F238E27FC236}">
                <a16:creationId xmlns:a16="http://schemas.microsoft.com/office/drawing/2014/main" id="{60225673-56EF-D3D3-C857-D9EAEBF3DE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29501676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5B1F9F6-D8B3-BEB2-5C4A-7D2A2A946D35}"/>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2A38AF32-FB42-4A21-9515-2410D6D00ECE}"/>
              </a:ext>
            </a:extLst>
          </p:cNvPr>
          <p:cNvSpPr>
            <a:spLocks noGrp="1"/>
          </p:cNvSpPr>
          <p:nvPr>
            <p:ph type="sldNum" sz="quarter" idx="12"/>
          </p:nvPr>
        </p:nvSpPr>
        <p:spPr/>
        <p:txBody>
          <a:bodyPr/>
          <a:lstStyle/>
          <a:p>
            <a:fld id="{11A4FD12-259B-4E86-A85D-C1801FC699D5}" type="slidenum">
              <a:rPr lang="en-GB" smtClean="0"/>
              <a:t>28</a:t>
            </a:fld>
            <a:endParaRPr lang="en-GB"/>
          </a:p>
        </p:txBody>
      </p:sp>
      <p:sp>
        <p:nvSpPr>
          <p:cNvPr id="4" name="TextBox 3">
            <a:extLst>
              <a:ext uri="{FF2B5EF4-FFF2-40B4-BE49-F238E27FC236}">
                <a16:creationId xmlns:a16="http://schemas.microsoft.com/office/drawing/2014/main" id="{6C84591B-65E2-E4E2-2B4C-6042D2CBD356}"/>
              </a:ext>
            </a:extLst>
          </p:cNvPr>
          <p:cNvSpPr txBox="1"/>
          <p:nvPr/>
        </p:nvSpPr>
        <p:spPr>
          <a:xfrm>
            <a:off x="0" y="1366897"/>
            <a:ext cx="12192000" cy="2062103"/>
          </a:xfrm>
          <a:prstGeom prst="rect">
            <a:avLst/>
          </a:prstGeom>
          <a:noFill/>
        </p:spPr>
        <p:txBody>
          <a:bodyPr wrap="square" rtlCol="0">
            <a:spAutoFit/>
          </a:bodyPr>
          <a:lstStyle/>
          <a:p>
            <a:r>
              <a:rPr lang="en-GB" sz="1600" b="1"/>
              <a:t>References</a:t>
            </a:r>
            <a:r>
              <a:rPr lang="en-GB" sz="1600"/>
              <a:t>:</a:t>
            </a:r>
          </a:p>
          <a:p>
            <a:endParaRPr lang="en-GB" sz="1600"/>
          </a:p>
          <a:p>
            <a:r>
              <a:rPr lang="en-GB" sz="1600"/>
              <a:t>David B Evans et al. “</a:t>
            </a:r>
            <a:r>
              <a:rPr lang="en-GB" sz="1600" i="1">
                <a:solidFill>
                  <a:srgbClr val="1B1B1B"/>
                </a:solidFill>
                <a:effectLst/>
              </a:rPr>
              <a:t>Universal health coverage and universal access”. </a:t>
            </a:r>
            <a:r>
              <a:rPr lang="en-GB" sz="1600">
                <a:solidFill>
                  <a:srgbClr val="1B1B1B"/>
                </a:solidFill>
                <a:effectLst/>
              </a:rPr>
              <a:t>National Library of Medicine, 2013. DOI: </a:t>
            </a:r>
            <a:r>
              <a:rPr lang="en-GB" sz="1600" b="0" i="0">
                <a:solidFill>
                  <a:srgbClr val="1B1B1B"/>
                </a:solidFill>
                <a:effectLst/>
              </a:rPr>
              <a:t> </a:t>
            </a:r>
            <a:r>
              <a:rPr lang="en-GB" sz="1600" b="0" i="0" u="sng">
                <a:solidFill>
                  <a:srgbClr val="005EA2"/>
                </a:solidFill>
                <a:effectLst/>
                <a:hlinkClick r:id="rId2"/>
              </a:rPr>
              <a:t>10.2471/BLT.13.125450</a:t>
            </a:r>
            <a:endParaRPr lang="en-GB" sz="1600" i="1">
              <a:solidFill>
                <a:srgbClr val="1B1B1B"/>
              </a:solidFill>
              <a:effectLst/>
            </a:endParaRPr>
          </a:p>
          <a:p>
            <a:endParaRPr lang="en-GB" sz="1600"/>
          </a:p>
          <a:p>
            <a:r>
              <a:rPr lang="en-GB" sz="1600"/>
              <a:t>J. </a:t>
            </a:r>
            <a:r>
              <a:rPr lang="en-GB" sz="1600" err="1"/>
              <a:t>Kutzin</a:t>
            </a:r>
            <a:r>
              <a:rPr lang="en-GB" sz="1600"/>
              <a:t>. “Health financing for universal coverage and health system performance: concepts and implications for policy”. WHO, 2013. DOI: </a:t>
            </a:r>
            <a:r>
              <a:rPr lang="en-GB" sz="1600">
                <a:hlinkClick r:id="rId3"/>
              </a:rPr>
              <a:t>Bulletin of the World Health Organization</a:t>
            </a:r>
            <a:endParaRPr lang="en-GB" sz="1600"/>
          </a:p>
          <a:p>
            <a:endParaRPr lang="en-GB" sz="1600"/>
          </a:p>
          <a:p>
            <a:r>
              <a:rPr lang="en-GB" sz="1600"/>
              <a:t>“NHS funding and expenditure”, Commons Library Research Briefing, 20 July 2024. Retrieved from: </a:t>
            </a:r>
            <a:r>
              <a:rPr lang="en-GB" sz="1600">
                <a:hlinkClick r:id="rId4"/>
              </a:rPr>
              <a:t>SN00724.pdf</a:t>
            </a:r>
            <a:endParaRPr lang="en-GB" sz="1600"/>
          </a:p>
        </p:txBody>
      </p:sp>
      <p:pic>
        <p:nvPicPr>
          <p:cNvPr id="5" name="Picture 4" descr="A black and yellow logo&#10;&#10;Description automatically generated">
            <a:extLst>
              <a:ext uri="{FF2B5EF4-FFF2-40B4-BE49-F238E27FC236}">
                <a16:creationId xmlns:a16="http://schemas.microsoft.com/office/drawing/2014/main" id="{6285D20B-77A3-F354-F6E1-81EAA7CE4BF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881831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2283</Words>
  <Application>Microsoft Office PowerPoint</Application>
  <PresentationFormat>Widescreen</PresentationFormat>
  <Paragraphs>346</Paragraphs>
  <Slides>28</Slides>
  <Notes>4</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DengXian</vt:lpstr>
      <vt:lpstr>Cambria</vt:lpstr>
      <vt:lpstr>Segoe UI</vt:lpstr>
      <vt:lpstr>Office Theme</vt:lpstr>
      <vt:lpstr>BMHP5022 Health Economics </vt:lpstr>
      <vt:lpstr>PowerPoint Presentation</vt:lpstr>
      <vt:lpstr> Table of contents:</vt:lpstr>
      <vt:lpstr>Summary: WHAT INFLUENCES HEALTH?</vt:lpstr>
      <vt:lpstr>Health services in UK </vt:lpstr>
      <vt:lpstr>PowerPoint Presentation</vt:lpstr>
      <vt:lpstr>PowerPoint Presentation</vt:lpstr>
      <vt:lpstr>PowerPoint Presentation</vt:lpstr>
      <vt:lpstr>Understanding UHC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does UHC work?</vt:lpstr>
      <vt:lpstr>PROS</vt:lpstr>
      <vt:lpstr>PowerPoint Presentation</vt:lpstr>
      <vt:lpstr>PowerPoint Presentation</vt:lpstr>
      <vt:lpstr>Funding model in UK: central UK taxation </vt:lpstr>
      <vt:lpstr>Challenges in NHS funding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2025-01-13T13:45:49Z</dcterms:created>
  <dcterms:modified xsi:type="dcterms:W3CDTF">2025-02-03T10:26:17Z</dcterms:modified>
</cp:coreProperties>
</file>