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4"/>
  </p:handout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8742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6740DB-A6D0-4ABA-A495-D5379A124D3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FB1859-FCCD-42D8-B9FD-8BE0D7A6255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542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8917E-8AD9-4234-8D31-3A84940A4782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5F56A8-869D-4FAA-8AA4-72346C62BB1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71800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B173-0FB3-44E1-8A33-0F4D8E26F95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378824"/>
            <a:ext cx="2971800" cy="4954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8F5A2-CA9F-4700-8E3A-A9C9212A9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9934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nreal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en.wikipedia.org/wiki/Sicil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6BC7C-E6E7-415F-985F-F3EA6AF71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3843" y="1123122"/>
            <a:ext cx="10005391" cy="3299791"/>
          </a:xfrm>
        </p:spPr>
        <p:txBody>
          <a:bodyPr>
            <a:noAutofit/>
          </a:bodyPr>
          <a:lstStyle/>
          <a:p>
            <a:r>
              <a:rPr lang="en-GB" sz="3600" dirty="0"/>
              <a:t>Historian </a:t>
            </a:r>
            <a:r>
              <a:rPr lang="en-GB" sz="3600" dirty="0">
                <a:solidFill>
                  <a:srgbClr val="FF0000"/>
                </a:solidFill>
              </a:rPr>
              <a:t>Celia M. Chazelle </a:t>
            </a:r>
            <a:r>
              <a:rPr lang="en-GB" sz="3600" dirty="0"/>
              <a:t>has written of the use of visual imagery in medieval Christianity that </a:t>
            </a:r>
            <a:r>
              <a:rPr lang="en-GB" sz="3600" dirty="0">
                <a:solidFill>
                  <a:srgbClr val="FF0000"/>
                </a:solidFill>
              </a:rPr>
              <a:t>“the [important] point is not that a picture educates its viewers about its subject but that it inspires them to awareness of the adoration which … is owed solely to God.”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21124E-6EE4-46D1-91DF-4E688A7121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0125" y="6304723"/>
            <a:ext cx="2231750" cy="553277"/>
          </a:xfrm>
        </p:spPr>
        <p:txBody>
          <a:bodyPr/>
          <a:lstStyle/>
          <a:p>
            <a:r>
              <a:rPr lang="en-GB" dirty="0"/>
              <a:t>Grace Moreton</a:t>
            </a:r>
          </a:p>
        </p:txBody>
      </p:sp>
    </p:spTree>
    <p:extLst>
      <p:ext uri="{BB962C8B-B14F-4D97-AF65-F5344CB8AC3E}">
        <p14:creationId xmlns:p14="http://schemas.microsoft.com/office/powerpoint/2010/main" val="17184893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9FB7A-7590-4FE4-A989-CC955EB1E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Chazelle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76B70-A80E-4F5A-9182-0262559D4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Religious pictures are made to cause awe, curiosity, and devotion</a:t>
            </a:r>
          </a:p>
          <a:p>
            <a:r>
              <a:rPr lang="en-GB" dirty="0"/>
              <a:t>Whether you knew the subject of the art or not, is IRRELEVANT </a:t>
            </a:r>
          </a:p>
          <a:p>
            <a:r>
              <a:rPr lang="en-GB" dirty="0"/>
              <a:t>Religious teachings and stories to entertain were all spoken so “the illiterate” would have a rough idea anyway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9577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AE719A-BE0B-46D1-B8FC-BFD229182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69461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65C002-8C19-470A-B8D2-4E99144EB134}"/>
              </a:ext>
            </a:extLst>
          </p:cNvPr>
          <p:cNvSpPr txBox="1"/>
          <p:nvPr/>
        </p:nvSpPr>
        <p:spPr>
          <a:xfrm>
            <a:off x="4584347" y="19016"/>
            <a:ext cx="18006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hlinkClick r:id="rId3" tooltip="Monreale"/>
              </a:rPr>
              <a:t>Monreale</a:t>
            </a:r>
            <a:r>
              <a:rPr lang="en-GB" sz="2800" dirty="0">
                <a:solidFill>
                  <a:srgbClr val="FF0000"/>
                </a:solidFill>
              </a:rPr>
              <a:t> in </a:t>
            </a:r>
            <a:r>
              <a:rPr lang="en-GB" sz="2800" dirty="0">
                <a:solidFill>
                  <a:srgbClr val="FF0000"/>
                </a:solidFill>
                <a:hlinkClick r:id="rId4" tooltip="Sicily"/>
              </a:rPr>
              <a:t>Sicily</a:t>
            </a:r>
            <a:r>
              <a:rPr lang="en-GB" sz="2800" dirty="0">
                <a:solidFill>
                  <a:srgbClr val="FF0000"/>
                </a:solidFill>
              </a:rPr>
              <a:t> from the late 12th century. This is a mosaic!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DEA1B1-4CA3-4C79-853D-7E6BFE4AEC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097" y="0"/>
            <a:ext cx="5512904" cy="6858000"/>
          </a:xfrm>
          <a:prstGeom prst="rect">
            <a:avLst/>
          </a:prstGeom>
        </p:spPr>
      </p:pic>
      <p:sp>
        <p:nvSpPr>
          <p:cNvPr id="7" name="Arrow: Curved Left 6">
            <a:extLst>
              <a:ext uri="{FF2B5EF4-FFF2-40B4-BE49-F238E27FC236}">
                <a16:creationId xmlns:a16="http://schemas.microsoft.com/office/drawing/2014/main" id="{6199831E-0523-4A22-B1B4-03884D2736FC}"/>
              </a:ext>
            </a:extLst>
          </p:cNvPr>
          <p:cNvSpPr/>
          <p:nvPr/>
        </p:nvSpPr>
        <p:spPr>
          <a:xfrm>
            <a:off x="5779581" y="2912258"/>
            <a:ext cx="993913" cy="818184"/>
          </a:xfrm>
          <a:prstGeom prst="curved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7639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5F121B4-EE8B-4445-A262-FE517BAB2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2589" y="3429000"/>
            <a:ext cx="5539410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C2E972-A0A7-403B-8D1C-43F1A40A14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374296" cy="42804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744CF7-F6F6-4AC3-AB26-B259B574DFDB}"/>
              </a:ext>
            </a:extLst>
          </p:cNvPr>
          <p:cNvSpPr txBox="1"/>
          <p:nvPr/>
        </p:nvSpPr>
        <p:spPr>
          <a:xfrm>
            <a:off x="887895" y="4505740"/>
            <a:ext cx="52081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Above: Apse mosaic of the Emperor Justinian and his court in the sanctuary of the church of San Vitale in Ravenna, Italy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98E02A-BCE6-4D2C-A275-B46AF9495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2589" y="0"/>
            <a:ext cx="5539410" cy="332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3161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CD158-F45F-4026-B3A8-9B62BE7D2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1683"/>
            <a:ext cx="9905998" cy="1478570"/>
          </a:xfrm>
        </p:spPr>
        <p:txBody>
          <a:bodyPr/>
          <a:lstStyle/>
          <a:p>
            <a:r>
              <a:rPr lang="en-GB" dirty="0"/>
              <a:t>Pope Gregory the great’s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51047-0A95-43F0-8613-CE9C3222C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12" y="1139687"/>
            <a:ext cx="9055377" cy="5603378"/>
          </a:xfrm>
        </p:spPr>
        <p:txBody>
          <a:bodyPr/>
          <a:lstStyle/>
          <a:p>
            <a:r>
              <a:rPr lang="en-GB" dirty="0"/>
              <a:t>This argument for the role of images goes back to the late 5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/>
              <a:t>century AD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Gregory’s letters to  Bishop Serenus of Marseilles  were to prevent the destruction of religious imagery because they could teach </a:t>
            </a:r>
          </a:p>
          <a:p>
            <a:endParaRPr lang="en-GB" dirty="0"/>
          </a:p>
          <a:p>
            <a:r>
              <a:rPr lang="en-GB" dirty="0"/>
              <a:t>“art’s function for stirring the emotions of believers:</a:t>
            </a:r>
            <a:r>
              <a:rPr lang="en-GB" baseline="30000" dirty="0"/>
              <a:t>4</a:t>
            </a:r>
            <a:r>
              <a:rPr lang="en-GB" dirty="0"/>
              <a:t> “When you see the picture, you are inflamed in your soul with love of him” used in the 8th C. by the Lateran – it was re-used and interpreted repeatedly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25D643-CE34-4370-803F-C9B2971C7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6278" y="1152939"/>
            <a:ext cx="2921758" cy="40551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2A1A88-8E90-4053-836C-58D06C0BB8E1}"/>
              </a:ext>
            </a:extLst>
          </p:cNvPr>
          <p:cNvSpPr txBox="1"/>
          <p:nvPr/>
        </p:nvSpPr>
        <p:spPr>
          <a:xfrm>
            <a:off x="9404141" y="5221356"/>
            <a:ext cx="26197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Pope Gregory the Great-Pope of the Catholic Church between 590 and 604 AD.</a:t>
            </a:r>
          </a:p>
        </p:txBody>
      </p:sp>
    </p:spTree>
    <p:extLst>
      <p:ext uri="{BB962C8B-B14F-4D97-AF65-F5344CB8AC3E}">
        <p14:creationId xmlns:p14="http://schemas.microsoft.com/office/powerpoint/2010/main" val="41042715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1C6CB23-EDC9-43DF-9B12-85AE98B53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31914"/>
            <a:ext cx="9905998" cy="1477616"/>
          </a:xfrm>
        </p:spPr>
        <p:txBody>
          <a:bodyPr>
            <a:normAutofit fontScale="90000"/>
          </a:bodyPr>
          <a:lstStyle/>
          <a:p>
            <a:r>
              <a:rPr lang="en-GB" dirty="0"/>
              <a:t>It is also the church’s “duty [that] all persons who come into their churches [are gathered] into one body of the faithful”= curiosity leads to adoration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98A7E7-8BFE-46ED-ACDA-A48EF50D47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53" t="2398" r="7196" b="2994"/>
          <a:stretch/>
        </p:blipFill>
        <p:spPr>
          <a:xfrm>
            <a:off x="8057322" y="1961322"/>
            <a:ext cx="3919467" cy="4797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820DD-FFCA-421C-9A70-9DE2888BE3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723" y="1961322"/>
            <a:ext cx="6908938" cy="479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233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242330-613F-4863-BDF4-28D76B42B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0952" y="0"/>
            <a:ext cx="91500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819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0000A-9595-45EF-BDFD-003AC8C94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 not everyone agreed…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A4000F-DFDD-44A7-A25F-A2CE5A544D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4158" y="1722783"/>
            <a:ext cx="5065642" cy="4267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Iconoclasts- hate pictures</a:t>
            </a:r>
          </a:p>
          <a:p>
            <a:r>
              <a:rPr lang="en-GB" dirty="0"/>
              <a:t>From 726 -787 AD religious icons were being destroyed because:</a:t>
            </a:r>
          </a:p>
          <a:p>
            <a:r>
              <a:rPr lang="en-GB" dirty="0"/>
              <a:t>You shall have no other gods before me… You shall not make for yourself a carved image –You shall not adore them, nor serve them (Exodus 20:3-5).</a:t>
            </a:r>
          </a:p>
          <a:p>
            <a:r>
              <a:rPr lang="en-GB" dirty="0"/>
              <a:t>The Church was too rich</a:t>
            </a:r>
          </a:p>
          <a:p>
            <a:r>
              <a:rPr lang="en-GB" dirty="0"/>
              <a:t>It was a sin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78806C-DFC6-4681-A15B-BFDCAF96AF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22783"/>
            <a:ext cx="5436704" cy="406841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Iconophiles- love images</a:t>
            </a:r>
          </a:p>
          <a:p>
            <a:r>
              <a:rPr lang="en-GB" dirty="0"/>
              <a:t>Christ was the incarnation of God, depicting Christ shows this to those who can’t read and is allowed because God depicted himself through Christ</a:t>
            </a:r>
          </a:p>
          <a:p>
            <a:r>
              <a:rPr lang="en-GB" dirty="0"/>
              <a:t>This won the argument</a:t>
            </a:r>
          </a:p>
          <a:p>
            <a:r>
              <a:rPr lang="en-GB" dirty="0"/>
              <a:t>Since then its purpose that debates are based around- to teach on their own OR as an aid to teaching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B7BDBA-19D4-4C9F-AF6D-ACF2A7236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3497" y="4760913"/>
            <a:ext cx="1771650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7804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082D9-CEE7-4584-9569-85C1E4B25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53" y="0"/>
            <a:ext cx="9905998" cy="1478570"/>
          </a:xfrm>
        </p:spPr>
        <p:txBody>
          <a:bodyPr/>
          <a:lstStyle/>
          <a:p>
            <a:r>
              <a:rPr lang="en-GB" dirty="0"/>
              <a:t>Other uses….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8BBC5E-0F9B-476E-8C43-C9785F079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3274" y="0"/>
            <a:ext cx="5378726" cy="6858000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F5CCCDB-2939-449F-BF9B-5CA11DF19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01058" y="0"/>
            <a:ext cx="2812214" cy="65995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63C997-867D-4872-B3E1-97344EEB53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7198"/>
          <a:stretch/>
        </p:blipFill>
        <p:spPr>
          <a:xfrm>
            <a:off x="393318" y="1219199"/>
            <a:ext cx="3456275" cy="522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192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8377CA-C577-4E30-A0CF-4EC842FC5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49248" cy="3792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AE4BD2-0098-4FB3-AF50-43B8199DF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754" y="0"/>
            <a:ext cx="4749247" cy="37956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4BBF31-89E1-4B1B-AD2A-D00A45E06AF1}"/>
              </a:ext>
            </a:extLst>
          </p:cNvPr>
          <p:cNvSpPr txBox="1"/>
          <p:nvPr/>
        </p:nvSpPr>
        <p:spPr>
          <a:xfrm>
            <a:off x="4749247" y="0"/>
            <a:ext cx="42274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Detail of a medieval chapel wall painting in La Brigue, France.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14D9F0A-834F-42D9-B6F7-47D00D6D36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01148" y="4081671"/>
            <a:ext cx="3419061" cy="2584172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FEAR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FEAR OF HELL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FEAR OF SUFFERING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FEAR OF DEATH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6418CE-85D9-44E2-A46F-4049FF055B69}"/>
              </a:ext>
            </a:extLst>
          </p:cNvPr>
          <p:cNvSpPr txBox="1"/>
          <p:nvPr/>
        </p:nvSpPr>
        <p:spPr>
          <a:xfrm>
            <a:off x="4212533" y="4288821"/>
            <a:ext cx="42274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CONTROL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Control death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Control behaviour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Guarantee a fascinated audience</a:t>
            </a:r>
          </a:p>
          <a:p>
            <a:endParaRPr lang="en-GB" sz="2000" dirty="0"/>
          </a:p>
        </p:txBody>
      </p:sp>
      <p:sp>
        <p:nvSpPr>
          <p:cNvPr id="13" name="Right Brace 12">
            <a:extLst>
              <a:ext uri="{FF2B5EF4-FFF2-40B4-BE49-F238E27FC236}">
                <a16:creationId xmlns:a16="http://schemas.microsoft.com/office/drawing/2014/main" id="{9D93EABC-9BCB-43F1-8D18-CAE661574688}"/>
              </a:ext>
            </a:extLst>
          </p:cNvPr>
          <p:cNvSpPr/>
          <p:nvPr/>
        </p:nvSpPr>
        <p:spPr>
          <a:xfrm>
            <a:off x="7596806" y="4288821"/>
            <a:ext cx="1444487" cy="2246769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A0F213-6152-4046-904E-0174D7A82DE6}"/>
              </a:ext>
            </a:extLst>
          </p:cNvPr>
          <p:cNvSpPr txBox="1"/>
          <p:nvPr/>
        </p:nvSpPr>
        <p:spPr>
          <a:xfrm>
            <a:off x="9400760" y="4134932"/>
            <a:ext cx="231581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All of these can be used to teach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828D568-32FB-4E61-B0B8-AA21905B9FC5}"/>
              </a:ext>
            </a:extLst>
          </p:cNvPr>
          <p:cNvCxnSpPr/>
          <p:nvPr/>
        </p:nvCxnSpPr>
        <p:spPr>
          <a:xfrm>
            <a:off x="6096000" y="1113183"/>
            <a:ext cx="1775791" cy="27181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6325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6CE800-5C27-4B13-833A-096814951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744" y="0"/>
            <a:ext cx="4779634" cy="1205948"/>
          </a:xfrm>
        </p:spPr>
        <p:txBody>
          <a:bodyPr/>
          <a:lstStyle/>
          <a:p>
            <a:r>
              <a:rPr lang="en-GB" dirty="0"/>
              <a:t>On A SILLIER NOTE…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977A43-9F21-4794-BA7B-5FCF20301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7130" y="142462"/>
            <a:ext cx="4132163" cy="2905538"/>
          </a:xfrm>
        </p:spPr>
        <p:txBody>
          <a:bodyPr>
            <a:normAutofit/>
          </a:bodyPr>
          <a:lstStyle/>
          <a:p>
            <a:r>
              <a:rPr lang="en-GB" u="sng" dirty="0"/>
              <a:t>DROLLERIES</a:t>
            </a:r>
          </a:p>
          <a:p>
            <a:r>
              <a:rPr lang="en-GB" sz="2000" dirty="0"/>
              <a:t>Found throughout religious texts</a:t>
            </a:r>
          </a:p>
          <a:p>
            <a:r>
              <a:rPr lang="en-GB" sz="2000" dirty="0"/>
              <a:t>Mainly made by monks</a:t>
            </a:r>
          </a:p>
          <a:p>
            <a:r>
              <a:rPr lang="en-GB" sz="2000" dirty="0"/>
              <a:t>Entertainment?</a:t>
            </a:r>
          </a:p>
          <a:p>
            <a:r>
              <a:rPr lang="en-GB" sz="2000" dirty="0"/>
              <a:t>Or curiosity so the on looker will read 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B46399-99A4-4964-982F-572F86F822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97" t="20597" r="21526"/>
          <a:stretch/>
        </p:blipFill>
        <p:spPr>
          <a:xfrm>
            <a:off x="0" y="3144496"/>
            <a:ext cx="4544671" cy="37135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A7AE9C-B101-4A11-B5BB-BEA3363B3D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23"/>
          <a:stretch/>
        </p:blipFill>
        <p:spPr>
          <a:xfrm>
            <a:off x="9685313" y="0"/>
            <a:ext cx="250668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A74520-DFB2-40BC-A318-8DE58C796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7301" y="3144496"/>
            <a:ext cx="4621992" cy="371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582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595CA-04AC-46FB-9284-AF507BB94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564" y="0"/>
            <a:ext cx="9905998" cy="1478570"/>
          </a:xfrm>
        </p:spPr>
        <p:txBody>
          <a:bodyPr/>
          <a:lstStyle/>
          <a:p>
            <a:r>
              <a:rPr lang="en-GB" dirty="0"/>
              <a:t>So…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26837B-973F-46FC-837E-4DB15F94E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564" y="1405541"/>
            <a:ext cx="9905999" cy="4046918"/>
          </a:xfrm>
        </p:spPr>
        <p:txBody>
          <a:bodyPr/>
          <a:lstStyle/>
          <a:p>
            <a:r>
              <a:rPr lang="en-GB" dirty="0"/>
              <a:t>This argument  is over 1400 years old and is still argued today</a:t>
            </a:r>
          </a:p>
          <a:p>
            <a:r>
              <a:rPr lang="en-GB" dirty="0"/>
              <a:t>Whether the  viewer IMMEDIATELY understands or has to be told about the subject of the art is what it really centre’s around</a:t>
            </a:r>
          </a:p>
          <a:p>
            <a:r>
              <a:rPr lang="en-GB" dirty="0"/>
              <a:t>They aren’t ONLY to inspire “adoration” but FEAR  and curiosity as well</a:t>
            </a:r>
          </a:p>
        </p:txBody>
      </p:sp>
    </p:spTree>
    <p:extLst>
      <p:ext uri="{BB962C8B-B14F-4D97-AF65-F5344CB8AC3E}">
        <p14:creationId xmlns:p14="http://schemas.microsoft.com/office/powerpoint/2010/main" val="41609712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203</TotalTime>
  <Words>491</Words>
  <Application>Microsoft Office PowerPoint</Application>
  <PresentationFormat>Widescreen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Tw Cen MT</vt:lpstr>
      <vt:lpstr>Circuit</vt:lpstr>
      <vt:lpstr>Historian Celia M. Chazelle has written of the use of visual imagery in medieval Christianity that “the [important] point is not that a picture educates its viewers about its subject but that it inspires them to awareness of the adoration which … is owed solely to God.”</vt:lpstr>
      <vt:lpstr>What did Chazelle mean?</vt:lpstr>
      <vt:lpstr>PowerPoint Presentation</vt:lpstr>
      <vt:lpstr>PowerPoint Presentation</vt:lpstr>
      <vt:lpstr>Pope Gregory the great’s letters</vt:lpstr>
      <vt:lpstr>It is also the church’s “duty [that] all persons who come into their churches [are gathered] into one body of the faithful”= curiosity leads to adoration</vt:lpstr>
      <vt:lpstr>PowerPoint Presentation</vt:lpstr>
      <vt:lpstr>However not everyone agreed…</vt:lpstr>
      <vt:lpstr>Other uses….</vt:lpstr>
      <vt:lpstr>PowerPoint Presentation</vt:lpstr>
      <vt:lpstr>On A SILLIER NOTE…</vt:lpstr>
      <vt:lpstr>So…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Historian Celia M. Chazelle has written of the use of visual imagery in medieval Christianity that “the [important] point is not that a picture educates its viewers about its subject but that it inspires them to awareness of the adoration which … is owed solely to God.”</dc:title>
  <dc:creator>Lesley Moreton (1600844)</dc:creator>
  <cp:lastModifiedBy>Lesley Moreton (1600844)</cp:lastModifiedBy>
  <cp:revision>21</cp:revision>
  <cp:lastPrinted>2018-01-28T08:55:18Z</cp:lastPrinted>
  <dcterms:created xsi:type="dcterms:W3CDTF">2018-01-15T10:57:18Z</dcterms:created>
  <dcterms:modified xsi:type="dcterms:W3CDTF">2018-01-28T09:07:47Z</dcterms:modified>
</cp:coreProperties>
</file>