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1" r:id="rId1"/>
  </p:sldMasterIdLst>
  <p:notesMasterIdLst>
    <p:notesMasterId r:id="rId19"/>
  </p:notesMasterIdLst>
  <p:handoutMasterIdLst>
    <p:handoutMasterId r:id="rId20"/>
  </p:handoutMasterIdLst>
  <p:sldIdLst>
    <p:sldId id="286" r:id="rId2"/>
    <p:sldId id="257" r:id="rId3"/>
    <p:sldId id="258" r:id="rId4"/>
    <p:sldId id="270" r:id="rId5"/>
    <p:sldId id="263" r:id="rId6"/>
    <p:sldId id="293" r:id="rId7"/>
    <p:sldId id="295" r:id="rId8"/>
    <p:sldId id="292" r:id="rId9"/>
    <p:sldId id="275" r:id="rId10"/>
    <p:sldId id="294" r:id="rId11"/>
    <p:sldId id="291" r:id="rId12"/>
    <p:sldId id="264" r:id="rId13"/>
    <p:sldId id="296" r:id="rId14"/>
    <p:sldId id="297" r:id="rId15"/>
    <p:sldId id="298" r:id="rId16"/>
    <p:sldId id="299" r:id="rId17"/>
    <p:sldId id="300" r:id="rId18"/>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p:scale>
          <a:sx n="67" d="100"/>
          <a:sy n="67" d="100"/>
        </p:scale>
        <p:origin x="1260" y="3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'Sales' by 'Month'</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Sales</c:v>
          </c:tx>
          <c:spPr>
            <a:solidFill>
              <a:schemeClr val="accent1"/>
            </a:solidFill>
            <a:ln w="25400">
              <a:noFill/>
            </a:ln>
            <a:effectLst/>
          </c:spPr>
          <c:invertIfNegative val="0"/>
          <c:cat>
            <c:numRef>
              <c:f>Sheet1!$A$2:$A$14</c:f>
              <c:numCache>
                <c:formatCode>General</c:formatCode>
                <c:ptCount val="13"/>
                <c:pt idx="0">
                  <c:v>1</c:v>
                </c:pt>
                <c:pt idx="1">
                  <c:v>2</c:v>
                </c:pt>
                <c:pt idx="2">
                  <c:v>3</c:v>
                </c:pt>
                <c:pt idx="3">
                  <c:v>4</c:v>
                </c:pt>
                <c:pt idx="4">
                  <c:v>5</c:v>
                </c:pt>
                <c:pt idx="5">
                  <c:v>6</c:v>
                </c:pt>
                <c:pt idx="6">
                  <c:v>7</c:v>
                </c:pt>
                <c:pt idx="7">
                  <c:v>8</c:v>
                </c:pt>
                <c:pt idx="8">
                  <c:v>9</c:v>
                </c:pt>
                <c:pt idx="9">
                  <c:v>10</c:v>
                </c:pt>
                <c:pt idx="10">
                  <c:v>11</c:v>
                </c:pt>
                <c:pt idx="11">
                  <c:v>12</c:v>
                </c:pt>
                <c:pt idx="12">
                  <c:v>13</c:v>
                </c:pt>
              </c:numCache>
            </c:numRef>
          </c:cat>
          <c:val>
            <c:numRef>
              <c:f>Sheet1!$B$2:$B$14</c:f>
              <c:numCache>
                <c:formatCode>General</c:formatCode>
                <c:ptCount val="13"/>
                <c:pt idx="0">
                  <c:v>10000</c:v>
                </c:pt>
                <c:pt idx="1">
                  <c:v>10600</c:v>
                </c:pt>
                <c:pt idx="2">
                  <c:v>11000</c:v>
                </c:pt>
                <c:pt idx="3">
                  <c:v>12000</c:v>
                </c:pt>
                <c:pt idx="4">
                  <c:v>15000</c:v>
                </c:pt>
                <c:pt idx="5">
                  <c:v>12000</c:v>
                </c:pt>
                <c:pt idx="6">
                  <c:v>10000</c:v>
                </c:pt>
                <c:pt idx="7">
                  <c:v>12000</c:v>
                </c:pt>
                <c:pt idx="8">
                  <c:v>25000</c:v>
                </c:pt>
                <c:pt idx="9">
                  <c:v>25000</c:v>
                </c:pt>
                <c:pt idx="10">
                  <c:v>20000</c:v>
                </c:pt>
                <c:pt idx="11">
                  <c:v>15000</c:v>
                </c:pt>
              </c:numCache>
            </c:numRef>
          </c:val>
          <c:extLst>
            <c:ext xmlns:c16="http://schemas.microsoft.com/office/drawing/2014/chart" uri="{C3380CC4-5D6E-409C-BE32-E72D297353CC}">
              <c16:uniqueId val="{00000000-3C1E-4FD3-847B-0B7665FF2F19}"/>
            </c:ext>
          </c:extLst>
        </c:ser>
        <c:dLbls>
          <c:showLegendKey val="0"/>
          <c:showVal val="0"/>
          <c:showCatName val="0"/>
          <c:showSerName val="0"/>
          <c:showPercent val="0"/>
          <c:showBubbleSize val="0"/>
        </c:dLbls>
        <c:gapWidth val="150"/>
        <c:axId val="37903168"/>
        <c:axId val="37898592"/>
      </c:barChart>
      <c:catAx>
        <c:axId val="3790316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Month</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7898592"/>
        <c:crosses val="autoZero"/>
        <c:auto val="1"/>
        <c:lblAlgn val="ctr"/>
        <c:lblOffset val="100"/>
        <c:noMultiLvlLbl val="0"/>
      </c:catAx>
      <c:valAx>
        <c:axId val="378985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Sales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7903168"/>
        <c:crosses val="autoZero"/>
        <c:crossBetween val="between"/>
        <c:dispUnits>
          <c:builtInUnit val="thousands"/>
          <c:dispUnitsLbl>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dispUnitsLbl>
        </c:dispUnits>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8</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22/07/2021</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22/07/2021</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22/07/2021</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22/07/2021</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22/07/2021</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22/07/2021</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22/07/2021</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22/07/2021</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22/07/2021</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22/07/2021</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22/07/2021</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22/07/2021</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vestopedia.com/terms/b/breakevenpoint.asp" TargetMode="External"/><Relationship Id="rId2" Type="http://schemas.openxmlformats.org/officeDocument/2006/relationships/hyperlink" Target="https://www.businessnewsdaily.com/10644-write-financial-section-business-plan.html" TargetMode="External"/><Relationship Id="rId1" Type="http://schemas.openxmlformats.org/officeDocument/2006/relationships/slideLayout" Target="../slideLayouts/slideLayout2.xml"/><Relationship Id="rId4" Type="http://schemas.openxmlformats.org/officeDocument/2006/relationships/hyperlink" Target="https://annenberg.brown.edu/sites/default/files/EdResearch_for_Recovery_Design_Principles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274638"/>
            <a:ext cx="8229600" cy="1143000"/>
          </a:xfrm>
        </p:spPr>
        <p:txBody>
          <a:bodyPr wrap="square" anchor="ctr">
            <a:normAutofit/>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sz="half" idx="1"/>
          </p:nvPr>
        </p:nvSpPr>
        <p:spPr>
          <a:xfrm>
            <a:off x="457200" y="1196752"/>
            <a:ext cx="7355160" cy="2376263"/>
          </a:xfrm>
        </p:spPr>
        <p:txBody>
          <a:bodyPr wrap="square" anchor="t">
            <a:normAutofit lnSpcReduction="10000"/>
          </a:bodyPr>
          <a:lstStyle/>
          <a:p>
            <a:pPr eaLnBrk="1" hangingPunct="1">
              <a:buFont typeface="Arial" panose="020B0604020202020204" pitchFamily="34" charset="0"/>
              <a:buNone/>
            </a:pPr>
            <a:r>
              <a:rPr lang="en-GB" altLang="en-US" sz="2600" dirty="0"/>
              <a:t>Title: Smart Edu Tuition Centre </a:t>
            </a:r>
          </a:p>
          <a:p>
            <a:pPr eaLnBrk="1" hangingPunct="1">
              <a:buFont typeface="Arial" panose="020B0604020202020204" pitchFamily="34" charset="0"/>
              <a:buNone/>
            </a:pPr>
            <a:r>
              <a:rPr lang="en-GB" altLang="en-US" sz="2600" dirty="0"/>
              <a:t>Name of the Student: Anca-Diana Gog </a:t>
            </a:r>
          </a:p>
          <a:p>
            <a:pPr eaLnBrk="1" hangingPunct="1">
              <a:buFont typeface="Arial" panose="020B0604020202020204" pitchFamily="34" charset="0"/>
              <a:buNone/>
            </a:pPr>
            <a:r>
              <a:rPr lang="en-GB" altLang="en-US" sz="2600" dirty="0"/>
              <a:t> ID Number: 1918426</a:t>
            </a:r>
          </a:p>
          <a:p>
            <a:pPr eaLnBrk="1" hangingPunct="1">
              <a:buFont typeface="Arial" panose="020B0604020202020204" pitchFamily="34" charset="0"/>
              <a:buNone/>
            </a:pPr>
            <a:r>
              <a:rPr lang="en-GB" altLang="en-US" sz="2600" dirty="0"/>
              <a:t>Group: Business Management </a:t>
            </a:r>
          </a:p>
          <a:p>
            <a:pPr eaLnBrk="1" hangingPunct="1">
              <a:buFont typeface="Arial" panose="020B0604020202020204" pitchFamily="34" charset="0"/>
              <a:buNone/>
            </a:pPr>
            <a:r>
              <a:rPr lang="en-GB" altLang="en-US" sz="2600" dirty="0"/>
              <a:t>Lecturer  Name: </a:t>
            </a:r>
            <a:r>
              <a:rPr lang="en-GB" sz="2600" dirty="0" err="1"/>
              <a:t>Dr.Doreen</a:t>
            </a:r>
            <a:r>
              <a:rPr lang="en-GB" sz="2600" dirty="0"/>
              <a:t> </a:t>
            </a:r>
            <a:r>
              <a:rPr lang="en-GB" sz="2600" dirty="0" err="1"/>
              <a:t>Nyaa</a:t>
            </a:r>
            <a:r>
              <a:rPr lang="en-GB" sz="2600" dirty="0"/>
              <a:t> </a:t>
            </a:r>
            <a:r>
              <a:rPr lang="en-GB" sz="2600" dirty="0" err="1"/>
              <a:t>Amundam</a:t>
            </a:r>
            <a:r>
              <a:rPr lang="en-GB" sz="2600" dirty="0"/>
              <a:t> </a:t>
            </a:r>
            <a:endParaRPr lang="en-GB" altLang="en-US" sz="2600" dirty="0"/>
          </a:p>
          <a:p>
            <a:pPr eaLnBrk="1" hangingPunct="1">
              <a:buFont typeface="Arial" panose="020B0604020202020204" pitchFamily="34" charset="0"/>
              <a:buNone/>
            </a:pPr>
            <a:endParaRPr lang="en-GB" altLang="en-US" sz="2600" dirty="0"/>
          </a:p>
        </p:txBody>
      </p:sp>
      <p:pic>
        <p:nvPicPr>
          <p:cNvPr id="5" name="Picture 4" descr="Text, website, calendar&#10;&#10;Description automatically generated">
            <a:extLst>
              <a:ext uri="{FF2B5EF4-FFF2-40B4-BE49-F238E27FC236}">
                <a16:creationId xmlns:a16="http://schemas.microsoft.com/office/drawing/2014/main" id="{B7151866-3E83-4F46-AD92-DC7984F0C6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3429000"/>
            <a:ext cx="5976663" cy="2160240"/>
          </a:xfrm>
          <a:prstGeom prst="rect">
            <a:avLst/>
          </a:prstGeom>
          <a:noFill/>
        </p:spPr>
      </p:pic>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73B07335-0E4B-4830-9DA1-499DF5ED18FC}" type="datetime1">
              <a:rPr lang="en-GB" altLang="en-US" sz="900"/>
              <a:pPr>
                <a:lnSpc>
                  <a:spcPct val="90000"/>
                </a:lnSpc>
                <a:spcAft>
                  <a:spcPts val="600"/>
                </a:spcAft>
                <a:defRPr/>
              </a:pPr>
              <a:t>23/07/2021</a:t>
            </a:fld>
            <a:endParaRPr lang="en-GB" alt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Executive Summary</a:t>
            </a:r>
            <a:endParaRPr lang="en-GB" altLang="en-US"/>
          </a:p>
        </p:txBody>
      </p:sp>
      <p:sp>
        <p:nvSpPr>
          <p:cNvPr id="7171" name="Rectangle 3">
            <a:extLst>
              <a:ext uri="{FF2B5EF4-FFF2-40B4-BE49-F238E27FC236}">
                <a16:creationId xmlns:a16="http://schemas.microsoft.com/office/drawing/2014/main" id="{BFF85E77-D367-42C1-BDA9-AD01E8E287ED}"/>
              </a:ext>
            </a:extLst>
          </p:cNvPr>
          <p:cNvSpPr>
            <a:spLocks noGrp="1"/>
          </p:cNvSpPr>
          <p:nvPr>
            <p:ph sz="half" idx="1"/>
          </p:nvPr>
        </p:nvSpPr>
        <p:spPr>
          <a:xfrm>
            <a:off x="457200" y="1600201"/>
            <a:ext cx="4038600" cy="3989040"/>
          </a:xfrm>
        </p:spPr>
        <p:txBody>
          <a:bodyPr wrap="square" anchor="t">
            <a:normAutofit/>
          </a:bodyPr>
          <a:lstStyle/>
          <a:p>
            <a:pPr eaLnBrk="1" hangingPunct="1">
              <a:lnSpc>
                <a:spcPct val="90000"/>
              </a:lnSpc>
            </a:pPr>
            <a:r>
              <a:rPr lang="en-GB" sz="1100">
                <a:effectLst/>
              </a:rPr>
              <a:t>Students have different learning styles; some need more help than others. </a:t>
            </a:r>
          </a:p>
          <a:p>
            <a:pPr eaLnBrk="1" hangingPunct="1">
              <a:lnSpc>
                <a:spcPct val="90000"/>
              </a:lnSpc>
            </a:pPr>
            <a:r>
              <a:rPr lang="en-GB" sz="1100"/>
              <a:t>T</a:t>
            </a:r>
            <a:r>
              <a:rPr lang="en-GB" sz="1100">
                <a:effectLst/>
              </a:rPr>
              <a:t>he parents’ availability to help their children in the learning process, schools are underfunded and understaffed so in many cases the school staff are not able to provide students with the necessary help </a:t>
            </a:r>
          </a:p>
          <a:p>
            <a:pPr eaLnBrk="1" hangingPunct="1">
              <a:lnSpc>
                <a:spcPct val="90000"/>
              </a:lnSpc>
            </a:pPr>
            <a:r>
              <a:rPr lang="en-GB" sz="1100">
                <a:effectLst/>
              </a:rPr>
              <a:t>schools closure during the Covid 19 pandemic which caused major gaps in the students’ learning. Tutoring is the solution to help students fill the gaps in their learning process.</a:t>
            </a:r>
          </a:p>
          <a:p>
            <a:pPr eaLnBrk="1" hangingPunct="1">
              <a:lnSpc>
                <a:spcPct val="90000"/>
              </a:lnSpc>
            </a:pPr>
            <a:r>
              <a:rPr lang="en-GB" sz="1100">
                <a:effectLst/>
              </a:rPr>
              <a:t>Smart Edu Tuition Centre is a tutoring agency that offers a wide range of academic subjects</a:t>
            </a:r>
          </a:p>
          <a:p>
            <a:pPr eaLnBrk="1" hangingPunct="1">
              <a:lnSpc>
                <a:spcPct val="90000"/>
              </a:lnSpc>
            </a:pPr>
            <a:r>
              <a:rPr lang="en-GB" sz="1100">
                <a:effectLst/>
              </a:rPr>
              <a:t>We offer tuition to children form Year 1 to GCSE.</a:t>
            </a:r>
          </a:p>
          <a:p>
            <a:pPr eaLnBrk="1" hangingPunct="1">
              <a:lnSpc>
                <a:spcPct val="90000"/>
              </a:lnSpc>
            </a:pPr>
            <a:r>
              <a:rPr lang="en-GB" sz="1100">
                <a:effectLst/>
              </a:rPr>
              <a:t>Our approach to teaching is innovative and helps students to master the subject matter they need help with. </a:t>
            </a:r>
          </a:p>
          <a:p>
            <a:pPr eaLnBrk="1" hangingPunct="1">
              <a:lnSpc>
                <a:spcPct val="90000"/>
              </a:lnSpc>
            </a:pPr>
            <a:r>
              <a:rPr lang="en-GB" sz="1100">
                <a:effectLst/>
              </a:rPr>
              <a:t>The teaching processes are personalized for every student need and focus on helping the students develop skills that they need for succeeding in their fields of studying. </a:t>
            </a:r>
          </a:p>
          <a:p>
            <a:pPr eaLnBrk="1" hangingPunct="1">
              <a:lnSpc>
                <a:spcPct val="90000"/>
              </a:lnSpc>
              <a:buFontTx/>
              <a:buNone/>
            </a:pPr>
            <a:endParaRPr lang="en-GB" altLang="en-US" sz="1100"/>
          </a:p>
        </p:txBody>
      </p:sp>
      <p:pic>
        <p:nvPicPr>
          <p:cNvPr id="3074" name="Picture 2" descr="Private Tuition Centre in London - 11 Plus Tuition London | Tutors in  Camden, London">
            <a:extLst>
              <a:ext uri="{FF2B5EF4-FFF2-40B4-BE49-F238E27FC236}">
                <a16:creationId xmlns:a16="http://schemas.microsoft.com/office/drawing/2014/main" id="{0F4013E0-0A19-4485-9256-6575831A95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2628"/>
          <a:stretch/>
        </p:blipFill>
        <p:spPr bwMode="auto">
          <a:xfrm>
            <a:off x="4648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C6C5FAC-584C-43A3-8901-F20A0EB59EB5}" type="datetime1">
              <a:rPr lang="en-GB" altLang="en-US" sz="900"/>
              <a:pPr>
                <a:lnSpc>
                  <a:spcPct val="90000"/>
                </a:lnSpc>
                <a:spcAft>
                  <a:spcPts val="600"/>
                </a:spcAft>
                <a:defRPr/>
              </a:pPr>
              <a:t>23/07/2021</a:t>
            </a:fld>
            <a:endParaRPr lang="en-GB" altLang="en-US" sz="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980728"/>
            <a:ext cx="8229600" cy="4478685"/>
          </a:xfrm>
        </p:spPr>
        <p:txBody>
          <a:bodyPr/>
          <a:lstStyle/>
          <a:p>
            <a:pPr eaLnBrk="1" hangingPunct="1"/>
            <a:r>
              <a:rPr lang="en-GB" sz="1800" dirty="0">
                <a:solidFill>
                  <a:srgbClr val="222222"/>
                </a:solidFill>
                <a:effectLst/>
                <a:latin typeface="Times New Roman" panose="02020603050405020304" pitchFamily="18" charset="0"/>
                <a:ea typeface="Calibri" panose="020F0502020204030204" pitchFamily="34" charset="0"/>
              </a:rPr>
              <a:t>Smart Edu Tuition Centre is a sole proprietorship. </a:t>
            </a:r>
          </a:p>
          <a:p>
            <a:pPr eaLnBrk="1" hangingPunct="1"/>
            <a:r>
              <a:rPr lang="en-GB" sz="1800" dirty="0">
                <a:solidFill>
                  <a:srgbClr val="222222"/>
                </a:solidFill>
                <a:effectLst/>
                <a:latin typeface="Times New Roman" panose="02020603050405020304" pitchFamily="18" charset="0"/>
                <a:ea typeface="Calibri" panose="020F0502020204030204" pitchFamily="34" charset="0"/>
              </a:rPr>
              <a:t>The company is owned and operated by Anca Gog. </a:t>
            </a:r>
          </a:p>
          <a:p>
            <a:pPr eaLnBrk="1" hangingPunct="1"/>
            <a:r>
              <a:rPr lang="en-GB" sz="1800" dirty="0">
                <a:solidFill>
                  <a:srgbClr val="222222"/>
                </a:solidFill>
                <a:effectLst/>
                <a:latin typeface="Times New Roman" panose="02020603050405020304" pitchFamily="18" charset="0"/>
                <a:ea typeface="Calibri" panose="020F0502020204030204" pitchFamily="34" charset="0"/>
              </a:rPr>
              <a:t>The company came into being form the owner’s passion for teaching and history and helping struggling students to improve their skills in order to succeed in their learning</a:t>
            </a:r>
          </a:p>
          <a:p>
            <a:pPr eaLnBrk="1" hangingPunct="1"/>
            <a:r>
              <a:rPr lang="en-GB" sz="1800" dirty="0">
                <a:solidFill>
                  <a:srgbClr val="222222"/>
                </a:solidFill>
                <a:effectLst/>
                <a:latin typeface="Times New Roman" panose="02020603050405020304" pitchFamily="18" charset="0"/>
                <a:ea typeface="Calibri" panose="020F0502020204030204" pitchFamily="34" charset="0"/>
              </a:rPr>
              <a:t>Smart Edu is located in Birmingham, close to the City Centre, in an area with many primary and secondary schools, so it would be easy to access for children and parents</a:t>
            </a:r>
          </a:p>
          <a:p>
            <a:pPr eaLnBrk="1" hangingPunct="1"/>
            <a:r>
              <a:rPr lang="en-GB" sz="1800" dirty="0">
                <a:solidFill>
                  <a:srgbClr val="222222"/>
                </a:solidFill>
                <a:effectLst/>
                <a:latin typeface="Times New Roman" panose="02020603050405020304" pitchFamily="18" charset="0"/>
                <a:ea typeface="Calibri" panose="020F0502020204030204" pitchFamily="34" charset="0"/>
              </a:rPr>
              <a:t>The company has got a website that has all the information for the customers, and where they can also book sessions or leave reviews and suggestions</a:t>
            </a: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22/07/2021</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Products and Services</a:t>
            </a:r>
            <a:endParaRPr lang="en-GB" altLang="en-US"/>
          </a:p>
        </p:txBody>
      </p:sp>
      <p:sp>
        <p:nvSpPr>
          <p:cNvPr id="11267" name="Rectangle 3">
            <a:extLst>
              <a:ext uri="{FF2B5EF4-FFF2-40B4-BE49-F238E27FC236}">
                <a16:creationId xmlns:a16="http://schemas.microsoft.com/office/drawing/2014/main" id="{1F13D5BA-BE65-43BD-92F7-A0E576D12422}"/>
              </a:ext>
            </a:extLst>
          </p:cNvPr>
          <p:cNvSpPr>
            <a:spLocks noGrp="1"/>
          </p:cNvSpPr>
          <p:nvPr>
            <p:ph sz="half" idx="1"/>
          </p:nvPr>
        </p:nvSpPr>
        <p:spPr>
          <a:xfrm>
            <a:off x="457199" y="1600201"/>
            <a:ext cx="6059017" cy="3869828"/>
          </a:xfrm>
        </p:spPr>
        <p:txBody>
          <a:bodyPr wrap="square" anchor="t">
            <a:normAutofit/>
          </a:bodyPr>
          <a:lstStyle/>
          <a:p>
            <a:pPr eaLnBrk="1" hangingPunct="1">
              <a:lnSpc>
                <a:spcPct val="150000"/>
              </a:lnSpc>
            </a:pPr>
            <a:r>
              <a:rPr lang="en-GB" sz="1500" dirty="0">
                <a:effectLst/>
              </a:rPr>
              <a:t>Online courses (private lessons) with prices from £175 to £480 and in centre sessions, with prices from £64 to £480</a:t>
            </a:r>
          </a:p>
          <a:p>
            <a:pPr eaLnBrk="1" hangingPunct="1">
              <a:lnSpc>
                <a:spcPct val="150000"/>
              </a:lnSpc>
            </a:pPr>
            <a:r>
              <a:rPr lang="en-GB" sz="1500" dirty="0">
                <a:effectLst/>
              </a:rPr>
              <a:t>The courses are designed to strengthen the students’ knowledge and skills and boost their confidence for supplementing their school learning to have better attainment at school or increasing their chances to achieve better results in 11+ Entry exams or GCSE exams.</a:t>
            </a:r>
          </a:p>
          <a:p>
            <a:pPr eaLnBrk="1" hangingPunct="1">
              <a:lnSpc>
                <a:spcPct val="150000"/>
              </a:lnSpc>
            </a:pPr>
            <a:r>
              <a:rPr lang="en-GB" sz="1500" dirty="0">
                <a:effectLst/>
              </a:rPr>
              <a:t>The quality of the products and services is ensured by our tutors who are qualified teachers and have experience in working in on-to-one sessions as well as group sessions. </a:t>
            </a:r>
          </a:p>
          <a:p>
            <a:pPr eaLnBrk="1" hangingPunct="1">
              <a:lnSpc>
                <a:spcPct val="90000"/>
              </a:lnSpc>
            </a:pPr>
            <a:endParaRPr lang="en-GB" altLang="en-US" sz="1500" dirty="0"/>
          </a:p>
        </p:txBody>
      </p:sp>
      <p:pic>
        <p:nvPicPr>
          <p:cNvPr id="4098" name="Picture 2" descr="How Parents are Supporting their Children's Learning during the COVID-19  Pandemic in Nigeria - The Education and Development Forum (UKFIET)">
            <a:extLst>
              <a:ext uri="{FF2B5EF4-FFF2-40B4-BE49-F238E27FC236}">
                <a16:creationId xmlns:a16="http://schemas.microsoft.com/office/drawing/2014/main" id="{1F6EF680-1F94-4B1E-AB1A-6272B59BAD5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72199" y="1362033"/>
            <a:ext cx="2771801" cy="306207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C42646B4-1ADF-47AE-B486-D5D6E23B0A98}" type="datetime1">
              <a:rPr lang="en-GB" altLang="en-US" sz="900"/>
              <a:pPr>
                <a:lnSpc>
                  <a:spcPct val="90000"/>
                </a:lnSpc>
                <a:spcAft>
                  <a:spcPts val="600"/>
                </a:spcAft>
                <a:defRPr/>
              </a:pPr>
              <a:t>23/07/2021</a:t>
            </a:fld>
            <a:endParaRPr lang="en-GB" altLang="en-US" sz="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US" altLang="en-US" sz="3600" dirty="0"/>
              <a:t>Market Audit</a:t>
            </a:r>
            <a:r>
              <a:rPr lang="en-GB" altLang="en-US" sz="3600" b="1" i="1" dirty="0"/>
              <a:t> </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22/07/2021</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pPr>
              <a:buNone/>
            </a:pPr>
            <a:r>
              <a:rPr lang="en-US" altLang="en-US" dirty="0"/>
              <a:t>     </a:t>
            </a:r>
          </a:p>
          <a:p>
            <a:pPr>
              <a:buNone/>
            </a:pPr>
            <a:r>
              <a:rPr lang="en-US" altLang="en-US" dirty="0"/>
              <a:t>Competitors  Analysis</a:t>
            </a:r>
          </a:p>
          <a:p>
            <a:r>
              <a:rPr lang="en-GB" sz="1800" dirty="0">
                <a:solidFill>
                  <a:srgbClr val="222222"/>
                </a:solidFill>
                <a:effectLst/>
                <a:latin typeface="Times New Roman" panose="02020603050405020304" pitchFamily="18" charset="0"/>
                <a:ea typeface="Calibri" panose="020F0502020204030204" pitchFamily="34" charset="0"/>
              </a:rPr>
              <a:t>There are many tutors on the market.</a:t>
            </a:r>
          </a:p>
          <a:p>
            <a:r>
              <a:rPr lang="en-GB" sz="1800" dirty="0">
                <a:solidFill>
                  <a:srgbClr val="222222"/>
                </a:solidFill>
                <a:effectLst/>
                <a:latin typeface="Times New Roman" panose="02020603050405020304" pitchFamily="18" charset="0"/>
                <a:ea typeface="Calibri" panose="020F0502020204030204" pitchFamily="34" charset="0"/>
              </a:rPr>
              <a:t>The difference is that only few of them have the resources to provide a comprehensive tutoring program that covers everything from understanding the material to getting the best mark from the class teacher</a:t>
            </a:r>
          </a:p>
          <a:p>
            <a:r>
              <a:rPr lang="en-GB" sz="1800" dirty="0">
                <a:solidFill>
                  <a:srgbClr val="222222"/>
                </a:solidFill>
                <a:effectLst/>
                <a:latin typeface="Times New Roman" panose="02020603050405020304" pitchFamily="18" charset="0"/>
                <a:ea typeface="Calibri" panose="020F0502020204030204" pitchFamily="34" charset="0"/>
              </a:rPr>
              <a:t>tutors offer sessions for certain levels and years</a:t>
            </a:r>
          </a:p>
          <a:p>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Our company includes courses for students starting from Year 1 to Year 11, covering the subjects they need for their exams.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altLang="en-US" dirty="0"/>
              <a:t>Market  Audit</a:t>
            </a:r>
            <a:r>
              <a:rPr lang="en-GB" altLang="en-US" b="1" i="1" dirty="0"/>
              <a:t> </a:t>
            </a:r>
            <a:endParaRPr lang="en-GB" dirty="0"/>
          </a:p>
        </p:txBody>
      </p:sp>
      <p:sp>
        <p:nvSpPr>
          <p:cNvPr id="3" name="Content Placeholder 2"/>
          <p:cNvSpPr>
            <a:spLocks noGrp="1"/>
          </p:cNvSpPr>
          <p:nvPr>
            <p:ph idx="1"/>
          </p:nvPr>
        </p:nvSpPr>
        <p:spPr>
          <a:xfrm>
            <a:off x="474762" y="1000200"/>
            <a:ext cx="8229600" cy="5652269"/>
          </a:xfrm>
        </p:spPr>
        <p:txBody>
          <a:bodyPr/>
          <a:lstStyle/>
          <a:p>
            <a:pPr>
              <a:buNone/>
            </a:pPr>
            <a:r>
              <a:rPr lang="en-US" altLang="en-US" dirty="0"/>
              <a:t>PESTLE Analysis </a:t>
            </a:r>
          </a:p>
          <a:p>
            <a:pPr lvl="2">
              <a:buFont typeface="Wingdings" panose="05000000000000000000" pitchFamily="2" charset="2"/>
              <a:buChar char="§"/>
            </a:pPr>
            <a:r>
              <a:rPr lang="en-GB" altLang="en-US" dirty="0"/>
              <a:t>Political</a:t>
            </a: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Changes to the skills required to become a qualified teacher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Changes in the education system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Government Service Tax</a:t>
            </a:r>
          </a:p>
          <a:p>
            <a:pPr lvl="2">
              <a:buFont typeface="Wingdings" panose="05000000000000000000" pitchFamily="2" charset="2"/>
              <a:buChar char="§"/>
            </a:pPr>
            <a:r>
              <a:rPr lang="en-GB" altLang="en-US" dirty="0"/>
              <a:t>Economical</a:t>
            </a: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Ability to effort the high cost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Government funding decisions may affect schools we are working with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Closure of a local industry may affect the ability of parents to have funds for optional activities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Interest rates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222222"/>
                </a:solidFill>
                <a:effectLst/>
                <a:latin typeface="Times New Roman" panose="02020603050405020304" pitchFamily="18" charset="0"/>
                <a:ea typeface="Calibri" panose="020F0502020204030204" pitchFamily="34" charset="0"/>
              </a:rPr>
              <a:t>The risk of highly qualified tutors moving to competition</a:t>
            </a:r>
            <a:endParaRPr lang="en-GB" altLang="en-US" dirty="0"/>
          </a:p>
          <a:p>
            <a:pPr algn="just">
              <a:spcAft>
                <a:spcPts val="800"/>
              </a:spcAft>
              <a:buFont typeface="Wingdings" panose="05000000000000000000" pitchFamily="2" charset="2"/>
              <a:buChar char="§"/>
            </a:pPr>
            <a:endParaRPr lang="en-GB" altLang="en-US" dirty="0"/>
          </a:p>
          <a:p>
            <a:pPr marL="0" indent="0">
              <a:buNone/>
            </a:pP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22/07/2021</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8FECC6-E849-4F22-BAFE-4DB3E9FCF952}"/>
              </a:ext>
            </a:extLst>
          </p:cNvPr>
          <p:cNvSpPr>
            <a:spLocks noGrp="1"/>
          </p:cNvSpPr>
          <p:nvPr>
            <p:ph idx="1"/>
          </p:nvPr>
        </p:nvSpPr>
        <p:spPr>
          <a:xfrm>
            <a:off x="457200" y="114300"/>
            <a:ext cx="8219256" cy="5618956"/>
          </a:xfrm>
        </p:spPr>
        <p:txBody>
          <a:bodyPr/>
          <a:lstStyle/>
          <a:p>
            <a:pPr marL="457200" algn="just">
              <a:spcAft>
                <a:spcPts val="800"/>
              </a:spcAft>
            </a:pPr>
            <a:r>
              <a:rPr lang="en-GB" sz="18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Social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Local population changes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Demographic changes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457200" algn="just">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Technological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Changes to standards required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Computer hardware and software being out of date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Managing IT systems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Legal: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New legislation can create the risk of the company not complying to the law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Changes in child protection legislation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Health and safety legislation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Environmental: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Waste disposal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Times New Roman" panose="02020603050405020304" pitchFamily="18" charset="0"/>
              <a:buChar cha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Using high amounts of paper and toner for printed information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spcAft>
                <a:spcPts val="800"/>
              </a:spcAft>
              <a:buFont typeface="Wingdings" panose="05000000000000000000" pitchFamily="2" charset="2"/>
              <a:buChar char="§"/>
            </a:pPr>
            <a:endParaRPr lang="en-GB" dirty="0"/>
          </a:p>
        </p:txBody>
      </p:sp>
      <p:sp>
        <p:nvSpPr>
          <p:cNvPr id="4" name="Date Placeholder 3">
            <a:extLst>
              <a:ext uri="{FF2B5EF4-FFF2-40B4-BE49-F238E27FC236}">
                <a16:creationId xmlns:a16="http://schemas.microsoft.com/office/drawing/2014/main" id="{A89E02E4-BEFC-4B8E-8EA2-378631BFFEB2}"/>
              </a:ext>
            </a:extLst>
          </p:cNvPr>
          <p:cNvSpPr>
            <a:spLocks noGrp="1"/>
          </p:cNvSpPr>
          <p:nvPr>
            <p:ph type="dt" sz="half" idx="10"/>
          </p:nvPr>
        </p:nvSpPr>
        <p:spPr/>
        <p:txBody>
          <a:bodyPr/>
          <a:lstStyle/>
          <a:p>
            <a:pPr>
              <a:defRPr/>
            </a:pPr>
            <a:fld id="{384B99DA-8C13-4E5F-AA0A-1F1000BE46CB}" type="datetime1">
              <a:rPr lang="en-GB" altLang="en-US" smtClean="0"/>
              <a:pPr>
                <a:defRPr/>
              </a:pPr>
              <a:t>23/07/2021</a:t>
            </a:fld>
            <a:endParaRPr lang="en-GB" altLang="en-US"/>
          </a:p>
        </p:txBody>
      </p:sp>
      <p:sp>
        <p:nvSpPr>
          <p:cNvPr id="5" name="Footer Placeholder 4">
            <a:extLst>
              <a:ext uri="{FF2B5EF4-FFF2-40B4-BE49-F238E27FC236}">
                <a16:creationId xmlns:a16="http://schemas.microsoft.com/office/drawing/2014/main" id="{4D6BFBB2-4E04-4153-A3D3-0EE13B16DEB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2429785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 </a:t>
            </a:r>
            <a:r>
              <a:rPr lang="en-US" altLang="en-US" sz="3600" dirty="0"/>
              <a:t>Market Audit</a:t>
            </a:r>
            <a:r>
              <a:rPr lang="en-GB" altLang="en-US" sz="3600" b="1" i="1" dirty="0"/>
              <a:t> </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22/07/2021</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a:buNone/>
            </a:pPr>
            <a:r>
              <a:rPr lang="en-US" altLang="en-US" dirty="0"/>
              <a:t> </a:t>
            </a:r>
          </a:p>
          <a:p>
            <a:pPr>
              <a:buNone/>
            </a:pPr>
            <a:r>
              <a:rPr lang="en-US" altLang="en-US" dirty="0"/>
              <a:t> </a:t>
            </a:r>
          </a:p>
        </p:txBody>
      </p:sp>
      <p:pic>
        <p:nvPicPr>
          <p:cNvPr id="10" name="Picture 9">
            <a:extLst>
              <a:ext uri="{FF2B5EF4-FFF2-40B4-BE49-F238E27FC236}">
                <a16:creationId xmlns:a16="http://schemas.microsoft.com/office/drawing/2014/main" id="{8A10704A-48E6-4B6A-99A8-44C1944CCBF4}"/>
              </a:ext>
            </a:extLst>
          </p:cNvPr>
          <p:cNvPicPr>
            <a:picLocks noChangeAspect="1"/>
          </p:cNvPicPr>
          <p:nvPr/>
        </p:nvPicPr>
        <p:blipFill>
          <a:blip r:embed="rId3"/>
          <a:stretch>
            <a:fillRect/>
          </a:stretch>
        </p:blipFill>
        <p:spPr>
          <a:xfrm>
            <a:off x="899592" y="836712"/>
            <a:ext cx="7861565" cy="475252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dirty="0"/>
              <a:t>Target Market </a:t>
            </a: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539552" y="1700808"/>
            <a:ext cx="5256584" cy="3456384"/>
          </a:xfrm>
        </p:spPr>
        <p:txBody>
          <a:bodyPr/>
          <a:lstStyle/>
          <a:p>
            <a:pPr marL="0" indent="0" algn="just" eaLnBrk="1" hangingPunct="1">
              <a:lnSpc>
                <a:spcPct val="200000"/>
              </a:lnSpc>
              <a:buNone/>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Our target market includes students starting from Year 1 to Year 11. The largest market segment is GCSE level students although we expect the other levels to develop and provide the bulk of future income.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eaLnBrk="1" hangingPunct="1">
              <a:lnSpc>
                <a:spcPct val="90000"/>
              </a:lnSpc>
              <a:buFont typeface="Arial" panose="020B0604020202020204" pitchFamily="34" charset="0"/>
              <a:buNone/>
            </a:pPr>
            <a:endParaRPr lang="en-GB" altLang="en-US" sz="28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22/07/2021</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Marketing and Sales Plan</a:t>
            </a:r>
            <a:endParaRPr lang="en-GB" dirty="0"/>
          </a:p>
        </p:txBody>
      </p:sp>
      <p:sp>
        <p:nvSpPr>
          <p:cNvPr id="3" name="Content Placeholder 2"/>
          <p:cNvSpPr>
            <a:spLocks noGrp="1"/>
          </p:cNvSpPr>
          <p:nvPr>
            <p:ph idx="1"/>
          </p:nvPr>
        </p:nvSpPr>
        <p:spPr/>
        <p:txBody>
          <a:bodyPr/>
          <a:lstStyle/>
          <a:p>
            <a:r>
              <a:rPr lang="en-GB" sz="1800" dirty="0">
                <a:solidFill>
                  <a:srgbClr val="222222"/>
                </a:solidFill>
                <a:effectLst/>
                <a:latin typeface="Times New Roman" panose="02020603050405020304" pitchFamily="18" charset="0"/>
                <a:ea typeface="Calibri" panose="020F0502020204030204" pitchFamily="34" charset="0"/>
              </a:rPr>
              <a:t>The most important aspect to take into consideration is to be seen by all the possible students. </a:t>
            </a:r>
          </a:p>
          <a:p>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marketing strategy will include a networking focus where Smart Edu will be in close contact with the surrounding schools, which will allow the company to always be up to date with the possible curriculum changes and the school can also offer referrals to Smart Edu for students that need extra help that the school is not able to provide.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222222"/>
                </a:solidFill>
                <a:effectLst/>
                <a:latin typeface="Times New Roman" panose="02020603050405020304" pitchFamily="18" charset="0"/>
                <a:ea typeface="Calibri" panose="020F0502020204030204" pitchFamily="34" charset="0"/>
              </a:rPr>
              <a:t>Smart Edu will post flyers on within the schools’ areas, place advertisements in student newspapers which will be effective because of low cost and directly approaching the target market</a:t>
            </a:r>
          </a:p>
          <a:p>
            <a:r>
              <a:rPr lang="en-GB" sz="1800" dirty="0">
                <a:solidFill>
                  <a:srgbClr val="222222"/>
                </a:solidFill>
                <a:effectLst/>
                <a:latin typeface="Times New Roman" panose="02020603050405020304" pitchFamily="18" charset="0"/>
                <a:ea typeface="Calibri" panose="020F0502020204030204" pitchFamily="34" charset="0"/>
              </a:rPr>
              <a:t>online advertising and creating a social media account will also be an effective way to communicate out offer to the customers</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22/07/2021</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Team/Operational plan</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algn="just" eaLnBrk="1" hangingPunct="1">
              <a:lnSpc>
                <a:spcPct val="90000"/>
              </a:lnSpc>
            </a:pPr>
            <a:r>
              <a:rPr lang="en-GB" altLang="en-US" dirty="0"/>
              <a:t>Anca Gog: Founder </a:t>
            </a:r>
          </a:p>
          <a:p>
            <a:pPr marL="0" indent="0" algn="just" eaLnBrk="1" hangingPunct="1">
              <a:lnSpc>
                <a:spcPct val="90000"/>
              </a:lnSpc>
              <a:buNone/>
            </a:pPr>
            <a:r>
              <a:rPr lang="en-GB" sz="1800" dirty="0">
                <a:solidFill>
                  <a:srgbClr val="222222"/>
                </a:solidFill>
                <a:effectLst/>
                <a:latin typeface="Times New Roman" panose="02020603050405020304" pitchFamily="18" charset="0"/>
                <a:ea typeface="Calibri" panose="020F0502020204030204" pitchFamily="34" charset="0"/>
              </a:rPr>
              <a:t>She brings her experience as a teacher which provided her with the insights of the specific student needs</a:t>
            </a:r>
          </a:p>
          <a:p>
            <a:pPr marL="0" indent="0" algn="just" eaLnBrk="1" hangingPunct="1">
              <a:lnSpc>
                <a:spcPct val="90000"/>
              </a:lnSpc>
              <a:buNone/>
            </a:pPr>
            <a:r>
              <a:rPr lang="en-GB" sz="1800" dirty="0">
                <a:solidFill>
                  <a:srgbClr val="222222"/>
                </a:solidFill>
                <a:effectLst/>
                <a:latin typeface="Times New Roman" panose="02020603050405020304" pitchFamily="18" charset="0"/>
                <a:ea typeface="Calibri" panose="020F0502020204030204" pitchFamily="34" charset="0"/>
              </a:rPr>
              <a:t>The years of practice as a teacher in different schools made her improve her skills which include determining the most effective ways in which students learn</a:t>
            </a:r>
          </a:p>
          <a:p>
            <a:pPr algn="just" eaLnBrk="1" hangingPunct="1">
              <a:lnSpc>
                <a:spcPct val="90000"/>
              </a:lnSpc>
            </a:pPr>
            <a:r>
              <a:rPr lang="en-GB" altLang="en-US" dirty="0">
                <a:solidFill>
                  <a:srgbClr val="222222"/>
                </a:solidFill>
              </a:rPr>
              <a:t>Mary Reynolds: Office Manager</a:t>
            </a:r>
          </a:p>
          <a:p>
            <a:pPr marL="0" indent="0" algn="just" eaLnBrk="1" hangingPunct="1">
              <a:lnSpc>
                <a:spcPct val="90000"/>
              </a:lnSpc>
              <a:buNone/>
            </a:pPr>
            <a:r>
              <a:rPr lang="en-GB" altLang="en-US" sz="1800" dirty="0">
                <a:solidFill>
                  <a:srgbClr val="222222"/>
                </a:solidFill>
                <a:latin typeface="Times New Roman" panose="02020603050405020304" pitchFamily="18" charset="0"/>
              </a:rPr>
              <a:t>She likes helping students and always does a great job matching them with the perfect tutor. She is very keen on selecting a tutor that will encourage and inspire our students. </a:t>
            </a:r>
            <a:endParaRPr lang="en-GB" altLang="en-US"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22/07/2021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22/07/2021</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2522538"/>
            <a:ext cx="3754437" cy="1812925"/>
          </a:xfrm>
        </p:spPr>
        <p:txBody>
          <a:bodyPr/>
          <a:lstStyle/>
          <a:p>
            <a:pPr>
              <a:buFont typeface="Wingdings" panose="05000000000000000000" pitchFamily="2" charset="2"/>
              <a:buChar char="q"/>
            </a:pPr>
            <a:r>
              <a:rPr lang="en-GB" altLang="en-US" sz="2400" dirty="0"/>
              <a:t>Sales Forecast</a:t>
            </a:r>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E332E-4318-425B-ADA3-BEB546243521}"/>
              </a:ext>
            </a:extLst>
          </p:cNvPr>
          <p:cNvSpPr>
            <a:spLocks noGrp="1"/>
          </p:cNvSpPr>
          <p:nvPr>
            <p:ph type="title"/>
          </p:nvPr>
        </p:nvSpPr>
        <p:spPr>
          <a:xfrm>
            <a:off x="444843" y="247135"/>
            <a:ext cx="8241957" cy="1170503"/>
          </a:xfrm>
        </p:spPr>
        <p:txBody>
          <a:bodyPr/>
          <a:lstStyle/>
          <a:p>
            <a:r>
              <a:rPr lang="en-GB" dirty="0"/>
              <a:t>Sales Forecast </a:t>
            </a:r>
            <a:br>
              <a:rPr lang="en-GB" dirty="0"/>
            </a:br>
            <a:endParaRPr lang="en-GB" dirty="0"/>
          </a:p>
        </p:txBody>
      </p:sp>
      <p:sp>
        <p:nvSpPr>
          <p:cNvPr id="4" name="Date Placeholder 3">
            <a:extLst>
              <a:ext uri="{FF2B5EF4-FFF2-40B4-BE49-F238E27FC236}">
                <a16:creationId xmlns:a16="http://schemas.microsoft.com/office/drawing/2014/main" id="{8C74C383-B657-4E84-8E86-953DF4DC5239}"/>
              </a:ext>
            </a:extLst>
          </p:cNvPr>
          <p:cNvSpPr>
            <a:spLocks noGrp="1"/>
          </p:cNvSpPr>
          <p:nvPr>
            <p:ph type="dt" sz="half" idx="10"/>
          </p:nvPr>
        </p:nvSpPr>
        <p:spPr/>
        <p:txBody>
          <a:bodyPr/>
          <a:lstStyle/>
          <a:p>
            <a:pPr>
              <a:defRPr/>
            </a:pPr>
            <a:fld id="{384B99DA-8C13-4E5F-AA0A-1F1000BE46CB}" type="datetime1">
              <a:rPr lang="en-GB" altLang="en-US" smtClean="0"/>
              <a:pPr>
                <a:defRPr/>
              </a:pPr>
              <a:t>23/07/2021</a:t>
            </a:fld>
            <a:endParaRPr lang="en-GB" altLang="en-US"/>
          </a:p>
        </p:txBody>
      </p:sp>
      <p:sp>
        <p:nvSpPr>
          <p:cNvPr id="5" name="Footer Placeholder 4">
            <a:extLst>
              <a:ext uri="{FF2B5EF4-FFF2-40B4-BE49-F238E27FC236}">
                <a16:creationId xmlns:a16="http://schemas.microsoft.com/office/drawing/2014/main" id="{BAE40F47-253A-4E87-A800-AC0CC80F507A}"/>
              </a:ext>
            </a:extLst>
          </p:cNvPr>
          <p:cNvSpPr>
            <a:spLocks noGrp="1"/>
          </p:cNvSpPr>
          <p:nvPr>
            <p:ph type="ftr" sz="quarter" idx="11"/>
          </p:nvPr>
        </p:nvSpPr>
        <p:spPr/>
        <p:txBody>
          <a:bodyPr/>
          <a:lstStyle/>
          <a:p>
            <a:pPr>
              <a:defRPr/>
            </a:pPr>
            <a:r>
              <a:rPr lang="en-GB" altLang="en-US"/>
              <a:t>Mary March</a:t>
            </a:r>
          </a:p>
        </p:txBody>
      </p:sp>
      <p:graphicFrame>
        <p:nvGraphicFramePr>
          <p:cNvPr id="7" name="Content Placeholder 6" descr="Chart type: Scatter. 'Sales' by 'Month'&#10;&#10;Description automatically generated">
            <a:extLst>
              <a:ext uri="{FF2B5EF4-FFF2-40B4-BE49-F238E27FC236}">
                <a16:creationId xmlns:a16="http://schemas.microsoft.com/office/drawing/2014/main" id="{03C4A4F3-FF52-4B5A-B7A8-771162DFFA02}"/>
              </a:ext>
            </a:extLst>
          </p:cNvPr>
          <p:cNvGraphicFramePr>
            <a:graphicFrameLocks noGrp="1"/>
          </p:cNvGraphicFramePr>
          <p:nvPr>
            <p:ph idx="1"/>
            <p:extLst>
              <p:ext uri="{D42A27DB-BD31-4B8C-83A1-F6EECF244321}">
                <p14:modId xmlns:p14="http://schemas.microsoft.com/office/powerpoint/2010/main" val="3645457455"/>
              </p:ext>
            </p:extLst>
          </p:nvPr>
        </p:nvGraphicFramePr>
        <p:xfrm>
          <a:off x="457200" y="908720"/>
          <a:ext cx="8229600" cy="460784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536114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17672-D555-4CB7-931E-D686ED0B2740}"/>
              </a:ext>
            </a:extLst>
          </p:cNvPr>
          <p:cNvSpPr>
            <a:spLocks noGrp="1"/>
          </p:cNvSpPr>
          <p:nvPr>
            <p:ph type="title"/>
          </p:nvPr>
        </p:nvSpPr>
        <p:spPr/>
        <p:txBody>
          <a:bodyPr/>
          <a:lstStyle/>
          <a:p>
            <a:r>
              <a:rPr lang="en-GB" dirty="0"/>
              <a:t>Cashflow Forecast</a:t>
            </a:r>
            <a:br>
              <a:rPr lang="en-GB" dirty="0"/>
            </a:br>
            <a:endParaRPr lang="en-GB" dirty="0"/>
          </a:p>
        </p:txBody>
      </p:sp>
      <p:sp>
        <p:nvSpPr>
          <p:cNvPr id="4" name="Date Placeholder 3">
            <a:extLst>
              <a:ext uri="{FF2B5EF4-FFF2-40B4-BE49-F238E27FC236}">
                <a16:creationId xmlns:a16="http://schemas.microsoft.com/office/drawing/2014/main" id="{A3A53BCB-A129-42B2-836D-4B15712FC794}"/>
              </a:ext>
            </a:extLst>
          </p:cNvPr>
          <p:cNvSpPr>
            <a:spLocks noGrp="1"/>
          </p:cNvSpPr>
          <p:nvPr>
            <p:ph type="dt" sz="half" idx="10"/>
          </p:nvPr>
        </p:nvSpPr>
        <p:spPr/>
        <p:txBody>
          <a:bodyPr/>
          <a:lstStyle/>
          <a:p>
            <a:pPr>
              <a:defRPr/>
            </a:pPr>
            <a:fld id="{384B99DA-8C13-4E5F-AA0A-1F1000BE46CB}" type="datetime1">
              <a:rPr lang="en-GB" altLang="en-US" smtClean="0"/>
              <a:pPr>
                <a:defRPr/>
              </a:pPr>
              <a:t>23/07/2021</a:t>
            </a:fld>
            <a:endParaRPr lang="en-GB" altLang="en-US"/>
          </a:p>
        </p:txBody>
      </p:sp>
      <p:sp>
        <p:nvSpPr>
          <p:cNvPr id="5" name="Footer Placeholder 4">
            <a:extLst>
              <a:ext uri="{FF2B5EF4-FFF2-40B4-BE49-F238E27FC236}">
                <a16:creationId xmlns:a16="http://schemas.microsoft.com/office/drawing/2014/main" id="{D2F04013-BCCA-4842-A356-B547CCEBC751}"/>
              </a:ext>
            </a:extLst>
          </p:cNvPr>
          <p:cNvSpPr>
            <a:spLocks noGrp="1"/>
          </p:cNvSpPr>
          <p:nvPr>
            <p:ph type="ftr" sz="quarter" idx="11"/>
          </p:nvPr>
        </p:nvSpPr>
        <p:spPr/>
        <p:txBody>
          <a:bodyPr/>
          <a:lstStyle/>
          <a:p>
            <a:pPr>
              <a:defRPr/>
            </a:pPr>
            <a:r>
              <a:rPr lang="en-GB" altLang="en-US"/>
              <a:t>Mary March</a:t>
            </a:r>
          </a:p>
        </p:txBody>
      </p:sp>
      <p:pic>
        <p:nvPicPr>
          <p:cNvPr id="6" name="Content Placeholder 5">
            <a:extLst>
              <a:ext uri="{FF2B5EF4-FFF2-40B4-BE49-F238E27FC236}">
                <a16:creationId xmlns:a16="http://schemas.microsoft.com/office/drawing/2014/main" id="{50037DAE-1499-4176-A781-6E1808CFCB77}"/>
              </a:ext>
            </a:extLst>
          </p:cNvPr>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908720"/>
            <a:ext cx="8291264" cy="4607843"/>
          </a:xfrm>
          <a:prstGeom prst="rect">
            <a:avLst/>
          </a:prstGeom>
          <a:noFill/>
          <a:ln>
            <a:noFill/>
          </a:ln>
        </p:spPr>
      </p:pic>
    </p:spTree>
    <p:extLst>
      <p:ext uri="{BB962C8B-B14F-4D97-AF65-F5344CB8AC3E}">
        <p14:creationId xmlns:p14="http://schemas.microsoft.com/office/powerpoint/2010/main" val="90647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84E53-1A37-4BA0-B181-6E895C9E1178}"/>
              </a:ext>
            </a:extLst>
          </p:cNvPr>
          <p:cNvSpPr>
            <a:spLocks noGrp="1"/>
          </p:cNvSpPr>
          <p:nvPr>
            <p:ph type="title"/>
          </p:nvPr>
        </p:nvSpPr>
        <p:spPr>
          <a:xfrm>
            <a:off x="457200" y="274638"/>
            <a:ext cx="8147248" cy="418058"/>
          </a:xfrm>
        </p:spPr>
        <p:txBody>
          <a:bodyPr wrap="square" anchor="ctr">
            <a:normAutofit fontScale="90000"/>
          </a:bodyPr>
          <a:lstStyle/>
          <a:p>
            <a:r>
              <a:rPr lang="en-GB" dirty="0"/>
              <a:t>Profit and Loss</a:t>
            </a:r>
          </a:p>
        </p:txBody>
      </p:sp>
      <p:pic>
        <p:nvPicPr>
          <p:cNvPr id="6" name="Content Placeholder 5">
            <a:extLst>
              <a:ext uri="{FF2B5EF4-FFF2-40B4-BE49-F238E27FC236}">
                <a16:creationId xmlns:a16="http://schemas.microsoft.com/office/drawing/2014/main" id="{78C06159-83CC-4564-835D-D75174952B12}"/>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bwMode="auto">
          <a:xfrm>
            <a:off x="1979712" y="692696"/>
            <a:ext cx="4608512" cy="4968552"/>
          </a:xfrm>
          <a:prstGeom prst="rect">
            <a:avLst/>
          </a:prstGeom>
          <a:noFill/>
          <a:ln>
            <a:noFill/>
          </a:ln>
        </p:spPr>
      </p:pic>
      <p:sp>
        <p:nvSpPr>
          <p:cNvPr id="4" name="Date Placeholder 3">
            <a:extLst>
              <a:ext uri="{FF2B5EF4-FFF2-40B4-BE49-F238E27FC236}">
                <a16:creationId xmlns:a16="http://schemas.microsoft.com/office/drawing/2014/main" id="{77F7A53B-F6F3-4BAE-8AE6-BFABA036086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smtClean="0"/>
              <a:pPr>
                <a:lnSpc>
                  <a:spcPct val="90000"/>
                </a:lnSpc>
                <a:spcAft>
                  <a:spcPts val="600"/>
                </a:spcAft>
                <a:defRPr/>
              </a:pPr>
              <a:t>23/07/2021</a:t>
            </a:fld>
            <a:endParaRPr lang="en-GB" altLang="en-US" sz="900"/>
          </a:p>
        </p:txBody>
      </p:sp>
      <p:sp>
        <p:nvSpPr>
          <p:cNvPr id="5" name="Footer Placeholder 4">
            <a:extLst>
              <a:ext uri="{FF2B5EF4-FFF2-40B4-BE49-F238E27FC236}">
                <a16:creationId xmlns:a16="http://schemas.microsoft.com/office/drawing/2014/main" id="{9937B887-FF85-49D7-8B98-61B8A6156978}"/>
              </a:ext>
            </a:extLst>
          </p:cNvPr>
          <p:cNvSpPr>
            <a:spLocks noGrp="1"/>
          </p:cNvSpPr>
          <p:nvPr>
            <p:ph type="ftr" sz="quarter" idx="11"/>
          </p:nvPr>
        </p:nvSpPr>
        <p:spPr>
          <a:xfrm>
            <a:off x="3132138" y="6461125"/>
            <a:ext cx="2895600" cy="365125"/>
          </a:xfrm>
        </p:spPr>
        <p:txBody>
          <a:bodyPr>
            <a:normAutofit/>
          </a:bodyPr>
          <a:lstStyle/>
          <a:p>
            <a:pPr>
              <a:lnSpc>
                <a:spcPct val="90000"/>
              </a:lnSpc>
              <a:spcAft>
                <a:spcPts val="600"/>
              </a:spcAft>
              <a:defRPr/>
            </a:pPr>
            <a:r>
              <a:rPr lang="en-GB" altLang="en-US"/>
              <a:t>Mary March</a:t>
            </a:r>
          </a:p>
        </p:txBody>
      </p:sp>
    </p:spTree>
    <p:extLst>
      <p:ext uri="{BB962C8B-B14F-4D97-AF65-F5344CB8AC3E}">
        <p14:creationId xmlns:p14="http://schemas.microsoft.com/office/powerpoint/2010/main" val="3575432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28B25-5FF7-42FF-9C5C-D3EC26C632EC}"/>
              </a:ext>
            </a:extLst>
          </p:cNvPr>
          <p:cNvSpPr>
            <a:spLocks noGrp="1"/>
          </p:cNvSpPr>
          <p:nvPr>
            <p:ph type="title"/>
          </p:nvPr>
        </p:nvSpPr>
        <p:spPr/>
        <p:txBody>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684BB050-3F12-4B2E-81B9-9D492946BBE0}"/>
              </a:ext>
            </a:extLst>
          </p:cNvPr>
          <p:cNvSpPr>
            <a:spLocks noGrp="1"/>
          </p:cNvSpPr>
          <p:nvPr>
            <p:ph idx="1"/>
          </p:nvPr>
        </p:nvSpPr>
        <p:spPr/>
        <p:txBody>
          <a:bodyPr/>
          <a:lstStyle/>
          <a:p>
            <a:pPr marL="114300" indent="0" algn="just">
              <a:lnSpc>
                <a:spcPct val="150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4300" indent="0" algn="just">
              <a:lnSpc>
                <a:spcPct val="150000"/>
              </a:lnSpc>
              <a:spcAft>
                <a:spcPts val="800"/>
              </a:spcAft>
              <a:buNone/>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After completing our business plan we found that Smart Edu Tuition Centre should be a successful business as the net profit is £62,3205 meaning that our company is a success as we are generating profit. The success of our activity will certainly have a positive influence in our customers development as we will able to improve our products and services in the future.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4" name="Date Placeholder 3">
            <a:extLst>
              <a:ext uri="{FF2B5EF4-FFF2-40B4-BE49-F238E27FC236}">
                <a16:creationId xmlns:a16="http://schemas.microsoft.com/office/drawing/2014/main" id="{40F4BA89-66B6-463A-A2A1-F93B71471BA4}"/>
              </a:ext>
            </a:extLst>
          </p:cNvPr>
          <p:cNvSpPr>
            <a:spLocks noGrp="1"/>
          </p:cNvSpPr>
          <p:nvPr>
            <p:ph type="dt" sz="half" idx="10"/>
          </p:nvPr>
        </p:nvSpPr>
        <p:spPr/>
        <p:txBody>
          <a:bodyPr/>
          <a:lstStyle/>
          <a:p>
            <a:pPr>
              <a:defRPr/>
            </a:pPr>
            <a:fld id="{384B99DA-8C13-4E5F-AA0A-1F1000BE46CB}" type="datetime1">
              <a:rPr lang="en-GB" altLang="en-US" smtClean="0"/>
              <a:pPr>
                <a:defRPr/>
              </a:pPr>
              <a:t>23/07/2021</a:t>
            </a:fld>
            <a:endParaRPr lang="en-GB" altLang="en-US"/>
          </a:p>
        </p:txBody>
      </p:sp>
      <p:sp>
        <p:nvSpPr>
          <p:cNvPr id="5" name="Footer Placeholder 4">
            <a:extLst>
              <a:ext uri="{FF2B5EF4-FFF2-40B4-BE49-F238E27FC236}">
                <a16:creationId xmlns:a16="http://schemas.microsoft.com/office/drawing/2014/main" id="{66332837-615B-4B44-862E-9080E0AB987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40044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D7283-BFAB-4088-BDA2-995AA956ECA8}"/>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D9AEE66F-37B2-4F35-B322-4239D9C83449}"/>
              </a:ext>
            </a:extLst>
          </p:cNvPr>
          <p:cNvSpPr>
            <a:spLocks noGrp="1"/>
          </p:cNvSpPr>
          <p:nvPr>
            <p:ph idx="1"/>
          </p:nvPr>
        </p:nvSpPr>
        <p:spPr>
          <a:xfrm>
            <a:off x="457200" y="980728"/>
            <a:ext cx="8229600" cy="4536505"/>
          </a:xfrm>
        </p:spPr>
        <p:txBody>
          <a:bodyPr/>
          <a:lstStyle/>
          <a:p>
            <a:pPr marL="342900" lvl="0" indent="-342900" algn="just">
              <a:buSzPts val="1000"/>
              <a:buFont typeface="Arial" panose="020B0604020202020204" pitchFamily="34" charset="0"/>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David, M.E., David, F.R. and David, F.R., 2014. MISSION STATEMENT THEORY AND PRACTICE: A CONTENT ANALYSIS AND NEW DIRECTION.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Business, Marketing, &amp; Decision Science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7</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SzPts val="1000"/>
              <a:buFont typeface="Arial" panose="020B0604020202020204" pitchFamily="34" charset="0"/>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Fine, L.G., 2009. The SWOT analysis.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Using your Strength to overcome Weaknesses, Using Opportunities to overcome Threats</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SzPts val="1000"/>
              <a:buFont typeface="Arial" panose="020B0604020202020204" pitchFamily="34" charset="0"/>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Rastogi, N.I.T.A.N.K. and Trivedi, M.K., 2016. PESTLE technique–a tool to identify external risks in construction projects.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Research Journal of Engineering and Technology (IRJET)</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pp.384-388.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SzPts val="1000"/>
              <a:buFont typeface="Arial" panose="020B0604020202020204" pitchFamily="34" charset="0"/>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Stowers, J., 2020.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How to Write the Financial Section of a Business Plan. </a:t>
            </a:r>
            <a:r>
              <a:rPr lang="en-GB" sz="1800" i="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https://www.businessnewsdaily.com/10644-write-financial-section-business-plan.html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SzPts val="1000"/>
              <a:buFont typeface="Arial" panose="020B0604020202020204" pitchFamily="34" charset="0"/>
              <a:buAutoNum type="arabicPeriod"/>
            </a:pP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https://www.investopedia.com/terms/b/breakevenpoint.asp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800"/>
              </a:spcAft>
              <a:buSzPts val="1000"/>
              <a:buFont typeface="Arial" panose="020B0604020202020204" pitchFamily="34" charset="0"/>
              <a:buAutoNum type="arabicPeriod"/>
            </a:pP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https://annenberg.brown.edu/sites/default/files/EdResearch_for_Recovery_Design_Principles_1.pdf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4" name="Date Placeholder 3">
            <a:extLst>
              <a:ext uri="{FF2B5EF4-FFF2-40B4-BE49-F238E27FC236}">
                <a16:creationId xmlns:a16="http://schemas.microsoft.com/office/drawing/2014/main" id="{1D6EF057-A9BD-4565-8086-B258EC0247C0}"/>
              </a:ext>
            </a:extLst>
          </p:cNvPr>
          <p:cNvSpPr>
            <a:spLocks noGrp="1"/>
          </p:cNvSpPr>
          <p:nvPr>
            <p:ph type="dt" sz="half" idx="10"/>
          </p:nvPr>
        </p:nvSpPr>
        <p:spPr/>
        <p:txBody>
          <a:bodyPr/>
          <a:lstStyle/>
          <a:p>
            <a:pPr>
              <a:defRPr/>
            </a:pPr>
            <a:fld id="{384B99DA-8C13-4E5F-AA0A-1F1000BE46CB}" type="datetime1">
              <a:rPr lang="en-GB" altLang="en-US" smtClean="0"/>
              <a:pPr>
                <a:defRPr/>
              </a:pPr>
              <a:t>23/07/2021</a:t>
            </a:fld>
            <a:endParaRPr lang="en-GB" altLang="en-US"/>
          </a:p>
        </p:txBody>
      </p:sp>
      <p:sp>
        <p:nvSpPr>
          <p:cNvPr id="5" name="Footer Placeholder 4">
            <a:extLst>
              <a:ext uri="{FF2B5EF4-FFF2-40B4-BE49-F238E27FC236}">
                <a16:creationId xmlns:a16="http://schemas.microsoft.com/office/drawing/2014/main" id="{6C6AB530-9270-4C50-89A0-680859C60FC8}"/>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218202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2520</TotalTime>
  <Words>1211</Words>
  <Application>Microsoft Office PowerPoint</Application>
  <PresentationFormat>On-screen Show (4:3)</PresentationFormat>
  <Paragraphs>126</Paragraphs>
  <Slides>17</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Myriad Pro</vt:lpstr>
      <vt:lpstr>Times New Roman</vt:lpstr>
      <vt:lpstr>Wingdings</vt:lpstr>
      <vt:lpstr>20140311PresentationUWTSDTemplate</vt:lpstr>
      <vt:lpstr>BUSINESS PLAN</vt:lpstr>
      <vt:lpstr>Executive Summary</vt:lpstr>
      <vt:lpstr>Business / Company Overview</vt:lpstr>
      <vt:lpstr>Products and Services</vt:lpstr>
      <vt:lpstr>Market Audit </vt:lpstr>
      <vt:lpstr>Market  Audit </vt:lpstr>
      <vt:lpstr>PowerPoint Presentation</vt:lpstr>
      <vt:lpstr> Market Audit </vt:lpstr>
      <vt:lpstr>Target Market </vt:lpstr>
      <vt:lpstr>Marketing and Sales Plan</vt:lpstr>
      <vt:lpstr>Management Team/Operational plan</vt:lpstr>
      <vt:lpstr>Financial plan</vt:lpstr>
      <vt:lpstr>Sales Forecast  </vt:lpstr>
      <vt:lpstr>Cashflow Forecast </vt:lpstr>
      <vt:lpstr>Profit and Loss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anca gog</cp:lastModifiedBy>
  <cp:revision>87</cp:revision>
  <cp:lastPrinted>2018-03-20T16:28:46Z</cp:lastPrinted>
  <dcterms:created xsi:type="dcterms:W3CDTF">2004-11-12T17:24:38Z</dcterms:created>
  <dcterms:modified xsi:type="dcterms:W3CDTF">2021-07-23T17:23:06Z</dcterms:modified>
</cp:coreProperties>
</file>