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9.xml" ContentType="application/vnd.openxmlformats-officedocument.presentationml.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s/slide91.xml" ContentType="application/vnd.openxmlformats-officedocument.presentationml.slide+xml"/>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slides/slide89.xml" ContentType="application/vnd.openxmlformats-officedocument.presentationml.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slides/slide87.xml" ContentType="application/vnd.openxmlformats-officedocument.presentationml.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4" r:id="rId2"/>
    <p:sldId id="361" r:id="rId3"/>
    <p:sldId id="362" r:id="rId4"/>
    <p:sldId id="363" r:id="rId5"/>
    <p:sldId id="358" r:id="rId6"/>
    <p:sldId id="271" r:id="rId7"/>
    <p:sldId id="305" r:id="rId8"/>
    <p:sldId id="272" r:id="rId9"/>
    <p:sldId id="359" r:id="rId10"/>
    <p:sldId id="364" r:id="rId11"/>
    <p:sldId id="275" r:id="rId12"/>
    <p:sldId id="365" r:id="rId13"/>
    <p:sldId id="276" r:id="rId14"/>
    <p:sldId id="366" r:id="rId15"/>
    <p:sldId id="367" r:id="rId16"/>
    <p:sldId id="277" r:id="rId17"/>
    <p:sldId id="279" r:id="rId18"/>
    <p:sldId id="368" r:id="rId19"/>
    <p:sldId id="306" r:id="rId20"/>
    <p:sldId id="307" r:id="rId21"/>
    <p:sldId id="308" r:id="rId22"/>
    <p:sldId id="369" r:id="rId23"/>
    <p:sldId id="280" r:id="rId24"/>
    <p:sldId id="309" r:id="rId25"/>
    <p:sldId id="371" r:id="rId26"/>
    <p:sldId id="370" r:id="rId27"/>
    <p:sldId id="310" r:id="rId28"/>
    <p:sldId id="311" r:id="rId29"/>
    <p:sldId id="372" r:id="rId30"/>
    <p:sldId id="373" r:id="rId31"/>
    <p:sldId id="312" r:id="rId32"/>
    <p:sldId id="374" r:id="rId33"/>
    <p:sldId id="375" r:id="rId34"/>
    <p:sldId id="313" r:id="rId35"/>
    <p:sldId id="314" r:id="rId36"/>
    <p:sldId id="315" r:id="rId37"/>
    <p:sldId id="376" r:id="rId38"/>
    <p:sldId id="316" r:id="rId39"/>
    <p:sldId id="377" r:id="rId40"/>
    <p:sldId id="378" r:id="rId41"/>
    <p:sldId id="317" r:id="rId42"/>
    <p:sldId id="379" r:id="rId43"/>
    <p:sldId id="318" r:id="rId44"/>
    <p:sldId id="380" r:id="rId45"/>
    <p:sldId id="381" r:id="rId46"/>
    <p:sldId id="319" r:id="rId47"/>
    <p:sldId id="382" r:id="rId48"/>
    <p:sldId id="320" r:id="rId49"/>
    <p:sldId id="321" r:id="rId50"/>
    <p:sldId id="383" r:id="rId51"/>
    <p:sldId id="322" r:id="rId52"/>
    <p:sldId id="384" r:id="rId53"/>
    <p:sldId id="323" r:id="rId54"/>
    <p:sldId id="324" r:id="rId55"/>
    <p:sldId id="385" r:id="rId56"/>
    <p:sldId id="386" r:id="rId57"/>
    <p:sldId id="325" r:id="rId58"/>
    <p:sldId id="328" r:id="rId59"/>
    <p:sldId id="387" r:id="rId60"/>
    <p:sldId id="329" r:id="rId61"/>
    <p:sldId id="333" r:id="rId62"/>
    <p:sldId id="331" r:id="rId63"/>
    <p:sldId id="334" r:id="rId64"/>
    <p:sldId id="388" r:id="rId65"/>
    <p:sldId id="336" r:id="rId66"/>
    <p:sldId id="337" r:id="rId67"/>
    <p:sldId id="389" r:id="rId68"/>
    <p:sldId id="338" r:id="rId69"/>
    <p:sldId id="339" r:id="rId70"/>
    <p:sldId id="340" r:id="rId71"/>
    <p:sldId id="341" r:id="rId72"/>
    <p:sldId id="342" r:id="rId73"/>
    <p:sldId id="343" r:id="rId74"/>
    <p:sldId id="344" r:id="rId75"/>
    <p:sldId id="345" r:id="rId76"/>
    <p:sldId id="346" r:id="rId77"/>
    <p:sldId id="348" r:id="rId78"/>
    <p:sldId id="349" r:id="rId79"/>
    <p:sldId id="350" r:id="rId80"/>
    <p:sldId id="352" r:id="rId81"/>
    <p:sldId id="390" r:id="rId82"/>
    <p:sldId id="351" r:id="rId83"/>
    <p:sldId id="391" r:id="rId84"/>
    <p:sldId id="353" r:id="rId85"/>
    <p:sldId id="354" r:id="rId86"/>
    <p:sldId id="356" r:id="rId87"/>
    <p:sldId id="392" r:id="rId88"/>
    <p:sldId id="393" r:id="rId89"/>
    <p:sldId id="394" r:id="rId90"/>
    <p:sldId id="360" r:id="rId91"/>
    <p:sldId id="357" r:id="rId9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640000"/>
    <a:srgbClr val="360000"/>
    <a:srgbClr val="540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C6FAC9D-84C2-45B5-8498-B4FEBE169E9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D46F087-2525-47A0-8E48-49D76E8F82A6}"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74C98C6-B392-4B23-94D2-4F77BA744DC6}"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CD622E6-EA68-4255-94C1-7B1D36F3F3B8}"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08FD3D52-E2E4-43F8-A60F-EC5B5EF6BD99}"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4CF08D76-6DB5-4613-B9B9-1AEC8051245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379FED5-2BDC-484C-99CD-01C4DC512725}"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5190E51-2DEE-4DC5-9AA5-43BEC6A3E04E}"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C2143B7C-19A2-4AAE-AF38-40F9A4FDABEB}"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892452B-58AA-4093-9F0B-1895A4C23A59}"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C9B95BD-375B-47F4-87EF-0C44EB5BBC6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640000"/>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6A2BC1BA-2D87-429C-AAB5-C476950D8FBA}"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pn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86380" y="1714488"/>
            <a:ext cx="3554178" cy="584775"/>
          </a:xfrm>
          <a:prstGeom prst="rect">
            <a:avLst/>
          </a:prstGeom>
          <a:noFill/>
        </p:spPr>
        <p:txBody>
          <a:bodyPr wrap="none" rtlCol="0">
            <a:spAutoFit/>
          </a:bodyPr>
          <a:lstStyle/>
          <a:p>
            <a:r>
              <a:rPr lang="en-GB" sz="3200" dirty="0" smtClean="0">
                <a:solidFill>
                  <a:schemeClr val="bg1"/>
                </a:solidFill>
              </a:rPr>
              <a:t>. origins of warfare</a:t>
            </a:r>
            <a:endParaRPr lang="en-GB" sz="3200"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omo erectus.png"/>
          <p:cNvPicPr>
            <a:picLocks noChangeAspect="1"/>
          </p:cNvPicPr>
          <p:nvPr/>
        </p:nvPicPr>
        <p:blipFill>
          <a:blip r:embed="rId2" cstate="print">
            <a:lum bright="-15000" contrast="-46000"/>
          </a:blip>
          <a:stretch>
            <a:fillRect/>
          </a:stretch>
        </p:blipFill>
        <p:spPr>
          <a:xfrm>
            <a:off x="0" y="0"/>
            <a:ext cx="9144000" cy="6858001"/>
          </a:xfrm>
          <a:prstGeom prst="rect">
            <a:avLst/>
          </a:prstGeom>
        </p:spPr>
      </p:pic>
      <p:sp>
        <p:nvSpPr>
          <p:cNvPr id="2" name="TextBox 1"/>
          <p:cNvSpPr txBox="1"/>
          <p:nvPr/>
        </p:nvSpPr>
        <p:spPr>
          <a:xfrm>
            <a:off x="285720" y="3933056"/>
            <a:ext cx="8572560" cy="2585323"/>
          </a:xfrm>
          <a:prstGeom prst="rect">
            <a:avLst/>
          </a:prstGeom>
          <a:noFill/>
        </p:spPr>
        <p:txBody>
          <a:bodyPr wrap="square" rtlCol="0">
            <a:spAutoFit/>
          </a:bodyPr>
          <a:lstStyle/>
          <a:p>
            <a:r>
              <a:rPr lang="en-GB" dirty="0" smtClean="0">
                <a:solidFill>
                  <a:schemeClr val="bg1"/>
                </a:solidFill>
              </a:rPr>
              <a:t>Recent DNA analysis suggests c.500,00 years ago </a:t>
            </a:r>
            <a:r>
              <a:rPr lang="en-GB" i="1" dirty="0" smtClean="0">
                <a:solidFill>
                  <a:schemeClr val="bg1"/>
                </a:solidFill>
              </a:rPr>
              <a:t>Homo erectus </a:t>
            </a:r>
            <a:r>
              <a:rPr lang="en-GB" dirty="0" smtClean="0">
                <a:solidFill>
                  <a:schemeClr val="bg1"/>
                </a:solidFill>
              </a:rPr>
              <a:t>populations were reduced in number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.........to perhaps only a thousand individuals</a:t>
            </a: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p:txBody>
      </p:sp>
    </p:spTree>
    <p:extLst>
      <p:ext uri="{BB962C8B-B14F-4D97-AF65-F5344CB8AC3E}">
        <p14:creationId xmlns:p14="http://schemas.microsoft.com/office/powerpoint/2010/main" xmlns="" val="21621880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omo erectus.png"/>
          <p:cNvPicPr>
            <a:picLocks noChangeAspect="1"/>
          </p:cNvPicPr>
          <p:nvPr/>
        </p:nvPicPr>
        <p:blipFill>
          <a:blip r:embed="rId2" cstate="print">
            <a:lum bright="-15000" contrast="-46000"/>
          </a:blip>
          <a:stretch>
            <a:fillRect/>
          </a:stretch>
        </p:blipFill>
        <p:spPr>
          <a:xfrm>
            <a:off x="0" y="0"/>
            <a:ext cx="9144000" cy="6858001"/>
          </a:xfrm>
          <a:prstGeom prst="rect">
            <a:avLst/>
          </a:prstGeom>
        </p:spPr>
      </p:pic>
      <p:sp>
        <p:nvSpPr>
          <p:cNvPr id="2" name="TextBox 1"/>
          <p:cNvSpPr txBox="1"/>
          <p:nvPr/>
        </p:nvSpPr>
        <p:spPr>
          <a:xfrm>
            <a:off x="400676" y="2996952"/>
            <a:ext cx="8572560" cy="1477328"/>
          </a:xfrm>
          <a:prstGeom prst="rect">
            <a:avLst/>
          </a:prstGeom>
          <a:noFill/>
        </p:spPr>
        <p:txBody>
          <a:bodyPr wrap="square" rtlCol="0">
            <a:spAutoFit/>
          </a:bodyPr>
          <a:lstStyle/>
          <a:p>
            <a:r>
              <a:rPr lang="en-GB" dirty="0" smtClean="0">
                <a:solidFill>
                  <a:schemeClr val="bg1"/>
                </a:solidFill>
              </a:rPr>
              <a:t>David Woodruff (senior biologist on the research team) suggested </a:t>
            </a:r>
            <a:r>
              <a:rPr lang="en-GB" b="1" dirty="0" smtClean="0">
                <a:solidFill>
                  <a:srgbClr val="FFC000"/>
                </a:solidFill>
              </a:rPr>
              <a:t>genocide</a:t>
            </a:r>
            <a:r>
              <a:rPr lang="en-GB" dirty="0" smtClean="0">
                <a:solidFill>
                  <a:schemeClr val="bg1"/>
                </a:solidFill>
              </a:rPr>
              <a:t> was the most likely cause: </a:t>
            </a:r>
          </a:p>
          <a:p>
            <a:endParaRPr lang="en-GB" dirty="0" smtClean="0">
              <a:solidFill>
                <a:schemeClr val="bg1"/>
              </a:solidFill>
            </a:endParaRPr>
          </a:p>
          <a:p>
            <a:r>
              <a:rPr lang="en-GB" i="1" dirty="0" smtClean="0">
                <a:solidFill>
                  <a:schemeClr val="bg1"/>
                </a:solidFill>
              </a:rPr>
              <a:t>“In our success came a need to remove the competitors. It’s my personal favourite”</a:t>
            </a:r>
          </a:p>
          <a:p>
            <a:endParaRPr lang="en-GB" dirty="0" smtClean="0">
              <a:solidFill>
                <a:schemeClr val="bg1"/>
              </a:solidFill>
            </a:endParaRPr>
          </a:p>
        </p:txBody>
      </p:sp>
    </p:spTree>
    <p:extLst>
      <p:ext uri="{BB962C8B-B14F-4D97-AF65-F5344CB8AC3E}">
        <p14:creationId xmlns:p14="http://schemas.microsoft.com/office/powerpoint/2010/main" xmlns="" val="27847178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omo erectus.png"/>
          <p:cNvPicPr>
            <a:picLocks noChangeAspect="1"/>
          </p:cNvPicPr>
          <p:nvPr/>
        </p:nvPicPr>
        <p:blipFill>
          <a:blip r:embed="rId2" cstate="print">
            <a:lum bright="-15000" contrast="-46000"/>
          </a:blip>
          <a:stretch>
            <a:fillRect/>
          </a:stretch>
        </p:blipFill>
        <p:spPr>
          <a:xfrm>
            <a:off x="0" y="0"/>
            <a:ext cx="9144000" cy="6858001"/>
          </a:xfrm>
          <a:prstGeom prst="rect">
            <a:avLst/>
          </a:prstGeom>
        </p:spPr>
      </p:pic>
      <p:sp>
        <p:nvSpPr>
          <p:cNvPr id="2" name="TextBox 1"/>
          <p:cNvSpPr txBox="1"/>
          <p:nvPr/>
        </p:nvSpPr>
        <p:spPr>
          <a:xfrm>
            <a:off x="276840" y="3645024"/>
            <a:ext cx="4286280" cy="1477328"/>
          </a:xfrm>
          <a:prstGeom prst="rect">
            <a:avLst/>
          </a:prstGeom>
          <a:noFill/>
        </p:spPr>
        <p:txBody>
          <a:bodyPr wrap="square" rtlCol="0">
            <a:spAutoFit/>
          </a:bodyPr>
          <a:lstStyle/>
          <a:p>
            <a:r>
              <a:rPr lang="en-GB" dirty="0" smtClean="0">
                <a:solidFill>
                  <a:schemeClr val="bg1"/>
                </a:solidFill>
              </a:rPr>
              <a:t>Why is violence the first explanation to come to mind when considering our distant ancestors?</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xmlns="" val="31687444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158" y="857232"/>
            <a:ext cx="8572560" cy="3693319"/>
          </a:xfrm>
          <a:prstGeom prst="rect">
            <a:avLst/>
          </a:prstGeom>
          <a:noFill/>
        </p:spPr>
        <p:txBody>
          <a:bodyPr wrap="square" rtlCol="0">
            <a:spAutoFit/>
          </a:bodyPr>
          <a:lstStyle/>
          <a:p>
            <a:r>
              <a:rPr lang="en-GB" dirty="0">
                <a:solidFill>
                  <a:schemeClr val="bg1"/>
                </a:solidFill>
              </a:rPr>
              <a:t>w</a:t>
            </a:r>
            <a:r>
              <a:rPr lang="en-GB" dirty="0" smtClean="0">
                <a:solidFill>
                  <a:schemeClr val="bg1"/>
                </a:solidFill>
              </a:rPr>
              <a:t>arfare / conflict is clearly a hot topic in both archaeology and anthropology:</a:t>
            </a:r>
          </a:p>
          <a:p>
            <a:endParaRPr lang="en-GB" dirty="0">
              <a:solidFill>
                <a:schemeClr val="bg1"/>
              </a:solidFill>
            </a:endParaRPr>
          </a:p>
          <a:p>
            <a:r>
              <a:rPr lang="en-GB" dirty="0" smtClean="0">
                <a:solidFill>
                  <a:schemeClr val="bg1"/>
                </a:solidFill>
              </a:rPr>
              <a:t>Keegan, J	1993	</a:t>
            </a:r>
            <a:r>
              <a:rPr lang="en-GB" i="1" dirty="0" smtClean="0">
                <a:solidFill>
                  <a:schemeClr val="bg1"/>
                </a:solidFill>
              </a:rPr>
              <a:t>A History of Warfare</a:t>
            </a:r>
          </a:p>
          <a:p>
            <a:r>
              <a:rPr lang="en-GB" dirty="0" smtClean="0">
                <a:solidFill>
                  <a:schemeClr val="bg1"/>
                </a:solidFill>
              </a:rPr>
              <a:t>Redmond, E 	1994	</a:t>
            </a:r>
            <a:r>
              <a:rPr lang="en-GB" i="1" dirty="0" smtClean="0">
                <a:solidFill>
                  <a:schemeClr val="bg1"/>
                </a:solidFill>
              </a:rPr>
              <a:t>Tribal &amp; </a:t>
            </a:r>
            <a:r>
              <a:rPr lang="en-GB" i="1" dirty="0" err="1" smtClean="0">
                <a:solidFill>
                  <a:schemeClr val="bg1"/>
                </a:solidFill>
              </a:rPr>
              <a:t>Cheifly</a:t>
            </a:r>
            <a:r>
              <a:rPr lang="en-GB" i="1" dirty="0" smtClean="0">
                <a:solidFill>
                  <a:schemeClr val="bg1"/>
                </a:solidFill>
              </a:rPr>
              <a:t> Warfare in South America</a:t>
            </a:r>
          </a:p>
          <a:p>
            <a:r>
              <a:rPr lang="en-GB" dirty="0" smtClean="0">
                <a:solidFill>
                  <a:schemeClr val="bg1"/>
                </a:solidFill>
              </a:rPr>
              <a:t>Reyna, S &amp; Downs, R 1994 </a:t>
            </a:r>
            <a:r>
              <a:rPr lang="en-GB" i="1" dirty="0" smtClean="0">
                <a:solidFill>
                  <a:schemeClr val="bg1"/>
                </a:solidFill>
              </a:rPr>
              <a:t>Studying war: anthropological perspectives</a:t>
            </a:r>
            <a:r>
              <a:rPr lang="en-GB" dirty="0" smtClean="0">
                <a:solidFill>
                  <a:schemeClr val="bg1"/>
                </a:solidFill>
              </a:rPr>
              <a:t>	</a:t>
            </a:r>
          </a:p>
          <a:p>
            <a:r>
              <a:rPr lang="en-GB" dirty="0" err="1" smtClean="0">
                <a:solidFill>
                  <a:schemeClr val="bg1"/>
                </a:solidFill>
              </a:rPr>
              <a:t>Keeley</a:t>
            </a:r>
            <a:r>
              <a:rPr lang="en-GB" dirty="0" smtClean="0">
                <a:solidFill>
                  <a:schemeClr val="bg1"/>
                </a:solidFill>
              </a:rPr>
              <a:t>, L	1996	</a:t>
            </a:r>
            <a:r>
              <a:rPr lang="en-GB" i="1" dirty="0" smtClean="0">
                <a:solidFill>
                  <a:schemeClr val="bg1"/>
                </a:solidFill>
              </a:rPr>
              <a:t>War before civilization: the myth of the peaceful savage</a:t>
            </a:r>
          </a:p>
          <a:p>
            <a:r>
              <a:rPr lang="en-GB" dirty="0" smtClean="0">
                <a:solidFill>
                  <a:schemeClr val="bg1"/>
                </a:solidFill>
              </a:rPr>
              <a:t>Martin, D &amp; </a:t>
            </a:r>
            <a:r>
              <a:rPr lang="en-GB" dirty="0" err="1" smtClean="0">
                <a:solidFill>
                  <a:schemeClr val="bg1"/>
                </a:solidFill>
              </a:rPr>
              <a:t>Frayer</a:t>
            </a:r>
            <a:r>
              <a:rPr lang="en-GB" dirty="0" smtClean="0">
                <a:solidFill>
                  <a:schemeClr val="bg1"/>
                </a:solidFill>
              </a:rPr>
              <a:t>, D 1997  </a:t>
            </a:r>
            <a:r>
              <a:rPr lang="en-GB" i="1" dirty="0" smtClean="0">
                <a:solidFill>
                  <a:schemeClr val="bg1"/>
                </a:solidFill>
              </a:rPr>
              <a:t>Troubled Times</a:t>
            </a:r>
          </a:p>
          <a:p>
            <a:r>
              <a:rPr lang="en-GB" dirty="0" smtClean="0">
                <a:solidFill>
                  <a:schemeClr val="bg1"/>
                </a:solidFill>
              </a:rPr>
              <a:t>Carman, J &amp; Harding, A 1999  </a:t>
            </a:r>
            <a:r>
              <a:rPr lang="en-GB" i="1" dirty="0" smtClean="0">
                <a:solidFill>
                  <a:schemeClr val="bg1"/>
                </a:solidFill>
              </a:rPr>
              <a:t>Ancient Warfare: archaeological perspectives</a:t>
            </a:r>
          </a:p>
          <a:p>
            <a:r>
              <a:rPr lang="en-GB" dirty="0" err="1" smtClean="0">
                <a:solidFill>
                  <a:schemeClr val="bg1"/>
                </a:solidFill>
              </a:rPr>
              <a:t>Raaflaub</a:t>
            </a:r>
            <a:r>
              <a:rPr lang="en-GB" dirty="0" smtClean="0">
                <a:solidFill>
                  <a:schemeClr val="bg1"/>
                </a:solidFill>
              </a:rPr>
              <a:t>, K &amp; Rosenstein, N 1999 </a:t>
            </a:r>
            <a:r>
              <a:rPr lang="en-GB" i="1" dirty="0" smtClean="0">
                <a:solidFill>
                  <a:schemeClr val="bg1"/>
                </a:solidFill>
              </a:rPr>
              <a:t>War and Society in the ancient and 					             medieval worlds</a:t>
            </a:r>
          </a:p>
          <a:p>
            <a:r>
              <a:rPr lang="en-GB" i="1" dirty="0" smtClean="0">
                <a:solidFill>
                  <a:schemeClr val="bg1"/>
                </a:solidFill>
              </a:rPr>
              <a:t>Osgood , Ret al 	2000	Bronze Age Warfare</a:t>
            </a:r>
          </a:p>
          <a:p>
            <a:r>
              <a:rPr lang="en-GB" dirty="0" smtClean="0">
                <a:solidFill>
                  <a:schemeClr val="bg1"/>
                </a:solidFill>
              </a:rPr>
              <a:t>Lambert, P 	2002	</a:t>
            </a:r>
            <a:r>
              <a:rPr lang="en-GB" i="1" dirty="0" smtClean="0">
                <a:solidFill>
                  <a:schemeClr val="bg1"/>
                </a:solidFill>
              </a:rPr>
              <a:t>The archaeology of war: a North American perspective</a:t>
            </a:r>
          </a:p>
          <a:p>
            <a:r>
              <a:rPr lang="en-GB" dirty="0" smtClean="0">
                <a:solidFill>
                  <a:schemeClr val="bg1"/>
                </a:solidFill>
              </a:rPr>
              <a:t>Gilchrist 	, R	2003	</a:t>
            </a:r>
            <a:r>
              <a:rPr lang="en-GB" i="1" dirty="0" smtClean="0">
                <a:solidFill>
                  <a:schemeClr val="bg1"/>
                </a:solidFill>
              </a:rPr>
              <a:t>The social commemoration of warfare</a:t>
            </a:r>
            <a:r>
              <a:rPr lang="en-GB" dirty="0" smtClean="0">
                <a:solidFill>
                  <a:schemeClr val="bg1"/>
                </a:solidFill>
              </a:rPr>
              <a:t>		</a:t>
            </a:r>
            <a:endParaRPr lang="en-GB" dirty="0">
              <a:solidFill>
                <a:schemeClr val="bg1"/>
              </a:solidFill>
            </a:endParaRPr>
          </a:p>
        </p:txBody>
      </p:sp>
      <p:pic>
        <p:nvPicPr>
          <p:cNvPr id="4" name="Picture 3" descr="book 1.png"/>
          <p:cNvPicPr>
            <a:picLocks noChangeAspect="1"/>
          </p:cNvPicPr>
          <p:nvPr/>
        </p:nvPicPr>
        <p:blipFill>
          <a:blip r:embed="rId2" cstate="print"/>
          <a:stretch>
            <a:fillRect/>
          </a:stretch>
        </p:blipFill>
        <p:spPr>
          <a:xfrm>
            <a:off x="142844" y="5000636"/>
            <a:ext cx="1143000" cy="1666875"/>
          </a:xfrm>
          <a:prstGeom prst="rect">
            <a:avLst/>
          </a:prstGeom>
        </p:spPr>
      </p:pic>
      <p:pic>
        <p:nvPicPr>
          <p:cNvPr id="5" name="Picture 4" descr="book 2.png"/>
          <p:cNvPicPr>
            <a:picLocks noChangeAspect="1"/>
          </p:cNvPicPr>
          <p:nvPr/>
        </p:nvPicPr>
        <p:blipFill>
          <a:blip r:embed="rId3" cstate="print"/>
          <a:stretch>
            <a:fillRect/>
          </a:stretch>
        </p:blipFill>
        <p:spPr>
          <a:xfrm>
            <a:off x="1357290" y="5014903"/>
            <a:ext cx="1143008" cy="1628787"/>
          </a:xfrm>
          <a:prstGeom prst="rect">
            <a:avLst/>
          </a:prstGeom>
        </p:spPr>
      </p:pic>
      <p:pic>
        <p:nvPicPr>
          <p:cNvPr id="6" name="Picture 5" descr="book 3.png"/>
          <p:cNvPicPr>
            <a:picLocks noChangeAspect="1"/>
          </p:cNvPicPr>
          <p:nvPr/>
        </p:nvPicPr>
        <p:blipFill>
          <a:blip r:embed="rId4" cstate="print"/>
          <a:stretch>
            <a:fillRect/>
          </a:stretch>
        </p:blipFill>
        <p:spPr>
          <a:xfrm>
            <a:off x="2571736" y="5014905"/>
            <a:ext cx="1143008" cy="1628786"/>
          </a:xfrm>
          <a:prstGeom prst="rect">
            <a:avLst/>
          </a:prstGeom>
        </p:spPr>
      </p:pic>
      <p:pic>
        <p:nvPicPr>
          <p:cNvPr id="7" name="Picture 6" descr="book 4.png"/>
          <p:cNvPicPr>
            <a:picLocks noChangeAspect="1"/>
          </p:cNvPicPr>
          <p:nvPr/>
        </p:nvPicPr>
        <p:blipFill>
          <a:blip r:embed="rId5" cstate="print"/>
          <a:stretch>
            <a:fillRect/>
          </a:stretch>
        </p:blipFill>
        <p:spPr>
          <a:xfrm>
            <a:off x="3786182" y="5000636"/>
            <a:ext cx="1114639" cy="1664253"/>
          </a:xfrm>
          <a:prstGeom prst="rect">
            <a:avLst/>
          </a:prstGeom>
        </p:spPr>
      </p:pic>
      <p:pic>
        <p:nvPicPr>
          <p:cNvPr id="8" name="Picture 7" descr="book 5.png"/>
          <p:cNvPicPr>
            <a:picLocks noChangeAspect="1"/>
          </p:cNvPicPr>
          <p:nvPr/>
        </p:nvPicPr>
        <p:blipFill>
          <a:blip r:embed="rId6" cstate="print"/>
          <a:stretch>
            <a:fillRect/>
          </a:stretch>
        </p:blipFill>
        <p:spPr>
          <a:xfrm>
            <a:off x="5000628" y="4572008"/>
            <a:ext cx="1457322" cy="2143120"/>
          </a:xfrm>
          <a:prstGeom prst="rect">
            <a:avLst/>
          </a:prstGeom>
        </p:spPr>
      </p:pic>
      <p:pic>
        <p:nvPicPr>
          <p:cNvPr id="9" name="Picture 8" descr="book 8.png"/>
          <p:cNvPicPr>
            <a:picLocks noChangeAspect="1"/>
          </p:cNvPicPr>
          <p:nvPr/>
        </p:nvPicPr>
        <p:blipFill>
          <a:blip r:embed="rId7" cstate="print"/>
          <a:stretch>
            <a:fillRect/>
          </a:stretch>
        </p:blipFill>
        <p:spPr>
          <a:xfrm>
            <a:off x="7715272" y="4786322"/>
            <a:ext cx="1285884" cy="1930757"/>
          </a:xfrm>
          <a:prstGeom prst="rect">
            <a:avLst/>
          </a:prstGeom>
        </p:spPr>
      </p:pic>
      <p:pic>
        <p:nvPicPr>
          <p:cNvPr id="10" name="Picture 9" descr="book 7.png"/>
          <p:cNvPicPr>
            <a:picLocks noChangeAspect="1"/>
          </p:cNvPicPr>
          <p:nvPr/>
        </p:nvPicPr>
        <p:blipFill>
          <a:blip r:embed="rId8" cstate="print"/>
          <a:stretch>
            <a:fillRect/>
          </a:stretch>
        </p:blipFill>
        <p:spPr>
          <a:xfrm>
            <a:off x="6572264" y="5072074"/>
            <a:ext cx="1000132" cy="1398622"/>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png"/>
          <p:cNvPicPr>
            <a:picLocks noChangeAspect="1"/>
          </p:cNvPicPr>
          <p:nvPr/>
        </p:nvPicPr>
        <p:blipFill>
          <a:blip r:embed="rId2" cstate="print">
            <a:lum bright="-39000" contrast="-64000"/>
          </a:blip>
          <a:stretch>
            <a:fillRect/>
          </a:stretch>
        </p:blipFill>
        <p:spPr>
          <a:xfrm>
            <a:off x="19118" y="0"/>
            <a:ext cx="9124882" cy="6858000"/>
          </a:xfrm>
          <a:prstGeom prst="rect">
            <a:avLst/>
          </a:prstGeom>
        </p:spPr>
      </p:pic>
      <p:sp>
        <p:nvSpPr>
          <p:cNvPr id="3" name="TextBox 2"/>
          <p:cNvSpPr txBox="1"/>
          <p:nvPr/>
        </p:nvSpPr>
        <p:spPr>
          <a:xfrm>
            <a:off x="214282" y="1285860"/>
            <a:ext cx="8643998" cy="2585323"/>
          </a:xfrm>
          <a:prstGeom prst="rect">
            <a:avLst/>
          </a:prstGeom>
          <a:noFill/>
        </p:spPr>
        <p:txBody>
          <a:bodyPr wrap="square" rtlCol="0">
            <a:spAutoFit/>
          </a:bodyPr>
          <a:lstStyle/>
          <a:p>
            <a:r>
              <a:rPr lang="en-GB" dirty="0" smtClean="0">
                <a:solidFill>
                  <a:schemeClr val="bg1"/>
                </a:solidFill>
              </a:rPr>
              <a:t>.....warfare as a subject has a significant bearing on other issues:</a:t>
            </a:r>
          </a:p>
          <a:p>
            <a:endParaRPr lang="en-GB" dirty="0" smtClean="0">
              <a:solidFill>
                <a:schemeClr val="bg1"/>
              </a:solidFill>
            </a:endParaRPr>
          </a:p>
          <a:p>
            <a:endParaRPr lang="en-GB" dirty="0">
              <a:solidFill>
                <a:schemeClr val="bg1"/>
              </a:solidFill>
            </a:endParaRPr>
          </a:p>
          <a:p>
            <a:pPr>
              <a:buFontTx/>
              <a:buChar char="-"/>
            </a:pPr>
            <a:r>
              <a:rPr lang="en-GB" dirty="0" smtClean="0">
                <a:solidFill>
                  <a:schemeClr val="bg1"/>
                </a:solidFill>
              </a:rPr>
              <a:t> the attempt by evolutionary psychology to co-opt archaeological evidence</a:t>
            </a:r>
          </a:p>
          <a:p>
            <a:pPr>
              <a:buFontTx/>
              <a:buChar char="-"/>
            </a:pPr>
            <a:endParaRPr lang="en-GB" dirty="0" smtClean="0">
              <a:solidFill>
                <a:schemeClr val="bg1"/>
              </a:solidFill>
            </a:endParaRPr>
          </a:p>
          <a:p>
            <a:pPr>
              <a:buFontTx/>
              <a:buChar char="-"/>
            </a:pPr>
            <a:r>
              <a:rPr lang="en-GB" dirty="0">
                <a:solidFill>
                  <a:schemeClr val="bg1"/>
                </a:solidFill>
              </a:rPr>
              <a:t> </a:t>
            </a:r>
            <a:r>
              <a:rPr lang="en-GB" dirty="0" smtClean="0">
                <a:solidFill>
                  <a:schemeClr val="bg1"/>
                </a:solidFill>
              </a:rPr>
              <a:t>the history and biases of archaeology (as a discipline)</a:t>
            </a:r>
          </a:p>
          <a:p>
            <a:pPr>
              <a:buFontTx/>
              <a:buChar char="-"/>
            </a:pPr>
            <a:endParaRPr lang="en-GB" dirty="0" smtClean="0">
              <a:solidFill>
                <a:schemeClr val="bg1"/>
              </a:solidFill>
            </a:endParaRPr>
          </a:p>
          <a:p>
            <a:pPr>
              <a:buFontTx/>
              <a:buChar char="-"/>
            </a:pPr>
            <a:r>
              <a:rPr lang="en-GB" dirty="0">
                <a:solidFill>
                  <a:schemeClr val="bg1"/>
                </a:solidFill>
              </a:rPr>
              <a:t> </a:t>
            </a:r>
            <a:r>
              <a:rPr lang="en-GB" dirty="0" smtClean="0">
                <a:solidFill>
                  <a:schemeClr val="bg1"/>
                </a:solidFill>
              </a:rPr>
              <a:t>the nature of archaeological evidence</a:t>
            </a:r>
          </a:p>
          <a:p>
            <a:endParaRPr lang="en-GB" dirty="0">
              <a:solidFill>
                <a:schemeClr val="bg1"/>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720" y="357166"/>
            <a:ext cx="8572560" cy="6955750"/>
          </a:xfrm>
          <a:prstGeom prst="rect">
            <a:avLst/>
          </a:prstGeom>
          <a:noFill/>
        </p:spPr>
        <p:txBody>
          <a:bodyPr wrap="square" rtlCol="0">
            <a:spAutoFit/>
          </a:bodyPr>
          <a:lstStyle/>
          <a:p>
            <a:r>
              <a:rPr lang="en-GB" dirty="0" smtClean="0">
                <a:solidFill>
                  <a:schemeClr val="bg1"/>
                </a:solidFill>
              </a:rPr>
              <a:t>Origins are always interesting subjects - the origins of war is no exception</a:t>
            </a:r>
          </a:p>
          <a:p>
            <a:endParaRPr lang="en-GB" dirty="0" smtClean="0">
              <a:solidFill>
                <a:schemeClr val="bg1"/>
              </a:solidFill>
            </a:endParaRPr>
          </a:p>
          <a:p>
            <a:r>
              <a:rPr lang="en-GB" dirty="0" smtClean="0">
                <a:solidFill>
                  <a:schemeClr val="bg1"/>
                </a:solidFill>
              </a:rPr>
              <a:t>- having been considered recently from varied perspectives:</a:t>
            </a:r>
          </a:p>
          <a:p>
            <a:endParaRPr lang="en-GB" dirty="0">
              <a:solidFill>
                <a:schemeClr val="bg1"/>
              </a:solidFill>
            </a:endParaRPr>
          </a:p>
          <a:p>
            <a:r>
              <a:rPr lang="en-GB" sz="2400" b="1" u="sng" dirty="0" smtClean="0">
                <a:solidFill>
                  <a:srgbClr val="FFC000"/>
                </a:solidFill>
              </a:rPr>
              <a:t>Archaeology</a:t>
            </a:r>
          </a:p>
          <a:p>
            <a:r>
              <a:rPr lang="en-GB" sz="1600" dirty="0" err="1" smtClean="0">
                <a:solidFill>
                  <a:schemeClr val="bg1"/>
                </a:solidFill>
              </a:rPr>
              <a:t>Keeley</a:t>
            </a:r>
            <a:r>
              <a:rPr lang="en-GB" sz="1600" dirty="0" smtClean="0">
                <a:solidFill>
                  <a:schemeClr val="bg1"/>
                </a:solidFill>
              </a:rPr>
              <a:t>, L	1996	</a:t>
            </a:r>
            <a:r>
              <a:rPr lang="en-GB" sz="1600" i="1" dirty="0" smtClean="0">
                <a:solidFill>
                  <a:schemeClr val="bg1"/>
                </a:solidFill>
              </a:rPr>
              <a:t>War before civilization: the myth of the peaceful savage</a:t>
            </a:r>
          </a:p>
          <a:p>
            <a:endParaRPr lang="en-GB" b="1" dirty="0" smtClean="0">
              <a:solidFill>
                <a:schemeClr val="bg1"/>
              </a:solidFill>
            </a:endParaRPr>
          </a:p>
          <a:p>
            <a:r>
              <a:rPr lang="en-GB" sz="2400" b="1" u="sng" dirty="0" smtClean="0">
                <a:solidFill>
                  <a:srgbClr val="FFC000"/>
                </a:solidFill>
              </a:rPr>
              <a:t>Military History</a:t>
            </a:r>
          </a:p>
          <a:p>
            <a:r>
              <a:rPr lang="en-GB" sz="1600" dirty="0" smtClean="0">
                <a:solidFill>
                  <a:schemeClr val="bg1"/>
                </a:solidFill>
              </a:rPr>
              <a:t>Keegan, J	1993	</a:t>
            </a:r>
            <a:r>
              <a:rPr lang="en-GB" sz="1600" i="1" dirty="0" smtClean="0">
                <a:solidFill>
                  <a:schemeClr val="bg1"/>
                </a:solidFill>
              </a:rPr>
              <a:t>A History of Warfare</a:t>
            </a:r>
          </a:p>
          <a:p>
            <a:r>
              <a:rPr lang="en-GB" sz="1600" dirty="0" smtClean="0">
                <a:solidFill>
                  <a:schemeClr val="bg1"/>
                </a:solidFill>
              </a:rPr>
              <a:t>O’Connell, R</a:t>
            </a:r>
            <a:r>
              <a:rPr lang="en-GB" sz="1600" i="1" dirty="0" smtClean="0">
                <a:solidFill>
                  <a:schemeClr val="bg1"/>
                </a:solidFill>
              </a:rPr>
              <a:t>	</a:t>
            </a:r>
            <a:r>
              <a:rPr lang="en-GB" sz="1600" dirty="0" smtClean="0">
                <a:solidFill>
                  <a:schemeClr val="bg1"/>
                </a:solidFill>
              </a:rPr>
              <a:t>1995</a:t>
            </a:r>
            <a:r>
              <a:rPr lang="en-GB" sz="1600" i="1" dirty="0" smtClean="0">
                <a:solidFill>
                  <a:schemeClr val="bg1"/>
                </a:solidFill>
              </a:rPr>
              <a:t>	Ride of the second </a:t>
            </a:r>
            <a:r>
              <a:rPr lang="en-GB" sz="1600" i="1" dirty="0" err="1" smtClean="0">
                <a:solidFill>
                  <a:schemeClr val="bg1"/>
                </a:solidFill>
              </a:rPr>
              <a:t>horesemen</a:t>
            </a:r>
            <a:endParaRPr lang="en-GB" sz="1600" i="1" dirty="0" smtClean="0">
              <a:solidFill>
                <a:schemeClr val="bg1"/>
              </a:solidFill>
            </a:endParaRPr>
          </a:p>
          <a:p>
            <a:endParaRPr lang="en-GB" dirty="0" smtClean="0">
              <a:solidFill>
                <a:schemeClr val="bg1"/>
              </a:solidFill>
            </a:endParaRPr>
          </a:p>
          <a:p>
            <a:r>
              <a:rPr lang="en-GB" sz="2400" b="1" u="sng" dirty="0" smtClean="0">
                <a:solidFill>
                  <a:srgbClr val="FFC000"/>
                </a:solidFill>
              </a:rPr>
              <a:t>Cultural Evolution</a:t>
            </a:r>
          </a:p>
          <a:p>
            <a:r>
              <a:rPr lang="en-GB" sz="1600" dirty="0" smtClean="0">
                <a:solidFill>
                  <a:schemeClr val="bg1"/>
                </a:solidFill>
              </a:rPr>
              <a:t>Dawson, D	2001</a:t>
            </a:r>
            <a:r>
              <a:rPr lang="en-GB" sz="1600" i="1" dirty="0" smtClean="0">
                <a:solidFill>
                  <a:schemeClr val="bg1"/>
                </a:solidFill>
              </a:rPr>
              <a:t>	The first armies</a:t>
            </a:r>
          </a:p>
          <a:p>
            <a:endParaRPr lang="en-GB" dirty="0" smtClean="0">
              <a:solidFill>
                <a:schemeClr val="bg1"/>
              </a:solidFill>
            </a:endParaRPr>
          </a:p>
          <a:p>
            <a:r>
              <a:rPr lang="en-GB" sz="2400" b="1" u="sng" dirty="0" smtClean="0">
                <a:solidFill>
                  <a:srgbClr val="FFC000"/>
                </a:solidFill>
              </a:rPr>
              <a:t>Biological Anthropology</a:t>
            </a:r>
          </a:p>
          <a:p>
            <a:r>
              <a:rPr lang="en-GB" sz="1600" dirty="0" smtClean="0">
                <a:solidFill>
                  <a:schemeClr val="bg1"/>
                </a:solidFill>
              </a:rPr>
              <a:t>Van </a:t>
            </a:r>
            <a:r>
              <a:rPr lang="en-GB" sz="1600" dirty="0" err="1" smtClean="0">
                <a:solidFill>
                  <a:schemeClr val="bg1"/>
                </a:solidFill>
              </a:rPr>
              <a:t>der</a:t>
            </a:r>
            <a:r>
              <a:rPr lang="en-GB" sz="1600" dirty="0" smtClean="0">
                <a:solidFill>
                  <a:schemeClr val="bg1"/>
                </a:solidFill>
              </a:rPr>
              <a:t> </a:t>
            </a:r>
            <a:r>
              <a:rPr lang="en-GB" sz="1600" dirty="0" err="1" smtClean="0">
                <a:solidFill>
                  <a:schemeClr val="bg1"/>
                </a:solidFill>
              </a:rPr>
              <a:t>Dennen</a:t>
            </a:r>
            <a:r>
              <a:rPr lang="en-GB" sz="1600" dirty="0" smtClean="0">
                <a:solidFill>
                  <a:schemeClr val="bg1"/>
                </a:solidFill>
              </a:rPr>
              <a:t>, J 	1995	</a:t>
            </a:r>
            <a:r>
              <a:rPr lang="en-GB" sz="1600" i="1" dirty="0" smtClean="0">
                <a:solidFill>
                  <a:schemeClr val="bg1"/>
                </a:solidFill>
              </a:rPr>
              <a:t>The origin of war: the evolution of a male-coalitional strategy</a:t>
            </a:r>
          </a:p>
          <a:p>
            <a:r>
              <a:rPr lang="en-GB" sz="1600" dirty="0" err="1" smtClean="0">
                <a:solidFill>
                  <a:schemeClr val="bg1"/>
                </a:solidFill>
              </a:rPr>
              <a:t>Wrangham</a:t>
            </a:r>
            <a:r>
              <a:rPr lang="en-GB" sz="1600" dirty="0" smtClean="0">
                <a:solidFill>
                  <a:schemeClr val="bg1"/>
                </a:solidFill>
              </a:rPr>
              <a:t>, R	1999	</a:t>
            </a:r>
            <a:r>
              <a:rPr lang="en-GB" sz="1600" i="1" dirty="0" smtClean="0">
                <a:solidFill>
                  <a:schemeClr val="bg1"/>
                </a:solidFill>
              </a:rPr>
              <a:t>The evolution of </a:t>
            </a:r>
            <a:r>
              <a:rPr lang="en-GB" sz="1600" i="1" dirty="0" err="1" smtClean="0">
                <a:solidFill>
                  <a:schemeClr val="bg1"/>
                </a:solidFill>
              </a:rPr>
              <a:t>coalitionary</a:t>
            </a:r>
            <a:r>
              <a:rPr lang="en-GB" sz="1600" i="1" dirty="0" smtClean="0">
                <a:solidFill>
                  <a:schemeClr val="bg1"/>
                </a:solidFill>
              </a:rPr>
              <a:t> killing</a:t>
            </a:r>
          </a:p>
          <a:p>
            <a:endParaRPr lang="en-GB" dirty="0" smtClean="0">
              <a:solidFill>
                <a:schemeClr val="bg1"/>
              </a:solidFill>
            </a:endParaRPr>
          </a:p>
          <a:p>
            <a:r>
              <a:rPr lang="en-GB" sz="2400" b="1" u="sng" dirty="0" smtClean="0">
                <a:solidFill>
                  <a:srgbClr val="FFC000"/>
                </a:solidFill>
              </a:rPr>
              <a:t>Social Anthropology</a:t>
            </a:r>
          </a:p>
          <a:p>
            <a:r>
              <a:rPr lang="en-GB" sz="1600" dirty="0" smtClean="0">
                <a:solidFill>
                  <a:schemeClr val="bg1"/>
                </a:solidFill>
              </a:rPr>
              <a:t>Otterbein, K	1997	</a:t>
            </a:r>
            <a:r>
              <a:rPr lang="en-GB" sz="1600" i="1" dirty="0" smtClean="0">
                <a:solidFill>
                  <a:schemeClr val="bg1"/>
                </a:solidFill>
              </a:rPr>
              <a:t>The origins of war</a:t>
            </a:r>
          </a:p>
          <a:p>
            <a:r>
              <a:rPr lang="en-GB" sz="1600" dirty="0" smtClean="0">
                <a:solidFill>
                  <a:schemeClr val="bg1"/>
                </a:solidFill>
              </a:rPr>
              <a:t>Kelly, R		2000	</a:t>
            </a:r>
            <a:r>
              <a:rPr lang="en-GB" sz="1600" i="1" dirty="0" smtClean="0">
                <a:solidFill>
                  <a:schemeClr val="bg1"/>
                </a:solidFill>
              </a:rPr>
              <a:t>Warless societies and the origin of war</a:t>
            </a:r>
          </a:p>
          <a:p>
            <a:endParaRPr lang="en-GB" i="1" dirty="0" smtClean="0">
              <a:solidFill>
                <a:schemeClr val="bg1"/>
              </a:solidFill>
            </a:endParaRPr>
          </a:p>
          <a:p>
            <a:endParaRPr lang="en-GB" i="1" dirty="0" smtClean="0">
              <a:solidFill>
                <a:schemeClr val="bg1"/>
              </a:solidFill>
            </a:endParaRPr>
          </a:p>
          <a:p>
            <a:r>
              <a:rPr lang="en-GB" dirty="0" smtClean="0">
                <a:solidFill>
                  <a:schemeClr val="bg1"/>
                </a:solidFill>
              </a:rPr>
              <a:t>	</a:t>
            </a:r>
            <a:endParaRPr lang="en-GB" dirty="0">
              <a:solidFill>
                <a:schemeClr val="bg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yamamani.png"/>
          <p:cNvPicPr>
            <a:picLocks noChangeAspect="1"/>
          </p:cNvPicPr>
          <p:nvPr/>
        </p:nvPicPr>
        <p:blipFill>
          <a:blip r:embed="rId2" cstate="print">
            <a:lum bright="-35000" contrast="-69000"/>
          </a:blip>
          <a:stretch>
            <a:fillRect/>
          </a:stretch>
        </p:blipFill>
        <p:spPr>
          <a:xfrm>
            <a:off x="0" y="0"/>
            <a:ext cx="9151999" cy="6858000"/>
          </a:xfrm>
          <a:prstGeom prst="rect">
            <a:avLst/>
          </a:prstGeom>
        </p:spPr>
      </p:pic>
      <p:sp>
        <p:nvSpPr>
          <p:cNvPr id="2" name="TextBox 1"/>
          <p:cNvSpPr txBox="1"/>
          <p:nvPr/>
        </p:nvSpPr>
        <p:spPr>
          <a:xfrm>
            <a:off x="357158" y="928670"/>
            <a:ext cx="8429684" cy="4801314"/>
          </a:xfrm>
          <a:prstGeom prst="rect">
            <a:avLst/>
          </a:prstGeom>
          <a:noFill/>
        </p:spPr>
        <p:txBody>
          <a:bodyPr wrap="square" rtlCol="0">
            <a:spAutoFit/>
          </a:bodyPr>
          <a:lstStyle/>
          <a:p>
            <a:r>
              <a:rPr lang="en-GB" dirty="0" smtClean="0">
                <a:solidFill>
                  <a:schemeClr val="bg1"/>
                </a:solidFill>
              </a:rPr>
              <a:t>Anthropologists have shown the most interest in these areas  as it is considered to be central to that elusive quality: </a:t>
            </a:r>
            <a:r>
              <a:rPr lang="en-GB" b="1" i="1" dirty="0" smtClean="0">
                <a:solidFill>
                  <a:srgbClr val="FFC000"/>
                </a:solidFill>
              </a:rPr>
              <a:t>‘human nature’</a:t>
            </a: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endParaRPr lang="en-GB" i="1" dirty="0" smtClean="0">
              <a:solidFill>
                <a:schemeClr val="bg1"/>
              </a:solidFill>
            </a:endParaRPr>
          </a:p>
          <a:p>
            <a:r>
              <a:rPr lang="en-GB" dirty="0" smtClean="0">
                <a:solidFill>
                  <a:schemeClr val="bg1"/>
                </a:solidFill>
              </a:rPr>
              <a:t>Archaeology  has been largely an onlooker in this argument (some exceptions such as R Brian Ferguson) that has relied heavily on evidence from contemporary societies, which have </a:t>
            </a:r>
            <a:r>
              <a:rPr lang="en-GB" b="1" dirty="0" smtClean="0">
                <a:solidFill>
                  <a:srgbClr val="FFC000"/>
                </a:solidFill>
              </a:rPr>
              <a:t>conveniently been assumed</a:t>
            </a:r>
            <a:r>
              <a:rPr lang="en-GB" dirty="0" smtClean="0">
                <a:solidFill>
                  <a:schemeClr val="bg1"/>
                </a:solidFill>
              </a:rPr>
              <a:t> to correspond in some way to ancient pre-agricultural societies</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ya farmers.png"/>
          <p:cNvPicPr>
            <a:picLocks noChangeAspect="1"/>
          </p:cNvPicPr>
          <p:nvPr/>
        </p:nvPicPr>
        <p:blipFill>
          <a:blip r:embed="rId2" cstate="print">
            <a:lum bright="-15000" contrast="-52000"/>
          </a:blip>
          <a:stretch>
            <a:fillRect/>
          </a:stretch>
        </p:blipFill>
        <p:spPr>
          <a:xfrm>
            <a:off x="-1" y="0"/>
            <a:ext cx="9122947" cy="6858000"/>
          </a:xfrm>
          <a:prstGeom prst="rect">
            <a:avLst/>
          </a:prstGeom>
        </p:spPr>
      </p:pic>
      <p:sp>
        <p:nvSpPr>
          <p:cNvPr id="2" name="TextBox 1"/>
          <p:cNvSpPr txBox="1"/>
          <p:nvPr/>
        </p:nvSpPr>
        <p:spPr>
          <a:xfrm>
            <a:off x="357158" y="357166"/>
            <a:ext cx="8429684" cy="6186309"/>
          </a:xfrm>
          <a:prstGeom prst="rect">
            <a:avLst/>
          </a:prstGeom>
          <a:noFill/>
        </p:spPr>
        <p:txBody>
          <a:bodyPr wrap="square" rtlCol="0">
            <a:spAutoFit/>
          </a:bodyPr>
          <a:lstStyle/>
          <a:p>
            <a:r>
              <a:rPr lang="en-GB" dirty="0" smtClean="0">
                <a:solidFill>
                  <a:schemeClr val="bg1"/>
                </a:solidFill>
              </a:rPr>
              <a:t>Recent interest in the ancient evidence for warfare has been stimulated by Lawrence Keeley’s </a:t>
            </a:r>
            <a:r>
              <a:rPr lang="en-GB" i="1" dirty="0" smtClean="0">
                <a:solidFill>
                  <a:schemeClr val="bg1"/>
                </a:solidFill>
              </a:rPr>
              <a:t>War Before Civilization: the myth of the peaceful savage </a:t>
            </a:r>
            <a:r>
              <a:rPr lang="en-GB" dirty="0" smtClean="0">
                <a:solidFill>
                  <a:schemeClr val="bg1"/>
                </a:solidFill>
              </a:rPr>
              <a:t>(1996) </a:t>
            </a: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 here he seeks to demolish the ‘myth’; which he believes has been peddled by archaeologists and anthropologists.....</a:t>
            </a:r>
          </a:p>
          <a:p>
            <a:endParaRPr lang="en-GB" dirty="0" smtClean="0">
              <a:solidFill>
                <a:schemeClr val="bg1"/>
              </a:solidFill>
            </a:endParaRPr>
          </a:p>
          <a:p>
            <a:r>
              <a:rPr lang="en-GB" dirty="0" smtClean="0">
                <a:solidFill>
                  <a:schemeClr val="bg1"/>
                </a:solidFill>
              </a:rPr>
              <a:t>.........who have attempted to </a:t>
            </a:r>
            <a:r>
              <a:rPr lang="en-GB" b="1" dirty="0" smtClean="0">
                <a:solidFill>
                  <a:srgbClr val="FFC000"/>
                </a:solidFill>
              </a:rPr>
              <a:t>‘pacify the past’</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p:txBody>
      </p:sp>
      <p:pic>
        <p:nvPicPr>
          <p:cNvPr id="4" name="Picture 3" descr="Lawrence Keeley 2.png"/>
          <p:cNvPicPr>
            <a:picLocks noChangeAspect="1"/>
          </p:cNvPicPr>
          <p:nvPr/>
        </p:nvPicPr>
        <p:blipFill>
          <a:blip r:embed="rId3" cstate="print"/>
          <a:stretch>
            <a:fillRect/>
          </a:stretch>
        </p:blipFill>
        <p:spPr>
          <a:xfrm>
            <a:off x="7738704" y="1357298"/>
            <a:ext cx="1190982" cy="1793648"/>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ya farmers.png"/>
          <p:cNvPicPr>
            <a:picLocks noChangeAspect="1"/>
          </p:cNvPicPr>
          <p:nvPr/>
        </p:nvPicPr>
        <p:blipFill>
          <a:blip r:embed="rId2" cstate="print">
            <a:lum bright="-15000" contrast="-52000"/>
          </a:blip>
          <a:stretch>
            <a:fillRect/>
          </a:stretch>
        </p:blipFill>
        <p:spPr>
          <a:xfrm>
            <a:off x="-1" y="0"/>
            <a:ext cx="9122947" cy="6858000"/>
          </a:xfrm>
          <a:prstGeom prst="rect">
            <a:avLst/>
          </a:prstGeom>
        </p:spPr>
      </p:pic>
      <p:sp>
        <p:nvSpPr>
          <p:cNvPr id="2" name="TextBox 1"/>
          <p:cNvSpPr txBox="1"/>
          <p:nvPr/>
        </p:nvSpPr>
        <p:spPr>
          <a:xfrm>
            <a:off x="357158" y="357166"/>
            <a:ext cx="8429684" cy="3970318"/>
          </a:xfrm>
          <a:prstGeom prst="rect">
            <a:avLst/>
          </a:prstGeom>
          <a:noFill/>
        </p:spPr>
        <p:txBody>
          <a:bodyPr wrap="square" rtlCol="0">
            <a:spAutoFit/>
          </a:bodyPr>
          <a:lstStyle/>
          <a:p>
            <a:r>
              <a:rPr lang="en-GB" dirty="0" smtClean="0">
                <a:solidFill>
                  <a:schemeClr val="bg1"/>
                </a:solidFill>
              </a:rPr>
              <a:t>From an American  perspective, with the relatively recent and dramatic change in view of the Maya from peace-loving astronomer priests to warring rulers of city-states continually at war – Keeley’s critique makes sense</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...but for a European audience, which has always seen the Bronze Age and Iron Age as times of warriors, his overall case is far less persuasive</a:t>
            </a:r>
            <a:endParaRPr lang="en-GB" dirty="0">
              <a:solidFill>
                <a:schemeClr val="bg1"/>
              </a:solidFill>
            </a:endParaRPr>
          </a:p>
        </p:txBody>
      </p:sp>
      <p:pic>
        <p:nvPicPr>
          <p:cNvPr id="4" name="Picture 3" descr="Lawrence Keeley 2.png"/>
          <p:cNvPicPr>
            <a:picLocks noChangeAspect="1"/>
          </p:cNvPicPr>
          <p:nvPr/>
        </p:nvPicPr>
        <p:blipFill>
          <a:blip r:embed="rId3" cstate="print"/>
          <a:stretch>
            <a:fillRect/>
          </a:stretch>
        </p:blipFill>
        <p:spPr>
          <a:xfrm>
            <a:off x="7738704" y="1357298"/>
            <a:ext cx="1190982" cy="1793648"/>
          </a:xfrm>
          <a:prstGeom prst="rect">
            <a:avLst/>
          </a:prstGeom>
        </p:spPr>
      </p:pic>
    </p:spTree>
    <p:extLst>
      <p:ext uri="{BB962C8B-B14F-4D97-AF65-F5344CB8AC3E}">
        <p14:creationId xmlns:p14="http://schemas.microsoft.com/office/powerpoint/2010/main" xmlns="" val="14162388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indmill hill.png"/>
          <p:cNvPicPr>
            <a:picLocks noChangeAspect="1"/>
          </p:cNvPicPr>
          <p:nvPr/>
        </p:nvPicPr>
        <p:blipFill>
          <a:blip r:embed="rId2" cstate="print">
            <a:lum bright="-18000" contrast="-16000"/>
          </a:blip>
          <a:stretch>
            <a:fillRect/>
          </a:stretch>
        </p:blipFill>
        <p:spPr>
          <a:xfrm>
            <a:off x="0" y="0"/>
            <a:ext cx="9173836" cy="6858000"/>
          </a:xfrm>
          <a:prstGeom prst="rect">
            <a:avLst/>
          </a:prstGeom>
        </p:spPr>
      </p:pic>
      <p:sp>
        <p:nvSpPr>
          <p:cNvPr id="3" name="TextBox 2"/>
          <p:cNvSpPr txBox="1"/>
          <p:nvPr/>
        </p:nvSpPr>
        <p:spPr>
          <a:xfrm>
            <a:off x="357158" y="571480"/>
            <a:ext cx="8358246" cy="2585323"/>
          </a:xfrm>
          <a:prstGeom prst="rect">
            <a:avLst/>
          </a:prstGeom>
          <a:noFill/>
        </p:spPr>
        <p:txBody>
          <a:bodyPr wrap="square" rtlCol="0">
            <a:spAutoFit/>
          </a:bodyPr>
          <a:lstStyle/>
          <a:p>
            <a:r>
              <a:rPr lang="en-GB" dirty="0" smtClean="0">
                <a:solidFill>
                  <a:schemeClr val="bg1"/>
                </a:solidFill>
              </a:rPr>
              <a:t>Keeley argues that there has been an </a:t>
            </a:r>
            <a:r>
              <a:rPr lang="en-GB" b="1" i="1" dirty="0" smtClean="0">
                <a:solidFill>
                  <a:srgbClr val="FFC000"/>
                </a:solidFill>
              </a:rPr>
              <a:t>‘interpretative pacification’  </a:t>
            </a:r>
            <a:r>
              <a:rPr lang="en-GB" dirty="0" smtClean="0">
                <a:solidFill>
                  <a:schemeClr val="bg1"/>
                </a:solidFill>
              </a:rPr>
              <a:t>of warfare in prehistory </a:t>
            </a:r>
          </a:p>
          <a:p>
            <a:endParaRPr lang="en-GB" dirty="0" smtClean="0">
              <a:solidFill>
                <a:schemeClr val="bg1"/>
              </a:solidFill>
            </a:endParaRPr>
          </a:p>
          <a:p>
            <a:r>
              <a:rPr lang="en-GB" dirty="0" smtClean="0">
                <a:solidFill>
                  <a:schemeClr val="bg1"/>
                </a:solidFill>
              </a:rPr>
              <a:t>– he draws on Alistair </a:t>
            </a:r>
            <a:r>
              <a:rPr lang="en-GB" dirty="0" err="1" smtClean="0">
                <a:solidFill>
                  <a:schemeClr val="bg1"/>
                </a:solidFill>
              </a:rPr>
              <a:t>Whittle’s</a:t>
            </a:r>
            <a:r>
              <a:rPr lang="en-GB" dirty="0" smtClean="0">
                <a:solidFill>
                  <a:schemeClr val="bg1"/>
                </a:solidFill>
              </a:rPr>
              <a:t>  </a:t>
            </a:r>
            <a:r>
              <a:rPr lang="en-GB" b="1" i="1" dirty="0" smtClean="0">
                <a:solidFill>
                  <a:srgbClr val="FFC000"/>
                </a:solidFill>
              </a:rPr>
              <a:t>symbolism of exclusion  </a:t>
            </a:r>
            <a:r>
              <a:rPr lang="en-GB" dirty="0" smtClean="0">
                <a:solidFill>
                  <a:schemeClr val="bg1"/>
                </a:solidFill>
              </a:rPr>
              <a:t>interpretations of causewayed enclosures and boundaries</a:t>
            </a:r>
          </a:p>
          <a:p>
            <a:endParaRPr lang="en-GB" dirty="0" smtClean="0">
              <a:solidFill>
                <a:schemeClr val="bg1"/>
              </a:solidFill>
            </a:endParaRPr>
          </a:p>
          <a:p>
            <a:r>
              <a:rPr lang="en-GB" dirty="0" err="1" smtClean="0">
                <a:solidFill>
                  <a:schemeClr val="bg1"/>
                </a:solidFill>
              </a:rPr>
              <a:t>Keeley</a:t>
            </a:r>
            <a:r>
              <a:rPr lang="en-GB" dirty="0" smtClean="0">
                <a:solidFill>
                  <a:schemeClr val="bg1"/>
                </a:solidFill>
              </a:rPr>
              <a:t> argues that there are many sites that have shown extensive palisades and concentrated flint arrowhead deposits</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indmill hill.png"/>
          <p:cNvPicPr>
            <a:picLocks noChangeAspect="1"/>
          </p:cNvPicPr>
          <p:nvPr/>
        </p:nvPicPr>
        <p:blipFill>
          <a:blip r:embed="rId2" cstate="print">
            <a:lum bright="-18000" contrast="-16000"/>
          </a:blip>
          <a:stretch>
            <a:fillRect/>
          </a:stretch>
        </p:blipFill>
        <p:spPr>
          <a:xfrm>
            <a:off x="0" y="0"/>
            <a:ext cx="9173836" cy="6858000"/>
          </a:xfrm>
          <a:prstGeom prst="rect">
            <a:avLst/>
          </a:prstGeom>
        </p:spPr>
      </p:pic>
      <p:sp>
        <p:nvSpPr>
          <p:cNvPr id="3" name="TextBox 2"/>
          <p:cNvSpPr txBox="1"/>
          <p:nvPr/>
        </p:nvSpPr>
        <p:spPr>
          <a:xfrm>
            <a:off x="357158" y="571480"/>
            <a:ext cx="8358246" cy="3970318"/>
          </a:xfrm>
          <a:prstGeom prst="rect">
            <a:avLst/>
          </a:prstGeom>
          <a:noFill/>
        </p:spPr>
        <p:txBody>
          <a:bodyPr wrap="square" rtlCol="0">
            <a:spAutoFit/>
          </a:bodyPr>
          <a:lstStyle/>
          <a:p>
            <a:r>
              <a:rPr lang="en-GB" dirty="0" err="1" smtClean="0">
                <a:solidFill>
                  <a:schemeClr val="bg1"/>
                </a:solidFill>
              </a:rPr>
              <a:t>Whittle’s</a:t>
            </a:r>
            <a:r>
              <a:rPr lang="en-GB" dirty="0" smtClean="0">
                <a:solidFill>
                  <a:schemeClr val="bg1"/>
                </a:solidFill>
              </a:rPr>
              <a:t> excavations at Windmill Hill (major causewayed enclosure)  demonstrated a wide range of activities, such as feasting, long distance trade, burial etc – but no settlement or defence.</a:t>
            </a: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Other sites have also demonstrated a lack of evidence for defence or attack and little of possible settlement:</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Briar Hill, Northampton</a:t>
            </a:r>
          </a:p>
          <a:p>
            <a:r>
              <a:rPr lang="en-GB" dirty="0" err="1" smtClean="0">
                <a:solidFill>
                  <a:schemeClr val="bg1"/>
                </a:solidFill>
              </a:rPr>
              <a:t>Etton</a:t>
            </a:r>
            <a:r>
              <a:rPr lang="en-GB" dirty="0" smtClean="0">
                <a:solidFill>
                  <a:schemeClr val="bg1"/>
                </a:solidFill>
              </a:rPr>
              <a:t>, Cambridgeshire</a:t>
            </a:r>
          </a:p>
          <a:p>
            <a:r>
              <a:rPr lang="en-GB" dirty="0" err="1" smtClean="0">
                <a:solidFill>
                  <a:schemeClr val="bg1"/>
                </a:solidFill>
              </a:rPr>
              <a:t>Haddenham</a:t>
            </a:r>
            <a:r>
              <a:rPr lang="en-GB" dirty="0" smtClean="0">
                <a:solidFill>
                  <a:schemeClr val="bg1"/>
                </a:solidFill>
              </a:rPr>
              <a:t>, Cambridgeshire</a:t>
            </a:r>
            <a:endParaRPr lang="en-GB" dirty="0">
              <a:solidFill>
                <a:schemeClr val="bg1"/>
              </a:solidFill>
            </a:endParaRPr>
          </a:p>
        </p:txBody>
      </p:sp>
    </p:spTree>
    <p:extLst>
      <p:ext uri="{BB962C8B-B14F-4D97-AF65-F5344CB8AC3E}">
        <p14:creationId xmlns:p14="http://schemas.microsoft.com/office/powerpoint/2010/main" xmlns="" val="1165585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ckley Hill.png"/>
          <p:cNvPicPr>
            <a:picLocks noChangeAspect="1"/>
          </p:cNvPicPr>
          <p:nvPr/>
        </p:nvPicPr>
        <p:blipFill>
          <a:blip r:embed="rId2" cstate="print">
            <a:lum bright="-29000" contrast="-38000"/>
          </a:blip>
          <a:stretch>
            <a:fillRect/>
          </a:stretch>
        </p:blipFill>
        <p:spPr>
          <a:xfrm>
            <a:off x="0" y="0"/>
            <a:ext cx="9144000" cy="6858000"/>
          </a:xfrm>
          <a:prstGeom prst="rect">
            <a:avLst/>
          </a:prstGeom>
        </p:spPr>
      </p:pic>
      <p:sp>
        <p:nvSpPr>
          <p:cNvPr id="2" name="TextBox 1"/>
          <p:cNvSpPr txBox="1"/>
          <p:nvPr/>
        </p:nvSpPr>
        <p:spPr>
          <a:xfrm>
            <a:off x="500034" y="928670"/>
            <a:ext cx="8215370" cy="4247317"/>
          </a:xfrm>
          <a:prstGeom prst="rect">
            <a:avLst/>
          </a:prstGeom>
          <a:noFill/>
        </p:spPr>
        <p:txBody>
          <a:bodyPr wrap="square" rtlCol="0">
            <a:spAutoFit/>
          </a:bodyPr>
          <a:lstStyle/>
          <a:p>
            <a:r>
              <a:rPr lang="en-GB" dirty="0" smtClean="0">
                <a:solidFill>
                  <a:schemeClr val="bg1"/>
                </a:solidFill>
              </a:rPr>
              <a:t>Further study has shown that the presence of arrowhead concentrations at such sites is quite limited:</a:t>
            </a:r>
          </a:p>
          <a:p>
            <a:endParaRPr lang="en-GB" dirty="0" smtClean="0">
              <a:solidFill>
                <a:schemeClr val="bg1"/>
              </a:solidFill>
            </a:endParaRPr>
          </a:p>
          <a:p>
            <a:r>
              <a:rPr lang="en-GB" dirty="0" err="1" smtClean="0">
                <a:solidFill>
                  <a:schemeClr val="bg1"/>
                </a:solidFill>
              </a:rPr>
              <a:t>Carn</a:t>
            </a:r>
            <a:r>
              <a:rPr lang="en-GB" dirty="0" smtClean="0">
                <a:solidFill>
                  <a:schemeClr val="bg1"/>
                </a:solidFill>
              </a:rPr>
              <a:t> Brae, Cornwall</a:t>
            </a:r>
          </a:p>
          <a:p>
            <a:r>
              <a:rPr lang="en-GB" dirty="0" err="1" smtClean="0">
                <a:solidFill>
                  <a:schemeClr val="bg1"/>
                </a:solidFill>
              </a:rPr>
              <a:t>Crickley</a:t>
            </a:r>
            <a:r>
              <a:rPr lang="en-GB" dirty="0" smtClean="0">
                <a:solidFill>
                  <a:schemeClr val="bg1"/>
                </a:solidFill>
              </a:rPr>
              <a:t> Hill, Gloucestershire</a:t>
            </a:r>
          </a:p>
          <a:p>
            <a:r>
              <a:rPr lang="en-GB" dirty="0" err="1" smtClean="0">
                <a:solidFill>
                  <a:schemeClr val="bg1"/>
                </a:solidFill>
              </a:rPr>
              <a:t>Hembury</a:t>
            </a:r>
            <a:r>
              <a:rPr lang="en-GB" dirty="0" smtClean="0">
                <a:solidFill>
                  <a:schemeClr val="bg1"/>
                </a:solidFill>
              </a:rPr>
              <a:t>, Devon</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.....and the evidence of arrowheads is also limited (in hundreds – not the thousands that </a:t>
            </a:r>
            <a:r>
              <a:rPr lang="en-GB" dirty="0" err="1" smtClean="0">
                <a:solidFill>
                  <a:schemeClr val="bg1"/>
                </a:solidFill>
              </a:rPr>
              <a:t>Keeley</a:t>
            </a:r>
            <a:r>
              <a:rPr lang="en-GB" dirty="0" smtClean="0">
                <a:solidFill>
                  <a:schemeClr val="bg1"/>
                </a:solidFill>
              </a:rPr>
              <a:t> argues for)</a:t>
            </a:r>
          </a:p>
          <a:p>
            <a:endParaRPr lang="en-GB" dirty="0" smtClean="0">
              <a:solidFill>
                <a:schemeClr val="bg1"/>
              </a:solidFill>
            </a:endParaRPr>
          </a:p>
          <a:p>
            <a:r>
              <a:rPr lang="en-GB" dirty="0" err="1" smtClean="0">
                <a:solidFill>
                  <a:schemeClr val="bg1"/>
                </a:solidFill>
              </a:rPr>
              <a:t>Crickley</a:t>
            </a:r>
            <a:r>
              <a:rPr lang="en-GB" dirty="0" smtClean="0">
                <a:solidFill>
                  <a:schemeClr val="bg1"/>
                </a:solidFill>
              </a:rPr>
              <a:t> Hill is the only British causewayed enclosure with a concentration of arrowheads at the palisade and entrance</a:t>
            </a:r>
          </a:p>
          <a:p>
            <a:r>
              <a:rPr lang="en-GB" dirty="0" smtClean="0">
                <a:solidFill>
                  <a:schemeClr val="bg1"/>
                </a:solidFill>
              </a:rPr>
              <a:t> </a:t>
            </a:r>
            <a:endParaRPr lang="en-GB" dirty="0">
              <a:solidFill>
                <a:schemeClr val="bg1"/>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ckley Hill.png"/>
          <p:cNvPicPr>
            <a:picLocks noChangeAspect="1"/>
          </p:cNvPicPr>
          <p:nvPr/>
        </p:nvPicPr>
        <p:blipFill>
          <a:blip r:embed="rId2" cstate="print">
            <a:lum bright="-29000" contrast="-38000"/>
          </a:blip>
          <a:stretch>
            <a:fillRect/>
          </a:stretch>
        </p:blipFill>
        <p:spPr>
          <a:xfrm>
            <a:off x="0" y="0"/>
            <a:ext cx="9144000" cy="6858000"/>
          </a:xfrm>
          <a:prstGeom prst="rect">
            <a:avLst/>
          </a:prstGeom>
        </p:spPr>
      </p:pic>
      <p:sp>
        <p:nvSpPr>
          <p:cNvPr id="2" name="TextBox 1"/>
          <p:cNvSpPr txBox="1"/>
          <p:nvPr/>
        </p:nvSpPr>
        <p:spPr>
          <a:xfrm>
            <a:off x="500034" y="928670"/>
            <a:ext cx="8215370" cy="923330"/>
          </a:xfrm>
          <a:prstGeom prst="rect">
            <a:avLst/>
          </a:prstGeom>
          <a:noFill/>
        </p:spPr>
        <p:txBody>
          <a:bodyPr wrap="square" rtlCol="0">
            <a:spAutoFit/>
          </a:bodyPr>
          <a:lstStyle/>
          <a:p>
            <a:r>
              <a:rPr lang="en-GB" dirty="0" smtClean="0">
                <a:solidFill>
                  <a:schemeClr val="bg1"/>
                </a:solidFill>
              </a:rPr>
              <a:t>Keeley’s characterization of these sites may therefore be described as a case of </a:t>
            </a:r>
            <a:r>
              <a:rPr lang="en-GB" b="1" i="1" dirty="0" smtClean="0">
                <a:solidFill>
                  <a:srgbClr val="FFC000"/>
                </a:solidFill>
              </a:rPr>
              <a:t>‘interpretative </a:t>
            </a:r>
            <a:r>
              <a:rPr lang="en-GB" b="1" i="1" dirty="0" err="1" smtClean="0">
                <a:solidFill>
                  <a:srgbClr val="FFC000"/>
                </a:solidFill>
              </a:rPr>
              <a:t>warrification</a:t>
            </a:r>
            <a:r>
              <a:rPr lang="en-GB" b="1" i="1" dirty="0" smtClean="0">
                <a:solidFill>
                  <a:srgbClr val="FFC000"/>
                </a:solidFill>
              </a:rPr>
              <a:t>’</a:t>
            </a:r>
            <a:r>
              <a:rPr lang="en-GB" b="1" dirty="0" smtClean="0">
                <a:solidFill>
                  <a:srgbClr val="FFC000"/>
                </a:solidFill>
              </a:rPr>
              <a:t> </a:t>
            </a:r>
            <a:r>
              <a:rPr lang="en-GB" dirty="0" smtClean="0">
                <a:solidFill>
                  <a:schemeClr val="bg1"/>
                </a:solidFill>
              </a:rPr>
              <a:t>rather than pacification</a:t>
            </a:r>
          </a:p>
          <a:p>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xmlns="" val="238387585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lheim.png"/>
          <p:cNvPicPr>
            <a:picLocks noChangeAspect="1"/>
          </p:cNvPicPr>
          <p:nvPr/>
        </p:nvPicPr>
        <p:blipFill>
          <a:blip r:embed="rId2" cstate="print">
            <a:lum bright="-17000" contrast="-31000"/>
          </a:blip>
          <a:stretch>
            <a:fillRect/>
          </a:stretch>
        </p:blipFill>
        <p:spPr>
          <a:xfrm>
            <a:off x="-1" y="0"/>
            <a:ext cx="9196579" cy="6858000"/>
          </a:xfrm>
          <a:prstGeom prst="rect">
            <a:avLst/>
          </a:prstGeom>
        </p:spPr>
      </p:pic>
      <p:sp>
        <p:nvSpPr>
          <p:cNvPr id="2" name="TextBox 1"/>
          <p:cNvSpPr txBox="1"/>
          <p:nvPr/>
        </p:nvSpPr>
        <p:spPr>
          <a:xfrm>
            <a:off x="500034" y="285728"/>
            <a:ext cx="8215370" cy="4801314"/>
          </a:xfrm>
          <a:prstGeom prst="rect">
            <a:avLst/>
          </a:prstGeom>
          <a:noFill/>
        </p:spPr>
        <p:txBody>
          <a:bodyPr wrap="square" rtlCol="0">
            <a:spAutoFit/>
          </a:bodyPr>
          <a:lstStyle/>
          <a:p>
            <a:r>
              <a:rPr lang="en-GB" dirty="0" err="1" smtClean="0">
                <a:solidFill>
                  <a:schemeClr val="bg1"/>
                </a:solidFill>
              </a:rPr>
              <a:t>Helle</a:t>
            </a:r>
            <a:r>
              <a:rPr lang="en-GB" dirty="0" smtClean="0">
                <a:solidFill>
                  <a:schemeClr val="bg1"/>
                </a:solidFill>
              </a:rPr>
              <a:t> </a:t>
            </a:r>
            <a:r>
              <a:rPr lang="en-GB" dirty="0" err="1" smtClean="0">
                <a:solidFill>
                  <a:schemeClr val="bg1"/>
                </a:solidFill>
              </a:rPr>
              <a:t>Vandkilde</a:t>
            </a:r>
            <a:r>
              <a:rPr lang="en-GB" dirty="0" smtClean="0">
                <a:solidFill>
                  <a:schemeClr val="bg1"/>
                </a:solidFill>
              </a:rPr>
              <a:t> 	2003 	</a:t>
            </a:r>
            <a:r>
              <a:rPr lang="en-GB" i="1" dirty="0" smtClean="0">
                <a:solidFill>
                  <a:schemeClr val="bg1"/>
                </a:solidFill>
              </a:rPr>
              <a:t>Commemorative Tales: archaeological responses to 			modern myth, politics and war</a:t>
            </a:r>
          </a:p>
          <a:p>
            <a:endParaRPr lang="en-GB" i="1" dirty="0" smtClean="0">
              <a:solidFill>
                <a:schemeClr val="bg1"/>
              </a:solidFill>
            </a:endParaRPr>
          </a:p>
          <a:p>
            <a:r>
              <a:rPr lang="en-GB" dirty="0" smtClean="0">
                <a:solidFill>
                  <a:schemeClr val="bg1"/>
                </a:solidFill>
              </a:rPr>
              <a:t>...notes that some significant publications on warfare in European prehistory had appeared just before </a:t>
            </a:r>
            <a:r>
              <a:rPr lang="en-GB" dirty="0" err="1" smtClean="0">
                <a:solidFill>
                  <a:schemeClr val="bg1"/>
                </a:solidFill>
              </a:rPr>
              <a:t>Keeley’s</a:t>
            </a:r>
            <a:r>
              <a:rPr lang="en-GB" dirty="0" smtClean="0">
                <a:solidFill>
                  <a:schemeClr val="bg1"/>
                </a:solidFill>
              </a:rPr>
              <a:t> book was published</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p:txBody>
      </p:sp>
      <p:sp>
        <p:nvSpPr>
          <p:cNvPr id="5" name="TextBox 4"/>
          <p:cNvSpPr txBox="1"/>
          <p:nvPr/>
        </p:nvSpPr>
        <p:spPr>
          <a:xfrm>
            <a:off x="6715140" y="6357958"/>
            <a:ext cx="2146806" cy="369332"/>
          </a:xfrm>
          <a:prstGeom prst="rect">
            <a:avLst/>
          </a:prstGeom>
          <a:noFill/>
        </p:spPr>
        <p:txBody>
          <a:bodyPr wrap="none" rtlCol="0">
            <a:spAutoFit/>
          </a:bodyPr>
          <a:lstStyle/>
          <a:p>
            <a:r>
              <a:rPr lang="en-GB" dirty="0" err="1" smtClean="0">
                <a:solidFill>
                  <a:schemeClr val="bg1"/>
                </a:solidFill>
              </a:rPr>
              <a:t>Talheim</a:t>
            </a:r>
            <a:r>
              <a:rPr lang="en-GB" dirty="0" smtClean="0">
                <a:solidFill>
                  <a:schemeClr val="bg1"/>
                </a:solidFill>
              </a:rPr>
              <a:t> excavation</a:t>
            </a:r>
            <a:endParaRPr lang="en-GB" dirty="0">
              <a:solidFill>
                <a:schemeClr val="bg1"/>
              </a:solidFill>
            </a:endParaRPr>
          </a:p>
        </p:txBody>
      </p:sp>
      <p:pic>
        <p:nvPicPr>
          <p:cNvPr id="6" name="Picture 5" descr="Bosnia.png"/>
          <p:cNvPicPr>
            <a:picLocks noChangeAspect="1"/>
          </p:cNvPicPr>
          <p:nvPr/>
        </p:nvPicPr>
        <p:blipFill>
          <a:blip r:embed="rId3" cstate="print"/>
          <a:stretch>
            <a:fillRect/>
          </a:stretch>
        </p:blipFill>
        <p:spPr>
          <a:xfrm>
            <a:off x="0" y="1928802"/>
            <a:ext cx="3810000" cy="2857500"/>
          </a:xfrm>
          <a:prstGeom prst="rect">
            <a:avLst/>
          </a:prstGeom>
        </p:spPr>
      </p:pic>
    </p:spTree>
    <p:extLst>
      <p:ext uri="{BB962C8B-B14F-4D97-AF65-F5344CB8AC3E}">
        <p14:creationId xmlns:p14="http://schemas.microsoft.com/office/powerpoint/2010/main" xmlns="" val="33511813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lheim.png"/>
          <p:cNvPicPr>
            <a:picLocks noChangeAspect="1"/>
          </p:cNvPicPr>
          <p:nvPr/>
        </p:nvPicPr>
        <p:blipFill>
          <a:blip r:embed="rId2" cstate="print">
            <a:lum bright="-17000" contrast="-31000"/>
          </a:blip>
          <a:stretch>
            <a:fillRect/>
          </a:stretch>
        </p:blipFill>
        <p:spPr>
          <a:xfrm>
            <a:off x="-1" y="0"/>
            <a:ext cx="9196579" cy="6858000"/>
          </a:xfrm>
          <a:prstGeom prst="rect">
            <a:avLst/>
          </a:prstGeom>
        </p:spPr>
      </p:pic>
      <p:sp>
        <p:nvSpPr>
          <p:cNvPr id="2" name="TextBox 1"/>
          <p:cNvSpPr txBox="1"/>
          <p:nvPr/>
        </p:nvSpPr>
        <p:spPr>
          <a:xfrm>
            <a:off x="500034" y="285728"/>
            <a:ext cx="8215370" cy="6186309"/>
          </a:xfrm>
          <a:prstGeom prst="rect">
            <a:avLst/>
          </a:prstGeom>
          <a:noFill/>
        </p:spPr>
        <p:txBody>
          <a:bodyPr wrap="square" rtlCol="0">
            <a:spAutoFit/>
          </a:bodyPr>
          <a:lstStyle/>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 She attributes this revival in the popularity of </a:t>
            </a:r>
            <a:r>
              <a:rPr lang="en-GB" b="1" dirty="0" smtClean="0">
                <a:solidFill>
                  <a:srgbClr val="FFC000"/>
                </a:solidFill>
              </a:rPr>
              <a:t>‘the warrior tale’ </a:t>
            </a:r>
            <a:r>
              <a:rPr lang="en-GB" dirty="0" smtClean="0">
                <a:solidFill>
                  <a:schemeClr val="bg1"/>
                </a:solidFill>
              </a:rPr>
              <a:t>to the then current ethnic wars in the Balkans – this popularity was further reinforced by individual discoveries such as the site of </a:t>
            </a:r>
            <a:r>
              <a:rPr lang="en-GB" dirty="0" err="1" smtClean="0">
                <a:solidFill>
                  <a:schemeClr val="bg1"/>
                </a:solidFill>
              </a:rPr>
              <a:t>Talheim</a:t>
            </a:r>
            <a:r>
              <a:rPr lang="en-GB" dirty="0" smtClean="0">
                <a:solidFill>
                  <a:schemeClr val="bg1"/>
                </a:solidFill>
              </a:rPr>
              <a:t>, Germany (5000 BC) where a mass grave contained 34 men, women and children, killed by axe and adze blows to the head</a:t>
            </a:r>
            <a:endParaRPr lang="en-GB" dirty="0">
              <a:solidFill>
                <a:schemeClr val="bg1"/>
              </a:solidFill>
            </a:endParaRPr>
          </a:p>
        </p:txBody>
      </p:sp>
      <p:sp>
        <p:nvSpPr>
          <p:cNvPr id="5" name="TextBox 4"/>
          <p:cNvSpPr txBox="1"/>
          <p:nvPr/>
        </p:nvSpPr>
        <p:spPr>
          <a:xfrm>
            <a:off x="6715140" y="6357958"/>
            <a:ext cx="2146806" cy="369332"/>
          </a:xfrm>
          <a:prstGeom prst="rect">
            <a:avLst/>
          </a:prstGeom>
          <a:noFill/>
        </p:spPr>
        <p:txBody>
          <a:bodyPr wrap="none" rtlCol="0">
            <a:spAutoFit/>
          </a:bodyPr>
          <a:lstStyle/>
          <a:p>
            <a:r>
              <a:rPr lang="en-GB" dirty="0" err="1" smtClean="0">
                <a:solidFill>
                  <a:schemeClr val="bg1"/>
                </a:solidFill>
              </a:rPr>
              <a:t>Talheim</a:t>
            </a:r>
            <a:r>
              <a:rPr lang="en-GB" dirty="0" smtClean="0">
                <a:solidFill>
                  <a:schemeClr val="bg1"/>
                </a:solidFill>
              </a:rPr>
              <a:t> excavation</a:t>
            </a:r>
            <a:endParaRPr lang="en-GB" dirty="0">
              <a:solidFill>
                <a:schemeClr val="bg1"/>
              </a:solidFill>
            </a:endParaRPr>
          </a:p>
        </p:txBody>
      </p:sp>
      <p:pic>
        <p:nvPicPr>
          <p:cNvPr id="6" name="Picture 5" descr="Bosnia.png"/>
          <p:cNvPicPr>
            <a:picLocks noChangeAspect="1"/>
          </p:cNvPicPr>
          <p:nvPr/>
        </p:nvPicPr>
        <p:blipFill>
          <a:blip r:embed="rId3" cstate="print"/>
          <a:stretch>
            <a:fillRect/>
          </a:stretch>
        </p:blipFill>
        <p:spPr>
          <a:xfrm>
            <a:off x="0" y="1928802"/>
            <a:ext cx="3810000" cy="2857500"/>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tralop.png"/>
          <p:cNvPicPr>
            <a:picLocks noChangeAspect="1"/>
          </p:cNvPicPr>
          <p:nvPr/>
        </p:nvPicPr>
        <p:blipFill>
          <a:blip r:embed="rId2" cstate="print">
            <a:lum bright="-9000" contrast="-13000"/>
          </a:blip>
          <a:stretch>
            <a:fillRect/>
          </a:stretch>
        </p:blipFill>
        <p:spPr>
          <a:xfrm>
            <a:off x="-1" y="-1"/>
            <a:ext cx="9144001" cy="6858001"/>
          </a:xfrm>
          <a:prstGeom prst="rect">
            <a:avLst/>
          </a:prstGeom>
        </p:spPr>
      </p:pic>
      <p:sp>
        <p:nvSpPr>
          <p:cNvPr id="2" name="TextBox 1"/>
          <p:cNvSpPr txBox="1"/>
          <p:nvPr/>
        </p:nvSpPr>
        <p:spPr>
          <a:xfrm>
            <a:off x="285720" y="2780928"/>
            <a:ext cx="8001056" cy="1754326"/>
          </a:xfrm>
          <a:prstGeom prst="rect">
            <a:avLst/>
          </a:prstGeom>
          <a:noFill/>
        </p:spPr>
        <p:txBody>
          <a:bodyPr wrap="square" rtlCol="0">
            <a:spAutoFit/>
          </a:bodyPr>
          <a:lstStyle/>
          <a:p>
            <a:r>
              <a:rPr lang="en-GB" dirty="0" smtClean="0">
                <a:solidFill>
                  <a:schemeClr val="bg1"/>
                </a:solidFill>
              </a:rPr>
              <a:t>The lack of attention given to conflict and war in prehistory needs to be set in historical perspective</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 wariness concerning war in the Palaeolithic comes from a sense of necessary correction to the excesses of past interpretations</a:t>
            </a:r>
            <a:endParaRPr lang="en-GB" i="1" dirty="0">
              <a:solidFill>
                <a:schemeClr val="bg1"/>
              </a:solidFill>
            </a:endParaRPr>
          </a:p>
        </p:txBody>
      </p:sp>
      <p:pic>
        <p:nvPicPr>
          <p:cNvPr id="4" name="Picture 3" descr="Raymond Dart with Taung Child.png"/>
          <p:cNvPicPr>
            <a:picLocks noChangeAspect="1"/>
          </p:cNvPicPr>
          <p:nvPr/>
        </p:nvPicPr>
        <p:blipFill>
          <a:blip r:embed="rId3" cstate="print"/>
          <a:stretch>
            <a:fillRect/>
          </a:stretch>
        </p:blipFill>
        <p:spPr>
          <a:xfrm>
            <a:off x="6543675" y="0"/>
            <a:ext cx="2600325" cy="2028825"/>
          </a:xfrm>
          <a:prstGeom prst="rect">
            <a:avLst/>
          </a:prstGeom>
        </p:spPr>
      </p:pic>
      <p:sp>
        <p:nvSpPr>
          <p:cNvPr id="5" name="TextBox 4"/>
          <p:cNvSpPr txBox="1"/>
          <p:nvPr/>
        </p:nvSpPr>
        <p:spPr>
          <a:xfrm>
            <a:off x="6659730" y="2071678"/>
            <a:ext cx="2484270" cy="307777"/>
          </a:xfrm>
          <a:prstGeom prst="rect">
            <a:avLst/>
          </a:prstGeom>
          <a:noFill/>
        </p:spPr>
        <p:txBody>
          <a:bodyPr wrap="none" rtlCol="0">
            <a:spAutoFit/>
          </a:bodyPr>
          <a:lstStyle/>
          <a:p>
            <a:r>
              <a:rPr lang="en-GB" sz="1400" dirty="0" smtClean="0">
                <a:solidFill>
                  <a:schemeClr val="bg1"/>
                </a:solidFill>
              </a:rPr>
              <a:t>Raymond Dart + </a:t>
            </a:r>
            <a:r>
              <a:rPr lang="en-GB" sz="1400" dirty="0" err="1" smtClean="0">
                <a:solidFill>
                  <a:schemeClr val="bg1"/>
                </a:solidFill>
              </a:rPr>
              <a:t>Taung</a:t>
            </a:r>
            <a:r>
              <a:rPr lang="en-GB" sz="1400" dirty="0" smtClean="0">
                <a:solidFill>
                  <a:schemeClr val="bg1"/>
                </a:solidFill>
              </a:rPr>
              <a:t> Child</a:t>
            </a:r>
            <a:endParaRPr lang="en-GB" sz="1400" dirty="0">
              <a:solidFill>
                <a:schemeClr val="bg1"/>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tralop.png"/>
          <p:cNvPicPr>
            <a:picLocks noChangeAspect="1"/>
          </p:cNvPicPr>
          <p:nvPr/>
        </p:nvPicPr>
        <p:blipFill>
          <a:blip r:embed="rId2" cstate="print">
            <a:lum bright="-9000" contrast="-13000"/>
          </a:blip>
          <a:stretch>
            <a:fillRect/>
          </a:stretch>
        </p:blipFill>
        <p:spPr>
          <a:xfrm>
            <a:off x="-1" y="-1"/>
            <a:ext cx="9144001" cy="6858001"/>
          </a:xfrm>
          <a:prstGeom prst="rect">
            <a:avLst/>
          </a:prstGeom>
        </p:spPr>
      </p:pic>
      <p:sp>
        <p:nvSpPr>
          <p:cNvPr id="2" name="TextBox 1"/>
          <p:cNvSpPr txBox="1"/>
          <p:nvPr/>
        </p:nvSpPr>
        <p:spPr>
          <a:xfrm>
            <a:off x="285720" y="2924944"/>
            <a:ext cx="8001056" cy="2308324"/>
          </a:xfrm>
          <a:prstGeom prst="rect">
            <a:avLst/>
          </a:prstGeom>
          <a:noFill/>
        </p:spPr>
        <p:txBody>
          <a:bodyPr wrap="square" rtlCol="0">
            <a:spAutoFit/>
          </a:bodyPr>
          <a:lstStyle/>
          <a:p>
            <a:r>
              <a:rPr lang="en-GB" dirty="0" smtClean="0">
                <a:solidFill>
                  <a:schemeClr val="bg1"/>
                </a:solidFill>
              </a:rPr>
              <a:t>...such as Raymond Dart’s view of the </a:t>
            </a:r>
            <a:r>
              <a:rPr lang="en-GB" i="1" dirty="0" smtClean="0">
                <a:solidFill>
                  <a:schemeClr val="bg1"/>
                </a:solidFill>
              </a:rPr>
              <a:t>Australopithecines</a:t>
            </a:r>
            <a:r>
              <a:rPr lang="en-GB" dirty="0" smtClean="0">
                <a:solidFill>
                  <a:schemeClr val="bg1"/>
                </a:solidFill>
              </a:rPr>
              <a:t> of southern Africa:</a:t>
            </a:r>
          </a:p>
          <a:p>
            <a:endParaRPr lang="en-GB" dirty="0" smtClean="0">
              <a:solidFill>
                <a:schemeClr val="bg1"/>
              </a:solidFill>
            </a:endParaRPr>
          </a:p>
          <a:p>
            <a:endParaRPr lang="en-GB" dirty="0" smtClean="0">
              <a:solidFill>
                <a:schemeClr val="bg1"/>
              </a:solidFill>
            </a:endParaRPr>
          </a:p>
          <a:p>
            <a:r>
              <a:rPr lang="en-GB" i="1" dirty="0" smtClean="0">
                <a:solidFill>
                  <a:schemeClr val="bg1"/>
                </a:solidFill>
              </a:rPr>
              <a:t>....</a:t>
            </a:r>
            <a:r>
              <a:rPr lang="en-GB" b="1" i="1" dirty="0" smtClean="0">
                <a:solidFill>
                  <a:srgbClr val="FFC000"/>
                </a:solidFill>
              </a:rPr>
              <a:t>confirmed killers: carnivorous creatures that seized living quarries by violence, battered them to death, tore apart their broken bodies, dismembered them limb from limb, slaking their ravenous thirst with the hot blood of victims and greedily devouring livid writhing flesh   </a:t>
            </a:r>
            <a:endParaRPr lang="en-GB" b="1" dirty="0" smtClean="0">
              <a:solidFill>
                <a:srgbClr val="FFC000"/>
              </a:solidFill>
            </a:endParaRPr>
          </a:p>
          <a:p>
            <a:r>
              <a:rPr lang="en-GB" dirty="0" smtClean="0">
                <a:solidFill>
                  <a:schemeClr val="bg1"/>
                </a:solidFill>
              </a:rPr>
              <a:t>Dart, R  1953   </a:t>
            </a:r>
            <a:r>
              <a:rPr lang="en-GB" i="1" dirty="0" smtClean="0">
                <a:solidFill>
                  <a:schemeClr val="bg1"/>
                </a:solidFill>
              </a:rPr>
              <a:t>The predatory transition from ape to man</a:t>
            </a:r>
            <a:endParaRPr lang="en-GB" i="1" dirty="0">
              <a:solidFill>
                <a:schemeClr val="bg1"/>
              </a:solidFill>
            </a:endParaRPr>
          </a:p>
        </p:txBody>
      </p:sp>
      <p:pic>
        <p:nvPicPr>
          <p:cNvPr id="4" name="Picture 3" descr="Raymond Dart with Taung Child.png"/>
          <p:cNvPicPr>
            <a:picLocks noChangeAspect="1"/>
          </p:cNvPicPr>
          <p:nvPr/>
        </p:nvPicPr>
        <p:blipFill>
          <a:blip r:embed="rId3" cstate="print"/>
          <a:stretch>
            <a:fillRect/>
          </a:stretch>
        </p:blipFill>
        <p:spPr>
          <a:xfrm>
            <a:off x="6543675" y="0"/>
            <a:ext cx="2600325" cy="2028825"/>
          </a:xfrm>
          <a:prstGeom prst="rect">
            <a:avLst/>
          </a:prstGeom>
        </p:spPr>
      </p:pic>
      <p:sp>
        <p:nvSpPr>
          <p:cNvPr id="5" name="TextBox 4"/>
          <p:cNvSpPr txBox="1"/>
          <p:nvPr/>
        </p:nvSpPr>
        <p:spPr>
          <a:xfrm>
            <a:off x="6659730" y="2071678"/>
            <a:ext cx="2484270" cy="307777"/>
          </a:xfrm>
          <a:prstGeom prst="rect">
            <a:avLst/>
          </a:prstGeom>
          <a:noFill/>
        </p:spPr>
        <p:txBody>
          <a:bodyPr wrap="none" rtlCol="0">
            <a:spAutoFit/>
          </a:bodyPr>
          <a:lstStyle/>
          <a:p>
            <a:r>
              <a:rPr lang="en-GB" sz="1400" dirty="0" smtClean="0">
                <a:solidFill>
                  <a:schemeClr val="bg1"/>
                </a:solidFill>
              </a:rPr>
              <a:t>Raymond Dart + </a:t>
            </a:r>
            <a:r>
              <a:rPr lang="en-GB" sz="1400" dirty="0" err="1" smtClean="0">
                <a:solidFill>
                  <a:schemeClr val="bg1"/>
                </a:solidFill>
              </a:rPr>
              <a:t>Taung</a:t>
            </a:r>
            <a:r>
              <a:rPr lang="en-GB" sz="1400" dirty="0" smtClean="0">
                <a:solidFill>
                  <a:schemeClr val="bg1"/>
                </a:solidFill>
              </a:rPr>
              <a:t> Child</a:t>
            </a:r>
            <a:endParaRPr lang="en-GB" sz="1400" dirty="0">
              <a:solidFill>
                <a:schemeClr val="bg1"/>
              </a:solidFill>
            </a:endParaRPr>
          </a:p>
        </p:txBody>
      </p:sp>
    </p:spTree>
    <p:extLst>
      <p:ext uri="{BB962C8B-B14F-4D97-AF65-F5344CB8AC3E}">
        <p14:creationId xmlns:p14="http://schemas.microsoft.com/office/powerpoint/2010/main" xmlns="" val="27059155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tralop2.png"/>
          <p:cNvPicPr>
            <a:picLocks noChangeAspect="1"/>
          </p:cNvPicPr>
          <p:nvPr/>
        </p:nvPicPr>
        <p:blipFill>
          <a:blip r:embed="rId2" cstate="print">
            <a:lum bright="-37000" contrast="-50000"/>
          </a:blip>
          <a:stretch>
            <a:fillRect/>
          </a:stretch>
        </p:blipFill>
        <p:spPr>
          <a:xfrm>
            <a:off x="0" y="0"/>
            <a:ext cx="9144000" cy="6858000"/>
          </a:xfrm>
          <a:prstGeom prst="rect">
            <a:avLst/>
          </a:prstGeom>
        </p:spPr>
      </p:pic>
      <p:sp>
        <p:nvSpPr>
          <p:cNvPr id="2" name="TextBox 1"/>
          <p:cNvSpPr txBox="1"/>
          <p:nvPr/>
        </p:nvSpPr>
        <p:spPr>
          <a:xfrm>
            <a:off x="642910" y="1000108"/>
            <a:ext cx="8001056" cy="5355312"/>
          </a:xfrm>
          <a:prstGeom prst="rect">
            <a:avLst/>
          </a:prstGeom>
          <a:noFill/>
        </p:spPr>
        <p:txBody>
          <a:bodyPr wrap="square" rtlCol="0">
            <a:spAutoFit/>
          </a:bodyPr>
          <a:lstStyle/>
          <a:p>
            <a:r>
              <a:rPr lang="en-GB" dirty="0" smtClean="0">
                <a:solidFill>
                  <a:schemeClr val="bg1"/>
                </a:solidFill>
              </a:rPr>
              <a:t>Dart went on to conclude that the course of human history had been set unalterably by the bloodthirsty Australopithecines</a:t>
            </a:r>
          </a:p>
          <a:p>
            <a:endParaRPr lang="en-GB" dirty="0" smtClean="0">
              <a:solidFill>
                <a:schemeClr val="bg1"/>
              </a:solidFill>
            </a:endParaRPr>
          </a:p>
          <a:p>
            <a:endParaRPr lang="en-GB" dirty="0" smtClean="0">
              <a:solidFill>
                <a:schemeClr val="bg1"/>
              </a:solidFill>
            </a:endParaRPr>
          </a:p>
          <a:p>
            <a:r>
              <a:rPr lang="en-GB" b="1" i="1" dirty="0" smtClean="0">
                <a:solidFill>
                  <a:srgbClr val="FFC000"/>
                </a:solidFill>
              </a:rPr>
              <a:t>....the loathsome cruelty of mankind to man is the inescapable by-product of his blood lust: this </a:t>
            </a:r>
            <a:r>
              <a:rPr lang="en-GB" b="1" i="1" dirty="0" err="1" smtClean="0">
                <a:solidFill>
                  <a:srgbClr val="FFC000"/>
                </a:solidFill>
              </a:rPr>
              <a:t>differentiative</a:t>
            </a:r>
            <a:r>
              <a:rPr lang="en-GB" b="1" i="1" dirty="0" smtClean="0">
                <a:solidFill>
                  <a:srgbClr val="FFC000"/>
                </a:solidFill>
              </a:rPr>
              <a:t> human characteristic is explicable only in terms of man’s carnivorous and cannibalistic origin</a:t>
            </a:r>
          </a:p>
          <a:p>
            <a:endParaRPr lang="en-GB" b="1" i="1" dirty="0" smtClean="0">
              <a:solidFill>
                <a:srgbClr val="FFC000"/>
              </a:solidFill>
            </a:endParaRPr>
          </a:p>
          <a:p>
            <a:r>
              <a:rPr lang="en-GB" b="1" i="1" dirty="0" smtClean="0">
                <a:solidFill>
                  <a:srgbClr val="FFC000"/>
                </a:solidFill>
              </a:rPr>
              <a:t>The blood spattered, slaughter-gutted archives of human history from the earliest Egyptian and Sumerian records to the most recent atrocities of the Second World War accord with early universal cannibalism, with animal and human sacrificial practices or their substitutes in formalized religions and with the world wide scalping, head hunting, body mutilating and </a:t>
            </a:r>
            <a:r>
              <a:rPr lang="en-GB" b="1" i="1" dirty="0" err="1" smtClean="0">
                <a:solidFill>
                  <a:srgbClr val="FFC000"/>
                </a:solidFill>
              </a:rPr>
              <a:t>necrophiliac</a:t>
            </a:r>
            <a:r>
              <a:rPr lang="en-GB" b="1" i="1" dirty="0" smtClean="0">
                <a:solidFill>
                  <a:srgbClr val="FFC000"/>
                </a:solidFill>
              </a:rPr>
              <a:t> practices of mankind in proclaiming this common bloodlust differentiator, this predaceous habit, this mark of Cain that separates man dietetically  from his </a:t>
            </a:r>
            <a:r>
              <a:rPr lang="en-GB" b="1" i="1" dirty="0" err="1" smtClean="0">
                <a:solidFill>
                  <a:srgbClr val="FFC000"/>
                </a:solidFill>
              </a:rPr>
              <a:t>anthropoidal</a:t>
            </a:r>
            <a:r>
              <a:rPr lang="en-GB" b="1" i="1" dirty="0" smtClean="0">
                <a:solidFill>
                  <a:srgbClr val="FFC000"/>
                </a:solidFill>
              </a:rPr>
              <a:t> relatives and allies him rather with the deadliest </a:t>
            </a:r>
            <a:r>
              <a:rPr lang="en-GB" b="1" i="1" dirty="0" err="1" smtClean="0">
                <a:solidFill>
                  <a:srgbClr val="FFC000"/>
                </a:solidFill>
              </a:rPr>
              <a:t>Carnivora</a:t>
            </a:r>
            <a:r>
              <a:rPr lang="en-GB" b="1" i="1" dirty="0" smtClean="0">
                <a:solidFill>
                  <a:srgbClr val="FFC000"/>
                </a:solidFill>
              </a:rPr>
              <a:t>. </a:t>
            </a:r>
            <a:endParaRPr lang="en-GB" b="1" dirty="0" smtClean="0">
              <a:solidFill>
                <a:srgbClr val="FFC000"/>
              </a:solidFill>
            </a:endParaRPr>
          </a:p>
          <a:p>
            <a:r>
              <a:rPr lang="en-GB" dirty="0" smtClean="0">
                <a:solidFill>
                  <a:schemeClr val="bg1"/>
                </a:solidFill>
              </a:rPr>
              <a:t>Dart, R &amp; Craig, D  1959   </a:t>
            </a:r>
            <a:r>
              <a:rPr lang="en-GB" i="1" dirty="0" smtClean="0">
                <a:solidFill>
                  <a:schemeClr val="bg1"/>
                </a:solidFill>
              </a:rPr>
              <a:t>Adventures with the missing link</a:t>
            </a:r>
            <a:endParaRPr lang="en-GB" i="1" dirty="0">
              <a:solidFill>
                <a:schemeClr val="bg1"/>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tralo + leopard 2.png"/>
          <p:cNvPicPr>
            <a:picLocks noChangeAspect="1"/>
          </p:cNvPicPr>
          <p:nvPr/>
        </p:nvPicPr>
        <p:blipFill>
          <a:blip r:embed="rId2" cstate="print">
            <a:lum bright="-47000" contrast="-51000"/>
          </a:blip>
          <a:stretch>
            <a:fillRect/>
          </a:stretch>
        </p:blipFill>
        <p:spPr>
          <a:xfrm>
            <a:off x="-1" y="0"/>
            <a:ext cx="9144001" cy="6858000"/>
          </a:xfrm>
          <a:prstGeom prst="rect">
            <a:avLst/>
          </a:prstGeom>
        </p:spPr>
      </p:pic>
      <p:sp>
        <p:nvSpPr>
          <p:cNvPr id="2" name="TextBox 1"/>
          <p:cNvSpPr txBox="1"/>
          <p:nvPr/>
        </p:nvSpPr>
        <p:spPr>
          <a:xfrm>
            <a:off x="642910" y="357166"/>
            <a:ext cx="8001056" cy="5078313"/>
          </a:xfrm>
          <a:prstGeom prst="rect">
            <a:avLst/>
          </a:prstGeom>
          <a:noFill/>
        </p:spPr>
        <p:txBody>
          <a:bodyPr wrap="square" rtlCol="0">
            <a:spAutoFit/>
          </a:bodyPr>
          <a:lstStyle/>
          <a:p>
            <a:r>
              <a:rPr lang="en-GB" dirty="0" smtClean="0">
                <a:solidFill>
                  <a:schemeClr val="bg1"/>
                </a:solidFill>
              </a:rPr>
              <a:t>Later reanalysis (1981) of the skeletal material demonstrated clearly that the Australopithecines, far from being slaughtered by their own kind, were victims of leopard predation</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This is not simply a case of newer scientific techniques correcting the errors produced by earlier methods – </a:t>
            </a:r>
          </a:p>
          <a:p>
            <a:endParaRPr lang="en-GB" dirty="0" smtClean="0">
              <a:solidFill>
                <a:schemeClr val="bg1"/>
              </a:solidFill>
            </a:endParaRPr>
          </a:p>
          <a:p>
            <a:r>
              <a:rPr lang="en-GB" dirty="0" smtClean="0">
                <a:solidFill>
                  <a:schemeClr val="bg1"/>
                </a:solidFill>
              </a:rPr>
              <a:t>1925 Dart interpreted (in contrast to his </a:t>
            </a:r>
            <a:r>
              <a:rPr lang="en-GB" dirty="0" err="1" smtClean="0">
                <a:solidFill>
                  <a:schemeClr val="bg1"/>
                </a:solidFill>
              </a:rPr>
              <a:t>Taung</a:t>
            </a:r>
            <a:r>
              <a:rPr lang="en-GB" dirty="0" smtClean="0">
                <a:solidFill>
                  <a:schemeClr val="bg1"/>
                </a:solidFill>
              </a:rPr>
              <a:t> australopithecine infant) a baboon skull with a hole as the remains of a kill and subsequent brain devouring feast.</a:t>
            </a:r>
          </a:p>
          <a:p>
            <a:endParaRPr lang="en-GB" dirty="0" smtClean="0">
              <a:solidFill>
                <a:schemeClr val="bg1"/>
              </a:solidFill>
            </a:endParaRPr>
          </a:p>
          <a:p>
            <a:r>
              <a:rPr lang="en-GB" dirty="0" smtClean="0">
                <a:solidFill>
                  <a:schemeClr val="bg1"/>
                </a:solidFill>
              </a:rPr>
              <a:t>Dart, a member of the medical corps during World War I , might well have been influenced by memories of the injuries he witnessed in service</a:t>
            </a:r>
          </a:p>
          <a:p>
            <a:endParaRPr lang="en-GB" dirty="0" smtClean="0">
              <a:solidFill>
                <a:schemeClr val="bg1"/>
              </a:solidFill>
            </a:endParaRPr>
          </a:p>
          <a:p>
            <a:endParaRPr lang="en-GB" dirty="0" smtClean="0">
              <a:solidFill>
                <a:schemeClr val="bg1"/>
              </a:solidFill>
            </a:endParaRPr>
          </a:p>
        </p:txBody>
      </p:sp>
      <p:pic>
        <p:nvPicPr>
          <p:cNvPr id="4" name="Picture 3" descr="Raymond Dart with Taung Child.png"/>
          <p:cNvPicPr>
            <a:picLocks noChangeAspect="1"/>
          </p:cNvPicPr>
          <p:nvPr/>
        </p:nvPicPr>
        <p:blipFill>
          <a:blip r:embed="rId3" cstate="print"/>
          <a:stretch>
            <a:fillRect/>
          </a:stretch>
        </p:blipFill>
        <p:spPr>
          <a:xfrm>
            <a:off x="6786578" y="4857760"/>
            <a:ext cx="2071670" cy="1759234"/>
          </a:xfrm>
          <a:prstGeom prst="rect">
            <a:avLst/>
          </a:prstGeom>
        </p:spPr>
      </p:pic>
      <p:pic>
        <p:nvPicPr>
          <p:cNvPr id="6" name="Picture 5" descr="ww1 dead.png"/>
          <p:cNvPicPr>
            <a:picLocks noChangeAspect="1"/>
          </p:cNvPicPr>
          <p:nvPr/>
        </p:nvPicPr>
        <p:blipFill>
          <a:blip r:embed="rId4" cstate="print"/>
          <a:stretch>
            <a:fillRect/>
          </a:stretch>
        </p:blipFill>
        <p:spPr>
          <a:xfrm>
            <a:off x="4429124" y="4857760"/>
            <a:ext cx="2214578" cy="1745825"/>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thno.png"/>
          <p:cNvPicPr>
            <a:picLocks noChangeAspect="1"/>
          </p:cNvPicPr>
          <p:nvPr/>
        </p:nvPicPr>
        <p:blipFill>
          <a:blip r:embed="rId2" cstate="print">
            <a:lum bright="-33000" contrast="-66000"/>
          </a:blip>
          <a:stretch>
            <a:fillRect/>
          </a:stretch>
        </p:blipFill>
        <p:spPr>
          <a:xfrm>
            <a:off x="0" y="0"/>
            <a:ext cx="9144000" cy="6858020"/>
          </a:xfrm>
          <a:prstGeom prst="rect">
            <a:avLst/>
          </a:prstGeom>
        </p:spPr>
      </p:pic>
      <p:sp>
        <p:nvSpPr>
          <p:cNvPr id="2" name="TextBox 1"/>
          <p:cNvSpPr txBox="1"/>
          <p:nvPr/>
        </p:nvSpPr>
        <p:spPr>
          <a:xfrm>
            <a:off x="642910" y="1000108"/>
            <a:ext cx="8001056" cy="1477328"/>
          </a:xfrm>
          <a:prstGeom prst="rect">
            <a:avLst/>
          </a:prstGeom>
          <a:noFill/>
        </p:spPr>
        <p:txBody>
          <a:bodyPr wrap="square" rtlCol="0">
            <a:spAutoFit/>
          </a:bodyPr>
          <a:lstStyle/>
          <a:p>
            <a:r>
              <a:rPr lang="en-GB" dirty="0" smtClean="0">
                <a:solidFill>
                  <a:schemeClr val="bg1"/>
                </a:solidFill>
              </a:rPr>
              <a:t>A more accurate characterization of the history of the study of war within archaeology may therefore be one of swings between the </a:t>
            </a:r>
            <a:r>
              <a:rPr lang="en-GB" b="1" i="1" dirty="0" smtClean="0">
                <a:solidFill>
                  <a:srgbClr val="FFC000"/>
                </a:solidFill>
              </a:rPr>
              <a:t>warrior tale  </a:t>
            </a:r>
            <a:r>
              <a:rPr lang="en-GB" dirty="0" smtClean="0">
                <a:solidFill>
                  <a:schemeClr val="bg1"/>
                </a:solidFill>
              </a:rPr>
              <a:t>and the </a:t>
            </a:r>
            <a:r>
              <a:rPr lang="en-GB" b="1" i="1" dirty="0" smtClean="0">
                <a:solidFill>
                  <a:srgbClr val="FFC000"/>
                </a:solidFill>
              </a:rPr>
              <a:t>peasant tale  </a:t>
            </a:r>
            <a:r>
              <a:rPr lang="en-GB" dirty="0" smtClean="0">
                <a:solidFill>
                  <a:schemeClr val="bg1"/>
                </a:solidFill>
              </a:rPr>
              <a:t>as </a:t>
            </a:r>
            <a:r>
              <a:rPr lang="en-GB" dirty="0" err="1" smtClean="0">
                <a:solidFill>
                  <a:schemeClr val="bg1"/>
                </a:solidFill>
              </a:rPr>
              <a:t>Helle</a:t>
            </a:r>
            <a:r>
              <a:rPr lang="en-GB" dirty="0" smtClean="0">
                <a:solidFill>
                  <a:schemeClr val="bg1"/>
                </a:solidFill>
              </a:rPr>
              <a:t> </a:t>
            </a:r>
            <a:r>
              <a:rPr lang="en-GB" dirty="0" err="1" smtClean="0">
                <a:solidFill>
                  <a:schemeClr val="bg1"/>
                </a:solidFill>
              </a:rPr>
              <a:t>Vankilde</a:t>
            </a:r>
            <a:r>
              <a:rPr lang="en-GB" dirty="0" smtClean="0">
                <a:solidFill>
                  <a:schemeClr val="bg1"/>
                </a:solidFill>
              </a:rPr>
              <a:t> argues</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thno.png"/>
          <p:cNvPicPr>
            <a:picLocks noChangeAspect="1"/>
          </p:cNvPicPr>
          <p:nvPr/>
        </p:nvPicPr>
        <p:blipFill>
          <a:blip r:embed="rId2" cstate="print">
            <a:lum bright="-33000" contrast="-66000"/>
          </a:blip>
          <a:stretch>
            <a:fillRect/>
          </a:stretch>
        </p:blipFill>
        <p:spPr>
          <a:xfrm>
            <a:off x="0" y="0"/>
            <a:ext cx="9144000" cy="6858020"/>
          </a:xfrm>
          <a:prstGeom prst="rect">
            <a:avLst/>
          </a:prstGeom>
        </p:spPr>
      </p:pic>
      <p:sp>
        <p:nvSpPr>
          <p:cNvPr id="2" name="TextBox 1"/>
          <p:cNvSpPr txBox="1"/>
          <p:nvPr/>
        </p:nvSpPr>
        <p:spPr>
          <a:xfrm>
            <a:off x="642910" y="1000108"/>
            <a:ext cx="8001056" cy="3970318"/>
          </a:xfrm>
          <a:prstGeom prst="rect">
            <a:avLst/>
          </a:prstGeom>
          <a:noFill/>
        </p:spPr>
        <p:txBody>
          <a:bodyPr wrap="square" rtlCol="0">
            <a:spAutoFit/>
          </a:bodyPr>
          <a:lstStyle/>
          <a:p>
            <a:r>
              <a:rPr lang="en-GB" dirty="0" smtClean="0">
                <a:solidFill>
                  <a:schemeClr val="bg1"/>
                </a:solidFill>
              </a:rPr>
              <a:t>The prime difficulty with Keeley’s argument is that, although he rightly points to the high incidence of </a:t>
            </a:r>
            <a:r>
              <a:rPr lang="en-GB" b="1" dirty="0" smtClean="0">
                <a:solidFill>
                  <a:srgbClr val="FFC000"/>
                </a:solidFill>
              </a:rPr>
              <a:t>ethnographically recorded conflict  </a:t>
            </a:r>
            <a:r>
              <a:rPr lang="en-GB" dirty="0" smtClean="0">
                <a:solidFill>
                  <a:schemeClr val="bg1"/>
                </a:solidFill>
              </a:rPr>
              <a:t>and more formal inter-group warfare, and makes a good case that this is </a:t>
            </a:r>
            <a:r>
              <a:rPr lang="en-GB" b="1" dirty="0" smtClean="0">
                <a:solidFill>
                  <a:srgbClr val="FFC000"/>
                </a:solidFill>
              </a:rPr>
              <a:t>not ‘ritual’ but real war</a:t>
            </a:r>
            <a:r>
              <a:rPr lang="en-GB" dirty="0" smtClean="0">
                <a:solidFill>
                  <a:schemeClr val="bg1"/>
                </a:solidFill>
              </a:rPr>
              <a:t>, with a high level of casualties.......</a:t>
            </a:r>
          </a:p>
          <a:p>
            <a:endParaRPr lang="en-GB" dirty="0" smtClean="0">
              <a:solidFill>
                <a:schemeClr val="bg1"/>
              </a:solidFill>
            </a:endParaRPr>
          </a:p>
          <a:p>
            <a:r>
              <a:rPr lang="en-GB" dirty="0" smtClean="0">
                <a:solidFill>
                  <a:schemeClr val="bg1"/>
                </a:solidFill>
              </a:rPr>
              <a:t>.......this does not in itself imply much about ancient warfare.......</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........for here we are in the realm of interpretation, unaided by participant accounts or direct outside observation.</a:t>
            </a:r>
          </a:p>
          <a:p>
            <a:endParaRPr lang="en-GB" dirty="0" smtClean="0">
              <a:solidFill>
                <a:schemeClr val="bg1"/>
              </a:solidFill>
            </a:endParaRPr>
          </a:p>
          <a:p>
            <a:endParaRPr lang="en-GB" dirty="0" smtClean="0">
              <a:solidFill>
                <a:schemeClr val="bg1"/>
              </a:solidFill>
            </a:endParaRPr>
          </a:p>
        </p:txBody>
      </p:sp>
    </p:spTree>
    <p:extLst>
      <p:ext uri="{BB962C8B-B14F-4D97-AF65-F5344CB8AC3E}">
        <p14:creationId xmlns:p14="http://schemas.microsoft.com/office/powerpoint/2010/main" xmlns="" val="22506737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5078313"/>
          </a:xfrm>
          <a:prstGeom prst="rect">
            <a:avLst/>
          </a:prstGeom>
          <a:noFill/>
        </p:spPr>
        <p:txBody>
          <a:bodyPr wrap="square" rtlCol="0">
            <a:spAutoFit/>
          </a:bodyPr>
          <a:lstStyle/>
          <a:p>
            <a:r>
              <a:rPr lang="en-GB" dirty="0" smtClean="0">
                <a:solidFill>
                  <a:schemeClr val="bg1"/>
                </a:solidFill>
              </a:rPr>
              <a:t>Before considering the major schools of interpretation of the origins of conflict let us consider the definition of warfare </a:t>
            </a:r>
          </a:p>
          <a:p>
            <a:endParaRPr lang="en-GB" dirty="0" smtClean="0">
              <a:solidFill>
                <a:schemeClr val="bg1"/>
              </a:solidFill>
            </a:endParaRPr>
          </a:p>
          <a:p>
            <a:r>
              <a:rPr lang="en-GB" dirty="0" smtClean="0">
                <a:solidFill>
                  <a:schemeClr val="bg1"/>
                </a:solidFill>
              </a:rPr>
              <a:t>– it is defined here as </a:t>
            </a:r>
            <a:r>
              <a:rPr lang="en-GB" b="1" dirty="0" smtClean="0">
                <a:solidFill>
                  <a:srgbClr val="FFC000"/>
                </a:solidFill>
              </a:rPr>
              <a:t>organized aggression between autonomous political units</a:t>
            </a:r>
            <a:r>
              <a:rPr lang="en-GB" dirty="0" smtClean="0">
                <a:solidFill>
                  <a:schemeClr val="bg1"/>
                </a:solidFill>
              </a:rPr>
              <a:t>. </a:t>
            </a:r>
          </a:p>
          <a:p>
            <a:endParaRPr lang="en-GB" dirty="0">
              <a:solidFill>
                <a:schemeClr val="bg1"/>
              </a:solidFill>
            </a:endParaRPr>
          </a:p>
          <a:p>
            <a:r>
              <a:rPr lang="en-GB" dirty="0" smtClean="0">
                <a:solidFill>
                  <a:schemeClr val="bg1"/>
                </a:solidFill>
              </a:rPr>
              <a:t>There is little value in too tight a definition (e.g. Kelly’s (2000) seven-point scheme), however, since feuds (actions taken by individuals against members of another group) frequently escalate into war.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As Klaus-Friedrich</a:t>
            </a:r>
            <a:r>
              <a:rPr lang="en-GB" b="1" dirty="0" smtClean="0"/>
              <a:t> </a:t>
            </a:r>
            <a:r>
              <a:rPr lang="en-GB" dirty="0" smtClean="0">
                <a:solidFill>
                  <a:schemeClr val="bg1"/>
                </a:solidFill>
              </a:rPr>
              <a:t>Koch puts it:</a:t>
            </a:r>
          </a:p>
          <a:p>
            <a:endParaRPr lang="en-GB" dirty="0" smtClean="0">
              <a:solidFill>
                <a:schemeClr val="bg1"/>
              </a:solidFill>
            </a:endParaRPr>
          </a:p>
          <a:p>
            <a:r>
              <a:rPr lang="en-GB" i="1" dirty="0" smtClean="0">
                <a:solidFill>
                  <a:schemeClr val="bg1"/>
                </a:solidFill>
              </a:rPr>
              <a:t>‘linguistic distinctions between raids, feuds, and war tend to obscure rather than elucidate the problem of explaining why people resort to violent methods of confrontation in pursuit of their interests’ </a:t>
            </a:r>
          </a:p>
          <a:p>
            <a:r>
              <a:rPr lang="en-GB" dirty="0" smtClean="0">
                <a:solidFill>
                  <a:schemeClr val="bg1"/>
                </a:solidFill>
              </a:rPr>
              <a:t>(</a:t>
            </a:r>
            <a:r>
              <a:rPr lang="en-GB" i="1" dirty="0" smtClean="0">
                <a:solidFill>
                  <a:schemeClr val="bg1"/>
                </a:solidFill>
              </a:rPr>
              <a:t>Anthropology of Warfare </a:t>
            </a:r>
            <a:r>
              <a:rPr lang="en-GB" dirty="0" smtClean="0">
                <a:solidFill>
                  <a:schemeClr val="bg1"/>
                </a:solidFill>
              </a:rPr>
              <a:t>1974)</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ívaro.png"/>
          <p:cNvPicPr>
            <a:picLocks noChangeAspect="1"/>
          </p:cNvPicPr>
          <p:nvPr/>
        </p:nvPicPr>
        <p:blipFill>
          <a:blip r:embed="rId2" cstate="print">
            <a:lum bright="-17000" contrast="-45000"/>
          </a:blip>
          <a:stretch>
            <a:fillRect/>
          </a:stretch>
        </p:blipFill>
        <p:spPr>
          <a:xfrm>
            <a:off x="0" y="0"/>
            <a:ext cx="9118044" cy="6858000"/>
          </a:xfrm>
          <a:prstGeom prst="rect">
            <a:avLst/>
          </a:prstGeom>
        </p:spPr>
      </p:pic>
      <p:sp>
        <p:nvSpPr>
          <p:cNvPr id="2" name="TextBox 1"/>
          <p:cNvSpPr txBox="1"/>
          <p:nvPr/>
        </p:nvSpPr>
        <p:spPr>
          <a:xfrm>
            <a:off x="500034" y="785794"/>
            <a:ext cx="8429684" cy="1754326"/>
          </a:xfrm>
          <a:prstGeom prst="rect">
            <a:avLst/>
          </a:prstGeom>
          <a:noFill/>
        </p:spPr>
        <p:txBody>
          <a:bodyPr wrap="square" rtlCol="0">
            <a:spAutoFit/>
          </a:bodyPr>
          <a:lstStyle/>
          <a:p>
            <a:r>
              <a:rPr lang="en-GB" dirty="0" smtClean="0">
                <a:solidFill>
                  <a:schemeClr val="bg1"/>
                </a:solidFill>
              </a:rPr>
              <a:t>The majority of conflicts occur between closely related groups, with the warring parties frequently acting as exchange or marriage partners before and after</a:t>
            </a:r>
          </a:p>
          <a:p>
            <a:endParaRPr lang="en-GB" dirty="0" smtClean="0">
              <a:solidFill>
                <a:schemeClr val="bg1"/>
              </a:solidFill>
            </a:endParaRPr>
          </a:p>
          <a:p>
            <a:r>
              <a:rPr lang="en-GB" dirty="0" smtClean="0">
                <a:solidFill>
                  <a:schemeClr val="bg1"/>
                </a:solidFill>
              </a:rPr>
              <a:t>It is the case that some past societies have distinguished between the two</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ívaro.png"/>
          <p:cNvPicPr>
            <a:picLocks noChangeAspect="1"/>
          </p:cNvPicPr>
          <p:nvPr/>
        </p:nvPicPr>
        <p:blipFill>
          <a:blip r:embed="rId2" cstate="print">
            <a:lum bright="-17000" contrast="-45000"/>
          </a:blip>
          <a:stretch>
            <a:fillRect/>
          </a:stretch>
        </p:blipFill>
        <p:spPr>
          <a:xfrm>
            <a:off x="0" y="0"/>
            <a:ext cx="9118044" cy="6858000"/>
          </a:xfrm>
          <a:prstGeom prst="rect">
            <a:avLst/>
          </a:prstGeom>
        </p:spPr>
      </p:pic>
      <p:sp>
        <p:nvSpPr>
          <p:cNvPr id="2" name="TextBox 1"/>
          <p:cNvSpPr txBox="1"/>
          <p:nvPr/>
        </p:nvSpPr>
        <p:spPr>
          <a:xfrm>
            <a:off x="500034" y="785794"/>
            <a:ext cx="8429684" cy="3970318"/>
          </a:xfrm>
          <a:prstGeom prst="rect">
            <a:avLst/>
          </a:prstGeom>
          <a:noFill/>
        </p:spPr>
        <p:txBody>
          <a:bodyPr wrap="square" rtlCol="0">
            <a:spAutoFit/>
          </a:bodyPr>
          <a:lstStyle/>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Elsa Redmond focuses on long-distance raiding in her important study of South American warfare (1994), as the </a:t>
            </a:r>
            <a:r>
              <a:rPr lang="en-GB" dirty="0" err="1" smtClean="0">
                <a:solidFill>
                  <a:schemeClr val="bg1"/>
                </a:solidFill>
              </a:rPr>
              <a:t>Jívaro</a:t>
            </a:r>
            <a:r>
              <a:rPr lang="en-GB" dirty="0" smtClean="0">
                <a:solidFill>
                  <a:schemeClr val="bg1"/>
                </a:solidFill>
              </a:rPr>
              <a:t> make a </a:t>
            </a:r>
            <a:r>
              <a:rPr lang="en-GB" b="1" dirty="0" smtClean="0">
                <a:solidFill>
                  <a:srgbClr val="FFC000"/>
                </a:solidFill>
              </a:rPr>
              <a:t>distinction between local feuding and true warfare</a:t>
            </a:r>
            <a:r>
              <a:rPr lang="en-GB" dirty="0" smtClean="0">
                <a:solidFill>
                  <a:schemeClr val="bg1"/>
                </a:solidFill>
              </a:rPr>
              <a:t>, even though the former includes the assassination of individuals </a:t>
            </a:r>
          </a:p>
          <a:p>
            <a:endParaRPr lang="en-GB" dirty="0" smtClean="0">
              <a:solidFill>
                <a:schemeClr val="bg1"/>
              </a:solidFill>
            </a:endParaRPr>
          </a:p>
        </p:txBody>
      </p:sp>
    </p:spTree>
    <p:extLst>
      <p:ext uri="{BB962C8B-B14F-4D97-AF65-F5344CB8AC3E}">
        <p14:creationId xmlns:p14="http://schemas.microsoft.com/office/powerpoint/2010/main" xmlns="" val="3581958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ívaro.png"/>
          <p:cNvPicPr>
            <a:picLocks noChangeAspect="1"/>
          </p:cNvPicPr>
          <p:nvPr/>
        </p:nvPicPr>
        <p:blipFill>
          <a:blip r:embed="rId2" cstate="print">
            <a:lum bright="-17000" contrast="-45000"/>
          </a:blip>
          <a:stretch>
            <a:fillRect/>
          </a:stretch>
        </p:blipFill>
        <p:spPr>
          <a:xfrm>
            <a:off x="0" y="0"/>
            <a:ext cx="9118044" cy="6858000"/>
          </a:xfrm>
          <a:prstGeom prst="rect">
            <a:avLst/>
          </a:prstGeom>
        </p:spPr>
      </p:pic>
      <p:sp>
        <p:nvSpPr>
          <p:cNvPr id="2" name="TextBox 1"/>
          <p:cNvSpPr txBox="1"/>
          <p:nvPr/>
        </p:nvSpPr>
        <p:spPr>
          <a:xfrm>
            <a:off x="500034" y="785794"/>
            <a:ext cx="8429684" cy="5078313"/>
          </a:xfrm>
          <a:prstGeom prst="rect">
            <a:avLst/>
          </a:prstGeom>
          <a:noFill/>
        </p:spPr>
        <p:txBody>
          <a:bodyPr wrap="square" rtlCol="0">
            <a:spAutoFit/>
          </a:bodyPr>
          <a:lstStyle/>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err="1" smtClean="0">
                <a:solidFill>
                  <a:schemeClr val="bg1"/>
                </a:solidFill>
              </a:rPr>
              <a:t>Jívaro</a:t>
            </a:r>
            <a:r>
              <a:rPr lang="en-GB" dirty="0" smtClean="0">
                <a:solidFill>
                  <a:schemeClr val="bg1"/>
                </a:solidFill>
              </a:rPr>
              <a:t> true warfare consists of headhunting raids carried out against distant groups – a far more prestigious activity, as it involves expeditions into lands ‘</a:t>
            </a:r>
            <a:r>
              <a:rPr lang="en-GB" i="1" dirty="0" smtClean="0">
                <a:solidFill>
                  <a:schemeClr val="bg1"/>
                </a:solidFill>
              </a:rPr>
              <a:t>filled . . . with evil spirits’</a:t>
            </a:r>
            <a:r>
              <a:rPr lang="en-GB" dirty="0" smtClean="0">
                <a:solidFill>
                  <a:schemeClr val="bg1"/>
                </a:solidFill>
              </a:rPr>
              <a:t> (</a:t>
            </a:r>
            <a:r>
              <a:rPr lang="en-GB" dirty="0" err="1" smtClean="0">
                <a:solidFill>
                  <a:schemeClr val="bg1"/>
                </a:solidFill>
              </a:rPr>
              <a:t>Cotlow</a:t>
            </a:r>
            <a:r>
              <a:rPr lang="en-GB" dirty="0" smtClean="0">
                <a:solidFill>
                  <a:schemeClr val="bg1"/>
                </a:solidFill>
              </a:rPr>
              <a:t> 1953)</a:t>
            </a:r>
          </a:p>
          <a:p>
            <a:endParaRPr lang="en-GB" dirty="0" smtClean="0">
              <a:solidFill>
                <a:schemeClr val="bg1"/>
              </a:solidFill>
            </a:endParaRPr>
          </a:p>
          <a:p>
            <a:r>
              <a:rPr lang="en-GB" dirty="0" smtClean="0">
                <a:solidFill>
                  <a:schemeClr val="bg1"/>
                </a:solidFill>
              </a:rPr>
              <a:t>So we are perhaps dealing here with </a:t>
            </a:r>
            <a:r>
              <a:rPr lang="en-GB" b="1" dirty="0" smtClean="0">
                <a:solidFill>
                  <a:srgbClr val="FFC000"/>
                </a:solidFill>
              </a:rPr>
              <a:t>high (long-distance) and low (local) status warfare</a:t>
            </a:r>
            <a:r>
              <a:rPr lang="en-GB" dirty="0" smtClean="0">
                <a:solidFill>
                  <a:schemeClr val="bg1"/>
                </a:solidFill>
              </a:rPr>
              <a:t>.</a:t>
            </a:r>
          </a:p>
          <a:p>
            <a:endParaRPr lang="en-GB" dirty="0" smtClean="0">
              <a:solidFill>
                <a:schemeClr val="bg1"/>
              </a:solidFill>
            </a:endParaRPr>
          </a:p>
        </p:txBody>
      </p:sp>
    </p:spTree>
    <p:extLst>
      <p:ext uri="{BB962C8B-B14F-4D97-AF65-F5344CB8AC3E}">
        <p14:creationId xmlns:p14="http://schemas.microsoft.com/office/powerpoint/2010/main" xmlns="" val="16022334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Jean-Jacques Rousseau.png"/>
          <p:cNvPicPr>
            <a:picLocks noChangeAspect="1"/>
          </p:cNvPicPr>
          <p:nvPr/>
        </p:nvPicPr>
        <p:blipFill>
          <a:blip r:embed="rId2" cstate="print"/>
          <a:stretch>
            <a:fillRect/>
          </a:stretch>
        </p:blipFill>
        <p:spPr>
          <a:xfrm>
            <a:off x="4857750" y="0"/>
            <a:ext cx="4286250" cy="6858000"/>
          </a:xfrm>
          <a:prstGeom prst="rect">
            <a:avLst/>
          </a:prstGeom>
        </p:spPr>
      </p:pic>
      <p:pic>
        <p:nvPicPr>
          <p:cNvPr id="3" name="Picture 2" descr="Thomas Hobbes.png"/>
          <p:cNvPicPr>
            <a:picLocks noChangeAspect="1"/>
          </p:cNvPicPr>
          <p:nvPr/>
        </p:nvPicPr>
        <p:blipFill>
          <a:blip r:embed="rId3" cstate="print"/>
          <a:stretch>
            <a:fillRect/>
          </a:stretch>
        </p:blipFill>
        <p:spPr>
          <a:xfrm>
            <a:off x="0" y="0"/>
            <a:ext cx="5803583" cy="6858000"/>
          </a:xfrm>
          <a:prstGeom prst="rect">
            <a:avLst/>
          </a:prstGeom>
        </p:spPr>
      </p:pic>
      <p:sp>
        <p:nvSpPr>
          <p:cNvPr id="2" name="TextBox 1"/>
          <p:cNvSpPr txBox="1"/>
          <p:nvPr/>
        </p:nvSpPr>
        <p:spPr>
          <a:xfrm>
            <a:off x="428596" y="357166"/>
            <a:ext cx="8429684" cy="6463308"/>
          </a:xfrm>
          <a:prstGeom prst="rect">
            <a:avLst/>
          </a:prstGeom>
          <a:noFill/>
        </p:spPr>
        <p:txBody>
          <a:bodyPr wrap="square" rtlCol="0">
            <a:spAutoFit/>
          </a:bodyPr>
          <a:lstStyle/>
          <a:p>
            <a:r>
              <a:rPr lang="en-GB" dirty="0" smtClean="0">
                <a:solidFill>
                  <a:schemeClr val="bg1"/>
                </a:solidFill>
              </a:rPr>
              <a:t>Definitions of the opposing theorists have also long been a source of debate, with lines of thought which can be traced back to:</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Thomas Hobbes’  </a:t>
            </a:r>
            <a:r>
              <a:rPr lang="en-GB" i="1" dirty="0" smtClean="0">
                <a:solidFill>
                  <a:schemeClr val="bg1"/>
                </a:solidFill>
              </a:rPr>
              <a:t>Leviathan </a:t>
            </a:r>
            <a:r>
              <a:rPr lang="en-GB" dirty="0" smtClean="0">
                <a:solidFill>
                  <a:schemeClr val="bg1"/>
                </a:solidFill>
              </a:rPr>
              <a:t>(1651) </a:t>
            </a:r>
          </a:p>
          <a:p>
            <a:r>
              <a:rPr lang="en-GB" dirty="0" smtClean="0">
                <a:solidFill>
                  <a:schemeClr val="bg1"/>
                </a:solidFill>
              </a:rPr>
              <a:t>and his ‘State </a:t>
            </a:r>
            <a:r>
              <a:rPr lang="fr-FR" dirty="0" smtClean="0">
                <a:solidFill>
                  <a:schemeClr val="bg1"/>
                </a:solidFill>
              </a:rPr>
              <a:t>of </a:t>
            </a:r>
            <a:r>
              <a:rPr lang="fr-FR" dirty="0" err="1" smtClean="0">
                <a:solidFill>
                  <a:schemeClr val="bg1"/>
                </a:solidFill>
              </a:rPr>
              <a:t>Warre</a:t>
            </a:r>
            <a:r>
              <a:rPr lang="fr-FR" dirty="0" smtClean="0">
                <a:solidFill>
                  <a:schemeClr val="bg1"/>
                </a:solidFill>
              </a:rPr>
              <a:t>’ </a:t>
            </a:r>
          </a:p>
          <a:p>
            <a:endParaRPr lang="fr-FR" dirty="0" smtClean="0">
              <a:solidFill>
                <a:schemeClr val="bg1"/>
              </a:solidFill>
            </a:endParaRPr>
          </a:p>
          <a:p>
            <a:r>
              <a:rPr lang="fr-FR" dirty="0" smtClean="0">
                <a:solidFill>
                  <a:schemeClr val="bg1"/>
                </a:solidFill>
              </a:rPr>
              <a:t>				and </a:t>
            </a:r>
          </a:p>
          <a:p>
            <a:endParaRPr lang="fr-FR" dirty="0" smtClean="0">
              <a:solidFill>
                <a:schemeClr val="bg1"/>
              </a:solidFill>
            </a:endParaRPr>
          </a:p>
          <a:p>
            <a:r>
              <a:rPr lang="fr-FR" dirty="0" smtClean="0">
                <a:solidFill>
                  <a:schemeClr val="bg1"/>
                </a:solidFill>
              </a:rPr>
              <a:t>						Jean-Jacques </a:t>
            </a:r>
            <a:r>
              <a:rPr lang="fr-FR" dirty="0" err="1" smtClean="0">
                <a:solidFill>
                  <a:schemeClr val="bg1"/>
                </a:solidFill>
              </a:rPr>
              <a:t>Rousseau’s</a:t>
            </a:r>
            <a:r>
              <a:rPr lang="fr-FR" dirty="0" smtClean="0">
                <a:solidFill>
                  <a:schemeClr val="bg1"/>
                </a:solidFill>
              </a:rPr>
              <a:t> 							</a:t>
            </a:r>
            <a:r>
              <a:rPr lang="en-GB" i="1" dirty="0" smtClean="0">
                <a:solidFill>
                  <a:schemeClr val="bg1"/>
                </a:solidFill>
              </a:rPr>
              <a:t>The Social Contract </a:t>
            </a:r>
            <a:r>
              <a:rPr lang="en-GB" dirty="0" smtClean="0">
                <a:solidFill>
                  <a:schemeClr val="bg1"/>
                </a:solidFill>
              </a:rPr>
              <a:t>(1762) 						and his vision of a</a:t>
            </a:r>
          </a:p>
          <a:p>
            <a:r>
              <a:rPr lang="en-GB" dirty="0" smtClean="0">
                <a:solidFill>
                  <a:schemeClr val="bg1"/>
                </a:solidFill>
              </a:rPr>
              <a:t>						golden age of peace 							before the state.</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rwin.png"/>
          <p:cNvPicPr>
            <a:picLocks noChangeAspect="1"/>
          </p:cNvPicPr>
          <p:nvPr/>
        </p:nvPicPr>
        <p:blipFill>
          <a:blip r:embed="rId2" cstate="print">
            <a:lum bright="-47000" contrast="-14000"/>
          </a:blip>
          <a:stretch>
            <a:fillRect/>
          </a:stretch>
        </p:blipFill>
        <p:spPr>
          <a:xfrm>
            <a:off x="0" y="2214554"/>
            <a:ext cx="9144000" cy="4643446"/>
          </a:xfrm>
          <a:prstGeom prst="rect">
            <a:avLst/>
          </a:prstGeom>
        </p:spPr>
      </p:pic>
      <p:sp>
        <p:nvSpPr>
          <p:cNvPr id="2" name="TextBox 1"/>
          <p:cNvSpPr txBox="1"/>
          <p:nvPr/>
        </p:nvSpPr>
        <p:spPr>
          <a:xfrm>
            <a:off x="500034" y="785794"/>
            <a:ext cx="8429684" cy="1754326"/>
          </a:xfrm>
          <a:prstGeom prst="rect">
            <a:avLst/>
          </a:prstGeom>
          <a:noFill/>
        </p:spPr>
        <p:txBody>
          <a:bodyPr wrap="square" rtlCol="0">
            <a:spAutoFit/>
          </a:bodyPr>
          <a:lstStyle/>
          <a:p>
            <a:r>
              <a:rPr lang="en-GB" b="1" dirty="0" smtClean="0">
                <a:solidFill>
                  <a:schemeClr val="bg1"/>
                </a:solidFill>
              </a:rPr>
              <a:t>Theories of war</a:t>
            </a:r>
          </a:p>
          <a:p>
            <a:endParaRPr lang="en-GB" b="1" dirty="0" smtClean="0">
              <a:solidFill>
                <a:schemeClr val="bg1"/>
              </a:solidFill>
            </a:endParaRPr>
          </a:p>
          <a:p>
            <a:r>
              <a:rPr lang="en-GB" dirty="0" smtClean="0">
                <a:solidFill>
                  <a:schemeClr val="bg1"/>
                </a:solidFill>
              </a:rPr>
              <a:t>Much of the current interest in conflict and warfare stems from </a:t>
            </a:r>
            <a:r>
              <a:rPr lang="en-GB" b="1" dirty="0" smtClean="0">
                <a:solidFill>
                  <a:srgbClr val="FFC000"/>
                </a:solidFill>
              </a:rPr>
              <a:t>the dominance of</a:t>
            </a:r>
          </a:p>
          <a:p>
            <a:r>
              <a:rPr lang="en-GB" b="1" dirty="0" smtClean="0">
                <a:solidFill>
                  <a:srgbClr val="FFC000"/>
                </a:solidFill>
              </a:rPr>
              <a:t>neo-Darwinian thought</a:t>
            </a:r>
            <a:r>
              <a:rPr lang="en-GB" dirty="0" smtClean="0">
                <a:solidFill>
                  <a:schemeClr val="bg1"/>
                </a:solidFill>
              </a:rPr>
              <a:t> </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rwin.png"/>
          <p:cNvPicPr>
            <a:picLocks noChangeAspect="1"/>
          </p:cNvPicPr>
          <p:nvPr/>
        </p:nvPicPr>
        <p:blipFill>
          <a:blip r:embed="rId2" cstate="print">
            <a:lum bright="-47000" contrast="-14000"/>
          </a:blip>
          <a:stretch>
            <a:fillRect/>
          </a:stretch>
        </p:blipFill>
        <p:spPr>
          <a:xfrm>
            <a:off x="0" y="2214554"/>
            <a:ext cx="9144000" cy="4643446"/>
          </a:xfrm>
          <a:prstGeom prst="rect">
            <a:avLst/>
          </a:prstGeom>
        </p:spPr>
      </p:pic>
      <p:sp>
        <p:nvSpPr>
          <p:cNvPr id="2" name="TextBox 1"/>
          <p:cNvSpPr txBox="1"/>
          <p:nvPr/>
        </p:nvSpPr>
        <p:spPr>
          <a:xfrm>
            <a:off x="500034" y="785794"/>
            <a:ext cx="8429684" cy="5078313"/>
          </a:xfrm>
          <a:prstGeom prst="rect">
            <a:avLst/>
          </a:prstGeom>
          <a:noFill/>
        </p:spPr>
        <p:txBody>
          <a:bodyPr wrap="square" rtlCol="0">
            <a:spAutoFit/>
          </a:bodyPr>
          <a:lstStyle/>
          <a:p>
            <a:r>
              <a:rPr lang="en-GB" b="1" dirty="0" smtClean="0">
                <a:solidFill>
                  <a:schemeClr val="bg1"/>
                </a:solidFill>
              </a:rPr>
              <a:t>Theories of war</a:t>
            </a:r>
          </a:p>
          <a:p>
            <a:endParaRPr lang="en-GB" b="1"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From the </a:t>
            </a:r>
            <a:r>
              <a:rPr lang="en-GB" b="1" dirty="0" err="1" smtClean="0">
                <a:solidFill>
                  <a:srgbClr val="FFC000"/>
                </a:solidFill>
              </a:rPr>
              <a:t>sociobiology</a:t>
            </a:r>
            <a:r>
              <a:rPr lang="en-GB" dirty="0" smtClean="0">
                <a:solidFill>
                  <a:schemeClr val="bg1"/>
                </a:solidFill>
              </a:rPr>
              <a:t> of the 1960s to the </a:t>
            </a:r>
            <a:r>
              <a:rPr lang="en-GB" b="1" dirty="0" smtClean="0">
                <a:solidFill>
                  <a:srgbClr val="FFC000"/>
                </a:solidFill>
              </a:rPr>
              <a:t>evolutionary psychology</a:t>
            </a:r>
            <a:r>
              <a:rPr lang="en-GB" dirty="0" smtClean="0">
                <a:solidFill>
                  <a:schemeClr val="bg1"/>
                </a:solidFill>
              </a:rPr>
              <a:t> of the 1990s there has been a steady growth in the acceptance of a significant role for biology in human culture </a:t>
            </a:r>
          </a:p>
          <a:p>
            <a:endParaRPr lang="en-GB" dirty="0" smtClean="0">
              <a:solidFill>
                <a:schemeClr val="bg1"/>
              </a:solidFill>
            </a:endParaRPr>
          </a:p>
          <a:p>
            <a:r>
              <a:rPr lang="en-GB" dirty="0" smtClean="0">
                <a:solidFill>
                  <a:schemeClr val="bg1"/>
                </a:solidFill>
              </a:rPr>
              <a:t>The strand of evolutionary psychology most relevant to the study of early warfare is that which sees humans as shaped by an ancestral environment long past, dubbed the </a:t>
            </a:r>
            <a:r>
              <a:rPr lang="en-GB" b="1" dirty="0" smtClean="0">
                <a:solidFill>
                  <a:srgbClr val="FFC000"/>
                </a:solidFill>
              </a:rPr>
              <a:t>Environment of Evolutionary Adaptation (EEA)</a:t>
            </a:r>
            <a:r>
              <a:rPr lang="en-GB" dirty="0" smtClean="0">
                <a:solidFill>
                  <a:schemeClr val="bg1"/>
                </a:solidFill>
              </a:rPr>
              <a:t> </a:t>
            </a:r>
          </a:p>
          <a:p>
            <a:endParaRPr lang="en-GB" dirty="0" smtClean="0">
              <a:solidFill>
                <a:schemeClr val="bg1"/>
              </a:solidFill>
            </a:endParaRPr>
          </a:p>
          <a:p>
            <a:r>
              <a:rPr lang="en-GB" dirty="0" smtClean="0">
                <a:solidFill>
                  <a:schemeClr val="bg1"/>
                </a:solidFill>
              </a:rPr>
              <a:t>The EEA equates to the Palaeolithic and Mesolithic with the development of agriculture marking a crucial break</a:t>
            </a:r>
            <a:endParaRPr lang="en-GB" dirty="0">
              <a:solidFill>
                <a:schemeClr val="bg1"/>
              </a:solidFill>
            </a:endParaRPr>
          </a:p>
        </p:txBody>
      </p:sp>
    </p:spTree>
    <p:extLst>
      <p:ext uri="{BB962C8B-B14F-4D97-AF65-F5344CB8AC3E}">
        <p14:creationId xmlns:p14="http://schemas.microsoft.com/office/powerpoint/2010/main" xmlns="" val="15175776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rwin.png"/>
          <p:cNvPicPr>
            <a:picLocks noChangeAspect="1"/>
          </p:cNvPicPr>
          <p:nvPr/>
        </p:nvPicPr>
        <p:blipFill>
          <a:blip r:embed="rId2" cstate="print">
            <a:lum bright="-47000" contrast="-14000"/>
          </a:blip>
          <a:stretch>
            <a:fillRect/>
          </a:stretch>
        </p:blipFill>
        <p:spPr>
          <a:xfrm>
            <a:off x="0" y="2214554"/>
            <a:ext cx="9144000" cy="4643446"/>
          </a:xfrm>
          <a:prstGeom prst="rect">
            <a:avLst/>
          </a:prstGeom>
        </p:spPr>
      </p:pic>
      <p:sp>
        <p:nvSpPr>
          <p:cNvPr id="2" name="TextBox 1"/>
          <p:cNvSpPr txBox="1"/>
          <p:nvPr/>
        </p:nvSpPr>
        <p:spPr>
          <a:xfrm>
            <a:off x="500034" y="785794"/>
            <a:ext cx="8429684" cy="3139321"/>
          </a:xfrm>
          <a:prstGeom prst="rect">
            <a:avLst/>
          </a:prstGeom>
          <a:noFill/>
        </p:spPr>
        <p:txBody>
          <a:bodyPr wrap="square" rtlCol="0">
            <a:spAutoFit/>
          </a:bodyPr>
          <a:lstStyle/>
          <a:p>
            <a:r>
              <a:rPr lang="en-GB" b="1" dirty="0" smtClean="0">
                <a:solidFill>
                  <a:schemeClr val="bg1"/>
                </a:solidFill>
              </a:rPr>
              <a:t>Theories of war</a:t>
            </a:r>
          </a:p>
          <a:p>
            <a:endParaRPr lang="en-GB" b="1"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Thus, the three main competing theories for warfare situated within evolutionary psychology – </a:t>
            </a:r>
            <a:r>
              <a:rPr lang="en-GB" b="1" dirty="0" smtClean="0">
                <a:solidFill>
                  <a:srgbClr val="FFC000"/>
                </a:solidFill>
              </a:rPr>
              <a:t>territorial, reproductive, and status competition </a:t>
            </a:r>
            <a:r>
              <a:rPr lang="en-GB" dirty="0" smtClean="0">
                <a:solidFill>
                  <a:schemeClr val="bg1"/>
                </a:solidFill>
              </a:rPr>
              <a:t>– should all be susceptible to archaeological analysis from the evidence of early prehistory</a:t>
            </a:r>
            <a:endParaRPr lang="en-GB" dirty="0">
              <a:solidFill>
                <a:schemeClr val="bg1"/>
              </a:solidFill>
            </a:endParaRPr>
          </a:p>
        </p:txBody>
      </p:sp>
    </p:spTree>
    <p:extLst>
      <p:ext uri="{BB962C8B-B14F-4D97-AF65-F5344CB8AC3E}">
        <p14:creationId xmlns:p14="http://schemas.microsoft.com/office/powerpoint/2010/main" xmlns="" val="6257489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vo.png"/>
          <p:cNvPicPr>
            <a:picLocks noChangeAspect="1"/>
          </p:cNvPicPr>
          <p:nvPr/>
        </p:nvPicPr>
        <p:blipFill>
          <a:blip r:embed="rId2" cstate="print">
            <a:lum bright="-22000" contrast="-41000"/>
          </a:blip>
          <a:stretch>
            <a:fillRect/>
          </a:stretch>
        </p:blipFill>
        <p:spPr>
          <a:xfrm>
            <a:off x="-1" y="0"/>
            <a:ext cx="9144001" cy="6858000"/>
          </a:xfrm>
          <a:prstGeom prst="rect">
            <a:avLst/>
          </a:prstGeom>
        </p:spPr>
      </p:pic>
      <p:sp>
        <p:nvSpPr>
          <p:cNvPr id="2" name="TextBox 1"/>
          <p:cNvSpPr txBox="1"/>
          <p:nvPr/>
        </p:nvSpPr>
        <p:spPr>
          <a:xfrm>
            <a:off x="510586" y="1412776"/>
            <a:ext cx="8429684" cy="4524315"/>
          </a:xfrm>
          <a:prstGeom prst="rect">
            <a:avLst/>
          </a:prstGeom>
          <a:noFill/>
        </p:spPr>
        <p:txBody>
          <a:bodyPr wrap="square" rtlCol="0">
            <a:spAutoFit/>
          </a:bodyPr>
          <a:lstStyle/>
          <a:p>
            <a:r>
              <a:rPr lang="en-GB" dirty="0" smtClean="0">
                <a:solidFill>
                  <a:schemeClr val="bg1"/>
                </a:solidFill>
              </a:rPr>
              <a:t>The </a:t>
            </a:r>
            <a:r>
              <a:rPr lang="en-GB" b="1" dirty="0" smtClean="0">
                <a:solidFill>
                  <a:srgbClr val="FFC000"/>
                </a:solidFill>
              </a:rPr>
              <a:t>territorial model </a:t>
            </a:r>
            <a:r>
              <a:rPr lang="en-GB" dirty="0" smtClean="0">
                <a:solidFill>
                  <a:schemeClr val="bg1"/>
                </a:solidFill>
              </a:rPr>
              <a:t>originates in modern times with E O Wilson, who argued from the </a:t>
            </a:r>
            <a:r>
              <a:rPr lang="en-GB" dirty="0" err="1" smtClean="0">
                <a:solidFill>
                  <a:schemeClr val="bg1"/>
                </a:solidFill>
              </a:rPr>
              <a:t>sociobiological</a:t>
            </a:r>
            <a:r>
              <a:rPr lang="en-GB" dirty="0" smtClean="0">
                <a:solidFill>
                  <a:schemeClr val="bg1"/>
                </a:solidFill>
              </a:rPr>
              <a:t> strand of evolutionary psychology that </a:t>
            </a:r>
            <a:r>
              <a:rPr lang="en-GB" b="1" dirty="0" smtClean="0">
                <a:solidFill>
                  <a:srgbClr val="FFC000"/>
                </a:solidFill>
              </a:rPr>
              <a:t>ethnocentricity was a product of natural selection</a:t>
            </a:r>
            <a:r>
              <a:rPr lang="en-GB" dirty="0" smtClean="0">
                <a:solidFill>
                  <a:schemeClr val="bg1"/>
                </a:solidFill>
              </a:rPr>
              <a:t>:</a:t>
            </a:r>
          </a:p>
          <a:p>
            <a:endParaRPr lang="en-GB" dirty="0" smtClean="0">
              <a:solidFill>
                <a:schemeClr val="bg1"/>
              </a:solidFill>
            </a:endParaRPr>
          </a:p>
          <a:p>
            <a:r>
              <a:rPr lang="en-GB" i="1" dirty="0" smtClean="0">
                <a:solidFill>
                  <a:schemeClr val="bg1"/>
                </a:solidFill>
              </a:rPr>
              <a:t>Our brains do appear to be programmed to the following extent: </a:t>
            </a:r>
          </a:p>
          <a:p>
            <a:endParaRPr lang="en-GB" i="1" dirty="0" smtClean="0">
              <a:solidFill>
                <a:schemeClr val="bg1"/>
              </a:solidFill>
            </a:endParaRPr>
          </a:p>
          <a:p>
            <a:r>
              <a:rPr lang="en-GB" i="1" dirty="0" smtClean="0">
                <a:solidFill>
                  <a:schemeClr val="bg1"/>
                </a:solidFill>
              </a:rPr>
              <a:t>we are inclined to partition other people into friends and aliens, in the same sense that birds are inclined to learn territorial songs and to navigate by the polar constellations. </a:t>
            </a:r>
          </a:p>
          <a:p>
            <a:endParaRPr lang="en-GB" i="1" dirty="0" smtClean="0">
              <a:solidFill>
                <a:schemeClr val="bg1"/>
              </a:solidFill>
            </a:endParaRPr>
          </a:p>
          <a:p>
            <a:r>
              <a:rPr lang="en-GB" i="1" dirty="0" smtClean="0">
                <a:solidFill>
                  <a:schemeClr val="bg1"/>
                </a:solidFill>
              </a:rPr>
              <a:t>We tend to fear deeply the actions of strangers and to solve conflicts by aggression. </a:t>
            </a:r>
          </a:p>
          <a:p>
            <a:endParaRPr lang="en-GB" i="1" dirty="0">
              <a:solidFill>
                <a:schemeClr val="bg1"/>
              </a:solidFill>
            </a:endParaRPr>
          </a:p>
          <a:p>
            <a:r>
              <a:rPr lang="en-GB" i="1" dirty="0" smtClean="0">
                <a:solidFill>
                  <a:schemeClr val="bg1"/>
                </a:solidFill>
              </a:rPr>
              <a:t>These learning rules are most likely to have evolved during the past hundreds or thousands of years of human evolution.</a:t>
            </a:r>
          </a:p>
          <a:p>
            <a:r>
              <a:rPr lang="en-GB" dirty="0" smtClean="0">
                <a:solidFill>
                  <a:schemeClr val="bg1"/>
                </a:solidFill>
              </a:rPr>
              <a:t>(Wilson 1978)</a:t>
            </a:r>
            <a:endParaRPr lang="en-GB" dirty="0">
              <a:solidFill>
                <a:schemeClr val="bg1"/>
              </a:solidFill>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vo.png"/>
          <p:cNvPicPr>
            <a:picLocks noChangeAspect="1"/>
          </p:cNvPicPr>
          <p:nvPr/>
        </p:nvPicPr>
        <p:blipFill>
          <a:blip r:embed="rId2" cstate="print">
            <a:lum bright="-22000" contrast="-41000"/>
          </a:blip>
          <a:stretch>
            <a:fillRect/>
          </a:stretch>
        </p:blipFill>
        <p:spPr>
          <a:xfrm>
            <a:off x="-1" y="0"/>
            <a:ext cx="9144001" cy="6858000"/>
          </a:xfrm>
          <a:prstGeom prst="rect">
            <a:avLst/>
          </a:prstGeom>
        </p:spPr>
      </p:pic>
      <p:sp>
        <p:nvSpPr>
          <p:cNvPr id="2" name="TextBox 1"/>
          <p:cNvSpPr txBox="1"/>
          <p:nvPr/>
        </p:nvSpPr>
        <p:spPr>
          <a:xfrm>
            <a:off x="500034" y="1401149"/>
            <a:ext cx="8429684" cy="2031325"/>
          </a:xfrm>
          <a:prstGeom prst="rect">
            <a:avLst/>
          </a:prstGeom>
          <a:noFill/>
        </p:spPr>
        <p:txBody>
          <a:bodyPr wrap="square" rtlCol="0">
            <a:spAutoFit/>
          </a:bodyPr>
          <a:lstStyle/>
          <a:p>
            <a:r>
              <a:rPr lang="en-GB" dirty="0" smtClean="0">
                <a:solidFill>
                  <a:schemeClr val="bg1"/>
                </a:solidFill>
              </a:rPr>
              <a:t>The difficulties with this ‘rule’ are two-fold.....</a:t>
            </a:r>
          </a:p>
          <a:p>
            <a:endParaRPr lang="en-GB" dirty="0" smtClean="0">
              <a:solidFill>
                <a:schemeClr val="bg1"/>
              </a:solidFill>
            </a:endParaRPr>
          </a:p>
          <a:p>
            <a:r>
              <a:rPr lang="en-GB" dirty="0" smtClean="0">
                <a:solidFill>
                  <a:schemeClr val="bg1"/>
                </a:solidFill>
              </a:rPr>
              <a:t>It would also be adaptive to create good relations with neighbouring groups, perhaps especially so when </a:t>
            </a:r>
            <a:r>
              <a:rPr lang="en-GB" dirty="0" err="1" smtClean="0">
                <a:solidFill>
                  <a:schemeClr val="bg1"/>
                </a:solidFill>
              </a:rPr>
              <a:t>hominins</a:t>
            </a:r>
            <a:r>
              <a:rPr lang="en-GB" dirty="0" smtClean="0">
                <a:solidFill>
                  <a:schemeClr val="bg1"/>
                </a:solidFill>
              </a:rPr>
              <a:t> were the hunted rather than the hunters</a:t>
            </a:r>
          </a:p>
          <a:p>
            <a:endParaRPr lang="en-GB" dirty="0" smtClean="0">
              <a:solidFill>
                <a:schemeClr val="bg1"/>
              </a:solidFill>
            </a:endParaRPr>
          </a:p>
          <a:p>
            <a:r>
              <a:rPr lang="en-GB" dirty="0" err="1" smtClean="0">
                <a:solidFill>
                  <a:schemeClr val="bg1"/>
                </a:solidFill>
              </a:rPr>
              <a:t>Cashdan’s</a:t>
            </a:r>
            <a:r>
              <a:rPr lang="en-GB" dirty="0" smtClean="0">
                <a:solidFill>
                  <a:schemeClr val="bg1"/>
                </a:solidFill>
              </a:rPr>
              <a:t> wide-ranging survey (2001) did not find a correlation between ethnocentrism and xenophobia, undermining Wilson’s claims for universality</a:t>
            </a:r>
            <a:endParaRPr lang="en-GB" dirty="0">
              <a:solidFill>
                <a:schemeClr val="bg1"/>
              </a:solidFill>
            </a:endParaRPr>
          </a:p>
        </p:txBody>
      </p:sp>
    </p:spTree>
    <p:extLst>
      <p:ext uri="{BB962C8B-B14F-4D97-AF65-F5344CB8AC3E}">
        <p14:creationId xmlns:p14="http://schemas.microsoft.com/office/powerpoint/2010/main" xmlns="" val="382774968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ichard Wrangham.png"/>
          <p:cNvPicPr>
            <a:picLocks noChangeAspect="1"/>
          </p:cNvPicPr>
          <p:nvPr/>
        </p:nvPicPr>
        <p:blipFill>
          <a:blip r:embed="rId2" cstate="print"/>
          <a:stretch>
            <a:fillRect/>
          </a:stretch>
        </p:blipFill>
        <p:spPr>
          <a:xfrm>
            <a:off x="6143636" y="1020096"/>
            <a:ext cx="2428892" cy="1732610"/>
          </a:xfrm>
          <a:prstGeom prst="rect">
            <a:avLst/>
          </a:prstGeom>
        </p:spPr>
      </p:pic>
      <p:sp>
        <p:nvSpPr>
          <p:cNvPr id="2" name="TextBox 1"/>
          <p:cNvSpPr txBox="1"/>
          <p:nvPr/>
        </p:nvSpPr>
        <p:spPr>
          <a:xfrm>
            <a:off x="428596" y="394692"/>
            <a:ext cx="8429684" cy="3693319"/>
          </a:xfrm>
          <a:prstGeom prst="rect">
            <a:avLst/>
          </a:prstGeom>
          <a:noFill/>
        </p:spPr>
        <p:txBody>
          <a:bodyPr wrap="square" rtlCol="0">
            <a:spAutoFit/>
          </a:bodyPr>
          <a:lstStyle/>
          <a:p>
            <a:r>
              <a:rPr lang="en-GB" dirty="0" smtClean="0">
                <a:solidFill>
                  <a:schemeClr val="bg1"/>
                </a:solidFill>
              </a:rPr>
              <a:t>Richard </a:t>
            </a:r>
            <a:r>
              <a:rPr lang="en-GB" dirty="0" err="1" smtClean="0">
                <a:solidFill>
                  <a:schemeClr val="bg1"/>
                </a:solidFill>
              </a:rPr>
              <a:t>Wrangham</a:t>
            </a:r>
            <a:r>
              <a:rPr lang="en-GB" dirty="0" smtClean="0">
                <a:solidFill>
                  <a:schemeClr val="bg1"/>
                </a:solidFill>
              </a:rPr>
              <a:t> (1999) has argued for </a:t>
            </a:r>
            <a:r>
              <a:rPr lang="en-GB" b="1" dirty="0" smtClean="0">
                <a:solidFill>
                  <a:srgbClr val="FFC000"/>
                </a:solidFill>
              </a:rPr>
              <a:t>continuity of a territorial instinct </a:t>
            </a:r>
            <a:r>
              <a:rPr lang="en-GB" dirty="0" smtClean="0">
                <a:solidFill>
                  <a:schemeClr val="bg1"/>
                </a:solidFill>
              </a:rPr>
              <a:t>from the common ancestor of chimpanzees and humans.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He argues that a territorial instinct exists in modern chimpanzees, with young male chimpanzee patrols of territorial borders leading to conflicts of extermination with neighbouring groups, improving the victors’ access to resources</a:t>
            </a:r>
          </a:p>
          <a:p>
            <a:endParaRPr lang="en-GB" dirty="0" smtClean="0">
              <a:solidFill>
                <a:schemeClr val="bg1"/>
              </a:solidFill>
            </a:endParaRPr>
          </a:p>
        </p:txBody>
      </p:sp>
    </p:spTree>
    <p:extLst>
      <p:ext uri="{BB962C8B-B14F-4D97-AF65-F5344CB8AC3E}">
        <p14:creationId xmlns:p14="http://schemas.microsoft.com/office/powerpoint/2010/main" xmlns="" val="363234165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ichard Wrangham.png"/>
          <p:cNvPicPr>
            <a:picLocks noChangeAspect="1"/>
          </p:cNvPicPr>
          <p:nvPr/>
        </p:nvPicPr>
        <p:blipFill>
          <a:blip r:embed="rId2" cstate="print"/>
          <a:stretch>
            <a:fillRect/>
          </a:stretch>
        </p:blipFill>
        <p:spPr>
          <a:xfrm>
            <a:off x="6143636" y="1020096"/>
            <a:ext cx="2428892" cy="1732610"/>
          </a:xfrm>
          <a:prstGeom prst="rect">
            <a:avLst/>
          </a:prstGeom>
        </p:spPr>
      </p:pic>
      <p:sp>
        <p:nvSpPr>
          <p:cNvPr id="2" name="TextBox 1"/>
          <p:cNvSpPr txBox="1"/>
          <p:nvPr/>
        </p:nvSpPr>
        <p:spPr>
          <a:xfrm>
            <a:off x="428596" y="394692"/>
            <a:ext cx="8429684" cy="5355312"/>
          </a:xfrm>
          <a:prstGeom prst="rect">
            <a:avLst/>
          </a:prstGeom>
          <a:noFill/>
        </p:spPr>
        <p:txBody>
          <a:bodyPr wrap="square" rtlCol="0">
            <a:spAutoFit/>
          </a:bodyPr>
          <a:lstStyle/>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These are compared with the territorial nature of modern American gang culture, with the link provided by comparisons with the </a:t>
            </a:r>
            <a:r>
              <a:rPr lang="en-GB" dirty="0" err="1" smtClean="0">
                <a:solidFill>
                  <a:schemeClr val="bg1"/>
                </a:solidFill>
              </a:rPr>
              <a:t>Yanomamö</a:t>
            </a:r>
            <a:r>
              <a:rPr lang="en-GB" dirty="0" smtClean="0">
                <a:solidFill>
                  <a:schemeClr val="bg1"/>
                </a:solidFill>
              </a:rPr>
              <a:t> of the Amazon as an example of primitive culture.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.....however, Simon Harrison (1993) suggests that, in Melanesia at least, the notion that groups make war is the wrong way round, and that it is actually </a:t>
            </a:r>
            <a:r>
              <a:rPr lang="en-GB" b="1" dirty="0" smtClean="0">
                <a:solidFill>
                  <a:srgbClr val="FFC000"/>
                </a:solidFill>
              </a:rPr>
              <a:t>the process of war which enables groups to form</a:t>
            </a:r>
            <a:r>
              <a:rPr lang="en-GB" dirty="0" smtClean="0">
                <a:solidFill>
                  <a:schemeClr val="bg1"/>
                </a:solidFill>
              </a:rPr>
              <a:t>.</a:t>
            </a:r>
            <a:endParaRPr lang="en-GB" dirty="0">
              <a:solidFill>
                <a:schemeClr val="bg1"/>
              </a:solidFill>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rimates.png"/>
          <p:cNvPicPr>
            <a:picLocks noChangeAspect="1"/>
          </p:cNvPicPr>
          <p:nvPr/>
        </p:nvPicPr>
        <p:blipFill>
          <a:blip r:embed="rId2" cstate="print">
            <a:lum bright="-43000" contrast="-57000"/>
          </a:blip>
          <a:stretch>
            <a:fillRect/>
          </a:stretch>
        </p:blipFill>
        <p:spPr>
          <a:xfrm>
            <a:off x="-1" y="0"/>
            <a:ext cx="9144001" cy="6858001"/>
          </a:xfrm>
          <a:prstGeom prst="rect">
            <a:avLst/>
          </a:prstGeom>
        </p:spPr>
      </p:pic>
      <p:sp>
        <p:nvSpPr>
          <p:cNvPr id="2" name="TextBox 1"/>
          <p:cNvSpPr txBox="1"/>
          <p:nvPr/>
        </p:nvSpPr>
        <p:spPr>
          <a:xfrm>
            <a:off x="500034" y="500042"/>
            <a:ext cx="8429684" cy="5909310"/>
          </a:xfrm>
          <a:prstGeom prst="rect">
            <a:avLst/>
          </a:prstGeom>
          <a:noFill/>
        </p:spPr>
        <p:txBody>
          <a:bodyPr wrap="square" rtlCol="0">
            <a:spAutoFit/>
          </a:bodyPr>
          <a:lstStyle/>
          <a:p>
            <a:r>
              <a:rPr lang="en-GB" b="1" dirty="0" smtClean="0">
                <a:solidFill>
                  <a:schemeClr val="bg1"/>
                </a:solidFill>
              </a:rPr>
              <a:t>The reproductive theory of warfare </a:t>
            </a:r>
          </a:p>
          <a:p>
            <a:endParaRPr lang="en-GB" dirty="0" smtClean="0">
              <a:solidFill>
                <a:schemeClr val="bg1"/>
              </a:solidFill>
            </a:endParaRPr>
          </a:p>
          <a:p>
            <a:r>
              <a:rPr lang="en-GB" dirty="0" smtClean="0">
                <a:solidFill>
                  <a:schemeClr val="bg1"/>
                </a:solidFill>
              </a:rPr>
              <a:t>.....based on analogies with primate behaviour in which male-centred competition, over access to females, takes violent form</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However, some detailed studies of warring societies suggest that no such reproductive success occurs, for example:</a:t>
            </a:r>
          </a:p>
          <a:p>
            <a:endParaRPr lang="en-GB" dirty="0" smtClean="0">
              <a:solidFill>
                <a:schemeClr val="bg1"/>
              </a:solidFill>
            </a:endParaRPr>
          </a:p>
          <a:p>
            <a:r>
              <a:rPr lang="en-GB" dirty="0" smtClean="0">
                <a:solidFill>
                  <a:schemeClr val="bg1"/>
                </a:solidFill>
              </a:rPr>
              <a:t>Moore (1990) on Cheyenne war chiefs </a:t>
            </a:r>
          </a:p>
          <a:p>
            <a:endParaRPr lang="en-GB" dirty="0" smtClean="0">
              <a:solidFill>
                <a:schemeClr val="bg1"/>
              </a:solidFill>
            </a:endParaRPr>
          </a:p>
          <a:p>
            <a:r>
              <a:rPr lang="en-GB" dirty="0" err="1" smtClean="0">
                <a:solidFill>
                  <a:schemeClr val="bg1"/>
                </a:solidFill>
              </a:rPr>
              <a:t>Knauft</a:t>
            </a:r>
            <a:r>
              <a:rPr lang="en-GB" dirty="0" smtClean="0">
                <a:solidFill>
                  <a:schemeClr val="bg1"/>
                </a:solidFill>
              </a:rPr>
              <a:t> (1987) and Kelly (2000) on the !Kung, </a:t>
            </a:r>
            <a:r>
              <a:rPr lang="en-GB" dirty="0" err="1" smtClean="0">
                <a:solidFill>
                  <a:schemeClr val="bg1"/>
                </a:solidFill>
              </a:rPr>
              <a:t>Mbuti</a:t>
            </a:r>
            <a:r>
              <a:rPr lang="en-GB" dirty="0" smtClean="0">
                <a:solidFill>
                  <a:schemeClr val="bg1"/>
                </a:solidFill>
              </a:rPr>
              <a:t>, Central Eskimo, </a:t>
            </a:r>
            <a:r>
              <a:rPr lang="en-GB" dirty="0" err="1" smtClean="0">
                <a:solidFill>
                  <a:schemeClr val="bg1"/>
                </a:solidFill>
              </a:rPr>
              <a:t>Semai</a:t>
            </a:r>
            <a:r>
              <a:rPr lang="en-GB" dirty="0" smtClean="0">
                <a:solidFill>
                  <a:schemeClr val="bg1"/>
                </a:solidFill>
              </a:rPr>
              <a:t>, </a:t>
            </a:r>
            <a:r>
              <a:rPr lang="en-GB" dirty="0" err="1" smtClean="0">
                <a:solidFill>
                  <a:schemeClr val="bg1"/>
                </a:solidFill>
              </a:rPr>
              <a:t>Hadza</a:t>
            </a:r>
            <a:r>
              <a:rPr lang="en-GB" dirty="0" smtClean="0">
                <a:solidFill>
                  <a:schemeClr val="bg1"/>
                </a:solidFill>
              </a:rPr>
              <a:t>, and </a:t>
            </a:r>
            <a:r>
              <a:rPr lang="en-GB" dirty="0" err="1" smtClean="0">
                <a:solidFill>
                  <a:schemeClr val="bg1"/>
                </a:solidFill>
              </a:rPr>
              <a:t>Gebusi</a:t>
            </a:r>
            <a:r>
              <a:rPr lang="en-GB" dirty="0" smtClean="0">
                <a:solidFill>
                  <a:schemeClr val="bg1"/>
                </a:solidFill>
              </a:rPr>
              <a:t>.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 most famous claimed case is Napoleon </a:t>
            </a:r>
            <a:r>
              <a:rPr lang="en-GB" dirty="0" err="1" smtClean="0">
                <a:solidFill>
                  <a:schemeClr val="bg1"/>
                </a:solidFill>
              </a:rPr>
              <a:t>Chagnon</a:t>
            </a:r>
            <a:r>
              <a:rPr lang="en-GB" dirty="0" smtClean="0">
                <a:solidFill>
                  <a:schemeClr val="bg1"/>
                </a:solidFill>
              </a:rPr>
              <a:t> on the </a:t>
            </a:r>
            <a:r>
              <a:rPr lang="en-GB" dirty="0" err="1" smtClean="0">
                <a:solidFill>
                  <a:schemeClr val="bg1"/>
                </a:solidFill>
              </a:rPr>
              <a:t>Yanomamö</a:t>
            </a:r>
            <a:r>
              <a:rPr lang="en-GB" dirty="0" smtClean="0">
                <a:solidFill>
                  <a:schemeClr val="bg1"/>
                </a:solidFill>
              </a:rPr>
              <a:t> (1988)</a:t>
            </a:r>
            <a:endParaRPr lang="en-GB" dirty="0">
              <a:solidFill>
                <a:schemeClr val="bg1"/>
              </a:solidFill>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emale warrior.png"/>
          <p:cNvPicPr>
            <a:picLocks noChangeAspect="1"/>
          </p:cNvPicPr>
          <p:nvPr/>
        </p:nvPicPr>
        <p:blipFill>
          <a:blip r:embed="rId2" cstate="print">
            <a:lum bright="-25000" contrast="-51000"/>
          </a:blip>
          <a:stretch>
            <a:fillRect/>
          </a:stretch>
        </p:blipFill>
        <p:spPr>
          <a:xfrm>
            <a:off x="0" y="0"/>
            <a:ext cx="9144000" cy="6858000"/>
          </a:xfrm>
          <a:prstGeom prst="rect">
            <a:avLst/>
          </a:prstGeom>
        </p:spPr>
      </p:pic>
      <p:sp>
        <p:nvSpPr>
          <p:cNvPr id="2" name="TextBox 1"/>
          <p:cNvSpPr txBox="1"/>
          <p:nvPr/>
        </p:nvSpPr>
        <p:spPr>
          <a:xfrm>
            <a:off x="483474" y="3284984"/>
            <a:ext cx="8429684" cy="923330"/>
          </a:xfrm>
          <a:prstGeom prst="rect">
            <a:avLst/>
          </a:prstGeom>
          <a:noFill/>
        </p:spPr>
        <p:txBody>
          <a:bodyPr wrap="square" rtlCol="0">
            <a:spAutoFit/>
          </a:bodyPr>
          <a:lstStyle/>
          <a:p>
            <a:r>
              <a:rPr lang="en-GB" dirty="0" smtClean="0">
                <a:solidFill>
                  <a:schemeClr val="bg1"/>
                </a:solidFill>
              </a:rPr>
              <a:t>A more sophisticated approach sees </a:t>
            </a:r>
            <a:r>
              <a:rPr lang="en-GB" b="1" dirty="0" smtClean="0">
                <a:solidFill>
                  <a:srgbClr val="FFC000"/>
                </a:solidFill>
              </a:rPr>
              <a:t>warfare as the outcome of violent competition by young males striving for status and prestige </a:t>
            </a:r>
            <a:r>
              <a:rPr lang="en-GB" dirty="0" smtClean="0">
                <a:solidFill>
                  <a:schemeClr val="bg1"/>
                </a:solidFill>
              </a:rPr>
              <a:t>(</a:t>
            </a:r>
            <a:r>
              <a:rPr lang="en-GB" dirty="0" err="1" smtClean="0">
                <a:solidFill>
                  <a:schemeClr val="bg1"/>
                </a:solidFill>
              </a:rPr>
              <a:t>Maschner</a:t>
            </a:r>
            <a:r>
              <a:rPr lang="en-GB" dirty="0" smtClean="0">
                <a:solidFill>
                  <a:schemeClr val="bg1"/>
                </a:solidFill>
              </a:rPr>
              <a:t> and Reedy-</a:t>
            </a:r>
            <a:r>
              <a:rPr lang="en-GB" dirty="0" err="1" smtClean="0">
                <a:solidFill>
                  <a:schemeClr val="bg1"/>
                </a:solidFill>
              </a:rPr>
              <a:t>Maschner</a:t>
            </a:r>
            <a:r>
              <a:rPr lang="en-GB" dirty="0" smtClean="0">
                <a:solidFill>
                  <a:schemeClr val="bg1"/>
                </a:solidFill>
              </a:rPr>
              <a:t> 1998), even when there is no prospect of territorial gain</a:t>
            </a:r>
            <a:endParaRPr lang="en-GB" dirty="0">
              <a:solidFill>
                <a:schemeClr val="bg1"/>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emale warrior.png"/>
          <p:cNvPicPr>
            <a:picLocks noChangeAspect="1"/>
          </p:cNvPicPr>
          <p:nvPr/>
        </p:nvPicPr>
        <p:blipFill>
          <a:blip r:embed="rId2" cstate="print">
            <a:lum bright="-25000" contrast="-51000"/>
          </a:blip>
          <a:stretch>
            <a:fillRect/>
          </a:stretch>
        </p:blipFill>
        <p:spPr>
          <a:xfrm>
            <a:off x="0" y="0"/>
            <a:ext cx="9144000" cy="6858000"/>
          </a:xfrm>
          <a:prstGeom prst="rect">
            <a:avLst/>
          </a:prstGeom>
        </p:spPr>
      </p:pic>
      <p:sp>
        <p:nvSpPr>
          <p:cNvPr id="2" name="TextBox 1"/>
          <p:cNvSpPr txBox="1"/>
          <p:nvPr/>
        </p:nvSpPr>
        <p:spPr>
          <a:xfrm>
            <a:off x="492068" y="3212976"/>
            <a:ext cx="8429684" cy="2031325"/>
          </a:xfrm>
          <a:prstGeom prst="rect">
            <a:avLst/>
          </a:prstGeom>
          <a:noFill/>
        </p:spPr>
        <p:txBody>
          <a:bodyPr wrap="square" rtlCol="0">
            <a:spAutoFit/>
          </a:bodyPr>
          <a:lstStyle/>
          <a:p>
            <a:r>
              <a:rPr lang="en-GB" dirty="0" smtClean="0">
                <a:solidFill>
                  <a:schemeClr val="bg1"/>
                </a:solidFill>
              </a:rPr>
              <a:t>While prestige is clearly a significant factor in the creation of warriors, as with the reproductive theory, however, dubbing violence the business of men avoids the considerable ethnographic evidence, especially from Asia and the Americas, of female warriors and even female war chiefs. </a:t>
            </a:r>
          </a:p>
          <a:p>
            <a:endParaRPr lang="en-GB" dirty="0" smtClean="0">
              <a:solidFill>
                <a:schemeClr val="bg1"/>
              </a:solidFill>
            </a:endParaRPr>
          </a:p>
          <a:p>
            <a:r>
              <a:rPr lang="en-GB" dirty="0" smtClean="0">
                <a:solidFill>
                  <a:schemeClr val="bg1"/>
                </a:solidFill>
              </a:rPr>
              <a:t>....to comment that ‘women’s participation in warfare is rare’ merely sidesteps the issue.</a:t>
            </a:r>
            <a:endParaRPr lang="en-GB" dirty="0">
              <a:solidFill>
                <a:schemeClr val="bg1"/>
              </a:solidFill>
            </a:endParaRPr>
          </a:p>
        </p:txBody>
      </p:sp>
    </p:spTree>
    <p:extLst>
      <p:ext uri="{BB962C8B-B14F-4D97-AF65-F5344CB8AC3E}">
        <p14:creationId xmlns:p14="http://schemas.microsoft.com/office/powerpoint/2010/main" xmlns="" val="119923073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vatip.png"/>
          <p:cNvPicPr>
            <a:picLocks noChangeAspect="1"/>
          </p:cNvPicPr>
          <p:nvPr/>
        </p:nvPicPr>
        <p:blipFill>
          <a:blip r:embed="rId2" cstate="print">
            <a:lum bright="-32000" contrast="-46000"/>
          </a:blip>
          <a:stretch>
            <a:fillRect/>
          </a:stretch>
        </p:blipFill>
        <p:spPr>
          <a:xfrm>
            <a:off x="-1" y="0"/>
            <a:ext cx="9131137" cy="6858000"/>
          </a:xfrm>
          <a:prstGeom prst="rect">
            <a:avLst/>
          </a:prstGeom>
        </p:spPr>
      </p:pic>
      <p:sp>
        <p:nvSpPr>
          <p:cNvPr id="2" name="TextBox 1"/>
          <p:cNvSpPr txBox="1"/>
          <p:nvPr/>
        </p:nvSpPr>
        <p:spPr>
          <a:xfrm>
            <a:off x="500034" y="785794"/>
            <a:ext cx="8429684" cy="1754326"/>
          </a:xfrm>
          <a:prstGeom prst="rect">
            <a:avLst/>
          </a:prstGeom>
          <a:noFill/>
        </p:spPr>
        <p:txBody>
          <a:bodyPr wrap="square" rtlCol="0">
            <a:spAutoFit/>
          </a:bodyPr>
          <a:lstStyle/>
          <a:p>
            <a:r>
              <a:rPr lang="en-GB" dirty="0" smtClean="0">
                <a:solidFill>
                  <a:schemeClr val="bg1"/>
                </a:solidFill>
              </a:rPr>
              <a:t>A more general problem for all three evolutionary anthropology theories (territory / reproductive / status) is the apparent need to produce an altered mental state before taking part in warfare, with fasting, possession by spirits, dances, special costumes, vows, rehearsals, and drug taking all recorded ethnographically </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vatip.png"/>
          <p:cNvPicPr>
            <a:picLocks noChangeAspect="1"/>
          </p:cNvPicPr>
          <p:nvPr/>
        </p:nvPicPr>
        <p:blipFill>
          <a:blip r:embed="rId2" cstate="print">
            <a:lum bright="-32000" contrast="-46000"/>
          </a:blip>
          <a:stretch>
            <a:fillRect/>
          </a:stretch>
        </p:blipFill>
        <p:spPr>
          <a:xfrm>
            <a:off x="-1" y="0"/>
            <a:ext cx="9131137" cy="6858000"/>
          </a:xfrm>
          <a:prstGeom prst="rect">
            <a:avLst/>
          </a:prstGeom>
        </p:spPr>
      </p:pic>
      <p:sp>
        <p:nvSpPr>
          <p:cNvPr id="2" name="TextBox 1"/>
          <p:cNvSpPr txBox="1"/>
          <p:nvPr/>
        </p:nvSpPr>
        <p:spPr>
          <a:xfrm>
            <a:off x="500034" y="785794"/>
            <a:ext cx="8429684" cy="2031325"/>
          </a:xfrm>
          <a:prstGeom prst="rect">
            <a:avLst/>
          </a:prstGeom>
          <a:noFill/>
        </p:spPr>
        <p:txBody>
          <a:bodyPr wrap="square" rtlCol="0">
            <a:spAutoFit/>
          </a:bodyPr>
          <a:lstStyle/>
          <a:p>
            <a:r>
              <a:rPr lang="en-GB" dirty="0" err="1" smtClean="0">
                <a:solidFill>
                  <a:schemeClr val="bg1"/>
                </a:solidFill>
              </a:rPr>
              <a:t>Avatip</a:t>
            </a:r>
            <a:r>
              <a:rPr lang="en-GB" dirty="0" smtClean="0">
                <a:solidFill>
                  <a:schemeClr val="bg1"/>
                </a:solidFill>
              </a:rPr>
              <a:t> men (New Guinea) were </a:t>
            </a:r>
            <a:r>
              <a:rPr lang="en-GB" dirty="0" err="1" smtClean="0">
                <a:solidFill>
                  <a:schemeClr val="bg1"/>
                </a:solidFill>
              </a:rPr>
              <a:t>headhunters</a:t>
            </a:r>
            <a:r>
              <a:rPr lang="en-GB" dirty="0" smtClean="0">
                <a:solidFill>
                  <a:schemeClr val="bg1"/>
                </a:solidFill>
              </a:rPr>
              <a:t>, with headhunting being a form of status competition, but they did not believe that violence, although potentially valuable, was innate: </a:t>
            </a:r>
          </a:p>
          <a:p>
            <a:endParaRPr lang="en-GB" dirty="0" smtClean="0">
              <a:solidFill>
                <a:schemeClr val="bg1"/>
              </a:solidFill>
            </a:endParaRPr>
          </a:p>
          <a:p>
            <a:r>
              <a:rPr lang="en-GB" dirty="0" smtClean="0">
                <a:solidFill>
                  <a:schemeClr val="bg1"/>
                </a:solidFill>
              </a:rPr>
              <a:t>Headhunting raids required special magic, which placed the fighters in a trance-like state of dissociation and relieved them of accountability for their actions; it was supposed to make them capable of killing even their own wives and children. </a:t>
            </a:r>
          </a:p>
        </p:txBody>
      </p:sp>
    </p:spTree>
    <p:extLst>
      <p:ext uri="{BB962C8B-B14F-4D97-AF65-F5344CB8AC3E}">
        <p14:creationId xmlns:p14="http://schemas.microsoft.com/office/powerpoint/2010/main" xmlns="" val="243940526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vatip.png"/>
          <p:cNvPicPr>
            <a:picLocks noChangeAspect="1"/>
          </p:cNvPicPr>
          <p:nvPr/>
        </p:nvPicPr>
        <p:blipFill>
          <a:blip r:embed="rId2" cstate="print">
            <a:lum bright="-32000" contrast="-46000"/>
          </a:blip>
          <a:stretch>
            <a:fillRect/>
          </a:stretch>
        </p:blipFill>
        <p:spPr>
          <a:xfrm>
            <a:off x="-1" y="0"/>
            <a:ext cx="9131137" cy="6858000"/>
          </a:xfrm>
          <a:prstGeom prst="rect">
            <a:avLst/>
          </a:prstGeom>
        </p:spPr>
      </p:pic>
      <p:sp>
        <p:nvSpPr>
          <p:cNvPr id="2" name="TextBox 1"/>
          <p:cNvSpPr txBox="1"/>
          <p:nvPr/>
        </p:nvSpPr>
        <p:spPr>
          <a:xfrm>
            <a:off x="500034" y="785794"/>
            <a:ext cx="8429684" cy="923330"/>
          </a:xfrm>
          <a:prstGeom prst="rect">
            <a:avLst/>
          </a:prstGeom>
          <a:noFill/>
        </p:spPr>
        <p:txBody>
          <a:bodyPr wrap="square" rtlCol="0">
            <a:spAutoFit/>
          </a:bodyPr>
          <a:lstStyle/>
          <a:p>
            <a:r>
              <a:rPr lang="en-GB" dirty="0" smtClean="0">
                <a:solidFill>
                  <a:schemeClr val="bg1"/>
                </a:solidFill>
              </a:rPr>
              <a:t>That is to say, the ability to kill had to be imparted by magic and ritual, and deliberately removed at the end of raids.</a:t>
            </a:r>
          </a:p>
          <a:p>
            <a:r>
              <a:rPr lang="en-GB" dirty="0" smtClean="0">
                <a:solidFill>
                  <a:schemeClr val="bg1"/>
                </a:solidFill>
              </a:rPr>
              <a:t>(Simon Harrison 1993  </a:t>
            </a:r>
            <a:r>
              <a:rPr lang="en-GB" i="1" dirty="0" smtClean="0">
                <a:solidFill>
                  <a:schemeClr val="bg1"/>
                </a:solidFill>
              </a:rPr>
              <a:t>The Mask of War</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xmlns="" val="412925936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Yanomamö.png"/>
          <p:cNvPicPr>
            <a:picLocks noChangeAspect="1"/>
          </p:cNvPicPr>
          <p:nvPr/>
        </p:nvPicPr>
        <p:blipFill>
          <a:blip r:embed="rId2" cstate="print">
            <a:lum bright="-25000" contrast="-45000"/>
          </a:blip>
          <a:stretch>
            <a:fillRect/>
          </a:stretch>
        </p:blipFill>
        <p:spPr>
          <a:xfrm>
            <a:off x="0" y="0"/>
            <a:ext cx="9144000" cy="6858000"/>
          </a:xfrm>
          <a:prstGeom prst="rect">
            <a:avLst/>
          </a:prstGeom>
        </p:spPr>
      </p:pic>
      <p:sp>
        <p:nvSpPr>
          <p:cNvPr id="2" name="TextBox 1"/>
          <p:cNvSpPr txBox="1"/>
          <p:nvPr/>
        </p:nvSpPr>
        <p:spPr>
          <a:xfrm>
            <a:off x="500034" y="285728"/>
            <a:ext cx="8429684" cy="3139321"/>
          </a:xfrm>
          <a:prstGeom prst="rect">
            <a:avLst/>
          </a:prstGeom>
          <a:noFill/>
        </p:spPr>
        <p:txBody>
          <a:bodyPr wrap="square" rtlCol="0">
            <a:spAutoFit/>
          </a:bodyPr>
          <a:lstStyle/>
          <a:p>
            <a:r>
              <a:rPr lang="en-GB" dirty="0" smtClean="0">
                <a:solidFill>
                  <a:schemeClr val="bg1"/>
                </a:solidFill>
              </a:rPr>
              <a:t>Any biological urging to kill therefore had to be heavily reinforced by cultural methods</a:t>
            </a:r>
          </a:p>
          <a:p>
            <a:endParaRPr lang="en-GB" dirty="0" smtClean="0">
              <a:solidFill>
                <a:schemeClr val="bg1"/>
              </a:solidFill>
            </a:endParaRPr>
          </a:p>
          <a:p>
            <a:r>
              <a:rPr lang="en-GB" dirty="0" smtClean="0">
                <a:solidFill>
                  <a:schemeClr val="bg1"/>
                </a:solidFill>
              </a:rPr>
              <a:t>In the Americas, even the famously aggressive </a:t>
            </a:r>
            <a:r>
              <a:rPr lang="en-GB" dirty="0" err="1" smtClean="0">
                <a:solidFill>
                  <a:schemeClr val="bg1"/>
                </a:solidFill>
              </a:rPr>
              <a:t>Yanomamö</a:t>
            </a:r>
            <a:r>
              <a:rPr lang="en-GB" dirty="0" smtClean="0">
                <a:solidFill>
                  <a:schemeClr val="bg1"/>
                </a:solidFill>
              </a:rPr>
              <a:t> use drugs to work themselves up to fighting chest-pounding duels against members of neighbouring villages (</a:t>
            </a:r>
            <a:r>
              <a:rPr lang="en-GB" dirty="0" err="1" smtClean="0">
                <a:solidFill>
                  <a:schemeClr val="bg1"/>
                </a:solidFill>
              </a:rPr>
              <a:t>Chagnon</a:t>
            </a:r>
            <a:r>
              <a:rPr lang="en-GB" dirty="0" smtClean="0">
                <a:solidFill>
                  <a:schemeClr val="bg1"/>
                </a:solidFill>
              </a:rPr>
              <a:t> 1990)</a:t>
            </a:r>
          </a:p>
          <a:p>
            <a:endParaRPr lang="en-GB" dirty="0" smtClean="0">
              <a:solidFill>
                <a:schemeClr val="bg1"/>
              </a:solidFill>
            </a:endParaRPr>
          </a:p>
          <a:p>
            <a:r>
              <a:rPr lang="en-GB" dirty="0" smtClean="0">
                <a:solidFill>
                  <a:schemeClr val="bg1"/>
                </a:solidFill>
              </a:rPr>
              <a:t>These duels sometimes result in fatalities, which then precipitate a cycle of village raiding</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Yanomamö.png"/>
          <p:cNvPicPr>
            <a:picLocks noChangeAspect="1"/>
          </p:cNvPicPr>
          <p:nvPr/>
        </p:nvPicPr>
        <p:blipFill>
          <a:blip r:embed="rId2" cstate="print">
            <a:lum bright="-25000" contrast="-45000"/>
          </a:blip>
          <a:stretch>
            <a:fillRect/>
          </a:stretch>
        </p:blipFill>
        <p:spPr>
          <a:xfrm>
            <a:off x="0" y="0"/>
            <a:ext cx="9144000" cy="5643578"/>
          </a:xfrm>
          <a:prstGeom prst="rect">
            <a:avLst/>
          </a:prstGeom>
        </p:spPr>
      </p:pic>
      <p:sp>
        <p:nvSpPr>
          <p:cNvPr id="2" name="TextBox 1"/>
          <p:cNvSpPr txBox="1"/>
          <p:nvPr/>
        </p:nvSpPr>
        <p:spPr>
          <a:xfrm>
            <a:off x="492068" y="2847030"/>
            <a:ext cx="8429684" cy="3693319"/>
          </a:xfrm>
          <a:prstGeom prst="rect">
            <a:avLst/>
          </a:prstGeom>
          <a:noFill/>
        </p:spPr>
        <p:txBody>
          <a:bodyPr wrap="square" rtlCol="0">
            <a:spAutoFit/>
          </a:bodyPr>
          <a:lstStyle/>
          <a:p>
            <a:r>
              <a:rPr lang="en-GB" dirty="0" smtClean="0">
                <a:solidFill>
                  <a:schemeClr val="bg1"/>
                </a:solidFill>
              </a:rPr>
              <a:t>The other fundamental problem for evolutionary anthropology comes from archaeology. </a:t>
            </a:r>
          </a:p>
          <a:p>
            <a:endParaRPr lang="en-GB" dirty="0">
              <a:solidFill>
                <a:schemeClr val="bg1"/>
              </a:solidFill>
            </a:endParaRPr>
          </a:p>
          <a:p>
            <a:r>
              <a:rPr lang="en-GB" dirty="0" smtClean="0">
                <a:solidFill>
                  <a:schemeClr val="bg1"/>
                </a:solidFill>
              </a:rPr>
              <a:t>As critics have noted (e.g. </a:t>
            </a:r>
            <a:r>
              <a:rPr lang="en-GB" dirty="0" err="1" smtClean="0">
                <a:solidFill>
                  <a:schemeClr val="bg1"/>
                </a:solidFill>
              </a:rPr>
              <a:t>Knauft</a:t>
            </a:r>
            <a:r>
              <a:rPr lang="en-GB" dirty="0" smtClean="0">
                <a:solidFill>
                  <a:schemeClr val="bg1"/>
                </a:solidFill>
              </a:rPr>
              <a:t> 1991; Foley 1996), few archaeologists believe in an unchanging environment of evolutionary adaptation until the advent of agriculture.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Instead, the pattern of conflict and warfare may well vary through time and across space.</a:t>
            </a:r>
            <a:endParaRPr lang="en-GB" dirty="0">
              <a:solidFill>
                <a:schemeClr val="bg1"/>
              </a:solidFill>
            </a:endParaRPr>
          </a:p>
        </p:txBody>
      </p:sp>
    </p:spTree>
    <p:extLst>
      <p:ext uri="{BB962C8B-B14F-4D97-AF65-F5344CB8AC3E}">
        <p14:creationId xmlns:p14="http://schemas.microsoft.com/office/powerpoint/2010/main" xmlns="" val="363397272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ni.png"/>
          <p:cNvPicPr>
            <a:picLocks noChangeAspect="1"/>
          </p:cNvPicPr>
          <p:nvPr/>
        </p:nvPicPr>
        <p:blipFill>
          <a:blip r:embed="rId2" cstate="print">
            <a:lum bright="-36000" contrast="-60000"/>
          </a:blip>
          <a:stretch>
            <a:fillRect/>
          </a:stretch>
        </p:blipFill>
        <p:spPr>
          <a:xfrm>
            <a:off x="-1" y="-1"/>
            <a:ext cx="9144001" cy="6858001"/>
          </a:xfrm>
          <a:prstGeom prst="rect">
            <a:avLst/>
          </a:prstGeom>
        </p:spPr>
      </p:pic>
      <p:sp>
        <p:nvSpPr>
          <p:cNvPr id="2" name="TextBox 1"/>
          <p:cNvSpPr txBox="1"/>
          <p:nvPr/>
        </p:nvSpPr>
        <p:spPr>
          <a:xfrm>
            <a:off x="500034" y="785794"/>
            <a:ext cx="8429684" cy="2862322"/>
          </a:xfrm>
          <a:prstGeom prst="rect">
            <a:avLst/>
          </a:prstGeom>
          <a:noFill/>
        </p:spPr>
        <p:txBody>
          <a:bodyPr wrap="square" rtlCol="0">
            <a:spAutoFit/>
          </a:bodyPr>
          <a:lstStyle/>
          <a:p>
            <a:r>
              <a:rPr lang="en-GB" b="1" dirty="0" smtClean="0">
                <a:solidFill>
                  <a:srgbClr val="FFC000"/>
                </a:solidFill>
              </a:rPr>
              <a:t>The anthropological materialists</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Materialists believe that warfare is utterly irrational, and therefore one would risk one’s life in combat </a:t>
            </a:r>
            <a:r>
              <a:rPr lang="en-GB" b="1" u="sng" dirty="0" smtClean="0">
                <a:solidFill>
                  <a:schemeClr val="bg1"/>
                </a:solidFill>
              </a:rPr>
              <a:t>only</a:t>
            </a:r>
            <a:r>
              <a:rPr lang="en-GB" dirty="0" smtClean="0">
                <a:solidFill>
                  <a:schemeClr val="bg1"/>
                </a:solidFill>
              </a:rPr>
              <a:t> when there was a desperate need for land or food </a:t>
            </a:r>
          </a:p>
          <a:p>
            <a:r>
              <a:rPr lang="en-GB" dirty="0" smtClean="0">
                <a:solidFill>
                  <a:schemeClr val="bg1"/>
                </a:solidFill>
              </a:rPr>
              <a:t>(e.g. Ferguson 1990)</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ni.png"/>
          <p:cNvPicPr>
            <a:picLocks noChangeAspect="1"/>
          </p:cNvPicPr>
          <p:nvPr/>
        </p:nvPicPr>
        <p:blipFill>
          <a:blip r:embed="rId2" cstate="print">
            <a:lum bright="-36000" contrast="-60000"/>
          </a:blip>
          <a:stretch>
            <a:fillRect/>
          </a:stretch>
        </p:blipFill>
        <p:spPr>
          <a:xfrm>
            <a:off x="-1" y="-1"/>
            <a:ext cx="9144001" cy="6858001"/>
          </a:xfrm>
          <a:prstGeom prst="rect">
            <a:avLst/>
          </a:prstGeom>
        </p:spPr>
      </p:pic>
      <p:sp>
        <p:nvSpPr>
          <p:cNvPr id="2" name="TextBox 1"/>
          <p:cNvSpPr txBox="1"/>
          <p:nvPr/>
        </p:nvSpPr>
        <p:spPr>
          <a:xfrm>
            <a:off x="500034" y="785794"/>
            <a:ext cx="8429684" cy="3139321"/>
          </a:xfrm>
          <a:prstGeom prst="rect">
            <a:avLst/>
          </a:prstGeom>
          <a:noFill/>
        </p:spPr>
        <p:txBody>
          <a:bodyPr wrap="square" rtlCol="0">
            <a:spAutoFit/>
          </a:bodyPr>
          <a:lstStyle/>
          <a:p>
            <a:r>
              <a:rPr lang="en-GB" b="1" dirty="0" smtClean="0">
                <a:solidFill>
                  <a:srgbClr val="FFC000"/>
                </a:solidFill>
              </a:rPr>
              <a:t>The anthropological materialists</a:t>
            </a: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However, New Guinean warfare analyses suggest that there is no simple relationship between land shortage and warfare, with some of the most warlike societies having fairly low population densities. </a:t>
            </a:r>
            <a:endParaRPr lang="en-GB" dirty="0">
              <a:solidFill>
                <a:schemeClr val="bg1"/>
              </a:solidFill>
            </a:endParaRPr>
          </a:p>
        </p:txBody>
      </p:sp>
    </p:spTree>
    <p:extLst>
      <p:ext uri="{BB962C8B-B14F-4D97-AF65-F5344CB8AC3E}">
        <p14:creationId xmlns:p14="http://schemas.microsoft.com/office/powerpoint/2010/main" xmlns="" val="115721427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ni.png"/>
          <p:cNvPicPr>
            <a:picLocks noChangeAspect="1"/>
          </p:cNvPicPr>
          <p:nvPr/>
        </p:nvPicPr>
        <p:blipFill>
          <a:blip r:embed="rId2" cstate="print">
            <a:lum bright="-36000" contrast="-60000"/>
          </a:blip>
          <a:stretch>
            <a:fillRect/>
          </a:stretch>
        </p:blipFill>
        <p:spPr>
          <a:xfrm>
            <a:off x="-1" y="-1"/>
            <a:ext cx="9144001" cy="6858001"/>
          </a:xfrm>
          <a:prstGeom prst="rect">
            <a:avLst/>
          </a:prstGeom>
        </p:spPr>
      </p:pic>
      <p:sp>
        <p:nvSpPr>
          <p:cNvPr id="2" name="TextBox 1"/>
          <p:cNvSpPr txBox="1"/>
          <p:nvPr/>
        </p:nvSpPr>
        <p:spPr>
          <a:xfrm>
            <a:off x="500034" y="785794"/>
            <a:ext cx="8429684" cy="3416320"/>
          </a:xfrm>
          <a:prstGeom prst="rect">
            <a:avLst/>
          </a:prstGeom>
          <a:noFill/>
        </p:spPr>
        <p:txBody>
          <a:bodyPr wrap="square" rtlCol="0">
            <a:spAutoFit/>
          </a:bodyPr>
          <a:lstStyle/>
          <a:p>
            <a:r>
              <a:rPr lang="en-GB" b="1" dirty="0" smtClean="0">
                <a:solidFill>
                  <a:srgbClr val="FFC000"/>
                </a:solidFill>
              </a:rPr>
              <a:t>The anthropological materialists</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In the case of the </a:t>
            </a:r>
            <a:r>
              <a:rPr lang="en-GB" dirty="0" err="1" smtClean="0">
                <a:solidFill>
                  <a:schemeClr val="bg1"/>
                </a:solidFill>
              </a:rPr>
              <a:t>Dani</a:t>
            </a:r>
            <a:r>
              <a:rPr lang="en-GB" dirty="0" smtClean="0">
                <a:solidFill>
                  <a:schemeClr val="bg1"/>
                </a:solidFill>
              </a:rPr>
              <a:t>, wars against neighbouring villages mostly produce minor injuries, while individual killings result from stalking the enemy. </a:t>
            </a:r>
          </a:p>
          <a:p>
            <a:endParaRPr lang="en-GB" dirty="0">
              <a:solidFill>
                <a:schemeClr val="bg1"/>
              </a:solidFill>
            </a:endParaRPr>
          </a:p>
          <a:p>
            <a:r>
              <a:rPr lang="en-GB" dirty="0" smtClean="0">
                <a:solidFill>
                  <a:schemeClr val="bg1"/>
                </a:solidFill>
              </a:rPr>
              <a:t>Killings by the </a:t>
            </a:r>
            <a:r>
              <a:rPr lang="en-GB" dirty="0" err="1" smtClean="0">
                <a:solidFill>
                  <a:schemeClr val="bg1"/>
                </a:solidFill>
              </a:rPr>
              <a:t>Dani</a:t>
            </a:r>
            <a:r>
              <a:rPr lang="en-GB" dirty="0" smtClean="0">
                <a:solidFill>
                  <a:schemeClr val="bg1"/>
                </a:solidFill>
              </a:rPr>
              <a:t> are not motivated by land shortage, but by the need to appease the spirits of the war dead, who must be avenged lest they haunt the living. </a:t>
            </a:r>
          </a:p>
          <a:p>
            <a:endParaRPr lang="en-GB" dirty="0" smtClean="0">
              <a:solidFill>
                <a:schemeClr val="bg1"/>
              </a:solidFill>
            </a:endParaRPr>
          </a:p>
          <a:p>
            <a:r>
              <a:rPr lang="en-GB" dirty="0" smtClean="0">
                <a:solidFill>
                  <a:schemeClr val="bg1"/>
                </a:solidFill>
              </a:rPr>
              <a:t>The practice of </a:t>
            </a:r>
            <a:r>
              <a:rPr lang="en-GB" dirty="0" err="1" smtClean="0">
                <a:solidFill>
                  <a:schemeClr val="bg1"/>
                </a:solidFill>
              </a:rPr>
              <a:t>Dani</a:t>
            </a:r>
            <a:r>
              <a:rPr lang="en-GB" dirty="0" smtClean="0">
                <a:solidFill>
                  <a:schemeClr val="bg1"/>
                </a:solidFill>
              </a:rPr>
              <a:t> warfare thus accords better with their own cultural understanding than with materialist theory.</a:t>
            </a:r>
            <a:endParaRPr lang="en-GB" dirty="0">
              <a:solidFill>
                <a:schemeClr val="bg1"/>
              </a:solidFill>
            </a:endParaRPr>
          </a:p>
        </p:txBody>
      </p:sp>
    </p:spTree>
    <p:extLst>
      <p:ext uri="{BB962C8B-B14F-4D97-AF65-F5344CB8AC3E}">
        <p14:creationId xmlns:p14="http://schemas.microsoft.com/office/powerpoint/2010/main" xmlns="" val="199262340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477328"/>
          </a:xfrm>
          <a:prstGeom prst="rect">
            <a:avLst/>
          </a:prstGeom>
          <a:noFill/>
        </p:spPr>
        <p:txBody>
          <a:bodyPr wrap="square" rtlCol="0">
            <a:spAutoFit/>
          </a:bodyPr>
          <a:lstStyle/>
          <a:p>
            <a:r>
              <a:rPr lang="en-GB" b="1" dirty="0" smtClean="0">
                <a:solidFill>
                  <a:srgbClr val="FFC000"/>
                </a:solidFill>
              </a:rPr>
              <a:t>historical contingency </a:t>
            </a:r>
            <a:r>
              <a:rPr lang="en-GB" dirty="0" smtClean="0">
                <a:solidFill>
                  <a:schemeClr val="bg1"/>
                </a:solidFill>
              </a:rPr>
              <a:t>rejects any unifying theory in favour of the examination of the particular circumstances of each conflict and each episode of peace</a:t>
            </a:r>
          </a:p>
          <a:p>
            <a:endParaRPr lang="en-GB" dirty="0" smtClean="0">
              <a:solidFill>
                <a:schemeClr val="bg1"/>
              </a:solidFill>
            </a:endParaRPr>
          </a:p>
          <a:p>
            <a:r>
              <a:rPr lang="en-GB" dirty="0" smtClean="0">
                <a:solidFill>
                  <a:schemeClr val="bg1"/>
                </a:solidFill>
              </a:rPr>
              <a:t>In other models, a lack of warfare is difficult to explain</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200329"/>
          </a:xfrm>
          <a:prstGeom prst="rect">
            <a:avLst/>
          </a:prstGeom>
          <a:noFill/>
        </p:spPr>
        <p:txBody>
          <a:bodyPr wrap="square" rtlCol="0">
            <a:spAutoFit/>
          </a:bodyPr>
          <a:lstStyle/>
          <a:p>
            <a:endParaRPr lang="en-GB" dirty="0" smtClean="0">
              <a:solidFill>
                <a:schemeClr val="bg1"/>
              </a:solidFill>
            </a:endParaRPr>
          </a:p>
          <a:p>
            <a:r>
              <a:rPr lang="en-GB" dirty="0" smtClean="0">
                <a:solidFill>
                  <a:schemeClr val="bg1"/>
                </a:solidFill>
              </a:rPr>
              <a:t>......the greater the degree of variability observed, both within a single society and between different societies, the more difficult it is to fit all warfare into any overarching structure</a:t>
            </a:r>
            <a:endParaRPr lang="en-GB" dirty="0">
              <a:solidFill>
                <a:schemeClr val="bg1"/>
              </a:solidFill>
            </a:endParaRPr>
          </a:p>
        </p:txBody>
      </p:sp>
    </p:spTree>
    <p:extLst>
      <p:ext uri="{BB962C8B-B14F-4D97-AF65-F5344CB8AC3E}">
        <p14:creationId xmlns:p14="http://schemas.microsoft.com/office/powerpoint/2010/main" xmlns="" val="364695334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lonialism.png"/>
          <p:cNvPicPr>
            <a:picLocks noChangeAspect="1"/>
          </p:cNvPicPr>
          <p:nvPr/>
        </p:nvPicPr>
        <p:blipFill>
          <a:blip r:embed="rId2" cstate="print">
            <a:lum bright="-46000" contrast="-58000"/>
          </a:blip>
          <a:stretch>
            <a:fillRect/>
          </a:stretch>
        </p:blipFill>
        <p:spPr>
          <a:xfrm>
            <a:off x="0" y="0"/>
            <a:ext cx="9144000" cy="4357694"/>
          </a:xfrm>
          <a:prstGeom prst="rect">
            <a:avLst/>
          </a:prstGeom>
        </p:spPr>
      </p:pic>
      <p:sp>
        <p:nvSpPr>
          <p:cNvPr id="2" name="TextBox 1"/>
          <p:cNvSpPr txBox="1"/>
          <p:nvPr/>
        </p:nvSpPr>
        <p:spPr>
          <a:xfrm>
            <a:off x="500034" y="785794"/>
            <a:ext cx="8429684" cy="5355312"/>
          </a:xfrm>
          <a:prstGeom prst="rect">
            <a:avLst/>
          </a:prstGeom>
          <a:noFill/>
        </p:spPr>
        <p:txBody>
          <a:bodyPr wrap="square" rtlCol="0">
            <a:spAutoFit/>
          </a:bodyPr>
          <a:lstStyle/>
          <a:p>
            <a:r>
              <a:rPr lang="en-GB" dirty="0" smtClean="0">
                <a:solidFill>
                  <a:schemeClr val="bg1"/>
                </a:solidFill>
              </a:rPr>
              <a:t>There are, however, models which take an intermediate course, arguing for significant breaks in the history of warfare</a:t>
            </a:r>
          </a:p>
          <a:p>
            <a:endParaRPr lang="en-GB" dirty="0" smtClean="0">
              <a:solidFill>
                <a:schemeClr val="bg1"/>
              </a:solidFill>
            </a:endParaRPr>
          </a:p>
          <a:p>
            <a:r>
              <a:rPr lang="en-GB" dirty="0" smtClean="0">
                <a:solidFill>
                  <a:schemeClr val="bg1"/>
                </a:solidFill>
              </a:rPr>
              <a:t>Anthropologists have argued that </a:t>
            </a:r>
            <a:r>
              <a:rPr lang="en-GB" i="1" dirty="0" smtClean="0">
                <a:solidFill>
                  <a:schemeClr val="bg1"/>
                </a:solidFill>
              </a:rPr>
              <a:t>War in the Tribal Zone </a:t>
            </a:r>
            <a:r>
              <a:rPr lang="en-GB" dirty="0" smtClean="0">
                <a:solidFill>
                  <a:schemeClr val="bg1"/>
                </a:solidFill>
              </a:rPr>
              <a:t>(Ferguson and Whitehead 1999), witnessed by travellers and ethnographers, was generated by colonialism</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Although described by critics (e.g. </a:t>
            </a:r>
            <a:r>
              <a:rPr lang="en-GB" dirty="0" err="1" smtClean="0">
                <a:solidFill>
                  <a:schemeClr val="bg1"/>
                </a:solidFill>
              </a:rPr>
              <a:t>Keeley</a:t>
            </a:r>
            <a:r>
              <a:rPr lang="en-GB" dirty="0" smtClean="0">
                <a:solidFill>
                  <a:schemeClr val="bg1"/>
                </a:solidFill>
              </a:rPr>
              <a:t> 1996) as the ‘myth of the peaceful savage’, observing that patterns of warfare were affected by Western contact does not imply that earlier times were peaceful</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ericho.png"/>
          <p:cNvPicPr>
            <a:picLocks noChangeAspect="1"/>
          </p:cNvPicPr>
          <p:nvPr/>
        </p:nvPicPr>
        <p:blipFill>
          <a:blip r:embed="rId2" cstate="print">
            <a:lum bright="-24000" contrast="-56000"/>
          </a:blip>
          <a:stretch>
            <a:fillRect/>
          </a:stretch>
        </p:blipFill>
        <p:spPr>
          <a:xfrm>
            <a:off x="0" y="0"/>
            <a:ext cx="9144000" cy="6858000"/>
          </a:xfrm>
          <a:prstGeom prst="rect">
            <a:avLst/>
          </a:prstGeom>
        </p:spPr>
      </p:pic>
      <p:sp>
        <p:nvSpPr>
          <p:cNvPr id="2" name="TextBox 1"/>
          <p:cNvSpPr txBox="1"/>
          <p:nvPr/>
        </p:nvSpPr>
        <p:spPr>
          <a:xfrm>
            <a:off x="428596" y="285728"/>
            <a:ext cx="8429684" cy="3970318"/>
          </a:xfrm>
          <a:prstGeom prst="rect">
            <a:avLst/>
          </a:prstGeom>
          <a:noFill/>
        </p:spPr>
        <p:txBody>
          <a:bodyPr wrap="square" rtlCol="0">
            <a:spAutoFit/>
          </a:bodyPr>
          <a:lstStyle/>
          <a:p>
            <a:r>
              <a:rPr lang="en-GB" dirty="0" smtClean="0">
                <a:solidFill>
                  <a:schemeClr val="bg1"/>
                </a:solidFill>
              </a:rPr>
              <a:t>Another attempt sees conflict as a consequence of settled agrarian communities (e.g. Leakey and </a:t>
            </a:r>
            <a:r>
              <a:rPr lang="en-GB" dirty="0" err="1" smtClean="0">
                <a:solidFill>
                  <a:schemeClr val="bg1"/>
                </a:solidFill>
              </a:rPr>
              <a:t>Lewin</a:t>
            </a:r>
            <a:r>
              <a:rPr lang="en-GB" dirty="0" smtClean="0">
                <a:solidFill>
                  <a:schemeClr val="bg1"/>
                </a:solidFill>
              </a:rPr>
              <a:t> 1992). </a:t>
            </a:r>
          </a:p>
          <a:p>
            <a:endParaRPr lang="en-GB" dirty="0" smtClean="0">
              <a:solidFill>
                <a:schemeClr val="bg1"/>
              </a:solidFill>
            </a:endParaRPr>
          </a:p>
          <a:p>
            <a:r>
              <a:rPr lang="en-GB" dirty="0" smtClean="0">
                <a:solidFill>
                  <a:schemeClr val="bg1"/>
                </a:solidFill>
              </a:rPr>
              <a:t>......the walls of Jericho,  the Early Neolithic causewayed enclosure of </a:t>
            </a:r>
            <a:r>
              <a:rPr lang="en-GB" dirty="0" err="1" smtClean="0">
                <a:solidFill>
                  <a:schemeClr val="bg1"/>
                </a:solidFill>
              </a:rPr>
              <a:t>Hambledon</a:t>
            </a:r>
            <a:r>
              <a:rPr lang="en-GB" dirty="0" smtClean="0">
                <a:solidFill>
                  <a:schemeClr val="bg1"/>
                </a:solidFill>
              </a:rPr>
              <a:t> Hill, or </a:t>
            </a:r>
            <a:r>
              <a:rPr lang="en-GB" dirty="0" err="1" smtClean="0">
                <a:solidFill>
                  <a:schemeClr val="bg1"/>
                </a:solidFill>
              </a:rPr>
              <a:t>Schletz</a:t>
            </a:r>
            <a:r>
              <a:rPr lang="en-GB" dirty="0" smtClean="0">
                <a:solidFill>
                  <a:schemeClr val="bg1"/>
                </a:solidFill>
              </a:rPr>
              <a:t> in Austria (an enclosure with multiple burials of individuals who met a violent end)</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 most dramatic case is that of </a:t>
            </a:r>
            <a:r>
              <a:rPr lang="de-DE" dirty="0" smtClean="0">
                <a:solidFill>
                  <a:schemeClr val="bg1"/>
                </a:solidFill>
              </a:rPr>
              <a:t>Talheim in Germany, c. 5000 </a:t>
            </a:r>
            <a:r>
              <a:rPr lang="en-GB" dirty="0" smtClean="0">
                <a:solidFill>
                  <a:schemeClr val="bg1"/>
                </a:solidFill>
              </a:rPr>
              <a:t>BC, where a mass grave contained men, women, and children, killed by axe and adze blows to the head. </a:t>
            </a:r>
          </a:p>
          <a:p>
            <a:endParaRPr lang="en-GB" dirty="0" smtClean="0">
              <a:solidFill>
                <a:schemeClr val="bg1"/>
              </a:solidFill>
            </a:endParaRP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ericho.png"/>
          <p:cNvPicPr>
            <a:picLocks noChangeAspect="1"/>
          </p:cNvPicPr>
          <p:nvPr/>
        </p:nvPicPr>
        <p:blipFill>
          <a:blip r:embed="rId2" cstate="print">
            <a:lum bright="-24000" contrast="-56000"/>
          </a:blip>
          <a:stretch>
            <a:fillRect/>
          </a:stretch>
        </p:blipFill>
        <p:spPr>
          <a:xfrm>
            <a:off x="0" y="0"/>
            <a:ext cx="9144000" cy="5705625"/>
          </a:xfrm>
          <a:prstGeom prst="rect">
            <a:avLst/>
          </a:prstGeom>
        </p:spPr>
      </p:pic>
      <p:sp>
        <p:nvSpPr>
          <p:cNvPr id="2" name="TextBox 1"/>
          <p:cNvSpPr txBox="1"/>
          <p:nvPr/>
        </p:nvSpPr>
        <p:spPr>
          <a:xfrm>
            <a:off x="428596" y="4293096"/>
            <a:ext cx="8429684" cy="2308324"/>
          </a:xfrm>
          <a:prstGeom prst="rect">
            <a:avLst/>
          </a:prstGeom>
          <a:noFill/>
        </p:spPr>
        <p:txBody>
          <a:bodyPr wrap="square" rtlCol="0">
            <a:spAutoFit/>
          </a:bodyPr>
          <a:lstStyle/>
          <a:p>
            <a:r>
              <a:rPr lang="en-GB" dirty="0" smtClean="0">
                <a:solidFill>
                  <a:schemeClr val="bg1"/>
                </a:solidFill>
              </a:rPr>
              <a:t>Whatever the level of Neolithic violence, we cannot simply assume this appeared from nothing, and the evidence for both serious injuries and violent death from Mesolithic skeletons in Europe is steadily growing</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Such over-generalized historical models mask significant variation in the archaeological record</a:t>
            </a:r>
            <a:endParaRPr lang="en-GB" i="1" dirty="0">
              <a:solidFill>
                <a:schemeClr val="bg1"/>
              </a:solidFill>
            </a:endParaRPr>
          </a:p>
        </p:txBody>
      </p:sp>
    </p:spTree>
    <p:extLst>
      <p:ext uri="{BB962C8B-B14F-4D97-AF65-F5344CB8AC3E}">
        <p14:creationId xmlns:p14="http://schemas.microsoft.com/office/powerpoint/2010/main" xmlns="" val="170411518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impanzee.png"/>
          <p:cNvPicPr>
            <a:picLocks noChangeAspect="1"/>
          </p:cNvPicPr>
          <p:nvPr/>
        </p:nvPicPr>
        <p:blipFill>
          <a:blip r:embed="rId2" cstate="print">
            <a:lum bright="-29000" contrast="-59000"/>
          </a:blip>
          <a:stretch>
            <a:fillRect/>
          </a:stretch>
        </p:blipFill>
        <p:spPr>
          <a:xfrm>
            <a:off x="0" y="0"/>
            <a:ext cx="9144000" cy="6858000"/>
          </a:xfrm>
          <a:prstGeom prst="rect">
            <a:avLst/>
          </a:prstGeom>
        </p:spPr>
      </p:pic>
      <p:sp>
        <p:nvSpPr>
          <p:cNvPr id="2" name="TextBox 1"/>
          <p:cNvSpPr txBox="1"/>
          <p:nvPr/>
        </p:nvSpPr>
        <p:spPr>
          <a:xfrm>
            <a:off x="500034" y="785794"/>
            <a:ext cx="8429684" cy="1754326"/>
          </a:xfrm>
          <a:prstGeom prst="rect">
            <a:avLst/>
          </a:prstGeom>
          <a:noFill/>
        </p:spPr>
        <p:txBody>
          <a:bodyPr wrap="square" rtlCol="0">
            <a:spAutoFit/>
          </a:bodyPr>
          <a:lstStyle/>
          <a:p>
            <a:r>
              <a:rPr lang="en-GB" dirty="0" smtClean="0">
                <a:solidFill>
                  <a:schemeClr val="bg1"/>
                </a:solidFill>
              </a:rPr>
              <a:t>Many of the studies within </a:t>
            </a:r>
            <a:r>
              <a:rPr lang="en-GB" dirty="0" err="1" smtClean="0">
                <a:solidFill>
                  <a:schemeClr val="bg1"/>
                </a:solidFill>
              </a:rPr>
              <a:t>sociobiology</a:t>
            </a:r>
            <a:r>
              <a:rPr lang="en-GB" dirty="0" smtClean="0">
                <a:solidFill>
                  <a:schemeClr val="bg1"/>
                </a:solidFill>
              </a:rPr>
              <a:t>/evolutionary anthropology are in essence models derived from observations of chimpanzee behaviour</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little consideration has been given to the question of whether a close relationship between chimpanzee and human behaviour can reasonably be assumed</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impanzee.png"/>
          <p:cNvPicPr>
            <a:picLocks noChangeAspect="1"/>
          </p:cNvPicPr>
          <p:nvPr/>
        </p:nvPicPr>
        <p:blipFill>
          <a:blip r:embed="rId2" cstate="print">
            <a:lum bright="-29000" contrast="-59000"/>
          </a:blip>
          <a:stretch>
            <a:fillRect/>
          </a:stretch>
        </p:blipFill>
        <p:spPr>
          <a:xfrm>
            <a:off x="0" y="0"/>
            <a:ext cx="9144000" cy="6858000"/>
          </a:xfrm>
          <a:prstGeom prst="rect">
            <a:avLst/>
          </a:prstGeom>
        </p:spPr>
      </p:pic>
      <p:sp>
        <p:nvSpPr>
          <p:cNvPr id="2" name="TextBox 1"/>
          <p:cNvSpPr txBox="1"/>
          <p:nvPr/>
        </p:nvSpPr>
        <p:spPr>
          <a:xfrm>
            <a:off x="500034" y="785794"/>
            <a:ext cx="8429684" cy="5355312"/>
          </a:xfrm>
          <a:prstGeom prst="rect">
            <a:avLst/>
          </a:prstGeom>
          <a:noFill/>
        </p:spPr>
        <p:txBody>
          <a:bodyPr wrap="square" rtlCol="0">
            <a:spAutoFit/>
          </a:bodyPr>
          <a:lstStyle/>
          <a:p>
            <a:r>
              <a:rPr lang="en-GB" dirty="0" smtClean="0">
                <a:solidFill>
                  <a:schemeClr val="bg1"/>
                </a:solidFill>
              </a:rPr>
              <a:t>Alternatively, is choosing common chimpanzees over pygmy chimpanzees or bonobos a result of pre-determining the appropriate comparison?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Bonobos show little sign of violence, do not hunt much, and are not dominated by males. </a:t>
            </a:r>
          </a:p>
          <a:p>
            <a:endParaRPr lang="en-GB" dirty="0">
              <a:solidFill>
                <a:schemeClr val="bg1"/>
              </a:solidFill>
            </a:endParaRPr>
          </a:p>
          <a:p>
            <a:r>
              <a:rPr lang="en-GB" dirty="0" smtClean="0">
                <a:solidFill>
                  <a:schemeClr val="bg1"/>
                </a:solidFill>
              </a:rPr>
              <a:t>The difference may relate to ecological factors, with bonobos occupying large, undisturbed rainforests.</a:t>
            </a:r>
            <a:endParaRPr lang="en-GB" i="1" dirty="0">
              <a:solidFill>
                <a:schemeClr val="bg1"/>
              </a:solidFill>
            </a:endParaRPr>
          </a:p>
        </p:txBody>
      </p:sp>
    </p:spTree>
    <p:extLst>
      <p:ext uri="{BB962C8B-B14F-4D97-AF65-F5344CB8AC3E}">
        <p14:creationId xmlns:p14="http://schemas.microsoft.com/office/powerpoint/2010/main" xmlns="" val="260452625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anomamö 2.png"/>
          <p:cNvPicPr>
            <a:picLocks noChangeAspect="1"/>
          </p:cNvPicPr>
          <p:nvPr/>
        </p:nvPicPr>
        <p:blipFill>
          <a:blip r:embed="rId2" cstate="print">
            <a:lum bright="-19000" contrast="-48000"/>
          </a:blip>
          <a:stretch>
            <a:fillRect/>
          </a:stretch>
        </p:blipFill>
        <p:spPr>
          <a:xfrm>
            <a:off x="0" y="0"/>
            <a:ext cx="9139826" cy="6858000"/>
          </a:xfrm>
          <a:prstGeom prst="rect">
            <a:avLst/>
          </a:prstGeom>
        </p:spPr>
      </p:pic>
      <p:sp>
        <p:nvSpPr>
          <p:cNvPr id="2" name="TextBox 1"/>
          <p:cNvSpPr txBox="1"/>
          <p:nvPr/>
        </p:nvSpPr>
        <p:spPr>
          <a:xfrm>
            <a:off x="500034" y="785794"/>
            <a:ext cx="8429684" cy="3139321"/>
          </a:xfrm>
          <a:prstGeom prst="rect">
            <a:avLst/>
          </a:prstGeom>
          <a:noFill/>
        </p:spPr>
        <p:txBody>
          <a:bodyPr wrap="square" rtlCol="0">
            <a:spAutoFit/>
          </a:bodyPr>
          <a:lstStyle/>
          <a:p>
            <a:r>
              <a:rPr lang="en-GB" dirty="0" smtClean="0">
                <a:solidFill>
                  <a:schemeClr val="bg1"/>
                </a:solidFill>
              </a:rPr>
              <a:t>The theories outlined above have all been applied to the </a:t>
            </a:r>
            <a:r>
              <a:rPr lang="en-GB" dirty="0" err="1" smtClean="0">
                <a:solidFill>
                  <a:schemeClr val="bg1"/>
                </a:solidFill>
              </a:rPr>
              <a:t>Yanomamö</a:t>
            </a:r>
            <a:r>
              <a:rPr lang="en-GB" dirty="0" smtClean="0">
                <a:solidFill>
                  <a:schemeClr val="bg1"/>
                </a:solidFill>
              </a:rPr>
              <a:t>, with varying</a:t>
            </a:r>
          </a:p>
          <a:p>
            <a:r>
              <a:rPr lang="en-GB" dirty="0" smtClean="0">
                <a:solidFill>
                  <a:schemeClr val="bg1"/>
                </a:solidFill>
              </a:rPr>
              <a:t>degrees of success. </a:t>
            </a:r>
          </a:p>
          <a:p>
            <a:endParaRPr lang="en-GB" dirty="0" smtClean="0">
              <a:solidFill>
                <a:schemeClr val="bg1"/>
              </a:solidFill>
            </a:endParaRPr>
          </a:p>
          <a:p>
            <a:r>
              <a:rPr lang="en-GB" dirty="0" smtClean="0">
                <a:solidFill>
                  <a:schemeClr val="bg1"/>
                </a:solidFill>
              </a:rPr>
              <a:t>Notions of xenophobia do not apply to </a:t>
            </a:r>
            <a:r>
              <a:rPr lang="en-GB" dirty="0" err="1" smtClean="0">
                <a:solidFill>
                  <a:schemeClr val="bg1"/>
                </a:solidFill>
              </a:rPr>
              <a:t>Yanomamö</a:t>
            </a:r>
            <a:r>
              <a:rPr lang="en-GB" dirty="0" smtClean="0">
                <a:solidFill>
                  <a:schemeClr val="bg1"/>
                </a:solidFill>
              </a:rPr>
              <a:t> conflict</a:t>
            </a:r>
          </a:p>
          <a:p>
            <a:endParaRPr lang="en-GB" dirty="0" smtClean="0">
              <a:solidFill>
                <a:schemeClr val="bg1"/>
              </a:solidFill>
            </a:endParaRPr>
          </a:p>
          <a:p>
            <a:r>
              <a:rPr lang="en-GB" dirty="0" err="1" smtClean="0">
                <a:solidFill>
                  <a:schemeClr val="bg1"/>
                </a:solidFill>
              </a:rPr>
              <a:t>Chagnon</a:t>
            </a:r>
            <a:r>
              <a:rPr lang="en-GB" dirty="0" smtClean="0">
                <a:solidFill>
                  <a:schemeClr val="bg1"/>
                </a:solidFill>
              </a:rPr>
              <a:t> noted that the vast majority of fighting occurs between people who know each other well</a:t>
            </a:r>
          </a:p>
          <a:p>
            <a:endParaRPr lang="en-GB" dirty="0" smtClean="0">
              <a:solidFill>
                <a:schemeClr val="bg1"/>
              </a:solidFill>
            </a:endParaRPr>
          </a:p>
          <a:p>
            <a:r>
              <a:rPr lang="en-GB" dirty="0" smtClean="0">
                <a:solidFill>
                  <a:schemeClr val="bg1"/>
                </a:solidFill>
              </a:rPr>
              <a:t>The </a:t>
            </a:r>
            <a:r>
              <a:rPr lang="en-GB" dirty="0" err="1" smtClean="0">
                <a:solidFill>
                  <a:schemeClr val="bg1"/>
                </a:solidFill>
              </a:rPr>
              <a:t>Yanomamö</a:t>
            </a:r>
            <a:r>
              <a:rPr lang="en-GB" dirty="0" smtClean="0">
                <a:solidFill>
                  <a:schemeClr val="bg1"/>
                </a:solidFill>
              </a:rPr>
              <a:t> do not patrol territory, most of the fighting is done by older men, and those they kill are often relatives in closely related villages with whom they have good relations at other times</a:t>
            </a:r>
            <a:endParaRPr lang="en-GB" i="1" dirty="0">
              <a:solidFill>
                <a:schemeClr val="bg1"/>
              </a:solidFill>
            </a:endParaRPr>
          </a:p>
        </p:txBody>
      </p:sp>
      <p:pic>
        <p:nvPicPr>
          <p:cNvPr id="3" name="Picture 2" descr="Napoleon Chagnon.png"/>
          <p:cNvPicPr>
            <a:picLocks noChangeAspect="1"/>
          </p:cNvPicPr>
          <p:nvPr/>
        </p:nvPicPr>
        <p:blipFill>
          <a:blip r:embed="rId3" cstate="print"/>
          <a:stretch>
            <a:fillRect/>
          </a:stretch>
        </p:blipFill>
        <p:spPr>
          <a:xfrm>
            <a:off x="6357938" y="4071938"/>
            <a:ext cx="2786062" cy="2786062"/>
          </a:xfrm>
          <a:prstGeom prst="rect">
            <a:avLst/>
          </a:prstGeom>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754326"/>
          </a:xfrm>
          <a:prstGeom prst="rect">
            <a:avLst/>
          </a:prstGeom>
          <a:noFill/>
        </p:spPr>
        <p:txBody>
          <a:bodyPr wrap="square" rtlCol="0">
            <a:spAutoFit/>
          </a:bodyPr>
          <a:lstStyle/>
          <a:p>
            <a:r>
              <a:rPr lang="en-GB" dirty="0" err="1" smtClean="0">
                <a:solidFill>
                  <a:schemeClr val="bg1"/>
                </a:solidFill>
              </a:rPr>
              <a:t>Chagnon’s</a:t>
            </a:r>
            <a:r>
              <a:rPr lang="en-GB" dirty="0" smtClean="0">
                <a:solidFill>
                  <a:schemeClr val="bg1"/>
                </a:solidFill>
              </a:rPr>
              <a:t> (1988) reproductive success theory for the </a:t>
            </a:r>
            <a:r>
              <a:rPr lang="en-GB" dirty="0" err="1" smtClean="0">
                <a:solidFill>
                  <a:schemeClr val="bg1"/>
                </a:solidFill>
              </a:rPr>
              <a:t>Yanomamö</a:t>
            </a:r>
            <a:r>
              <a:rPr lang="en-GB" dirty="0" smtClean="0">
                <a:solidFill>
                  <a:schemeClr val="bg1"/>
                </a:solidFill>
              </a:rPr>
              <a:t> is also problematic. </a:t>
            </a:r>
          </a:p>
          <a:p>
            <a:endParaRPr lang="en-GB" dirty="0" smtClean="0">
              <a:solidFill>
                <a:schemeClr val="bg1"/>
              </a:solidFill>
            </a:endParaRPr>
          </a:p>
          <a:p>
            <a:r>
              <a:rPr lang="en-GB" dirty="0" smtClean="0">
                <a:solidFill>
                  <a:schemeClr val="bg1"/>
                </a:solidFill>
              </a:rPr>
              <a:t>His raw figures for the number of children born to those who have killed another person do suggest that successful warriors father more children. </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3693319"/>
          </a:xfrm>
          <a:prstGeom prst="rect">
            <a:avLst/>
          </a:prstGeom>
          <a:noFill/>
        </p:spPr>
        <p:txBody>
          <a:bodyPr wrap="square" rtlCol="0">
            <a:spAutoFit/>
          </a:bodyPr>
          <a:lstStyle/>
          <a:p>
            <a:r>
              <a:rPr lang="en-GB" dirty="0" smtClean="0">
                <a:solidFill>
                  <a:schemeClr val="bg1"/>
                </a:solidFill>
              </a:rPr>
              <a:t>However, much of the reproductive success of killers at the time of his survey is simply a result of older men being killers. </a:t>
            </a:r>
          </a:p>
          <a:p>
            <a:endParaRPr lang="en-GB" dirty="0">
              <a:solidFill>
                <a:schemeClr val="bg1"/>
              </a:solidFill>
            </a:endParaRPr>
          </a:p>
          <a:p>
            <a:r>
              <a:rPr lang="en-GB" dirty="0" smtClean="0">
                <a:solidFill>
                  <a:schemeClr val="bg1"/>
                </a:solidFill>
              </a:rPr>
              <a:t>The difference in numbers of children recorded for men of the same age may actually reflect headmen having more children – headmen who are, by virtue of their position, cajoled into participating in raids. </a:t>
            </a:r>
          </a:p>
          <a:p>
            <a:endParaRPr lang="en-GB" dirty="0">
              <a:solidFill>
                <a:schemeClr val="bg1"/>
              </a:solidFill>
            </a:endParaRPr>
          </a:p>
          <a:p>
            <a:r>
              <a:rPr lang="en-GB" dirty="0" smtClean="0">
                <a:solidFill>
                  <a:schemeClr val="bg1"/>
                </a:solidFill>
              </a:rPr>
              <a:t>Moreover, as a snapshot, these figures could never demonstrate greater reproductive success over the lifetime. </a:t>
            </a:r>
          </a:p>
          <a:p>
            <a:endParaRPr lang="en-GB" dirty="0">
              <a:solidFill>
                <a:schemeClr val="bg1"/>
              </a:solidFill>
            </a:endParaRPr>
          </a:p>
          <a:p>
            <a:r>
              <a:rPr lang="en-GB" dirty="0" err="1" smtClean="0">
                <a:solidFill>
                  <a:schemeClr val="bg1"/>
                </a:solidFill>
              </a:rPr>
              <a:t>Chagnon</a:t>
            </a:r>
            <a:r>
              <a:rPr lang="en-GB" dirty="0" smtClean="0">
                <a:solidFill>
                  <a:schemeClr val="bg1"/>
                </a:solidFill>
              </a:rPr>
              <a:t> himself notes that </a:t>
            </a:r>
            <a:r>
              <a:rPr lang="en-GB" dirty="0" err="1" smtClean="0">
                <a:solidFill>
                  <a:schemeClr val="bg1"/>
                </a:solidFill>
              </a:rPr>
              <a:t>Yanomamö</a:t>
            </a:r>
            <a:r>
              <a:rPr lang="en-GB" dirty="0" smtClean="0">
                <a:solidFill>
                  <a:schemeClr val="bg1"/>
                </a:solidFill>
              </a:rPr>
              <a:t> revenge attackers ‘always hope to dispatch the original killer’ (1988: 985), while others record the deaths of a number of multiple killers while they were still fertile (Albert 1990).</a:t>
            </a:r>
          </a:p>
        </p:txBody>
      </p:sp>
    </p:spTree>
    <p:extLst>
      <p:ext uri="{BB962C8B-B14F-4D97-AF65-F5344CB8AC3E}">
        <p14:creationId xmlns:p14="http://schemas.microsoft.com/office/powerpoint/2010/main" xmlns="" val="146462333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200329"/>
          </a:xfrm>
          <a:prstGeom prst="rect">
            <a:avLst/>
          </a:prstGeom>
          <a:noFill/>
        </p:spPr>
        <p:txBody>
          <a:bodyPr wrap="square" rtlCol="0">
            <a:spAutoFit/>
          </a:bodyPr>
          <a:lstStyle/>
          <a:p>
            <a:r>
              <a:rPr lang="en-GB" dirty="0" err="1" smtClean="0">
                <a:solidFill>
                  <a:schemeClr val="bg1"/>
                </a:solidFill>
              </a:rPr>
              <a:t>Chagnon’s</a:t>
            </a:r>
            <a:r>
              <a:rPr lang="en-GB" dirty="0" smtClean="0">
                <a:solidFill>
                  <a:schemeClr val="bg1"/>
                </a:solidFill>
              </a:rPr>
              <a:t> data also provide a poor fit with the contention that it demonstrates ‘young males [aged 15–30] striving for status and prestige’....</a:t>
            </a:r>
          </a:p>
          <a:p>
            <a:endParaRPr lang="en-GB" dirty="0" smtClean="0">
              <a:solidFill>
                <a:schemeClr val="bg1"/>
              </a:solidFill>
            </a:endParaRPr>
          </a:p>
          <a:p>
            <a:r>
              <a:rPr lang="en-GB" dirty="0" smtClean="0">
                <a:solidFill>
                  <a:schemeClr val="bg1"/>
                </a:solidFill>
              </a:rPr>
              <a:t>.....the vast majority of killers were over 40, and possibly none below 25</a:t>
            </a:r>
            <a:endParaRPr lang="en-GB" i="1" dirty="0">
              <a:solidFill>
                <a:schemeClr val="bg1"/>
              </a:solidFill>
            </a:endParaRPr>
          </a:p>
        </p:txBody>
      </p:sp>
    </p:spTree>
    <p:extLst>
      <p:ext uri="{BB962C8B-B14F-4D97-AF65-F5344CB8AC3E}">
        <p14:creationId xmlns:p14="http://schemas.microsoft.com/office/powerpoint/2010/main" xmlns="" val="24781983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428604"/>
            <a:ext cx="8429684" cy="6463308"/>
          </a:xfrm>
          <a:prstGeom prst="rect">
            <a:avLst/>
          </a:prstGeom>
          <a:noFill/>
        </p:spPr>
        <p:txBody>
          <a:bodyPr wrap="square" rtlCol="0">
            <a:spAutoFit/>
          </a:bodyPr>
          <a:lstStyle/>
          <a:p>
            <a:r>
              <a:rPr lang="en-GB" dirty="0" smtClean="0">
                <a:solidFill>
                  <a:schemeClr val="bg1"/>
                </a:solidFill>
              </a:rPr>
              <a:t>Ferguson (1995) argues that the </a:t>
            </a:r>
            <a:r>
              <a:rPr lang="en-GB" dirty="0" err="1" smtClean="0">
                <a:solidFill>
                  <a:schemeClr val="bg1"/>
                </a:solidFill>
              </a:rPr>
              <a:t>Yanomamö</a:t>
            </a:r>
            <a:r>
              <a:rPr lang="en-GB" dirty="0" smtClean="0">
                <a:solidFill>
                  <a:schemeClr val="bg1"/>
                </a:solidFill>
              </a:rPr>
              <a:t> fight for material resources, specifically steel axes to clear land, while the intensity of </a:t>
            </a:r>
            <a:r>
              <a:rPr lang="en-GB" dirty="0" err="1" smtClean="0">
                <a:solidFill>
                  <a:schemeClr val="bg1"/>
                </a:solidFill>
              </a:rPr>
              <a:t>Yanomamö</a:t>
            </a:r>
            <a:r>
              <a:rPr lang="en-GB" dirty="0" smtClean="0">
                <a:solidFill>
                  <a:schemeClr val="bg1"/>
                </a:solidFill>
              </a:rPr>
              <a:t> conflict relates to their position within the tribal zone</a:t>
            </a:r>
          </a:p>
          <a:p>
            <a:endParaRPr lang="en-GB" dirty="0" smtClean="0">
              <a:solidFill>
                <a:schemeClr val="bg1"/>
              </a:solidFill>
            </a:endParaRPr>
          </a:p>
          <a:p>
            <a:r>
              <a:rPr lang="en-GB" dirty="0" smtClean="0">
                <a:solidFill>
                  <a:schemeClr val="bg1"/>
                </a:solidFill>
              </a:rPr>
              <a:t>However, ethnographers of the </a:t>
            </a:r>
            <a:r>
              <a:rPr lang="en-GB" dirty="0" err="1" smtClean="0">
                <a:solidFill>
                  <a:schemeClr val="bg1"/>
                </a:solidFill>
              </a:rPr>
              <a:t>Yanomamö</a:t>
            </a:r>
            <a:r>
              <a:rPr lang="en-GB" dirty="0" smtClean="0">
                <a:solidFill>
                  <a:schemeClr val="bg1"/>
                </a:solidFill>
              </a:rPr>
              <a:t> do not recognize this picture, while the notion of </a:t>
            </a:r>
            <a:r>
              <a:rPr lang="en-GB" dirty="0" err="1" smtClean="0">
                <a:solidFill>
                  <a:schemeClr val="bg1"/>
                </a:solidFill>
              </a:rPr>
              <a:t>Yanomamö</a:t>
            </a:r>
            <a:r>
              <a:rPr lang="en-GB" dirty="0" smtClean="0">
                <a:solidFill>
                  <a:schemeClr val="bg1"/>
                </a:solidFill>
              </a:rPr>
              <a:t> groups controlling trade routes seems particularly far-fetched (</a:t>
            </a:r>
            <a:r>
              <a:rPr lang="en-GB" dirty="0" err="1" smtClean="0">
                <a:solidFill>
                  <a:schemeClr val="bg1"/>
                </a:solidFill>
              </a:rPr>
              <a:t>Chagnon</a:t>
            </a:r>
            <a:r>
              <a:rPr lang="en-GB" dirty="0" smtClean="0">
                <a:solidFill>
                  <a:schemeClr val="bg1"/>
                </a:solidFill>
              </a:rPr>
              <a:t>) </a:t>
            </a:r>
          </a:p>
          <a:p>
            <a:endParaRPr lang="en-GB" dirty="0" smtClean="0">
              <a:solidFill>
                <a:schemeClr val="bg1"/>
              </a:solidFill>
            </a:endParaRPr>
          </a:p>
          <a:p>
            <a:r>
              <a:rPr lang="en-GB" dirty="0" smtClean="0">
                <a:solidFill>
                  <a:schemeClr val="bg1"/>
                </a:solidFill>
              </a:rPr>
              <a:t>The theory of a massive shift to warfare with the arrival of Europeans in South America in 1498 has also been questioned by </a:t>
            </a:r>
            <a:r>
              <a:rPr lang="en-GB" dirty="0" err="1" smtClean="0">
                <a:solidFill>
                  <a:schemeClr val="bg1"/>
                </a:solidFill>
              </a:rPr>
              <a:t>Fausto</a:t>
            </a:r>
            <a:r>
              <a:rPr lang="en-GB" dirty="0" smtClean="0">
                <a:solidFill>
                  <a:schemeClr val="bg1"/>
                </a:solidFill>
              </a:rPr>
              <a:t> (2000), who argues that flourishing war rituals observed in the sixteenth century imply that warfare was an important social component before the </a:t>
            </a:r>
            <a:r>
              <a:rPr lang="en-GB" i="1" dirty="0" smtClean="0">
                <a:solidFill>
                  <a:schemeClr val="bg1"/>
                </a:solidFill>
              </a:rPr>
              <a:t>conquistadores</a:t>
            </a:r>
            <a:r>
              <a:rPr lang="en-GB" dirty="0" smtClean="0">
                <a:solidFill>
                  <a:schemeClr val="bg1"/>
                </a:solidFill>
              </a:rPr>
              <a:t>’ arrival</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err="1" smtClean="0">
                <a:solidFill>
                  <a:schemeClr val="bg1"/>
                </a:solidFill>
              </a:rPr>
              <a:t>Fausto</a:t>
            </a:r>
            <a:r>
              <a:rPr lang="en-GB" dirty="0" smtClean="0">
                <a:solidFill>
                  <a:schemeClr val="bg1"/>
                </a:solidFill>
              </a:rPr>
              <a:t> (2000) proposes a more localized interpretation of </a:t>
            </a:r>
            <a:r>
              <a:rPr lang="en-GB" dirty="0" err="1" smtClean="0">
                <a:solidFill>
                  <a:schemeClr val="bg1"/>
                </a:solidFill>
              </a:rPr>
              <a:t>Yanomamö</a:t>
            </a:r>
            <a:r>
              <a:rPr lang="en-GB" dirty="0" smtClean="0">
                <a:solidFill>
                  <a:schemeClr val="bg1"/>
                </a:solidFill>
              </a:rPr>
              <a:t> conflict, which situates itself within Amazonian belief systems and the statements of the </a:t>
            </a:r>
            <a:r>
              <a:rPr lang="en-GB" dirty="0" err="1" smtClean="0">
                <a:solidFill>
                  <a:schemeClr val="bg1"/>
                </a:solidFill>
              </a:rPr>
              <a:t>Yanomamö</a:t>
            </a:r>
            <a:r>
              <a:rPr lang="en-GB" dirty="0" smtClean="0">
                <a:solidFill>
                  <a:schemeClr val="bg1"/>
                </a:solidFill>
              </a:rPr>
              <a:t> themselves.</a:t>
            </a:r>
            <a:endParaRPr lang="en-GB" i="1" dirty="0">
              <a:solidFill>
                <a:schemeClr val="bg1"/>
              </a:solidFill>
            </a:endParaRPr>
          </a:p>
        </p:txBody>
      </p:sp>
      <p:pic>
        <p:nvPicPr>
          <p:cNvPr id="3" name="Picture 2" descr="aztec 2.png"/>
          <p:cNvPicPr>
            <a:picLocks noChangeAspect="1"/>
          </p:cNvPicPr>
          <p:nvPr/>
        </p:nvPicPr>
        <p:blipFill>
          <a:blip r:embed="rId2" cstate="print"/>
          <a:stretch>
            <a:fillRect/>
          </a:stretch>
        </p:blipFill>
        <p:spPr>
          <a:xfrm>
            <a:off x="3286116" y="3786190"/>
            <a:ext cx="3048000" cy="2209800"/>
          </a:xfrm>
          <a:prstGeom prst="rect">
            <a:avLst/>
          </a:prstGeom>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xe.png"/>
          <p:cNvPicPr>
            <a:picLocks noChangeAspect="1"/>
          </p:cNvPicPr>
          <p:nvPr/>
        </p:nvPicPr>
        <p:blipFill>
          <a:blip r:embed="rId2" cstate="print">
            <a:lum bright="-42000" contrast="-59000"/>
          </a:blip>
          <a:stretch>
            <a:fillRect/>
          </a:stretch>
        </p:blipFill>
        <p:spPr>
          <a:xfrm>
            <a:off x="0" y="1285860"/>
            <a:ext cx="9144000" cy="5647745"/>
          </a:xfrm>
          <a:prstGeom prst="rect">
            <a:avLst/>
          </a:prstGeom>
        </p:spPr>
      </p:pic>
      <p:sp>
        <p:nvSpPr>
          <p:cNvPr id="2" name="TextBox 1"/>
          <p:cNvSpPr txBox="1"/>
          <p:nvPr/>
        </p:nvSpPr>
        <p:spPr>
          <a:xfrm>
            <a:off x="500034" y="785794"/>
            <a:ext cx="8429684" cy="1754326"/>
          </a:xfrm>
          <a:prstGeom prst="rect">
            <a:avLst/>
          </a:prstGeom>
          <a:noFill/>
        </p:spPr>
        <p:txBody>
          <a:bodyPr wrap="square" rtlCol="0">
            <a:spAutoFit/>
          </a:bodyPr>
          <a:lstStyle/>
          <a:p>
            <a:r>
              <a:rPr lang="en-GB" b="1" dirty="0" smtClean="0">
                <a:solidFill>
                  <a:schemeClr val="bg1"/>
                </a:solidFill>
              </a:rPr>
              <a:t>Conflict in early prehistory</a:t>
            </a:r>
          </a:p>
          <a:p>
            <a:endParaRPr lang="en-GB" dirty="0" smtClean="0">
              <a:solidFill>
                <a:schemeClr val="bg1"/>
              </a:solidFill>
            </a:endParaRPr>
          </a:p>
          <a:p>
            <a:r>
              <a:rPr lang="en-GB" dirty="0" smtClean="0">
                <a:solidFill>
                  <a:schemeClr val="bg1"/>
                </a:solidFill>
              </a:rPr>
              <a:t>Turning to the European Palaeolithic and Mesolithic, there are three main areas of possible evidence – the </a:t>
            </a:r>
            <a:r>
              <a:rPr lang="en-GB" b="1" dirty="0" smtClean="0">
                <a:solidFill>
                  <a:srgbClr val="FFC000"/>
                </a:solidFill>
              </a:rPr>
              <a:t>existence of weapons, depictions of warfare, and skeletal remains</a:t>
            </a:r>
            <a:r>
              <a:rPr lang="en-GB" dirty="0" smtClean="0">
                <a:solidFill>
                  <a:schemeClr val="bg1"/>
                </a:solidFill>
              </a:rPr>
              <a:t> demonstrating conflict. </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xe.png"/>
          <p:cNvPicPr>
            <a:picLocks noChangeAspect="1"/>
          </p:cNvPicPr>
          <p:nvPr/>
        </p:nvPicPr>
        <p:blipFill>
          <a:blip r:embed="rId2" cstate="print">
            <a:lum bright="-42000" contrast="-59000"/>
          </a:blip>
          <a:stretch>
            <a:fillRect/>
          </a:stretch>
        </p:blipFill>
        <p:spPr>
          <a:xfrm>
            <a:off x="0" y="1285860"/>
            <a:ext cx="9144000" cy="5647745"/>
          </a:xfrm>
          <a:prstGeom prst="rect">
            <a:avLst/>
          </a:prstGeom>
        </p:spPr>
      </p:pic>
      <p:sp>
        <p:nvSpPr>
          <p:cNvPr id="2" name="TextBox 1"/>
          <p:cNvSpPr txBox="1"/>
          <p:nvPr/>
        </p:nvSpPr>
        <p:spPr>
          <a:xfrm>
            <a:off x="500034" y="785794"/>
            <a:ext cx="8429684" cy="5355312"/>
          </a:xfrm>
          <a:prstGeom prst="rect">
            <a:avLst/>
          </a:prstGeom>
          <a:noFill/>
        </p:spPr>
        <p:txBody>
          <a:bodyPr wrap="square" rtlCol="0">
            <a:spAutoFit/>
          </a:bodyPr>
          <a:lstStyle/>
          <a:p>
            <a:r>
              <a:rPr lang="en-GB" b="1" dirty="0" smtClean="0">
                <a:solidFill>
                  <a:schemeClr val="bg1"/>
                </a:solidFill>
              </a:rPr>
              <a:t>Conflict in early prehistory</a:t>
            </a:r>
          </a:p>
          <a:p>
            <a:endParaRPr lang="en-GB" dirty="0" smtClean="0">
              <a:solidFill>
                <a:schemeClr val="bg1"/>
              </a:solidFill>
            </a:endParaRPr>
          </a:p>
          <a:p>
            <a:r>
              <a:rPr lang="en-GB" dirty="0" smtClean="0">
                <a:solidFill>
                  <a:schemeClr val="bg1"/>
                </a:solidFill>
              </a:rPr>
              <a:t>Weapons may seem the most straightforward category, but here we encounter immediately the issue of </a:t>
            </a:r>
            <a:r>
              <a:rPr lang="en-GB" b="1" dirty="0" smtClean="0">
                <a:solidFill>
                  <a:srgbClr val="FFC000"/>
                </a:solidFill>
              </a:rPr>
              <a:t>symbolism</a:t>
            </a:r>
            <a:r>
              <a:rPr lang="en-GB" dirty="0" smtClean="0">
                <a:solidFill>
                  <a:schemeClr val="bg1"/>
                </a:solidFill>
              </a:rPr>
              <a:t>. </a:t>
            </a:r>
          </a:p>
          <a:p>
            <a:endParaRPr lang="en-GB" dirty="0" smtClean="0">
              <a:solidFill>
                <a:schemeClr val="bg1"/>
              </a:solidFill>
            </a:endParaRPr>
          </a:p>
          <a:p>
            <a:r>
              <a:rPr lang="en-GB" dirty="0" smtClean="0">
                <a:solidFill>
                  <a:schemeClr val="bg1"/>
                </a:solidFill>
              </a:rPr>
              <a:t>What past generations have termed weapons, for example battleaxes and daggers, need not have been used that way.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Equally, axes, normally seen as workaday tools of forest clearance, may well be weapons (tool-weapons), while many weapons, such as wooden clubs, will survive only by chance in the archaeological record. </a:t>
            </a:r>
          </a:p>
          <a:p>
            <a:endParaRPr lang="en-GB" dirty="0" smtClean="0">
              <a:solidFill>
                <a:schemeClr val="bg1"/>
              </a:solidFill>
            </a:endParaRPr>
          </a:p>
          <a:p>
            <a:r>
              <a:rPr lang="en-GB" dirty="0" smtClean="0">
                <a:solidFill>
                  <a:schemeClr val="bg1"/>
                </a:solidFill>
              </a:rPr>
              <a:t>With regard to weapons </a:t>
            </a:r>
            <a:r>
              <a:rPr lang="en-GB" b="1" dirty="0" smtClean="0">
                <a:solidFill>
                  <a:srgbClr val="FFC000"/>
                </a:solidFill>
              </a:rPr>
              <a:t>we need to demonstrate the actual use of objects to cause harm</a:t>
            </a:r>
            <a:endParaRPr lang="en-GB" b="1" i="1" dirty="0">
              <a:solidFill>
                <a:srgbClr val="FFC000"/>
              </a:solidFill>
            </a:endParaRPr>
          </a:p>
        </p:txBody>
      </p:sp>
    </p:spTree>
    <p:extLst>
      <p:ext uri="{BB962C8B-B14F-4D97-AF65-F5344CB8AC3E}">
        <p14:creationId xmlns:p14="http://schemas.microsoft.com/office/powerpoint/2010/main" xmlns="" val="40721520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2862322"/>
          </a:xfrm>
          <a:prstGeom prst="rect">
            <a:avLst/>
          </a:prstGeom>
          <a:noFill/>
        </p:spPr>
        <p:txBody>
          <a:bodyPr wrap="square" rtlCol="0">
            <a:spAutoFit/>
          </a:bodyPr>
          <a:lstStyle/>
          <a:p>
            <a:r>
              <a:rPr lang="en-GB" dirty="0" smtClean="0">
                <a:solidFill>
                  <a:schemeClr val="bg1"/>
                </a:solidFill>
              </a:rPr>
              <a:t>Levantine Spanish rock art is often presented as the most substantial body of evidence for conflict in the Mesolithic and is sometimes argued to be a record of conflicts between racial groups...... </a:t>
            </a:r>
          </a:p>
          <a:p>
            <a:endParaRPr lang="en-GB" dirty="0" smtClean="0">
              <a:solidFill>
                <a:schemeClr val="bg1"/>
              </a:solidFill>
            </a:endParaRPr>
          </a:p>
          <a:p>
            <a:r>
              <a:rPr lang="en-GB" dirty="0" smtClean="0">
                <a:solidFill>
                  <a:schemeClr val="bg1"/>
                </a:solidFill>
              </a:rPr>
              <a:t>......there are many who question the straightforward approach to interpreting rock art. </a:t>
            </a:r>
          </a:p>
          <a:p>
            <a:endParaRPr lang="en-GB" dirty="0" smtClean="0">
              <a:solidFill>
                <a:schemeClr val="bg1"/>
              </a:solidFill>
            </a:endParaRPr>
          </a:p>
          <a:p>
            <a:r>
              <a:rPr lang="en-GB" dirty="0" smtClean="0">
                <a:solidFill>
                  <a:schemeClr val="bg1"/>
                </a:solidFill>
              </a:rPr>
              <a:t>A more fundamental difficulty, however, is the argument that the commonly suggested date of the Mesolithic is mistaken and that Levantine art is </a:t>
            </a:r>
            <a:r>
              <a:rPr lang="es-ES" dirty="0" err="1" smtClean="0">
                <a:solidFill>
                  <a:schemeClr val="bg1"/>
                </a:solidFill>
              </a:rPr>
              <a:t>actually</a:t>
            </a:r>
            <a:r>
              <a:rPr lang="es-ES" dirty="0" smtClean="0">
                <a:solidFill>
                  <a:schemeClr val="bg1"/>
                </a:solidFill>
              </a:rPr>
              <a:t> </a:t>
            </a:r>
            <a:r>
              <a:rPr lang="es-ES" dirty="0" err="1" smtClean="0">
                <a:solidFill>
                  <a:schemeClr val="bg1"/>
                </a:solidFill>
              </a:rPr>
              <a:t>Neolithic</a:t>
            </a:r>
            <a:endParaRPr lang="en-GB" i="1" dirty="0">
              <a:solidFill>
                <a:schemeClr val="bg1"/>
              </a:solidFill>
            </a:endParaRPr>
          </a:p>
        </p:txBody>
      </p:sp>
      <p:pic>
        <p:nvPicPr>
          <p:cNvPr id="3" name="Picture 2" descr="art 1.png"/>
          <p:cNvPicPr>
            <a:picLocks noChangeAspect="1"/>
          </p:cNvPicPr>
          <p:nvPr/>
        </p:nvPicPr>
        <p:blipFill>
          <a:blip r:embed="rId2" cstate="print"/>
          <a:stretch>
            <a:fillRect/>
          </a:stretch>
        </p:blipFill>
        <p:spPr>
          <a:xfrm>
            <a:off x="1857356" y="4000504"/>
            <a:ext cx="2286000" cy="2276475"/>
          </a:xfrm>
          <a:prstGeom prst="rect">
            <a:avLst/>
          </a:prstGeom>
        </p:spPr>
      </p:pic>
      <p:pic>
        <p:nvPicPr>
          <p:cNvPr id="4" name="Picture 3" descr="art 2.png"/>
          <p:cNvPicPr>
            <a:picLocks noChangeAspect="1"/>
          </p:cNvPicPr>
          <p:nvPr/>
        </p:nvPicPr>
        <p:blipFill>
          <a:blip r:embed="rId3" cstate="print"/>
          <a:stretch>
            <a:fillRect/>
          </a:stretch>
        </p:blipFill>
        <p:spPr>
          <a:xfrm>
            <a:off x="5214942" y="3429000"/>
            <a:ext cx="3536994" cy="3233100"/>
          </a:xfrm>
          <a:prstGeom prst="rect">
            <a:avLst/>
          </a:prstGeom>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5078313"/>
          </a:xfrm>
          <a:prstGeom prst="rect">
            <a:avLst/>
          </a:prstGeom>
          <a:noFill/>
        </p:spPr>
        <p:txBody>
          <a:bodyPr wrap="square" rtlCol="0">
            <a:spAutoFit/>
          </a:bodyPr>
          <a:lstStyle/>
          <a:p>
            <a:r>
              <a:rPr lang="en-GB" dirty="0" smtClean="0">
                <a:solidFill>
                  <a:schemeClr val="bg1"/>
                </a:solidFill>
              </a:rPr>
              <a:t>Skeletal evidence is more reliable, in at least avoiding the issue of symbolic violence</a:t>
            </a:r>
          </a:p>
          <a:p>
            <a:endParaRPr lang="en-GB" dirty="0" smtClean="0">
              <a:solidFill>
                <a:schemeClr val="bg1"/>
              </a:solidFill>
            </a:endParaRPr>
          </a:p>
          <a:p>
            <a:r>
              <a:rPr lang="en-GB" dirty="0" err="1" smtClean="0">
                <a:solidFill>
                  <a:schemeClr val="bg1"/>
                </a:solidFill>
              </a:rPr>
              <a:t>Brothwell</a:t>
            </a:r>
            <a:r>
              <a:rPr lang="en-GB" dirty="0" smtClean="0">
                <a:solidFill>
                  <a:schemeClr val="bg1"/>
                </a:solidFill>
              </a:rPr>
              <a:t> (1999) suggests that there may have been Neanderthal conflict on the basis of the frequency of traumatic injury, and that such injury cannot simply be accidental.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However, other analysts have concluded that Neanderthals suffered a higher level of trauma, comparable in intensity and location to modern rodeo riders, than other hominids because of their practice of short-range hunting with spears. </a:t>
            </a:r>
          </a:p>
          <a:p>
            <a:endParaRPr lang="en-GB" dirty="0" smtClean="0">
              <a:solidFill>
                <a:schemeClr val="bg1"/>
              </a:solidFill>
            </a:endParaRPr>
          </a:p>
          <a:p>
            <a:r>
              <a:rPr lang="en-GB" dirty="0" smtClean="0">
                <a:solidFill>
                  <a:schemeClr val="bg1"/>
                </a:solidFill>
              </a:rPr>
              <a:t>This could also be the cause of the weapon-like injuries from </a:t>
            </a:r>
            <a:r>
              <a:rPr lang="en-GB" dirty="0" err="1" smtClean="0">
                <a:solidFill>
                  <a:schemeClr val="bg1"/>
                </a:solidFill>
              </a:rPr>
              <a:t>Shanidar</a:t>
            </a:r>
            <a:r>
              <a:rPr lang="en-GB" dirty="0" smtClean="0">
                <a:solidFill>
                  <a:schemeClr val="bg1"/>
                </a:solidFill>
              </a:rPr>
              <a:t> (Iraq) and </a:t>
            </a:r>
            <a:r>
              <a:rPr lang="en-GB" dirty="0" err="1" smtClean="0">
                <a:solidFill>
                  <a:schemeClr val="bg1"/>
                </a:solidFill>
              </a:rPr>
              <a:t>Skh</a:t>
            </a:r>
            <a:r>
              <a:rPr lang="en-GB" dirty="0" smtClean="0">
                <a:solidFill>
                  <a:schemeClr val="bg1"/>
                </a:solidFill>
              </a:rPr>
              <a:t>¯ </a:t>
            </a:r>
            <a:r>
              <a:rPr lang="en-GB" dirty="0" err="1" smtClean="0">
                <a:solidFill>
                  <a:schemeClr val="bg1"/>
                </a:solidFill>
              </a:rPr>
              <a:t>ul</a:t>
            </a:r>
            <a:r>
              <a:rPr lang="en-GB" dirty="0" smtClean="0">
                <a:solidFill>
                  <a:schemeClr val="bg1"/>
                </a:solidFill>
              </a:rPr>
              <a:t> (Palestine)</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285728"/>
            <a:ext cx="8429684" cy="6463308"/>
          </a:xfrm>
          <a:prstGeom prst="rect">
            <a:avLst/>
          </a:prstGeom>
          <a:noFill/>
        </p:spPr>
        <p:txBody>
          <a:bodyPr wrap="square" rtlCol="0">
            <a:spAutoFit/>
          </a:bodyPr>
          <a:lstStyle/>
          <a:p>
            <a:r>
              <a:rPr lang="en-GB" dirty="0" smtClean="0">
                <a:solidFill>
                  <a:schemeClr val="bg1"/>
                </a:solidFill>
              </a:rPr>
              <a:t>The most recent claim of Neanderthal violence comes from re-analysis of the young adult, possibly male, from St. </a:t>
            </a:r>
            <a:r>
              <a:rPr lang="en-GB" dirty="0" err="1" smtClean="0">
                <a:solidFill>
                  <a:schemeClr val="bg1"/>
                </a:solidFill>
              </a:rPr>
              <a:t>Césaire</a:t>
            </a:r>
            <a:r>
              <a:rPr lang="en-GB" dirty="0" smtClean="0">
                <a:solidFill>
                  <a:schemeClr val="bg1"/>
                </a:solidFill>
              </a:rPr>
              <a:t>, France. </a:t>
            </a:r>
          </a:p>
          <a:p>
            <a:endParaRPr lang="en-GB" dirty="0" smtClean="0">
              <a:solidFill>
                <a:schemeClr val="bg1"/>
              </a:solidFill>
            </a:endParaRPr>
          </a:p>
          <a:p>
            <a:r>
              <a:rPr lang="en-GB" dirty="0" smtClean="0">
                <a:solidFill>
                  <a:schemeClr val="bg1"/>
                </a:solidFill>
              </a:rPr>
              <a:t>A healed skull fracture is argued to be the result of an attack</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Similar evidence for an anatomically modern human from </a:t>
            </a:r>
            <a:r>
              <a:rPr lang="en-GB" dirty="0" err="1" smtClean="0">
                <a:solidFill>
                  <a:schemeClr val="bg1"/>
                </a:solidFill>
              </a:rPr>
              <a:t>Klasies</a:t>
            </a:r>
            <a:r>
              <a:rPr lang="en-GB" dirty="0" smtClean="0">
                <a:solidFill>
                  <a:schemeClr val="bg1"/>
                </a:solidFill>
              </a:rPr>
              <a:t> River, South Africa, dates to 90,000 years ago. </a:t>
            </a:r>
          </a:p>
          <a:p>
            <a:endParaRPr lang="en-GB" dirty="0" smtClean="0">
              <a:solidFill>
                <a:schemeClr val="bg1"/>
              </a:solidFill>
            </a:endParaRPr>
          </a:p>
          <a:p>
            <a:r>
              <a:rPr lang="en-GB" dirty="0" smtClean="0">
                <a:solidFill>
                  <a:schemeClr val="bg1"/>
                </a:solidFill>
              </a:rPr>
              <a:t>The earliest possible skeletal evidence of violent attacks comes from </a:t>
            </a:r>
            <a:r>
              <a:rPr lang="en-GB" dirty="0" err="1" smtClean="0">
                <a:solidFill>
                  <a:schemeClr val="bg1"/>
                </a:solidFill>
              </a:rPr>
              <a:t>Sima</a:t>
            </a:r>
            <a:r>
              <a:rPr lang="en-GB" dirty="0" smtClean="0">
                <a:solidFill>
                  <a:schemeClr val="bg1"/>
                </a:solidFill>
              </a:rPr>
              <a:t> de los </a:t>
            </a:r>
            <a:r>
              <a:rPr lang="en-GB" dirty="0" err="1" smtClean="0">
                <a:solidFill>
                  <a:schemeClr val="bg1"/>
                </a:solidFill>
              </a:rPr>
              <a:t>Huesos</a:t>
            </a:r>
            <a:r>
              <a:rPr lang="en-GB" dirty="0" smtClean="0">
                <a:solidFill>
                  <a:schemeClr val="bg1"/>
                </a:solidFill>
              </a:rPr>
              <a:t>, </a:t>
            </a:r>
            <a:r>
              <a:rPr lang="en-GB" dirty="0" err="1" smtClean="0">
                <a:solidFill>
                  <a:schemeClr val="bg1"/>
                </a:solidFill>
              </a:rPr>
              <a:t>Atapuerca</a:t>
            </a:r>
            <a:r>
              <a:rPr lang="en-GB" dirty="0" smtClean="0">
                <a:solidFill>
                  <a:schemeClr val="bg1"/>
                </a:solidFill>
              </a:rPr>
              <a:t>, Spain, the cave containing at least thirty-two human skeletons dating to c.250,000 BC. Several skulls have healed impact fractures, with one possessing thirteen. </a:t>
            </a:r>
            <a:endParaRPr lang="en-GB" i="1" dirty="0">
              <a:solidFill>
                <a:schemeClr val="bg1"/>
              </a:solidFill>
            </a:endParaRPr>
          </a:p>
        </p:txBody>
      </p:sp>
      <p:pic>
        <p:nvPicPr>
          <p:cNvPr id="3" name="Picture 2" descr="St. Césaire.png"/>
          <p:cNvPicPr>
            <a:picLocks noChangeAspect="1"/>
          </p:cNvPicPr>
          <p:nvPr/>
        </p:nvPicPr>
        <p:blipFill>
          <a:blip r:embed="rId2" cstate="print"/>
          <a:stretch>
            <a:fillRect/>
          </a:stretch>
        </p:blipFill>
        <p:spPr>
          <a:xfrm>
            <a:off x="2285985" y="1571612"/>
            <a:ext cx="4226044" cy="3071834"/>
          </a:xfrm>
          <a:prstGeom prst="rect">
            <a:avLst/>
          </a:prstGeom>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n Dolina.png"/>
          <p:cNvPicPr>
            <a:picLocks noChangeAspect="1"/>
          </p:cNvPicPr>
          <p:nvPr/>
        </p:nvPicPr>
        <p:blipFill>
          <a:blip r:embed="rId2" cstate="print"/>
          <a:stretch>
            <a:fillRect/>
          </a:stretch>
        </p:blipFill>
        <p:spPr>
          <a:xfrm>
            <a:off x="5429256" y="0"/>
            <a:ext cx="3714744" cy="6858000"/>
          </a:xfrm>
          <a:prstGeom prst="rect">
            <a:avLst/>
          </a:prstGeom>
        </p:spPr>
      </p:pic>
      <p:sp>
        <p:nvSpPr>
          <p:cNvPr id="2" name="TextBox 1"/>
          <p:cNvSpPr txBox="1"/>
          <p:nvPr/>
        </p:nvSpPr>
        <p:spPr>
          <a:xfrm>
            <a:off x="285720" y="117693"/>
            <a:ext cx="5072098" cy="3139321"/>
          </a:xfrm>
          <a:prstGeom prst="rect">
            <a:avLst/>
          </a:prstGeom>
          <a:noFill/>
        </p:spPr>
        <p:txBody>
          <a:bodyPr wrap="square" rtlCol="0">
            <a:spAutoFit/>
          </a:bodyPr>
          <a:lstStyle/>
          <a:p>
            <a:r>
              <a:rPr lang="en-GB" dirty="0" err="1" smtClean="0">
                <a:solidFill>
                  <a:schemeClr val="bg1"/>
                </a:solidFill>
              </a:rPr>
              <a:t>Atapuerca</a:t>
            </a:r>
            <a:r>
              <a:rPr lang="en-GB" dirty="0" smtClean="0">
                <a:solidFill>
                  <a:schemeClr val="bg1"/>
                </a:solidFill>
              </a:rPr>
              <a:t> also offers the earliest possible case of cannibalism: </a:t>
            </a:r>
          </a:p>
          <a:p>
            <a:endParaRPr lang="en-GB" dirty="0" smtClean="0">
              <a:solidFill>
                <a:schemeClr val="bg1"/>
              </a:solidFill>
            </a:endParaRPr>
          </a:p>
          <a:p>
            <a:r>
              <a:rPr lang="en-GB" dirty="0" smtClean="0">
                <a:solidFill>
                  <a:schemeClr val="bg1"/>
                </a:solidFill>
              </a:rPr>
              <a:t>the Gran </a:t>
            </a:r>
            <a:r>
              <a:rPr lang="en-GB" dirty="0" err="1" smtClean="0">
                <a:solidFill>
                  <a:schemeClr val="bg1"/>
                </a:solidFill>
              </a:rPr>
              <a:t>Dolina</a:t>
            </a:r>
            <a:r>
              <a:rPr lang="en-GB" dirty="0" smtClean="0">
                <a:solidFill>
                  <a:schemeClr val="bg1"/>
                </a:solidFill>
              </a:rPr>
              <a:t> cave has produced the remains of six individuals identified as the victims of cannibalism on the basis of the use of analogous butchering techniques in humans and animals, similar breakage patterns to extract the marrow, and identical patterns of discard for human and animal bone</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n Dolina.png"/>
          <p:cNvPicPr>
            <a:picLocks noChangeAspect="1"/>
          </p:cNvPicPr>
          <p:nvPr/>
        </p:nvPicPr>
        <p:blipFill>
          <a:blip r:embed="rId2" cstate="print"/>
          <a:stretch>
            <a:fillRect/>
          </a:stretch>
        </p:blipFill>
        <p:spPr>
          <a:xfrm>
            <a:off x="5429256" y="0"/>
            <a:ext cx="3714744" cy="6858000"/>
          </a:xfrm>
          <a:prstGeom prst="rect">
            <a:avLst/>
          </a:prstGeom>
        </p:spPr>
      </p:pic>
      <p:sp>
        <p:nvSpPr>
          <p:cNvPr id="2" name="TextBox 1"/>
          <p:cNvSpPr txBox="1"/>
          <p:nvPr/>
        </p:nvSpPr>
        <p:spPr>
          <a:xfrm>
            <a:off x="285720" y="117693"/>
            <a:ext cx="5072098" cy="3970318"/>
          </a:xfrm>
          <a:prstGeom prst="rect">
            <a:avLst/>
          </a:prstGeom>
          <a:noFill/>
        </p:spPr>
        <p:txBody>
          <a:bodyPr wrap="square" rtlCol="0">
            <a:spAutoFit/>
          </a:bodyPr>
          <a:lstStyle/>
          <a:p>
            <a:endParaRPr lang="en-GB" dirty="0" smtClean="0">
              <a:solidFill>
                <a:schemeClr val="bg1"/>
              </a:solidFill>
            </a:endParaRPr>
          </a:p>
          <a:p>
            <a:r>
              <a:rPr lang="en-GB" dirty="0" smtClean="0">
                <a:solidFill>
                  <a:schemeClr val="bg1"/>
                </a:solidFill>
              </a:rPr>
              <a:t>However, like claimed Neanderthal examples, such as </a:t>
            </a:r>
            <a:r>
              <a:rPr lang="en-GB" dirty="0" err="1" smtClean="0">
                <a:solidFill>
                  <a:schemeClr val="bg1"/>
                </a:solidFill>
              </a:rPr>
              <a:t>Moula-Guercy</a:t>
            </a:r>
            <a:r>
              <a:rPr lang="en-GB" dirty="0" smtClean="0">
                <a:solidFill>
                  <a:schemeClr val="bg1"/>
                </a:solidFill>
              </a:rPr>
              <a:t> in France, the Gran </a:t>
            </a:r>
            <a:r>
              <a:rPr lang="en-GB" dirty="0" err="1" smtClean="0">
                <a:solidFill>
                  <a:schemeClr val="bg1"/>
                </a:solidFill>
              </a:rPr>
              <a:t>Dolina</a:t>
            </a:r>
            <a:r>
              <a:rPr lang="en-GB" dirty="0" smtClean="0">
                <a:solidFill>
                  <a:schemeClr val="bg1"/>
                </a:solidFill>
              </a:rPr>
              <a:t> case is believed to represent ‘gastronomic cannibalism’....</a:t>
            </a:r>
          </a:p>
          <a:p>
            <a:endParaRPr lang="en-GB" dirty="0" smtClean="0">
              <a:solidFill>
                <a:schemeClr val="bg1"/>
              </a:solidFill>
            </a:endParaRPr>
          </a:p>
          <a:p>
            <a:r>
              <a:rPr lang="en-GB" dirty="0" smtClean="0">
                <a:solidFill>
                  <a:schemeClr val="bg1"/>
                </a:solidFill>
              </a:rPr>
              <a:t>.....the consumption of members of the group after their death.....</a:t>
            </a:r>
          </a:p>
          <a:p>
            <a:endParaRPr lang="en-GB" dirty="0" smtClean="0">
              <a:solidFill>
                <a:schemeClr val="bg1"/>
              </a:solidFill>
            </a:endParaRPr>
          </a:p>
          <a:p>
            <a:r>
              <a:rPr lang="en-GB" dirty="0" smtClean="0">
                <a:solidFill>
                  <a:schemeClr val="bg1"/>
                </a:solidFill>
              </a:rPr>
              <a:t>.....rather than the result of murder or massacre. </a:t>
            </a:r>
          </a:p>
          <a:p>
            <a:endParaRPr lang="en-GB" dirty="0" smtClean="0">
              <a:solidFill>
                <a:schemeClr val="bg1"/>
              </a:solidFill>
            </a:endParaRPr>
          </a:p>
          <a:p>
            <a:r>
              <a:rPr lang="en-GB" dirty="0" smtClean="0">
                <a:solidFill>
                  <a:schemeClr val="bg1"/>
                </a:solidFill>
              </a:rPr>
              <a:t>At Gran </a:t>
            </a:r>
            <a:r>
              <a:rPr lang="en-GB" dirty="0" err="1" smtClean="0">
                <a:solidFill>
                  <a:schemeClr val="bg1"/>
                </a:solidFill>
              </a:rPr>
              <a:t>Dolina</a:t>
            </a:r>
            <a:r>
              <a:rPr lang="en-GB" dirty="0" smtClean="0">
                <a:solidFill>
                  <a:schemeClr val="bg1"/>
                </a:solidFill>
              </a:rPr>
              <a:t> the vertical spread of human bones suggests occasional consumption over a long period rather than a massacre.</a:t>
            </a:r>
            <a:endParaRPr lang="en-GB" i="1" dirty="0">
              <a:solidFill>
                <a:schemeClr val="bg1"/>
              </a:solidFill>
            </a:endParaRPr>
          </a:p>
        </p:txBody>
      </p:sp>
    </p:spTree>
    <p:extLst>
      <p:ext uri="{BB962C8B-B14F-4D97-AF65-F5344CB8AC3E}">
        <p14:creationId xmlns:p14="http://schemas.microsoft.com/office/powerpoint/2010/main" xmlns="" val="137626653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3416320"/>
          </a:xfrm>
          <a:prstGeom prst="rect">
            <a:avLst/>
          </a:prstGeom>
          <a:noFill/>
        </p:spPr>
        <p:txBody>
          <a:bodyPr wrap="square" rtlCol="0">
            <a:spAutoFit/>
          </a:bodyPr>
          <a:lstStyle/>
          <a:p>
            <a:r>
              <a:rPr lang="en-GB" dirty="0" smtClean="0">
                <a:solidFill>
                  <a:schemeClr val="bg1"/>
                </a:solidFill>
              </a:rPr>
              <a:t>From the Upper Palaeolithic, four lines of evidence have been followed: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 development of weaponry</a:t>
            </a:r>
          </a:p>
          <a:p>
            <a:endParaRPr lang="en-GB" dirty="0" smtClean="0">
              <a:solidFill>
                <a:schemeClr val="bg1"/>
              </a:solidFill>
            </a:endParaRPr>
          </a:p>
          <a:p>
            <a:r>
              <a:rPr lang="en-GB" dirty="0" smtClean="0">
                <a:solidFill>
                  <a:schemeClr val="bg1"/>
                </a:solidFill>
              </a:rPr>
              <a:t>.......possible depictions of violence in cave paintings</a:t>
            </a:r>
          </a:p>
          <a:p>
            <a:endParaRPr lang="en-GB" dirty="0" smtClean="0">
              <a:solidFill>
                <a:schemeClr val="bg1"/>
              </a:solidFill>
            </a:endParaRPr>
          </a:p>
          <a:p>
            <a:r>
              <a:rPr lang="en-GB" dirty="0" smtClean="0">
                <a:solidFill>
                  <a:schemeClr val="bg1"/>
                </a:solidFill>
              </a:rPr>
              <a:t>.......mass burials</a:t>
            </a:r>
          </a:p>
          <a:p>
            <a:endParaRPr lang="en-GB" dirty="0" smtClean="0">
              <a:solidFill>
                <a:schemeClr val="bg1"/>
              </a:solidFill>
            </a:endParaRPr>
          </a:p>
          <a:p>
            <a:r>
              <a:rPr lang="en-GB" dirty="0" smtClean="0">
                <a:solidFill>
                  <a:schemeClr val="bg1"/>
                </a:solidFill>
              </a:rPr>
              <a:t>.......skeletal evidence</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redmostí.png"/>
          <p:cNvPicPr>
            <a:picLocks noChangeAspect="1"/>
          </p:cNvPicPr>
          <p:nvPr/>
        </p:nvPicPr>
        <p:blipFill>
          <a:blip r:embed="rId2" cstate="print">
            <a:lum bright="-32000" contrast="-40000"/>
          </a:blip>
          <a:stretch>
            <a:fillRect/>
          </a:stretch>
        </p:blipFill>
        <p:spPr>
          <a:xfrm>
            <a:off x="0" y="0"/>
            <a:ext cx="9120673" cy="6858000"/>
          </a:xfrm>
          <a:prstGeom prst="rect">
            <a:avLst/>
          </a:prstGeom>
        </p:spPr>
      </p:pic>
      <p:sp>
        <p:nvSpPr>
          <p:cNvPr id="2" name="TextBox 1"/>
          <p:cNvSpPr txBox="1"/>
          <p:nvPr/>
        </p:nvSpPr>
        <p:spPr>
          <a:xfrm>
            <a:off x="500034" y="785794"/>
            <a:ext cx="8429684" cy="5078313"/>
          </a:xfrm>
          <a:prstGeom prst="rect">
            <a:avLst/>
          </a:prstGeom>
          <a:noFill/>
        </p:spPr>
        <p:txBody>
          <a:bodyPr wrap="square" rtlCol="0">
            <a:spAutoFit/>
          </a:bodyPr>
          <a:lstStyle/>
          <a:p>
            <a:r>
              <a:rPr lang="en-GB" dirty="0" smtClean="0">
                <a:solidFill>
                  <a:schemeClr val="bg1"/>
                </a:solidFill>
              </a:rPr>
              <a:t>The earliest bows may have appeared in the Late Upper Palaeolithic, but definitive evidence in the form of arrows is missing.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There are some seven depictions of </a:t>
            </a:r>
            <a:r>
              <a:rPr lang="en-GB" dirty="0" err="1" smtClean="0">
                <a:solidFill>
                  <a:schemeClr val="bg1"/>
                </a:solidFill>
              </a:rPr>
              <a:t>anthropomorphs</a:t>
            </a:r>
            <a:r>
              <a:rPr lang="en-GB" dirty="0" smtClean="0">
                <a:solidFill>
                  <a:schemeClr val="bg1"/>
                </a:solidFill>
              </a:rPr>
              <a:t> apparently pierced by projectiles from European cave art: whether they depict actual killings, wished-for killings, or magical killings cannot be determined.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A number of multiple burials have been located from this period, most notably that at </a:t>
            </a:r>
            <a:r>
              <a:rPr lang="en-GB" dirty="0" err="1" smtClean="0">
                <a:solidFill>
                  <a:schemeClr val="bg1"/>
                </a:solidFill>
              </a:rPr>
              <a:t>Predmostí</a:t>
            </a:r>
            <a:r>
              <a:rPr lang="en-GB" dirty="0" smtClean="0">
                <a:solidFill>
                  <a:schemeClr val="bg1"/>
                </a:solidFill>
              </a:rPr>
              <a:t> in Moravia, where twenty individuals (eight adults and twelve children) were interred. </a:t>
            </a:r>
          </a:p>
          <a:p>
            <a:endParaRPr lang="en-GB" dirty="0" smtClean="0">
              <a:solidFill>
                <a:schemeClr val="bg1"/>
              </a:solidFill>
            </a:endParaRPr>
          </a:p>
          <a:p>
            <a:r>
              <a:rPr lang="en-GB" dirty="0" smtClean="0">
                <a:solidFill>
                  <a:schemeClr val="bg1"/>
                </a:solidFill>
              </a:rPr>
              <a:t>Keeley has concluded that, considering </a:t>
            </a:r>
            <a:r>
              <a:rPr lang="en-GB" b="1" dirty="0" smtClean="0">
                <a:solidFill>
                  <a:srgbClr val="FFC000"/>
                </a:solidFill>
              </a:rPr>
              <a:t>‘the improbability of alternative explanations’ </a:t>
            </a:r>
            <a:r>
              <a:rPr lang="en-GB" dirty="0" smtClean="0">
                <a:solidFill>
                  <a:schemeClr val="bg1"/>
                </a:solidFill>
              </a:rPr>
              <a:t>, these must have been the victims of a lethal conflict</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redmostí.png"/>
          <p:cNvPicPr>
            <a:picLocks noChangeAspect="1"/>
          </p:cNvPicPr>
          <p:nvPr/>
        </p:nvPicPr>
        <p:blipFill>
          <a:blip r:embed="rId2" cstate="print">
            <a:lum bright="-32000" contrast="-40000"/>
          </a:blip>
          <a:stretch>
            <a:fillRect/>
          </a:stretch>
        </p:blipFill>
        <p:spPr>
          <a:xfrm>
            <a:off x="0" y="0"/>
            <a:ext cx="9120673" cy="6858000"/>
          </a:xfrm>
          <a:prstGeom prst="rect">
            <a:avLst/>
          </a:prstGeom>
        </p:spPr>
      </p:pic>
      <p:sp>
        <p:nvSpPr>
          <p:cNvPr id="2" name="TextBox 1"/>
          <p:cNvSpPr txBox="1"/>
          <p:nvPr/>
        </p:nvSpPr>
        <p:spPr>
          <a:xfrm>
            <a:off x="500034" y="785794"/>
            <a:ext cx="8429684" cy="2308324"/>
          </a:xfrm>
          <a:prstGeom prst="rect">
            <a:avLst/>
          </a:prstGeom>
          <a:noFill/>
        </p:spPr>
        <p:txBody>
          <a:bodyPr wrap="square" rtlCol="0">
            <a:spAutoFit/>
          </a:bodyPr>
          <a:lstStyle/>
          <a:p>
            <a:r>
              <a:rPr lang="en-GB" dirty="0" smtClean="0">
                <a:solidFill>
                  <a:schemeClr val="bg1"/>
                </a:solidFill>
              </a:rPr>
              <a:t>However, high levels of death from disease and starvation are recorded for gatherer-hunter groups. </a:t>
            </a:r>
          </a:p>
          <a:p>
            <a:endParaRPr lang="en-GB" dirty="0">
              <a:solidFill>
                <a:schemeClr val="bg1"/>
              </a:solidFill>
            </a:endParaRPr>
          </a:p>
          <a:p>
            <a:r>
              <a:rPr lang="en-GB" dirty="0" smtClean="0">
                <a:solidFill>
                  <a:schemeClr val="bg1"/>
                </a:solidFill>
              </a:rPr>
              <a:t>Introduced diseases may seem to be a thing of the modern world, transferred to devastating effect from Europe to the Americas, but the Upper Palaeolithic sees the movement of raw materials over hundreds of kilometres (Gamble 1998), movements which may well have involved individuals making contact with new groups far distant from their own territory</a:t>
            </a:r>
            <a:endParaRPr lang="en-GB" i="1" dirty="0">
              <a:solidFill>
                <a:schemeClr val="bg1"/>
              </a:solidFill>
            </a:endParaRPr>
          </a:p>
        </p:txBody>
      </p:sp>
    </p:spTree>
    <p:extLst>
      <p:ext uri="{BB962C8B-B14F-4D97-AF65-F5344CB8AC3E}">
        <p14:creationId xmlns:p14="http://schemas.microsoft.com/office/powerpoint/2010/main" xmlns="" val="129885446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3693319"/>
          </a:xfrm>
          <a:prstGeom prst="rect">
            <a:avLst/>
          </a:prstGeom>
          <a:noFill/>
        </p:spPr>
        <p:txBody>
          <a:bodyPr wrap="square" rtlCol="0">
            <a:spAutoFit/>
          </a:bodyPr>
          <a:lstStyle/>
          <a:p>
            <a:r>
              <a:rPr lang="en-GB" dirty="0" smtClean="0">
                <a:solidFill>
                  <a:schemeClr val="bg1"/>
                </a:solidFill>
              </a:rPr>
              <a:t>In terms of skeletal evidence, there are two Upper Palaeolithic bodies with flint points lodged in the bones, both from Italy</a:t>
            </a:r>
          </a:p>
          <a:p>
            <a:endParaRPr lang="en-GB" dirty="0" smtClean="0">
              <a:solidFill>
                <a:schemeClr val="bg1"/>
              </a:solidFill>
            </a:endParaRPr>
          </a:p>
          <a:p>
            <a:r>
              <a:rPr lang="en-GB" dirty="0" smtClean="0">
                <a:solidFill>
                  <a:schemeClr val="bg1"/>
                </a:solidFill>
              </a:rPr>
              <a:t>San </a:t>
            </a:r>
            <a:r>
              <a:rPr lang="en-GB" dirty="0" err="1" smtClean="0">
                <a:solidFill>
                  <a:schemeClr val="bg1"/>
                </a:solidFill>
              </a:rPr>
              <a:t>Teodoro</a:t>
            </a:r>
            <a:r>
              <a:rPr lang="en-GB" dirty="0" smtClean="0">
                <a:solidFill>
                  <a:schemeClr val="bg1"/>
                </a:solidFill>
              </a:rPr>
              <a:t> cave in Sicily - a woman with a flint point in her pelvis</a:t>
            </a:r>
          </a:p>
          <a:p>
            <a:endParaRPr lang="en-GB" dirty="0" smtClean="0">
              <a:solidFill>
                <a:schemeClr val="bg1"/>
              </a:solidFill>
            </a:endParaRPr>
          </a:p>
          <a:p>
            <a:r>
              <a:rPr lang="en-GB" dirty="0" smtClean="0">
                <a:solidFill>
                  <a:schemeClr val="bg1"/>
                </a:solidFill>
              </a:rPr>
              <a:t>The </a:t>
            </a:r>
            <a:r>
              <a:rPr lang="en-GB" dirty="0" err="1" smtClean="0">
                <a:solidFill>
                  <a:schemeClr val="bg1"/>
                </a:solidFill>
              </a:rPr>
              <a:t>Grotta</a:t>
            </a:r>
            <a:r>
              <a:rPr lang="en-GB" dirty="0" smtClean="0">
                <a:solidFill>
                  <a:schemeClr val="bg1"/>
                </a:solidFill>
              </a:rPr>
              <a:t> </a:t>
            </a:r>
            <a:r>
              <a:rPr lang="en-GB" dirty="0" err="1" smtClean="0">
                <a:solidFill>
                  <a:schemeClr val="bg1"/>
                </a:solidFill>
              </a:rPr>
              <a:t>dei</a:t>
            </a:r>
            <a:r>
              <a:rPr lang="en-GB" dirty="0" smtClean="0">
                <a:solidFill>
                  <a:schemeClr val="bg1"/>
                </a:solidFill>
              </a:rPr>
              <a:t> </a:t>
            </a:r>
            <a:r>
              <a:rPr lang="en-GB" dirty="0" err="1" smtClean="0">
                <a:solidFill>
                  <a:schemeClr val="bg1"/>
                </a:solidFill>
              </a:rPr>
              <a:t>Fanciulli</a:t>
            </a:r>
            <a:r>
              <a:rPr lang="en-GB" dirty="0" smtClean="0">
                <a:solidFill>
                  <a:schemeClr val="bg1"/>
                </a:solidFill>
              </a:rPr>
              <a:t> (usually known as the </a:t>
            </a:r>
            <a:r>
              <a:rPr lang="en-GB" dirty="0" err="1" smtClean="0">
                <a:solidFill>
                  <a:schemeClr val="bg1"/>
                </a:solidFill>
              </a:rPr>
              <a:t>Grotte</a:t>
            </a:r>
            <a:r>
              <a:rPr lang="en-GB" dirty="0" smtClean="0">
                <a:solidFill>
                  <a:schemeClr val="bg1"/>
                </a:solidFill>
              </a:rPr>
              <a:t> des </a:t>
            </a:r>
            <a:r>
              <a:rPr lang="en-GB" dirty="0" err="1" smtClean="0">
                <a:solidFill>
                  <a:schemeClr val="bg1"/>
                </a:solidFill>
              </a:rPr>
              <a:t>Enfants</a:t>
            </a:r>
            <a:r>
              <a:rPr lang="en-GB" dirty="0" smtClean="0">
                <a:solidFill>
                  <a:schemeClr val="bg1"/>
                </a:solidFill>
              </a:rPr>
              <a:t>), </a:t>
            </a:r>
            <a:r>
              <a:rPr lang="en-GB" dirty="0" err="1" smtClean="0">
                <a:solidFill>
                  <a:schemeClr val="bg1"/>
                </a:solidFill>
              </a:rPr>
              <a:t>Grimaldi</a:t>
            </a:r>
            <a:r>
              <a:rPr lang="en-GB" dirty="0" smtClean="0">
                <a:solidFill>
                  <a:schemeClr val="bg1"/>
                </a:solidFill>
              </a:rPr>
              <a:t>, on the Italian mainland - a child with a flint point in its backbone </a:t>
            </a:r>
          </a:p>
          <a:p>
            <a:endParaRPr lang="en-GB" dirty="0" smtClean="0">
              <a:solidFill>
                <a:schemeClr val="bg1"/>
              </a:solidFill>
            </a:endParaRPr>
          </a:p>
          <a:p>
            <a:r>
              <a:rPr lang="en-GB" dirty="0" smtClean="0">
                <a:solidFill>
                  <a:schemeClr val="bg1"/>
                </a:solidFill>
              </a:rPr>
              <a:t>Whether the points were spear-tips or arrowheads is unclear</a:t>
            </a:r>
          </a:p>
          <a:p>
            <a:endParaRPr lang="en-GB" dirty="0" smtClean="0">
              <a:solidFill>
                <a:schemeClr val="bg1"/>
              </a:solidFill>
            </a:endParaRPr>
          </a:p>
          <a:p>
            <a:r>
              <a:rPr lang="en-GB" dirty="0" smtClean="0">
                <a:solidFill>
                  <a:schemeClr val="bg1"/>
                </a:solidFill>
              </a:rPr>
              <a:t>In the less clear-cut case of </a:t>
            </a:r>
            <a:r>
              <a:rPr lang="en-GB" dirty="0" err="1" smtClean="0">
                <a:solidFill>
                  <a:schemeClr val="bg1"/>
                </a:solidFill>
              </a:rPr>
              <a:t>Wadi</a:t>
            </a:r>
            <a:r>
              <a:rPr lang="en-GB" dirty="0" smtClean="0">
                <a:solidFill>
                  <a:schemeClr val="bg1"/>
                </a:solidFill>
              </a:rPr>
              <a:t> </a:t>
            </a:r>
            <a:r>
              <a:rPr lang="en-GB" dirty="0" err="1" smtClean="0">
                <a:solidFill>
                  <a:schemeClr val="bg1"/>
                </a:solidFill>
              </a:rPr>
              <a:t>Kubbaniya</a:t>
            </a:r>
            <a:r>
              <a:rPr lang="en-GB" dirty="0" smtClean="0">
                <a:solidFill>
                  <a:schemeClr val="bg1"/>
                </a:solidFill>
              </a:rPr>
              <a:t>, Egypt, two </a:t>
            </a:r>
            <a:r>
              <a:rPr lang="en-GB" dirty="0" err="1" smtClean="0">
                <a:solidFill>
                  <a:schemeClr val="bg1"/>
                </a:solidFill>
              </a:rPr>
              <a:t>bladelets</a:t>
            </a:r>
            <a:r>
              <a:rPr lang="en-GB" dirty="0" smtClean="0">
                <a:solidFill>
                  <a:schemeClr val="bg1"/>
                </a:solidFill>
              </a:rPr>
              <a:t> found between the ribs and backbone may have been the cause of death </a:t>
            </a:r>
          </a:p>
          <a:p>
            <a:endParaRPr lang="en-GB" dirty="0" smtClean="0">
              <a:solidFill>
                <a:schemeClr val="bg1"/>
              </a:solidFill>
            </a:endParaRPr>
          </a:p>
        </p:txBody>
      </p:sp>
      <p:pic>
        <p:nvPicPr>
          <p:cNvPr id="3" name="Picture 2" descr="San Teodoro cave.png"/>
          <p:cNvPicPr>
            <a:picLocks noChangeAspect="1"/>
          </p:cNvPicPr>
          <p:nvPr/>
        </p:nvPicPr>
        <p:blipFill>
          <a:blip r:embed="rId2" cstate="print"/>
          <a:stretch>
            <a:fillRect/>
          </a:stretch>
        </p:blipFill>
        <p:spPr>
          <a:xfrm>
            <a:off x="2857488" y="4572008"/>
            <a:ext cx="3143272" cy="2105992"/>
          </a:xfrm>
          <a:prstGeom prst="rect">
            <a:avLst/>
          </a:prstGeom>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ebel Sahaba.png"/>
          <p:cNvPicPr>
            <a:picLocks noChangeAspect="1"/>
          </p:cNvPicPr>
          <p:nvPr/>
        </p:nvPicPr>
        <p:blipFill>
          <a:blip r:embed="rId2" cstate="print">
            <a:lum bright="-39000" contrast="-51000"/>
          </a:blip>
          <a:stretch>
            <a:fillRect/>
          </a:stretch>
        </p:blipFill>
        <p:spPr>
          <a:xfrm>
            <a:off x="0" y="0"/>
            <a:ext cx="9188308" cy="6858000"/>
          </a:xfrm>
          <a:prstGeom prst="rect">
            <a:avLst/>
          </a:prstGeom>
        </p:spPr>
      </p:pic>
      <p:sp>
        <p:nvSpPr>
          <p:cNvPr id="2" name="TextBox 1"/>
          <p:cNvSpPr txBox="1"/>
          <p:nvPr/>
        </p:nvSpPr>
        <p:spPr>
          <a:xfrm>
            <a:off x="500034" y="785794"/>
            <a:ext cx="8429684" cy="5078313"/>
          </a:xfrm>
          <a:prstGeom prst="rect">
            <a:avLst/>
          </a:prstGeom>
          <a:noFill/>
        </p:spPr>
        <p:txBody>
          <a:bodyPr wrap="square" rtlCol="0">
            <a:spAutoFit/>
          </a:bodyPr>
          <a:lstStyle/>
          <a:p>
            <a:r>
              <a:rPr lang="en-GB" dirty="0" smtClean="0">
                <a:solidFill>
                  <a:schemeClr val="bg1"/>
                </a:solidFill>
              </a:rPr>
              <a:t>Jebel </a:t>
            </a:r>
            <a:r>
              <a:rPr lang="en-GB" dirty="0" err="1" smtClean="0">
                <a:solidFill>
                  <a:schemeClr val="bg1"/>
                </a:solidFill>
              </a:rPr>
              <a:t>Sahaba</a:t>
            </a:r>
            <a:r>
              <a:rPr lang="en-GB" dirty="0" smtClean="0">
                <a:solidFill>
                  <a:schemeClr val="bg1"/>
                </a:solidFill>
              </a:rPr>
              <a:t>, in the Sudan (Upper Palaeolithic) </a:t>
            </a:r>
          </a:p>
          <a:p>
            <a:endParaRPr lang="en-GB" dirty="0" smtClean="0">
              <a:solidFill>
                <a:schemeClr val="bg1"/>
              </a:solidFill>
            </a:endParaRPr>
          </a:p>
          <a:p>
            <a:r>
              <a:rPr lang="en-GB" dirty="0" smtClean="0">
                <a:solidFill>
                  <a:schemeClr val="bg1"/>
                </a:solidFill>
              </a:rPr>
              <a:t>A cemetery containing fifty-nine burials was located on a knoll overlooking the Nile some 12,000 years ago; of these, twenty-four had </a:t>
            </a:r>
            <a:r>
              <a:rPr lang="en-GB" dirty="0" err="1" smtClean="0">
                <a:solidFill>
                  <a:schemeClr val="bg1"/>
                </a:solidFill>
              </a:rPr>
              <a:t>chert</a:t>
            </a:r>
            <a:r>
              <a:rPr lang="en-GB" dirty="0" smtClean="0">
                <a:solidFill>
                  <a:schemeClr val="bg1"/>
                </a:solidFill>
              </a:rPr>
              <a:t> projectile points either embedded in the bones or found within the grave fill</a:t>
            </a:r>
          </a:p>
          <a:p>
            <a:endParaRPr lang="en-GB" dirty="0" smtClean="0">
              <a:solidFill>
                <a:schemeClr val="bg1"/>
              </a:solidFill>
            </a:endParaRPr>
          </a:p>
          <a:p>
            <a:r>
              <a:rPr lang="en-GB" dirty="0" smtClean="0">
                <a:solidFill>
                  <a:schemeClr val="bg1"/>
                </a:solidFill>
              </a:rPr>
              <a:t>110 </a:t>
            </a:r>
            <a:r>
              <a:rPr lang="en-GB" dirty="0" err="1" smtClean="0">
                <a:solidFill>
                  <a:schemeClr val="bg1"/>
                </a:solidFill>
              </a:rPr>
              <a:t>chert</a:t>
            </a:r>
            <a:r>
              <a:rPr lang="en-GB" dirty="0" smtClean="0">
                <a:solidFill>
                  <a:schemeClr val="bg1"/>
                </a:solidFill>
              </a:rPr>
              <a:t> points were found during the excavations, ‘almost all in positions which indicate they had penetrated the body either as points or barbs on projectiles or spears’ (</a:t>
            </a:r>
            <a:r>
              <a:rPr lang="en-GB" dirty="0" err="1" smtClean="0">
                <a:solidFill>
                  <a:schemeClr val="bg1"/>
                </a:solidFill>
              </a:rPr>
              <a:t>Wendorf</a:t>
            </a:r>
            <a:r>
              <a:rPr lang="en-GB" dirty="0" smtClean="0">
                <a:solidFill>
                  <a:schemeClr val="bg1"/>
                </a:solidFill>
              </a:rPr>
              <a:t> 1968)</a:t>
            </a:r>
          </a:p>
          <a:p>
            <a:endParaRPr lang="en-GB" dirty="0" smtClean="0">
              <a:solidFill>
                <a:schemeClr val="bg1"/>
              </a:solidFill>
            </a:endParaRPr>
          </a:p>
          <a:p>
            <a:r>
              <a:rPr lang="en-GB" dirty="0" smtClean="0">
                <a:solidFill>
                  <a:schemeClr val="bg1"/>
                </a:solidFill>
              </a:rPr>
              <a:t>Slightly more males than females show traces of violence, and several children were also apparently killed by projectiles. </a:t>
            </a:r>
          </a:p>
          <a:p>
            <a:endParaRPr lang="en-GB" dirty="0" smtClean="0">
              <a:solidFill>
                <a:schemeClr val="bg1"/>
              </a:solidFill>
            </a:endParaRPr>
          </a:p>
          <a:p>
            <a:r>
              <a:rPr lang="en-GB" dirty="0" smtClean="0">
                <a:solidFill>
                  <a:schemeClr val="bg1"/>
                </a:solidFill>
              </a:rPr>
              <a:t>There were a number of multiple burials, presumed to be contemporary interments, some with no traces of projectile injuries. </a:t>
            </a:r>
          </a:p>
          <a:p>
            <a:endParaRPr lang="en-GB" dirty="0" smtClean="0">
              <a:solidFill>
                <a:schemeClr val="bg1"/>
              </a:solidFill>
            </a:endParaRPr>
          </a:p>
          <a:p>
            <a:r>
              <a:rPr lang="en-GB" dirty="0" smtClean="0">
                <a:solidFill>
                  <a:schemeClr val="bg1"/>
                </a:solidFill>
              </a:rPr>
              <a:t>The pattern of multiple wounds (up to a dozen in the case of an adult female) may indicate either close combat or revenge attacks by a group</a:t>
            </a:r>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ebel Sahaba2.png"/>
          <p:cNvPicPr>
            <a:picLocks noChangeAspect="1"/>
          </p:cNvPicPr>
          <p:nvPr/>
        </p:nvPicPr>
        <p:blipFill>
          <a:blip r:embed="rId2" cstate="print">
            <a:lum bright="-64000" contrast="-57000"/>
          </a:blip>
          <a:stretch>
            <a:fillRect/>
          </a:stretch>
        </p:blipFill>
        <p:spPr>
          <a:xfrm>
            <a:off x="0" y="0"/>
            <a:ext cx="9144000" cy="6858000"/>
          </a:xfrm>
          <a:prstGeom prst="rect">
            <a:avLst/>
          </a:prstGeom>
        </p:spPr>
      </p:pic>
      <p:sp>
        <p:nvSpPr>
          <p:cNvPr id="2" name="TextBox 1"/>
          <p:cNvSpPr txBox="1"/>
          <p:nvPr/>
        </p:nvSpPr>
        <p:spPr>
          <a:xfrm>
            <a:off x="500034" y="785794"/>
            <a:ext cx="8429684" cy="5632311"/>
          </a:xfrm>
          <a:prstGeom prst="rect">
            <a:avLst/>
          </a:prstGeom>
          <a:noFill/>
        </p:spPr>
        <p:txBody>
          <a:bodyPr wrap="square" rtlCol="0">
            <a:spAutoFit/>
          </a:bodyPr>
          <a:lstStyle/>
          <a:p>
            <a:r>
              <a:rPr lang="en-GB" dirty="0" smtClean="0">
                <a:solidFill>
                  <a:schemeClr val="bg1"/>
                </a:solidFill>
              </a:rPr>
              <a:t>Several of the adult males were interred alone, which may imply they were killed away from the settlement. </a:t>
            </a:r>
          </a:p>
          <a:p>
            <a:endParaRPr lang="en-GB" dirty="0" smtClean="0">
              <a:solidFill>
                <a:schemeClr val="bg1"/>
              </a:solidFill>
            </a:endParaRPr>
          </a:p>
          <a:p>
            <a:r>
              <a:rPr lang="en-GB" dirty="0" smtClean="0">
                <a:solidFill>
                  <a:schemeClr val="bg1"/>
                </a:solidFill>
              </a:rPr>
              <a:t>Environmental pressure is suggested by </a:t>
            </a:r>
            <a:r>
              <a:rPr lang="en-GB" dirty="0" err="1" smtClean="0">
                <a:solidFill>
                  <a:schemeClr val="bg1"/>
                </a:solidFill>
              </a:rPr>
              <a:t>Wendorf</a:t>
            </a:r>
            <a:r>
              <a:rPr lang="en-GB" dirty="0" smtClean="0">
                <a:solidFill>
                  <a:schemeClr val="bg1"/>
                </a:solidFill>
              </a:rPr>
              <a:t> as the cause of the violence</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It is possible, given the absence of traumatic injuries at the only contemporary burial site in the vicinity, that this was a special-purpose burial place for those who had died untimely deaths – a common feature of the ethnographic record</a:t>
            </a: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oita do Sebastião.png"/>
          <p:cNvPicPr>
            <a:picLocks noChangeAspect="1"/>
          </p:cNvPicPr>
          <p:nvPr/>
        </p:nvPicPr>
        <p:blipFill>
          <a:blip r:embed="rId2" cstate="print">
            <a:lum bright="-32000" contrast="-61000"/>
          </a:blip>
          <a:stretch>
            <a:fillRect/>
          </a:stretch>
        </p:blipFill>
        <p:spPr>
          <a:xfrm>
            <a:off x="0" y="1000129"/>
            <a:ext cx="9144000" cy="5836595"/>
          </a:xfrm>
          <a:prstGeom prst="rect">
            <a:avLst/>
          </a:prstGeom>
        </p:spPr>
      </p:pic>
      <p:sp>
        <p:nvSpPr>
          <p:cNvPr id="2" name="TextBox 1"/>
          <p:cNvSpPr txBox="1"/>
          <p:nvPr/>
        </p:nvSpPr>
        <p:spPr>
          <a:xfrm>
            <a:off x="500034" y="214290"/>
            <a:ext cx="8429684" cy="5909310"/>
          </a:xfrm>
          <a:prstGeom prst="rect">
            <a:avLst/>
          </a:prstGeom>
          <a:noFill/>
        </p:spPr>
        <p:txBody>
          <a:bodyPr wrap="square" rtlCol="0">
            <a:spAutoFit/>
          </a:bodyPr>
          <a:lstStyle/>
          <a:p>
            <a:r>
              <a:rPr lang="en-GB" b="1" dirty="0" smtClean="0">
                <a:solidFill>
                  <a:schemeClr val="bg1"/>
                </a:solidFill>
              </a:rPr>
              <a:t>The Mesolithic evidence (Mediterranean and the Near East)</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....remarkably little trace of violence can be detected here in terms of skeletal trauma </a:t>
            </a:r>
          </a:p>
          <a:p>
            <a:endParaRPr lang="en-GB" dirty="0" smtClean="0">
              <a:solidFill>
                <a:schemeClr val="bg1"/>
              </a:solidFill>
            </a:endParaRPr>
          </a:p>
          <a:p>
            <a:r>
              <a:rPr lang="en-GB" dirty="0" smtClean="0">
                <a:solidFill>
                  <a:schemeClr val="bg1"/>
                </a:solidFill>
              </a:rPr>
              <a:t>central and eastern Mediterranean - relatively small sample size may be a factor    - single example of violent death from </a:t>
            </a:r>
            <a:r>
              <a:rPr lang="en-GB" dirty="0" err="1" smtClean="0">
                <a:solidFill>
                  <a:schemeClr val="bg1"/>
                </a:solidFill>
              </a:rPr>
              <a:t>Franchthi</a:t>
            </a:r>
            <a:r>
              <a:rPr lang="en-GB" dirty="0" smtClean="0">
                <a:solidFill>
                  <a:schemeClr val="bg1"/>
                </a:solidFill>
              </a:rPr>
              <a:t> Cave, Greece. </a:t>
            </a:r>
          </a:p>
          <a:p>
            <a:endParaRPr lang="en-GB" dirty="0" smtClean="0">
              <a:solidFill>
                <a:schemeClr val="bg1"/>
              </a:solidFill>
            </a:endParaRPr>
          </a:p>
          <a:p>
            <a:r>
              <a:rPr lang="en-GB" dirty="0" smtClean="0">
                <a:solidFill>
                  <a:schemeClr val="bg1"/>
                </a:solidFill>
              </a:rPr>
              <a:t>western Mediterranean - 400 burials in Portuguese shell </a:t>
            </a:r>
            <a:r>
              <a:rPr lang="pt-BR" dirty="0" smtClean="0">
                <a:solidFill>
                  <a:schemeClr val="bg1"/>
                </a:solidFill>
              </a:rPr>
              <a:t>middens such as Moita do Sebastião</a:t>
            </a:r>
            <a:r>
              <a:rPr lang="en-GB" dirty="0" smtClean="0">
                <a:solidFill>
                  <a:schemeClr val="bg1"/>
                </a:solidFill>
              </a:rPr>
              <a:t>. </a:t>
            </a:r>
          </a:p>
          <a:p>
            <a:endParaRPr lang="en-GB" dirty="0" smtClean="0">
              <a:solidFill>
                <a:schemeClr val="bg1"/>
              </a:solidFill>
            </a:endParaRPr>
          </a:p>
          <a:p>
            <a:r>
              <a:rPr lang="en-GB" dirty="0" smtClean="0">
                <a:solidFill>
                  <a:schemeClr val="bg1"/>
                </a:solidFill>
              </a:rPr>
              <a:t>projectile wound in the foot at </a:t>
            </a:r>
            <a:r>
              <a:rPr lang="en-GB" dirty="0" err="1" smtClean="0">
                <a:solidFill>
                  <a:schemeClr val="bg1"/>
                </a:solidFill>
              </a:rPr>
              <a:t>Moita</a:t>
            </a:r>
            <a:r>
              <a:rPr lang="en-GB" dirty="0" smtClean="0">
                <a:solidFill>
                  <a:schemeClr val="bg1"/>
                </a:solidFill>
              </a:rPr>
              <a:t> do </a:t>
            </a:r>
            <a:r>
              <a:rPr lang="en-GB" dirty="0" err="1" smtClean="0">
                <a:solidFill>
                  <a:schemeClr val="bg1"/>
                </a:solidFill>
              </a:rPr>
              <a:t>Sebastião</a:t>
            </a:r>
            <a:r>
              <a:rPr lang="en-GB" dirty="0" smtClean="0">
                <a:solidFill>
                  <a:schemeClr val="bg1"/>
                </a:solidFill>
              </a:rPr>
              <a:t> and a skull wound at </a:t>
            </a:r>
            <a:r>
              <a:rPr lang="en-GB" dirty="0" err="1" smtClean="0">
                <a:solidFill>
                  <a:schemeClr val="bg1"/>
                </a:solidFill>
              </a:rPr>
              <a:t>Cabeço</a:t>
            </a:r>
            <a:r>
              <a:rPr lang="en-GB" dirty="0" smtClean="0">
                <a:solidFill>
                  <a:schemeClr val="bg1"/>
                </a:solidFill>
              </a:rPr>
              <a:t> </a:t>
            </a:r>
            <a:r>
              <a:rPr lang="en-GB" dirty="0" err="1" smtClean="0">
                <a:solidFill>
                  <a:schemeClr val="bg1"/>
                </a:solidFill>
              </a:rPr>
              <a:t>da</a:t>
            </a:r>
            <a:r>
              <a:rPr lang="en-GB" dirty="0" smtClean="0">
                <a:solidFill>
                  <a:schemeClr val="bg1"/>
                </a:solidFill>
              </a:rPr>
              <a:t> </a:t>
            </a:r>
            <a:r>
              <a:rPr lang="en-GB" dirty="0" err="1" smtClean="0">
                <a:solidFill>
                  <a:schemeClr val="bg1"/>
                </a:solidFill>
              </a:rPr>
              <a:t>Arruda</a:t>
            </a:r>
            <a:r>
              <a:rPr lang="en-GB" dirty="0" smtClean="0">
                <a:solidFill>
                  <a:schemeClr val="bg1"/>
                </a:solidFill>
              </a:rPr>
              <a:t> are the only clear traces of violence. </a:t>
            </a:r>
          </a:p>
          <a:p>
            <a:endParaRPr lang="en-GB" dirty="0" smtClean="0">
              <a:solidFill>
                <a:schemeClr val="bg1"/>
              </a:solidFill>
            </a:endParaRPr>
          </a:p>
          <a:p>
            <a:r>
              <a:rPr lang="en-GB" dirty="0" smtClean="0">
                <a:solidFill>
                  <a:schemeClr val="bg1"/>
                </a:solidFill>
              </a:rPr>
              <a:t>Parry fractures have been reported from Portuguese sites</a:t>
            </a:r>
          </a:p>
          <a:p>
            <a:endParaRPr lang="en-GB" dirty="0" smtClean="0">
              <a:solidFill>
                <a:schemeClr val="bg1"/>
              </a:solidFill>
            </a:endParaRPr>
          </a:p>
          <a:p>
            <a:r>
              <a:rPr lang="en-GB" dirty="0" smtClean="0">
                <a:solidFill>
                  <a:schemeClr val="bg1"/>
                </a:solidFill>
              </a:rPr>
              <a:t>However, recent examinations of prehistoric American material show no link between the frequency of head injuries thought to result from attacks and parry fractures. There are a large number of accidents which can result in parry fractures </a:t>
            </a: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natufian.png"/>
          <p:cNvPicPr>
            <a:picLocks noChangeAspect="1"/>
          </p:cNvPicPr>
          <p:nvPr/>
        </p:nvPicPr>
        <p:blipFill>
          <a:blip r:embed="rId2" cstate="print">
            <a:lum bright="-24000" contrast="-32000"/>
          </a:blip>
          <a:stretch>
            <a:fillRect/>
          </a:stretch>
        </p:blipFill>
        <p:spPr>
          <a:xfrm>
            <a:off x="0" y="0"/>
            <a:ext cx="9186244" cy="6858000"/>
          </a:xfrm>
          <a:prstGeom prst="rect">
            <a:avLst/>
          </a:prstGeom>
        </p:spPr>
      </p:pic>
      <p:sp>
        <p:nvSpPr>
          <p:cNvPr id="2" name="TextBox 1"/>
          <p:cNvSpPr txBox="1"/>
          <p:nvPr/>
        </p:nvSpPr>
        <p:spPr>
          <a:xfrm>
            <a:off x="500034" y="1500174"/>
            <a:ext cx="8429684" cy="4524315"/>
          </a:xfrm>
          <a:prstGeom prst="rect">
            <a:avLst/>
          </a:prstGeom>
          <a:noFill/>
        </p:spPr>
        <p:txBody>
          <a:bodyPr wrap="square" rtlCol="0">
            <a:spAutoFit/>
          </a:bodyPr>
          <a:lstStyle/>
          <a:p>
            <a:r>
              <a:rPr lang="en-GB" dirty="0" smtClean="0">
                <a:solidFill>
                  <a:schemeClr val="bg1"/>
                </a:solidFill>
              </a:rPr>
              <a:t>The absence of direct evidence is striking for the </a:t>
            </a:r>
            <a:r>
              <a:rPr lang="en-GB" dirty="0" err="1" smtClean="0">
                <a:solidFill>
                  <a:schemeClr val="bg1"/>
                </a:solidFill>
              </a:rPr>
              <a:t>Natufian</a:t>
            </a:r>
            <a:r>
              <a:rPr lang="en-GB" dirty="0" smtClean="0">
                <a:solidFill>
                  <a:schemeClr val="bg1"/>
                </a:solidFill>
              </a:rPr>
              <a:t> of Palestine</a:t>
            </a:r>
          </a:p>
          <a:p>
            <a:r>
              <a:rPr lang="en-GB" dirty="0" smtClean="0">
                <a:solidFill>
                  <a:schemeClr val="bg1"/>
                </a:solidFill>
              </a:rPr>
              <a:t>- large skeletal sample (over 400 inhumations, most from large cemeteries)</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.....only a single suggested act of violence </a:t>
            </a:r>
          </a:p>
          <a:p>
            <a:r>
              <a:rPr lang="en-GB" dirty="0" smtClean="0">
                <a:solidFill>
                  <a:schemeClr val="bg1"/>
                </a:solidFill>
              </a:rPr>
              <a:t>(a depressed fracture of the skull at </a:t>
            </a:r>
            <a:r>
              <a:rPr lang="en-GB" dirty="0" err="1" smtClean="0">
                <a:solidFill>
                  <a:schemeClr val="bg1"/>
                </a:solidFill>
              </a:rPr>
              <a:t>Nahel</a:t>
            </a:r>
            <a:r>
              <a:rPr lang="en-GB" dirty="0" smtClean="0">
                <a:solidFill>
                  <a:schemeClr val="bg1"/>
                </a:solidFill>
              </a:rPr>
              <a:t> Oren)</a:t>
            </a:r>
          </a:p>
          <a:p>
            <a:endParaRPr lang="en-GB" dirty="0" smtClean="0">
              <a:solidFill>
                <a:schemeClr val="bg1"/>
              </a:solidFill>
            </a:endParaRPr>
          </a:p>
          <a:p>
            <a:r>
              <a:rPr lang="en-GB" dirty="0" smtClean="0">
                <a:solidFill>
                  <a:schemeClr val="bg1"/>
                </a:solidFill>
              </a:rPr>
              <a:t>Population pressure has often been suggested as a factor in the </a:t>
            </a:r>
            <a:r>
              <a:rPr lang="en-GB" dirty="0" err="1" smtClean="0">
                <a:solidFill>
                  <a:schemeClr val="bg1"/>
                </a:solidFill>
              </a:rPr>
              <a:t>Natufian</a:t>
            </a:r>
            <a:r>
              <a:rPr lang="en-GB" dirty="0" smtClean="0">
                <a:solidFill>
                  <a:schemeClr val="bg1"/>
                </a:solidFill>
              </a:rPr>
              <a:t> development of an agricultural economy.....</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......yet there is </a:t>
            </a:r>
            <a:r>
              <a:rPr lang="en-GB" b="1" dirty="0" smtClean="0">
                <a:solidFill>
                  <a:srgbClr val="FFC000"/>
                </a:solidFill>
              </a:rPr>
              <a:t>no trace in the archaeological record </a:t>
            </a:r>
            <a:r>
              <a:rPr lang="en-GB" dirty="0" smtClean="0">
                <a:solidFill>
                  <a:schemeClr val="bg1"/>
                </a:solidFill>
              </a:rPr>
              <a:t>that this led to conflict</a:t>
            </a: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hela Cladovei.png"/>
          <p:cNvPicPr>
            <a:picLocks noChangeAspect="1"/>
          </p:cNvPicPr>
          <p:nvPr/>
        </p:nvPicPr>
        <p:blipFill>
          <a:blip r:embed="rId2" cstate="print">
            <a:lum bright="-49000" contrast="-61000"/>
          </a:blip>
          <a:stretch>
            <a:fillRect/>
          </a:stretch>
        </p:blipFill>
        <p:spPr>
          <a:xfrm>
            <a:off x="5214942" y="3218968"/>
            <a:ext cx="3929058" cy="3639031"/>
          </a:xfrm>
          <a:prstGeom prst="rect">
            <a:avLst/>
          </a:prstGeom>
        </p:spPr>
      </p:pic>
      <p:pic>
        <p:nvPicPr>
          <p:cNvPr id="4" name="Picture 3" descr="Schela Cladovei 2.png"/>
          <p:cNvPicPr>
            <a:picLocks noChangeAspect="1"/>
          </p:cNvPicPr>
          <p:nvPr/>
        </p:nvPicPr>
        <p:blipFill>
          <a:blip r:embed="rId3" cstate="print">
            <a:lum bright="-36000" contrast="-62000"/>
          </a:blip>
          <a:stretch>
            <a:fillRect/>
          </a:stretch>
        </p:blipFill>
        <p:spPr>
          <a:xfrm>
            <a:off x="1" y="3215688"/>
            <a:ext cx="5214942" cy="3642311"/>
          </a:xfrm>
          <a:prstGeom prst="rect">
            <a:avLst/>
          </a:prstGeom>
        </p:spPr>
      </p:pic>
      <p:sp>
        <p:nvSpPr>
          <p:cNvPr id="2" name="TextBox 1"/>
          <p:cNvSpPr txBox="1"/>
          <p:nvPr/>
        </p:nvSpPr>
        <p:spPr>
          <a:xfrm>
            <a:off x="500034" y="642918"/>
            <a:ext cx="8429684" cy="5078313"/>
          </a:xfrm>
          <a:prstGeom prst="rect">
            <a:avLst/>
          </a:prstGeom>
          <a:noFill/>
        </p:spPr>
        <p:txBody>
          <a:bodyPr wrap="square" rtlCol="0">
            <a:spAutoFit/>
          </a:bodyPr>
          <a:lstStyle/>
          <a:p>
            <a:r>
              <a:rPr lang="en-GB" b="1" dirty="0" smtClean="0">
                <a:solidFill>
                  <a:schemeClr val="bg1"/>
                </a:solidFill>
              </a:rPr>
              <a:t>Inland from the Mediterranean.....</a:t>
            </a:r>
          </a:p>
          <a:p>
            <a:endParaRPr lang="en-GB" dirty="0" smtClean="0">
              <a:solidFill>
                <a:schemeClr val="bg1"/>
              </a:solidFill>
            </a:endParaRPr>
          </a:p>
          <a:p>
            <a:r>
              <a:rPr lang="en-GB" dirty="0" smtClean="0">
                <a:solidFill>
                  <a:schemeClr val="bg1"/>
                </a:solidFill>
              </a:rPr>
              <a:t>At </a:t>
            </a:r>
            <a:r>
              <a:rPr lang="en-GB" dirty="0" err="1" smtClean="0">
                <a:solidFill>
                  <a:schemeClr val="bg1"/>
                </a:solidFill>
              </a:rPr>
              <a:t>Schela</a:t>
            </a:r>
            <a:r>
              <a:rPr lang="en-GB" dirty="0" smtClean="0">
                <a:solidFill>
                  <a:schemeClr val="bg1"/>
                </a:solidFill>
              </a:rPr>
              <a:t> </a:t>
            </a:r>
            <a:r>
              <a:rPr lang="en-GB" dirty="0" err="1" smtClean="0">
                <a:solidFill>
                  <a:schemeClr val="bg1"/>
                </a:solidFill>
              </a:rPr>
              <a:t>Cladovei</a:t>
            </a:r>
            <a:r>
              <a:rPr lang="en-GB" dirty="0" smtClean="0">
                <a:solidFill>
                  <a:schemeClr val="bg1"/>
                </a:solidFill>
              </a:rPr>
              <a:t> (Danube), the level of violence appears to be very high among the fifty-six skeletons excavated:</a:t>
            </a:r>
          </a:p>
          <a:p>
            <a:endParaRPr lang="en-GB" dirty="0" smtClean="0">
              <a:solidFill>
                <a:schemeClr val="bg1"/>
              </a:solidFill>
            </a:endParaRPr>
          </a:p>
          <a:p>
            <a:r>
              <a:rPr lang="en-GB" dirty="0" smtClean="0">
                <a:solidFill>
                  <a:schemeClr val="bg1"/>
                </a:solidFill>
              </a:rPr>
              <a:t>six cases of projectile injuries (four male, one female, one unsexed, mostly from bone points) along with some half a dozen examples of cranial injuries (mostly not healed before death), so that about one third of all adults from the site had traumatic injuries. </a:t>
            </a:r>
          </a:p>
          <a:p>
            <a:endParaRPr lang="en-GB" dirty="0" smtClean="0">
              <a:solidFill>
                <a:schemeClr val="bg1"/>
              </a:solidFill>
            </a:endParaRPr>
          </a:p>
          <a:p>
            <a:r>
              <a:rPr lang="en-GB" dirty="0" smtClean="0">
                <a:solidFill>
                  <a:schemeClr val="bg1"/>
                </a:solidFill>
              </a:rPr>
              <a:t>However, within the region’s Mesolithic cemeteries as a whole </a:t>
            </a:r>
            <a:r>
              <a:rPr lang="en-GB" dirty="0" err="1" smtClean="0">
                <a:solidFill>
                  <a:schemeClr val="bg1"/>
                </a:solidFill>
              </a:rPr>
              <a:t>Schela</a:t>
            </a:r>
            <a:r>
              <a:rPr lang="en-GB" dirty="0" smtClean="0">
                <a:solidFill>
                  <a:schemeClr val="bg1"/>
                </a:solidFill>
              </a:rPr>
              <a:t> </a:t>
            </a:r>
            <a:r>
              <a:rPr lang="en-GB" dirty="0" err="1" smtClean="0">
                <a:solidFill>
                  <a:schemeClr val="bg1"/>
                </a:solidFill>
              </a:rPr>
              <a:t>Cladovei</a:t>
            </a:r>
            <a:r>
              <a:rPr lang="en-GB" dirty="0" smtClean="0">
                <a:solidFill>
                  <a:schemeClr val="bg1"/>
                </a:solidFill>
              </a:rPr>
              <a:t> and another at </a:t>
            </a:r>
            <a:r>
              <a:rPr lang="en-GB" dirty="0" err="1" smtClean="0">
                <a:solidFill>
                  <a:schemeClr val="bg1"/>
                </a:solidFill>
              </a:rPr>
              <a:t>Vlasac</a:t>
            </a:r>
            <a:r>
              <a:rPr lang="en-GB" dirty="0" smtClean="0">
                <a:solidFill>
                  <a:schemeClr val="bg1"/>
                </a:solidFill>
              </a:rPr>
              <a:t> appear to be exceptional – the latest overall figures are</a:t>
            </a:r>
          </a:p>
          <a:p>
            <a:r>
              <a:rPr lang="en-GB" dirty="0" smtClean="0">
                <a:solidFill>
                  <a:schemeClr val="bg1"/>
                </a:solidFill>
              </a:rPr>
              <a:t>eight projectile injuries out of 400 skeletons, and roughly ten individuals with fractures. </a:t>
            </a:r>
          </a:p>
          <a:p>
            <a:endParaRPr lang="en-GB" dirty="0" smtClean="0">
              <a:solidFill>
                <a:schemeClr val="bg1"/>
              </a:solidFill>
            </a:endParaRPr>
          </a:p>
          <a:p>
            <a:r>
              <a:rPr lang="en-GB" dirty="0" smtClean="0">
                <a:solidFill>
                  <a:schemeClr val="bg1"/>
                </a:solidFill>
              </a:rPr>
              <a:t>They thus provide the vast bulk of cases from one-fifth of the total examined burial population, suggesting that significant cultural variability existed in the level of conflict within this relatively small area.</a:t>
            </a: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3214710" cy="5355312"/>
          </a:xfrm>
          <a:prstGeom prst="rect">
            <a:avLst/>
          </a:prstGeom>
          <a:noFill/>
        </p:spPr>
        <p:txBody>
          <a:bodyPr wrap="square" rtlCol="0">
            <a:spAutoFit/>
          </a:bodyPr>
          <a:lstStyle/>
          <a:p>
            <a:r>
              <a:rPr lang="en-GB" dirty="0" smtClean="0">
                <a:solidFill>
                  <a:schemeClr val="bg1"/>
                </a:solidFill>
              </a:rPr>
              <a:t>In northern Europe we have the oldest definite evidence for arrows and thus bows, at </a:t>
            </a:r>
            <a:r>
              <a:rPr lang="en-GB" dirty="0" err="1" smtClean="0">
                <a:solidFill>
                  <a:schemeClr val="bg1"/>
                </a:solidFill>
              </a:rPr>
              <a:t>Stellmoor</a:t>
            </a:r>
            <a:r>
              <a:rPr lang="en-GB" dirty="0" smtClean="0">
                <a:solidFill>
                  <a:schemeClr val="bg1"/>
                </a:solidFill>
              </a:rPr>
              <a:t> in Germany, c. 8500 BC, along with a significant level of well-recorded skeletal trauma in the form of projectile wounds </a:t>
            </a:r>
          </a:p>
          <a:p>
            <a:endParaRPr lang="en-GB" dirty="0" smtClean="0">
              <a:solidFill>
                <a:schemeClr val="bg1"/>
              </a:solidFill>
            </a:endParaRPr>
          </a:p>
          <a:p>
            <a:r>
              <a:rPr lang="en-GB" dirty="0" smtClean="0">
                <a:solidFill>
                  <a:schemeClr val="bg1"/>
                </a:solidFill>
              </a:rPr>
              <a:t>More than anything else, this justifies descriptions of the Mesolithic as the period when true warfare began in northern Europe, with examples from Atlantic France and Denmark to the Ukraine of individuals suffering fatal wounds from weapons</a:t>
            </a:r>
          </a:p>
        </p:txBody>
      </p:sp>
      <p:pic>
        <p:nvPicPr>
          <p:cNvPr id="3" name="Picture 2" descr="Stellmoor in Germany.png"/>
          <p:cNvPicPr>
            <a:picLocks noChangeAspect="1"/>
          </p:cNvPicPr>
          <p:nvPr/>
        </p:nvPicPr>
        <p:blipFill>
          <a:blip r:embed="rId2" cstate="print"/>
          <a:stretch>
            <a:fillRect/>
          </a:stretch>
        </p:blipFill>
        <p:spPr>
          <a:xfrm>
            <a:off x="3848475" y="0"/>
            <a:ext cx="5295525" cy="6858000"/>
          </a:xfrm>
          <a:prstGeom prst="rect">
            <a:avLst/>
          </a:prstGeom>
        </p:spPr>
      </p:pic>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282" y="285728"/>
            <a:ext cx="4000528" cy="5632311"/>
          </a:xfrm>
          <a:prstGeom prst="rect">
            <a:avLst/>
          </a:prstGeom>
          <a:noFill/>
        </p:spPr>
        <p:txBody>
          <a:bodyPr wrap="square" rtlCol="0">
            <a:spAutoFit/>
          </a:bodyPr>
          <a:lstStyle/>
          <a:p>
            <a:r>
              <a:rPr lang="en-GB" dirty="0" smtClean="0">
                <a:solidFill>
                  <a:schemeClr val="bg1"/>
                </a:solidFill>
              </a:rPr>
              <a:t>From southern Scandinavia, at the </a:t>
            </a:r>
            <a:r>
              <a:rPr lang="en-GB" dirty="0" err="1" smtClean="0">
                <a:solidFill>
                  <a:schemeClr val="bg1"/>
                </a:solidFill>
              </a:rPr>
              <a:t>Ertebølle</a:t>
            </a:r>
            <a:r>
              <a:rPr lang="en-GB" dirty="0" smtClean="0">
                <a:solidFill>
                  <a:schemeClr val="bg1"/>
                </a:solidFill>
              </a:rPr>
              <a:t> period </a:t>
            </a:r>
            <a:r>
              <a:rPr lang="en-GB" dirty="0" err="1" smtClean="0">
                <a:solidFill>
                  <a:schemeClr val="bg1"/>
                </a:solidFill>
              </a:rPr>
              <a:t>Skateholm</a:t>
            </a:r>
            <a:r>
              <a:rPr lang="en-GB" dirty="0" smtClean="0">
                <a:solidFill>
                  <a:schemeClr val="bg1"/>
                </a:solidFill>
              </a:rPr>
              <a:t> I ‘cemetery’ in southern Sweden, an arrowhead was lodged in the pelvic bone of an adult male and a bone point was found with another male</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At the </a:t>
            </a:r>
            <a:r>
              <a:rPr lang="en-GB" dirty="0" err="1" smtClean="0">
                <a:solidFill>
                  <a:schemeClr val="bg1"/>
                </a:solidFill>
              </a:rPr>
              <a:t>Ertebølle</a:t>
            </a:r>
            <a:r>
              <a:rPr lang="en-GB" dirty="0" smtClean="0">
                <a:solidFill>
                  <a:schemeClr val="bg1"/>
                </a:solidFill>
              </a:rPr>
              <a:t> period </a:t>
            </a:r>
            <a:r>
              <a:rPr lang="en-GB" dirty="0" err="1" smtClean="0">
                <a:solidFill>
                  <a:schemeClr val="bg1"/>
                </a:solidFill>
              </a:rPr>
              <a:t>Vedbæk</a:t>
            </a:r>
            <a:r>
              <a:rPr lang="en-GB" dirty="0" smtClean="0">
                <a:solidFill>
                  <a:schemeClr val="bg1"/>
                </a:solidFill>
              </a:rPr>
              <a:t> ‘cemetery’ on Zealand, one of the individuals (an adult, probably male) in a grave containing three bodies had a bone point through the throat </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The apparently simultaneous burial of the man, woman, and child has led to the suggestion that all three died suddenly and violently </a:t>
            </a:r>
          </a:p>
          <a:p>
            <a:endParaRPr lang="en-GB" dirty="0" smtClean="0">
              <a:solidFill>
                <a:schemeClr val="bg1"/>
              </a:solidFill>
            </a:endParaRPr>
          </a:p>
        </p:txBody>
      </p:sp>
      <p:pic>
        <p:nvPicPr>
          <p:cNvPr id="3" name="Picture 2" descr="Vedbæk.png"/>
          <p:cNvPicPr>
            <a:picLocks noChangeAspect="1"/>
          </p:cNvPicPr>
          <p:nvPr/>
        </p:nvPicPr>
        <p:blipFill>
          <a:blip r:embed="rId2" cstate="print"/>
          <a:stretch>
            <a:fillRect/>
          </a:stretch>
        </p:blipFill>
        <p:spPr>
          <a:xfrm>
            <a:off x="4279057" y="0"/>
            <a:ext cx="4864943" cy="6858000"/>
          </a:xfrm>
          <a:prstGeom prst="rect">
            <a:avLst/>
          </a:prstGeom>
        </p:spPr>
      </p:pic>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754326"/>
          </a:xfrm>
          <a:prstGeom prst="rect">
            <a:avLst/>
          </a:prstGeom>
          <a:noFill/>
        </p:spPr>
        <p:txBody>
          <a:bodyPr wrap="square" rtlCol="0">
            <a:spAutoFit/>
          </a:bodyPr>
          <a:lstStyle/>
          <a:p>
            <a:r>
              <a:rPr lang="en-GB" dirty="0" err="1" smtClean="0">
                <a:solidFill>
                  <a:schemeClr val="bg1"/>
                </a:solidFill>
              </a:rPr>
              <a:t>Téviec</a:t>
            </a:r>
            <a:r>
              <a:rPr lang="en-GB" dirty="0" smtClean="0">
                <a:solidFill>
                  <a:schemeClr val="bg1"/>
                </a:solidFill>
              </a:rPr>
              <a:t> (Brittany) -  male burial with two flint points embedded in his spine </a:t>
            </a:r>
          </a:p>
          <a:p>
            <a:endParaRPr lang="en-GB" dirty="0" smtClean="0">
              <a:solidFill>
                <a:schemeClr val="bg1"/>
              </a:solidFill>
            </a:endParaRPr>
          </a:p>
          <a:p>
            <a:r>
              <a:rPr lang="en-GB" dirty="0" smtClean="0">
                <a:solidFill>
                  <a:schemeClr val="bg1"/>
                </a:solidFill>
              </a:rPr>
              <a:t>Further east, several projectile injuries apparently causing death are reported from </a:t>
            </a:r>
            <a:r>
              <a:rPr lang="en-GB" dirty="0" err="1" smtClean="0">
                <a:solidFill>
                  <a:schemeClr val="bg1"/>
                </a:solidFill>
              </a:rPr>
              <a:t>Volos’ke</a:t>
            </a:r>
            <a:r>
              <a:rPr lang="en-GB" dirty="0" smtClean="0">
                <a:solidFill>
                  <a:schemeClr val="bg1"/>
                </a:solidFill>
              </a:rPr>
              <a:t> and </a:t>
            </a:r>
            <a:r>
              <a:rPr lang="en-GB" dirty="0" err="1" smtClean="0">
                <a:solidFill>
                  <a:schemeClr val="bg1"/>
                </a:solidFill>
              </a:rPr>
              <a:t>Vasylivka</a:t>
            </a:r>
            <a:r>
              <a:rPr lang="en-GB" dirty="0" smtClean="0">
                <a:solidFill>
                  <a:schemeClr val="bg1"/>
                </a:solidFill>
              </a:rPr>
              <a:t> I in the Ukraine; also in the Ukraine the </a:t>
            </a:r>
            <a:r>
              <a:rPr lang="en-GB" dirty="0" err="1" smtClean="0">
                <a:solidFill>
                  <a:schemeClr val="bg1"/>
                </a:solidFill>
              </a:rPr>
              <a:t>Vasylivka</a:t>
            </a:r>
            <a:r>
              <a:rPr lang="en-GB" dirty="0" smtClean="0">
                <a:solidFill>
                  <a:schemeClr val="bg1"/>
                </a:solidFill>
              </a:rPr>
              <a:t> III cemetery produced four burials with arrow injuries and several with apparently crushed skulls.</a:t>
            </a:r>
          </a:p>
        </p:txBody>
      </p:sp>
      <p:pic>
        <p:nvPicPr>
          <p:cNvPr id="3" name="Picture 2" descr="Téviec.png"/>
          <p:cNvPicPr>
            <a:picLocks noChangeAspect="1"/>
          </p:cNvPicPr>
          <p:nvPr/>
        </p:nvPicPr>
        <p:blipFill>
          <a:blip r:embed="rId2" cstate="print"/>
          <a:stretch>
            <a:fillRect/>
          </a:stretch>
        </p:blipFill>
        <p:spPr>
          <a:xfrm>
            <a:off x="1643042" y="2786058"/>
            <a:ext cx="6154473" cy="3714752"/>
          </a:xfrm>
          <a:prstGeom prst="rect">
            <a:avLst/>
          </a:prstGeom>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5632311"/>
          </a:xfrm>
          <a:prstGeom prst="rect">
            <a:avLst/>
          </a:prstGeom>
          <a:noFill/>
        </p:spPr>
        <p:txBody>
          <a:bodyPr wrap="square" rtlCol="0">
            <a:spAutoFit/>
          </a:bodyPr>
          <a:lstStyle/>
          <a:p>
            <a:r>
              <a:rPr lang="en-GB" dirty="0" smtClean="0">
                <a:solidFill>
                  <a:schemeClr val="bg1"/>
                </a:solidFill>
              </a:rPr>
              <a:t>More indirect evidence of injuries also exists where large-scale studies of skeletal</a:t>
            </a:r>
          </a:p>
          <a:p>
            <a:r>
              <a:rPr lang="en-GB" dirty="0" smtClean="0">
                <a:solidFill>
                  <a:schemeClr val="bg1"/>
                </a:solidFill>
              </a:rPr>
              <a:t>material have been undertaken. </a:t>
            </a:r>
          </a:p>
          <a:p>
            <a:endParaRPr lang="en-GB" dirty="0" smtClean="0">
              <a:solidFill>
                <a:schemeClr val="bg1"/>
              </a:solidFill>
            </a:endParaRPr>
          </a:p>
          <a:p>
            <a:r>
              <a:rPr lang="en-GB" dirty="0" smtClean="0">
                <a:solidFill>
                  <a:schemeClr val="bg1"/>
                </a:solidFill>
              </a:rPr>
              <a:t>Examination of cranial trauma in Denmark  shows that during the Mesolithic there were a high number of injuries in the form of fractures and impressions</a:t>
            </a:r>
          </a:p>
          <a:p>
            <a:endParaRPr lang="en-GB" dirty="0" smtClean="0">
              <a:solidFill>
                <a:schemeClr val="bg1"/>
              </a:solidFill>
            </a:endParaRPr>
          </a:p>
          <a:p>
            <a:r>
              <a:rPr lang="en-GB" dirty="0" smtClean="0">
                <a:solidFill>
                  <a:schemeClr val="bg1"/>
                </a:solidFill>
              </a:rPr>
              <a:t>The best-known example is the male burial (aged 30–50) from the </a:t>
            </a:r>
            <a:r>
              <a:rPr lang="en-GB" dirty="0" err="1" smtClean="0">
                <a:solidFill>
                  <a:schemeClr val="bg1"/>
                </a:solidFill>
              </a:rPr>
              <a:t>Ertebølle</a:t>
            </a:r>
            <a:r>
              <a:rPr lang="en-GB" dirty="0" smtClean="0">
                <a:solidFill>
                  <a:schemeClr val="bg1"/>
                </a:solidFill>
              </a:rPr>
              <a:t> period  </a:t>
            </a:r>
            <a:r>
              <a:rPr lang="en-GB" dirty="0" err="1" smtClean="0">
                <a:solidFill>
                  <a:schemeClr val="bg1"/>
                </a:solidFill>
              </a:rPr>
              <a:t>Korsør</a:t>
            </a:r>
            <a:r>
              <a:rPr lang="en-GB" dirty="0" smtClean="0">
                <a:solidFill>
                  <a:schemeClr val="bg1"/>
                </a:solidFill>
              </a:rPr>
              <a:t> Nor  harbour settlement site on the coast of Zealand, possibly in a bark boat, who has a deep healed wound caused by a club. </a:t>
            </a:r>
          </a:p>
          <a:p>
            <a:endParaRPr lang="en-GB" dirty="0" smtClean="0">
              <a:solidFill>
                <a:schemeClr val="bg1"/>
              </a:solidFill>
            </a:endParaRPr>
          </a:p>
          <a:p>
            <a:r>
              <a:rPr lang="en-GB" dirty="0" smtClean="0">
                <a:solidFill>
                  <a:schemeClr val="bg1"/>
                </a:solidFill>
              </a:rPr>
              <a:t>Six other burials were present at the site although these had all been disturbed by wave action. Two further skulls (an elderly male and an unidentified adult) also showed healed wounds </a:t>
            </a:r>
          </a:p>
          <a:p>
            <a:endParaRPr lang="en-GB" dirty="0" smtClean="0">
              <a:solidFill>
                <a:schemeClr val="bg1"/>
              </a:solidFill>
            </a:endParaRPr>
          </a:p>
          <a:p>
            <a:r>
              <a:rPr lang="en-GB" dirty="0" smtClean="0">
                <a:solidFill>
                  <a:schemeClr val="bg1"/>
                </a:solidFill>
              </a:rPr>
              <a:t>That not all the victims of conflict were male is shown by the </a:t>
            </a:r>
            <a:r>
              <a:rPr lang="en-GB" dirty="0" err="1" smtClean="0">
                <a:solidFill>
                  <a:schemeClr val="bg1"/>
                </a:solidFill>
              </a:rPr>
              <a:t>Ertebølle</a:t>
            </a:r>
            <a:r>
              <a:rPr lang="en-GB" dirty="0" smtClean="0">
                <a:solidFill>
                  <a:schemeClr val="bg1"/>
                </a:solidFill>
              </a:rPr>
              <a:t> period female burial from </a:t>
            </a:r>
            <a:r>
              <a:rPr lang="en-GB" dirty="0" err="1" smtClean="0">
                <a:solidFill>
                  <a:schemeClr val="bg1"/>
                </a:solidFill>
              </a:rPr>
              <a:t>Gøngehusvej</a:t>
            </a:r>
            <a:r>
              <a:rPr lang="en-GB" dirty="0" smtClean="0">
                <a:solidFill>
                  <a:schemeClr val="bg1"/>
                </a:solidFill>
              </a:rPr>
              <a:t>, </a:t>
            </a:r>
            <a:r>
              <a:rPr lang="en-GB" dirty="0" err="1" smtClean="0">
                <a:solidFill>
                  <a:schemeClr val="bg1"/>
                </a:solidFill>
              </a:rPr>
              <a:t>Vedbæk</a:t>
            </a:r>
            <a:endParaRPr lang="en-GB" dirty="0" smtClean="0">
              <a:solidFill>
                <a:schemeClr val="bg1"/>
              </a:solidFill>
            </a:endParaRPr>
          </a:p>
          <a:p>
            <a:endParaRPr lang="en-GB" dirty="0" smtClean="0">
              <a:solidFill>
                <a:schemeClr val="bg1"/>
              </a:solidFill>
            </a:endParaRPr>
          </a:p>
          <a:p>
            <a:r>
              <a:rPr lang="en-GB" dirty="0" smtClean="0">
                <a:solidFill>
                  <a:schemeClr val="bg1"/>
                </a:solidFill>
              </a:rPr>
              <a:t>This 40-year-old woman, found in a double grave with a 5-year-old child, was buried with a decorated cap, attempting to conceal the impression of a blunt instrument in a healed fracture.</a:t>
            </a:r>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3139321"/>
          </a:xfrm>
          <a:prstGeom prst="rect">
            <a:avLst/>
          </a:prstGeom>
          <a:noFill/>
        </p:spPr>
        <p:txBody>
          <a:bodyPr wrap="square" rtlCol="0">
            <a:spAutoFit/>
          </a:bodyPr>
          <a:lstStyle/>
          <a:p>
            <a:r>
              <a:rPr lang="en-GB" dirty="0" smtClean="0">
                <a:solidFill>
                  <a:schemeClr val="bg1"/>
                </a:solidFill>
              </a:rPr>
              <a:t>A similar pattern of cranial injuries has been detected among prehistoric gatherer-hunter communities in California (where it mostly occurs among adult males, as do projectile injuries), and among the </a:t>
            </a:r>
            <a:r>
              <a:rPr lang="en-GB" dirty="0" err="1" smtClean="0">
                <a:solidFill>
                  <a:schemeClr val="bg1"/>
                </a:solidFill>
              </a:rPr>
              <a:t>Yanomamö</a:t>
            </a:r>
            <a:r>
              <a:rPr lang="en-GB" dirty="0" smtClean="0">
                <a:solidFill>
                  <a:schemeClr val="bg1"/>
                </a:solidFill>
              </a:rPr>
              <a:t>, where these generally non-lethal wounds result from fighting duels with heavy wooden clubs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One might suggest, therefore, that two forms of conflict coexisted in Mesolithic southern Scandinavia – ritualistic fighting with clubs and actual warfare with projectiles.</a:t>
            </a:r>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4801314"/>
          </a:xfrm>
          <a:prstGeom prst="rect">
            <a:avLst/>
          </a:prstGeom>
          <a:noFill/>
        </p:spPr>
        <p:txBody>
          <a:bodyPr wrap="square" rtlCol="0">
            <a:spAutoFit/>
          </a:bodyPr>
          <a:lstStyle/>
          <a:p>
            <a:r>
              <a:rPr lang="en-GB" dirty="0" smtClean="0">
                <a:solidFill>
                  <a:schemeClr val="bg1"/>
                </a:solidFill>
              </a:rPr>
              <a:t>In the </a:t>
            </a:r>
            <a:r>
              <a:rPr lang="en-GB" dirty="0" err="1" smtClean="0">
                <a:solidFill>
                  <a:schemeClr val="bg1"/>
                </a:solidFill>
              </a:rPr>
              <a:t>Ertebølle</a:t>
            </a:r>
            <a:r>
              <a:rPr lang="en-GB" dirty="0" smtClean="0">
                <a:solidFill>
                  <a:schemeClr val="bg1"/>
                </a:solidFill>
              </a:rPr>
              <a:t> case </a:t>
            </a:r>
            <a:r>
              <a:rPr lang="en-GB" dirty="0" err="1" smtClean="0">
                <a:solidFill>
                  <a:schemeClr val="bg1"/>
                </a:solidFill>
              </a:rPr>
              <a:t>sedentism</a:t>
            </a:r>
            <a:r>
              <a:rPr lang="en-GB" dirty="0" smtClean="0">
                <a:solidFill>
                  <a:schemeClr val="bg1"/>
                </a:solidFill>
              </a:rPr>
              <a:t> and territoriality are highly likely </a:t>
            </a:r>
          </a:p>
          <a:p>
            <a:endParaRPr lang="en-GB" dirty="0" smtClean="0">
              <a:solidFill>
                <a:schemeClr val="bg1"/>
              </a:solidFill>
            </a:endParaRPr>
          </a:p>
          <a:p>
            <a:r>
              <a:rPr lang="en-GB" dirty="0" smtClean="0">
                <a:solidFill>
                  <a:schemeClr val="bg1"/>
                </a:solidFill>
              </a:rPr>
              <a:t>The Eastern Woodlands of the United States of America provides a significant parallel in the burial of most individuals who had suffered violent deaths in shell mounds and </a:t>
            </a:r>
            <a:r>
              <a:rPr lang="en-GB" dirty="0" err="1" smtClean="0">
                <a:solidFill>
                  <a:schemeClr val="bg1"/>
                </a:solidFill>
              </a:rPr>
              <a:t>midden</a:t>
            </a:r>
            <a:r>
              <a:rPr lang="en-GB" dirty="0" smtClean="0">
                <a:solidFill>
                  <a:schemeClr val="bg1"/>
                </a:solidFill>
              </a:rPr>
              <a:t> heaps </a:t>
            </a:r>
          </a:p>
          <a:p>
            <a:endParaRPr lang="en-GB" dirty="0" smtClean="0">
              <a:solidFill>
                <a:schemeClr val="bg1"/>
              </a:solidFill>
            </a:endParaRPr>
          </a:p>
          <a:p>
            <a:r>
              <a:rPr lang="en-GB" dirty="0" smtClean="0">
                <a:solidFill>
                  <a:schemeClr val="bg1"/>
                </a:solidFill>
              </a:rPr>
              <a:t>Given the contacts with </a:t>
            </a:r>
            <a:r>
              <a:rPr lang="en-GB" dirty="0" err="1" smtClean="0">
                <a:solidFill>
                  <a:schemeClr val="bg1"/>
                </a:solidFill>
              </a:rPr>
              <a:t>Linearbandkeramik</a:t>
            </a:r>
            <a:r>
              <a:rPr lang="en-GB" dirty="0" smtClean="0">
                <a:solidFill>
                  <a:schemeClr val="bg1"/>
                </a:solidFill>
              </a:rPr>
              <a:t> farmers in Germany one might also suggest status competition over imports, or indeed a materialistic interpretation of fighting to control trade with the outside world. </a:t>
            </a:r>
          </a:p>
          <a:p>
            <a:endParaRPr lang="en-GB" dirty="0" smtClean="0">
              <a:solidFill>
                <a:schemeClr val="bg1"/>
              </a:solidFill>
            </a:endParaRPr>
          </a:p>
          <a:p>
            <a:r>
              <a:rPr lang="en-GB" dirty="0" smtClean="0">
                <a:solidFill>
                  <a:schemeClr val="bg1"/>
                </a:solidFill>
              </a:rPr>
              <a:t>However, these imports are few in number, and, with the possible exception of stone adzes and copper beads, do not seem to be clear status goods (e.g. they are not used as grave goods) and were certainly not essential to the material well-being of </a:t>
            </a:r>
            <a:r>
              <a:rPr lang="en-GB" dirty="0" err="1" smtClean="0">
                <a:solidFill>
                  <a:schemeClr val="bg1"/>
                </a:solidFill>
              </a:rPr>
              <a:t>Ertebølle</a:t>
            </a:r>
            <a:r>
              <a:rPr lang="en-GB" dirty="0" smtClean="0">
                <a:solidFill>
                  <a:schemeClr val="bg1"/>
                </a:solidFill>
              </a:rPr>
              <a:t> communities. </a:t>
            </a:r>
          </a:p>
          <a:p>
            <a:endParaRPr lang="en-GB" dirty="0" smtClean="0">
              <a:solidFill>
                <a:schemeClr val="bg1"/>
              </a:solidFill>
            </a:endParaRPr>
          </a:p>
          <a:p>
            <a:r>
              <a:rPr lang="en-GB" dirty="0" smtClean="0">
                <a:solidFill>
                  <a:schemeClr val="bg1"/>
                </a:solidFill>
              </a:rPr>
              <a:t>......these conditions all apply equally to the </a:t>
            </a:r>
            <a:r>
              <a:rPr lang="en-GB" dirty="0" err="1" smtClean="0">
                <a:solidFill>
                  <a:schemeClr val="bg1"/>
                </a:solidFill>
              </a:rPr>
              <a:t>Natufian</a:t>
            </a:r>
            <a:r>
              <a:rPr lang="en-GB" dirty="0" smtClean="0">
                <a:solidFill>
                  <a:schemeClr val="bg1"/>
                </a:solidFill>
              </a:rPr>
              <a:t> and the Portuguese</a:t>
            </a:r>
          </a:p>
          <a:p>
            <a:r>
              <a:rPr lang="en-GB" dirty="0" smtClean="0">
                <a:solidFill>
                  <a:schemeClr val="bg1"/>
                </a:solidFill>
              </a:rPr>
              <a:t>Mesolithic, yet with vastly lower levels of conflict.</a:t>
            </a:r>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fnet cave.png"/>
          <p:cNvPicPr>
            <a:picLocks noChangeAspect="1"/>
          </p:cNvPicPr>
          <p:nvPr/>
        </p:nvPicPr>
        <p:blipFill>
          <a:blip r:embed="rId2" cstate="print">
            <a:lum bright="-40000" contrast="-48000"/>
          </a:blip>
          <a:stretch>
            <a:fillRect/>
          </a:stretch>
        </p:blipFill>
        <p:spPr>
          <a:xfrm>
            <a:off x="0" y="-1"/>
            <a:ext cx="9144000" cy="6858001"/>
          </a:xfrm>
          <a:prstGeom prst="rect">
            <a:avLst/>
          </a:prstGeom>
        </p:spPr>
      </p:pic>
      <p:sp>
        <p:nvSpPr>
          <p:cNvPr id="2" name="TextBox 1"/>
          <p:cNvSpPr txBox="1"/>
          <p:nvPr/>
        </p:nvSpPr>
        <p:spPr>
          <a:xfrm>
            <a:off x="500034" y="785794"/>
            <a:ext cx="8429684" cy="3139321"/>
          </a:xfrm>
          <a:prstGeom prst="rect">
            <a:avLst/>
          </a:prstGeom>
          <a:noFill/>
        </p:spPr>
        <p:txBody>
          <a:bodyPr wrap="square" rtlCol="0">
            <a:spAutoFit/>
          </a:bodyPr>
          <a:lstStyle/>
          <a:p>
            <a:r>
              <a:rPr lang="en-GB" dirty="0" smtClean="0">
                <a:solidFill>
                  <a:schemeClr val="bg1"/>
                </a:solidFill>
              </a:rPr>
              <a:t>Skeletal material also points to the existence of conflicts occurring on a much larger scale. </a:t>
            </a:r>
          </a:p>
          <a:p>
            <a:endParaRPr lang="en-GB" dirty="0" smtClean="0">
              <a:solidFill>
                <a:schemeClr val="bg1"/>
              </a:solidFill>
            </a:endParaRPr>
          </a:p>
          <a:p>
            <a:r>
              <a:rPr lang="en-GB" dirty="0" smtClean="0">
                <a:solidFill>
                  <a:schemeClr val="bg1"/>
                </a:solidFill>
              </a:rPr>
              <a:t>At </a:t>
            </a:r>
            <a:r>
              <a:rPr lang="en-GB" dirty="0" err="1" smtClean="0">
                <a:solidFill>
                  <a:schemeClr val="bg1"/>
                </a:solidFill>
              </a:rPr>
              <a:t>Ofnet</a:t>
            </a:r>
            <a:r>
              <a:rPr lang="en-GB" dirty="0" smtClean="0">
                <a:solidFill>
                  <a:schemeClr val="bg1"/>
                </a:solidFill>
              </a:rPr>
              <a:t> cave in Bavaria two pits contained the skulls and vertebrae of thirty-eight</a:t>
            </a:r>
          </a:p>
          <a:p>
            <a:r>
              <a:rPr lang="en-GB" dirty="0" smtClean="0">
                <a:solidFill>
                  <a:schemeClr val="bg1"/>
                </a:solidFill>
              </a:rPr>
              <a:t>individuals, all stained with red ochre, dating to around 6500 BC</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Most were children; two-thirds of the adults were females</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fnet cave.png"/>
          <p:cNvPicPr>
            <a:picLocks noChangeAspect="1"/>
          </p:cNvPicPr>
          <p:nvPr/>
        </p:nvPicPr>
        <p:blipFill>
          <a:blip r:embed="rId2" cstate="print">
            <a:lum bright="-40000" contrast="-48000"/>
          </a:blip>
          <a:stretch>
            <a:fillRect/>
          </a:stretch>
        </p:blipFill>
        <p:spPr>
          <a:xfrm>
            <a:off x="0" y="-1"/>
            <a:ext cx="9144000" cy="6858001"/>
          </a:xfrm>
          <a:prstGeom prst="rect">
            <a:avLst/>
          </a:prstGeom>
        </p:spPr>
      </p:pic>
      <p:sp>
        <p:nvSpPr>
          <p:cNvPr id="2" name="TextBox 1"/>
          <p:cNvSpPr txBox="1"/>
          <p:nvPr/>
        </p:nvSpPr>
        <p:spPr>
          <a:xfrm>
            <a:off x="500034" y="785794"/>
            <a:ext cx="8429684" cy="3139321"/>
          </a:xfrm>
          <a:prstGeom prst="rect">
            <a:avLst/>
          </a:prstGeom>
          <a:noFill/>
        </p:spPr>
        <p:txBody>
          <a:bodyPr wrap="square" rtlCol="0">
            <a:spAutoFit/>
          </a:bodyPr>
          <a:lstStyle/>
          <a:p>
            <a:r>
              <a:rPr lang="en-GB" dirty="0" smtClean="0">
                <a:solidFill>
                  <a:schemeClr val="bg1"/>
                </a:solidFill>
              </a:rPr>
              <a:t>Peter-</a:t>
            </a:r>
            <a:r>
              <a:rPr lang="en-GB" dirty="0" err="1" smtClean="0">
                <a:solidFill>
                  <a:schemeClr val="bg1"/>
                </a:solidFill>
              </a:rPr>
              <a:t>Röcher</a:t>
            </a:r>
            <a:r>
              <a:rPr lang="en-GB" dirty="0" smtClean="0">
                <a:solidFill>
                  <a:schemeClr val="bg1"/>
                </a:solidFill>
              </a:rPr>
              <a:t> (2002) argues that the </a:t>
            </a:r>
            <a:r>
              <a:rPr lang="en-GB" dirty="0" err="1" smtClean="0">
                <a:solidFill>
                  <a:schemeClr val="bg1"/>
                </a:solidFill>
              </a:rPr>
              <a:t>Ofnet</a:t>
            </a:r>
            <a:r>
              <a:rPr lang="en-GB" dirty="0" smtClean="0">
                <a:solidFill>
                  <a:schemeClr val="bg1"/>
                </a:solidFill>
              </a:rPr>
              <a:t> burial group was not a plausible demographic community for the Mesolithic and that this is therefore not a massacre, but a temporary absence of males may have been the precipitating cause of the attack. </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Finds of deer teeth and shells were associated only with adult females and children. Half the individuals were wounded before death by blunt mace-like weapons, with males and females and children (even infants) all injured, but males having the most wounds </a:t>
            </a:r>
          </a:p>
          <a:p>
            <a:endParaRPr lang="en-GB" dirty="0" smtClean="0">
              <a:solidFill>
                <a:schemeClr val="bg1"/>
              </a:solidFill>
            </a:endParaRPr>
          </a:p>
        </p:txBody>
      </p:sp>
    </p:spTree>
    <p:extLst>
      <p:ext uri="{BB962C8B-B14F-4D97-AF65-F5344CB8AC3E}">
        <p14:creationId xmlns:p14="http://schemas.microsoft.com/office/powerpoint/2010/main" xmlns="" val="4065430288"/>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fnet cave.png"/>
          <p:cNvPicPr>
            <a:picLocks noChangeAspect="1"/>
          </p:cNvPicPr>
          <p:nvPr/>
        </p:nvPicPr>
        <p:blipFill>
          <a:blip r:embed="rId2" cstate="print">
            <a:lum bright="-52000" contrast="-65000"/>
          </a:blip>
          <a:stretch>
            <a:fillRect/>
          </a:stretch>
        </p:blipFill>
        <p:spPr>
          <a:xfrm>
            <a:off x="-1" y="0"/>
            <a:ext cx="9212613" cy="6858000"/>
          </a:xfrm>
          <a:prstGeom prst="rect">
            <a:avLst/>
          </a:prstGeom>
        </p:spPr>
      </p:pic>
      <p:sp>
        <p:nvSpPr>
          <p:cNvPr id="2" name="TextBox 1"/>
          <p:cNvSpPr txBox="1"/>
          <p:nvPr/>
        </p:nvSpPr>
        <p:spPr>
          <a:xfrm>
            <a:off x="500034" y="785794"/>
            <a:ext cx="8429684" cy="2862322"/>
          </a:xfrm>
          <a:prstGeom prst="rect">
            <a:avLst/>
          </a:prstGeom>
          <a:noFill/>
        </p:spPr>
        <p:txBody>
          <a:bodyPr wrap="square" rtlCol="0">
            <a:spAutoFit/>
          </a:bodyPr>
          <a:lstStyle/>
          <a:p>
            <a:r>
              <a:rPr lang="en-GB" dirty="0" smtClean="0">
                <a:solidFill>
                  <a:schemeClr val="bg1"/>
                </a:solidFill>
              </a:rPr>
              <a:t>Several skulls had cut marks, but these were not related to cannibalism or removal of the brain; there were also cut marks on the vertebrae of one in three of all individuals, relating to the removal of the head. </a:t>
            </a:r>
          </a:p>
          <a:p>
            <a:endParaRPr lang="en-GB" dirty="0" smtClean="0">
              <a:solidFill>
                <a:schemeClr val="bg1"/>
              </a:solidFill>
            </a:endParaRPr>
          </a:p>
          <a:p>
            <a:r>
              <a:rPr lang="en-GB" dirty="0" smtClean="0">
                <a:solidFill>
                  <a:schemeClr val="bg1"/>
                </a:solidFill>
              </a:rPr>
              <a:t>The scale of the massacre suggests an attempt to wipe out a whole community, followed by the ceremonial burial of ‘trophy skulls’ </a:t>
            </a:r>
          </a:p>
          <a:p>
            <a:endParaRPr lang="en-GB" dirty="0" smtClean="0">
              <a:solidFill>
                <a:schemeClr val="bg1"/>
              </a:solidFill>
            </a:endParaRPr>
          </a:p>
          <a:p>
            <a:r>
              <a:rPr lang="en-GB" dirty="0" smtClean="0">
                <a:solidFill>
                  <a:schemeClr val="bg1"/>
                </a:solidFill>
              </a:rPr>
              <a:t>There are many accounts in the ethnographic record that demonstrate the very</a:t>
            </a:r>
          </a:p>
          <a:p>
            <a:r>
              <a:rPr lang="en-GB" dirty="0" smtClean="0">
                <a:solidFill>
                  <a:schemeClr val="bg1"/>
                </a:solidFill>
              </a:rPr>
              <a:t>careful </a:t>
            </a:r>
            <a:r>
              <a:rPr lang="en-GB" dirty="0" err="1" smtClean="0">
                <a:solidFill>
                  <a:schemeClr val="bg1"/>
                </a:solidFill>
              </a:rPr>
              <a:t>curation</a:t>
            </a:r>
            <a:r>
              <a:rPr lang="en-GB" dirty="0" smtClean="0">
                <a:solidFill>
                  <a:schemeClr val="bg1"/>
                </a:solidFill>
              </a:rPr>
              <a:t> of skulls taken in warfare</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fnet cave.png"/>
          <p:cNvPicPr>
            <a:picLocks noChangeAspect="1"/>
          </p:cNvPicPr>
          <p:nvPr/>
        </p:nvPicPr>
        <p:blipFill>
          <a:blip r:embed="rId2" cstate="print">
            <a:lum bright="-52000" contrast="-65000"/>
          </a:blip>
          <a:stretch>
            <a:fillRect/>
          </a:stretch>
        </p:blipFill>
        <p:spPr>
          <a:xfrm>
            <a:off x="-1" y="0"/>
            <a:ext cx="9212613" cy="6858000"/>
          </a:xfrm>
          <a:prstGeom prst="rect">
            <a:avLst/>
          </a:prstGeom>
        </p:spPr>
      </p:pic>
      <p:sp>
        <p:nvSpPr>
          <p:cNvPr id="2" name="TextBox 1"/>
          <p:cNvSpPr txBox="1"/>
          <p:nvPr/>
        </p:nvSpPr>
        <p:spPr>
          <a:xfrm>
            <a:off x="500034" y="785794"/>
            <a:ext cx="8429684" cy="3970318"/>
          </a:xfrm>
          <a:prstGeom prst="rect">
            <a:avLst/>
          </a:prstGeom>
          <a:noFill/>
        </p:spPr>
        <p:txBody>
          <a:bodyPr wrap="square" rtlCol="0">
            <a:spAutoFit/>
          </a:bodyPr>
          <a:lstStyle/>
          <a:p>
            <a:endParaRPr lang="en-GB" dirty="0" smtClean="0">
              <a:solidFill>
                <a:schemeClr val="bg1"/>
              </a:solidFill>
            </a:endParaRPr>
          </a:p>
          <a:p>
            <a:r>
              <a:rPr lang="en-GB" dirty="0" smtClean="0">
                <a:solidFill>
                  <a:schemeClr val="bg1"/>
                </a:solidFill>
              </a:rPr>
              <a:t> It should be noted, however, that it may be that not all the skulls were deposited at the same time, although the some of the skulls are found together. </a:t>
            </a: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....also none of the conditions of </a:t>
            </a:r>
            <a:r>
              <a:rPr lang="en-GB" dirty="0" err="1" smtClean="0">
                <a:solidFill>
                  <a:schemeClr val="bg1"/>
                </a:solidFill>
              </a:rPr>
              <a:t>sedentism</a:t>
            </a:r>
            <a:r>
              <a:rPr lang="en-GB" dirty="0" smtClean="0">
                <a:solidFill>
                  <a:schemeClr val="bg1"/>
                </a:solidFill>
              </a:rPr>
              <a:t>, territoriality, and status competition attributed to the </a:t>
            </a:r>
            <a:r>
              <a:rPr lang="en-GB" dirty="0" err="1" smtClean="0">
                <a:solidFill>
                  <a:schemeClr val="bg1"/>
                </a:solidFill>
              </a:rPr>
              <a:t>Ertebølle</a:t>
            </a:r>
            <a:r>
              <a:rPr lang="en-GB" dirty="0" smtClean="0">
                <a:solidFill>
                  <a:schemeClr val="bg1"/>
                </a:solidFill>
              </a:rPr>
              <a:t> have been claimed for the German Mesolithic</a:t>
            </a:r>
          </a:p>
        </p:txBody>
      </p:sp>
    </p:spTree>
    <p:extLst>
      <p:ext uri="{BB962C8B-B14F-4D97-AF65-F5344CB8AC3E}">
        <p14:creationId xmlns:p14="http://schemas.microsoft.com/office/powerpoint/2010/main" xmlns="" val="3831104410"/>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2585323"/>
          </a:xfrm>
          <a:prstGeom prst="rect">
            <a:avLst/>
          </a:prstGeom>
          <a:noFill/>
        </p:spPr>
        <p:txBody>
          <a:bodyPr wrap="square" rtlCol="0">
            <a:spAutoFit/>
          </a:bodyPr>
          <a:lstStyle/>
          <a:p>
            <a:r>
              <a:rPr lang="en-GB" dirty="0" smtClean="0">
                <a:solidFill>
                  <a:schemeClr val="bg1"/>
                </a:solidFill>
              </a:rPr>
              <a:t>A similar story may lie behind the discoveries at </a:t>
            </a:r>
            <a:r>
              <a:rPr lang="en-GB" dirty="0" err="1" smtClean="0">
                <a:solidFill>
                  <a:schemeClr val="bg1"/>
                </a:solidFill>
              </a:rPr>
              <a:t>Dyrholmen</a:t>
            </a:r>
            <a:r>
              <a:rPr lang="en-GB" dirty="0" smtClean="0">
                <a:solidFill>
                  <a:schemeClr val="bg1"/>
                </a:solidFill>
              </a:rPr>
              <a:t> in Jutland, where the</a:t>
            </a:r>
          </a:p>
          <a:p>
            <a:r>
              <a:rPr lang="en-GB" dirty="0" smtClean="0">
                <a:solidFill>
                  <a:schemeClr val="bg1"/>
                </a:solidFill>
              </a:rPr>
              <a:t>bones of at least nine individuals were discovered </a:t>
            </a:r>
          </a:p>
          <a:p>
            <a:endParaRPr lang="en-GB" dirty="0" smtClean="0">
              <a:solidFill>
                <a:schemeClr val="bg1"/>
              </a:solidFill>
            </a:endParaRPr>
          </a:p>
          <a:p>
            <a:r>
              <a:rPr lang="en-GB" dirty="0" smtClean="0">
                <a:solidFill>
                  <a:schemeClr val="bg1"/>
                </a:solidFill>
              </a:rPr>
              <a:t>There are traces of cut marks and fractures of long bones and mandibles apparently to reach the marrow, with cut marks on the skull of a 10-year-old child suggesting scalping </a:t>
            </a:r>
          </a:p>
          <a:p>
            <a:endParaRPr lang="en-GB" dirty="0" smtClean="0">
              <a:solidFill>
                <a:schemeClr val="bg1"/>
              </a:solidFill>
            </a:endParaRPr>
          </a:p>
          <a:p>
            <a:r>
              <a:rPr lang="en-GB" dirty="0" smtClean="0">
                <a:solidFill>
                  <a:schemeClr val="bg1"/>
                </a:solidFill>
              </a:rPr>
              <a:t>At </a:t>
            </a:r>
            <a:r>
              <a:rPr lang="en-GB" dirty="0" err="1" smtClean="0">
                <a:solidFill>
                  <a:schemeClr val="bg1"/>
                </a:solidFill>
              </a:rPr>
              <a:t>Møllegabet</a:t>
            </a:r>
            <a:r>
              <a:rPr lang="en-GB" dirty="0" smtClean="0">
                <a:solidFill>
                  <a:schemeClr val="bg1"/>
                </a:solidFill>
              </a:rPr>
              <a:t> Site I on </a:t>
            </a:r>
            <a:r>
              <a:rPr lang="en-GB" dirty="0" err="1" smtClean="0">
                <a:solidFill>
                  <a:schemeClr val="bg1"/>
                </a:solidFill>
              </a:rPr>
              <a:t>Ærø</a:t>
            </a:r>
            <a:r>
              <a:rPr lang="en-GB" dirty="0" smtClean="0">
                <a:solidFill>
                  <a:schemeClr val="bg1"/>
                </a:solidFill>
              </a:rPr>
              <a:t> bones were also broken open to reveal the marrow and a male jaw broken to remove the front teeth</a:t>
            </a:r>
          </a:p>
        </p:txBody>
      </p:sp>
      <p:pic>
        <p:nvPicPr>
          <p:cNvPr id="3" name="Picture 2" descr="Dyrholmen.png"/>
          <p:cNvPicPr>
            <a:picLocks noChangeAspect="1"/>
          </p:cNvPicPr>
          <p:nvPr/>
        </p:nvPicPr>
        <p:blipFill>
          <a:blip r:embed="rId2" cstate="print"/>
          <a:stretch>
            <a:fillRect/>
          </a:stretch>
        </p:blipFill>
        <p:spPr>
          <a:xfrm>
            <a:off x="2786050" y="3647631"/>
            <a:ext cx="3286148" cy="2748415"/>
          </a:xfrm>
          <a:prstGeom prst="rect">
            <a:avLst/>
          </a:prstGeom>
        </p:spPr>
      </p:pic>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4524315"/>
          </a:xfrm>
          <a:prstGeom prst="rect">
            <a:avLst/>
          </a:prstGeom>
          <a:noFill/>
        </p:spPr>
        <p:txBody>
          <a:bodyPr wrap="square" rtlCol="0">
            <a:spAutoFit/>
          </a:bodyPr>
          <a:lstStyle/>
          <a:p>
            <a:r>
              <a:rPr lang="en-GB" dirty="0" smtClean="0">
                <a:solidFill>
                  <a:schemeClr val="bg1"/>
                </a:solidFill>
              </a:rPr>
              <a:t>If these are cases of cannibalism, then they could be linked to warfare through a</a:t>
            </a:r>
          </a:p>
          <a:p>
            <a:r>
              <a:rPr lang="en-GB" dirty="0" smtClean="0">
                <a:solidFill>
                  <a:schemeClr val="bg1"/>
                </a:solidFill>
              </a:rPr>
              <a:t>common explanation given by historically recorded groups who practise cannibalism – that the vital energies or personal attributes of the enemy would be absorbed by the cannibals. </a:t>
            </a:r>
          </a:p>
          <a:p>
            <a:endParaRPr lang="en-GB" dirty="0" smtClean="0">
              <a:solidFill>
                <a:schemeClr val="bg1"/>
              </a:solidFill>
            </a:endParaRPr>
          </a:p>
          <a:p>
            <a:r>
              <a:rPr lang="en-GB" dirty="0" smtClean="0">
                <a:solidFill>
                  <a:schemeClr val="bg1"/>
                </a:solidFill>
              </a:rPr>
              <a:t>Cannibalism is also sometimes used in South American societies as a way of</a:t>
            </a:r>
          </a:p>
          <a:p>
            <a:r>
              <a:rPr lang="en-GB" dirty="0" smtClean="0">
                <a:solidFill>
                  <a:schemeClr val="bg1"/>
                </a:solidFill>
              </a:rPr>
              <a:t>disrespecting the enemy, eating their flesh ‘like animal meat’ </a:t>
            </a:r>
          </a:p>
          <a:p>
            <a:endParaRPr lang="en-GB" dirty="0" smtClean="0">
              <a:solidFill>
                <a:schemeClr val="bg1"/>
              </a:solidFill>
            </a:endParaRPr>
          </a:p>
          <a:p>
            <a:r>
              <a:rPr lang="en-GB" dirty="0" smtClean="0">
                <a:solidFill>
                  <a:schemeClr val="bg1"/>
                </a:solidFill>
              </a:rPr>
              <a:t>If headhunting is involved, then this simultaneously deprives the enemy of the benefit of the strength provided by reincorporating the dead into the group and unleashes the anger of the dead on their community unless the death can be avenged (e.g. </a:t>
            </a:r>
            <a:r>
              <a:rPr lang="en-GB" dirty="0" err="1" smtClean="0">
                <a:solidFill>
                  <a:schemeClr val="bg1"/>
                </a:solidFill>
              </a:rPr>
              <a:t>Boès</a:t>
            </a:r>
            <a:r>
              <a:rPr lang="en-GB" dirty="0" smtClean="0">
                <a:solidFill>
                  <a:schemeClr val="bg1"/>
                </a:solidFill>
              </a:rPr>
              <a:t> and Sears 1996)</a:t>
            </a:r>
          </a:p>
          <a:p>
            <a:endParaRPr lang="en-GB" dirty="0" smtClean="0">
              <a:solidFill>
                <a:schemeClr val="bg1"/>
              </a:solidFill>
            </a:endParaRPr>
          </a:p>
          <a:p>
            <a:r>
              <a:rPr lang="en-GB" dirty="0" smtClean="0">
                <a:solidFill>
                  <a:schemeClr val="bg1"/>
                </a:solidFill>
              </a:rPr>
              <a:t>In the case of the </a:t>
            </a:r>
            <a:r>
              <a:rPr lang="en-GB" dirty="0" err="1" smtClean="0">
                <a:solidFill>
                  <a:schemeClr val="bg1"/>
                </a:solidFill>
              </a:rPr>
              <a:t>Møllegabet</a:t>
            </a:r>
            <a:r>
              <a:rPr lang="en-GB" dirty="0" smtClean="0">
                <a:solidFill>
                  <a:schemeClr val="bg1"/>
                </a:solidFill>
              </a:rPr>
              <a:t> jaw, the excavator argued that the teeth were being removed to ‘become part of an ornament with which the victor could adorn himself’ </a:t>
            </a:r>
          </a:p>
        </p:txBody>
      </p:sp>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646331"/>
          </a:xfrm>
          <a:prstGeom prst="rect">
            <a:avLst/>
          </a:prstGeom>
          <a:noFill/>
        </p:spPr>
        <p:txBody>
          <a:bodyPr wrap="square" rtlCol="0">
            <a:spAutoFit/>
          </a:bodyPr>
          <a:lstStyle/>
          <a:p>
            <a:r>
              <a:rPr lang="en-GB" dirty="0" smtClean="0">
                <a:solidFill>
                  <a:schemeClr val="bg1"/>
                </a:solidFill>
              </a:rPr>
              <a:t>It should be clear that the Palaeolithic and Mesolithic evidence cannot be fitted neatly into any one of the over-arching explanations. </a:t>
            </a:r>
          </a:p>
        </p:txBody>
      </p:sp>
    </p:spTree>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923330"/>
          </a:xfrm>
          <a:prstGeom prst="rect">
            <a:avLst/>
          </a:prstGeom>
          <a:noFill/>
        </p:spPr>
        <p:txBody>
          <a:bodyPr wrap="square" rtlCol="0">
            <a:spAutoFit/>
          </a:bodyPr>
          <a:lstStyle/>
          <a:p>
            <a:r>
              <a:rPr lang="en-GB" dirty="0" smtClean="0">
                <a:solidFill>
                  <a:schemeClr val="bg1"/>
                </a:solidFill>
              </a:rPr>
              <a:t>The biological theories imply a constant level of violence, not supported by the archaeological evidence, which demonstrates significant variations in evidence for conflict from virtually none to apparent massacres. </a:t>
            </a:r>
          </a:p>
        </p:txBody>
      </p:sp>
    </p:spTree>
    <p:extLst>
      <p:ext uri="{BB962C8B-B14F-4D97-AF65-F5344CB8AC3E}">
        <p14:creationId xmlns:p14="http://schemas.microsoft.com/office/powerpoint/2010/main" xmlns="" val="3401251807"/>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646331"/>
          </a:xfrm>
          <a:prstGeom prst="rect">
            <a:avLst/>
          </a:prstGeom>
          <a:noFill/>
        </p:spPr>
        <p:txBody>
          <a:bodyPr wrap="square" rtlCol="0">
            <a:spAutoFit/>
          </a:bodyPr>
          <a:lstStyle/>
          <a:p>
            <a:r>
              <a:rPr lang="en-GB" dirty="0" smtClean="0">
                <a:solidFill>
                  <a:schemeClr val="bg1"/>
                </a:solidFill>
              </a:rPr>
              <a:t>The materialist theory would be far more convincing if there were a significant increase in conflict with the adoption of agriculture. </a:t>
            </a:r>
          </a:p>
        </p:txBody>
      </p:sp>
    </p:spTree>
    <p:extLst>
      <p:ext uri="{BB962C8B-B14F-4D97-AF65-F5344CB8AC3E}">
        <p14:creationId xmlns:p14="http://schemas.microsoft.com/office/powerpoint/2010/main" xmlns="" val="1516357186"/>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1754326"/>
          </a:xfrm>
          <a:prstGeom prst="rect">
            <a:avLst/>
          </a:prstGeom>
          <a:noFill/>
        </p:spPr>
        <p:txBody>
          <a:bodyPr wrap="square" rtlCol="0">
            <a:spAutoFit/>
          </a:bodyPr>
          <a:lstStyle/>
          <a:p>
            <a:r>
              <a:rPr lang="en-GB" dirty="0" smtClean="0">
                <a:solidFill>
                  <a:schemeClr val="bg1"/>
                </a:solidFill>
              </a:rPr>
              <a:t>We therefore need to turn to historical factors and considerations of the specific societies concerned. </a:t>
            </a:r>
          </a:p>
          <a:p>
            <a:endParaRPr lang="en-GB" dirty="0" smtClean="0">
              <a:solidFill>
                <a:schemeClr val="bg1"/>
              </a:solidFill>
            </a:endParaRPr>
          </a:p>
          <a:p>
            <a:r>
              <a:rPr lang="en-GB" dirty="0" smtClean="0">
                <a:solidFill>
                  <a:schemeClr val="bg1"/>
                </a:solidFill>
              </a:rPr>
              <a:t>Mesolithic conflict need not have been over economic resources, but a strong degree of internal territoriality would certainly be consistent with other indications (Layton and Barton 2001).</a:t>
            </a:r>
          </a:p>
        </p:txBody>
      </p:sp>
    </p:spTree>
    <p:extLst>
      <p:ext uri="{BB962C8B-B14F-4D97-AF65-F5344CB8AC3E}">
        <p14:creationId xmlns:p14="http://schemas.microsoft.com/office/powerpoint/2010/main" xmlns="" val="2819616150"/>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785794"/>
            <a:ext cx="8429684" cy="4524315"/>
          </a:xfrm>
          <a:prstGeom prst="rect">
            <a:avLst/>
          </a:prstGeom>
          <a:noFill/>
        </p:spPr>
        <p:txBody>
          <a:bodyPr wrap="square" rtlCol="0">
            <a:spAutoFit/>
          </a:bodyPr>
          <a:lstStyle/>
          <a:p>
            <a:r>
              <a:rPr lang="en-GB" dirty="0" smtClean="0">
                <a:solidFill>
                  <a:schemeClr val="bg1"/>
                </a:solidFill>
              </a:rPr>
              <a:t>However, many other causes of wars among gatherer-hunters have been noted. </a:t>
            </a:r>
          </a:p>
          <a:p>
            <a:endParaRPr lang="en-GB" dirty="0" smtClean="0">
              <a:solidFill>
                <a:schemeClr val="bg1"/>
              </a:solidFill>
            </a:endParaRPr>
          </a:p>
          <a:p>
            <a:r>
              <a:rPr lang="en-GB" dirty="0" smtClean="0">
                <a:solidFill>
                  <a:schemeClr val="bg1"/>
                </a:solidFill>
              </a:rPr>
              <a:t>Warfare in early prehistory may well have arisen from matters of personal honour – such as slights, insults, marriages going wrong, or theft. </a:t>
            </a:r>
          </a:p>
          <a:p>
            <a:endParaRPr lang="en-GB" dirty="0" smtClean="0">
              <a:solidFill>
                <a:schemeClr val="bg1"/>
              </a:solidFill>
            </a:endParaRPr>
          </a:p>
          <a:p>
            <a:r>
              <a:rPr lang="en-GB" dirty="0" smtClean="0">
                <a:solidFill>
                  <a:schemeClr val="bg1"/>
                </a:solidFill>
              </a:rPr>
              <a:t>In a small community, everyone is related. </a:t>
            </a:r>
          </a:p>
          <a:p>
            <a:endParaRPr lang="en-GB" dirty="0" smtClean="0">
              <a:solidFill>
                <a:schemeClr val="bg1"/>
              </a:solidFill>
            </a:endParaRPr>
          </a:p>
          <a:p>
            <a:r>
              <a:rPr lang="en-GB" dirty="0" smtClean="0">
                <a:solidFill>
                  <a:schemeClr val="bg1"/>
                </a:solidFill>
              </a:rPr>
              <a:t>An attack on one group member is an attack on the whole family. </a:t>
            </a:r>
          </a:p>
          <a:p>
            <a:endParaRPr lang="en-GB" dirty="0">
              <a:solidFill>
                <a:schemeClr val="bg1"/>
              </a:solidFill>
            </a:endParaRPr>
          </a:p>
          <a:p>
            <a:r>
              <a:rPr lang="en-GB" dirty="0" smtClean="0">
                <a:solidFill>
                  <a:schemeClr val="bg1"/>
                </a:solidFill>
              </a:rPr>
              <a:t>A personal feud may quickly involve the whole community. </a:t>
            </a: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r>
              <a:rPr lang="en-GB" dirty="0" smtClean="0">
                <a:solidFill>
                  <a:schemeClr val="bg1"/>
                </a:solidFill>
              </a:rPr>
              <a:t>From there it is a small step to war…… </a:t>
            </a:r>
          </a:p>
          <a:p>
            <a:endParaRPr lang="en-GB" dirty="0" smtClean="0">
              <a:solidFill>
                <a:schemeClr val="bg1"/>
              </a:solidFill>
            </a:endParaRPr>
          </a:p>
        </p:txBody>
      </p:sp>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wi.png"/>
          <p:cNvPicPr>
            <a:picLocks noChangeAspect="1"/>
          </p:cNvPicPr>
          <p:nvPr/>
        </p:nvPicPr>
        <p:blipFill>
          <a:blip r:embed="rId2" cstate="print">
            <a:lum bright="-22000" contrast="-38000"/>
          </a:blip>
          <a:stretch>
            <a:fillRect/>
          </a:stretch>
        </p:blipFill>
        <p:spPr>
          <a:xfrm>
            <a:off x="0" y="-45720"/>
            <a:ext cx="9144000" cy="6903720"/>
          </a:xfrm>
          <a:prstGeom prst="rect">
            <a:avLst/>
          </a:prstGeom>
        </p:spPr>
      </p:pic>
      <p:sp>
        <p:nvSpPr>
          <p:cNvPr id="2" name="TextBox 1"/>
          <p:cNvSpPr txBox="1"/>
          <p:nvPr/>
        </p:nvSpPr>
        <p:spPr>
          <a:xfrm>
            <a:off x="428596" y="214290"/>
            <a:ext cx="8429684" cy="6186309"/>
          </a:xfrm>
          <a:prstGeom prst="rect">
            <a:avLst/>
          </a:prstGeom>
          <a:noFill/>
        </p:spPr>
        <p:txBody>
          <a:bodyPr wrap="square" rtlCol="0">
            <a:spAutoFit/>
          </a:bodyPr>
          <a:lstStyle/>
          <a:p>
            <a:r>
              <a:rPr lang="en-GB" dirty="0" smtClean="0">
                <a:solidFill>
                  <a:schemeClr val="bg1"/>
                </a:solidFill>
              </a:rPr>
              <a:t>For an example among recent gatherer-hunters, we may turn to Hart and </a:t>
            </a:r>
            <a:r>
              <a:rPr lang="en-GB" dirty="0" err="1" smtClean="0">
                <a:solidFill>
                  <a:schemeClr val="bg1"/>
                </a:solidFill>
              </a:rPr>
              <a:t>Pilling’s</a:t>
            </a:r>
            <a:r>
              <a:rPr lang="en-GB" dirty="0" smtClean="0">
                <a:solidFill>
                  <a:schemeClr val="bg1"/>
                </a:solidFill>
              </a:rPr>
              <a:t> (1960) record of the </a:t>
            </a:r>
            <a:r>
              <a:rPr lang="en-GB" dirty="0" err="1" smtClean="0">
                <a:solidFill>
                  <a:schemeClr val="bg1"/>
                </a:solidFill>
              </a:rPr>
              <a:t>Tiwi</a:t>
            </a:r>
            <a:r>
              <a:rPr lang="en-GB" dirty="0" smtClean="0">
                <a:solidFill>
                  <a:schemeClr val="bg1"/>
                </a:solidFill>
              </a:rPr>
              <a:t> of northern Australia.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A series of personal grievances felt by various men among two </a:t>
            </a:r>
            <a:r>
              <a:rPr lang="en-GB" dirty="0" err="1" smtClean="0">
                <a:solidFill>
                  <a:schemeClr val="bg1"/>
                </a:solidFill>
              </a:rPr>
              <a:t>Tiwi</a:t>
            </a:r>
            <a:r>
              <a:rPr lang="en-GB" dirty="0" smtClean="0">
                <a:solidFill>
                  <a:schemeClr val="bg1"/>
                </a:solidFill>
              </a:rPr>
              <a:t> bands led them to recruit their relatives, arm themselves, physically with weapons and psychologically with the white paint of war, and set out for a confrontation with the band containing their enemies. The elders led the insults directed at the other side and urged a general attack.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Fortunately, the younger men limited the spear throwing to the individuals involved in the feud, but a single misplaced spear could have resulted in war.</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1955</TotalTime>
  <Words>6200</Words>
  <Application>Microsoft Office PowerPoint</Application>
  <PresentationFormat>On-screen Show (4:3)</PresentationFormat>
  <Paragraphs>758</Paragraphs>
  <Slides>91</Slides>
  <Notes>0</Notes>
  <HiddenSlides>0</HiddenSlides>
  <MMClips>0</MMClips>
  <ScaleCrop>false</ScaleCrop>
  <HeadingPairs>
    <vt:vector size="4" baseType="variant">
      <vt:variant>
        <vt:lpstr>Theme</vt:lpstr>
      </vt:variant>
      <vt:variant>
        <vt:i4>1</vt:i4>
      </vt:variant>
      <vt:variant>
        <vt:lpstr>Slide Titles</vt:lpstr>
      </vt:variant>
      <vt:variant>
        <vt:i4>91</vt:i4>
      </vt:variant>
    </vt:vector>
  </HeadingPairs>
  <TitlesOfParts>
    <vt:vector size="92" baseType="lpstr">
      <vt:lpstr>Default Design</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lpstr>Slide 78</vt:lpstr>
      <vt:lpstr>Slide 79</vt:lpstr>
      <vt:lpstr>Slide 80</vt:lpstr>
      <vt:lpstr>Slide 81</vt:lpstr>
      <vt:lpstr>Slide 82</vt:lpstr>
      <vt:lpstr>Slide 83</vt:lpstr>
      <vt:lpstr>Slide 84</vt:lpstr>
      <vt:lpstr>Slide 85</vt:lpstr>
      <vt:lpstr>Slide 86</vt:lpstr>
      <vt:lpstr>Slide 87</vt:lpstr>
      <vt:lpstr>Slide 88</vt:lpstr>
      <vt:lpstr>Slide 89</vt:lpstr>
      <vt:lpstr>Slide 90</vt:lpstr>
      <vt:lpstr>Slide 91</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 Drew</dc:creator>
  <cp:lastModifiedBy>Quentin</cp:lastModifiedBy>
  <cp:revision>158</cp:revision>
  <dcterms:created xsi:type="dcterms:W3CDTF">2013-02-04T13:35:49Z</dcterms:created>
  <dcterms:modified xsi:type="dcterms:W3CDTF">2020-02-09T15:59:23Z</dcterms:modified>
</cp:coreProperties>
</file>