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4630400" cy="8229600"/>
  <p:notesSz cx="8229600" cy="14630400"/>
  <p:defaultTextStyle>
    <a:defPPr>
      <a:defRPr lan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66" d="100"/>
          <a:sy n="66" d="100"/>
        </p:scale>
        <p:origin x="792" y="42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1684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8" Type="http://schemas.openxmlformats.org/officeDocument/2006/relationships/hyperlink" Target="https://openbooks.library.baylor.edu/lifespanhumandevelopment/chapter/chapter-9-3-vygotskys-sociocultural-theory/" TargetMode="External"/><Relationship Id="rId3" Type="http://schemas.openxmlformats.org/officeDocument/2006/relationships/hyperlink" Target="https://helpfulprofessor.com/piaget-vs-vygotsky/" TargetMode="External"/><Relationship Id="rId7" Type="http://schemas.openxmlformats.org/officeDocument/2006/relationships/hyperlink" Target="https://www.nhs.uk/best-start-in-life/early-learning-development/"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hyperlink" Target="https://www.simplypsychology.org/vygotsky.html" TargetMode="External"/><Relationship Id="rId5" Type="http://schemas.openxmlformats.org/officeDocument/2006/relationships/hyperlink" Target="https://www.researchgate.net/publication/383395354_Vygotsky's_Theory_of_Cognitive_Development" TargetMode="External"/><Relationship Id="rId4" Type="http://schemas.openxmlformats.org/officeDocument/2006/relationships/hyperlink" Target="https://educationaltechnology.net/lev-vygotsky-sociocultural-theory-of-cognitive-development/" TargetMode="External"/><Relationship Id="rId9" Type="http://schemas.openxmlformats.org/officeDocument/2006/relationships/hyperlink" Target="https://www.teachingtimes.com/knowledge-banks/vygotsky-lives/"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4" name="Text 1"/>
          <p:cNvSpPr/>
          <p:nvPr/>
        </p:nvSpPr>
        <p:spPr>
          <a:xfrm>
            <a:off x="6280190" y="2827734"/>
            <a:ext cx="6198751" cy="708779"/>
          </a:xfrm>
          <a:prstGeom prst="rect">
            <a:avLst/>
          </a:prstGeom>
          <a:noFill/>
          <a:ln/>
        </p:spPr>
        <p:txBody>
          <a:bodyPr wrap="none" lIns="0" tIns="0" rIns="0" bIns="0" rtlCol="0" anchor="t"/>
          <a:lstStyle/>
          <a:p>
            <a:pPr marL="0" indent="0" algn="l">
              <a:lnSpc>
                <a:spcPts val="5550"/>
              </a:lnSpc>
              <a:buNone/>
            </a:pPr>
            <a:r>
              <a:rPr lang="en-US" sz="4450" b="1" dirty="0">
                <a:latin typeface="Arial" panose="020B0604020202020204" pitchFamily="34" charset="0"/>
                <a:ea typeface="Noto Serif SC Bold" pitchFamily="34" charset="-122"/>
                <a:cs typeface="Arial" panose="020B0604020202020204" pitchFamily="34" charset="0"/>
              </a:rPr>
              <a:t>Amira's Anxious Start</a:t>
            </a:r>
            <a:endParaRPr lang="en-US" sz="4450" dirty="0">
              <a:latin typeface="Arial" panose="020B0604020202020204" pitchFamily="34" charset="0"/>
              <a:cs typeface="Arial" panose="020B0604020202020204" pitchFamily="34" charset="0"/>
            </a:endParaRPr>
          </a:p>
        </p:txBody>
      </p:sp>
      <p:sp>
        <p:nvSpPr>
          <p:cNvPr id="5" name="Text 2"/>
          <p:cNvSpPr/>
          <p:nvPr/>
        </p:nvSpPr>
        <p:spPr>
          <a:xfrm>
            <a:off x="6280190" y="3627239"/>
            <a:ext cx="7556421" cy="708660"/>
          </a:xfrm>
          <a:prstGeom prst="rect">
            <a:avLst/>
          </a:prstGeom>
          <a:noFill/>
          <a:ln/>
        </p:spPr>
        <p:txBody>
          <a:bodyPr wrap="square" lIns="0" tIns="0" rIns="0" bIns="0" rtlCol="0" anchor="t"/>
          <a:lstStyle/>
          <a:p>
            <a:pPr marL="0" indent="0" algn="l">
              <a:lnSpc>
                <a:spcPts val="2750"/>
              </a:lnSpc>
              <a:buNone/>
            </a:pPr>
            <a:r>
              <a:rPr lang="en-US" sz="2500" b="1" dirty="0">
                <a:latin typeface="Arial" panose="020B0604020202020204" pitchFamily="34" charset="0"/>
                <a:ea typeface="Noto Serif SC Bold" pitchFamily="34" charset="-122"/>
                <a:cs typeface="Arial" panose="020B0604020202020204" pitchFamily="34" charset="0"/>
              </a:rPr>
              <a:t>Understanding Early Years Transition through Psychological Theory</a:t>
            </a:r>
            <a:endParaRPr lang="en-US" sz="2500" dirty="0">
              <a:latin typeface="Arial" panose="020B0604020202020204" pitchFamily="34" charset="0"/>
              <a:cs typeface="Arial" panose="020B0604020202020204" pitchFamily="34" charset="0"/>
            </a:endParaRPr>
          </a:p>
        </p:txBody>
      </p:sp>
      <p:sp>
        <p:nvSpPr>
          <p:cNvPr id="6" name="Text 3"/>
          <p:cNvSpPr/>
          <p:nvPr/>
        </p:nvSpPr>
        <p:spPr>
          <a:xfrm>
            <a:off x="6280190" y="4676061"/>
            <a:ext cx="7556421" cy="725805"/>
          </a:xfrm>
          <a:prstGeom prst="rect">
            <a:avLst/>
          </a:prstGeom>
          <a:noFill/>
          <a:ln/>
        </p:spPr>
        <p:txBody>
          <a:bodyPr wrap="square" lIns="0" tIns="0" rIns="0" bIns="0" rtlCol="0" anchor="t"/>
          <a:lstStyle/>
          <a:p>
            <a:pPr marL="0" indent="0" algn="l">
              <a:lnSpc>
                <a:spcPts val="2850"/>
              </a:lnSpc>
              <a:buNone/>
            </a:pPr>
            <a:r>
              <a:rPr lang="en-US" sz="2300" dirty="0">
                <a:latin typeface="Arial" panose="020B0604020202020204" pitchFamily="34" charset="0"/>
                <a:ea typeface="Geist" pitchFamily="34" charset="-122"/>
                <a:cs typeface="Arial" panose="020B0604020202020204" pitchFamily="34" charset="0"/>
              </a:rPr>
              <a:t>A Case Study Analysis using Vygotsky's Sociocultural Theory and its Contrast with Piaget</a:t>
            </a:r>
            <a:endParaRPr lang="en-US" sz="2300" dirty="0">
              <a:latin typeface="Arial" panose="020B0604020202020204" pitchFamily="34" charset="0"/>
              <a:cs typeface="Arial" panose="020B0604020202020204" pitchFamily="34" charset="0"/>
            </a:endParaRPr>
          </a:p>
        </p:txBody>
      </p:sp>
      <p:pic>
        <p:nvPicPr>
          <p:cNvPr id="1026" name="Picture 2" descr="https://cdn.gamma.app/1s0h9pvg0zc7d0p/generated-images/OATMNvcAXmL6yjm8nYuMM.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98" y="395171"/>
            <a:ext cx="5977283" cy="742107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4" name="Text 1"/>
          <p:cNvSpPr/>
          <p:nvPr/>
        </p:nvSpPr>
        <p:spPr>
          <a:xfrm>
            <a:off x="6187083" y="550545"/>
            <a:ext cx="7742634" cy="1251347"/>
          </a:xfrm>
          <a:prstGeom prst="rect">
            <a:avLst/>
          </a:prstGeom>
          <a:noFill/>
          <a:ln/>
        </p:spPr>
        <p:txBody>
          <a:bodyPr wrap="square" lIns="0" tIns="0" rIns="0" bIns="0" rtlCol="0" anchor="t"/>
          <a:lstStyle/>
          <a:p>
            <a:pPr marL="0" indent="0" algn="l">
              <a:lnSpc>
                <a:spcPts val="4900"/>
              </a:lnSpc>
              <a:buNone/>
            </a:pPr>
            <a:r>
              <a:rPr lang="en-US" sz="3900" b="1" dirty="0">
                <a:latin typeface="Arial" panose="020B0604020202020204" pitchFamily="34" charset="0"/>
                <a:ea typeface="Noto Serif SC Bold" pitchFamily="34" charset="-122"/>
                <a:cs typeface="Arial" panose="020B0604020202020204" pitchFamily="34" charset="0"/>
              </a:rPr>
              <a:t>Amira's Anxiety: Nature Meets Nurture</a:t>
            </a:r>
            <a:endParaRPr lang="en-US" sz="3900" dirty="0">
              <a:latin typeface="Arial" panose="020B0604020202020204" pitchFamily="34" charset="0"/>
              <a:cs typeface="Arial" panose="020B0604020202020204" pitchFamily="34" charset="0"/>
            </a:endParaRPr>
          </a:p>
        </p:txBody>
      </p:sp>
      <p:sp>
        <p:nvSpPr>
          <p:cNvPr id="5" name="Shape 2"/>
          <p:cNvSpPr/>
          <p:nvPr/>
        </p:nvSpPr>
        <p:spPr>
          <a:xfrm>
            <a:off x="6187083" y="2102168"/>
            <a:ext cx="3771186" cy="1809512"/>
          </a:xfrm>
          <a:prstGeom prst="roundRect">
            <a:avLst>
              <a:gd name="adj" fmla="val 9958"/>
            </a:avLst>
          </a:prstGeom>
          <a:solidFill>
            <a:srgbClr val="D1EFE4"/>
          </a:solidFill>
          <a:ln w="7620">
            <a:solidFill>
              <a:srgbClr val="B7D5CA"/>
            </a:solidFill>
            <a:prstDash val="solid"/>
          </a:ln>
        </p:spPr>
        <p:txBody>
          <a:bodyPr/>
          <a:lstStyle/>
          <a:p>
            <a:endParaRPr lang="en-GB"/>
          </a:p>
        </p:txBody>
      </p:sp>
      <p:sp>
        <p:nvSpPr>
          <p:cNvPr id="6" name="Text 3"/>
          <p:cNvSpPr/>
          <p:nvPr/>
        </p:nvSpPr>
        <p:spPr>
          <a:xfrm>
            <a:off x="6394847" y="2309932"/>
            <a:ext cx="2502575" cy="312777"/>
          </a:xfrm>
          <a:prstGeom prst="rect">
            <a:avLst/>
          </a:prstGeom>
          <a:noFill/>
          <a:ln/>
        </p:spPr>
        <p:txBody>
          <a:bodyPr wrap="none" lIns="0" tIns="0" rIns="0" bIns="0" rtlCol="0" anchor="t"/>
          <a:lstStyle/>
          <a:p>
            <a:pPr marL="0" indent="0" algn="l">
              <a:lnSpc>
                <a:spcPts val="2450"/>
              </a:lnSpc>
              <a:buNone/>
            </a:pPr>
            <a:r>
              <a:rPr lang="en-US" sz="2500" b="1" dirty="0">
                <a:latin typeface="Arial" panose="020B0604020202020204" pitchFamily="34" charset="0"/>
                <a:ea typeface="Noto Serif SC Bold" pitchFamily="34" charset="-122"/>
                <a:cs typeface="Arial" panose="020B0604020202020204" pitchFamily="34" charset="0"/>
              </a:rPr>
              <a:t>Case Study</a:t>
            </a:r>
            <a:endParaRPr lang="en-US" sz="2500" dirty="0">
              <a:latin typeface="Arial" panose="020B0604020202020204" pitchFamily="34" charset="0"/>
              <a:cs typeface="Arial" panose="020B0604020202020204" pitchFamily="34" charset="0"/>
            </a:endParaRPr>
          </a:p>
        </p:txBody>
      </p:sp>
      <p:sp>
        <p:nvSpPr>
          <p:cNvPr id="7" name="Text 4"/>
          <p:cNvSpPr/>
          <p:nvPr/>
        </p:nvSpPr>
        <p:spPr>
          <a:xfrm>
            <a:off x="6394847" y="2742724"/>
            <a:ext cx="3355658" cy="640794"/>
          </a:xfrm>
          <a:prstGeom prst="rect">
            <a:avLst/>
          </a:prstGeom>
          <a:noFill/>
          <a:ln/>
        </p:spPr>
        <p:txBody>
          <a:bodyPr wrap="square" lIns="0" tIns="0" rIns="0" bIns="0" rtlCol="0" anchor="t"/>
          <a:lstStyle/>
          <a:p>
            <a:pPr marL="0" indent="0" algn="l">
              <a:lnSpc>
                <a:spcPts val="2500"/>
              </a:lnSpc>
              <a:buNone/>
            </a:pPr>
            <a:r>
              <a:rPr lang="en-US" sz="2000" dirty="0">
                <a:latin typeface="Arial" panose="020B0604020202020204" pitchFamily="34" charset="0"/>
                <a:ea typeface="Geist" pitchFamily="34" charset="-122"/>
                <a:cs typeface="Arial" panose="020B0604020202020204" pitchFamily="34" charset="0"/>
              </a:rPr>
              <a:t>Amira is a 3-year-old girl starting nursery for the first time</a:t>
            </a:r>
            <a:endParaRPr lang="en-US" sz="2000" dirty="0">
              <a:latin typeface="Arial" panose="020B0604020202020204" pitchFamily="34" charset="0"/>
              <a:cs typeface="Arial" panose="020B0604020202020204" pitchFamily="34" charset="0"/>
            </a:endParaRPr>
          </a:p>
        </p:txBody>
      </p:sp>
      <p:sp>
        <p:nvSpPr>
          <p:cNvPr id="8" name="Shape 5"/>
          <p:cNvSpPr/>
          <p:nvPr/>
        </p:nvSpPr>
        <p:spPr>
          <a:xfrm>
            <a:off x="10158413" y="2102168"/>
            <a:ext cx="3771305" cy="1809512"/>
          </a:xfrm>
          <a:prstGeom prst="roundRect">
            <a:avLst>
              <a:gd name="adj" fmla="val 9958"/>
            </a:avLst>
          </a:prstGeom>
          <a:solidFill>
            <a:srgbClr val="D1EFE4"/>
          </a:solidFill>
          <a:ln w="7620">
            <a:solidFill>
              <a:srgbClr val="B7D5CA"/>
            </a:solidFill>
            <a:prstDash val="solid"/>
          </a:ln>
        </p:spPr>
        <p:txBody>
          <a:bodyPr/>
          <a:lstStyle/>
          <a:p>
            <a:endParaRPr lang="en-GB"/>
          </a:p>
        </p:txBody>
      </p:sp>
      <p:sp>
        <p:nvSpPr>
          <p:cNvPr id="9" name="Text 6"/>
          <p:cNvSpPr/>
          <p:nvPr/>
        </p:nvSpPr>
        <p:spPr>
          <a:xfrm>
            <a:off x="10366177" y="2309932"/>
            <a:ext cx="2502575" cy="312777"/>
          </a:xfrm>
          <a:prstGeom prst="rect">
            <a:avLst/>
          </a:prstGeom>
          <a:noFill/>
          <a:ln/>
        </p:spPr>
        <p:txBody>
          <a:bodyPr wrap="none" lIns="0" tIns="0" rIns="0" bIns="0" rtlCol="0" anchor="t"/>
          <a:lstStyle/>
          <a:p>
            <a:pPr marL="0" indent="0" algn="l">
              <a:lnSpc>
                <a:spcPts val="2450"/>
              </a:lnSpc>
              <a:buNone/>
            </a:pPr>
            <a:r>
              <a:rPr lang="en-US" sz="2500" b="1" dirty="0">
                <a:latin typeface="Arial" panose="020B0604020202020204" pitchFamily="34" charset="0"/>
                <a:ea typeface="Noto Serif SC Bold" pitchFamily="34" charset="-122"/>
                <a:cs typeface="Arial" panose="020B0604020202020204" pitchFamily="34" charset="0"/>
              </a:rPr>
              <a:t>The Challenge</a:t>
            </a:r>
            <a:endParaRPr lang="en-US" sz="2500" dirty="0">
              <a:latin typeface="Arial" panose="020B0604020202020204" pitchFamily="34" charset="0"/>
              <a:cs typeface="Arial" panose="020B0604020202020204" pitchFamily="34" charset="0"/>
            </a:endParaRPr>
          </a:p>
        </p:txBody>
      </p:sp>
      <p:sp>
        <p:nvSpPr>
          <p:cNvPr id="10" name="Text 7"/>
          <p:cNvSpPr/>
          <p:nvPr/>
        </p:nvSpPr>
        <p:spPr>
          <a:xfrm>
            <a:off x="10366177" y="2742724"/>
            <a:ext cx="3355777" cy="961192"/>
          </a:xfrm>
          <a:prstGeom prst="rect">
            <a:avLst/>
          </a:prstGeom>
          <a:noFill/>
          <a:ln/>
        </p:spPr>
        <p:txBody>
          <a:bodyPr wrap="square" lIns="0" tIns="0" rIns="0" bIns="0" rtlCol="0" anchor="t"/>
          <a:lstStyle/>
          <a:p>
            <a:pPr marL="0" indent="0" algn="l">
              <a:lnSpc>
                <a:spcPts val="2500"/>
              </a:lnSpc>
              <a:buNone/>
            </a:pPr>
            <a:r>
              <a:rPr lang="en-US" sz="2000" dirty="0">
                <a:latin typeface="Arial" panose="020B0604020202020204" pitchFamily="34" charset="0"/>
                <a:ea typeface="Geist" pitchFamily="34" charset="-122"/>
                <a:cs typeface="Arial" panose="020B0604020202020204" pitchFamily="34" charset="0"/>
              </a:rPr>
              <a:t>Significant separation anxiety, becoming very upset when leaving her mother</a:t>
            </a:r>
            <a:endParaRPr lang="en-US" sz="2000" dirty="0">
              <a:latin typeface="Arial" panose="020B0604020202020204" pitchFamily="34" charset="0"/>
              <a:cs typeface="Arial" panose="020B0604020202020204" pitchFamily="34" charset="0"/>
            </a:endParaRPr>
          </a:p>
        </p:txBody>
      </p:sp>
      <p:sp>
        <p:nvSpPr>
          <p:cNvPr id="11" name="Shape 8"/>
          <p:cNvSpPr/>
          <p:nvPr/>
        </p:nvSpPr>
        <p:spPr>
          <a:xfrm>
            <a:off x="6187083" y="4111823"/>
            <a:ext cx="7742634" cy="1168718"/>
          </a:xfrm>
          <a:prstGeom prst="roundRect">
            <a:avLst>
              <a:gd name="adj" fmla="val 15418"/>
            </a:avLst>
          </a:prstGeom>
          <a:solidFill>
            <a:srgbClr val="D1EFE4"/>
          </a:solidFill>
          <a:ln w="7620">
            <a:solidFill>
              <a:srgbClr val="B7D5CA"/>
            </a:solidFill>
            <a:prstDash val="solid"/>
          </a:ln>
        </p:spPr>
        <p:txBody>
          <a:bodyPr/>
          <a:lstStyle/>
          <a:p>
            <a:endParaRPr lang="en-GB"/>
          </a:p>
        </p:txBody>
      </p:sp>
      <p:sp>
        <p:nvSpPr>
          <p:cNvPr id="12" name="Text 9"/>
          <p:cNvSpPr/>
          <p:nvPr/>
        </p:nvSpPr>
        <p:spPr>
          <a:xfrm>
            <a:off x="6394847" y="4192587"/>
            <a:ext cx="2502575" cy="312777"/>
          </a:xfrm>
          <a:prstGeom prst="rect">
            <a:avLst/>
          </a:prstGeom>
          <a:noFill/>
          <a:ln/>
        </p:spPr>
        <p:txBody>
          <a:bodyPr wrap="none" lIns="0" tIns="0" rIns="0" bIns="0" rtlCol="0" anchor="t"/>
          <a:lstStyle/>
          <a:p>
            <a:pPr marL="0" indent="0" algn="l">
              <a:lnSpc>
                <a:spcPts val="2450"/>
              </a:lnSpc>
              <a:buNone/>
            </a:pPr>
            <a:r>
              <a:rPr lang="en-US" sz="2500" b="1" dirty="0">
                <a:latin typeface="Arial" panose="020B0604020202020204" pitchFamily="34" charset="0"/>
                <a:ea typeface="Noto Serif SC Bold" pitchFamily="34" charset="-122"/>
                <a:cs typeface="Arial" panose="020B0604020202020204" pitchFamily="34" charset="0"/>
              </a:rPr>
              <a:t>Focus</a:t>
            </a:r>
            <a:endParaRPr lang="en-US" sz="2500" dirty="0">
              <a:latin typeface="Arial" panose="020B0604020202020204" pitchFamily="34" charset="0"/>
              <a:cs typeface="Arial" panose="020B0604020202020204" pitchFamily="34" charset="0"/>
            </a:endParaRPr>
          </a:p>
        </p:txBody>
      </p:sp>
      <p:sp>
        <p:nvSpPr>
          <p:cNvPr id="13" name="Text 10"/>
          <p:cNvSpPr/>
          <p:nvPr/>
        </p:nvSpPr>
        <p:spPr>
          <a:xfrm>
            <a:off x="6394847" y="4489728"/>
            <a:ext cx="7327107" cy="1015960"/>
          </a:xfrm>
          <a:prstGeom prst="rect">
            <a:avLst/>
          </a:prstGeom>
          <a:noFill/>
          <a:ln/>
        </p:spPr>
        <p:txBody>
          <a:bodyPr wrap="none" lIns="0" tIns="0" rIns="0" bIns="0" rtlCol="0" anchor="t"/>
          <a:lstStyle/>
          <a:p>
            <a:pPr marL="0" indent="0" algn="l">
              <a:lnSpc>
                <a:spcPts val="2500"/>
              </a:lnSpc>
              <a:buNone/>
            </a:pPr>
            <a:r>
              <a:rPr lang="en-US" sz="2000" dirty="0">
                <a:latin typeface="Arial" panose="020B0604020202020204" pitchFamily="34" charset="0"/>
                <a:ea typeface="Geist" pitchFamily="34" charset="-122"/>
                <a:cs typeface="Arial" panose="020B0604020202020204" pitchFamily="34" charset="0"/>
              </a:rPr>
              <a:t>Explore behaviour and developmental needs using psychological</a:t>
            </a:r>
          </a:p>
          <a:p>
            <a:pPr marL="0" indent="0" algn="l">
              <a:lnSpc>
                <a:spcPts val="2500"/>
              </a:lnSpc>
              <a:buNone/>
            </a:pPr>
            <a:r>
              <a:rPr lang="en-US" sz="2000" dirty="0">
                <a:latin typeface="Arial" panose="020B0604020202020204" pitchFamily="34" charset="0"/>
                <a:ea typeface="Geist" pitchFamily="34" charset="-122"/>
                <a:cs typeface="Arial" panose="020B0604020202020204" pitchFamily="34" charset="0"/>
              </a:rPr>
              <a:t> framework</a:t>
            </a:r>
            <a:endParaRPr lang="en-US" sz="2000" dirty="0">
              <a:latin typeface="Arial" panose="020B0604020202020204" pitchFamily="34" charset="0"/>
              <a:cs typeface="Arial" panose="020B0604020202020204" pitchFamily="34" charset="0"/>
            </a:endParaRPr>
          </a:p>
        </p:txBody>
      </p:sp>
      <p:sp>
        <p:nvSpPr>
          <p:cNvPr id="14" name="Text 11"/>
          <p:cNvSpPr/>
          <p:nvPr/>
        </p:nvSpPr>
        <p:spPr>
          <a:xfrm>
            <a:off x="6187083" y="5705832"/>
            <a:ext cx="2502575" cy="312777"/>
          </a:xfrm>
          <a:prstGeom prst="rect">
            <a:avLst/>
          </a:prstGeom>
          <a:noFill/>
          <a:ln/>
        </p:spPr>
        <p:txBody>
          <a:bodyPr wrap="none" lIns="0" tIns="0" rIns="0" bIns="0" rtlCol="0" anchor="t"/>
          <a:lstStyle/>
          <a:p>
            <a:pPr marL="0" indent="0" algn="l">
              <a:lnSpc>
                <a:spcPts val="2450"/>
              </a:lnSpc>
              <a:buNone/>
            </a:pPr>
            <a:r>
              <a:rPr lang="en-US" sz="2500" b="1" dirty="0">
                <a:latin typeface="Arial" panose="020B0604020202020204" pitchFamily="34" charset="0"/>
                <a:ea typeface="Noto Serif SC Bold" pitchFamily="34" charset="-122"/>
                <a:cs typeface="Arial" panose="020B0604020202020204" pitchFamily="34" charset="0"/>
              </a:rPr>
              <a:t>Theoretical Lens</a:t>
            </a:r>
            <a:endParaRPr lang="en-US" sz="2500" dirty="0">
              <a:latin typeface="Arial" panose="020B0604020202020204" pitchFamily="34" charset="0"/>
              <a:cs typeface="Arial" panose="020B0604020202020204" pitchFamily="34" charset="0"/>
            </a:endParaRPr>
          </a:p>
        </p:txBody>
      </p:sp>
      <p:sp>
        <p:nvSpPr>
          <p:cNvPr id="15" name="Text 12"/>
          <p:cNvSpPr/>
          <p:nvPr/>
        </p:nvSpPr>
        <p:spPr>
          <a:xfrm>
            <a:off x="6187082" y="6261099"/>
            <a:ext cx="3668117" cy="598447"/>
          </a:xfrm>
          <a:prstGeom prst="rect">
            <a:avLst/>
          </a:prstGeom>
          <a:noFill/>
          <a:ln/>
        </p:spPr>
        <p:txBody>
          <a:bodyPr wrap="square" lIns="0" tIns="0" rIns="0" bIns="0" rtlCol="0" anchor="t"/>
          <a:lstStyle/>
          <a:p>
            <a:pPr marL="342900" indent="-342900" algn="l">
              <a:lnSpc>
                <a:spcPts val="2500"/>
              </a:lnSpc>
              <a:buSzPct val="100000"/>
              <a:buChar char="•"/>
            </a:pPr>
            <a:r>
              <a:rPr lang="en-US" sz="2000" dirty="0">
                <a:latin typeface="Arial" panose="020B0604020202020204" pitchFamily="34" charset="0"/>
                <a:ea typeface="Geist" pitchFamily="34" charset="-122"/>
                <a:cs typeface="Arial" panose="020B0604020202020204" pitchFamily="34" charset="0"/>
              </a:rPr>
              <a:t>Primarily use Vygotsky's Sociocultural Theory</a:t>
            </a:r>
            <a:endParaRPr lang="en-US" sz="2000" dirty="0">
              <a:latin typeface="Arial" panose="020B0604020202020204" pitchFamily="34" charset="0"/>
              <a:cs typeface="Arial" panose="020B0604020202020204" pitchFamily="34" charset="0"/>
            </a:endParaRPr>
          </a:p>
        </p:txBody>
      </p:sp>
      <p:sp>
        <p:nvSpPr>
          <p:cNvPr id="16" name="Text 13"/>
          <p:cNvSpPr/>
          <p:nvPr/>
        </p:nvSpPr>
        <p:spPr>
          <a:xfrm>
            <a:off x="6187083" y="6929557"/>
            <a:ext cx="3627120" cy="640794"/>
          </a:xfrm>
          <a:prstGeom prst="rect">
            <a:avLst/>
          </a:prstGeom>
          <a:noFill/>
          <a:ln/>
        </p:spPr>
        <p:txBody>
          <a:bodyPr wrap="square" lIns="0" tIns="0" rIns="0" bIns="0" rtlCol="0" anchor="t"/>
          <a:lstStyle/>
          <a:p>
            <a:pPr marL="342900" indent="-342900" algn="l">
              <a:lnSpc>
                <a:spcPts val="2500"/>
              </a:lnSpc>
              <a:buSzPct val="100000"/>
              <a:buChar char="•"/>
            </a:pPr>
            <a:r>
              <a:rPr lang="en-US" sz="2000" dirty="0">
                <a:latin typeface="Arial" panose="020B0604020202020204" pitchFamily="34" charset="0"/>
                <a:ea typeface="Geist" pitchFamily="34" charset="-122"/>
                <a:cs typeface="Arial" panose="020B0604020202020204" pitchFamily="34" charset="0"/>
              </a:rPr>
              <a:t>Briefly contrast with Piaget's Constructivism</a:t>
            </a:r>
            <a:endParaRPr lang="en-US" sz="2000" dirty="0">
              <a:latin typeface="Arial" panose="020B0604020202020204" pitchFamily="34" charset="0"/>
              <a:cs typeface="Arial" panose="020B0604020202020204" pitchFamily="34" charset="0"/>
            </a:endParaRPr>
          </a:p>
        </p:txBody>
      </p:sp>
      <p:sp>
        <p:nvSpPr>
          <p:cNvPr id="17" name="Text 14"/>
          <p:cNvSpPr/>
          <p:nvPr/>
        </p:nvSpPr>
        <p:spPr>
          <a:xfrm>
            <a:off x="10310217" y="5705832"/>
            <a:ext cx="2502575" cy="312777"/>
          </a:xfrm>
          <a:prstGeom prst="rect">
            <a:avLst/>
          </a:prstGeom>
          <a:noFill/>
          <a:ln/>
        </p:spPr>
        <p:txBody>
          <a:bodyPr wrap="none" lIns="0" tIns="0" rIns="0" bIns="0" rtlCol="0" anchor="t"/>
          <a:lstStyle/>
          <a:p>
            <a:pPr marL="0" indent="0" algn="l">
              <a:lnSpc>
                <a:spcPts val="2450"/>
              </a:lnSpc>
              <a:buNone/>
            </a:pPr>
            <a:r>
              <a:rPr lang="en-US" sz="2500" b="1" dirty="0">
                <a:latin typeface="Arial" panose="020B0604020202020204" pitchFamily="34" charset="0"/>
                <a:ea typeface="Noto Serif SC Bold" pitchFamily="34" charset="-122"/>
                <a:cs typeface="Arial" panose="020B0604020202020204" pitchFamily="34" charset="0"/>
              </a:rPr>
              <a:t>Key Question</a:t>
            </a:r>
            <a:endParaRPr lang="en-US" sz="2500" dirty="0">
              <a:latin typeface="Arial" panose="020B0604020202020204" pitchFamily="34" charset="0"/>
              <a:cs typeface="Arial" panose="020B0604020202020204" pitchFamily="34" charset="0"/>
            </a:endParaRPr>
          </a:p>
        </p:txBody>
      </p:sp>
      <p:sp>
        <p:nvSpPr>
          <p:cNvPr id="18" name="Text 15"/>
          <p:cNvSpPr/>
          <p:nvPr/>
        </p:nvSpPr>
        <p:spPr>
          <a:xfrm>
            <a:off x="10310217" y="6218753"/>
            <a:ext cx="3627120" cy="1281589"/>
          </a:xfrm>
          <a:prstGeom prst="rect">
            <a:avLst/>
          </a:prstGeom>
          <a:noFill/>
          <a:ln/>
        </p:spPr>
        <p:txBody>
          <a:bodyPr wrap="square" lIns="0" tIns="0" rIns="0" bIns="0" rtlCol="0" anchor="t"/>
          <a:lstStyle/>
          <a:p>
            <a:pPr marL="0" indent="0" algn="l">
              <a:lnSpc>
                <a:spcPts val="2500"/>
              </a:lnSpc>
              <a:buNone/>
            </a:pPr>
            <a:r>
              <a:rPr lang="en-US" sz="2000" dirty="0">
                <a:latin typeface="Arial" panose="020B0604020202020204" pitchFamily="34" charset="0"/>
                <a:ea typeface="Geist" pitchFamily="34" charset="-122"/>
                <a:cs typeface="Arial" panose="020B0604020202020204" pitchFamily="34" charset="0"/>
              </a:rPr>
              <a:t>How do environmental (nurture) and biological (nature) influences contribute to Amira's current behaviour and development?</a:t>
            </a:r>
            <a:endParaRPr lang="en-US" sz="2000" dirty="0">
              <a:latin typeface="Arial" panose="020B0604020202020204" pitchFamily="34" charset="0"/>
              <a:cs typeface="Arial" panose="020B0604020202020204" pitchFamily="34" charset="0"/>
            </a:endParaRPr>
          </a:p>
        </p:txBody>
      </p:sp>
      <p:pic>
        <p:nvPicPr>
          <p:cNvPr id="19" name="drawing"/>
          <p:cNvPicPr/>
          <p:nvPr/>
        </p:nvPicPr>
        <p:blipFill>
          <a:blip r:embed="rId3">
            <a:extLst>
              <a:ext uri="{28A0092B-C50C-407E-A947-70E740481C1C}">
                <a14:useLocalDpi xmlns:a14="http://schemas.microsoft.com/office/drawing/2010/main" val="0"/>
              </a:ext>
            </a:extLst>
          </a:blip>
          <a:stretch>
            <a:fillRect/>
          </a:stretch>
        </p:blipFill>
        <p:spPr>
          <a:xfrm>
            <a:off x="25401" y="2148819"/>
            <a:ext cx="6083300" cy="4099581"/>
          </a:xfrm>
          <a:prstGeom prst="rect">
            <a:avLst/>
          </a:prstGeom>
        </p:spPr>
      </p:pic>
      <p:sp>
        <p:nvSpPr>
          <p:cNvPr id="21" name="Text 12"/>
          <p:cNvSpPr/>
          <p:nvPr/>
        </p:nvSpPr>
        <p:spPr>
          <a:xfrm>
            <a:off x="291208" y="7625794"/>
            <a:ext cx="3668117" cy="598447"/>
          </a:xfrm>
          <a:prstGeom prst="rect">
            <a:avLst/>
          </a:prstGeom>
          <a:noFill/>
          <a:ln/>
        </p:spPr>
        <p:txBody>
          <a:bodyPr wrap="square" lIns="0" tIns="0" rIns="0" bIns="0" rtlCol="0" anchor="t"/>
          <a:lstStyle/>
          <a:p>
            <a:pPr>
              <a:lnSpc>
                <a:spcPts val="2500"/>
              </a:lnSpc>
              <a:buSzPct val="100000"/>
            </a:pPr>
            <a:r>
              <a:rPr lang="en-US" sz="2000" dirty="0">
                <a:latin typeface="Arial" panose="020B0604020202020204" pitchFamily="34" charset="0"/>
                <a:cs typeface="Arial" panose="020B0604020202020204" pitchFamily="34" charset="0"/>
              </a:rPr>
              <a:t>McLeod, S.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4" name="Text 1"/>
          <p:cNvSpPr/>
          <p:nvPr/>
        </p:nvSpPr>
        <p:spPr>
          <a:xfrm>
            <a:off x="6128504" y="651629"/>
            <a:ext cx="7859792" cy="1184910"/>
          </a:xfrm>
          <a:prstGeom prst="rect">
            <a:avLst/>
          </a:prstGeom>
          <a:noFill/>
          <a:ln/>
        </p:spPr>
        <p:txBody>
          <a:bodyPr wrap="square" lIns="0" tIns="0" rIns="0" bIns="0" rtlCol="0" anchor="t"/>
          <a:lstStyle/>
          <a:p>
            <a:pPr marL="0" indent="0" algn="l">
              <a:lnSpc>
                <a:spcPts val="4500"/>
              </a:lnSpc>
              <a:buNone/>
            </a:pPr>
            <a:r>
              <a:rPr lang="en-US" sz="3600" b="1" dirty="0">
                <a:latin typeface="Arial" panose="020B0604020202020204" pitchFamily="34" charset="0"/>
                <a:ea typeface="Noto Serif SC Bold" pitchFamily="34" charset="-122"/>
                <a:cs typeface="Arial" panose="020B0604020202020204" pitchFamily="34" charset="0"/>
              </a:rPr>
              <a:t>Vygotsky: Development is a Social Journey 🌍</a:t>
            </a:r>
            <a:endParaRPr lang="en-US" sz="3600" dirty="0">
              <a:latin typeface="Arial" panose="020B0604020202020204" pitchFamily="34" charset="0"/>
              <a:cs typeface="Arial" panose="020B0604020202020204" pitchFamily="34" charset="0"/>
            </a:endParaRPr>
          </a:p>
        </p:txBody>
      </p:sp>
      <p:sp>
        <p:nvSpPr>
          <p:cNvPr id="5" name="Shape 2"/>
          <p:cNvSpPr/>
          <p:nvPr/>
        </p:nvSpPr>
        <p:spPr>
          <a:xfrm>
            <a:off x="6128504" y="2111693"/>
            <a:ext cx="7859792" cy="1396246"/>
          </a:xfrm>
          <a:prstGeom prst="roundRect">
            <a:avLst>
              <a:gd name="adj" fmla="val 11827"/>
            </a:avLst>
          </a:prstGeom>
          <a:solidFill>
            <a:srgbClr val="E5F9F2">
              <a:alpha val="95000"/>
            </a:srgbClr>
          </a:solidFill>
          <a:ln w="22860">
            <a:solidFill>
              <a:srgbClr val="B7D5CA"/>
            </a:solidFill>
            <a:prstDash val="solid"/>
          </a:ln>
        </p:spPr>
        <p:txBody>
          <a:bodyPr/>
          <a:lstStyle/>
          <a:p>
            <a:endParaRPr lang="en-GB"/>
          </a:p>
        </p:txBody>
      </p:sp>
      <p:sp>
        <p:nvSpPr>
          <p:cNvPr id="6" name="Text 3"/>
          <p:cNvSpPr/>
          <p:nvPr/>
        </p:nvSpPr>
        <p:spPr>
          <a:xfrm>
            <a:off x="6334839" y="2318028"/>
            <a:ext cx="2293501" cy="286583"/>
          </a:xfrm>
          <a:prstGeom prst="rect">
            <a:avLst/>
          </a:prstGeom>
          <a:noFill/>
          <a:ln/>
        </p:spPr>
        <p:txBody>
          <a:bodyPr wrap="none" lIns="0" tIns="0" rIns="0" bIns="0" rtlCol="0" anchor="t"/>
          <a:lstStyle/>
          <a:p>
            <a:pPr marL="0" indent="0" algn="l">
              <a:lnSpc>
                <a:spcPts val="2250"/>
              </a:lnSpc>
              <a:buNone/>
            </a:pPr>
            <a:r>
              <a:rPr lang="en-US" sz="2500" b="1" dirty="0">
                <a:latin typeface="Arial" panose="020B0604020202020204" pitchFamily="34" charset="0"/>
                <a:ea typeface="Noto Serif SC Bold" pitchFamily="34" charset="-122"/>
                <a:cs typeface="Arial" panose="020B0604020202020204" pitchFamily="34" charset="0"/>
              </a:rPr>
              <a:t>The Theory</a:t>
            </a:r>
            <a:endParaRPr lang="en-US" sz="2500" dirty="0">
              <a:latin typeface="Arial" panose="020B0604020202020204" pitchFamily="34" charset="0"/>
              <a:cs typeface="Arial" panose="020B0604020202020204" pitchFamily="34" charset="0"/>
            </a:endParaRPr>
          </a:p>
        </p:txBody>
      </p:sp>
      <p:sp>
        <p:nvSpPr>
          <p:cNvPr id="7" name="Text 4"/>
          <p:cNvSpPr/>
          <p:nvPr/>
        </p:nvSpPr>
        <p:spPr>
          <a:xfrm>
            <a:off x="6334839" y="2714625"/>
            <a:ext cx="7447121" cy="586978"/>
          </a:xfrm>
          <a:prstGeom prst="rect">
            <a:avLst/>
          </a:prstGeom>
          <a:noFill/>
          <a:ln/>
        </p:spPr>
        <p:txBody>
          <a:bodyPr wrap="square" lIns="0" tIns="0" rIns="0" bIns="0" rtlCol="0" anchor="t"/>
          <a:lstStyle/>
          <a:p>
            <a:pPr marL="0" indent="0" algn="l">
              <a:lnSpc>
                <a:spcPts val="2300"/>
              </a:lnSpc>
              <a:buNone/>
            </a:pPr>
            <a:r>
              <a:rPr lang="en-US" sz="2000" dirty="0">
                <a:latin typeface="Arial" panose="020B0604020202020204" pitchFamily="34" charset="0"/>
                <a:ea typeface="Geist" pitchFamily="34" charset="-122"/>
                <a:cs typeface="Arial" panose="020B0604020202020204" pitchFamily="34" charset="0"/>
              </a:rPr>
              <a:t>Lev Vygotsky's Sociocultural Theory posits that cognitive development is fundamentally a social and cultural process</a:t>
            </a:r>
            <a:endParaRPr lang="en-US" sz="2000" dirty="0">
              <a:latin typeface="Arial" panose="020B0604020202020204" pitchFamily="34" charset="0"/>
              <a:cs typeface="Arial" panose="020B0604020202020204" pitchFamily="34" charset="0"/>
            </a:endParaRPr>
          </a:p>
        </p:txBody>
      </p:sp>
      <p:sp>
        <p:nvSpPr>
          <p:cNvPr id="8" name="Shape 5"/>
          <p:cNvSpPr/>
          <p:nvPr/>
        </p:nvSpPr>
        <p:spPr>
          <a:xfrm>
            <a:off x="6128504" y="3691414"/>
            <a:ext cx="7859792" cy="1396246"/>
          </a:xfrm>
          <a:prstGeom prst="roundRect">
            <a:avLst>
              <a:gd name="adj" fmla="val 11827"/>
            </a:avLst>
          </a:prstGeom>
          <a:solidFill>
            <a:srgbClr val="E5F9F2">
              <a:alpha val="95000"/>
            </a:srgbClr>
          </a:solidFill>
          <a:ln w="22860">
            <a:solidFill>
              <a:srgbClr val="B7D5CA"/>
            </a:solidFill>
            <a:prstDash val="solid"/>
          </a:ln>
        </p:spPr>
        <p:txBody>
          <a:bodyPr/>
          <a:lstStyle/>
          <a:p>
            <a:endParaRPr lang="en-GB"/>
          </a:p>
        </p:txBody>
      </p:sp>
      <p:sp>
        <p:nvSpPr>
          <p:cNvPr id="9" name="Text 6"/>
          <p:cNvSpPr/>
          <p:nvPr/>
        </p:nvSpPr>
        <p:spPr>
          <a:xfrm>
            <a:off x="6334839" y="3787679"/>
            <a:ext cx="2293501" cy="286583"/>
          </a:xfrm>
          <a:prstGeom prst="rect">
            <a:avLst/>
          </a:prstGeom>
          <a:noFill/>
          <a:ln/>
        </p:spPr>
        <p:txBody>
          <a:bodyPr wrap="none" lIns="0" tIns="0" rIns="0" bIns="0" rtlCol="0" anchor="t"/>
          <a:lstStyle/>
          <a:p>
            <a:pPr marL="0" indent="0" algn="l">
              <a:lnSpc>
                <a:spcPts val="2250"/>
              </a:lnSpc>
              <a:buNone/>
            </a:pPr>
            <a:r>
              <a:rPr lang="en-US" sz="2500" b="1" dirty="0">
                <a:latin typeface="Arial" panose="020B0604020202020204" pitchFamily="34" charset="0"/>
                <a:ea typeface="Noto Serif SC Bold" pitchFamily="34" charset="-122"/>
                <a:cs typeface="Arial" panose="020B0604020202020204" pitchFamily="34" charset="0"/>
              </a:rPr>
              <a:t>Core Idea</a:t>
            </a:r>
            <a:endParaRPr lang="en-US" sz="2500" dirty="0">
              <a:latin typeface="Arial" panose="020B0604020202020204" pitchFamily="34" charset="0"/>
              <a:cs typeface="Arial" panose="020B0604020202020204" pitchFamily="34" charset="0"/>
            </a:endParaRPr>
          </a:p>
        </p:txBody>
      </p:sp>
      <p:sp>
        <p:nvSpPr>
          <p:cNvPr id="10" name="Text 7"/>
          <p:cNvSpPr/>
          <p:nvPr/>
        </p:nvSpPr>
        <p:spPr>
          <a:xfrm>
            <a:off x="6334839" y="4133473"/>
            <a:ext cx="7447121" cy="586978"/>
          </a:xfrm>
          <a:prstGeom prst="rect">
            <a:avLst/>
          </a:prstGeom>
          <a:noFill/>
          <a:ln/>
        </p:spPr>
        <p:txBody>
          <a:bodyPr wrap="square" lIns="0" tIns="0" rIns="0" bIns="0" rtlCol="0" anchor="t"/>
          <a:lstStyle/>
          <a:p>
            <a:pPr marL="0" indent="0" algn="l">
              <a:lnSpc>
                <a:spcPts val="2300"/>
              </a:lnSpc>
              <a:buNone/>
            </a:pPr>
            <a:r>
              <a:rPr lang="en-US" sz="2000" dirty="0">
                <a:latin typeface="Arial" panose="020B0604020202020204" pitchFamily="34" charset="0"/>
                <a:ea typeface="Geist" pitchFamily="34" charset="-122"/>
                <a:cs typeface="Arial" panose="020B0604020202020204" pitchFamily="34" charset="0"/>
              </a:rPr>
              <a:t>Knowledge is not individually constructed but co-constructed through interactions with more knowledgeable members of the culture (parents, teachers, older peers)</a:t>
            </a:r>
            <a:endParaRPr lang="en-US" sz="2000" dirty="0">
              <a:latin typeface="Arial" panose="020B0604020202020204" pitchFamily="34" charset="0"/>
              <a:cs typeface="Arial" panose="020B0604020202020204" pitchFamily="34" charset="0"/>
            </a:endParaRPr>
          </a:p>
        </p:txBody>
      </p:sp>
      <p:sp>
        <p:nvSpPr>
          <p:cNvPr id="11" name="Text 8"/>
          <p:cNvSpPr/>
          <p:nvPr/>
        </p:nvSpPr>
        <p:spPr>
          <a:xfrm>
            <a:off x="6128504" y="5362813"/>
            <a:ext cx="3395782" cy="344091"/>
          </a:xfrm>
          <a:prstGeom prst="rect">
            <a:avLst/>
          </a:prstGeom>
          <a:noFill/>
          <a:ln/>
        </p:spPr>
        <p:txBody>
          <a:bodyPr wrap="none" lIns="0" tIns="0" rIns="0" bIns="0" rtlCol="0" anchor="t"/>
          <a:lstStyle/>
          <a:p>
            <a:pPr marL="0" indent="0" algn="l">
              <a:lnSpc>
                <a:spcPts val="2700"/>
              </a:lnSpc>
              <a:buNone/>
            </a:pPr>
            <a:r>
              <a:rPr lang="en-US" sz="2500" b="1" dirty="0">
                <a:latin typeface="Arial" panose="020B0604020202020204" pitchFamily="34" charset="0"/>
                <a:ea typeface="Noto Serif SC Bold" pitchFamily="34" charset="-122"/>
                <a:cs typeface="Arial" panose="020B0604020202020204" pitchFamily="34" charset="0"/>
              </a:rPr>
              <a:t>Relevance to Early Years</a:t>
            </a:r>
            <a:endParaRPr lang="en-US" sz="2500" dirty="0">
              <a:latin typeface="Arial" panose="020B0604020202020204" pitchFamily="34" charset="0"/>
              <a:cs typeface="Arial" panose="020B0604020202020204" pitchFamily="34" charset="0"/>
            </a:endParaRPr>
          </a:p>
        </p:txBody>
      </p:sp>
      <p:sp>
        <p:nvSpPr>
          <p:cNvPr id="12" name="Text 9"/>
          <p:cNvSpPr/>
          <p:nvPr/>
        </p:nvSpPr>
        <p:spPr>
          <a:xfrm>
            <a:off x="6128504" y="5982057"/>
            <a:ext cx="7859792" cy="293489"/>
          </a:xfrm>
          <a:prstGeom prst="rect">
            <a:avLst/>
          </a:prstGeom>
          <a:noFill/>
          <a:ln/>
        </p:spPr>
        <p:txBody>
          <a:bodyPr wrap="none" lIns="0" tIns="0" rIns="0" bIns="0" rtlCol="0" anchor="t"/>
          <a:lstStyle/>
          <a:p>
            <a:pPr marL="342900" indent="-342900" algn="l">
              <a:lnSpc>
                <a:spcPts val="2300"/>
              </a:lnSpc>
              <a:buSzPct val="100000"/>
              <a:buChar char="•"/>
            </a:pPr>
            <a:r>
              <a:rPr lang="en-US" sz="2000" dirty="0">
                <a:latin typeface="Arial" panose="020B0604020202020204" pitchFamily="34" charset="0"/>
                <a:ea typeface="Geist" pitchFamily="34" charset="-122"/>
                <a:cs typeface="Arial" panose="020B0604020202020204" pitchFamily="34" charset="0"/>
              </a:rPr>
              <a:t>Early years settings (like nursery) are critical social environments</a:t>
            </a:r>
            <a:endParaRPr lang="en-US" sz="2000" dirty="0">
              <a:latin typeface="Arial" panose="020B0604020202020204" pitchFamily="34" charset="0"/>
              <a:cs typeface="Arial" panose="020B0604020202020204" pitchFamily="34" charset="0"/>
            </a:endParaRPr>
          </a:p>
        </p:txBody>
      </p:sp>
      <p:sp>
        <p:nvSpPr>
          <p:cNvPr id="13" name="Text 10"/>
          <p:cNvSpPr/>
          <p:nvPr/>
        </p:nvSpPr>
        <p:spPr>
          <a:xfrm>
            <a:off x="6128504" y="6339721"/>
            <a:ext cx="7859792" cy="586978"/>
          </a:xfrm>
          <a:prstGeom prst="rect">
            <a:avLst/>
          </a:prstGeom>
          <a:noFill/>
          <a:ln/>
        </p:spPr>
        <p:txBody>
          <a:bodyPr wrap="square" lIns="0" tIns="0" rIns="0" bIns="0" rtlCol="0" anchor="t"/>
          <a:lstStyle/>
          <a:p>
            <a:pPr marL="342900" indent="-342900" algn="l">
              <a:lnSpc>
                <a:spcPts val="2300"/>
              </a:lnSpc>
              <a:buSzPct val="100000"/>
              <a:buChar char="•"/>
            </a:pPr>
            <a:r>
              <a:rPr lang="en-US" sz="2000" dirty="0">
                <a:latin typeface="Arial" panose="020B0604020202020204" pitchFamily="34" charset="0"/>
                <a:ea typeface="Geist" pitchFamily="34" charset="-122"/>
                <a:cs typeface="Arial" panose="020B0604020202020204" pitchFamily="34" charset="0"/>
              </a:rPr>
              <a:t>Development is driven by the child's participation in cultural practices (language, rituals, tool use) with others</a:t>
            </a:r>
            <a:endParaRPr lang="en-US" sz="2000" dirty="0">
              <a:latin typeface="Arial" panose="020B0604020202020204" pitchFamily="34" charset="0"/>
              <a:cs typeface="Arial" panose="020B0604020202020204" pitchFamily="34" charset="0"/>
            </a:endParaRPr>
          </a:p>
        </p:txBody>
      </p:sp>
      <p:sp>
        <p:nvSpPr>
          <p:cNvPr id="14" name="Text 11"/>
          <p:cNvSpPr/>
          <p:nvPr/>
        </p:nvSpPr>
        <p:spPr>
          <a:xfrm>
            <a:off x="6128504" y="6990874"/>
            <a:ext cx="7859792" cy="586978"/>
          </a:xfrm>
          <a:prstGeom prst="rect">
            <a:avLst/>
          </a:prstGeom>
          <a:noFill/>
          <a:ln/>
        </p:spPr>
        <p:txBody>
          <a:bodyPr wrap="square" lIns="0" tIns="0" rIns="0" bIns="0" rtlCol="0" anchor="t"/>
          <a:lstStyle/>
          <a:p>
            <a:pPr marL="342900" indent="-342900" algn="l">
              <a:lnSpc>
                <a:spcPts val="2300"/>
              </a:lnSpc>
              <a:buSzPct val="100000"/>
              <a:buChar char="•"/>
            </a:pPr>
            <a:r>
              <a:rPr lang="en-US" sz="2000" dirty="0">
                <a:latin typeface="Arial" panose="020B0604020202020204" pitchFamily="34" charset="0"/>
                <a:ea typeface="Geist" pitchFamily="34" charset="-122"/>
                <a:cs typeface="Arial" panose="020B0604020202020204" pitchFamily="34" charset="0"/>
              </a:rPr>
              <a:t>Emphasises the role of the adult/educator in guiding and supporting the child's learning and emotional regulation</a:t>
            </a:r>
            <a:endParaRPr lang="en-US" sz="2000" dirty="0">
              <a:latin typeface="Arial" panose="020B0604020202020204" pitchFamily="34" charset="0"/>
              <a:cs typeface="Arial" panose="020B0604020202020204" pitchFamily="34" charset="0"/>
            </a:endParaRPr>
          </a:p>
        </p:txBody>
      </p:sp>
      <p:pic>
        <p:nvPicPr>
          <p:cNvPr id="15" name="drawing"/>
          <p:cNvPicPr/>
          <p:nvPr/>
        </p:nvPicPr>
        <p:blipFill>
          <a:blip r:embed="rId3">
            <a:extLst>
              <a:ext uri="{28A0092B-C50C-407E-A947-70E740481C1C}">
                <a14:useLocalDpi xmlns:a14="http://schemas.microsoft.com/office/drawing/2010/main" val="0"/>
              </a:ext>
            </a:extLst>
          </a:blip>
          <a:stretch>
            <a:fillRect/>
          </a:stretch>
        </p:blipFill>
        <p:spPr>
          <a:xfrm>
            <a:off x="16971" y="651629"/>
            <a:ext cx="6210574" cy="3861888"/>
          </a:xfrm>
          <a:prstGeom prst="rect">
            <a:avLst/>
          </a:prstGeom>
        </p:spPr>
      </p:pic>
      <p:pic>
        <p:nvPicPr>
          <p:cNvPr id="16" name="drawing"/>
          <p:cNvPicPr/>
          <p:nvPr/>
        </p:nvPicPr>
        <p:blipFill>
          <a:blip r:embed="rId4">
            <a:extLst>
              <a:ext uri="{28A0092B-C50C-407E-A947-70E740481C1C}">
                <a14:useLocalDpi xmlns:a14="http://schemas.microsoft.com/office/drawing/2010/main" val="0"/>
              </a:ext>
            </a:extLst>
          </a:blip>
          <a:stretch>
            <a:fillRect/>
          </a:stretch>
        </p:blipFill>
        <p:spPr>
          <a:xfrm>
            <a:off x="197643" y="4587835"/>
            <a:ext cx="5724525" cy="3219450"/>
          </a:xfrm>
          <a:prstGeom prst="rect">
            <a:avLst/>
          </a:prstGeom>
        </p:spPr>
      </p:pic>
      <p:sp>
        <p:nvSpPr>
          <p:cNvPr id="17" name="Text 12"/>
          <p:cNvSpPr/>
          <p:nvPr/>
        </p:nvSpPr>
        <p:spPr>
          <a:xfrm>
            <a:off x="12065045" y="7602669"/>
            <a:ext cx="2565356" cy="598447"/>
          </a:xfrm>
          <a:prstGeom prst="rect">
            <a:avLst/>
          </a:prstGeom>
          <a:noFill/>
          <a:ln/>
        </p:spPr>
        <p:txBody>
          <a:bodyPr wrap="square" lIns="0" tIns="0" rIns="0" bIns="0" rtlCol="0" anchor="t"/>
          <a:lstStyle/>
          <a:p>
            <a:pPr>
              <a:lnSpc>
                <a:spcPts val="2500"/>
              </a:lnSpc>
              <a:buSzPct val="100000"/>
            </a:pPr>
            <a:r>
              <a:rPr lang="en-US" sz="2000" dirty="0" err="1">
                <a:latin typeface="Arial" panose="020B0604020202020204" pitchFamily="34" charset="0"/>
                <a:cs typeface="Arial" panose="020B0604020202020204" pitchFamily="34" charset="0"/>
              </a:rPr>
              <a:t>TeachingTimes</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n.d.</a:t>
            </a:r>
            <a:r>
              <a:rPr lang="en-US" sz="2000" dirty="0">
                <a:latin typeface="Arial" panose="020B0604020202020204" pitchFamily="34" charset="0"/>
                <a:cs typeface="Arial" panose="020B0604020202020204" pitchFamily="34" charset="0"/>
              </a:rPr>
              <a:t>) </a:t>
            </a:r>
          </a:p>
          <a:p>
            <a:pPr>
              <a:lnSpc>
                <a:spcPts val="2500"/>
              </a:lnSpc>
              <a:buSzPct val="100000"/>
            </a:pPr>
            <a:r>
              <a:rPr lang="en-US" sz="2000" dirty="0">
                <a:latin typeface="Arial" panose="020B0604020202020204" pitchFamily="34" charset="0"/>
                <a:cs typeface="Arial" panose="020B0604020202020204" pitchFamily="34" charset="0"/>
              </a:rPr>
              <a:t>McLeod, S. (2024)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42580" y="825817"/>
            <a:ext cx="11066740" cy="611981"/>
          </a:xfrm>
          <a:prstGeom prst="rect">
            <a:avLst/>
          </a:prstGeom>
          <a:noFill/>
          <a:ln/>
        </p:spPr>
        <p:txBody>
          <a:bodyPr wrap="none" lIns="0" tIns="0" rIns="0" bIns="0" rtlCol="0" anchor="t"/>
          <a:lstStyle/>
          <a:p>
            <a:pPr marL="0" indent="0" algn="l">
              <a:lnSpc>
                <a:spcPts val="4500"/>
              </a:lnSpc>
              <a:buNone/>
            </a:pPr>
            <a:r>
              <a:rPr lang="en-US" sz="3600" b="1" dirty="0">
                <a:latin typeface="Arial" panose="020B0604020202020204" pitchFamily="34" charset="0"/>
                <a:ea typeface="Noto Serif SC Bold" pitchFamily="34" charset="-122"/>
                <a:cs typeface="Arial" panose="020B0604020202020204" pitchFamily="34" charset="0"/>
              </a:rPr>
              <a:t>Vygotskian Concepts: Tools for Development 🛠️</a:t>
            </a:r>
            <a:endParaRPr lang="en-US" sz="3600" dirty="0">
              <a:latin typeface="Arial" panose="020B0604020202020204" pitchFamily="34" charset="0"/>
              <a:cs typeface="Arial" panose="020B0604020202020204" pitchFamily="34" charset="0"/>
            </a:endParaRPr>
          </a:p>
        </p:txBody>
      </p:sp>
      <p:sp>
        <p:nvSpPr>
          <p:cNvPr id="3" name="Shape 1"/>
          <p:cNvSpPr/>
          <p:nvPr/>
        </p:nvSpPr>
        <p:spPr>
          <a:xfrm>
            <a:off x="642580" y="1804988"/>
            <a:ext cx="13345239" cy="5598676"/>
          </a:xfrm>
          <a:prstGeom prst="roundRect">
            <a:avLst>
              <a:gd name="adj" fmla="val 2952"/>
            </a:avLst>
          </a:prstGeom>
          <a:noFill/>
          <a:ln w="7620">
            <a:solidFill>
              <a:srgbClr val="000000">
                <a:alpha val="8000"/>
              </a:srgbClr>
            </a:solidFill>
            <a:prstDash val="solid"/>
          </a:ln>
        </p:spPr>
        <p:txBody>
          <a:bodyPr/>
          <a:lstStyle/>
          <a:p>
            <a:endParaRPr lang="en-GB"/>
          </a:p>
        </p:txBody>
      </p:sp>
      <p:sp>
        <p:nvSpPr>
          <p:cNvPr id="4" name="Shape 2"/>
          <p:cNvSpPr/>
          <p:nvPr/>
        </p:nvSpPr>
        <p:spPr>
          <a:xfrm>
            <a:off x="650200" y="1812607"/>
            <a:ext cx="13328571" cy="529233"/>
          </a:xfrm>
          <a:prstGeom prst="rect">
            <a:avLst/>
          </a:prstGeom>
          <a:solidFill>
            <a:srgbClr val="FFFFFF">
              <a:alpha val="4000"/>
            </a:srgbClr>
          </a:solidFill>
          <a:ln/>
        </p:spPr>
        <p:txBody>
          <a:bodyPr/>
          <a:lstStyle/>
          <a:p>
            <a:endParaRPr lang="en-GB"/>
          </a:p>
        </p:txBody>
      </p:sp>
      <p:sp>
        <p:nvSpPr>
          <p:cNvPr id="5" name="Text 3"/>
          <p:cNvSpPr/>
          <p:nvPr/>
        </p:nvSpPr>
        <p:spPr>
          <a:xfrm>
            <a:off x="835343" y="1930360"/>
            <a:ext cx="4071342" cy="293727"/>
          </a:xfrm>
          <a:prstGeom prst="rect">
            <a:avLst/>
          </a:prstGeom>
          <a:noFill/>
          <a:ln/>
        </p:spPr>
        <p:txBody>
          <a:bodyPr wrap="none" lIns="0" tIns="0" rIns="0" bIns="0" rtlCol="0" anchor="t"/>
          <a:lstStyle/>
          <a:p>
            <a:pPr marL="0" indent="0" algn="l">
              <a:lnSpc>
                <a:spcPts val="2300"/>
              </a:lnSpc>
              <a:buNone/>
            </a:pPr>
            <a:r>
              <a:rPr lang="en-US" sz="2500" b="1" dirty="0">
                <a:latin typeface="Arial" panose="020B0604020202020204" pitchFamily="34" charset="0"/>
                <a:ea typeface="Geist" pitchFamily="34" charset="-122"/>
                <a:cs typeface="Arial" panose="020B0604020202020204" pitchFamily="34" charset="0"/>
              </a:rPr>
              <a:t>Concept</a:t>
            </a:r>
            <a:endParaRPr lang="en-US" sz="2500" dirty="0">
              <a:latin typeface="Arial" panose="020B0604020202020204" pitchFamily="34" charset="0"/>
              <a:cs typeface="Arial" panose="020B0604020202020204" pitchFamily="34" charset="0"/>
            </a:endParaRPr>
          </a:p>
        </p:txBody>
      </p:sp>
      <p:sp>
        <p:nvSpPr>
          <p:cNvPr id="6" name="Text 4"/>
          <p:cNvSpPr/>
          <p:nvPr/>
        </p:nvSpPr>
        <p:spPr>
          <a:xfrm>
            <a:off x="5281493" y="1930360"/>
            <a:ext cx="4067532" cy="293727"/>
          </a:xfrm>
          <a:prstGeom prst="rect">
            <a:avLst/>
          </a:prstGeom>
          <a:noFill/>
          <a:ln/>
        </p:spPr>
        <p:txBody>
          <a:bodyPr wrap="none" lIns="0" tIns="0" rIns="0" bIns="0" rtlCol="0" anchor="t"/>
          <a:lstStyle/>
          <a:p>
            <a:pPr marL="0" indent="0" algn="l">
              <a:lnSpc>
                <a:spcPts val="2300"/>
              </a:lnSpc>
              <a:buNone/>
            </a:pPr>
            <a:r>
              <a:rPr lang="en-US" sz="2500" b="1" dirty="0">
                <a:latin typeface="Arial" panose="020B0604020202020204" pitchFamily="34" charset="0"/>
                <a:ea typeface="Geist" pitchFamily="34" charset="-122"/>
                <a:cs typeface="Arial" panose="020B0604020202020204" pitchFamily="34" charset="0"/>
              </a:rPr>
              <a:t>Explanation</a:t>
            </a:r>
            <a:endParaRPr lang="en-US" sz="2500" dirty="0">
              <a:latin typeface="Arial" panose="020B0604020202020204" pitchFamily="34" charset="0"/>
              <a:cs typeface="Arial" panose="020B0604020202020204" pitchFamily="34" charset="0"/>
            </a:endParaRPr>
          </a:p>
        </p:txBody>
      </p:sp>
      <p:sp>
        <p:nvSpPr>
          <p:cNvPr id="7" name="Text 5"/>
          <p:cNvSpPr/>
          <p:nvPr/>
        </p:nvSpPr>
        <p:spPr>
          <a:xfrm>
            <a:off x="9723834" y="1930360"/>
            <a:ext cx="4071342" cy="293727"/>
          </a:xfrm>
          <a:prstGeom prst="rect">
            <a:avLst/>
          </a:prstGeom>
          <a:noFill/>
          <a:ln/>
        </p:spPr>
        <p:txBody>
          <a:bodyPr wrap="none" lIns="0" tIns="0" rIns="0" bIns="0" rtlCol="0" anchor="t"/>
          <a:lstStyle/>
          <a:p>
            <a:pPr marL="0" indent="0" algn="l">
              <a:lnSpc>
                <a:spcPts val="2300"/>
              </a:lnSpc>
              <a:buNone/>
            </a:pPr>
            <a:r>
              <a:rPr lang="en-US" sz="2200" b="1" dirty="0">
                <a:latin typeface="Arial" panose="020B0604020202020204" pitchFamily="34" charset="0"/>
                <a:ea typeface="Geist" pitchFamily="34" charset="-122"/>
                <a:cs typeface="Arial" panose="020B0604020202020204" pitchFamily="34" charset="0"/>
              </a:rPr>
              <a:t>Relevance to Amira/Early Years</a:t>
            </a:r>
            <a:endParaRPr lang="en-US" sz="2200" dirty="0">
              <a:latin typeface="Arial" panose="020B0604020202020204" pitchFamily="34" charset="0"/>
              <a:cs typeface="Arial" panose="020B0604020202020204" pitchFamily="34" charset="0"/>
            </a:endParaRPr>
          </a:p>
        </p:txBody>
      </p:sp>
      <p:sp>
        <p:nvSpPr>
          <p:cNvPr id="8" name="Shape 6"/>
          <p:cNvSpPr/>
          <p:nvPr/>
        </p:nvSpPr>
        <p:spPr>
          <a:xfrm>
            <a:off x="650200" y="2341840"/>
            <a:ext cx="13328571" cy="1116687"/>
          </a:xfrm>
          <a:prstGeom prst="rect">
            <a:avLst/>
          </a:prstGeom>
          <a:solidFill>
            <a:srgbClr val="000000">
              <a:alpha val="4000"/>
            </a:srgbClr>
          </a:solidFill>
          <a:ln/>
        </p:spPr>
        <p:txBody>
          <a:bodyPr/>
          <a:lstStyle/>
          <a:p>
            <a:endParaRPr lang="en-GB"/>
          </a:p>
        </p:txBody>
      </p:sp>
      <p:sp>
        <p:nvSpPr>
          <p:cNvPr id="9" name="Text 7"/>
          <p:cNvSpPr/>
          <p:nvPr/>
        </p:nvSpPr>
        <p:spPr>
          <a:xfrm>
            <a:off x="835343" y="2459593"/>
            <a:ext cx="4071342" cy="293727"/>
          </a:xfrm>
          <a:prstGeom prst="rect">
            <a:avLst/>
          </a:prstGeom>
          <a:noFill/>
          <a:ln/>
        </p:spPr>
        <p:txBody>
          <a:bodyPr wrap="none" lIns="0" tIns="0" rIns="0" bIns="0" rtlCol="0" anchor="t"/>
          <a:lstStyle/>
          <a:p>
            <a:pPr marL="0" indent="0" algn="l">
              <a:lnSpc>
                <a:spcPts val="2300"/>
              </a:lnSpc>
              <a:buNone/>
            </a:pPr>
            <a:r>
              <a:rPr lang="en-US" sz="2000" dirty="0">
                <a:latin typeface="Arial" panose="020B0604020202020204" pitchFamily="34" charset="0"/>
                <a:ea typeface="Geist" pitchFamily="34" charset="-122"/>
                <a:cs typeface="Arial" panose="020B0604020202020204" pitchFamily="34" charset="0"/>
              </a:rPr>
              <a:t>More Knowledgeable Other (MKO)</a:t>
            </a:r>
            <a:endParaRPr lang="en-US" sz="2000" dirty="0">
              <a:latin typeface="Arial" panose="020B0604020202020204" pitchFamily="34" charset="0"/>
              <a:cs typeface="Arial" panose="020B0604020202020204" pitchFamily="34" charset="0"/>
            </a:endParaRPr>
          </a:p>
        </p:txBody>
      </p:sp>
      <p:sp>
        <p:nvSpPr>
          <p:cNvPr id="10" name="Text 8"/>
          <p:cNvSpPr/>
          <p:nvPr/>
        </p:nvSpPr>
        <p:spPr>
          <a:xfrm>
            <a:off x="5281493" y="2421093"/>
            <a:ext cx="4067532" cy="881182"/>
          </a:xfrm>
          <a:prstGeom prst="rect">
            <a:avLst/>
          </a:prstGeom>
          <a:noFill/>
          <a:ln/>
        </p:spPr>
        <p:txBody>
          <a:bodyPr wrap="square" lIns="0" tIns="0" rIns="0" bIns="0" rtlCol="0" anchor="t"/>
          <a:lstStyle/>
          <a:p>
            <a:pPr marL="0" indent="0" algn="l">
              <a:lnSpc>
                <a:spcPts val="2300"/>
              </a:lnSpc>
              <a:buNone/>
            </a:pPr>
            <a:r>
              <a:rPr lang="en-US" sz="1600" dirty="0">
                <a:latin typeface="Arial" panose="020B0604020202020204" pitchFamily="34" charset="0"/>
                <a:ea typeface="Geist" pitchFamily="34" charset="-122"/>
                <a:cs typeface="Arial" panose="020B0604020202020204" pitchFamily="34" charset="0"/>
              </a:rPr>
              <a:t>Someone who has a better understanding or a higher ability level than the learner (e.g., Amira's mother, nursery teacher, older children)</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9723834" y="2459593"/>
            <a:ext cx="4071342" cy="881182"/>
          </a:xfrm>
          <a:prstGeom prst="rect">
            <a:avLst/>
          </a:prstGeom>
          <a:noFill/>
          <a:ln/>
        </p:spPr>
        <p:txBody>
          <a:bodyPr wrap="square" lIns="0" tIns="0" rIns="0" bIns="0" rtlCol="0" anchor="t"/>
          <a:lstStyle/>
          <a:p>
            <a:pPr marL="0" indent="0" algn="l">
              <a:lnSpc>
                <a:spcPts val="2300"/>
              </a:lnSpc>
              <a:buNone/>
            </a:pPr>
            <a:r>
              <a:rPr lang="en-US" sz="1600" dirty="0">
                <a:latin typeface="Arial" panose="020B0604020202020204" pitchFamily="34" charset="0"/>
                <a:ea typeface="Geist" pitchFamily="34" charset="-122"/>
                <a:cs typeface="Arial" panose="020B0604020202020204" pitchFamily="34" charset="0"/>
              </a:rPr>
              <a:t>They provide the necessary support and models for Amira to feel safe and learn to cope with separation</a:t>
            </a:r>
            <a:endParaRPr lang="en-US" sz="1600" dirty="0">
              <a:latin typeface="Arial" panose="020B0604020202020204" pitchFamily="34" charset="0"/>
              <a:cs typeface="Arial" panose="020B0604020202020204" pitchFamily="34" charset="0"/>
            </a:endParaRPr>
          </a:p>
        </p:txBody>
      </p:sp>
      <p:sp>
        <p:nvSpPr>
          <p:cNvPr id="12" name="Shape 10"/>
          <p:cNvSpPr/>
          <p:nvPr/>
        </p:nvSpPr>
        <p:spPr>
          <a:xfrm>
            <a:off x="650200" y="3458528"/>
            <a:ext cx="13328571" cy="1116687"/>
          </a:xfrm>
          <a:prstGeom prst="rect">
            <a:avLst/>
          </a:prstGeom>
          <a:solidFill>
            <a:srgbClr val="FFFFFF">
              <a:alpha val="4000"/>
            </a:srgbClr>
          </a:solidFill>
          <a:ln/>
        </p:spPr>
        <p:txBody>
          <a:bodyPr/>
          <a:lstStyle/>
          <a:p>
            <a:endParaRPr lang="en-GB"/>
          </a:p>
        </p:txBody>
      </p:sp>
      <p:sp>
        <p:nvSpPr>
          <p:cNvPr id="13" name="Text 11"/>
          <p:cNvSpPr/>
          <p:nvPr/>
        </p:nvSpPr>
        <p:spPr>
          <a:xfrm>
            <a:off x="835343" y="3576280"/>
            <a:ext cx="4071342" cy="293727"/>
          </a:xfrm>
          <a:prstGeom prst="rect">
            <a:avLst/>
          </a:prstGeom>
          <a:noFill/>
          <a:ln/>
        </p:spPr>
        <p:txBody>
          <a:bodyPr wrap="none" lIns="0" tIns="0" rIns="0" bIns="0" rtlCol="0" anchor="t"/>
          <a:lstStyle/>
          <a:p>
            <a:pPr marL="0" indent="0" algn="l">
              <a:lnSpc>
                <a:spcPts val="2300"/>
              </a:lnSpc>
              <a:buNone/>
            </a:pPr>
            <a:r>
              <a:rPr lang="en-US" sz="2000" dirty="0">
                <a:latin typeface="Arial" panose="020B0604020202020204" pitchFamily="34" charset="0"/>
                <a:ea typeface="Geist" pitchFamily="34" charset="-122"/>
                <a:cs typeface="Arial" panose="020B0604020202020204" pitchFamily="34" charset="0"/>
              </a:rPr>
              <a:t>Zone of Proximal Development (ZPD)</a:t>
            </a:r>
            <a:endParaRPr lang="en-US" sz="2000" dirty="0">
              <a:latin typeface="Arial" panose="020B0604020202020204" pitchFamily="34" charset="0"/>
              <a:cs typeface="Arial" panose="020B0604020202020204" pitchFamily="34" charset="0"/>
            </a:endParaRPr>
          </a:p>
        </p:txBody>
      </p:sp>
      <p:sp>
        <p:nvSpPr>
          <p:cNvPr id="14" name="Text 12"/>
          <p:cNvSpPr/>
          <p:nvPr/>
        </p:nvSpPr>
        <p:spPr>
          <a:xfrm>
            <a:off x="5281493" y="3576280"/>
            <a:ext cx="4067532" cy="881182"/>
          </a:xfrm>
          <a:prstGeom prst="rect">
            <a:avLst/>
          </a:prstGeom>
          <a:noFill/>
          <a:ln/>
        </p:spPr>
        <p:txBody>
          <a:bodyPr wrap="square" lIns="0" tIns="0" rIns="0" bIns="0" rtlCol="0" anchor="t"/>
          <a:lstStyle/>
          <a:p>
            <a:pPr marL="0" indent="0" algn="l">
              <a:lnSpc>
                <a:spcPts val="2300"/>
              </a:lnSpc>
              <a:buNone/>
            </a:pPr>
            <a:r>
              <a:rPr lang="en-US" sz="1500" dirty="0">
                <a:latin typeface="Arial" panose="020B0604020202020204" pitchFamily="34" charset="0"/>
                <a:ea typeface="Geist" pitchFamily="34" charset="-122"/>
                <a:cs typeface="Arial" panose="020B0604020202020204" pitchFamily="34" charset="0"/>
              </a:rPr>
              <a:t>The gap between what a child can achieve independently and what they can achieve with guidance and encouragement from an MKO</a:t>
            </a:r>
            <a:endParaRPr lang="en-US" sz="1500" dirty="0">
              <a:latin typeface="Arial" panose="020B0604020202020204" pitchFamily="34" charset="0"/>
              <a:cs typeface="Arial" panose="020B0604020202020204" pitchFamily="34" charset="0"/>
            </a:endParaRPr>
          </a:p>
        </p:txBody>
      </p:sp>
      <p:sp>
        <p:nvSpPr>
          <p:cNvPr id="15" name="Text 13"/>
          <p:cNvSpPr/>
          <p:nvPr/>
        </p:nvSpPr>
        <p:spPr>
          <a:xfrm>
            <a:off x="9723834" y="3499280"/>
            <a:ext cx="4071342" cy="881182"/>
          </a:xfrm>
          <a:prstGeom prst="rect">
            <a:avLst/>
          </a:prstGeom>
          <a:noFill/>
          <a:ln/>
        </p:spPr>
        <p:txBody>
          <a:bodyPr wrap="square" lIns="0" tIns="0" rIns="0" bIns="0" rtlCol="0" anchor="t"/>
          <a:lstStyle/>
          <a:p>
            <a:pPr marL="0" indent="0" algn="l">
              <a:lnSpc>
                <a:spcPts val="2300"/>
              </a:lnSpc>
              <a:buNone/>
            </a:pPr>
            <a:r>
              <a:rPr lang="en-US" sz="1600" dirty="0">
                <a:latin typeface="Arial" panose="020B0604020202020204" pitchFamily="34" charset="0"/>
                <a:ea typeface="Geist" pitchFamily="34" charset="-122"/>
                <a:cs typeface="Arial" panose="020B0604020202020204" pitchFamily="34" charset="0"/>
              </a:rPr>
              <a:t>Amira can't manage her anxiety independently, but with support of her MKO (teacher), she can move toward independent self-regulation</a:t>
            </a:r>
            <a:endParaRPr lang="en-US" sz="1600" dirty="0">
              <a:latin typeface="Arial" panose="020B0604020202020204" pitchFamily="34" charset="0"/>
              <a:cs typeface="Arial" panose="020B0604020202020204" pitchFamily="34" charset="0"/>
            </a:endParaRPr>
          </a:p>
        </p:txBody>
      </p:sp>
      <p:sp>
        <p:nvSpPr>
          <p:cNvPr id="16" name="Shape 14"/>
          <p:cNvSpPr/>
          <p:nvPr/>
        </p:nvSpPr>
        <p:spPr>
          <a:xfrm>
            <a:off x="650200" y="4575215"/>
            <a:ext cx="13328571" cy="1410414"/>
          </a:xfrm>
          <a:prstGeom prst="rect">
            <a:avLst/>
          </a:prstGeom>
          <a:solidFill>
            <a:srgbClr val="000000">
              <a:alpha val="4000"/>
            </a:srgbClr>
          </a:solidFill>
          <a:ln/>
        </p:spPr>
        <p:txBody>
          <a:bodyPr/>
          <a:lstStyle/>
          <a:p>
            <a:endParaRPr lang="en-GB"/>
          </a:p>
        </p:txBody>
      </p:sp>
      <p:sp>
        <p:nvSpPr>
          <p:cNvPr id="17" name="Text 15"/>
          <p:cNvSpPr/>
          <p:nvPr/>
        </p:nvSpPr>
        <p:spPr>
          <a:xfrm>
            <a:off x="835343" y="4692968"/>
            <a:ext cx="4071342" cy="293727"/>
          </a:xfrm>
          <a:prstGeom prst="rect">
            <a:avLst/>
          </a:prstGeom>
          <a:noFill/>
          <a:ln/>
        </p:spPr>
        <p:txBody>
          <a:bodyPr wrap="none" lIns="0" tIns="0" rIns="0" bIns="0" rtlCol="0" anchor="t"/>
          <a:lstStyle/>
          <a:p>
            <a:pPr marL="0" indent="0" algn="l">
              <a:lnSpc>
                <a:spcPts val="2300"/>
              </a:lnSpc>
              <a:buNone/>
            </a:pPr>
            <a:r>
              <a:rPr lang="en-US" sz="2000" dirty="0">
                <a:latin typeface="Arial" panose="020B0604020202020204" pitchFamily="34" charset="0"/>
                <a:ea typeface="Geist" pitchFamily="34" charset="-122"/>
                <a:cs typeface="Arial" panose="020B0604020202020204" pitchFamily="34" charset="0"/>
              </a:rPr>
              <a:t>Scaffolding</a:t>
            </a:r>
            <a:endParaRPr lang="en-US" sz="2000" dirty="0">
              <a:latin typeface="Arial" panose="020B0604020202020204" pitchFamily="34" charset="0"/>
              <a:cs typeface="Arial" panose="020B0604020202020204" pitchFamily="34" charset="0"/>
            </a:endParaRPr>
          </a:p>
        </p:txBody>
      </p:sp>
      <p:sp>
        <p:nvSpPr>
          <p:cNvPr id="18" name="Text 16"/>
          <p:cNvSpPr/>
          <p:nvPr/>
        </p:nvSpPr>
        <p:spPr>
          <a:xfrm>
            <a:off x="5281493" y="4692968"/>
            <a:ext cx="4067532" cy="1174909"/>
          </a:xfrm>
          <a:prstGeom prst="rect">
            <a:avLst/>
          </a:prstGeom>
          <a:noFill/>
          <a:ln/>
        </p:spPr>
        <p:txBody>
          <a:bodyPr wrap="square" lIns="0" tIns="0" rIns="0" bIns="0" rtlCol="0" anchor="t"/>
          <a:lstStyle/>
          <a:p>
            <a:pPr marL="0" indent="0" algn="l">
              <a:lnSpc>
                <a:spcPts val="2300"/>
              </a:lnSpc>
              <a:buNone/>
            </a:pPr>
            <a:r>
              <a:rPr lang="en-US" sz="1600" dirty="0">
                <a:latin typeface="Arial" panose="020B0604020202020204" pitchFamily="34" charset="0"/>
                <a:ea typeface="Geist" pitchFamily="34" charset="-122"/>
                <a:cs typeface="Arial" panose="020B0604020202020204" pitchFamily="34" charset="0"/>
              </a:rPr>
              <a:t>The temporary support structure provided by the MKO that helps the child operate within the ZPD. Support is gradually withdrawn as competence increases</a:t>
            </a:r>
            <a:endParaRPr lang="en-US" sz="1600" dirty="0">
              <a:latin typeface="Arial" panose="020B0604020202020204" pitchFamily="34" charset="0"/>
              <a:cs typeface="Arial" panose="020B0604020202020204" pitchFamily="34" charset="0"/>
            </a:endParaRPr>
          </a:p>
        </p:txBody>
      </p:sp>
      <p:sp>
        <p:nvSpPr>
          <p:cNvPr id="19" name="Text 17"/>
          <p:cNvSpPr/>
          <p:nvPr/>
        </p:nvSpPr>
        <p:spPr>
          <a:xfrm>
            <a:off x="9723834" y="4692968"/>
            <a:ext cx="4071342" cy="881182"/>
          </a:xfrm>
          <a:prstGeom prst="rect">
            <a:avLst/>
          </a:prstGeom>
          <a:noFill/>
          <a:ln/>
        </p:spPr>
        <p:txBody>
          <a:bodyPr wrap="square" lIns="0" tIns="0" rIns="0" bIns="0" rtlCol="0" anchor="t"/>
          <a:lstStyle/>
          <a:p>
            <a:pPr marL="0" indent="0" algn="l">
              <a:lnSpc>
                <a:spcPts val="2300"/>
              </a:lnSpc>
              <a:buNone/>
            </a:pPr>
            <a:r>
              <a:rPr lang="en-US" sz="1600" dirty="0">
                <a:latin typeface="Arial" panose="020B0604020202020204" pitchFamily="34" charset="0"/>
                <a:ea typeface="Geist" pitchFamily="34" charset="-122"/>
                <a:cs typeface="Arial" panose="020B0604020202020204" pitchFamily="34" charset="0"/>
              </a:rPr>
              <a:t>Teachers can use techniques (e.g., short, consistent goodbye routine, special transitional object) to 'scaffold' Amira's emotional transition</a:t>
            </a:r>
            <a:endParaRPr lang="en-US" sz="1600" dirty="0">
              <a:latin typeface="Arial" panose="020B0604020202020204" pitchFamily="34" charset="0"/>
              <a:cs typeface="Arial" panose="020B0604020202020204" pitchFamily="34" charset="0"/>
            </a:endParaRPr>
          </a:p>
        </p:txBody>
      </p:sp>
      <p:sp>
        <p:nvSpPr>
          <p:cNvPr id="20" name="Shape 18"/>
          <p:cNvSpPr/>
          <p:nvPr/>
        </p:nvSpPr>
        <p:spPr>
          <a:xfrm>
            <a:off x="650200" y="5985629"/>
            <a:ext cx="13328571" cy="1410414"/>
          </a:xfrm>
          <a:prstGeom prst="rect">
            <a:avLst/>
          </a:prstGeom>
          <a:solidFill>
            <a:srgbClr val="FFFFFF">
              <a:alpha val="4000"/>
            </a:srgbClr>
          </a:solidFill>
          <a:ln/>
        </p:spPr>
        <p:txBody>
          <a:bodyPr/>
          <a:lstStyle/>
          <a:p>
            <a:endParaRPr lang="en-GB"/>
          </a:p>
        </p:txBody>
      </p:sp>
      <p:sp>
        <p:nvSpPr>
          <p:cNvPr id="21" name="Text 19"/>
          <p:cNvSpPr/>
          <p:nvPr/>
        </p:nvSpPr>
        <p:spPr>
          <a:xfrm>
            <a:off x="835343" y="6103382"/>
            <a:ext cx="4071342" cy="293727"/>
          </a:xfrm>
          <a:prstGeom prst="rect">
            <a:avLst/>
          </a:prstGeom>
          <a:noFill/>
          <a:ln/>
        </p:spPr>
        <p:txBody>
          <a:bodyPr wrap="none" lIns="0" tIns="0" rIns="0" bIns="0" rtlCol="0" anchor="t"/>
          <a:lstStyle/>
          <a:p>
            <a:pPr marL="0" indent="0" algn="l">
              <a:lnSpc>
                <a:spcPts val="2300"/>
              </a:lnSpc>
              <a:buNone/>
            </a:pPr>
            <a:r>
              <a:rPr lang="en-US" sz="1400" dirty="0">
                <a:latin typeface="Arial" panose="020B0604020202020204" pitchFamily="34" charset="0"/>
                <a:ea typeface="Geist" pitchFamily="34" charset="-122"/>
                <a:cs typeface="Arial" panose="020B0604020202020204" pitchFamily="34" charset="0"/>
              </a:rPr>
              <a:t>Language &amp; Thought</a:t>
            </a:r>
            <a:endParaRPr lang="en-US" sz="1400" dirty="0">
              <a:latin typeface="Arial" panose="020B0604020202020204" pitchFamily="34" charset="0"/>
              <a:cs typeface="Arial" panose="020B0604020202020204" pitchFamily="34" charset="0"/>
            </a:endParaRPr>
          </a:p>
        </p:txBody>
      </p:sp>
      <p:sp>
        <p:nvSpPr>
          <p:cNvPr id="22" name="Text 20"/>
          <p:cNvSpPr/>
          <p:nvPr/>
        </p:nvSpPr>
        <p:spPr>
          <a:xfrm>
            <a:off x="5281493" y="6103382"/>
            <a:ext cx="4067532" cy="1174909"/>
          </a:xfrm>
          <a:prstGeom prst="rect">
            <a:avLst/>
          </a:prstGeom>
          <a:noFill/>
          <a:ln/>
        </p:spPr>
        <p:txBody>
          <a:bodyPr wrap="square" lIns="0" tIns="0" rIns="0" bIns="0" rtlCol="0" anchor="t"/>
          <a:lstStyle/>
          <a:p>
            <a:pPr marL="0" indent="0" algn="l">
              <a:lnSpc>
                <a:spcPts val="2300"/>
              </a:lnSpc>
              <a:buNone/>
            </a:pPr>
            <a:r>
              <a:rPr lang="en-US" sz="1600" dirty="0">
                <a:latin typeface="Arial" panose="020B0604020202020204" pitchFamily="34" charset="0"/>
                <a:ea typeface="Geist" pitchFamily="34" charset="-122"/>
                <a:cs typeface="Arial" panose="020B0604020202020204" pitchFamily="34" charset="0"/>
              </a:rPr>
              <a:t>Language (speech) is the most critical cultural tool for learning and cognitive development. Private Speech (self-talk) helps children regulate behaviour</a:t>
            </a:r>
            <a:endParaRPr lang="en-US" sz="1600" dirty="0">
              <a:latin typeface="Arial" panose="020B0604020202020204" pitchFamily="34" charset="0"/>
              <a:cs typeface="Arial" panose="020B0604020202020204" pitchFamily="34" charset="0"/>
            </a:endParaRPr>
          </a:p>
        </p:txBody>
      </p:sp>
      <p:sp>
        <p:nvSpPr>
          <p:cNvPr id="23" name="Text 21"/>
          <p:cNvSpPr/>
          <p:nvPr/>
        </p:nvSpPr>
        <p:spPr>
          <a:xfrm>
            <a:off x="9723834" y="6103382"/>
            <a:ext cx="4071342" cy="881182"/>
          </a:xfrm>
          <a:prstGeom prst="rect">
            <a:avLst/>
          </a:prstGeom>
          <a:noFill/>
          <a:ln/>
        </p:spPr>
        <p:txBody>
          <a:bodyPr wrap="square" lIns="0" tIns="0" rIns="0" bIns="0" rtlCol="0" anchor="t"/>
          <a:lstStyle/>
          <a:p>
            <a:pPr marL="0" indent="0" algn="l">
              <a:lnSpc>
                <a:spcPts val="2300"/>
              </a:lnSpc>
              <a:buNone/>
            </a:pPr>
            <a:r>
              <a:rPr lang="en-US" sz="1600" dirty="0">
                <a:latin typeface="Arial" panose="020B0604020202020204" pitchFamily="34" charset="0"/>
                <a:ea typeface="Geist" pitchFamily="34" charset="-122"/>
                <a:cs typeface="Arial" panose="020B0604020202020204" pitchFamily="34" charset="0"/>
              </a:rPr>
              <a:t>Amira can be encouraged to use language to express feelings, and as she develops, to self-soothe (private speech)</a:t>
            </a:r>
            <a:endParaRPr lang="en-US" sz="1600" dirty="0">
              <a:latin typeface="Arial" panose="020B0604020202020204" pitchFamily="34" charset="0"/>
              <a:cs typeface="Arial" panose="020B0604020202020204" pitchFamily="34" charset="0"/>
            </a:endParaRPr>
          </a:p>
        </p:txBody>
      </p:sp>
      <p:sp>
        <p:nvSpPr>
          <p:cNvPr id="24" name="Text 12"/>
          <p:cNvSpPr/>
          <p:nvPr/>
        </p:nvSpPr>
        <p:spPr>
          <a:xfrm>
            <a:off x="11865167" y="7411282"/>
            <a:ext cx="2679310" cy="697590"/>
          </a:xfrm>
          <a:prstGeom prst="rect">
            <a:avLst/>
          </a:prstGeom>
          <a:noFill/>
          <a:ln/>
        </p:spPr>
        <p:txBody>
          <a:bodyPr wrap="square" lIns="0" tIns="0" rIns="0" bIns="0" rtlCol="0" anchor="t"/>
          <a:lstStyle/>
          <a:p>
            <a:pPr>
              <a:lnSpc>
                <a:spcPts val="2500"/>
              </a:lnSpc>
              <a:buSzPct val="100000"/>
            </a:pPr>
            <a:r>
              <a:rPr lang="en-US" sz="2000" dirty="0">
                <a:latin typeface="Arial" panose="020B0604020202020204" pitchFamily="34" charset="0"/>
                <a:cs typeface="Arial" panose="020B0604020202020204" pitchFamily="34" charset="0"/>
              </a:rPr>
              <a:t>Kurt, S. (2020)</a:t>
            </a:r>
          </a:p>
          <a:p>
            <a:pPr>
              <a:lnSpc>
                <a:spcPts val="2500"/>
              </a:lnSpc>
              <a:buSzPct val="100000"/>
            </a:pPr>
            <a:r>
              <a:rPr lang="en-US" sz="2000" dirty="0">
                <a:latin typeface="Arial" panose="020B0604020202020204" pitchFamily="34" charset="0"/>
                <a:cs typeface="Arial" panose="020B0604020202020204" pitchFamily="34" charset="0"/>
              </a:rPr>
              <a:t>Palm, M. (ed.)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98897" y="561856"/>
            <a:ext cx="12093893" cy="624007"/>
          </a:xfrm>
          <a:prstGeom prst="rect">
            <a:avLst/>
          </a:prstGeom>
          <a:noFill/>
          <a:ln/>
        </p:spPr>
        <p:txBody>
          <a:bodyPr wrap="none" lIns="0" tIns="0" rIns="0" bIns="0" rtlCol="0" anchor="t"/>
          <a:lstStyle/>
          <a:p>
            <a:pPr marL="0" indent="0" algn="l">
              <a:lnSpc>
                <a:spcPts val="4900"/>
              </a:lnSpc>
              <a:buNone/>
            </a:pPr>
            <a:r>
              <a:rPr lang="en-US" sz="3900" b="1" dirty="0">
                <a:latin typeface="Arial" panose="020B0604020202020204" pitchFamily="34" charset="0"/>
                <a:ea typeface="Noto Serif SC Bold" pitchFamily="34" charset="-122"/>
                <a:cs typeface="Arial" panose="020B0604020202020204" pitchFamily="34" charset="0"/>
              </a:rPr>
              <a:t>Explaining Amira's Behaviour through Vygotsky</a:t>
            </a:r>
            <a:endParaRPr lang="en-US" sz="39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698897" y="1585198"/>
            <a:ext cx="998458" cy="1470065"/>
          </a:xfrm>
          <a:prstGeom prst="rect">
            <a:avLst/>
          </a:prstGeom>
        </p:spPr>
      </p:pic>
      <p:sp>
        <p:nvSpPr>
          <p:cNvPr id="4" name="Text 1"/>
          <p:cNvSpPr/>
          <p:nvPr/>
        </p:nvSpPr>
        <p:spPr>
          <a:xfrm>
            <a:off x="1897023" y="1784866"/>
            <a:ext cx="2496264" cy="312063"/>
          </a:xfrm>
          <a:prstGeom prst="rect">
            <a:avLst/>
          </a:prstGeom>
          <a:noFill/>
          <a:ln/>
        </p:spPr>
        <p:txBody>
          <a:bodyPr wrap="none" lIns="0" tIns="0" rIns="0" bIns="0" rtlCol="0" anchor="t"/>
          <a:lstStyle/>
          <a:p>
            <a:pPr marL="0" indent="0" algn="l">
              <a:lnSpc>
                <a:spcPts val="2450"/>
              </a:lnSpc>
              <a:buNone/>
            </a:pPr>
            <a:r>
              <a:rPr lang="en-US" sz="2000" b="1" dirty="0">
                <a:latin typeface="Arial" panose="020B0604020202020204" pitchFamily="34" charset="0"/>
                <a:ea typeface="Noto Serif SC Bold" pitchFamily="34" charset="-122"/>
                <a:cs typeface="Arial" panose="020B0604020202020204" pitchFamily="34" charset="0"/>
              </a:rPr>
              <a:t>Current Behaviour</a:t>
            </a:r>
            <a:endParaRPr lang="en-US" sz="2000" dirty="0">
              <a:latin typeface="Arial" panose="020B0604020202020204" pitchFamily="34" charset="0"/>
              <a:cs typeface="Arial" panose="020B0604020202020204" pitchFamily="34" charset="0"/>
            </a:endParaRPr>
          </a:p>
        </p:txBody>
      </p:sp>
      <p:sp>
        <p:nvSpPr>
          <p:cNvPr id="5" name="Text 2"/>
          <p:cNvSpPr/>
          <p:nvPr/>
        </p:nvSpPr>
        <p:spPr>
          <a:xfrm>
            <a:off x="1897023" y="2216706"/>
            <a:ext cx="6600705" cy="638889"/>
          </a:xfrm>
          <a:prstGeom prst="rect">
            <a:avLst/>
          </a:prstGeom>
          <a:noFill/>
          <a:ln/>
        </p:spPr>
        <p:txBody>
          <a:bodyPr wrap="square" lIns="0" tIns="0" rIns="0" bIns="0" rtlCol="0" anchor="t"/>
          <a:lstStyle/>
          <a:p>
            <a:pPr marL="0" indent="0" algn="l">
              <a:lnSpc>
                <a:spcPts val="2500"/>
              </a:lnSpc>
              <a:buNone/>
            </a:pPr>
            <a:r>
              <a:rPr lang="en-US" sz="2000" dirty="0">
                <a:latin typeface="Arial" panose="020B0604020202020204" pitchFamily="34" charset="0"/>
                <a:ea typeface="Geist" pitchFamily="34" charset="-122"/>
                <a:cs typeface="Arial" panose="020B0604020202020204" pitchFamily="34" charset="0"/>
              </a:rPr>
              <a:t>Amira is highly anxious and upset when separating from her mother (MKO). This is a moment of social disequilibrium as she navigates a new culture (nursery)</a:t>
            </a:r>
            <a:endParaRPr lang="en-US" sz="20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r:embed="rId4"/>
          <a:stretch>
            <a:fillRect/>
          </a:stretch>
        </p:blipFill>
        <p:spPr>
          <a:xfrm>
            <a:off x="698897" y="3055263"/>
            <a:ext cx="998458" cy="1470065"/>
          </a:xfrm>
          <a:prstGeom prst="rect">
            <a:avLst/>
          </a:prstGeom>
        </p:spPr>
      </p:pic>
      <p:sp>
        <p:nvSpPr>
          <p:cNvPr id="7" name="Text 3"/>
          <p:cNvSpPr/>
          <p:nvPr/>
        </p:nvSpPr>
        <p:spPr>
          <a:xfrm>
            <a:off x="1897023" y="3254931"/>
            <a:ext cx="2905601" cy="312063"/>
          </a:xfrm>
          <a:prstGeom prst="rect">
            <a:avLst/>
          </a:prstGeom>
          <a:noFill/>
          <a:ln/>
        </p:spPr>
        <p:txBody>
          <a:bodyPr wrap="none" lIns="0" tIns="0" rIns="0" bIns="0" rtlCol="0" anchor="t"/>
          <a:lstStyle/>
          <a:p>
            <a:pPr marL="0" indent="0" algn="l">
              <a:lnSpc>
                <a:spcPts val="2450"/>
              </a:lnSpc>
              <a:buNone/>
            </a:pPr>
            <a:r>
              <a:rPr lang="en-US" sz="2000" b="1" dirty="0">
                <a:latin typeface="Arial" panose="020B0604020202020204" pitchFamily="34" charset="0"/>
                <a:ea typeface="Noto Serif SC Bold" pitchFamily="34" charset="-122"/>
                <a:cs typeface="Arial" panose="020B0604020202020204" pitchFamily="34" charset="0"/>
              </a:rPr>
              <a:t>Vygotsky's Explanation</a:t>
            </a:r>
            <a:endParaRPr lang="en-US" sz="2000" dirty="0">
              <a:latin typeface="Arial" panose="020B0604020202020204" pitchFamily="34" charset="0"/>
              <a:cs typeface="Arial" panose="020B0604020202020204" pitchFamily="34" charset="0"/>
            </a:endParaRPr>
          </a:p>
        </p:txBody>
      </p:sp>
      <p:sp>
        <p:nvSpPr>
          <p:cNvPr id="8" name="Text 4"/>
          <p:cNvSpPr/>
          <p:nvPr/>
        </p:nvSpPr>
        <p:spPr>
          <a:xfrm>
            <a:off x="1897023" y="3686770"/>
            <a:ext cx="6800373" cy="638889"/>
          </a:xfrm>
          <a:prstGeom prst="rect">
            <a:avLst/>
          </a:prstGeom>
          <a:noFill/>
          <a:ln/>
        </p:spPr>
        <p:txBody>
          <a:bodyPr wrap="square" lIns="0" tIns="0" rIns="0" bIns="0" rtlCol="0" anchor="t"/>
          <a:lstStyle/>
          <a:p>
            <a:pPr marL="0" indent="0" algn="l">
              <a:lnSpc>
                <a:spcPts val="2500"/>
              </a:lnSpc>
              <a:buNone/>
            </a:pPr>
            <a:r>
              <a:rPr lang="en-US" sz="2000" dirty="0">
                <a:solidFill>
                  <a:srgbClr val="4B4A4A"/>
                </a:solidFill>
                <a:latin typeface="Arial" panose="020B0604020202020204" pitchFamily="34" charset="0"/>
                <a:ea typeface="Geist" pitchFamily="34" charset="-122"/>
                <a:cs typeface="Arial" panose="020B0604020202020204" pitchFamily="34" charset="0"/>
              </a:rPr>
              <a:t>Amira's ability to cope independently is currently low; she is operating outside her ZPD for this social and emotional task. She needs her primary MKO (mother) or a new MKO (teacher) to scaffold the transition</a:t>
            </a:r>
            <a:endParaRPr lang="en-US" sz="2000" dirty="0">
              <a:latin typeface="Arial" panose="020B0604020202020204" pitchFamily="34" charset="0"/>
              <a:cs typeface="Arial" panose="020B0604020202020204" pitchFamily="34" charset="0"/>
            </a:endParaRPr>
          </a:p>
        </p:txBody>
      </p:sp>
      <p:sp>
        <p:nvSpPr>
          <p:cNvPr id="9" name="Text 5"/>
          <p:cNvSpPr/>
          <p:nvPr/>
        </p:nvSpPr>
        <p:spPr>
          <a:xfrm>
            <a:off x="698897" y="5053490"/>
            <a:ext cx="3034903" cy="390578"/>
          </a:xfrm>
          <a:prstGeom prst="rect">
            <a:avLst/>
          </a:prstGeom>
          <a:noFill/>
          <a:ln/>
        </p:spPr>
        <p:txBody>
          <a:bodyPr wrap="none" lIns="0" tIns="0" rIns="0" bIns="0" rtlCol="0" anchor="t"/>
          <a:lstStyle/>
          <a:p>
            <a:pPr marL="0" indent="0" algn="l">
              <a:lnSpc>
                <a:spcPts val="2900"/>
              </a:lnSpc>
              <a:buNone/>
            </a:pPr>
            <a:r>
              <a:rPr lang="en-US" sz="2500" b="1" dirty="0">
                <a:latin typeface="Arial" panose="020B0604020202020204" pitchFamily="34" charset="0"/>
                <a:ea typeface="Noto Serif SC Bold" pitchFamily="34" charset="-122"/>
                <a:cs typeface="Arial" panose="020B0604020202020204" pitchFamily="34" charset="0"/>
              </a:rPr>
              <a:t>Nature vs. Nurture</a:t>
            </a:r>
            <a:endParaRPr lang="en-US" sz="2500" dirty="0">
              <a:latin typeface="Arial" panose="020B0604020202020204" pitchFamily="34" charset="0"/>
              <a:cs typeface="Arial" panose="020B0604020202020204" pitchFamily="34" charset="0"/>
            </a:endParaRPr>
          </a:p>
        </p:txBody>
      </p:sp>
      <p:sp>
        <p:nvSpPr>
          <p:cNvPr id="10" name="Text 6"/>
          <p:cNvSpPr/>
          <p:nvPr/>
        </p:nvSpPr>
        <p:spPr>
          <a:xfrm>
            <a:off x="698897" y="5698569"/>
            <a:ext cx="4471273" cy="312063"/>
          </a:xfrm>
          <a:prstGeom prst="rect">
            <a:avLst/>
          </a:prstGeom>
          <a:noFill/>
          <a:ln/>
        </p:spPr>
        <p:txBody>
          <a:bodyPr wrap="none" lIns="0" tIns="0" rIns="0" bIns="0" rtlCol="0" anchor="t"/>
          <a:lstStyle/>
          <a:p>
            <a:pPr marL="0" indent="0" algn="l">
              <a:lnSpc>
                <a:spcPts val="2450"/>
              </a:lnSpc>
              <a:buNone/>
            </a:pPr>
            <a:r>
              <a:rPr lang="en-US" sz="2000" b="1" dirty="0">
                <a:latin typeface="Arial" panose="020B0604020202020204" pitchFamily="34" charset="0"/>
                <a:ea typeface="Noto Serif SC Bold" pitchFamily="34" charset="-122"/>
                <a:cs typeface="Arial" panose="020B0604020202020204" pitchFamily="34" charset="0"/>
              </a:rPr>
              <a:t>Environmental (Nurture) Influence</a:t>
            </a:r>
            <a:endParaRPr lang="en-US" sz="2000" dirty="0">
              <a:latin typeface="Arial" panose="020B0604020202020204" pitchFamily="34" charset="0"/>
              <a:cs typeface="Arial" panose="020B0604020202020204" pitchFamily="34" charset="0"/>
            </a:endParaRPr>
          </a:p>
        </p:txBody>
      </p:sp>
      <p:sp>
        <p:nvSpPr>
          <p:cNvPr id="11" name="Text 7"/>
          <p:cNvSpPr/>
          <p:nvPr/>
        </p:nvSpPr>
        <p:spPr>
          <a:xfrm>
            <a:off x="698897" y="6210300"/>
            <a:ext cx="6372701" cy="1277779"/>
          </a:xfrm>
          <a:prstGeom prst="rect">
            <a:avLst/>
          </a:prstGeom>
          <a:noFill/>
          <a:ln/>
        </p:spPr>
        <p:txBody>
          <a:bodyPr wrap="square" lIns="0" tIns="0" rIns="0" bIns="0" rtlCol="0" anchor="t"/>
          <a:lstStyle/>
          <a:p>
            <a:pPr marL="0" indent="0" algn="l">
              <a:lnSpc>
                <a:spcPts val="2500"/>
              </a:lnSpc>
              <a:buNone/>
            </a:pPr>
            <a:r>
              <a:rPr lang="en-US" sz="2000" b="1" dirty="0">
                <a:latin typeface="Arial" panose="020B0604020202020204" pitchFamily="34" charset="0"/>
                <a:ea typeface="Geist" pitchFamily="34" charset="-122"/>
                <a:cs typeface="Arial" panose="020B0604020202020204" pitchFamily="34" charset="0"/>
              </a:rPr>
              <a:t>High Consideration.</a:t>
            </a:r>
            <a:r>
              <a:rPr lang="en-US" sz="2000" dirty="0">
                <a:latin typeface="Arial" panose="020B0604020202020204" pitchFamily="34" charset="0"/>
                <a:ea typeface="Geist" pitchFamily="34" charset="-122"/>
                <a:cs typeface="Arial" panose="020B0604020202020204" pitchFamily="34" charset="0"/>
              </a:rPr>
              <a:t> The theory is predominantly a nurture theory. Amira's development is shaped by her cultural environment and social interactions. The quality of the nursery environment and support provided are paramount</a:t>
            </a:r>
            <a:endParaRPr lang="en-US" sz="2000" dirty="0">
              <a:latin typeface="Arial" panose="020B0604020202020204" pitchFamily="34" charset="0"/>
              <a:cs typeface="Arial" panose="020B0604020202020204" pitchFamily="34" charset="0"/>
            </a:endParaRPr>
          </a:p>
        </p:txBody>
      </p:sp>
      <p:sp>
        <p:nvSpPr>
          <p:cNvPr id="12" name="Text 8"/>
          <p:cNvSpPr/>
          <p:nvPr/>
        </p:nvSpPr>
        <p:spPr>
          <a:xfrm>
            <a:off x="7566422" y="5698569"/>
            <a:ext cx="3688437" cy="312063"/>
          </a:xfrm>
          <a:prstGeom prst="rect">
            <a:avLst/>
          </a:prstGeom>
          <a:noFill/>
          <a:ln/>
        </p:spPr>
        <p:txBody>
          <a:bodyPr wrap="none" lIns="0" tIns="0" rIns="0" bIns="0" rtlCol="0" anchor="t"/>
          <a:lstStyle/>
          <a:p>
            <a:pPr marL="0" indent="0" algn="l">
              <a:lnSpc>
                <a:spcPts val="2450"/>
              </a:lnSpc>
              <a:buNone/>
            </a:pPr>
            <a:r>
              <a:rPr lang="en-US" sz="2000" b="1" dirty="0">
                <a:latin typeface="Arial" panose="020B0604020202020204" pitchFamily="34" charset="0"/>
                <a:ea typeface="Noto Serif SC Bold" pitchFamily="34" charset="-122"/>
                <a:cs typeface="Arial" panose="020B0604020202020204" pitchFamily="34" charset="0"/>
              </a:rPr>
              <a:t>Biological (Nature) Influence</a:t>
            </a:r>
            <a:endParaRPr lang="en-US" sz="2000" dirty="0">
              <a:latin typeface="Arial" panose="020B0604020202020204" pitchFamily="34" charset="0"/>
              <a:cs typeface="Arial" panose="020B0604020202020204" pitchFamily="34" charset="0"/>
            </a:endParaRPr>
          </a:p>
        </p:txBody>
      </p:sp>
      <p:sp>
        <p:nvSpPr>
          <p:cNvPr id="13" name="Text 9"/>
          <p:cNvSpPr/>
          <p:nvPr/>
        </p:nvSpPr>
        <p:spPr>
          <a:xfrm>
            <a:off x="7566422" y="6210300"/>
            <a:ext cx="6372701" cy="1277779"/>
          </a:xfrm>
          <a:prstGeom prst="rect">
            <a:avLst/>
          </a:prstGeom>
          <a:noFill/>
          <a:ln/>
        </p:spPr>
        <p:txBody>
          <a:bodyPr wrap="square" lIns="0" tIns="0" rIns="0" bIns="0" rtlCol="0" anchor="t"/>
          <a:lstStyle/>
          <a:p>
            <a:pPr marL="0" indent="0" algn="l">
              <a:lnSpc>
                <a:spcPts val="2500"/>
              </a:lnSpc>
              <a:buNone/>
            </a:pPr>
            <a:r>
              <a:rPr lang="en-US" sz="2000" b="1" dirty="0">
                <a:latin typeface="Arial" panose="020B0604020202020204" pitchFamily="34" charset="0"/>
                <a:ea typeface="Geist" pitchFamily="34" charset="-122"/>
                <a:cs typeface="Arial" panose="020B0604020202020204" pitchFamily="34" charset="0"/>
              </a:rPr>
              <a:t>Limited/Indirect Consideration.</a:t>
            </a:r>
            <a:r>
              <a:rPr lang="en-US" sz="2000" dirty="0">
                <a:latin typeface="Arial" panose="020B0604020202020204" pitchFamily="34" charset="0"/>
                <a:ea typeface="Geist" pitchFamily="34" charset="-122"/>
                <a:cs typeface="Arial" panose="020B0604020202020204" pitchFamily="34" charset="0"/>
              </a:rPr>
              <a:t> Vygotsky acknowledges basic sensory, motor, and attention capacities are biological. However, conversion into higher mental functions is mediated by culture and social interaction</a:t>
            </a:r>
            <a:endParaRPr lang="en-US" sz="2000" dirty="0">
              <a:latin typeface="Arial" panose="020B0604020202020204" pitchFamily="34" charset="0"/>
              <a:cs typeface="Arial" panose="020B0604020202020204" pitchFamily="34" charset="0"/>
            </a:endParaRPr>
          </a:p>
        </p:txBody>
      </p:sp>
      <p:pic>
        <p:nvPicPr>
          <p:cNvPr id="14" name="drawing"/>
          <p:cNvPicPr/>
          <p:nvPr/>
        </p:nvPicPr>
        <p:blipFill>
          <a:blip r:embed="rId5">
            <a:extLst>
              <a:ext uri="{28A0092B-C50C-407E-A947-70E740481C1C}">
                <a14:useLocalDpi xmlns:a14="http://schemas.microsoft.com/office/drawing/2010/main" val="0"/>
              </a:ext>
            </a:extLst>
          </a:blip>
          <a:stretch>
            <a:fillRect/>
          </a:stretch>
        </p:blipFill>
        <p:spPr>
          <a:xfrm>
            <a:off x="8697396" y="1757740"/>
            <a:ext cx="5724525" cy="3219450"/>
          </a:xfrm>
          <a:prstGeom prst="rect">
            <a:avLst/>
          </a:prstGeom>
        </p:spPr>
      </p:pic>
      <p:sp>
        <p:nvSpPr>
          <p:cNvPr id="15" name="Text 12"/>
          <p:cNvSpPr/>
          <p:nvPr/>
        </p:nvSpPr>
        <p:spPr>
          <a:xfrm>
            <a:off x="12757533" y="7810959"/>
            <a:ext cx="1784732" cy="388660"/>
          </a:xfrm>
          <a:prstGeom prst="rect">
            <a:avLst/>
          </a:prstGeom>
          <a:noFill/>
          <a:ln/>
        </p:spPr>
        <p:txBody>
          <a:bodyPr wrap="square" lIns="0" tIns="0" rIns="0" bIns="0" rtlCol="0" anchor="t"/>
          <a:lstStyle/>
          <a:p>
            <a:r>
              <a:rPr lang="en-US" sz="2000" dirty="0">
                <a:latin typeface="Arial" panose="020B0604020202020204" pitchFamily="34" charset="0"/>
                <a:cs typeface="Arial" panose="020B0604020202020204" pitchFamily="34" charset="0"/>
              </a:rPr>
              <a:t>NHS (no date)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4" name="Text 1"/>
          <p:cNvSpPr/>
          <p:nvPr/>
        </p:nvSpPr>
        <p:spPr>
          <a:xfrm>
            <a:off x="877014" y="659057"/>
            <a:ext cx="13301663" cy="1186339"/>
          </a:xfrm>
          <a:prstGeom prst="rect">
            <a:avLst/>
          </a:prstGeom>
          <a:noFill/>
          <a:ln/>
        </p:spPr>
        <p:txBody>
          <a:bodyPr wrap="square" lIns="0" tIns="0" rIns="0" bIns="0" rtlCol="0" anchor="t"/>
          <a:lstStyle/>
          <a:p>
            <a:pPr marL="0" indent="0" algn="l">
              <a:lnSpc>
                <a:spcPts val="4650"/>
              </a:lnSpc>
              <a:buNone/>
            </a:pPr>
            <a:r>
              <a:rPr lang="en-US" sz="3700" b="1" dirty="0">
                <a:latin typeface="Arial" panose="020B0604020202020204" pitchFamily="34" charset="0"/>
                <a:ea typeface="Noto Serif SC Bold" pitchFamily="34" charset="-122"/>
                <a:cs typeface="Arial" panose="020B0604020202020204" pitchFamily="34" charset="0"/>
              </a:rPr>
              <a:t>Supporting Amira: Strategies based on Vygotsky (Scaffolding)</a:t>
            </a:r>
            <a:endParaRPr lang="en-US" sz="3700" dirty="0">
              <a:latin typeface="Arial" panose="020B0604020202020204" pitchFamily="34" charset="0"/>
              <a:cs typeface="Arial" panose="020B0604020202020204" pitchFamily="34" charset="0"/>
            </a:endParaRPr>
          </a:p>
        </p:txBody>
      </p:sp>
      <p:sp>
        <p:nvSpPr>
          <p:cNvPr id="6" name="Shape 3"/>
          <p:cNvSpPr/>
          <p:nvPr/>
        </p:nvSpPr>
        <p:spPr>
          <a:xfrm>
            <a:off x="687229" y="4630658"/>
            <a:ext cx="6510218" cy="569476"/>
          </a:xfrm>
          <a:prstGeom prst="roundRect">
            <a:avLst>
              <a:gd name="adj" fmla="val 25186"/>
            </a:avLst>
          </a:prstGeom>
          <a:solidFill>
            <a:srgbClr val="D1EFE4"/>
          </a:solidFill>
          <a:ln/>
        </p:spPr>
        <p:txBody>
          <a:bodyPr/>
          <a:lstStyle/>
          <a:p>
            <a:endParaRPr lang="en-GB"/>
          </a:p>
        </p:txBody>
      </p:sp>
      <p:sp>
        <p:nvSpPr>
          <p:cNvPr id="7" name="Text 4"/>
          <p:cNvSpPr/>
          <p:nvPr/>
        </p:nvSpPr>
        <p:spPr>
          <a:xfrm>
            <a:off x="3799999" y="4720947"/>
            <a:ext cx="284678" cy="355878"/>
          </a:xfrm>
          <a:prstGeom prst="rect">
            <a:avLst/>
          </a:prstGeom>
          <a:noFill/>
          <a:ln/>
        </p:spPr>
        <p:txBody>
          <a:bodyPr wrap="none" lIns="0" tIns="0" rIns="0" bIns="0" rtlCol="0" anchor="t"/>
          <a:lstStyle/>
          <a:p>
            <a:pPr marL="0" indent="0" algn="l">
              <a:lnSpc>
                <a:spcPts val="2200"/>
              </a:lnSpc>
              <a:buNone/>
            </a:pPr>
            <a:r>
              <a:rPr lang="en-US" sz="2200" b="1" dirty="0">
                <a:solidFill>
                  <a:srgbClr val="4B4A4A"/>
                </a:solidFill>
                <a:latin typeface="Noto Serif SC Bold" pitchFamily="34" charset="0"/>
                <a:ea typeface="Noto Serif SC Bold" pitchFamily="34" charset="-122"/>
                <a:cs typeface="Noto Serif SC Bold" pitchFamily="34" charset="-120"/>
              </a:rPr>
              <a:t>1</a:t>
            </a:r>
            <a:endParaRPr lang="en-US" sz="2200" dirty="0"/>
          </a:p>
        </p:txBody>
      </p:sp>
      <p:sp>
        <p:nvSpPr>
          <p:cNvPr id="8" name="Text 5"/>
          <p:cNvSpPr/>
          <p:nvPr/>
        </p:nvSpPr>
        <p:spPr>
          <a:xfrm>
            <a:off x="877015" y="5275620"/>
            <a:ext cx="4634786" cy="350480"/>
          </a:xfrm>
          <a:prstGeom prst="rect">
            <a:avLst/>
          </a:prstGeom>
          <a:noFill/>
          <a:ln/>
        </p:spPr>
        <p:txBody>
          <a:bodyPr wrap="none" lIns="0" tIns="0" rIns="0" bIns="0" rtlCol="0" anchor="t"/>
          <a:lstStyle/>
          <a:p>
            <a:pPr marL="0" indent="0" algn="l">
              <a:lnSpc>
                <a:spcPts val="2300"/>
              </a:lnSpc>
              <a:buNone/>
            </a:pPr>
            <a:r>
              <a:rPr lang="en-US" sz="2000" b="1" dirty="0">
                <a:latin typeface="Noto Serif SC Bold" pitchFamily="34" charset="0"/>
                <a:ea typeface="Noto Serif SC Bold" pitchFamily="34" charset="-122"/>
                <a:cs typeface="Noto Serif SC Bold" pitchFamily="34" charset="-120"/>
              </a:rPr>
              <a:t>Establish a New MKO (The Key Person)</a:t>
            </a:r>
            <a:endParaRPr lang="en-US" sz="2000" dirty="0"/>
          </a:p>
        </p:txBody>
      </p:sp>
      <p:sp>
        <p:nvSpPr>
          <p:cNvPr id="9" name="Text 6"/>
          <p:cNvSpPr/>
          <p:nvPr/>
        </p:nvSpPr>
        <p:spPr>
          <a:xfrm>
            <a:off x="877014" y="5736828"/>
            <a:ext cx="6130647" cy="607219"/>
          </a:xfrm>
          <a:prstGeom prst="rect">
            <a:avLst/>
          </a:prstGeom>
          <a:noFill/>
          <a:ln/>
        </p:spPr>
        <p:txBody>
          <a:bodyPr wrap="square" lIns="0" tIns="0" rIns="0" bIns="0" rtlCol="0" anchor="t"/>
          <a:lstStyle/>
          <a:p>
            <a:pPr marL="0" indent="0" algn="l">
              <a:lnSpc>
                <a:spcPts val="2350"/>
              </a:lnSpc>
              <a:buNone/>
            </a:pPr>
            <a:r>
              <a:rPr lang="en-US" sz="2000" b="1" dirty="0">
                <a:latin typeface="Arial" panose="020B0604020202020204" pitchFamily="34" charset="0"/>
                <a:ea typeface="Geist" pitchFamily="34" charset="-122"/>
                <a:cs typeface="Arial" panose="020B0604020202020204" pitchFamily="34" charset="0"/>
              </a:rPr>
              <a:t>Action:</a:t>
            </a:r>
            <a:r>
              <a:rPr lang="en-US" sz="2000" dirty="0">
                <a:latin typeface="Arial" panose="020B0604020202020204" pitchFamily="34" charset="0"/>
                <a:ea typeface="Geist" pitchFamily="34" charset="-122"/>
                <a:cs typeface="Arial" panose="020B0604020202020204" pitchFamily="34" charset="0"/>
              </a:rPr>
              <a:t> Assign a consistent, warm, and highly experienced key person (MKO) to Amira</a:t>
            </a:r>
            <a:endParaRPr lang="en-US" sz="2000" dirty="0">
              <a:latin typeface="Arial" panose="020B0604020202020204" pitchFamily="34" charset="0"/>
              <a:cs typeface="Arial" panose="020B0604020202020204" pitchFamily="34" charset="0"/>
            </a:endParaRPr>
          </a:p>
        </p:txBody>
      </p:sp>
      <p:sp>
        <p:nvSpPr>
          <p:cNvPr id="10" name="Text 7"/>
          <p:cNvSpPr/>
          <p:nvPr/>
        </p:nvSpPr>
        <p:spPr>
          <a:xfrm>
            <a:off x="877014" y="6699171"/>
            <a:ext cx="6130647" cy="910828"/>
          </a:xfrm>
          <a:prstGeom prst="rect">
            <a:avLst/>
          </a:prstGeom>
          <a:noFill/>
          <a:ln/>
        </p:spPr>
        <p:txBody>
          <a:bodyPr wrap="square" lIns="0" tIns="0" rIns="0" bIns="0" rtlCol="0" anchor="t"/>
          <a:lstStyle/>
          <a:p>
            <a:pPr marL="0" indent="0" algn="l">
              <a:lnSpc>
                <a:spcPts val="2350"/>
              </a:lnSpc>
              <a:buNone/>
            </a:pPr>
            <a:r>
              <a:rPr lang="en-US" sz="2000" b="1" dirty="0">
                <a:latin typeface="Arial" panose="020B0604020202020204" pitchFamily="34" charset="0"/>
                <a:ea typeface="Geist" pitchFamily="34" charset="-122"/>
                <a:cs typeface="Arial" panose="020B0604020202020204" pitchFamily="34" charset="0"/>
              </a:rPr>
              <a:t>Vygotsky Link:</a:t>
            </a:r>
            <a:r>
              <a:rPr lang="en-US" sz="2000" dirty="0">
                <a:latin typeface="Arial" panose="020B0604020202020204" pitchFamily="34" charset="0"/>
                <a:ea typeface="Geist" pitchFamily="34" charset="-122"/>
                <a:cs typeface="Arial" panose="020B0604020202020204" pitchFamily="34" charset="0"/>
              </a:rPr>
              <a:t> This MKO will act as the scaffolder, providing the secure base and responsive interaction needed to help Amira move into her ZPD for independent separation</a:t>
            </a:r>
            <a:endParaRPr lang="en-US" sz="2000" dirty="0">
              <a:latin typeface="Arial" panose="020B0604020202020204" pitchFamily="34" charset="0"/>
              <a:cs typeface="Arial" panose="020B0604020202020204" pitchFamily="34" charset="0"/>
            </a:endParaRPr>
          </a:p>
        </p:txBody>
      </p:sp>
      <p:sp>
        <p:nvSpPr>
          <p:cNvPr id="12" name="Shape 9"/>
          <p:cNvSpPr/>
          <p:nvPr/>
        </p:nvSpPr>
        <p:spPr>
          <a:xfrm>
            <a:off x="7432953" y="4630658"/>
            <a:ext cx="6510218" cy="525542"/>
          </a:xfrm>
          <a:prstGeom prst="roundRect">
            <a:avLst>
              <a:gd name="adj" fmla="val 25186"/>
            </a:avLst>
          </a:prstGeom>
          <a:solidFill>
            <a:srgbClr val="D1EFE4"/>
          </a:solidFill>
          <a:ln/>
        </p:spPr>
        <p:txBody>
          <a:bodyPr/>
          <a:lstStyle/>
          <a:p>
            <a:endParaRPr lang="en-GB"/>
          </a:p>
        </p:txBody>
      </p:sp>
      <p:sp>
        <p:nvSpPr>
          <p:cNvPr id="13" name="Text 10"/>
          <p:cNvSpPr/>
          <p:nvPr/>
        </p:nvSpPr>
        <p:spPr>
          <a:xfrm>
            <a:off x="10545723" y="4708247"/>
            <a:ext cx="284678" cy="355878"/>
          </a:xfrm>
          <a:prstGeom prst="rect">
            <a:avLst/>
          </a:prstGeom>
          <a:noFill/>
          <a:ln/>
        </p:spPr>
        <p:txBody>
          <a:bodyPr wrap="none" lIns="0" tIns="0" rIns="0" bIns="0" rtlCol="0" anchor="t"/>
          <a:lstStyle/>
          <a:p>
            <a:pPr marL="0" indent="0" algn="l">
              <a:lnSpc>
                <a:spcPts val="2200"/>
              </a:lnSpc>
              <a:buNone/>
            </a:pPr>
            <a:r>
              <a:rPr lang="en-US" sz="2200" b="1" dirty="0">
                <a:solidFill>
                  <a:srgbClr val="4B4A4A"/>
                </a:solidFill>
                <a:latin typeface="Noto Serif SC Bold" pitchFamily="34" charset="0"/>
                <a:ea typeface="Noto Serif SC Bold" pitchFamily="34" charset="-122"/>
                <a:cs typeface="Noto Serif SC Bold" pitchFamily="34" charset="-120"/>
              </a:rPr>
              <a:t>2</a:t>
            </a:r>
            <a:endParaRPr lang="en-US" sz="2200" dirty="0"/>
          </a:p>
        </p:txBody>
      </p:sp>
      <p:sp>
        <p:nvSpPr>
          <p:cNvPr id="14" name="Text 11"/>
          <p:cNvSpPr/>
          <p:nvPr/>
        </p:nvSpPr>
        <p:spPr>
          <a:xfrm>
            <a:off x="7622738" y="5275620"/>
            <a:ext cx="4367332" cy="296585"/>
          </a:xfrm>
          <a:prstGeom prst="rect">
            <a:avLst/>
          </a:prstGeom>
          <a:noFill/>
          <a:ln/>
        </p:spPr>
        <p:txBody>
          <a:bodyPr wrap="none" lIns="0" tIns="0" rIns="0" bIns="0" rtlCol="0" anchor="t"/>
          <a:lstStyle/>
          <a:p>
            <a:pPr marL="0" indent="0" algn="l">
              <a:lnSpc>
                <a:spcPts val="2300"/>
              </a:lnSpc>
              <a:buNone/>
            </a:pPr>
            <a:r>
              <a:rPr lang="en-US" sz="2000" b="1" dirty="0">
                <a:latin typeface="Arial" panose="020B0604020202020204" pitchFamily="34" charset="0"/>
                <a:ea typeface="Noto Serif SC Bold" pitchFamily="34" charset="-122"/>
                <a:cs typeface="Arial" panose="020B0604020202020204" pitchFamily="34" charset="0"/>
              </a:rPr>
              <a:t>Consistent, Short Separation Rituals</a:t>
            </a:r>
            <a:endParaRPr lang="en-US" sz="2000" dirty="0">
              <a:latin typeface="Arial" panose="020B0604020202020204" pitchFamily="34" charset="0"/>
              <a:cs typeface="Arial" panose="020B0604020202020204" pitchFamily="34" charset="0"/>
            </a:endParaRPr>
          </a:p>
        </p:txBody>
      </p:sp>
      <p:sp>
        <p:nvSpPr>
          <p:cNvPr id="15" name="Text 12"/>
          <p:cNvSpPr/>
          <p:nvPr/>
        </p:nvSpPr>
        <p:spPr>
          <a:xfrm>
            <a:off x="7622738" y="5724128"/>
            <a:ext cx="6130647" cy="910828"/>
          </a:xfrm>
          <a:prstGeom prst="rect">
            <a:avLst/>
          </a:prstGeom>
          <a:noFill/>
          <a:ln/>
        </p:spPr>
        <p:txBody>
          <a:bodyPr wrap="square" lIns="0" tIns="0" rIns="0" bIns="0" rtlCol="0" anchor="t"/>
          <a:lstStyle/>
          <a:p>
            <a:pPr marL="0" indent="0" algn="l">
              <a:lnSpc>
                <a:spcPts val="2350"/>
              </a:lnSpc>
              <a:buNone/>
            </a:pPr>
            <a:r>
              <a:rPr lang="en-US" sz="2000" b="1" dirty="0">
                <a:latin typeface="Arial" panose="020B0604020202020204" pitchFamily="34" charset="0"/>
                <a:ea typeface="Geist" pitchFamily="34" charset="-122"/>
                <a:cs typeface="Arial" panose="020B0604020202020204" pitchFamily="34" charset="0"/>
              </a:rPr>
              <a:t>Action:</a:t>
            </a:r>
            <a:r>
              <a:rPr lang="en-US" sz="2000" dirty="0">
                <a:latin typeface="Arial" panose="020B0604020202020204" pitchFamily="34" charset="0"/>
                <a:ea typeface="Geist" pitchFamily="34" charset="-122"/>
                <a:cs typeface="Arial" panose="020B0604020202020204" pitchFamily="34" charset="0"/>
              </a:rPr>
              <a:t> Work with the mother to create a very short (e.g., 2-minute), predictable goodbye ritual (e.g., a hug, a wave at the window, "See you after lunch!")</a:t>
            </a:r>
            <a:endParaRPr lang="en-US" sz="2000" dirty="0">
              <a:latin typeface="Arial" panose="020B0604020202020204" pitchFamily="34" charset="0"/>
              <a:cs typeface="Arial" panose="020B0604020202020204" pitchFamily="34" charset="0"/>
            </a:endParaRPr>
          </a:p>
        </p:txBody>
      </p:sp>
      <p:sp>
        <p:nvSpPr>
          <p:cNvPr id="16" name="Text 13"/>
          <p:cNvSpPr/>
          <p:nvPr/>
        </p:nvSpPr>
        <p:spPr>
          <a:xfrm>
            <a:off x="7622738" y="6736080"/>
            <a:ext cx="6130647" cy="910828"/>
          </a:xfrm>
          <a:prstGeom prst="rect">
            <a:avLst/>
          </a:prstGeom>
          <a:noFill/>
          <a:ln/>
        </p:spPr>
        <p:txBody>
          <a:bodyPr wrap="square" lIns="0" tIns="0" rIns="0" bIns="0" rtlCol="0" anchor="t"/>
          <a:lstStyle/>
          <a:p>
            <a:pPr marL="0" indent="0" algn="l">
              <a:lnSpc>
                <a:spcPts val="2350"/>
              </a:lnSpc>
              <a:buNone/>
            </a:pPr>
            <a:r>
              <a:rPr lang="en-US" sz="2000" b="1" dirty="0">
                <a:latin typeface="Arial" panose="020B0604020202020204" pitchFamily="34" charset="0"/>
                <a:ea typeface="Geist" pitchFamily="34" charset="-122"/>
                <a:cs typeface="Arial" panose="020B0604020202020204" pitchFamily="34" charset="0"/>
              </a:rPr>
              <a:t>Vygotsky Link:</a:t>
            </a:r>
            <a:r>
              <a:rPr lang="en-US" sz="2000" dirty="0">
                <a:latin typeface="Arial" panose="020B0604020202020204" pitchFamily="34" charset="0"/>
                <a:ea typeface="Geist" pitchFamily="34" charset="-122"/>
                <a:cs typeface="Arial" panose="020B0604020202020204" pitchFamily="34" charset="0"/>
              </a:rPr>
              <a:t> The ritual is a cultural tool that provides structure and predictability, helping to scaffold Amira's emotional transition and gradually internalise the routine (Private Speech)</a:t>
            </a:r>
            <a:endParaRPr lang="en-US" sz="2000" dirty="0">
              <a:latin typeface="Arial" panose="020B0604020202020204" pitchFamily="34" charset="0"/>
              <a:cs typeface="Arial" panose="020B0604020202020204" pitchFamily="34" charset="0"/>
            </a:endParaRPr>
          </a:p>
        </p:txBody>
      </p:sp>
      <p:pic>
        <p:nvPicPr>
          <p:cNvPr id="18" name="drawing"/>
          <p:cNvPicPr/>
          <p:nvPr/>
        </p:nvPicPr>
        <p:blipFill>
          <a:blip r:embed="rId3">
            <a:extLst>
              <a:ext uri="{28A0092B-C50C-407E-A947-70E740481C1C}">
                <a14:useLocalDpi xmlns:a14="http://schemas.microsoft.com/office/drawing/2010/main" val="0"/>
              </a:ext>
            </a:extLst>
          </a:blip>
          <a:stretch>
            <a:fillRect/>
          </a:stretch>
        </p:blipFill>
        <p:spPr>
          <a:xfrm>
            <a:off x="8454152" y="1259285"/>
            <a:ext cx="5724525" cy="3219450"/>
          </a:xfrm>
          <a:prstGeom prst="rect">
            <a:avLst/>
          </a:prstGeom>
        </p:spPr>
      </p:pic>
      <p:sp>
        <p:nvSpPr>
          <p:cNvPr id="19" name="Text 12"/>
          <p:cNvSpPr/>
          <p:nvPr/>
        </p:nvSpPr>
        <p:spPr>
          <a:xfrm>
            <a:off x="12128500" y="7785559"/>
            <a:ext cx="2401065" cy="388660"/>
          </a:xfrm>
          <a:prstGeom prst="rect">
            <a:avLst/>
          </a:prstGeom>
          <a:noFill/>
          <a:ln/>
        </p:spPr>
        <p:txBody>
          <a:bodyPr wrap="square" lIns="0" tIns="0" rIns="0" bIns="0" rtlCol="0" anchor="t"/>
          <a:lstStyle/>
          <a:p>
            <a:r>
              <a:rPr lang="en-US" sz="2000" dirty="0">
                <a:latin typeface="Arial" panose="020B0604020202020204" pitchFamily="34" charset="0"/>
                <a:cs typeface="Arial" panose="020B0604020202020204" pitchFamily="34" charset="0"/>
              </a:rPr>
              <a:t>McLeod, S., (2024.)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730568"/>
            <a:ext cx="13042821" cy="1417558"/>
          </a:xfrm>
          <a:prstGeom prst="rect">
            <a:avLst/>
          </a:prstGeom>
          <a:noFill/>
          <a:ln/>
        </p:spPr>
        <p:txBody>
          <a:bodyPr wrap="square" lIns="0" tIns="0" rIns="0" bIns="0" rtlCol="0" anchor="t"/>
          <a:lstStyle/>
          <a:p>
            <a:pPr marL="0" indent="0" algn="l">
              <a:lnSpc>
                <a:spcPts val="5550"/>
              </a:lnSpc>
              <a:buNone/>
            </a:pPr>
            <a:r>
              <a:rPr lang="en-US" sz="4450" b="1" dirty="0">
                <a:latin typeface="Arial" panose="020B0604020202020204" pitchFamily="34" charset="0"/>
                <a:ea typeface="Noto Serif SC Bold" pitchFamily="34" charset="-122"/>
                <a:cs typeface="Arial" panose="020B0604020202020204" pitchFamily="34" charset="0"/>
              </a:rPr>
              <a:t>Supporting Amira: Strategies based on Vygotsky (ZPD &amp; Tools)</a:t>
            </a:r>
            <a:endParaRPr lang="en-US" sz="4450" dirty="0">
              <a:latin typeface="Arial" panose="020B0604020202020204" pitchFamily="34" charset="0"/>
              <a:cs typeface="Arial" panose="020B0604020202020204" pitchFamily="34" charset="0"/>
            </a:endParaRPr>
          </a:p>
        </p:txBody>
      </p:sp>
      <p:sp>
        <p:nvSpPr>
          <p:cNvPr id="3" name="Shape 1"/>
          <p:cNvSpPr/>
          <p:nvPr/>
        </p:nvSpPr>
        <p:spPr>
          <a:xfrm>
            <a:off x="793790" y="2601754"/>
            <a:ext cx="6407944" cy="4897279"/>
          </a:xfrm>
          <a:prstGeom prst="roundRect">
            <a:avLst>
              <a:gd name="adj" fmla="val 4169"/>
            </a:avLst>
          </a:prstGeom>
          <a:solidFill>
            <a:srgbClr val="D1EFE4"/>
          </a:solidFill>
          <a:ln w="7620">
            <a:solidFill>
              <a:srgbClr val="B7D5CA"/>
            </a:solidFill>
            <a:prstDash val="solid"/>
          </a:ln>
        </p:spPr>
        <p:txBody>
          <a:bodyPr/>
          <a:lstStyle/>
          <a:p>
            <a:endParaRPr lang="en-GB"/>
          </a:p>
        </p:txBody>
      </p:sp>
      <p:sp>
        <p:nvSpPr>
          <p:cNvPr id="4" name="Shape 2"/>
          <p:cNvSpPr/>
          <p:nvPr/>
        </p:nvSpPr>
        <p:spPr>
          <a:xfrm>
            <a:off x="1028224" y="2836188"/>
            <a:ext cx="680442" cy="680442"/>
          </a:xfrm>
          <a:prstGeom prst="roundRect">
            <a:avLst>
              <a:gd name="adj" fmla="val 13436980"/>
            </a:avLst>
          </a:prstGeom>
          <a:solidFill>
            <a:srgbClr val="006747"/>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1215390" y="2985016"/>
            <a:ext cx="306110" cy="382667"/>
          </a:xfrm>
          <a:prstGeom prst="rect">
            <a:avLst/>
          </a:prstGeom>
        </p:spPr>
      </p:pic>
      <p:sp>
        <p:nvSpPr>
          <p:cNvPr id="6" name="Text 3"/>
          <p:cNvSpPr/>
          <p:nvPr/>
        </p:nvSpPr>
        <p:spPr>
          <a:xfrm>
            <a:off x="1028224" y="3743444"/>
            <a:ext cx="5594033" cy="354330"/>
          </a:xfrm>
          <a:prstGeom prst="rect">
            <a:avLst/>
          </a:prstGeom>
          <a:noFill/>
          <a:ln/>
        </p:spPr>
        <p:txBody>
          <a:bodyPr wrap="none" lIns="0" tIns="0" rIns="0" bIns="0" rtlCol="0" anchor="t"/>
          <a:lstStyle/>
          <a:p>
            <a:pPr marL="0" indent="0" algn="l">
              <a:lnSpc>
                <a:spcPts val="2750"/>
              </a:lnSpc>
              <a:buNone/>
            </a:pPr>
            <a:r>
              <a:rPr lang="en-US" sz="2300" b="1" dirty="0">
                <a:latin typeface="Arial" panose="020B0604020202020204" pitchFamily="34" charset="0"/>
                <a:ea typeface="Noto Serif SC Bold" pitchFamily="34" charset="-122"/>
                <a:cs typeface="Arial" panose="020B0604020202020204" pitchFamily="34" charset="0"/>
              </a:rPr>
              <a:t>Using Cultural Tools (Play and Objects)</a:t>
            </a:r>
            <a:endParaRPr lang="en-US" sz="2300" dirty="0">
              <a:latin typeface="Arial" panose="020B0604020202020204" pitchFamily="34" charset="0"/>
              <a:cs typeface="Arial" panose="020B0604020202020204" pitchFamily="34" charset="0"/>
            </a:endParaRPr>
          </a:p>
        </p:txBody>
      </p:sp>
      <p:sp>
        <p:nvSpPr>
          <p:cNvPr id="7" name="Text 4"/>
          <p:cNvSpPr/>
          <p:nvPr/>
        </p:nvSpPr>
        <p:spPr>
          <a:xfrm>
            <a:off x="1028224" y="4183063"/>
            <a:ext cx="5939076" cy="1088708"/>
          </a:xfrm>
          <a:prstGeom prst="rect">
            <a:avLst/>
          </a:prstGeom>
          <a:noFill/>
          <a:ln/>
        </p:spPr>
        <p:txBody>
          <a:bodyPr wrap="square" lIns="0" tIns="0" rIns="0" bIns="0" rtlCol="0" anchor="t"/>
          <a:lstStyle/>
          <a:p>
            <a:pPr marL="0" indent="0" algn="l">
              <a:lnSpc>
                <a:spcPts val="2850"/>
              </a:lnSpc>
              <a:buNone/>
            </a:pPr>
            <a:r>
              <a:rPr lang="en-US" sz="2000" b="1" dirty="0">
                <a:latin typeface="Arial" panose="020B0604020202020204" pitchFamily="34" charset="0"/>
                <a:ea typeface="Geist" pitchFamily="34" charset="-122"/>
                <a:cs typeface="Arial" panose="020B0604020202020204" pitchFamily="34" charset="0"/>
              </a:rPr>
              <a:t>Action:</a:t>
            </a:r>
            <a:r>
              <a:rPr lang="en-US" sz="2000" dirty="0">
                <a:latin typeface="Arial" panose="020B0604020202020204" pitchFamily="34" charset="0"/>
                <a:ea typeface="Geist" pitchFamily="34" charset="-122"/>
                <a:cs typeface="Arial" panose="020B0604020202020204" pitchFamily="34" charset="0"/>
              </a:rPr>
              <a:t> Encourage Amira to bring a transitional object from home (e.g., teddy, blanket) and/or use culturally valued play (e.g., role-play) to practise separation</a:t>
            </a:r>
            <a:endParaRPr lang="en-US" sz="2000" dirty="0">
              <a:latin typeface="Arial" panose="020B0604020202020204" pitchFamily="34" charset="0"/>
              <a:cs typeface="Arial" panose="020B0604020202020204" pitchFamily="34" charset="0"/>
            </a:endParaRPr>
          </a:p>
        </p:txBody>
      </p:sp>
      <p:sp>
        <p:nvSpPr>
          <p:cNvPr id="8" name="Text 5"/>
          <p:cNvSpPr/>
          <p:nvPr/>
        </p:nvSpPr>
        <p:spPr>
          <a:xfrm>
            <a:off x="1028224" y="5649158"/>
            <a:ext cx="5939076" cy="1451610"/>
          </a:xfrm>
          <a:prstGeom prst="rect">
            <a:avLst/>
          </a:prstGeom>
          <a:noFill/>
          <a:ln/>
        </p:spPr>
        <p:txBody>
          <a:bodyPr wrap="square" lIns="0" tIns="0" rIns="0" bIns="0" rtlCol="0" anchor="t"/>
          <a:lstStyle/>
          <a:p>
            <a:pPr marL="0" indent="0" algn="l">
              <a:lnSpc>
                <a:spcPts val="2850"/>
              </a:lnSpc>
              <a:buNone/>
            </a:pPr>
            <a:r>
              <a:rPr lang="en-US" sz="2000" b="1" dirty="0">
                <a:latin typeface="Arial" panose="020B0604020202020204" pitchFamily="34" charset="0"/>
                <a:ea typeface="Geist" pitchFamily="34" charset="-122"/>
                <a:cs typeface="Arial" panose="020B0604020202020204" pitchFamily="34" charset="0"/>
              </a:rPr>
              <a:t>Vygotsky Link:</a:t>
            </a:r>
            <a:r>
              <a:rPr lang="en-US" sz="2000" dirty="0">
                <a:latin typeface="Arial" panose="020B0604020202020204" pitchFamily="34" charset="0"/>
                <a:ea typeface="Geist" pitchFamily="34" charset="-122"/>
                <a:cs typeface="Arial" panose="020B0604020202020204" pitchFamily="34" charset="0"/>
              </a:rPr>
              <a:t> The object is a psychological tool that helps bridge the familiar home culture with the new nursery culture. Role-play allows Amira to practise her new social role in a safe, guided setting (within her ZPD)</a:t>
            </a:r>
            <a:endParaRPr lang="en-US" sz="2000" dirty="0">
              <a:latin typeface="Arial" panose="020B0604020202020204" pitchFamily="34" charset="0"/>
              <a:cs typeface="Arial" panose="020B0604020202020204" pitchFamily="34" charset="0"/>
            </a:endParaRPr>
          </a:p>
        </p:txBody>
      </p:sp>
      <p:sp>
        <p:nvSpPr>
          <p:cNvPr id="9" name="Shape 6"/>
          <p:cNvSpPr/>
          <p:nvPr/>
        </p:nvSpPr>
        <p:spPr>
          <a:xfrm>
            <a:off x="7428548" y="2601754"/>
            <a:ext cx="6408063" cy="4897279"/>
          </a:xfrm>
          <a:prstGeom prst="roundRect">
            <a:avLst>
              <a:gd name="adj" fmla="val 4169"/>
            </a:avLst>
          </a:prstGeom>
          <a:solidFill>
            <a:srgbClr val="D1EFE4"/>
          </a:solidFill>
          <a:ln w="7620">
            <a:solidFill>
              <a:srgbClr val="B7D5CA"/>
            </a:solidFill>
            <a:prstDash val="solid"/>
          </a:ln>
        </p:spPr>
        <p:txBody>
          <a:bodyPr/>
          <a:lstStyle/>
          <a:p>
            <a:endParaRPr lang="en-GB"/>
          </a:p>
        </p:txBody>
      </p:sp>
      <p:sp>
        <p:nvSpPr>
          <p:cNvPr id="10" name="Shape 7"/>
          <p:cNvSpPr/>
          <p:nvPr/>
        </p:nvSpPr>
        <p:spPr>
          <a:xfrm>
            <a:off x="7662982" y="2836188"/>
            <a:ext cx="680442" cy="680442"/>
          </a:xfrm>
          <a:prstGeom prst="roundRect">
            <a:avLst>
              <a:gd name="adj" fmla="val 13436980"/>
            </a:avLst>
          </a:prstGeom>
          <a:solidFill>
            <a:srgbClr val="006747"/>
          </a:solidFill>
          <a:ln/>
        </p:spPr>
        <p:txBody>
          <a:bodyPr/>
          <a:lstStyle/>
          <a:p>
            <a:endParaRPr lang="en-GB"/>
          </a:p>
        </p:txBody>
      </p:sp>
      <p:pic>
        <p:nvPicPr>
          <p:cNvPr id="11" name="Image 1" descr="preencoded.png"/>
          <p:cNvPicPr>
            <a:picLocks noChangeAspect="1"/>
          </p:cNvPicPr>
          <p:nvPr/>
        </p:nvPicPr>
        <p:blipFill>
          <a:blip r:embed="rId4"/>
          <a:stretch>
            <a:fillRect/>
          </a:stretch>
        </p:blipFill>
        <p:spPr>
          <a:xfrm>
            <a:off x="7850148" y="2985016"/>
            <a:ext cx="306110" cy="382667"/>
          </a:xfrm>
          <a:prstGeom prst="rect">
            <a:avLst/>
          </a:prstGeom>
        </p:spPr>
      </p:pic>
      <p:sp>
        <p:nvSpPr>
          <p:cNvPr id="12" name="Text 8"/>
          <p:cNvSpPr/>
          <p:nvPr/>
        </p:nvSpPr>
        <p:spPr>
          <a:xfrm>
            <a:off x="7662982" y="3743444"/>
            <a:ext cx="5939195" cy="708660"/>
          </a:xfrm>
          <a:prstGeom prst="rect">
            <a:avLst/>
          </a:prstGeom>
          <a:noFill/>
          <a:ln/>
        </p:spPr>
        <p:txBody>
          <a:bodyPr wrap="square" lIns="0" tIns="0" rIns="0" bIns="0" rtlCol="0" anchor="t"/>
          <a:lstStyle/>
          <a:p>
            <a:pPr marL="0" indent="0" algn="l">
              <a:lnSpc>
                <a:spcPts val="2750"/>
              </a:lnSpc>
              <a:buNone/>
            </a:pPr>
            <a:r>
              <a:rPr lang="en-US" sz="2300" b="1" dirty="0">
                <a:latin typeface="Arial" panose="020B0604020202020204" pitchFamily="34" charset="0"/>
                <a:ea typeface="Noto Serif SC Bold" pitchFamily="34" charset="-122"/>
                <a:cs typeface="Arial" panose="020B0604020202020204" pitchFamily="34" charset="0"/>
              </a:rPr>
              <a:t>Peer Interaction and Guided Participation</a:t>
            </a:r>
            <a:endParaRPr lang="en-US" sz="2300" dirty="0">
              <a:latin typeface="Arial" panose="020B0604020202020204" pitchFamily="34" charset="0"/>
              <a:cs typeface="Arial" panose="020B0604020202020204" pitchFamily="34" charset="0"/>
            </a:endParaRPr>
          </a:p>
        </p:txBody>
      </p:sp>
      <p:sp>
        <p:nvSpPr>
          <p:cNvPr id="13" name="Text 9"/>
          <p:cNvSpPr/>
          <p:nvPr/>
        </p:nvSpPr>
        <p:spPr>
          <a:xfrm>
            <a:off x="7662982" y="4296093"/>
            <a:ext cx="5939195" cy="1088708"/>
          </a:xfrm>
          <a:prstGeom prst="rect">
            <a:avLst/>
          </a:prstGeom>
          <a:noFill/>
          <a:ln/>
        </p:spPr>
        <p:txBody>
          <a:bodyPr wrap="square" lIns="0" tIns="0" rIns="0" bIns="0" rtlCol="0" anchor="t"/>
          <a:lstStyle/>
          <a:p>
            <a:pPr marL="0" indent="0" algn="l">
              <a:lnSpc>
                <a:spcPts val="2850"/>
              </a:lnSpc>
              <a:buNone/>
            </a:pPr>
            <a:r>
              <a:rPr lang="en-US" sz="2000" b="1" dirty="0">
                <a:latin typeface="Arial" panose="020B0604020202020204" pitchFamily="34" charset="0"/>
                <a:ea typeface="Geist" pitchFamily="34" charset="-122"/>
                <a:cs typeface="Arial" panose="020B0604020202020204" pitchFamily="34" charset="0"/>
              </a:rPr>
              <a:t>Action:</a:t>
            </a:r>
            <a:r>
              <a:rPr lang="en-US" sz="2000" dirty="0">
                <a:latin typeface="Arial" panose="020B0604020202020204" pitchFamily="34" charset="0"/>
                <a:ea typeface="Geist" pitchFamily="34" charset="-122"/>
                <a:cs typeface="Arial" panose="020B0604020202020204" pitchFamily="34" charset="0"/>
              </a:rPr>
              <a:t> Gently pair Amira with a slightly older, confident child during arrival activities, initially with the MKO present</a:t>
            </a:r>
            <a:endParaRPr lang="en-US" sz="2000" dirty="0">
              <a:latin typeface="Arial" panose="020B0604020202020204" pitchFamily="34" charset="0"/>
              <a:cs typeface="Arial" panose="020B0604020202020204" pitchFamily="34" charset="0"/>
            </a:endParaRPr>
          </a:p>
        </p:txBody>
      </p:sp>
      <p:sp>
        <p:nvSpPr>
          <p:cNvPr id="14" name="Text 10"/>
          <p:cNvSpPr/>
          <p:nvPr/>
        </p:nvSpPr>
        <p:spPr>
          <a:xfrm>
            <a:off x="7662982" y="5457388"/>
            <a:ext cx="5939195" cy="1451610"/>
          </a:xfrm>
          <a:prstGeom prst="rect">
            <a:avLst/>
          </a:prstGeom>
          <a:noFill/>
          <a:ln/>
        </p:spPr>
        <p:txBody>
          <a:bodyPr wrap="square" lIns="0" tIns="0" rIns="0" bIns="0" rtlCol="0" anchor="t"/>
          <a:lstStyle/>
          <a:p>
            <a:pPr marL="0" indent="0" algn="l">
              <a:lnSpc>
                <a:spcPts val="2850"/>
              </a:lnSpc>
              <a:buNone/>
            </a:pPr>
            <a:r>
              <a:rPr lang="en-US" sz="2000" b="1" dirty="0">
                <a:latin typeface="Arial" panose="020B0604020202020204" pitchFamily="34" charset="0"/>
                <a:ea typeface="Geist" pitchFamily="34" charset="-122"/>
                <a:cs typeface="Arial" panose="020B0604020202020204" pitchFamily="34" charset="0"/>
              </a:rPr>
              <a:t>Vygotsky Link:</a:t>
            </a:r>
            <a:r>
              <a:rPr lang="en-US" sz="2000" dirty="0">
                <a:latin typeface="Arial" panose="020B0604020202020204" pitchFamily="34" charset="0"/>
                <a:ea typeface="Geist" pitchFamily="34" charset="-122"/>
                <a:cs typeface="Arial" panose="020B0604020202020204" pitchFamily="34" charset="0"/>
              </a:rPr>
              <a:t> This uses a peer as an MKO, facilitating guided participation. Observing and interacting with a competent peer within a supportive framework can help her adopt new behaviours and regulate her emotions</a:t>
            </a:r>
            <a:endParaRPr lang="en-US" sz="2000" dirty="0">
              <a:latin typeface="Arial" panose="020B0604020202020204" pitchFamily="34" charset="0"/>
              <a:cs typeface="Arial" panose="020B0604020202020204" pitchFamily="34" charset="0"/>
            </a:endParaRPr>
          </a:p>
        </p:txBody>
      </p:sp>
      <p:sp>
        <p:nvSpPr>
          <p:cNvPr id="15" name="Text 12"/>
          <p:cNvSpPr/>
          <p:nvPr/>
        </p:nvSpPr>
        <p:spPr>
          <a:xfrm>
            <a:off x="12128500" y="7772859"/>
            <a:ext cx="2401065" cy="388660"/>
          </a:xfrm>
          <a:prstGeom prst="rect">
            <a:avLst/>
          </a:prstGeom>
          <a:noFill/>
          <a:ln/>
        </p:spPr>
        <p:txBody>
          <a:bodyPr wrap="square" lIns="0" tIns="0" rIns="0" bIns="0" rtlCol="0" anchor="t"/>
          <a:lstStyle/>
          <a:p>
            <a:r>
              <a:rPr lang="en-US" sz="2000" dirty="0">
                <a:latin typeface="Arial" panose="020B0604020202020204" pitchFamily="34" charset="0"/>
                <a:cs typeface="Arial" panose="020B0604020202020204" pitchFamily="34" charset="0"/>
              </a:rPr>
              <a:t>McLeod, S.,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1136571"/>
            <a:ext cx="12730282" cy="708779"/>
          </a:xfrm>
          <a:prstGeom prst="rect">
            <a:avLst/>
          </a:prstGeom>
          <a:noFill/>
          <a:ln/>
        </p:spPr>
        <p:txBody>
          <a:bodyPr wrap="none" lIns="0" tIns="0" rIns="0" bIns="0" rtlCol="0" anchor="t"/>
          <a:lstStyle/>
          <a:p>
            <a:pPr marL="0" indent="0" algn="l">
              <a:lnSpc>
                <a:spcPts val="5550"/>
              </a:lnSpc>
              <a:buNone/>
            </a:pPr>
            <a:r>
              <a:rPr lang="en-US" sz="4450" b="1" dirty="0">
                <a:latin typeface="Arial" panose="020B0604020202020204" pitchFamily="34" charset="0"/>
                <a:ea typeface="Noto Serif SC Bold" pitchFamily="34" charset="-122"/>
                <a:cs typeface="Arial" panose="020B0604020202020204" pitchFamily="34" charset="0"/>
              </a:rPr>
              <a:t>Vygotsky's Utility: Strengths and Limitations</a:t>
            </a:r>
            <a:endParaRPr lang="en-US" sz="4450" dirty="0">
              <a:latin typeface="Arial" panose="020B0604020202020204" pitchFamily="34" charset="0"/>
              <a:cs typeface="Arial" panose="020B0604020202020204" pitchFamily="34" charset="0"/>
            </a:endParaRPr>
          </a:p>
        </p:txBody>
      </p:sp>
      <p:sp>
        <p:nvSpPr>
          <p:cNvPr id="3" name="Shape 1"/>
          <p:cNvSpPr/>
          <p:nvPr/>
        </p:nvSpPr>
        <p:spPr>
          <a:xfrm>
            <a:off x="793790" y="2298978"/>
            <a:ext cx="13042821" cy="4793933"/>
          </a:xfrm>
          <a:prstGeom prst="roundRect">
            <a:avLst>
              <a:gd name="adj" fmla="val 4258"/>
            </a:avLst>
          </a:prstGeom>
          <a:noFill/>
          <a:ln w="7620">
            <a:solidFill>
              <a:srgbClr val="000000">
                <a:alpha val="8000"/>
              </a:srgbClr>
            </a:solidFill>
            <a:prstDash val="solid"/>
          </a:ln>
        </p:spPr>
        <p:txBody>
          <a:bodyPr/>
          <a:lstStyle/>
          <a:p>
            <a:endParaRPr lang="en-GB"/>
          </a:p>
        </p:txBody>
      </p:sp>
      <p:sp>
        <p:nvSpPr>
          <p:cNvPr id="4" name="Shape 2"/>
          <p:cNvSpPr/>
          <p:nvPr/>
        </p:nvSpPr>
        <p:spPr>
          <a:xfrm>
            <a:off x="801410" y="2306598"/>
            <a:ext cx="13027581" cy="650319"/>
          </a:xfrm>
          <a:prstGeom prst="rect">
            <a:avLst/>
          </a:prstGeom>
          <a:solidFill>
            <a:srgbClr val="FFFFFF">
              <a:alpha val="4000"/>
            </a:srgbClr>
          </a:solidFill>
          <a:ln/>
        </p:spPr>
        <p:txBody>
          <a:bodyPr/>
          <a:lstStyle/>
          <a:p>
            <a:endParaRPr lang="en-GB"/>
          </a:p>
        </p:txBody>
      </p:sp>
      <p:sp>
        <p:nvSpPr>
          <p:cNvPr id="5" name="Text 3"/>
          <p:cNvSpPr/>
          <p:nvPr/>
        </p:nvSpPr>
        <p:spPr>
          <a:xfrm>
            <a:off x="1028224" y="2450306"/>
            <a:ext cx="6056352" cy="362903"/>
          </a:xfrm>
          <a:prstGeom prst="rect">
            <a:avLst/>
          </a:prstGeom>
          <a:noFill/>
          <a:ln/>
        </p:spPr>
        <p:txBody>
          <a:bodyPr wrap="none" lIns="0" tIns="0" rIns="0" bIns="0" rtlCol="0" anchor="t"/>
          <a:lstStyle/>
          <a:p>
            <a:pPr marL="0" indent="0" algn="l">
              <a:lnSpc>
                <a:spcPts val="2850"/>
              </a:lnSpc>
              <a:buNone/>
            </a:pPr>
            <a:r>
              <a:rPr lang="en-US" sz="2500" b="1" dirty="0">
                <a:latin typeface="Arial" panose="020B0604020202020204" pitchFamily="34" charset="0"/>
                <a:ea typeface="Geist" pitchFamily="34" charset="-122"/>
                <a:cs typeface="Arial" panose="020B0604020202020204" pitchFamily="34" charset="0"/>
              </a:rPr>
              <a:t>Strengths </a:t>
            </a:r>
            <a:r>
              <a:rPr lang="en-US" sz="2500" dirty="0">
                <a:latin typeface="Arial" panose="020B0604020202020204" pitchFamily="34" charset="0"/>
                <a:ea typeface="Geist" pitchFamily="34" charset="-122"/>
                <a:cs typeface="Arial" panose="020B0604020202020204" pitchFamily="34" charset="0"/>
              </a:rPr>
              <a:t>👍</a:t>
            </a:r>
            <a:endParaRPr lang="en-US" sz="2500" dirty="0">
              <a:latin typeface="Arial" panose="020B0604020202020204" pitchFamily="34" charset="0"/>
              <a:cs typeface="Arial" panose="020B0604020202020204" pitchFamily="34" charset="0"/>
            </a:endParaRPr>
          </a:p>
        </p:txBody>
      </p:sp>
      <p:sp>
        <p:nvSpPr>
          <p:cNvPr id="6" name="Text 4"/>
          <p:cNvSpPr/>
          <p:nvPr/>
        </p:nvSpPr>
        <p:spPr>
          <a:xfrm>
            <a:off x="7545824" y="2450306"/>
            <a:ext cx="6056352" cy="362903"/>
          </a:xfrm>
          <a:prstGeom prst="rect">
            <a:avLst/>
          </a:prstGeom>
          <a:noFill/>
          <a:ln/>
        </p:spPr>
        <p:txBody>
          <a:bodyPr wrap="none" lIns="0" tIns="0" rIns="0" bIns="0" rtlCol="0" anchor="t"/>
          <a:lstStyle/>
          <a:p>
            <a:pPr marL="0" indent="0" algn="l">
              <a:lnSpc>
                <a:spcPts val="2850"/>
              </a:lnSpc>
              <a:buNone/>
            </a:pPr>
            <a:r>
              <a:rPr lang="en-US" sz="2500" b="1" dirty="0">
                <a:latin typeface="Arial" panose="020B0604020202020204" pitchFamily="34" charset="0"/>
                <a:ea typeface="Geist" pitchFamily="34" charset="-122"/>
                <a:cs typeface="Arial" panose="020B0604020202020204" pitchFamily="34" charset="0"/>
              </a:rPr>
              <a:t>Limitations </a:t>
            </a:r>
            <a:r>
              <a:rPr lang="en-US" sz="2500" dirty="0">
                <a:latin typeface="Arial" panose="020B0604020202020204" pitchFamily="34" charset="0"/>
                <a:ea typeface="Geist" pitchFamily="34" charset="-122"/>
                <a:cs typeface="Arial" panose="020B0604020202020204" pitchFamily="34" charset="0"/>
              </a:rPr>
              <a:t>👎</a:t>
            </a:r>
            <a:endParaRPr lang="en-US" sz="2500" dirty="0">
              <a:latin typeface="Arial" panose="020B0604020202020204" pitchFamily="34" charset="0"/>
              <a:cs typeface="Arial" panose="020B0604020202020204" pitchFamily="34" charset="0"/>
            </a:endParaRPr>
          </a:p>
        </p:txBody>
      </p:sp>
      <p:sp>
        <p:nvSpPr>
          <p:cNvPr id="7" name="Shape 5"/>
          <p:cNvSpPr/>
          <p:nvPr/>
        </p:nvSpPr>
        <p:spPr>
          <a:xfrm>
            <a:off x="801410" y="2956917"/>
            <a:ext cx="13027581" cy="1376124"/>
          </a:xfrm>
          <a:prstGeom prst="rect">
            <a:avLst/>
          </a:prstGeom>
          <a:solidFill>
            <a:srgbClr val="000000">
              <a:alpha val="4000"/>
            </a:srgbClr>
          </a:solidFill>
          <a:ln/>
        </p:spPr>
        <p:txBody>
          <a:bodyPr/>
          <a:lstStyle/>
          <a:p>
            <a:endParaRPr lang="en-GB"/>
          </a:p>
        </p:txBody>
      </p:sp>
      <p:sp>
        <p:nvSpPr>
          <p:cNvPr id="8" name="Text 6"/>
          <p:cNvSpPr/>
          <p:nvPr/>
        </p:nvSpPr>
        <p:spPr>
          <a:xfrm>
            <a:off x="1028224" y="3100626"/>
            <a:ext cx="6056352" cy="725805"/>
          </a:xfrm>
          <a:prstGeom prst="rect">
            <a:avLst/>
          </a:prstGeom>
          <a:noFill/>
          <a:ln/>
        </p:spPr>
        <p:txBody>
          <a:bodyPr wrap="square" lIns="0" tIns="0" rIns="0" bIns="0" rtlCol="0" anchor="t"/>
          <a:lstStyle/>
          <a:p>
            <a:pPr marL="0" indent="0" algn="l">
              <a:lnSpc>
                <a:spcPts val="2850"/>
              </a:lnSpc>
              <a:buNone/>
            </a:pPr>
            <a:r>
              <a:rPr lang="en-US" sz="2000" b="1" dirty="0">
                <a:latin typeface="Arial" panose="020B0604020202020204" pitchFamily="34" charset="0"/>
                <a:ea typeface="Geist" pitchFamily="34" charset="-122"/>
                <a:cs typeface="Arial" panose="020B0604020202020204" pitchFamily="34" charset="0"/>
              </a:rPr>
              <a:t>High Practical Application:</a:t>
            </a:r>
            <a:r>
              <a:rPr lang="en-US" sz="2000" dirty="0">
                <a:latin typeface="Arial" panose="020B0604020202020204" pitchFamily="34" charset="0"/>
                <a:ea typeface="Geist" pitchFamily="34" charset="-122"/>
                <a:cs typeface="Arial" panose="020B0604020202020204" pitchFamily="34" charset="0"/>
              </a:rPr>
              <a:t> Directly informs effective teaching and intervention strategies (Scaffolding, ZPD)</a:t>
            </a:r>
            <a:endParaRPr lang="en-US" sz="2000" dirty="0">
              <a:latin typeface="Arial" panose="020B0604020202020204" pitchFamily="34" charset="0"/>
              <a:cs typeface="Arial" panose="020B0604020202020204" pitchFamily="34" charset="0"/>
            </a:endParaRPr>
          </a:p>
        </p:txBody>
      </p:sp>
      <p:sp>
        <p:nvSpPr>
          <p:cNvPr id="9" name="Text 7"/>
          <p:cNvSpPr/>
          <p:nvPr/>
        </p:nvSpPr>
        <p:spPr>
          <a:xfrm>
            <a:off x="7545824" y="3100626"/>
            <a:ext cx="6056352" cy="1088708"/>
          </a:xfrm>
          <a:prstGeom prst="rect">
            <a:avLst/>
          </a:prstGeom>
          <a:noFill/>
          <a:ln/>
        </p:spPr>
        <p:txBody>
          <a:bodyPr wrap="square" lIns="0" tIns="0" rIns="0" bIns="0" rtlCol="0" anchor="t"/>
          <a:lstStyle/>
          <a:p>
            <a:pPr marL="0" indent="0" algn="l">
              <a:lnSpc>
                <a:spcPts val="2850"/>
              </a:lnSpc>
              <a:buNone/>
            </a:pPr>
            <a:r>
              <a:rPr lang="en-US" sz="2000" b="1" dirty="0">
                <a:latin typeface="Arial" panose="020B0604020202020204" pitchFamily="34" charset="0"/>
                <a:ea typeface="Geist" pitchFamily="34" charset="-122"/>
                <a:cs typeface="Arial" panose="020B0604020202020204" pitchFamily="34" charset="0"/>
              </a:rPr>
              <a:t>Over-Emphasis on Nurture:</a:t>
            </a:r>
            <a:r>
              <a:rPr lang="en-US" sz="2000" dirty="0">
                <a:latin typeface="Arial" panose="020B0604020202020204" pitchFamily="34" charset="0"/>
                <a:ea typeface="Geist" pitchFamily="34" charset="-122"/>
                <a:cs typeface="Arial" panose="020B0604020202020204" pitchFamily="34" charset="0"/>
              </a:rPr>
              <a:t> Does not fully account for biological factors, such as inherent temperament or individual personality differences (nature)</a:t>
            </a:r>
            <a:endParaRPr lang="en-US" sz="2000" dirty="0">
              <a:latin typeface="Arial" panose="020B0604020202020204" pitchFamily="34" charset="0"/>
              <a:cs typeface="Arial" panose="020B0604020202020204" pitchFamily="34" charset="0"/>
            </a:endParaRPr>
          </a:p>
        </p:txBody>
      </p:sp>
      <p:sp>
        <p:nvSpPr>
          <p:cNvPr id="10" name="Shape 8"/>
          <p:cNvSpPr/>
          <p:nvPr/>
        </p:nvSpPr>
        <p:spPr>
          <a:xfrm>
            <a:off x="801410" y="4333042"/>
            <a:ext cx="13027581" cy="1376124"/>
          </a:xfrm>
          <a:prstGeom prst="rect">
            <a:avLst/>
          </a:prstGeom>
          <a:solidFill>
            <a:srgbClr val="FFFFFF">
              <a:alpha val="4000"/>
            </a:srgbClr>
          </a:solidFill>
          <a:ln/>
        </p:spPr>
        <p:txBody>
          <a:bodyPr/>
          <a:lstStyle/>
          <a:p>
            <a:endParaRPr lang="en-GB"/>
          </a:p>
        </p:txBody>
      </p:sp>
      <p:sp>
        <p:nvSpPr>
          <p:cNvPr id="11" name="Text 9"/>
          <p:cNvSpPr/>
          <p:nvPr/>
        </p:nvSpPr>
        <p:spPr>
          <a:xfrm>
            <a:off x="1028223" y="4476750"/>
            <a:ext cx="6290785" cy="1088708"/>
          </a:xfrm>
          <a:prstGeom prst="rect">
            <a:avLst/>
          </a:prstGeom>
          <a:noFill/>
          <a:ln/>
        </p:spPr>
        <p:txBody>
          <a:bodyPr wrap="square" lIns="0" tIns="0" rIns="0" bIns="0" rtlCol="0" anchor="t"/>
          <a:lstStyle/>
          <a:p>
            <a:pPr marL="0" indent="0" algn="l">
              <a:lnSpc>
                <a:spcPts val="2850"/>
              </a:lnSpc>
              <a:buNone/>
            </a:pPr>
            <a:r>
              <a:rPr lang="en-US" sz="2000" b="1" dirty="0">
                <a:latin typeface="Arial" panose="020B0604020202020204" pitchFamily="34" charset="0"/>
                <a:ea typeface="Geist" pitchFamily="34" charset="-122"/>
                <a:cs typeface="Arial" panose="020B0604020202020204" pitchFamily="34" charset="0"/>
              </a:rPr>
              <a:t>Emphasises Context:</a:t>
            </a:r>
            <a:r>
              <a:rPr lang="en-US" sz="2000" dirty="0">
                <a:latin typeface="Arial" panose="020B0604020202020204" pitchFamily="34" charset="0"/>
                <a:ea typeface="Geist" pitchFamily="34" charset="-122"/>
                <a:cs typeface="Arial" panose="020B0604020202020204" pitchFamily="34" charset="0"/>
              </a:rPr>
              <a:t> Recognises the profound role of the social and cultural context in shaping development, fitting the real-world environment of a nursery</a:t>
            </a:r>
            <a:endParaRPr lang="en-US" sz="2000" dirty="0">
              <a:latin typeface="Arial" panose="020B0604020202020204" pitchFamily="34" charset="0"/>
              <a:cs typeface="Arial" panose="020B0604020202020204" pitchFamily="34" charset="0"/>
            </a:endParaRPr>
          </a:p>
        </p:txBody>
      </p:sp>
      <p:sp>
        <p:nvSpPr>
          <p:cNvPr id="12" name="Text 10"/>
          <p:cNvSpPr/>
          <p:nvPr/>
        </p:nvSpPr>
        <p:spPr>
          <a:xfrm>
            <a:off x="7545823" y="4476750"/>
            <a:ext cx="6298407" cy="1088708"/>
          </a:xfrm>
          <a:prstGeom prst="rect">
            <a:avLst/>
          </a:prstGeom>
          <a:noFill/>
          <a:ln/>
        </p:spPr>
        <p:txBody>
          <a:bodyPr wrap="square" lIns="0" tIns="0" rIns="0" bIns="0" rtlCol="0" anchor="t"/>
          <a:lstStyle/>
          <a:p>
            <a:pPr marL="0" indent="0" algn="l">
              <a:lnSpc>
                <a:spcPts val="2850"/>
              </a:lnSpc>
              <a:buNone/>
            </a:pPr>
            <a:r>
              <a:rPr lang="en-US" sz="2000" b="1" dirty="0">
                <a:latin typeface="Arial" panose="020B0604020202020204" pitchFamily="34" charset="0"/>
                <a:ea typeface="Geist" pitchFamily="34" charset="-122"/>
                <a:cs typeface="Arial" panose="020B0604020202020204" pitchFamily="34" charset="0"/>
              </a:rPr>
              <a:t>Lack of Specifics on Development:</a:t>
            </a:r>
            <a:r>
              <a:rPr lang="en-US" sz="2000" dirty="0">
                <a:latin typeface="Arial" panose="020B0604020202020204" pitchFamily="34" charset="0"/>
                <a:ea typeface="Geist" pitchFamily="34" charset="-122"/>
                <a:cs typeface="Arial" panose="020B0604020202020204" pitchFamily="34" charset="0"/>
              </a:rPr>
              <a:t> Provides less detail on the stages of cognitive development compared to Piaget (though this is often seen as a strength by some)</a:t>
            </a:r>
            <a:endParaRPr lang="en-US" sz="2000" dirty="0">
              <a:latin typeface="Arial" panose="020B0604020202020204" pitchFamily="34" charset="0"/>
              <a:cs typeface="Arial" panose="020B0604020202020204" pitchFamily="34" charset="0"/>
            </a:endParaRPr>
          </a:p>
        </p:txBody>
      </p:sp>
      <p:sp>
        <p:nvSpPr>
          <p:cNvPr id="13" name="Shape 11"/>
          <p:cNvSpPr/>
          <p:nvPr/>
        </p:nvSpPr>
        <p:spPr>
          <a:xfrm>
            <a:off x="801410" y="5709166"/>
            <a:ext cx="13027581" cy="1376124"/>
          </a:xfrm>
          <a:prstGeom prst="rect">
            <a:avLst/>
          </a:prstGeom>
          <a:solidFill>
            <a:srgbClr val="000000">
              <a:alpha val="4000"/>
            </a:srgbClr>
          </a:solidFill>
          <a:ln/>
        </p:spPr>
        <p:txBody>
          <a:bodyPr/>
          <a:lstStyle/>
          <a:p>
            <a:endParaRPr lang="en-GB"/>
          </a:p>
        </p:txBody>
      </p:sp>
      <p:sp>
        <p:nvSpPr>
          <p:cNvPr id="14" name="Text 12"/>
          <p:cNvSpPr/>
          <p:nvPr/>
        </p:nvSpPr>
        <p:spPr>
          <a:xfrm>
            <a:off x="1028224" y="5852874"/>
            <a:ext cx="6056352" cy="1088708"/>
          </a:xfrm>
          <a:prstGeom prst="rect">
            <a:avLst/>
          </a:prstGeom>
          <a:noFill/>
          <a:ln/>
        </p:spPr>
        <p:txBody>
          <a:bodyPr wrap="square" lIns="0" tIns="0" rIns="0" bIns="0" rtlCol="0" anchor="t"/>
          <a:lstStyle/>
          <a:p>
            <a:pPr marL="0" indent="0" algn="l">
              <a:lnSpc>
                <a:spcPts val="2850"/>
              </a:lnSpc>
              <a:buNone/>
            </a:pPr>
            <a:r>
              <a:rPr lang="en-US" sz="2000" b="1" dirty="0">
                <a:latin typeface="Arial" panose="020B0604020202020204" pitchFamily="34" charset="0"/>
                <a:ea typeface="Geist" pitchFamily="34" charset="-122"/>
                <a:cs typeface="Arial" panose="020B0604020202020204" pitchFamily="34" charset="0"/>
              </a:rPr>
              <a:t>Value of Interaction:</a:t>
            </a:r>
            <a:r>
              <a:rPr lang="en-US" sz="2000" dirty="0">
                <a:latin typeface="Arial" panose="020B0604020202020204" pitchFamily="34" charset="0"/>
                <a:ea typeface="Geist" pitchFamily="34" charset="-122"/>
                <a:cs typeface="Arial" panose="020B0604020202020204" pitchFamily="34" charset="0"/>
              </a:rPr>
              <a:t> Correctly identifies the crucial role of the adult/teacher (MKO) in supporting learning and emotional regulation</a:t>
            </a:r>
            <a:endParaRPr lang="en-US" sz="2000" dirty="0">
              <a:latin typeface="Arial" panose="020B0604020202020204" pitchFamily="34" charset="0"/>
              <a:cs typeface="Arial" panose="020B0604020202020204" pitchFamily="34" charset="0"/>
            </a:endParaRPr>
          </a:p>
        </p:txBody>
      </p:sp>
      <p:sp>
        <p:nvSpPr>
          <p:cNvPr id="15" name="Text 13"/>
          <p:cNvSpPr/>
          <p:nvPr/>
        </p:nvSpPr>
        <p:spPr>
          <a:xfrm>
            <a:off x="7545824" y="5852874"/>
            <a:ext cx="6056352" cy="1088708"/>
          </a:xfrm>
          <a:prstGeom prst="rect">
            <a:avLst/>
          </a:prstGeom>
          <a:noFill/>
          <a:ln/>
        </p:spPr>
        <p:txBody>
          <a:bodyPr wrap="square" lIns="0" tIns="0" rIns="0" bIns="0" rtlCol="0" anchor="t"/>
          <a:lstStyle/>
          <a:p>
            <a:pPr marL="0" indent="0" algn="l">
              <a:lnSpc>
                <a:spcPts val="2850"/>
              </a:lnSpc>
              <a:buNone/>
            </a:pPr>
            <a:r>
              <a:rPr lang="en-US" sz="2000" b="1" dirty="0">
                <a:latin typeface="Arial" panose="020B0604020202020204" pitchFamily="34" charset="0"/>
                <a:ea typeface="Geist" pitchFamily="34" charset="-122"/>
                <a:cs typeface="Arial" panose="020B0604020202020204" pitchFamily="34" charset="0"/>
              </a:rPr>
              <a:t>Research Difficulties:</a:t>
            </a:r>
            <a:r>
              <a:rPr lang="en-US" sz="2000" dirty="0">
                <a:latin typeface="Arial" panose="020B0604020202020204" pitchFamily="34" charset="0"/>
                <a:ea typeface="Geist" pitchFamily="34" charset="-122"/>
                <a:cs typeface="Arial" panose="020B0604020202020204" pitchFamily="34" charset="0"/>
              </a:rPr>
              <a:t> Key concepts like ZPD are often difficult to define and measure empirically, leading to ambiguity in application</a:t>
            </a:r>
            <a:endParaRPr lang="en-US" sz="2000" dirty="0">
              <a:latin typeface="Arial" panose="020B0604020202020204" pitchFamily="34" charset="0"/>
              <a:cs typeface="Arial" panose="020B0604020202020204" pitchFamily="34" charset="0"/>
            </a:endParaRPr>
          </a:p>
        </p:txBody>
      </p:sp>
      <p:sp>
        <p:nvSpPr>
          <p:cNvPr id="16" name="Text 12"/>
          <p:cNvSpPr/>
          <p:nvPr/>
        </p:nvSpPr>
        <p:spPr>
          <a:xfrm>
            <a:off x="12128500" y="7785559"/>
            <a:ext cx="2401065" cy="388660"/>
          </a:xfrm>
          <a:prstGeom prst="rect">
            <a:avLst/>
          </a:prstGeom>
          <a:noFill/>
          <a:ln/>
        </p:spPr>
        <p:txBody>
          <a:bodyPr wrap="square" lIns="0" tIns="0" rIns="0" bIns="0" rtlCol="0" anchor="t"/>
          <a:lstStyle/>
          <a:p>
            <a:r>
              <a:rPr lang="en-US" sz="2000" dirty="0">
                <a:latin typeface="Arial" panose="020B0604020202020204" pitchFamily="34" charset="0"/>
                <a:cs typeface="Arial" panose="020B0604020202020204" pitchFamily="34" charset="0"/>
              </a:rPr>
              <a:t>McLeod, S.,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40569" y="596622"/>
            <a:ext cx="10283547" cy="661154"/>
          </a:xfrm>
          <a:prstGeom prst="rect">
            <a:avLst/>
          </a:prstGeom>
          <a:noFill/>
          <a:ln/>
        </p:spPr>
        <p:txBody>
          <a:bodyPr wrap="none" lIns="0" tIns="0" rIns="0" bIns="0" rtlCol="0" anchor="t"/>
          <a:lstStyle/>
          <a:p>
            <a:pPr marL="0" indent="0" algn="l">
              <a:lnSpc>
                <a:spcPts val="5200"/>
              </a:lnSpc>
              <a:buNone/>
            </a:pPr>
            <a:r>
              <a:rPr lang="en-US" sz="4150" b="1" dirty="0">
                <a:latin typeface="Arial" panose="020B0604020202020204" pitchFamily="34" charset="0"/>
                <a:ea typeface="Noto Serif SC Bold" pitchFamily="34" charset="-122"/>
                <a:cs typeface="Arial" panose="020B0604020202020204" pitchFamily="34" charset="0"/>
              </a:rPr>
              <a:t>The Contradiction: Vygotsky vs. Piaget (Evaluation)</a:t>
            </a:r>
            <a:endParaRPr lang="en-US" sz="4150" dirty="0">
              <a:latin typeface="Arial" panose="020B0604020202020204" pitchFamily="34" charset="0"/>
              <a:cs typeface="Arial" panose="020B0604020202020204" pitchFamily="34" charset="0"/>
            </a:endParaRPr>
          </a:p>
        </p:txBody>
      </p:sp>
      <p:sp>
        <p:nvSpPr>
          <p:cNvPr id="3" name="Shape 1"/>
          <p:cNvSpPr/>
          <p:nvPr/>
        </p:nvSpPr>
        <p:spPr>
          <a:xfrm>
            <a:off x="740569" y="1680924"/>
            <a:ext cx="13149262" cy="4138017"/>
          </a:xfrm>
          <a:prstGeom prst="roundRect">
            <a:avLst>
              <a:gd name="adj" fmla="val 4602"/>
            </a:avLst>
          </a:prstGeom>
          <a:noFill/>
          <a:ln w="7620">
            <a:solidFill>
              <a:srgbClr val="000000">
                <a:alpha val="8000"/>
              </a:srgbClr>
            </a:solidFill>
            <a:prstDash val="solid"/>
          </a:ln>
        </p:spPr>
        <p:txBody>
          <a:bodyPr/>
          <a:lstStyle/>
          <a:p>
            <a:endParaRPr lang="en-GB"/>
          </a:p>
        </p:txBody>
      </p:sp>
      <p:sp>
        <p:nvSpPr>
          <p:cNvPr id="4" name="Shape 2"/>
          <p:cNvSpPr/>
          <p:nvPr/>
        </p:nvSpPr>
        <p:spPr>
          <a:xfrm>
            <a:off x="748189" y="1688544"/>
            <a:ext cx="13132594" cy="607576"/>
          </a:xfrm>
          <a:prstGeom prst="rect">
            <a:avLst/>
          </a:prstGeom>
          <a:solidFill>
            <a:srgbClr val="FFFFFF">
              <a:alpha val="4000"/>
            </a:srgbClr>
          </a:solidFill>
          <a:ln/>
        </p:spPr>
        <p:txBody>
          <a:bodyPr/>
          <a:lstStyle/>
          <a:p>
            <a:endParaRPr lang="en-GB"/>
          </a:p>
        </p:txBody>
      </p:sp>
      <p:sp>
        <p:nvSpPr>
          <p:cNvPr id="5" name="Text 3"/>
          <p:cNvSpPr/>
          <p:nvPr/>
        </p:nvSpPr>
        <p:spPr>
          <a:xfrm>
            <a:off x="961430" y="1823085"/>
            <a:ext cx="3950018" cy="338495"/>
          </a:xfrm>
          <a:prstGeom prst="rect">
            <a:avLst/>
          </a:prstGeom>
          <a:noFill/>
          <a:ln/>
        </p:spPr>
        <p:txBody>
          <a:bodyPr wrap="none" lIns="0" tIns="0" rIns="0" bIns="0" rtlCol="0" anchor="t"/>
          <a:lstStyle/>
          <a:p>
            <a:pPr marL="0" indent="0" algn="l">
              <a:lnSpc>
                <a:spcPts val="2650"/>
              </a:lnSpc>
              <a:buNone/>
            </a:pPr>
            <a:r>
              <a:rPr lang="en-US" sz="2000" b="1" dirty="0">
                <a:latin typeface="Arial" panose="020B0604020202020204" pitchFamily="34" charset="0"/>
                <a:ea typeface="Geist" pitchFamily="34" charset="-122"/>
                <a:cs typeface="Arial" panose="020B0604020202020204" pitchFamily="34" charset="0"/>
              </a:rPr>
              <a:t>Feature</a:t>
            </a:r>
            <a:endParaRPr lang="en-US" sz="2000" dirty="0">
              <a:latin typeface="Arial" panose="020B0604020202020204" pitchFamily="34" charset="0"/>
              <a:cs typeface="Arial" panose="020B0604020202020204" pitchFamily="34" charset="0"/>
            </a:endParaRPr>
          </a:p>
        </p:txBody>
      </p:sp>
      <p:sp>
        <p:nvSpPr>
          <p:cNvPr id="6" name="Text 4"/>
          <p:cNvSpPr/>
          <p:nvPr/>
        </p:nvSpPr>
        <p:spPr>
          <a:xfrm>
            <a:off x="5342215" y="1823085"/>
            <a:ext cx="3946208" cy="338495"/>
          </a:xfrm>
          <a:prstGeom prst="rect">
            <a:avLst/>
          </a:prstGeom>
          <a:noFill/>
          <a:ln/>
        </p:spPr>
        <p:txBody>
          <a:bodyPr wrap="none" lIns="0" tIns="0" rIns="0" bIns="0" rtlCol="0" anchor="t"/>
          <a:lstStyle/>
          <a:p>
            <a:pPr marL="0" indent="0" algn="l">
              <a:lnSpc>
                <a:spcPts val="2650"/>
              </a:lnSpc>
              <a:buNone/>
            </a:pPr>
            <a:r>
              <a:rPr lang="en-US" sz="2000" b="1" dirty="0">
                <a:solidFill>
                  <a:srgbClr val="4B4A4A"/>
                </a:solidFill>
                <a:latin typeface="Arial" panose="020B0604020202020204" pitchFamily="34" charset="0"/>
                <a:ea typeface="Geist" pitchFamily="34" charset="-122"/>
                <a:cs typeface="Arial" panose="020B0604020202020204" pitchFamily="34" charset="0"/>
              </a:rPr>
              <a:t>Vygotsky's Sociocultural Theory</a:t>
            </a:r>
            <a:endParaRPr lang="en-US" sz="2000" dirty="0">
              <a:latin typeface="Arial" panose="020B0604020202020204" pitchFamily="34" charset="0"/>
              <a:cs typeface="Arial" panose="020B0604020202020204" pitchFamily="34" charset="0"/>
            </a:endParaRPr>
          </a:p>
        </p:txBody>
      </p:sp>
      <p:sp>
        <p:nvSpPr>
          <p:cNvPr id="7" name="Text 5"/>
          <p:cNvSpPr/>
          <p:nvPr/>
        </p:nvSpPr>
        <p:spPr>
          <a:xfrm>
            <a:off x="9719191" y="1823085"/>
            <a:ext cx="3950018" cy="338495"/>
          </a:xfrm>
          <a:prstGeom prst="rect">
            <a:avLst/>
          </a:prstGeom>
          <a:noFill/>
          <a:ln/>
        </p:spPr>
        <p:txBody>
          <a:bodyPr wrap="none" lIns="0" tIns="0" rIns="0" bIns="0" rtlCol="0" anchor="t"/>
          <a:lstStyle/>
          <a:p>
            <a:pPr marL="0" indent="0" algn="l">
              <a:lnSpc>
                <a:spcPts val="2650"/>
              </a:lnSpc>
              <a:buNone/>
            </a:pPr>
            <a:r>
              <a:rPr lang="en-US" sz="2000" b="1" dirty="0">
                <a:latin typeface="Arial" panose="020B0604020202020204" pitchFamily="34" charset="0"/>
                <a:ea typeface="Geist" pitchFamily="34" charset="-122"/>
                <a:cs typeface="Arial" panose="020B0604020202020204" pitchFamily="34" charset="0"/>
              </a:rPr>
              <a:t>Piaget's Constructivist Theory</a:t>
            </a:r>
            <a:endParaRPr lang="en-US" sz="2000" dirty="0">
              <a:latin typeface="Arial" panose="020B0604020202020204" pitchFamily="34" charset="0"/>
              <a:cs typeface="Arial" panose="020B0604020202020204" pitchFamily="34" charset="0"/>
            </a:endParaRPr>
          </a:p>
        </p:txBody>
      </p:sp>
      <p:sp>
        <p:nvSpPr>
          <p:cNvPr id="8" name="Shape 6"/>
          <p:cNvSpPr/>
          <p:nvPr/>
        </p:nvSpPr>
        <p:spPr>
          <a:xfrm>
            <a:off x="748189" y="2296120"/>
            <a:ext cx="13132594" cy="946071"/>
          </a:xfrm>
          <a:prstGeom prst="rect">
            <a:avLst/>
          </a:prstGeom>
          <a:solidFill>
            <a:srgbClr val="000000">
              <a:alpha val="4000"/>
            </a:srgbClr>
          </a:solidFill>
          <a:ln/>
        </p:spPr>
        <p:txBody>
          <a:bodyPr/>
          <a:lstStyle/>
          <a:p>
            <a:endParaRPr lang="en-GB"/>
          </a:p>
        </p:txBody>
      </p:sp>
      <p:sp>
        <p:nvSpPr>
          <p:cNvPr id="9" name="Text 7"/>
          <p:cNvSpPr/>
          <p:nvPr/>
        </p:nvSpPr>
        <p:spPr>
          <a:xfrm>
            <a:off x="961430" y="2430661"/>
            <a:ext cx="3950018" cy="338495"/>
          </a:xfrm>
          <a:prstGeom prst="rect">
            <a:avLst/>
          </a:prstGeom>
          <a:noFill/>
          <a:ln/>
        </p:spPr>
        <p:txBody>
          <a:bodyPr wrap="none" lIns="0" tIns="0" rIns="0" bIns="0" rtlCol="0" anchor="t"/>
          <a:lstStyle/>
          <a:p>
            <a:pPr marL="0" indent="0" algn="l">
              <a:lnSpc>
                <a:spcPts val="2650"/>
              </a:lnSpc>
              <a:buNone/>
            </a:pPr>
            <a:r>
              <a:rPr lang="en-US" sz="2000" dirty="0">
                <a:latin typeface="Arial" panose="020B0604020202020204" pitchFamily="34" charset="0"/>
                <a:ea typeface="Geist" pitchFamily="34" charset="-122"/>
                <a:cs typeface="Arial" panose="020B0604020202020204" pitchFamily="34" charset="0"/>
              </a:rPr>
              <a:t>Source of Development</a:t>
            </a:r>
            <a:endParaRPr lang="en-US" sz="2000" dirty="0">
              <a:latin typeface="Arial" panose="020B0604020202020204" pitchFamily="34" charset="0"/>
              <a:cs typeface="Arial" panose="020B0604020202020204" pitchFamily="34" charset="0"/>
            </a:endParaRPr>
          </a:p>
        </p:txBody>
      </p:sp>
      <p:sp>
        <p:nvSpPr>
          <p:cNvPr id="10" name="Text 8"/>
          <p:cNvSpPr/>
          <p:nvPr/>
        </p:nvSpPr>
        <p:spPr>
          <a:xfrm>
            <a:off x="5342215" y="2430661"/>
            <a:ext cx="3946208" cy="676989"/>
          </a:xfrm>
          <a:prstGeom prst="rect">
            <a:avLst/>
          </a:prstGeom>
          <a:noFill/>
          <a:ln/>
        </p:spPr>
        <p:txBody>
          <a:bodyPr wrap="square" lIns="0" tIns="0" rIns="0" bIns="0" rtlCol="0" anchor="t"/>
          <a:lstStyle/>
          <a:p>
            <a:pPr marL="0" indent="0" algn="l">
              <a:lnSpc>
                <a:spcPts val="2650"/>
              </a:lnSpc>
              <a:buNone/>
            </a:pPr>
            <a:r>
              <a:rPr lang="en-US" sz="2000" dirty="0">
                <a:latin typeface="Arial" panose="020B0604020202020204" pitchFamily="34" charset="0"/>
                <a:ea typeface="Geist" pitchFamily="34" charset="-122"/>
                <a:cs typeface="Arial" panose="020B0604020202020204" pitchFamily="34" charset="0"/>
              </a:rPr>
              <a:t>Social interaction and culture. Development is co-constructed</a:t>
            </a:r>
            <a:endParaRPr lang="en-US" sz="2000" dirty="0">
              <a:latin typeface="Arial" panose="020B0604020202020204" pitchFamily="34" charset="0"/>
              <a:cs typeface="Arial" panose="020B0604020202020204" pitchFamily="34" charset="0"/>
            </a:endParaRPr>
          </a:p>
        </p:txBody>
      </p:sp>
      <p:sp>
        <p:nvSpPr>
          <p:cNvPr id="11" name="Text 9"/>
          <p:cNvSpPr/>
          <p:nvPr/>
        </p:nvSpPr>
        <p:spPr>
          <a:xfrm>
            <a:off x="9719191" y="2430661"/>
            <a:ext cx="3950018" cy="676989"/>
          </a:xfrm>
          <a:prstGeom prst="rect">
            <a:avLst/>
          </a:prstGeom>
          <a:noFill/>
          <a:ln/>
        </p:spPr>
        <p:txBody>
          <a:bodyPr wrap="square" lIns="0" tIns="0" rIns="0" bIns="0" rtlCol="0" anchor="t"/>
          <a:lstStyle/>
          <a:p>
            <a:pPr marL="0" indent="0" algn="l">
              <a:lnSpc>
                <a:spcPts val="2650"/>
              </a:lnSpc>
              <a:buNone/>
            </a:pPr>
            <a:r>
              <a:rPr lang="en-US" sz="2000" dirty="0">
                <a:latin typeface="Arial" panose="020B0604020202020204" pitchFamily="34" charset="0"/>
                <a:ea typeface="Geist" pitchFamily="34" charset="-122"/>
                <a:cs typeface="Arial" panose="020B0604020202020204" pitchFamily="34" charset="0"/>
              </a:rPr>
              <a:t>Individual exploration and maturation. Development is individually constructed</a:t>
            </a:r>
            <a:endParaRPr lang="en-US" sz="2000" dirty="0">
              <a:latin typeface="Arial" panose="020B0604020202020204" pitchFamily="34" charset="0"/>
              <a:cs typeface="Arial" panose="020B0604020202020204" pitchFamily="34" charset="0"/>
            </a:endParaRPr>
          </a:p>
        </p:txBody>
      </p:sp>
      <p:sp>
        <p:nvSpPr>
          <p:cNvPr id="12" name="Shape 10"/>
          <p:cNvSpPr/>
          <p:nvPr/>
        </p:nvSpPr>
        <p:spPr>
          <a:xfrm>
            <a:off x="748189" y="3242191"/>
            <a:ext cx="13132594" cy="946071"/>
          </a:xfrm>
          <a:prstGeom prst="rect">
            <a:avLst/>
          </a:prstGeom>
          <a:solidFill>
            <a:srgbClr val="FFFFFF">
              <a:alpha val="4000"/>
            </a:srgbClr>
          </a:solidFill>
          <a:ln/>
        </p:spPr>
        <p:txBody>
          <a:bodyPr/>
          <a:lstStyle/>
          <a:p>
            <a:endParaRPr lang="en-GB"/>
          </a:p>
        </p:txBody>
      </p:sp>
      <p:sp>
        <p:nvSpPr>
          <p:cNvPr id="13" name="Text 11"/>
          <p:cNvSpPr/>
          <p:nvPr/>
        </p:nvSpPr>
        <p:spPr>
          <a:xfrm>
            <a:off x="961430" y="3376732"/>
            <a:ext cx="3950018" cy="338495"/>
          </a:xfrm>
          <a:prstGeom prst="rect">
            <a:avLst/>
          </a:prstGeom>
          <a:noFill/>
          <a:ln/>
        </p:spPr>
        <p:txBody>
          <a:bodyPr wrap="none" lIns="0" tIns="0" rIns="0" bIns="0" rtlCol="0" anchor="t"/>
          <a:lstStyle/>
          <a:p>
            <a:pPr marL="0" indent="0" algn="l">
              <a:lnSpc>
                <a:spcPts val="2650"/>
              </a:lnSpc>
              <a:buNone/>
            </a:pPr>
            <a:r>
              <a:rPr lang="en-US" sz="2000" dirty="0">
                <a:latin typeface="Arial" panose="020B0604020202020204" pitchFamily="34" charset="0"/>
                <a:ea typeface="Geist" pitchFamily="34" charset="-122"/>
                <a:cs typeface="Arial" panose="020B0604020202020204" pitchFamily="34" charset="0"/>
              </a:rPr>
              <a:t>Role of Language</a:t>
            </a:r>
            <a:endParaRPr lang="en-US" sz="2000" dirty="0">
              <a:latin typeface="Arial" panose="020B0604020202020204" pitchFamily="34" charset="0"/>
              <a:cs typeface="Arial" panose="020B0604020202020204" pitchFamily="34" charset="0"/>
            </a:endParaRPr>
          </a:p>
        </p:txBody>
      </p:sp>
      <p:sp>
        <p:nvSpPr>
          <p:cNvPr id="14" name="Text 12"/>
          <p:cNvSpPr/>
          <p:nvPr/>
        </p:nvSpPr>
        <p:spPr>
          <a:xfrm>
            <a:off x="5342215" y="3376732"/>
            <a:ext cx="3946208" cy="676989"/>
          </a:xfrm>
          <a:prstGeom prst="rect">
            <a:avLst/>
          </a:prstGeom>
          <a:noFill/>
          <a:ln/>
        </p:spPr>
        <p:txBody>
          <a:bodyPr wrap="square" lIns="0" tIns="0" rIns="0" bIns="0" rtlCol="0" anchor="t"/>
          <a:lstStyle/>
          <a:p>
            <a:pPr marL="0" indent="0" algn="l">
              <a:lnSpc>
                <a:spcPts val="2650"/>
              </a:lnSpc>
              <a:buNone/>
            </a:pPr>
            <a:r>
              <a:rPr lang="en-US" sz="2000" dirty="0">
                <a:latin typeface="Arial" panose="020B0604020202020204" pitchFamily="34" charset="0"/>
                <a:ea typeface="Geist" pitchFamily="34" charset="-122"/>
                <a:cs typeface="Arial" panose="020B0604020202020204" pitchFamily="34" charset="0"/>
              </a:rPr>
              <a:t>Primary tool that drives cognitive development (essential)</a:t>
            </a:r>
            <a:endParaRPr lang="en-US" sz="2000" dirty="0">
              <a:latin typeface="Arial" panose="020B0604020202020204" pitchFamily="34" charset="0"/>
              <a:cs typeface="Arial" panose="020B0604020202020204" pitchFamily="34" charset="0"/>
            </a:endParaRPr>
          </a:p>
        </p:txBody>
      </p:sp>
      <p:sp>
        <p:nvSpPr>
          <p:cNvPr id="15" name="Text 13"/>
          <p:cNvSpPr/>
          <p:nvPr/>
        </p:nvSpPr>
        <p:spPr>
          <a:xfrm>
            <a:off x="9719191" y="3376732"/>
            <a:ext cx="3950018" cy="676989"/>
          </a:xfrm>
          <a:prstGeom prst="rect">
            <a:avLst/>
          </a:prstGeom>
          <a:noFill/>
          <a:ln/>
        </p:spPr>
        <p:txBody>
          <a:bodyPr wrap="square" lIns="0" tIns="0" rIns="0" bIns="0" rtlCol="0" anchor="t"/>
          <a:lstStyle/>
          <a:p>
            <a:pPr marL="0" indent="0">
              <a:lnSpc>
                <a:spcPts val="2650"/>
              </a:lnSpc>
              <a:buNone/>
            </a:pPr>
            <a:r>
              <a:rPr lang="en-US" sz="2000" dirty="0">
                <a:latin typeface="Arial" panose="020B0604020202020204" pitchFamily="34" charset="0"/>
                <a:ea typeface="Geist" pitchFamily="34" charset="-122"/>
                <a:cs typeface="Arial" panose="020B0604020202020204" pitchFamily="34" charset="0"/>
              </a:rPr>
              <a:t>A result of cognitive development (secondary)</a:t>
            </a:r>
            <a:endParaRPr lang="en-US" sz="2000" dirty="0">
              <a:latin typeface="Arial" panose="020B0604020202020204" pitchFamily="34" charset="0"/>
              <a:cs typeface="Arial" panose="020B0604020202020204" pitchFamily="34" charset="0"/>
            </a:endParaRPr>
          </a:p>
        </p:txBody>
      </p:sp>
      <p:sp>
        <p:nvSpPr>
          <p:cNvPr id="16" name="Shape 14"/>
          <p:cNvSpPr/>
          <p:nvPr/>
        </p:nvSpPr>
        <p:spPr>
          <a:xfrm>
            <a:off x="748189" y="4188262"/>
            <a:ext cx="13132594" cy="1623060"/>
          </a:xfrm>
          <a:prstGeom prst="rect">
            <a:avLst/>
          </a:prstGeom>
          <a:solidFill>
            <a:srgbClr val="000000">
              <a:alpha val="4000"/>
            </a:srgbClr>
          </a:solidFill>
          <a:ln/>
        </p:spPr>
        <p:txBody>
          <a:bodyPr/>
          <a:lstStyle/>
          <a:p>
            <a:endParaRPr lang="en-GB"/>
          </a:p>
        </p:txBody>
      </p:sp>
      <p:sp>
        <p:nvSpPr>
          <p:cNvPr id="17" name="Text 15"/>
          <p:cNvSpPr/>
          <p:nvPr/>
        </p:nvSpPr>
        <p:spPr>
          <a:xfrm>
            <a:off x="961430" y="4322802"/>
            <a:ext cx="3950018" cy="338495"/>
          </a:xfrm>
          <a:prstGeom prst="rect">
            <a:avLst/>
          </a:prstGeom>
          <a:noFill/>
          <a:ln/>
        </p:spPr>
        <p:txBody>
          <a:bodyPr wrap="none" lIns="0" tIns="0" rIns="0" bIns="0" rtlCol="0" anchor="t"/>
          <a:lstStyle/>
          <a:p>
            <a:pPr marL="0" indent="0" algn="l">
              <a:lnSpc>
                <a:spcPts val="2650"/>
              </a:lnSpc>
              <a:buNone/>
            </a:pPr>
            <a:r>
              <a:rPr lang="en-US" sz="2000" dirty="0">
                <a:latin typeface="Arial" panose="020B0604020202020204" pitchFamily="34" charset="0"/>
                <a:ea typeface="Geist" pitchFamily="34" charset="-122"/>
                <a:cs typeface="Arial" panose="020B0604020202020204" pitchFamily="34" charset="0"/>
              </a:rPr>
              <a:t>Relevance to Amira</a:t>
            </a:r>
            <a:endParaRPr lang="en-US" sz="2000" dirty="0">
              <a:latin typeface="Arial" panose="020B0604020202020204" pitchFamily="34" charset="0"/>
              <a:cs typeface="Arial" panose="020B0604020202020204" pitchFamily="34" charset="0"/>
            </a:endParaRPr>
          </a:p>
        </p:txBody>
      </p:sp>
      <p:sp>
        <p:nvSpPr>
          <p:cNvPr id="18" name="Text 16"/>
          <p:cNvSpPr/>
          <p:nvPr/>
        </p:nvSpPr>
        <p:spPr>
          <a:xfrm>
            <a:off x="5342215" y="4322802"/>
            <a:ext cx="3946208" cy="676989"/>
          </a:xfrm>
          <a:prstGeom prst="rect">
            <a:avLst/>
          </a:prstGeom>
          <a:noFill/>
          <a:ln/>
        </p:spPr>
        <p:txBody>
          <a:bodyPr wrap="square" lIns="0" tIns="0" rIns="0" bIns="0" rtlCol="0" anchor="t"/>
          <a:lstStyle/>
          <a:p>
            <a:pPr marL="0" indent="0" algn="l">
              <a:lnSpc>
                <a:spcPts val="2650"/>
              </a:lnSpc>
              <a:buNone/>
            </a:pPr>
            <a:r>
              <a:rPr lang="en-US" sz="2000" dirty="0">
                <a:latin typeface="Arial" panose="020B0604020202020204" pitchFamily="34" charset="0"/>
                <a:ea typeface="Geist" pitchFamily="34" charset="-122"/>
                <a:cs typeface="Arial" panose="020B0604020202020204" pitchFamily="34" charset="0"/>
              </a:rPr>
              <a:t>Highly useful for creating interventions (scaffolding a social-emotional task)</a:t>
            </a:r>
            <a:endParaRPr lang="en-US" sz="2000" dirty="0">
              <a:latin typeface="Arial" panose="020B0604020202020204" pitchFamily="34" charset="0"/>
              <a:cs typeface="Arial" panose="020B0604020202020204" pitchFamily="34" charset="0"/>
            </a:endParaRPr>
          </a:p>
        </p:txBody>
      </p:sp>
      <p:sp>
        <p:nvSpPr>
          <p:cNvPr id="19" name="Text 17"/>
          <p:cNvSpPr/>
          <p:nvPr/>
        </p:nvSpPr>
        <p:spPr>
          <a:xfrm>
            <a:off x="9719191" y="4322802"/>
            <a:ext cx="3950018" cy="1353979"/>
          </a:xfrm>
          <a:prstGeom prst="rect">
            <a:avLst/>
          </a:prstGeom>
          <a:noFill/>
          <a:ln/>
        </p:spPr>
        <p:txBody>
          <a:bodyPr wrap="square" lIns="0" tIns="0" rIns="0" bIns="0" rtlCol="0" anchor="t"/>
          <a:lstStyle/>
          <a:p>
            <a:pPr marL="0" indent="0" algn="l">
              <a:lnSpc>
                <a:spcPts val="2650"/>
              </a:lnSpc>
              <a:buNone/>
            </a:pPr>
            <a:r>
              <a:rPr lang="en-US" sz="2000" dirty="0">
                <a:latin typeface="Arial" panose="020B0604020202020204" pitchFamily="34" charset="0"/>
                <a:ea typeface="Geist" pitchFamily="34" charset="-122"/>
                <a:cs typeface="Arial" panose="020B0604020202020204" pitchFamily="34" charset="0"/>
              </a:rPr>
              <a:t>Less useful for explaining immediate anxiety, as it focuses on her cognitive stage (Pre-Operational), not the social transition</a:t>
            </a:r>
            <a:endParaRPr lang="en-US" sz="2000" dirty="0">
              <a:latin typeface="Arial" panose="020B0604020202020204" pitchFamily="34" charset="0"/>
              <a:cs typeface="Arial" panose="020B0604020202020204" pitchFamily="34" charset="0"/>
            </a:endParaRPr>
          </a:p>
        </p:txBody>
      </p:sp>
      <p:sp>
        <p:nvSpPr>
          <p:cNvPr id="20" name="Shape 18"/>
          <p:cNvSpPr/>
          <p:nvPr/>
        </p:nvSpPr>
        <p:spPr>
          <a:xfrm>
            <a:off x="740569" y="6056948"/>
            <a:ext cx="13149262" cy="1576030"/>
          </a:xfrm>
          <a:prstGeom prst="roundRect">
            <a:avLst>
              <a:gd name="adj" fmla="val 12083"/>
            </a:avLst>
          </a:prstGeom>
          <a:solidFill>
            <a:srgbClr val="B3FFE7"/>
          </a:solidFill>
          <a:ln/>
        </p:spPr>
        <p:txBody>
          <a:bodyPr/>
          <a:lstStyle/>
          <a:p>
            <a:endParaRPr lang="en-GB"/>
          </a:p>
        </p:txBody>
      </p:sp>
      <p:pic>
        <p:nvPicPr>
          <p:cNvPr id="21" name="Image 0" descr="preencoded.png"/>
          <p:cNvPicPr>
            <a:picLocks noChangeAspect="1"/>
          </p:cNvPicPr>
          <p:nvPr/>
        </p:nvPicPr>
        <p:blipFill>
          <a:blip r:embed="rId3"/>
          <a:stretch>
            <a:fillRect/>
          </a:stretch>
        </p:blipFill>
        <p:spPr>
          <a:xfrm>
            <a:off x="952143" y="6380083"/>
            <a:ext cx="264438" cy="211574"/>
          </a:xfrm>
          <a:prstGeom prst="rect">
            <a:avLst/>
          </a:prstGeom>
        </p:spPr>
      </p:pic>
      <p:sp>
        <p:nvSpPr>
          <p:cNvPr id="22" name="Text 19"/>
          <p:cNvSpPr/>
          <p:nvPr/>
        </p:nvSpPr>
        <p:spPr>
          <a:xfrm>
            <a:off x="1428155" y="6321385"/>
            <a:ext cx="12250103" cy="1015484"/>
          </a:xfrm>
          <a:prstGeom prst="rect">
            <a:avLst/>
          </a:prstGeom>
          <a:noFill/>
          <a:ln/>
        </p:spPr>
        <p:txBody>
          <a:bodyPr wrap="square" lIns="0" tIns="0" rIns="0" bIns="0" rtlCol="0" anchor="t"/>
          <a:lstStyle/>
          <a:p>
            <a:pPr marL="0" indent="0">
              <a:lnSpc>
                <a:spcPts val="2650"/>
              </a:lnSpc>
              <a:buNone/>
            </a:pPr>
            <a:r>
              <a:rPr lang="en-US" sz="2000" b="1" dirty="0">
                <a:latin typeface="Arial" panose="020B0604020202020204" pitchFamily="34" charset="0"/>
                <a:ea typeface="Geist" pitchFamily="34" charset="-122"/>
                <a:cs typeface="Arial" panose="020B0604020202020204" pitchFamily="34" charset="0"/>
              </a:rPr>
              <a:t>Conclusion on Other Theories:</a:t>
            </a:r>
            <a:r>
              <a:rPr lang="en-US" sz="2000" dirty="0">
                <a:latin typeface="Arial" panose="020B0604020202020204" pitchFamily="34" charset="0"/>
                <a:ea typeface="Geist" pitchFamily="34" charset="-122"/>
                <a:cs typeface="Arial" panose="020B0604020202020204" pitchFamily="34" charset="0"/>
              </a:rPr>
              <a:t> While Vygotsky is excellent for intervention, a Psychodynamic (Attachment) Theory (e.g., Bowlby) might be more useful for explaining the root cause of Amira's separation anxiety, focusing on the quality of her attachment to her primary caregiver</a:t>
            </a:r>
            <a:endParaRPr lang="en-US" sz="2000" dirty="0">
              <a:latin typeface="Arial" panose="020B0604020202020204" pitchFamily="34" charset="0"/>
              <a:cs typeface="Arial" panose="020B0604020202020204" pitchFamily="34" charset="0"/>
            </a:endParaRPr>
          </a:p>
        </p:txBody>
      </p:sp>
      <p:sp>
        <p:nvSpPr>
          <p:cNvPr id="23" name="Text 12"/>
          <p:cNvSpPr/>
          <p:nvPr/>
        </p:nvSpPr>
        <p:spPr>
          <a:xfrm>
            <a:off x="12446000" y="7810959"/>
            <a:ext cx="2096265" cy="388660"/>
          </a:xfrm>
          <a:prstGeom prst="rect">
            <a:avLst/>
          </a:prstGeom>
          <a:noFill/>
          <a:ln/>
        </p:spPr>
        <p:txBody>
          <a:bodyPr wrap="square" lIns="0" tIns="0" rIns="0" bIns="0" rtlCol="0" anchor="t"/>
          <a:lstStyle/>
          <a:p>
            <a:r>
              <a:rPr lang="en-US" sz="2000" dirty="0">
                <a:latin typeface="Arial" panose="020B0604020202020204" pitchFamily="34" charset="0"/>
                <a:cs typeface="Arial" panose="020B0604020202020204" pitchFamily="34" charset="0"/>
              </a:rPr>
              <a:t>Drew, C.,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71274" y="527447"/>
            <a:ext cx="11276171" cy="599242"/>
          </a:xfrm>
          <a:prstGeom prst="rect">
            <a:avLst/>
          </a:prstGeom>
          <a:noFill/>
          <a:ln/>
        </p:spPr>
        <p:txBody>
          <a:bodyPr wrap="none" lIns="0" tIns="0" rIns="0" bIns="0" rtlCol="0" anchor="t"/>
          <a:lstStyle/>
          <a:p>
            <a:pPr marL="0" indent="0" algn="l">
              <a:lnSpc>
                <a:spcPts val="4700"/>
              </a:lnSpc>
              <a:buNone/>
            </a:pPr>
            <a:r>
              <a:rPr lang="en-US" sz="3750" b="1" dirty="0">
                <a:latin typeface="Arial" panose="020B0604020202020204" pitchFamily="34" charset="0"/>
                <a:ea typeface="Noto Serif SC Bold" pitchFamily="34" charset="-122"/>
                <a:cs typeface="Arial" panose="020B0604020202020204" pitchFamily="34" charset="0"/>
              </a:rPr>
              <a:t>Final Judgement: Nature, Nurture, and Theory</a:t>
            </a:r>
            <a:endParaRPr lang="en-US" sz="3750" dirty="0">
              <a:latin typeface="Arial" panose="020B0604020202020204" pitchFamily="34" charset="0"/>
              <a:cs typeface="Arial" panose="020B0604020202020204" pitchFamily="34" charset="0"/>
            </a:endParaRPr>
          </a:p>
        </p:txBody>
      </p:sp>
      <p:sp>
        <p:nvSpPr>
          <p:cNvPr id="3" name="Text 1"/>
          <p:cNvSpPr/>
          <p:nvPr/>
        </p:nvSpPr>
        <p:spPr>
          <a:xfrm>
            <a:off x="671274" y="1203365"/>
            <a:ext cx="3350419" cy="359569"/>
          </a:xfrm>
          <a:prstGeom prst="rect">
            <a:avLst/>
          </a:prstGeom>
          <a:noFill/>
          <a:ln/>
        </p:spPr>
        <p:txBody>
          <a:bodyPr wrap="none" lIns="0" tIns="0" rIns="0" bIns="0" rtlCol="0" anchor="t"/>
          <a:lstStyle/>
          <a:p>
            <a:pPr marL="0" indent="0" algn="l">
              <a:lnSpc>
                <a:spcPts val="2800"/>
              </a:lnSpc>
              <a:buNone/>
            </a:pPr>
            <a:r>
              <a:rPr lang="en-US" sz="3000" b="1" dirty="0">
                <a:latin typeface="Arial" panose="020B0604020202020204" pitchFamily="34" charset="0"/>
                <a:ea typeface="Noto Serif SC Bold" pitchFamily="34" charset="-122"/>
                <a:cs typeface="Arial" panose="020B0604020202020204" pitchFamily="34" charset="0"/>
              </a:rPr>
              <a:t>Theoretical Usefulness</a:t>
            </a:r>
            <a:endParaRPr lang="en-US" sz="3000" dirty="0">
              <a:latin typeface="Arial" panose="020B0604020202020204" pitchFamily="34" charset="0"/>
              <a:cs typeface="Arial" panose="020B0604020202020204" pitchFamily="34" charset="0"/>
            </a:endParaRPr>
          </a:p>
        </p:txBody>
      </p:sp>
      <p:sp>
        <p:nvSpPr>
          <p:cNvPr id="4" name="Text 2"/>
          <p:cNvSpPr/>
          <p:nvPr/>
        </p:nvSpPr>
        <p:spPr>
          <a:xfrm>
            <a:off x="671274" y="2042279"/>
            <a:ext cx="2397443" cy="299680"/>
          </a:xfrm>
          <a:prstGeom prst="rect">
            <a:avLst/>
          </a:prstGeom>
          <a:noFill/>
          <a:ln/>
        </p:spPr>
        <p:txBody>
          <a:bodyPr wrap="none" lIns="0" tIns="0" rIns="0" bIns="0" rtlCol="0" anchor="t"/>
          <a:lstStyle/>
          <a:p>
            <a:pPr marL="0" indent="0" algn="l">
              <a:lnSpc>
                <a:spcPts val="2350"/>
              </a:lnSpc>
              <a:buNone/>
            </a:pPr>
            <a:r>
              <a:rPr lang="en-US" sz="2500" b="1" dirty="0">
                <a:latin typeface="Arial" panose="020B0604020202020204" pitchFamily="34" charset="0"/>
                <a:ea typeface="Noto Serif SC Bold" pitchFamily="34" charset="-122"/>
                <a:cs typeface="Arial" panose="020B0604020202020204" pitchFamily="34" charset="0"/>
              </a:rPr>
              <a:t>Vygotsky</a:t>
            </a:r>
            <a:endParaRPr lang="en-US" sz="2500" dirty="0">
              <a:latin typeface="Arial" panose="020B0604020202020204" pitchFamily="34" charset="0"/>
              <a:cs typeface="Arial" panose="020B0604020202020204" pitchFamily="34" charset="0"/>
            </a:endParaRPr>
          </a:p>
        </p:txBody>
      </p:sp>
      <p:sp>
        <p:nvSpPr>
          <p:cNvPr id="5" name="Text 3"/>
          <p:cNvSpPr/>
          <p:nvPr/>
        </p:nvSpPr>
        <p:spPr>
          <a:xfrm>
            <a:off x="671274" y="2533650"/>
            <a:ext cx="6409968" cy="920472"/>
          </a:xfrm>
          <a:prstGeom prst="rect">
            <a:avLst/>
          </a:prstGeom>
          <a:noFill/>
          <a:ln/>
        </p:spPr>
        <p:txBody>
          <a:bodyPr wrap="square" lIns="0" tIns="0" rIns="0" bIns="0" rtlCol="0" anchor="t"/>
          <a:lstStyle/>
          <a:p>
            <a:pPr marL="0" indent="0" algn="l">
              <a:lnSpc>
                <a:spcPts val="2400"/>
              </a:lnSpc>
              <a:buNone/>
            </a:pPr>
            <a:r>
              <a:rPr lang="en-US" sz="2000" dirty="0">
                <a:latin typeface="Arial" panose="020B0604020202020204" pitchFamily="34" charset="0"/>
                <a:ea typeface="Geist" pitchFamily="34" charset="-122"/>
                <a:cs typeface="Arial" panose="020B0604020202020204" pitchFamily="34" charset="0"/>
              </a:rPr>
              <a:t>Extremely useful for guiding intervention (nurture-based strategies like scaffolding and establishing the MKO) to practically support Amira's transition</a:t>
            </a:r>
            <a:endParaRPr lang="en-US" sz="2000" dirty="0">
              <a:latin typeface="Arial" panose="020B0604020202020204" pitchFamily="34" charset="0"/>
              <a:cs typeface="Arial" panose="020B0604020202020204" pitchFamily="34" charset="0"/>
            </a:endParaRPr>
          </a:p>
        </p:txBody>
      </p:sp>
      <p:sp>
        <p:nvSpPr>
          <p:cNvPr id="6" name="Text 4"/>
          <p:cNvSpPr/>
          <p:nvPr/>
        </p:nvSpPr>
        <p:spPr>
          <a:xfrm>
            <a:off x="7556778" y="2042279"/>
            <a:ext cx="2397443" cy="299680"/>
          </a:xfrm>
          <a:prstGeom prst="rect">
            <a:avLst/>
          </a:prstGeom>
          <a:noFill/>
          <a:ln/>
        </p:spPr>
        <p:txBody>
          <a:bodyPr wrap="none" lIns="0" tIns="0" rIns="0" bIns="0" rtlCol="0" anchor="t"/>
          <a:lstStyle/>
          <a:p>
            <a:pPr marL="0" indent="0" algn="l">
              <a:lnSpc>
                <a:spcPts val="2350"/>
              </a:lnSpc>
              <a:buNone/>
            </a:pPr>
            <a:r>
              <a:rPr lang="en-US" sz="2500" b="1" dirty="0">
                <a:latin typeface="Arial" panose="020B0604020202020204" pitchFamily="34" charset="0"/>
                <a:ea typeface="Noto Serif SC Bold" pitchFamily="34" charset="-122"/>
                <a:cs typeface="Arial" panose="020B0604020202020204" pitchFamily="34" charset="0"/>
              </a:rPr>
              <a:t>Piaget</a:t>
            </a:r>
            <a:endParaRPr lang="en-US" sz="2500" dirty="0">
              <a:latin typeface="Arial" panose="020B0604020202020204" pitchFamily="34" charset="0"/>
              <a:cs typeface="Arial" panose="020B0604020202020204" pitchFamily="34" charset="0"/>
            </a:endParaRPr>
          </a:p>
        </p:txBody>
      </p:sp>
      <p:sp>
        <p:nvSpPr>
          <p:cNvPr id="7" name="Text 5"/>
          <p:cNvSpPr/>
          <p:nvPr/>
        </p:nvSpPr>
        <p:spPr>
          <a:xfrm>
            <a:off x="7556778" y="2533650"/>
            <a:ext cx="6409968" cy="920472"/>
          </a:xfrm>
          <a:prstGeom prst="rect">
            <a:avLst/>
          </a:prstGeom>
          <a:noFill/>
          <a:ln/>
        </p:spPr>
        <p:txBody>
          <a:bodyPr wrap="square" lIns="0" tIns="0" rIns="0" bIns="0" rtlCol="0" anchor="t"/>
          <a:lstStyle/>
          <a:p>
            <a:pPr marL="0" indent="0" algn="l">
              <a:lnSpc>
                <a:spcPts val="2400"/>
              </a:lnSpc>
              <a:buNone/>
            </a:pPr>
            <a:r>
              <a:rPr lang="en-US" sz="2000" dirty="0">
                <a:latin typeface="Arial" panose="020B0604020202020204" pitchFamily="34" charset="0"/>
                <a:ea typeface="Geist" pitchFamily="34" charset="-122"/>
                <a:cs typeface="Arial" panose="020B0604020202020204" pitchFamily="34" charset="0"/>
              </a:rPr>
              <a:t>Less immediately useful for the anxiety itself, as it focuses on cognitive stage rather than social/emotional transitions, highlighting the limitations of a purely stage-based view</a:t>
            </a:r>
            <a:endParaRPr lang="en-US" sz="2000" dirty="0">
              <a:latin typeface="Arial" panose="020B0604020202020204" pitchFamily="34" charset="0"/>
              <a:cs typeface="Arial" panose="020B0604020202020204" pitchFamily="34" charset="0"/>
            </a:endParaRPr>
          </a:p>
        </p:txBody>
      </p:sp>
      <p:sp>
        <p:nvSpPr>
          <p:cNvPr id="8" name="Text 6"/>
          <p:cNvSpPr/>
          <p:nvPr/>
        </p:nvSpPr>
        <p:spPr>
          <a:xfrm>
            <a:off x="671274" y="3914299"/>
            <a:ext cx="2876907" cy="359569"/>
          </a:xfrm>
          <a:prstGeom prst="rect">
            <a:avLst/>
          </a:prstGeom>
          <a:noFill/>
          <a:ln/>
        </p:spPr>
        <p:txBody>
          <a:bodyPr wrap="none" lIns="0" tIns="0" rIns="0" bIns="0" rtlCol="0" anchor="t"/>
          <a:lstStyle/>
          <a:p>
            <a:pPr marL="0" indent="0" algn="l">
              <a:lnSpc>
                <a:spcPts val="2800"/>
              </a:lnSpc>
              <a:buNone/>
            </a:pPr>
            <a:r>
              <a:rPr lang="en-US" sz="3000" b="1" dirty="0">
                <a:latin typeface="Arial" panose="020B0604020202020204" pitchFamily="34" charset="0"/>
                <a:ea typeface="Noto Serif SC Bold" pitchFamily="34" charset="-122"/>
                <a:cs typeface="Arial" panose="020B0604020202020204" pitchFamily="34" charset="0"/>
              </a:rPr>
              <a:t>Nature vs. Nurture</a:t>
            </a:r>
            <a:endParaRPr lang="en-US" sz="3000" dirty="0">
              <a:latin typeface="Arial" panose="020B0604020202020204" pitchFamily="34" charset="0"/>
              <a:cs typeface="Arial" panose="020B0604020202020204" pitchFamily="34" charset="0"/>
            </a:endParaRPr>
          </a:p>
        </p:txBody>
      </p:sp>
      <p:sp>
        <p:nvSpPr>
          <p:cNvPr id="9" name="Shape 7"/>
          <p:cNvSpPr/>
          <p:nvPr/>
        </p:nvSpPr>
        <p:spPr>
          <a:xfrm>
            <a:off x="671274" y="4561523"/>
            <a:ext cx="6548080" cy="3143131"/>
          </a:xfrm>
          <a:prstGeom prst="roundRect">
            <a:avLst>
              <a:gd name="adj" fmla="val 5492"/>
            </a:avLst>
          </a:prstGeom>
          <a:solidFill>
            <a:srgbClr val="D1EFE4"/>
          </a:solidFill>
          <a:ln w="7620">
            <a:solidFill>
              <a:srgbClr val="B7D5CA"/>
            </a:solidFill>
            <a:prstDash val="solid"/>
          </a:ln>
        </p:spPr>
        <p:txBody>
          <a:bodyPr/>
          <a:lstStyle/>
          <a:p>
            <a:endParaRPr lang="en-GB"/>
          </a:p>
        </p:txBody>
      </p:sp>
      <p:sp>
        <p:nvSpPr>
          <p:cNvPr id="10" name="Text 8"/>
          <p:cNvSpPr/>
          <p:nvPr/>
        </p:nvSpPr>
        <p:spPr>
          <a:xfrm>
            <a:off x="870585" y="4760833"/>
            <a:ext cx="2397443" cy="299680"/>
          </a:xfrm>
          <a:prstGeom prst="rect">
            <a:avLst/>
          </a:prstGeom>
          <a:noFill/>
          <a:ln/>
        </p:spPr>
        <p:txBody>
          <a:bodyPr wrap="none" lIns="0" tIns="0" rIns="0" bIns="0" rtlCol="0" anchor="t"/>
          <a:lstStyle/>
          <a:p>
            <a:pPr marL="0" indent="0" algn="l">
              <a:lnSpc>
                <a:spcPts val="2350"/>
              </a:lnSpc>
              <a:buNone/>
            </a:pPr>
            <a:r>
              <a:rPr lang="en-US" sz="2500" b="1" dirty="0">
                <a:latin typeface="Arial" panose="020B0604020202020204" pitchFamily="34" charset="0"/>
                <a:ea typeface="Noto Serif SC Bold" pitchFamily="34" charset="-122"/>
                <a:cs typeface="Arial" panose="020B0604020202020204" pitchFamily="34" charset="0"/>
              </a:rPr>
              <a:t>Overall Judgement</a:t>
            </a:r>
            <a:endParaRPr lang="en-US" sz="2500" dirty="0">
              <a:latin typeface="Arial" panose="020B0604020202020204" pitchFamily="34" charset="0"/>
              <a:cs typeface="Arial" panose="020B0604020202020204" pitchFamily="34" charset="0"/>
            </a:endParaRPr>
          </a:p>
        </p:txBody>
      </p:sp>
      <p:sp>
        <p:nvSpPr>
          <p:cNvPr id="11" name="Text 9"/>
          <p:cNvSpPr/>
          <p:nvPr/>
        </p:nvSpPr>
        <p:spPr>
          <a:xfrm>
            <a:off x="870585" y="5175528"/>
            <a:ext cx="6149459" cy="613648"/>
          </a:xfrm>
          <a:prstGeom prst="rect">
            <a:avLst/>
          </a:prstGeom>
          <a:noFill/>
          <a:ln/>
        </p:spPr>
        <p:txBody>
          <a:bodyPr wrap="square" lIns="0" tIns="0" rIns="0" bIns="0" rtlCol="0" anchor="t"/>
          <a:lstStyle/>
          <a:p>
            <a:pPr marL="0" indent="0" algn="l">
              <a:lnSpc>
                <a:spcPts val="2400"/>
              </a:lnSpc>
              <a:buNone/>
            </a:pPr>
            <a:r>
              <a:rPr lang="en-US" sz="2000" dirty="0">
                <a:latin typeface="Arial" panose="020B0604020202020204" pitchFamily="34" charset="0"/>
                <a:ea typeface="Geist" pitchFamily="34" charset="-122"/>
                <a:cs typeface="Arial" panose="020B0604020202020204" pitchFamily="34" charset="0"/>
              </a:rPr>
              <a:t>Amira's anxiety is a classic example of the interaction between nature and nurture</a:t>
            </a:r>
            <a:endParaRPr lang="en-US" sz="2000" dirty="0">
              <a:latin typeface="Arial" panose="020B0604020202020204" pitchFamily="34" charset="0"/>
              <a:cs typeface="Arial" panose="020B0604020202020204" pitchFamily="34" charset="0"/>
            </a:endParaRPr>
          </a:p>
        </p:txBody>
      </p:sp>
      <p:sp>
        <p:nvSpPr>
          <p:cNvPr id="12" name="Text 10"/>
          <p:cNvSpPr/>
          <p:nvPr/>
        </p:nvSpPr>
        <p:spPr>
          <a:xfrm>
            <a:off x="870585" y="5904190"/>
            <a:ext cx="6149459" cy="613648"/>
          </a:xfrm>
          <a:prstGeom prst="rect">
            <a:avLst/>
          </a:prstGeom>
          <a:noFill/>
          <a:ln/>
        </p:spPr>
        <p:txBody>
          <a:bodyPr wrap="square" lIns="0" tIns="0" rIns="0" bIns="0" rtlCol="0" anchor="t"/>
          <a:lstStyle/>
          <a:p>
            <a:pPr marL="342900" indent="-342900" algn="l">
              <a:lnSpc>
                <a:spcPts val="2400"/>
              </a:lnSpc>
              <a:buSzPct val="100000"/>
              <a:buChar char="•"/>
            </a:pPr>
            <a:r>
              <a:rPr lang="en-US" sz="2000" b="1" dirty="0">
                <a:latin typeface="Arial" panose="020B0604020202020204" pitchFamily="34" charset="0"/>
                <a:ea typeface="Geist" pitchFamily="34" charset="-122"/>
                <a:cs typeface="Arial" panose="020B0604020202020204" pitchFamily="34" charset="0"/>
              </a:rPr>
              <a:t>Nature:</a:t>
            </a:r>
            <a:r>
              <a:rPr lang="en-US" sz="2000" dirty="0">
                <a:latin typeface="Arial" panose="020B0604020202020204" pitchFamily="34" charset="0"/>
                <a:ea typeface="Geist" pitchFamily="34" charset="-122"/>
                <a:cs typeface="Arial" panose="020B0604020202020204" pitchFamily="34" charset="0"/>
              </a:rPr>
              <a:t> Her biological temperament may predispose her to higher anxiety</a:t>
            </a:r>
            <a:endParaRPr lang="en-US" sz="2000" dirty="0">
              <a:latin typeface="Arial" panose="020B0604020202020204" pitchFamily="34" charset="0"/>
              <a:cs typeface="Arial" panose="020B0604020202020204" pitchFamily="34" charset="0"/>
            </a:endParaRPr>
          </a:p>
        </p:txBody>
      </p:sp>
      <p:sp>
        <p:nvSpPr>
          <p:cNvPr id="13" name="Text 11"/>
          <p:cNvSpPr/>
          <p:nvPr/>
        </p:nvSpPr>
        <p:spPr>
          <a:xfrm>
            <a:off x="870585" y="6584871"/>
            <a:ext cx="6149459" cy="920472"/>
          </a:xfrm>
          <a:prstGeom prst="rect">
            <a:avLst/>
          </a:prstGeom>
          <a:noFill/>
          <a:ln/>
        </p:spPr>
        <p:txBody>
          <a:bodyPr wrap="square" lIns="0" tIns="0" rIns="0" bIns="0" rtlCol="0" anchor="t"/>
          <a:lstStyle/>
          <a:p>
            <a:pPr marL="342900" indent="-342900" algn="l">
              <a:lnSpc>
                <a:spcPts val="2400"/>
              </a:lnSpc>
              <a:buSzPct val="100000"/>
              <a:buChar char="•"/>
            </a:pPr>
            <a:r>
              <a:rPr lang="en-US" sz="2000" b="1" dirty="0">
                <a:latin typeface="Arial" panose="020B0604020202020204" pitchFamily="34" charset="0"/>
                <a:ea typeface="Geist" pitchFamily="34" charset="-122"/>
                <a:cs typeface="Arial" panose="020B0604020202020204" pitchFamily="34" charset="0"/>
              </a:rPr>
              <a:t>Nurture:</a:t>
            </a:r>
            <a:r>
              <a:rPr lang="en-US" sz="2000" dirty="0">
                <a:latin typeface="Arial" panose="020B0604020202020204" pitchFamily="34" charset="0"/>
                <a:ea typeface="Geist" pitchFamily="34" charset="-122"/>
                <a:cs typeface="Arial" panose="020B0604020202020204" pitchFamily="34" charset="0"/>
              </a:rPr>
              <a:t> The quality of the transition, the nursery environment, and the scaffolding provided will ultimately determine how well she copes</a:t>
            </a:r>
            <a:endParaRPr lang="en-US" sz="2000" dirty="0">
              <a:latin typeface="Arial" panose="020B0604020202020204" pitchFamily="34" charset="0"/>
              <a:cs typeface="Arial" panose="020B0604020202020204" pitchFamily="34" charset="0"/>
            </a:endParaRPr>
          </a:p>
        </p:txBody>
      </p:sp>
      <p:sp>
        <p:nvSpPr>
          <p:cNvPr id="14" name="Shape 12"/>
          <p:cNvSpPr/>
          <p:nvPr/>
        </p:nvSpPr>
        <p:spPr>
          <a:xfrm>
            <a:off x="7411045" y="4561523"/>
            <a:ext cx="6548080" cy="3143131"/>
          </a:xfrm>
          <a:prstGeom prst="roundRect">
            <a:avLst>
              <a:gd name="adj" fmla="val 5492"/>
            </a:avLst>
          </a:prstGeom>
          <a:solidFill>
            <a:srgbClr val="D1EFE4"/>
          </a:solidFill>
          <a:ln w="7620">
            <a:solidFill>
              <a:srgbClr val="B7D5CA"/>
            </a:solidFill>
            <a:prstDash val="solid"/>
          </a:ln>
        </p:spPr>
        <p:txBody>
          <a:bodyPr/>
          <a:lstStyle/>
          <a:p>
            <a:endParaRPr lang="en-GB"/>
          </a:p>
        </p:txBody>
      </p:sp>
      <p:sp>
        <p:nvSpPr>
          <p:cNvPr id="15" name="Text 13"/>
          <p:cNvSpPr/>
          <p:nvPr/>
        </p:nvSpPr>
        <p:spPr>
          <a:xfrm>
            <a:off x="7610356" y="4760833"/>
            <a:ext cx="2397443" cy="299680"/>
          </a:xfrm>
          <a:prstGeom prst="rect">
            <a:avLst/>
          </a:prstGeom>
          <a:noFill/>
          <a:ln/>
        </p:spPr>
        <p:txBody>
          <a:bodyPr wrap="none" lIns="0" tIns="0" rIns="0" bIns="0" rtlCol="0" anchor="t"/>
          <a:lstStyle/>
          <a:p>
            <a:pPr marL="0" indent="0" algn="l">
              <a:lnSpc>
                <a:spcPts val="2350"/>
              </a:lnSpc>
              <a:buNone/>
            </a:pPr>
            <a:r>
              <a:rPr lang="en-US" sz="2000" b="1" dirty="0">
                <a:latin typeface="Arial" panose="020B0604020202020204" pitchFamily="34" charset="0"/>
                <a:ea typeface="Noto Serif SC Bold" pitchFamily="34" charset="-122"/>
                <a:cs typeface="Arial" panose="020B0604020202020204" pitchFamily="34" charset="0"/>
              </a:rPr>
              <a:t>Conclusion</a:t>
            </a:r>
            <a:endParaRPr lang="en-US" sz="2000" dirty="0">
              <a:latin typeface="Arial" panose="020B0604020202020204" pitchFamily="34" charset="0"/>
              <a:cs typeface="Arial" panose="020B0604020202020204" pitchFamily="34" charset="0"/>
            </a:endParaRPr>
          </a:p>
        </p:txBody>
      </p:sp>
      <p:sp>
        <p:nvSpPr>
          <p:cNvPr id="16" name="Text 14"/>
          <p:cNvSpPr/>
          <p:nvPr/>
        </p:nvSpPr>
        <p:spPr>
          <a:xfrm>
            <a:off x="7610356" y="5175528"/>
            <a:ext cx="6149459" cy="1227296"/>
          </a:xfrm>
          <a:prstGeom prst="rect">
            <a:avLst/>
          </a:prstGeom>
          <a:noFill/>
          <a:ln/>
        </p:spPr>
        <p:txBody>
          <a:bodyPr wrap="square" lIns="0" tIns="0" rIns="0" bIns="0" rtlCol="0" anchor="t"/>
          <a:lstStyle/>
          <a:p>
            <a:pPr marL="0" indent="0" algn="l">
              <a:lnSpc>
                <a:spcPts val="2400"/>
              </a:lnSpc>
              <a:buNone/>
            </a:pPr>
            <a:r>
              <a:rPr lang="en-US" sz="2000" dirty="0">
                <a:latin typeface="Arial" panose="020B0604020202020204" pitchFamily="34" charset="0"/>
                <a:ea typeface="Geist" pitchFamily="34" charset="-122"/>
                <a:cs typeface="Arial" panose="020B0604020202020204" pitchFamily="34" charset="0"/>
              </a:rPr>
              <a:t>While nature provides the baseline, nurture (specifically, social support and cultural context) has the biggest influence on developmental outcome in this scenario, as it offers the practical means for Amira to overcome her current challenge</a:t>
            </a:r>
            <a:endParaRPr lang="en-US" sz="2000" dirty="0">
              <a:latin typeface="Arial" panose="020B0604020202020204" pitchFamily="34" charset="0"/>
              <a:cs typeface="Arial" panose="020B0604020202020204" pitchFamily="34" charset="0"/>
            </a:endParaRPr>
          </a:p>
        </p:txBody>
      </p:sp>
      <p:sp>
        <p:nvSpPr>
          <p:cNvPr id="17" name="Text 12"/>
          <p:cNvSpPr/>
          <p:nvPr/>
        </p:nvSpPr>
        <p:spPr>
          <a:xfrm>
            <a:off x="12446000" y="7810959"/>
            <a:ext cx="2096265" cy="388660"/>
          </a:xfrm>
          <a:prstGeom prst="rect">
            <a:avLst/>
          </a:prstGeom>
          <a:noFill/>
          <a:ln/>
        </p:spPr>
        <p:txBody>
          <a:bodyPr wrap="square" lIns="0" tIns="0" rIns="0" bIns="0" rtlCol="0" anchor="t"/>
          <a:lstStyle/>
          <a:p>
            <a:r>
              <a:rPr lang="en-US" sz="2000" dirty="0">
                <a:latin typeface="Arial" panose="020B0604020202020204" pitchFamily="34" charset="0"/>
                <a:cs typeface="Arial" panose="020B0604020202020204" pitchFamily="34" charset="0"/>
              </a:rPr>
              <a:t>Drew, C., (2024)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793790" y="622102"/>
            <a:ext cx="9550718" cy="708779"/>
          </a:xfrm>
          <a:prstGeom prst="rect">
            <a:avLst/>
          </a:prstGeom>
          <a:noFill/>
          <a:ln/>
        </p:spPr>
        <p:txBody>
          <a:bodyPr wrap="none" lIns="0" tIns="0" rIns="0" bIns="0" rtlCol="0" anchor="t"/>
          <a:lstStyle/>
          <a:p>
            <a:pPr marL="0" indent="0" algn="l">
              <a:lnSpc>
                <a:spcPts val="5550"/>
              </a:lnSpc>
              <a:buNone/>
            </a:pPr>
            <a:r>
              <a:rPr lang="en-US" sz="4450" b="1" dirty="0">
                <a:latin typeface="Arial" panose="020B0604020202020204" pitchFamily="34" charset="0"/>
                <a:ea typeface="Noto Serif SC Bold" pitchFamily="34" charset="-122"/>
                <a:cs typeface="Arial" panose="020B0604020202020204" pitchFamily="34" charset="0"/>
              </a:rPr>
              <a:t>References List</a:t>
            </a:r>
            <a:endParaRPr lang="en-US" sz="4450" dirty="0">
              <a:latin typeface="Arial" panose="020B0604020202020204" pitchFamily="34" charset="0"/>
              <a:cs typeface="Arial" panose="020B0604020202020204" pitchFamily="34" charset="0"/>
            </a:endParaRPr>
          </a:p>
        </p:txBody>
      </p:sp>
      <p:sp>
        <p:nvSpPr>
          <p:cNvPr id="3" name="Text 1"/>
          <p:cNvSpPr/>
          <p:nvPr/>
        </p:nvSpPr>
        <p:spPr>
          <a:xfrm>
            <a:off x="793790" y="1382316"/>
            <a:ext cx="2835235" cy="354330"/>
          </a:xfrm>
          <a:prstGeom prst="rect">
            <a:avLst/>
          </a:prstGeom>
          <a:noFill/>
          <a:ln/>
        </p:spPr>
        <p:txBody>
          <a:bodyPr wrap="none" lIns="0" tIns="0" rIns="0" bIns="0" rtlCol="0" anchor="t"/>
          <a:lstStyle/>
          <a:p>
            <a:pPr marL="0" indent="0" algn="l">
              <a:lnSpc>
                <a:spcPts val="2750"/>
              </a:lnSpc>
              <a:buNone/>
            </a:pPr>
            <a:r>
              <a:rPr lang="en-US" sz="2500" b="1" dirty="0">
                <a:latin typeface="Arial" panose="020B0604020202020204" pitchFamily="34" charset="0"/>
                <a:ea typeface="Noto Serif SC Bold" pitchFamily="34" charset="-122"/>
                <a:cs typeface="Arial" panose="020B0604020202020204" pitchFamily="34" charset="0"/>
              </a:rPr>
              <a:t>Harvard Style</a:t>
            </a:r>
            <a:endParaRPr lang="en-US" sz="2500" dirty="0">
              <a:latin typeface="Arial" panose="020B0604020202020204" pitchFamily="34" charset="0"/>
              <a:cs typeface="Arial" panose="020B0604020202020204" pitchFamily="34" charset="0"/>
            </a:endParaRPr>
          </a:p>
        </p:txBody>
      </p:sp>
      <p:sp>
        <p:nvSpPr>
          <p:cNvPr id="4" name="Text 2"/>
          <p:cNvSpPr/>
          <p:nvPr/>
        </p:nvSpPr>
        <p:spPr>
          <a:xfrm>
            <a:off x="308817" y="1736647"/>
            <a:ext cx="13616734" cy="6150054"/>
          </a:xfrm>
          <a:prstGeom prst="rect">
            <a:avLst/>
          </a:prstGeom>
          <a:noFill/>
          <a:ln/>
        </p:spPr>
        <p:txBody>
          <a:bodyPr wrap="none" lIns="0" tIns="0" rIns="0" bIns="0" rtlCol="0" anchor="t"/>
          <a:lstStyle/>
          <a:p>
            <a:endParaRPr lang="en-US" sz="1900" dirty="0">
              <a:latin typeface="Arial" panose="020B0604020202020204" pitchFamily="34" charset="0"/>
              <a:cs typeface="Arial" panose="020B0604020202020204" pitchFamily="34" charset="0"/>
            </a:endParaRPr>
          </a:p>
          <a:p>
            <a:br>
              <a:rPr lang="en-US" sz="2000" dirty="0"/>
            </a:br>
            <a:endParaRPr lang="en-US" sz="2000" dirty="0"/>
          </a:p>
        </p:txBody>
      </p:sp>
      <p:sp>
        <p:nvSpPr>
          <p:cNvPr id="7" name="TextBox 6">
            <a:extLst>
              <a:ext uri="{FF2B5EF4-FFF2-40B4-BE49-F238E27FC236}">
                <a16:creationId xmlns:a16="http://schemas.microsoft.com/office/drawing/2014/main" id="{2EFAC8EB-AB7B-2F81-849B-8A1CCD39CC0D}"/>
              </a:ext>
            </a:extLst>
          </p:cNvPr>
          <p:cNvSpPr txBox="1"/>
          <p:nvPr/>
        </p:nvSpPr>
        <p:spPr>
          <a:xfrm>
            <a:off x="265003" y="2189154"/>
            <a:ext cx="14180202" cy="5872057"/>
          </a:xfrm>
          <a:prstGeom prst="rect">
            <a:avLst/>
          </a:prstGeom>
          <a:noFill/>
        </p:spPr>
        <p:txBody>
          <a:bodyPr wrap="square">
            <a:spAutoFit/>
          </a:bodyPr>
          <a:lstStyle/>
          <a:p>
            <a:pPr marL="342900" lvl="0" indent="-342900">
              <a:lnSpc>
                <a:spcPct val="107000"/>
              </a:lnSpc>
              <a:buFont typeface="+mj-lt"/>
              <a:buAutoNum type="arabicPeriod"/>
            </a:pPr>
            <a:r>
              <a:rPr lang="en-US" sz="2000" dirty="0">
                <a:effectLst/>
                <a:latin typeface="Arial" panose="020B0604020202020204" pitchFamily="34" charset="0"/>
                <a:ea typeface="Aptos" panose="020B0004020202020204" pitchFamily="34" charset="0"/>
                <a:cs typeface="Arial" panose="020B0604020202020204" pitchFamily="34" charset="0"/>
              </a:rPr>
              <a:t>Drew, C., (2024). Piaget vs Vygotsky: Similarities and Differences. The Helpful Professor. Available at: </a:t>
            </a:r>
            <a:r>
              <a:rPr lang="en-US" sz="2000" u="sng" dirty="0">
                <a:solidFill>
                  <a:srgbClr val="0563C1"/>
                </a:solidFill>
                <a:effectLst/>
                <a:latin typeface="Arial" panose="020B0604020202020204" pitchFamily="34" charset="0"/>
                <a:ea typeface="Aptos" panose="020B0004020202020204" pitchFamily="34" charset="0"/>
                <a:cs typeface="Arial" panose="020B0604020202020204" pitchFamily="34" charset="0"/>
                <a:hlinkClick r:id="rId3"/>
              </a:rPr>
              <a:t>https://helpfulprofessor.com/piaget-vs-vygotsky/</a:t>
            </a:r>
            <a:r>
              <a:rPr lang="en-US" sz="2000" dirty="0">
                <a:effectLst/>
                <a:latin typeface="Arial" panose="020B0604020202020204" pitchFamily="34" charset="0"/>
                <a:ea typeface="Aptos" panose="020B0004020202020204" pitchFamily="34" charset="0"/>
                <a:cs typeface="Arial" panose="020B0604020202020204" pitchFamily="34" charset="0"/>
              </a:rPr>
              <a:t> </a:t>
            </a:r>
            <a:endParaRPr lang="en-GB" sz="20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r>
              <a:rPr lang="en-US" sz="2000" dirty="0">
                <a:effectLst/>
                <a:latin typeface="Arial" panose="020B0604020202020204" pitchFamily="34" charset="0"/>
                <a:ea typeface="Aptos" panose="020B0004020202020204" pitchFamily="34" charset="0"/>
                <a:cs typeface="Arial" panose="020B0604020202020204" pitchFamily="34" charset="0"/>
              </a:rPr>
              <a:t>Kurt, S. (2020) Lev Vygotsky – Sociocultural Theory of Cognitive Development, Educational Technology, 7 July [Online]. Available at: </a:t>
            </a:r>
            <a:r>
              <a:rPr lang="en-US" sz="2000" u="sng" dirty="0">
                <a:solidFill>
                  <a:srgbClr val="0563C1"/>
                </a:solidFill>
                <a:effectLst/>
                <a:latin typeface="Arial" panose="020B0604020202020204" pitchFamily="34" charset="0"/>
                <a:ea typeface="Aptos" panose="020B0004020202020204" pitchFamily="34" charset="0"/>
                <a:cs typeface="Arial" panose="020B0604020202020204" pitchFamily="34" charset="0"/>
                <a:hlinkClick r:id="rId4"/>
              </a:rPr>
              <a:t>https://educationaltechnology.net/lev-vygotsky-sociocultural-theory-of-cognitive-development/</a:t>
            </a:r>
            <a:r>
              <a:rPr lang="en-US" sz="2000" dirty="0">
                <a:effectLst/>
                <a:latin typeface="Arial" panose="020B0604020202020204" pitchFamily="34" charset="0"/>
                <a:ea typeface="Aptos" panose="020B0004020202020204" pitchFamily="34" charset="0"/>
                <a:cs typeface="Arial" panose="020B0604020202020204" pitchFamily="34" charset="0"/>
              </a:rPr>
              <a:t> </a:t>
            </a:r>
            <a:endParaRPr lang="en-GB" sz="20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r>
              <a:rPr lang="en-US" sz="2000" dirty="0">
                <a:effectLst/>
                <a:latin typeface="Arial" panose="020B0604020202020204" pitchFamily="34" charset="0"/>
                <a:ea typeface="Aptos" panose="020B0004020202020204" pitchFamily="34" charset="0"/>
                <a:cs typeface="Arial" panose="020B0604020202020204" pitchFamily="34" charset="0"/>
              </a:rPr>
              <a:t>McLeod, S., (2024.) Vygotsky's Theory of Cognitive Development. [online] ResearchGate. Available at: </a:t>
            </a:r>
            <a:r>
              <a:rPr lang="en-US" sz="2000" u="sng" dirty="0">
                <a:solidFill>
                  <a:srgbClr val="0563C1"/>
                </a:solidFill>
                <a:effectLst/>
                <a:latin typeface="Arial" panose="020B0604020202020204" pitchFamily="34" charset="0"/>
                <a:ea typeface="Aptos" panose="020B0004020202020204" pitchFamily="34" charset="0"/>
                <a:cs typeface="Arial" panose="020B0604020202020204" pitchFamily="34" charset="0"/>
                <a:hlinkClick r:id="rId5"/>
              </a:rPr>
              <a:t>https://www.researchgate.net/publication/383395354_Vygotsky%27s_Theory_of_Cognitive_Development</a:t>
            </a:r>
            <a:r>
              <a:rPr lang="en-US" sz="2000" dirty="0">
                <a:effectLst/>
                <a:latin typeface="Arial" panose="020B0604020202020204" pitchFamily="34" charset="0"/>
                <a:ea typeface="Aptos" panose="020B0004020202020204" pitchFamily="34" charset="0"/>
                <a:cs typeface="Arial" panose="020B0604020202020204" pitchFamily="34" charset="0"/>
              </a:rPr>
              <a:t> </a:t>
            </a:r>
            <a:endParaRPr lang="en-GB" sz="20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Font typeface="+mj-lt"/>
              <a:buAutoNum type="arabicPeriod"/>
            </a:pPr>
            <a:r>
              <a:rPr lang="en-US" sz="2000" dirty="0">
                <a:effectLst/>
                <a:latin typeface="Arial" panose="020B0604020202020204" pitchFamily="34" charset="0"/>
                <a:ea typeface="Aptos" panose="020B0004020202020204" pitchFamily="34" charset="0"/>
                <a:cs typeface="Arial" panose="020B0604020202020204" pitchFamily="34" charset="0"/>
              </a:rPr>
              <a:t>McLeod, S. (2024) Vygotsky’s Theory of Cognitive Development. Available at: </a:t>
            </a:r>
            <a:r>
              <a:rPr lang="en-US" sz="2000" u="sng" dirty="0">
                <a:solidFill>
                  <a:srgbClr val="0563C1"/>
                </a:solidFill>
                <a:effectLst/>
                <a:latin typeface="Arial" panose="020B0604020202020204" pitchFamily="34" charset="0"/>
                <a:ea typeface="Aptos" panose="020B0004020202020204" pitchFamily="34" charset="0"/>
                <a:cs typeface="Arial" panose="020B0604020202020204" pitchFamily="34" charset="0"/>
                <a:hlinkClick r:id="rId5"/>
              </a:rPr>
              <a:t>https://www.researchgate.net/publication/383395354_Vygotsky's_Theory_of_Cognitive_Development</a:t>
            </a:r>
            <a:r>
              <a:rPr lang="en-US" sz="2000" dirty="0">
                <a:effectLst/>
                <a:latin typeface="Arial" panose="020B0604020202020204" pitchFamily="34" charset="0"/>
                <a:ea typeface="Aptos" panose="020B0004020202020204" pitchFamily="34" charset="0"/>
                <a:cs typeface="Arial" panose="020B0604020202020204" pitchFamily="34" charset="0"/>
              </a:rPr>
              <a:t> </a:t>
            </a:r>
            <a:endParaRPr lang="en-GB" sz="20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Font typeface="+mj-lt"/>
              <a:buAutoNum type="arabicPeriod"/>
            </a:pPr>
            <a:r>
              <a:rPr lang="en-US" sz="2000" dirty="0">
                <a:effectLst/>
                <a:latin typeface="Arial" panose="020B0604020202020204" pitchFamily="34" charset="0"/>
                <a:ea typeface="Aptos" panose="020B0004020202020204" pitchFamily="34" charset="0"/>
                <a:cs typeface="Arial" panose="020B0604020202020204" pitchFamily="34" charset="0"/>
              </a:rPr>
              <a:t>McLeod, S. (2025) ‘Vygotsky’s theory of cognitive development’, Simply Psychology, 18 March. Available at: </a:t>
            </a:r>
            <a:r>
              <a:rPr lang="en-US" sz="2000" u="sng" dirty="0">
                <a:solidFill>
                  <a:srgbClr val="0563C1"/>
                </a:solidFill>
                <a:effectLst/>
                <a:latin typeface="Arial" panose="020B0604020202020204" pitchFamily="34" charset="0"/>
                <a:ea typeface="Aptos" panose="020B0004020202020204" pitchFamily="34" charset="0"/>
                <a:cs typeface="Arial" panose="020B0604020202020204" pitchFamily="34" charset="0"/>
                <a:hlinkClick r:id="rId6"/>
              </a:rPr>
              <a:t>https://www.simplypsychology.org/vygotsky.html</a:t>
            </a:r>
            <a:endParaRPr lang="en-GB" sz="20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r>
              <a:rPr lang="en-US" sz="2000" dirty="0">
                <a:effectLst/>
                <a:latin typeface="Arial" panose="020B0604020202020204" pitchFamily="34" charset="0"/>
                <a:ea typeface="Aptos" panose="020B0004020202020204" pitchFamily="34" charset="0"/>
                <a:cs typeface="Arial" panose="020B0604020202020204" pitchFamily="34" charset="0"/>
              </a:rPr>
              <a:t>NHS (no date) Early learning and development. Available at: </a:t>
            </a:r>
            <a:r>
              <a:rPr lang="en-US" sz="2000" u="sng" dirty="0">
                <a:solidFill>
                  <a:srgbClr val="0563C1"/>
                </a:solidFill>
                <a:effectLst/>
                <a:latin typeface="Arial" panose="020B0604020202020204" pitchFamily="34" charset="0"/>
                <a:ea typeface="Aptos" panose="020B0004020202020204" pitchFamily="34" charset="0"/>
                <a:cs typeface="Arial" panose="020B0604020202020204" pitchFamily="34" charset="0"/>
                <a:hlinkClick r:id="rId7"/>
              </a:rPr>
              <a:t>https://www.nhs.uk/best-start-in-life/early-learning-development/</a:t>
            </a:r>
            <a:endParaRPr lang="en-GB" sz="20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r>
              <a:rPr lang="en-US" sz="2000" dirty="0">
                <a:effectLst/>
                <a:latin typeface="Arial" panose="020B0604020202020204" pitchFamily="34" charset="0"/>
                <a:ea typeface="Aptos" panose="020B0004020202020204" pitchFamily="34" charset="0"/>
                <a:cs typeface="Arial" panose="020B0604020202020204" pitchFamily="34" charset="0"/>
              </a:rPr>
              <a:t>Palm, M. (ed.) (2023) “10.3 Vygotsky’s Sociocultural Theory”, in Lifespan Human Development: A Topical Approach. Available at: </a:t>
            </a:r>
            <a:r>
              <a:rPr lang="en-US" sz="2000" u="sng" dirty="0">
                <a:solidFill>
                  <a:srgbClr val="0563C1"/>
                </a:solidFill>
                <a:effectLst/>
                <a:latin typeface="Arial" panose="020B0604020202020204" pitchFamily="34" charset="0"/>
                <a:ea typeface="Aptos" panose="020B0004020202020204" pitchFamily="34" charset="0"/>
                <a:cs typeface="Arial" panose="020B0604020202020204" pitchFamily="34" charset="0"/>
                <a:hlinkClick r:id="rId8"/>
              </a:rPr>
              <a:t>https://openbooks.library.baylor.edu/lifespanhumandevelopment/chapter/chapter-9-3-vygotskys-sociocultural-theory/</a:t>
            </a:r>
            <a:endParaRPr lang="en-GB" sz="20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Font typeface="+mj-lt"/>
              <a:buAutoNum type="arabicPeriod"/>
            </a:pPr>
            <a:r>
              <a:rPr lang="en-US" sz="2000" dirty="0" err="1">
                <a:effectLst/>
                <a:latin typeface="Arial" panose="020B0604020202020204" pitchFamily="34" charset="0"/>
                <a:ea typeface="Aptos" panose="020B0004020202020204" pitchFamily="34" charset="0"/>
                <a:cs typeface="Arial" panose="020B0604020202020204" pitchFamily="34" charset="0"/>
              </a:rPr>
              <a:t>TeachingTimes</a:t>
            </a:r>
            <a:r>
              <a:rPr lang="en-US" sz="2000" dirty="0">
                <a:effectLst/>
                <a:latin typeface="Arial" panose="020B0604020202020204" pitchFamily="34" charset="0"/>
                <a:ea typeface="Aptos" panose="020B0004020202020204" pitchFamily="34" charset="0"/>
                <a:cs typeface="Arial" panose="020B0604020202020204" pitchFamily="34" charset="0"/>
              </a:rPr>
              <a:t> (n.d.) ‘Vygotsky Lives’, </a:t>
            </a:r>
            <a:r>
              <a:rPr lang="en-US" sz="2000" dirty="0" err="1">
                <a:effectLst/>
                <a:latin typeface="Arial" panose="020B0604020202020204" pitchFamily="34" charset="0"/>
                <a:ea typeface="Aptos" panose="020B0004020202020204" pitchFamily="34" charset="0"/>
                <a:cs typeface="Arial" panose="020B0604020202020204" pitchFamily="34" charset="0"/>
              </a:rPr>
              <a:t>TeachingTimes</a:t>
            </a:r>
            <a:r>
              <a:rPr lang="en-US" sz="2000" dirty="0">
                <a:effectLst/>
                <a:latin typeface="Arial" panose="020B0604020202020204" pitchFamily="34" charset="0"/>
                <a:ea typeface="Aptos" panose="020B0004020202020204" pitchFamily="34" charset="0"/>
                <a:cs typeface="Arial" panose="020B0604020202020204" pitchFamily="34" charset="0"/>
              </a:rPr>
              <a:t>. Available at: </a:t>
            </a:r>
            <a:r>
              <a:rPr lang="en-US" sz="2000" u="sng" dirty="0">
                <a:solidFill>
                  <a:srgbClr val="0563C1"/>
                </a:solidFill>
                <a:effectLst/>
                <a:latin typeface="Arial" panose="020B0604020202020204" pitchFamily="34" charset="0"/>
                <a:ea typeface="Aptos" panose="020B0004020202020204" pitchFamily="34" charset="0"/>
                <a:cs typeface="Arial" panose="020B0604020202020204" pitchFamily="34" charset="0"/>
                <a:hlinkClick r:id="rId9"/>
              </a:rPr>
              <a:t>https://www.teachingtimes.com/knowledge-banks/vygotsky-lives/</a:t>
            </a:r>
            <a:r>
              <a:rPr lang="en-US" sz="2000" dirty="0">
                <a:effectLst/>
                <a:latin typeface="Arial" panose="020B0604020202020204" pitchFamily="34" charset="0"/>
                <a:ea typeface="Aptos" panose="020B0004020202020204" pitchFamily="34" charset="0"/>
                <a:cs typeface="Arial" panose="020B0604020202020204" pitchFamily="34" charset="0"/>
              </a:rPr>
              <a:t> </a:t>
            </a:r>
            <a:endParaRPr lang="en-GB" sz="2000" dirty="0">
              <a:effectLst/>
              <a:latin typeface="Arial" panose="020B0604020202020204" pitchFamily="34" charset="0"/>
              <a:ea typeface="Aptos" panose="020B00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793790" y="3054429"/>
            <a:ext cx="11341298" cy="1417677"/>
          </a:xfrm>
          <a:prstGeom prst="rect">
            <a:avLst/>
          </a:prstGeom>
          <a:noFill/>
          <a:ln/>
        </p:spPr>
        <p:txBody>
          <a:bodyPr wrap="none" lIns="0" tIns="0" rIns="0" bIns="0" rtlCol="0" anchor="t"/>
          <a:lstStyle/>
          <a:p>
            <a:pPr marL="0" indent="0" algn="l">
              <a:lnSpc>
                <a:spcPts val="11150"/>
              </a:lnSpc>
              <a:buNone/>
            </a:pPr>
            <a:r>
              <a:rPr lang="en-US" sz="9500" b="1" dirty="0">
                <a:latin typeface="Arial" panose="020B0604020202020204" pitchFamily="34" charset="0"/>
                <a:ea typeface="Noto Serif SC Bold" pitchFamily="34" charset="-122"/>
                <a:cs typeface="Arial" panose="020B0604020202020204" pitchFamily="34" charset="0"/>
              </a:rPr>
              <a:t>Thank You</a:t>
            </a:r>
            <a:endParaRPr lang="en-US" sz="9500" dirty="0">
              <a:latin typeface="Arial" panose="020B0604020202020204" pitchFamily="34" charset="0"/>
              <a:cs typeface="Arial" panose="020B0604020202020204" pitchFamily="34" charset="0"/>
            </a:endParaRPr>
          </a:p>
        </p:txBody>
      </p:sp>
      <p:sp>
        <p:nvSpPr>
          <p:cNvPr id="3" name="Text 1"/>
          <p:cNvSpPr/>
          <p:nvPr/>
        </p:nvSpPr>
        <p:spPr>
          <a:xfrm>
            <a:off x="793790" y="4812268"/>
            <a:ext cx="13042821" cy="362903"/>
          </a:xfrm>
          <a:prstGeom prst="rect">
            <a:avLst/>
          </a:prstGeom>
          <a:noFill/>
          <a:ln/>
        </p:spPr>
        <p:txBody>
          <a:bodyPr wrap="none" lIns="0" tIns="0" rIns="0" bIns="0" rtlCol="0" anchor="t"/>
          <a:lstStyle/>
          <a:p>
            <a:pPr marL="0" indent="0" algn="l">
              <a:lnSpc>
                <a:spcPts val="2850"/>
              </a:lnSpc>
              <a:buNone/>
            </a:pPr>
            <a:r>
              <a:rPr lang="en-US" sz="3000" dirty="0">
                <a:latin typeface="Arial" panose="020B0604020202020204" pitchFamily="34" charset="0"/>
                <a:ea typeface="Geist" pitchFamily="34" charset="-122"/>
                <a:cs typeface="Arial" panose="020B0604020202020204" pitchFamily="34" charset="0"/>
              </a:rPr>
              <a:t>Questions and Discussion</a:t>
            </a:r>
            <a:endParaRPr lang="en-US" sz="30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1705</Words>
  <Application>Microsoft Office PowerPoint</Application>
  <PresentationFormat>Custom</PresentationFormat>
  <Paragraphs>140</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Noto Serif SC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Zainab Rajpar</dc:creator>
  <cp:lastModifiedBy>Zainab Rajpar</cp:lastModifiedBy>
  <cp:revision>15</cp:revision>
  <dcterms:created xsi:type="dcterms:W3CDTF">2025-10-09T23:52:36Z</dcterms:created>
  <dcterms:modified xsi:type="dcterms:W3CDTF">2025-10-11T22:35:08Z</dcterms:modified>
</cp:coreProperties>
</file>