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6F98ED3-2F16-4C1E-86C8-1C4F789D6E1A}" type="datetimeFigureOut">
              <a:rPr lang="en-US" smtClean="0"/>
              <a:t>5/17/2023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C6DA3BE-7B78-44AF-9110-9ECEFAAFE0F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Marriott International is a well-known luxury hotel. JW Marriott is a luxury brand of this hotel. This hotel brand has been selected for this study. A brief overview of this brand is going to be added to this research. The nature, scope and facilities of this hotel brand will also be elaborated in this study in a proper way. Different steps that have been followed by hotels to meet customer expectations will also be demonstrated in this study in the proper way. </a:t>
            </a:r>
          </a:p>
          <a:p>
            <a:endParaRPr lang="en-US" dirty="0"/>
          </a:p>
        </p:txBody>
      </p:sp>
      <p:sp>
        <p:nvSpPr>
          <p:cNvPr id="4" name="Slide Number Placeholder 3"/>
          <p:cNvSpPr>
            <a:spLocks noGrp="1"/>
          </p:cNvSpPr>
          <p:nvPr>
            <p:ph type="sldNum" sz="quarter" idx="10"/>
          </p:nvPr>
        </p:nvSpPr>
        <p:spPr/>
        <p:txBody>
          <a:bodyPr/>
          <a:lstStyle/>
          <a:p>
            <a:fld id="{8C6DA3BE-7B78-44AF-9110-9ECEFAAFE0F4}"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Management fee revenue is the mainstream of generating revenue for this hotel brand. Base management fees, license fees, franchise fees and incentive management fees are some of the major sources of revenue for this hotel brand. This luxury brand has achieved huge customer satisfaction by providing better luxury services compared to the rivals of this hotel brand. </a:t>
            </a:r>
          </a:p>
          <a:p>
            <a:endParaRPr lang="en-US" dirty="0"/>
          </a:p>
        </p:txBody>
      </p:sp>
      <p:sp>
        <p:nvSpPr>
          <p:cNvPr id="4" name="Slide Number Placeholder 3"/>
          <p:cNvSpPr>
            <a:spLocks noGrp="1"/>
          </p:cNvSpPr>
          <p:nvPr>
            <p:ph type="sldNum" sz="quarter" idx="10"/>
          </p:nvPr>
        </p:nvSpPr>
        <p:spPr/>
        <p:txBody>
          <a:bodyPr/>
          <a:lstStyle/>
          <a:p>
            <a:fld id="{8C6DA3BE-7B78-44AF-9110-9ECEFAAFE0F4}"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Luxury tourists and road </a:t>
            </a:r>
            <a:r>
              <a:rPr lang="en-US" sz="1200" kern="1200" dirty="0" err="1" smtClean="0">
                <a:solidFill>
                  <a:schemeClr val="tx1"/>
                </a:solidFill>
                <a:latin typeface="+mn-lt"/>
                <a:ea typeface="+mn-ea"/>
                <a:cs typeface="+mn-cs"/>
              </a:rPr>
              <a:t>travellers</a:t>
            </a:r>
            <a:r>
              <a:rPr lang="en-US" sz="1200" kern="1200" dirty="0" smtClean="0">
                <a:solidFill>
                  <a:schemeClr val="tx1"/>
                </a:solidFill>
                <a:latin typeface="+mn-lt"/>
                <a:ea typeface="+mn-ea"/>
                <a:cs typeface="+mn-cs"/>
              </a:rPr>
              <a:t> are the target audience of this hotel brand. The prices of hotel services of this hotel brand are comparatively higher (</a:t>
            </a:r>
            <a:r>
              <a:rPr lang="en-US" sz="1200" kern="1200" dirty="0" err="1" smtClean="0">
                <a:solidFill>
                  <a:schemeClr val="tx1"/>
                </a:solidFill>
                <a:latin typeface="+mn-lt"/>
                <a:ea typeface="+mn-ea"/>
                <a:cs typeface="+mn-cs"/>
              </a:rPr>
              <a:t>Khalimova</a:t>
            </a:r>
            <a:r>
              <a:rPr lang="en-US" sz="1200" kern="1200" dirty="0" smtClean="0">
                <a:solidFill>
                  <a:schemeClr val="tx1"/>
                </a:solidFill>
                <a:latin typeface="+mn-lt"/>
                <a:ea typeface="+mn-ea"/>
                <a:cs typeface="+mn-cs"/>
              </a:rPr>
              <a:t>, 2020). As a result, customers from higher family classes are attracted to hotel services of this brand. People from urban areas generally visit this hotel brand. </a:t>
            </a:r>
          </a:p>
          <a:p>
            <a:endParaRPr lang="en-US" dirty="0"/>
          </a:p>
        </p:txBody>
      </p:sp>
      <p:sp>
        <p:nvSpPr>
          <p:cNvPr id="4" name="Slide Number Placeholder 3"/>
          <p:cNvSpPr>
            <a:spLocks noGrp="1"/>
          </p:cNvSpPr>
          <p:nvPr>
            <p:ph type="sldNum" sz="quarter" idx="10"/>
          </p:nvPr>
        </p:nvSpPr>
        <p:spPr/>
        <p:txBody>
          <a:bodyPr/>
          <a:lstStyle/>
          <a:p>
            <a:fld id="{8C6DA3BE-7B78-44AF-9110-9ECEFAAFE0F4}"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This hotel brand attracts customers with the help of a variety of luxury facilities including fitness centre, dining, accommodation and spa (</a:t>
            </a:r>
            <a:r>
              <a:rPr lang="en-US" sz="1200" kern="1200" dirty="0" err="1" smtClean="0">
                <a:solidFill>
                  <a:schemeClr val="tx1"/>
                </a:solidFill>
                <a:latin typeface="+mn-lt"/>
                <a:ea typeface="+mn-ea"/>
                <a:cs typeface="+mn-cs"/>
              </a:rPr>
              <a:t>Kryukova</a:t>
            </a:r>
            <a:r>
              <a:rPr lang="en-US" sz="1200" kern="1200" dirty="0" smtClean="0">
                <a:solidFill>
                  <a:schemeClr val="tx1"/>
                </a:solidFill>
                <a:latin typeface="+mn-lt"/>
                <a:ea typeface="+mn-ea"/>
                <a:cs typeface="+mn-cs"/>
              </a:rPr>
              <a:t> and </a:t>
            </a:r>
            <a:r>
              <a:rPr lang="en-US" sz="1200" kern="1200" dirty="0" err="1" smtClean="0">
                <a:solidFill>
                  <a:schemeClr val="tx1"/>
                </a:solidFill>
                <a:latin typeface="+mn-lt"/>
                <a:ea typeface="+mn-ea"/>
                <a:cs typeface="+mn-cs"/>
              </a:rPr>
              <a:t>Khetagurova</a:t>
            </a:r>
            <a:r>
              <a:rPr lang="en-US" sz="1200" kern="1200" dirty="0" smtClean="0">
                <a:solidFill>
                  <a:schemeClr val="tx1"/>
                </a:solidFill>
                <a:latin typeface="+mn-lt"/>
                <a:ea typeface="+mn-ea"/>
                <a:cs typeface="+mn-cs"/>
              </a:rPr>
              <a:t>, 2020). Apart from that, consumers can also use hotel areas for meetings, weddings and different other types of events. </a:t>
            </a:r>
          </a:p>
          <a:p>
            <a:endParaRPr lang="en-US" dirty="0"/>
          </a:p>
        </p:txBody>
      </p:sp>
      <p:sp>
        <p:nvSpPr>
          <p:cNvPr id="4" name="Slide Number Placeholder 3"/>
          <p:cNvSpPr>
            <a:spLocks noGrp="1"/>
          </p:cNvSpPr>
          <p:nvPr>
            <p:ph type="sldNum" sz="quarter" idx="10"/>
          </p:nvPr>
        </p:nvSpPr>
        <p:spPr/>
        <p:txBody>
          <a:bodyPr/>
          <a:lstStyle/>
          <a:p>
            <a:fld id="{8C6DA3BE-7B78-44AF-9110-9ECEFAAFE0F4}"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Focusing on the conveniences of customers has helped this enterprise to be one of the largest hotel brands in the world (</a:t>
            </a:r>
            <a:r>
              <a:rPr lang="en-US" sz="1200" kern="1200" dirty="0" err="1" smtClean="0">
                <a:solidFill>
                  <a:schemeClr val="tx1"/>
                </a:solidFill>
                <a:latin typeface="+mn-lt"/>
                <a:ea typeface="+mn-ea"/>
                <a:cs typeface="+mn-cs"/>
              </a:rPr>
              <a:t>Lukanova</a:t>
            </a:r>
            <a:r>
              <a:rPr lang="en-US" sz="1200" kern="1200" dirty="0" smtClean="0">
                <a:solidFill>
                  <a:schemeClr val="tx1"/>
                </a:solidFill>
                <a:latin typeface="+mn-lt"/>
                <a:ea typeface="+mn-ea"/>
                <a:cs typeface="+mn-cs"/>
              </a:rPr>
              <a:t> and </a:t>
            </a:r>
            <a:r>
              <a:rPr lang="en-US" sz="1200" kern="1200" dirty="0" err="1" smtClean="0">
                <a:solidFill>
                  <a:schemeClr val="tx1"/>
                </a:solidFill>
                <a:latin typeface="+mn-lt"/>
                <a:ea typeface="+mn-ea"/>
                <a:cs typeface="+mn-cs"/>
              </a:rPr>
              <a:t>Ilieva</a:t>
            </a:r>
            <a:r>
              <a:rPr lang="en-US" sz="1200" kern="1200" dirty="0" smtClean="0">
                <a:solidFill>
                  <a:schemeClr val="tx1"/>
                </a:solidFill>
                <a:latin typeface="+mn-lt"/>
                <a:ea typeface="+mn-ea"/>
                <a:cs typeface="+mn-cs"/>
              </a:rPr>
              <a:t>, 2019). Apart from that, maintaining integrity and privacy of customers has also helped this enterprise to achieve huge customer satisfaction. </a:t>
            </a:r>
          </a:p>
          <a:p>
            <a:endParaRPr lang="en-US" dirty="0"/>
          </a:p>
        </p:txBody>
      </p:sp>
      <p:sp>
        <p:nvSpPr>
          <p:cNvPr id="4" name="Slide Number Placeholder 3"/>
          <p:cNvSpPr>
            <a:spLocks noGrp="1"/>
          </p:cNvSpPr>
          <p:nvPr>
            <p:ph type="sldNum" sz="quarter" idx="10"/>
          </p:nvPr>
        </p:nvSpPr>
        <p:spPr/>
        <p:txBody>
          <a:bodyPr/>
          <a:lstStyle/>
          <a:p>
            <a:fld id="{8C6DA3BE-7B78-44AF-9110-9ECEFAAFE0F4}"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Food and beverage requests of customers should also be fulfilled by staff of hotels. The collection of customer feedback regarding hotel services is another major function of the hotel staff. The professionals of hotel service should also maintain adequate communication with customers. In this aspect, greeting customers on arrival can attract customers toward hotel services. </a:t>
            </a:r>
          </a:p>
          <a:p>
            <a:endParaRPr lang="en-US" dirty="0"/>
          </a:p>
        </p:txBody>
      </p:sp>
      <p:sp>
        <p:nvSpPr>
          <p:cNvPr id="4" name="Slide Number Placeholder 3"/>
          <p:cNvSpPr>
            <a:spLocks noGrp="1"/>
          </p:cNvSpPr>
          <p:nvPr>
            <p:ph type="sldNum" sz="quarter" idx="10"/>
          </p:nvPr>
        </p:nvSpPr>
        <p:spPr/>
        <p:txBody>
          <a:bodyPr/>
          <a:lstStyle/>
          <a:p>
            <a:fld id="{8C6DA3BE-7B78-44AF-9110-9ECEFAAFE0F4}"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Hospitality sector is providing services to tourists as well as people who visit different locations for different purposes. Couples can also be benefitted during their honeymoon periods by obtaining accommodation services from luxury hotels (</a:t>
            </a:r>
            <a:r>
              <a:rPr lang="en-US" sz="1200" kern="1200" dirty="0" err="1" smtClean="0">
                <a:solidFill>
                  <a:schemeClr val="tx1"/>
                </a:solidFill>
                <a:latin typeface="+mn-lt"/>
                <a:ea typeface="+mn-ea"/>
                <a:cs typeface="+mn-cs"/>
              </a:rPr>
              <a:t>Buhalis</a:t>
            </a:r>
            <a:r>
              <a:rPr lang="en-US" sz="1200" kern="1200" dirty="0" smtClean="0">
                <a:solidFill>
                  <a:schemeClr val="tx1"/>
                </a:solidFill>
                <a:latin typeface="+mn-lt"/>
                <a:ea typeface="+mn-ea"/>
                <a:cs typeface="+mn-cs"/>
              </a:rPr>
              <a:t> and </a:t>
            </a:r>
            <a:r>
              <a:rPr lang="en-US" sz="1200" kern="1200" dirty="0" err="1" smtClean="0">
                <a:solidFill>
                  <a:schemeClr val="tx1"/>
                </a:solidFill>
                <a:latin typeface="+mn-lt"/>
                <a:ea typeface="+mn-ea"/>
                <a:cs typeface="+mn-cs"/>
              </a:rPr>
              <a:t>Sinarta</a:t>
            </a:r>
            <a:r>
              <a:rPr lang="en-US" sz="1200" kern="1200" dirty="0" smtClean="0">
                <a:solidFill>
                  <a:schemeClr val="tx1"/>
                </a:solidFill>
                <a:latin typeface="+mn-lt"/>
                <a:ea typeface="+mn-ea"/>
                <a:cs typeface="+mn-cs"/>
              </a:rPr>
              <a:t>, 2019). The creation of employment opportunities is another major outcome of the hospitality sector. </a:t>
            </a:r>
          </a:p>
          <a:p>
            <a:endParaRPr lang="en-US" dirty="0"/>
          </a:p>
        </p:txBody>
      </p:sp>
      <p:sp>
        <p:nvSpPr>
          <p:cNvPr id="4" name="Slide Number Placeholder 3"/>
          <p:cNvSpPr>
            <a:spLocks noGrp="1"/>
          </p:cNvSpPr>
          <p:nvPr>
            <p:ph type="sldNum" sz="quarter" idx="10"/>
          </p:nvPr>
        </p:nvSpPr>
        <p:spPr/>
        <p:txBody>
          <a:bodyPr/>
          <a:lstStyle/>
          <a:p>
            <a:fld id="{8C6DA3BE-7B78-44AF-9110-9ECEFAAFE0F4}"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Maintaining adequate communication with guests can be helpful in achieving customer satisfaction (</a:t>
            </a:r>
            <a:r>
              <a:rPr lang="en-US" sz="1200" kern="1200" dirty="0" err="1" smtClean="0">
                <a:solidFill>
                  <a:schemeClr val="tx1"/>
                </a:solidFill>
                <a:latin typeface="+mn-lt"/>
                <a:ea typeface="+mn-ea"/>
                <a:cs typeface="+mn-cs"/>
              </a:rPr>
              <a:t>Bodrova</a:t>
            </a:r>
            <a:r>
              <a:rPr lang="en-US" sz="1200" kern="1200" dirty="0" smtClean="0">
                <a:solidFill>
                  <a:schemeClr val="tx1"/>
                </a:solidFill>
                <a:latin typeface="+mn-lt"/>
                <a:ea typeface="+mn-ea"/>
                <a:cs typeface="+mn-cs"/>
              </a:rPr>
              <a:t> and </a:t>
            </a:r>
            <a:r>
              <a:rPr lang="en-US" sz="1200" kern="1200" dirty="0" err="1" smtClean="0">
                <a:solidFill>
                  <a:schemeClr val="tx1"/>
                </a:solidFill>
                <a:latin typeface="+mn-lt"/>
                <a:ea typeface="+mn-ea"/>
                <a:cs typeface="+mn-cs"/>
              </a:rPr>
              <a:t>Inyukina</a:t>
            </a:r>
            <a:r>
              <a:rPr lang="en-US" sz="1200" kern="1200" dirty="0" smtClean="0">
                <a:solidFill>
                  <a:schemeClr val="tx1"/>
                </a:solidFill>
                <a:latin typeface="+mn-lt"/>
                <a:ea typeface="+mn-ea"/>
                <a:cs typeface="+mn-cs"/>
              </a:rPr>
              <a:t>, 2021). Professionals of hotel service also maintain polite </a:t>
            </a:r>
            <a:r>
              <a:rPr lang="en-US" sz="1200" kern="1200" dirty="0" err="1" smtClean="0">
                <a:solidFill>
                  <a:schemeClr val="tx1"/>
                </a:solidFill>
                <a:latin typeface="+mn-lt"/>
                <a:ea typeface="+mn-ea"/>
                <a:cs typeface="+mn-cs"/>
              </a:rPr>
              <a:t>behaviour</a:t>
            </a:r>
            <a:r>
              <a:rPr lang="en-US" sz="1200" kern="1200" dirty="0" smtClean="0">
                <a:solidFill>
                  <a:schemeClr val="tx1"/>
                </a:solidFill>
                <a:latin typeface="+mn-lt"/>
                <a:ea typeface="+mn-ea"/>
                <a:cs typeface="+mn-cs"/>
              </a:rPr>
              <a:t> of customers. Collection and analysis of feedback from customers can be helpful for doing required changes in </a:t>
            </a:r>
            <a:r>
              <a:rPr lang="en-US" sz="1200" kern="1200" dirty="0" err="1" smtClean="0">
                <a:solidFill>
                  <a:schemeClr val="tx1"/>
                </a:solidFill>
                <a:latin typeface="+mn-lt"/>
                <a:ea typeface="+mn-ea"/>
                <a:cs typeface="+mn-cs"/>
              </a:rPr>
              <a:t>organisational</a:t>
            </a:r>
            <a:r>
              <a:rPr lang="en-US" sz="1200" kern="1200" dirty="0" smtClean="0">
                <a:solidFill>
                  <a:schemeClr val="tx1"/>
                </a:solidFill>
                <a:latin typeface="+mn-lt"/>
                <a:ea typeface="+mn-ea"/>
                <a:cs typeface="+mn-cs"/>
              </a:rPr>
              <a:t> aspects. </a:t>
            </a:r>
          </a:p>
          <a:p>
            <a:endParaRPr lang="en-US" dirty="0"/>
          </a:p>
        </p:txBody>
      </p:sp>
      <p:sp>
        <p:nvSpPr>
          <p:cNvPr id="4" name="Slide Number Placeholder 3"/>
          <p:cNvSpPr>
            <a:spLocks noGrp="1"/>
          </p:cNvSpPr>
          <p:nvPr>
            <p:ph type="sldNum" sz="quarter" idx="10"/>
          </p:nvPr>
        </p:nvSpPr>
        <p:spPr/>
        <p:txBody>
          <a:bodyPr/>
          <a:lstStyle/>
          <a:p>
            <a:fld id="{8C6DA3BE-7B78-44AF-9110-9ECEFAAFE0F4}"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management of a hotel brand should focus on the adaptation of </a:t>
            </a:r>
            <a:r>
              <a:rPr lang="en-US" sz="1200" kern="1200" dirty="0" err="1" smtClean="0">
                <a:solidFill>
                  <a:schemeClr val="tx1"/>
                </a:solidFill>
                <a:latin typeface="+mn-lt"/>
                <a:ea typeface="+mn-ea"/>
                <a:cs typeface="+mn-cs"/>
              </a:rPr>
              <a:t>organisational</a:t>
            </a:r>
            <a:r>
              <a:rPr lang="en-US" sz="1200" kern="1200" dirty="0" smtClean="0">
                <a:solidFill>
                  <a:schemeClr val="tx1"/>
                </a:solidFill>
                <a:latin typeface="+mn-lt"/>
                <a:ea typeface="+mn-ea"/>
                <a:cs typeface="+mn-cs"/>
              </a:rPr>
              <a:t> changes based on the feedback collected from customers. The prices of hotel services can also be considered for meeting customer expectations (Lee and Oh, 2021). Providing discounts in online booking can be helpful for attracting customers in business aspects of the hotel industry. </a:t>
            </a:r>
          </a:p>
          <a:p>
            <a:endParaRPr lang="en-US" dirty="0"/>
          </a:p>
        </p:txBody>
      </p:sp>
      <p:sp>
        <p:nvSpPr>
          <p:cNvPr id="4" name="Slide Number Placeholder 3"/>
          <p:cNvSpPr>
            <a:spLocks noGrp="1"/>
          </p:cNvSpPr>
          <p:nvPr>
            <p:ph type="sldNum" sz="quarter" idx="10"/>
          </p:nvPr>
        </p:nvSpPr>
        <p:spPr/>
        <p:txBody>
          <a:bodyPr/>
          <a:lstStyle/>
          <a:p>
            <a:fld id="{8C6DA3BE-7B78-44AF-9110-9ECEFAAFE0F4}"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hospitality industry offers services to tourists as well as those who go to various destinations for a variety of reasons. By using the lodging services offered by luxury hotels throughout their honeymoon periods, couples can also benefit. The management of a hotel chain should concentrate on adapting </a:t>
            </a:r>
            <a:r>
              <a:rPr lang="en-US" sz="1200" kern="1200" dirty="0" err="1" smtClean="0">
                <a:solidFill>
                  <a:schemeClr val="tx1"/>
                </a:solidFill>
                <a:latin typeface="+mn-lt"/>
                <a:ea typeface="+mn-ea"/>
                <a:cs typeface="+mn-cs"/>
              </a:rPr>
              <a:t>organisational</a:t>
            </a:r>
            <a:r>
              <a:rPr lang="en-US" sz="1200" kern="1200" dirty="0" smtClean="0">
                <a:solidFill>
                  <a:schemeClr val="tx1"/>
                </a:solidFill>
                <a:latin typeface="+mn-lt"/>
                <a:ea typeface="+mn-ea"/>
                <a:cs typeface="+mn-cs"/>
              </a:rPr>
              <a:t> changes depending on client input. </a:t>
            </a:r>
          </a:p>
          <a:p>
            <a:endParaRPr lang="en-US" dirty="0"/>
          </a:p>
        </p:txBody>
      </p:sp>
      <p:sp>
        <p:nvSpPr>
          <p:cNvPr id="4" name="Slide Number Placeholder 3"/>
          <p:cNvSpPr>
            <a:spLocks noGrp="1"/>
          </p:cNvSpPr>
          <p:nvPr>
            <p:ph type="sldNum" sz="quarter" idx="10"/>
          </p:nvPr>
        </p:nvSpPr>
        <p:spPr/>
        <p:txBody>
          <a:bodyPr/>
          <a:lstStyle/>
          <a:p>
            <a:fld id="{8C6DA3BE-7B78-44AF-9110-9ECEFAAFE0F4}" type="slidenum">
              <a:rPr lang="en-US" smtClean="0"/>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5/17/2023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5/17/2023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5/17/2023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2000"/>
            <a:lum/>
          </a:blip>
          <a:srcRect/>
          <a:stretch>
            <a:fillRect l="-12000" r="-12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5/17/2023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marriott.com/marriott-brands.mi"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6600" b="1" dirty="0" smtClean="0">
                <a:latin typeface="Times New Roman" pitchFamily="18" charset="0"/>
                <a:cs typeface="Times New Roman" pitchFamily="18" charset="0"/>
              </a:rPr>
              <a:t>Hospitality &amp; Guest Services</a:t>
            </a:r>
            <a:endParaRPr lang="en-US" sz="6600" b="1"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smtClean="0">
                <a:latin typeface="Times New Roman" pitchFamily="18" charset="0"/>
                <a:cs typeface="Times New Roman" pitchFamily="18" charset="0"/>
              </a:rPr>
              <a:t>Introduction</a:t>
            </a: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381000" y="1600200"/>
            <a:ext cx="4572000" cy="4525963"/>
          </a:xfrm>
        </p:spPr>
        <p:txBody>
          <a:bodyPr/>
          <a:lstStyle/>
          <a:p>
            <a:pPr lvl="0" algn="just"/>
            <a:r>
              <a:rPr lang="en-US" sz="2000" dirty="0" smtClean="0">
                <a:latin typeface="Times New Roman" pitchFamily="18" charset="0"/>
                <a:cs typeface="Times New Roman" pitchFamily="18" charset="0"/>
              </a:rPr>
              <a:t>Tourists can be benefitted from different types of services in the hospitality sector. </a:t>
            </a:r>
          </a:p>
          <a:p>
            <a:pPr lvl="0" algn="just"/>
            <a:r>
              <a:rPr lang="en-US" sz="2000" dirty="0" smtClean="0">
                <a:latin typeface="Times New Roman" pitchFamily="18" charset="0"/>
                <a:cs typeface="Times New Roman" pitchFamily="18" charset="0"/>
              </a:rPr>
              <a:t>Accommodation, meetings, and events services can be obtained from the hospitality sector </a:t>
            </a:r>
          </a:p>
          <a:p>
            <a:pPr lvl="0" algn="just"/>
            <a:r>
              <a:rPr lang="en-US" sz="2000" dirty="0" smtClean="0">
                <a:latin typeface="Times New Roman" pitchFamily="18" charset="0"/>
                <a:cs typeface="Times New Roman" pitchFamily="18" charset="0"/>
              </a:rPr>
              <a:t>The aim of this research is to elaborate on the role and importance of quality service in the hospitality sector. </a:t>
            </a:r>
          </a:p>
          <a:p>
            <a:endParaRPr lang="en-US" dirty="0"/>
          </a:p>
        </p:txBody>
      </p:sp>
      <p:pic>
        <p:nvPicPr>
          <p:cNvPr id="1026" name="Picture 2"/>
          <p:cNvPicPr>
            <a:picLocks noChangeAspect="1" noChangeArrowheads="1"/>
          </p:cNvPicPr>
          <p:nvPr/>
        </p:nvPicPr>
        <p:blipFill>
          <a:blip r:embed="rId3"/>
          <a:srcRect/>
          <a:stretch>
            <a:fillRect/>
          </a:stretch>
        </p:blipFill>
        <p:spPr bwMode="auto">
          <a:xfrm>
            <a:off x="5334000" y="1828800"/>
            <a:ext cx="2971800" cy="2667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5715000" y="4800600"/>
            <a:ext cx="2438400" cy="646331"/>
          </a:xfrm>
          <a:prstGeom prst="rect">
            <a:avLst/>
          </a:prstGeom>
          <a:noFill/>
        </p:spPr>
        <p:txBody>
          <a:bodyPr wrap="square" rtlCol="0">
            <a:spAutoFit/>
          </a:bodyPr>
          <a:lstStyle/>
          <a:p>
            <a:r>
              <a:rPr lang="en-US" dirty="0" smtClean="0">
                <a:latin typeface="Times New Roman"/>
                <a:ea typeface="Arial"/>
              </a:rPr>
              <a:t>(</a:t>
            </a:r>
            <a:r>
              <a:rPr lang="en-US" dirty="0" err="1" smtClean="0">
                <a:solidFill>
                  <a:srgbClr val="222222"/>
                </a:solidFill>
                <a:highlight>
                  <a:srgbClr val="FFFFFF"/>
                </a:highlight>
                <a:latin typeface="Times New Roman"/>
                <a:ea typeface="Times New Roman"/>
              </a:rPr>
              <a:t>Lukanova</a:t>
            </a:r>
            <a:r>
              <a:rPr lang="en-US" dirty="0" smtClean="0">
                <a:solidFill>
                  <a:srgbClr val="222222"/>
                </a:solidFill>
                <a:highlight>
                  <a:srgbClr val="FFFFFF"/>
                </a:highlight>
                <a:latin typeface="Times New Roman"/>
                <a:ea typeface="Times New Roman"/>
              </a:rPr>
              <a:t> and </a:t>
            </a:r>
            <a:r>
              <a:rPr lang="en-US" dirty="0" err="1" smtClean="0">
                <a:solidFill>
                  <a:srgbClr val="222222"/>
                </a:solidFill>
                <a:highlight>
                  <a:srgbClr val="FFFFFF"/>
                </a:highlight>
                <a:latin typeface="Times New Roman"/>
                <a:ea typeface="Times New Roman"/>
              </a:rPr>
              <a:t>Ilieva</a:t>
            </a:r>
            <a:r>
              <a:rPr lang="en-US" dirty="0" smtClean="0">
                <a:solidFill>
                  <a:srgbClr val="222222"/>
                </a:solidFill>
                <a:highlight>
                  <a:srgbClr val="FFFFFF"/>
                </a:highlight>
                <a:latin typeface="Times New Roman"/>
                <a:ea typeface="Times New Roman"/>
              </a:rPr>
              <a:t>, 2019</a:t>
            </a:r>
            <a:r>
              <a:rPr lang="en-US" dirty="0" smtClean="0">
                <a:latin typeface="Times New Roman"/>
                <a:ea typeface="Arial"/>
              </a:rPr>
              <a:t>)</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960438"/>
          </a:xfrm>
        </p:spPr>
        <p:txBody>
          <a:bodyPr>
            <a:noAutofit/>
          </a:bodyPr>
          <a:lstStyle/>
          <a:p>
            <a:r>
              <a:rPr lang="en-US" sz="3200" b="1" dirty="0" smtClean="0">
                <a:latin typeface="Times New Roman" pitchFamily="18" charset="0"/>
                <a:cs typeface="Times New Roman" pitchFamily="18" charset="0"/>
              </a:rPr>
              <a:t>Overview of chosen hotel brand </a:t>
            </a:r>
            <a:r>
              <a:rPr lang="en-US" sz="3200" dirty="0" smtClean="0">
                <a:latin typeface="Times New Roman" pitchFamily="18" charset="0"/>
                <a:cs typeface="Times New Roman" pitchFamily="18" charset="0"/>
              </a:rPr>
              <a:t/>
            </a:r>
            <a:br>
              <a:rPr lang="en-US" sz="3200" dirty="0" smtClean="0">
                <a:latin typeface="Times New Roman" pitchFamily="18" charset="0"/>
                <a:cs typeface="Times New Roman" pitchFamily="18" charset="0"/>
              </a:rPr>
            </a:b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419600" cy="4525963"/>
          </a:xfrm>
        </p:spPr>
        <p:txBody>
          <a:bodyPr/>
          <a:lstStyle/>
          <a:p>
            <a:pPr lvl="0" algn="just"/>
            <a:r>
              <a:rPr lang="en-US" sz="2000" dirty="0" smtClean="0">
                <a:latin typeface="Times New Roman" pitchFamily="18" charset="0"/>
                <a:cs typeface="Times New Roman" pitchFamily="18" charset="0"/>
              </a:rPr>
              <a:t>JW Marriott is a luxury brand that is owned by Marriott International (Marriott, 2023).</a:t>
            </a:r>
          </a:p>
          <a:p>
            <a:pPr lvl="0" algn="just"/>
            <a:r>
              <a:rPr lang="en-US" sz="2000" dirty="0" smtClean="0">
                <a:latin typeface="Times New Roman" pitchFamily="18" charset="0"/>
                <a:cs typeface="Times New Roman" pitchFamily="18" charset="0"/>
              </a:rPr>
              <a:t>This hotel brand has been expanded to five different continents. </a:t>
            </a:r>
          </a:p>
          <a:p>
            <a:pPr lvl="0" algn="just"/>
            <a:r>
              <a:rPr lang="en-US" sz="2000" dirty="0" smtClean="0">
                <a:latin typeface="Times New Roman" pitchFamily="18" charset="0"/>
                <a:cs typeface="Times New Roman" pitchFamily="18" charset="0"/>
              </a:rPr>
              <a:t>The revenue of this hotel brand is around 20.8 billion US dollars. </a:t>
            </a:r>
          </a:p>
          <a:p>
            <a:endParaRPr lang="en-US" dirty="0"/>
          </a:p>
        </p:txBody>
      </p:sp>
      <p:pic>
        <p:nvPicPr>
          <p:cNvPr id="2050" name="Picture 2"/>
          <p:cNvPicPr>
            <a:picLocks noChangeAspect="1" noChangeArrowheads="1"/>
          </p:cNvPicPr>
          <p:nvPr/>
        </p:nvPicPr>
        <p:blipFill>
          <a:blip r:embed="rId3"/>
          <a:srcRect/>
          <a:stretch>
            <a:fillRect/>
          </a:stretch>
        </p:blipFill>
        <p:spPr bwMode="auto">
          <a:xfrm>
            <a:off x="5334000" y="1828800"/>
            <a:ext cx="2971800" cy="27241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5486400" y="4724400"/>
            <a:ext cx="2590800" cy="369332"/>
          </a:xfrm>
          <a:prstGeom prst="rect">
            <a:avLst/>
          </a:prstGeom>
          <a:noFill/>
        </p:spPr>
        <p:txBody>
          <a:bodyPr wrap="square" rtlCol="0">
            <a:spAutoFit/>
          </a:bodyPr>
          <a:lstStyle/>
          <a:p>
            <a:r>
              <a:rPr lang="en-US" dirty="0" smtClean="0">
                <a:latin typeface="Times New Roman"/>
                <a:ea typeface="Arial"/>
              </a:rPr>
              <a:t>(</a:t>
            </a:r>
            <a:r>
              <a:rPr lang="en-US" dirty="0" err="1" smtClean="0">
                <a:solidFill>
                  <a:srgbClr val="222222"/>
                </a:solidFill>
                <a:highlight>
                  <a:srgbClr val="FFFFFF"/>
                </a:highlight>
                <a:latin typeface="Times New Roman"/>
                <a:ea typeface="Times New Roman"/>
              </a:rPr>
              <a:t>Harnjo</a:t>
            </a:r>
            <a:r>
              <a:rPr lang="en-US" dirty="0" smtClean="0">
                <a:solidFill>
                  <a:srgbClr val="222222"/>
                </a:solidFill>
                <a:highlight>
                  <a:srgbClr val="FFFFFF"/>
                </a:highlight>
                <a:latin typeface="Times New Roman"/>
                <a:ea typeface="Times New Roman"/>
              </a:rPr>
              <a:t> </a:t>
            </a:r>
            <a:r>
              <a:rPr lang="en-US" i="1" dirty="0" smtClean="0">
                <a:solidFill>
                  <a:srgbClr val="222222"/>
                </a:solidFill>
                <a:highlight>
                  <a:srgbClr val="FFFFFF"/>
                </a:highlight>
                <a:latin typeface="Times New Roman"/>
                <a:ea typeface="Times New Roman"/>
              </a:rPr>
              <a:t>et.al., </a:t>
            </a:r>
            <a:r>
              <a:rPr lang="en-US" dirty="0" smtClean="0">
                <a:solidFill>
                  <a:srgbClr val="222222"/>
                </a:solidFill>
                <a:highlight>
                  <a:srgbClr val="FFFFFF"/>
                </a:highlight>
                <a:latin typeface="Times New Roman"/>
                <a:ea typeface="Times New Roman"/>
              </a:rPr>
              <a:t>2021</a:t>
            </a:r>
            <a:r>
              <a:rPr lang="en-US" dirty="0" smtClean="0">
                <a:latin typeface="Times New Roman"/>
                <a:ea typeface="Arial"/>
              </a:rPr>
              <a:t>)</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036638"/>
          </a:xfrm>
        </p:spPr>
        <p:txBody>
          <a:bodyPr>
            <a:noAutofit/>
          </a:bodyPr>
          <a:lstStyle/>
          <a:p>
            <a:r>
              <a:rPr lang="en-US" sz="3200" b="1" dirty="0" smtClean="0">
                <a:latin typeface="Times New Roman" pitchFamily="18" charset="0"/>
                <a:cs typeface="Times New Roman" pitchFamily="18" charset="0"/>
              </a:rPr>
              <a:t>Main consumers of selected hotel brand </a:t>
            </a:r>
            <a:r>
              <a:rPr lang="en-US" sz="3200" dirty="0" smtClean="0">
                <a:latin typeface="Times New Roman" pitchFamily="18" charset="0"/>
                <a:cs typeface="Times New Roman" pitchFamily="18" charset="0"/>
              </a:rPr>
              <a:t/>
            </a:r>
            <a:br>
              <a:rPr lang="en-US" sz="3200" dirty="0" smtClean="0">
                <a:latin typeface="Times New Roman" pitchFamily="18" charset="0"/>
                <a:cs typeface="Times New Roman" pitchFamily="18" charset="0"/>
              </a:rPr>
            </a:b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228600" y="1600200"/>
            <a:ext cx="4343400" cy="4525963"/>
          </a:xfrm>
        </p:spPr>
        <p:txBody>
          <a:bodyPr/>
          <a:lstStyle/>
          <a:p>
            <a:pPr lvl="0" algn="just"/>
            <a:r>
              <a:rPr lang="en-US" sz="2000" dirty="0" smtClean="0">
                <a:latin typeface="Times New Roman" pitchFamily="18" charset="0"/>
                <a:cs typeface="Times New Roman" pitchFamily="18" charset="0"/>
              </a:rPr>
              <a:t>JW Marriot is known for its luxury hotel services.</a:t>
            </a:r>
          </a:p>
          <a:p>
            <a:pPr lvl="0" algn="just"/>
            <a:r>
              <a:rPr lang="en-US" sz="2000" dirty="0" smtClean="0">
                <a:latin typeface="Times New Roman" pitchFamily="18" charset="0"/>
                <a:cs typeface="Times New Roman" pitchFamily="18" charset="0"/>
              </a:rPr>
              <a:t>As a result, luxury </a:t>
            </a:r>
            <a:r>
              <a:rPr lang="en-US" sz="2000" dirty="0" err="1" smtClean="0">
                <a:latin typeface="Times New Roman" pitchFamily="18" charset="0"/>
                <a:cs typeface="Times New Roman" pitchFamily="18" charset="0"/>
              </a:rPr>
              <a:t>travellers</a:t>
            </a:r>
            <a:r>
              <a:rPr lang="en-US" sz="2000" dirty="0" smtClean="0">
                <a:latin typeface="Times New Roman" pitchFamily="18" charset="0"/>
                <a:cs typeface="Times New Roman" pitchFamily="18" charset="0"/>
              </a:rPr>
              <a:t> are the main consumers of this hotel brand (</a:t>
            </a:r>
            <a:r>
              <a:rPr lang="en-US" sz="2000" dirty="0" err="1" smtClean="0">
                <a:latin typeface="Times New Roman" pitchFamily="18" charset="0"/>
                <a:cs typeface="Times New Roman" pitchFamily="18" charset="0"/>
              </a:rPr>
              <a:t>Ercan</a:t>
            </a:r>
            <a:r>
              <a:rPr lang="en-US" sz="2000" dirty="0" smtClean="0">
                <a:latin typeface="Times New Roman" pitchFamily="18" charset="0"/>
                <a:cs typeface="Times New Roman" pitchFamily="18" charset="0"/>
              </a:rPr>
              <a:t>, 2019).</a:t>
            </a:r>
          </a:p>
          <a:p>
            <a:pPr lvl="0" algn="just"/>
            <a:r>
              <a:rPr lang="en-US" sz="2000" dirty="0" smtClean="0">
                <a:latin typeface="Times New Roman" pitchFamily="18" charset="0"/>
                <a:cs typeface="Times New Roman" pitchFamily="18" charset="0"/>
              </a:rPr>
              <a:t>Around 44 million luxury visitors are generating revenue for this hotel brand every month. </a:t>
            </a:r>
          </a:p>
          <a:p>
            <a:endParaRPr lang="en-US" dirty="0"/>
          </a:p>
        </p:txBody>
      </p:sp>
      <p:pic>
        <p:nvPicPr>
          <p:cNvPr id="3074" name="Picture 2"/>
          <p:cNvPicPr>
            <a:picLocks noChangeAspect="1" noChangeArrowheads="1"/>
          </p:cNvPicPr>
          <p:nvPr/>
        </p:nvPicPr>
        <p:blipFill>
          <a:blip r:embed="rId3"/>
          <a:srcRect/>
          <a:stretch>
            <a:fillRect/>
          </a:stretch>
        </p:blipFill>
        <p:spPr bwMode="auto">
          <a:xfrm>
            <a:off x="5105400" y="1981200"/>
            <a:ext cx="2947988" cy="2667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5257800" y="4876800"/>
            <a:ext cx="2590800" cy="369332"/>
          </a:xfrm>
          <a:prstGeom prst="rect">
            <a:avLst/>
          </a:prstGeom>
          <a:noFill/>
        </p:spPr>
        <p:txBody>
          <a:bodyPr wrap="square" rtlCol="0">
            <a:spAutoFit/>
          </a:bodyPr>
          <a:lstStyle/>
          <a:p>
            <a:r>
              <a:rPr lang="en-US" dirty="0" smtClean="0">
                <a:latin typeface="Times New Roman"/>
                <a:ea typeface="Arial"/>
              </a:rPr>
              <a:t>(</a:t>
            </a:r>
            <a:r>
              <a:rPr lang="en-US" dirty="0" err="1" smtClean="0">
                <a:solidFill>
                  <a:srgbClr val="222222"/>
                </a:solidFill>
                <a:highlight>
                  <a:srgbClr val="FFFFFF"/>
                </a:highlight>
                <a:latin typeface="Times New Roman"/>
                <a:ea typeface="Times New Roman"/>
              </a:rPr>
              <a:t>Tambunan</a:t>
            </a:r>
            <a:r>
              <a:rPr lang="en-US" dirty="0" smtClean="0">
                <a:solidFill>
                  <a:srgbClr val="222222"/>
                </a:solidFill>
                <a:highlight>
                  <a:srgbClr val="FFFFFF"/>
                </a:highlight>
                <a:latin typeface="Times New Roman"/>
                <a:ea typeface="Times New Roman"/>
              </a:rPr>
              <a:t>, 2020</a:t>
            </a:r>
            <a:r>
              <a:rPr lang="en-US" dirty="0" smtClean="0">
                <a:latin typeface="Times New Roman"/>
                <a:ea typeface="Arial"/>
              </a:rPr>
              <a:t>)</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960438"/>
          </a:xfrm>
        </p:spPr>
        <p:txBody>
          <a:bodyPr>
            <a:noAutofit/>
          </a:bodyPr>
          <a:lstStyle/>
          <a:p>
            <a:r>
              <a:rPr lang="en-US" sz="3200" b="1" dirty="0" smtClean="0">
                <a:latin typeface="Times New Roman" pitchFamily="18" charset="0"/>
                <a:cs typeface="Times New Roman" pitchFamily="18" charset="0"/>
              </a:rPr>
              <a:t>Nature, scope, facilities and Role of guest services </a:t>
            </a:r>
            <a:r>
              <a:rPr lang="en-US" sz="3200" dirty="0" smtClean="0">
                <a:latin typeface="Times New Roman" pitchFamily="18" charset="0"/>
                <a:cs typeface="Times New Roman" pitchFamily="18" charset="0"/>
              </a:rPr>
              <a:t/>
            </a:r>
            <a:br>
              <a:rPr lang="en-US" sz="3200" dirty="0" smtClean="0">
                <a:latin typeface="Times New Roman" pitchFamily="18" charset="0"/>
                <a:cs typeface="Times New Roman" pitchFamily="18" charset="0"/>
              </a:rPr>
            </a:b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1600200"/>
            <a:ext cx="4419600" cy="4525963"/>
          </a:xfrm>
        </p:spPr>
        <p:txBody>
          <a:bodyPr/>
          <a:lstStyle/>
          <a:p>
            <a:pPr lvl="0" algn="just"/>
            <a:r>
              <a:rPr lang="en-US" sz="2000" dirty="0" smtClean="0">
                <a:latin typeface="Times New Roman" pitchFamily="18" charset="0"/>
                <a:cs typeface="Times New Roman" pitchFamily="18" charset="0"/>
              </a:rPr>
              <a:t>Customers of this brand can get a variety of luxury services from this hotel brand. </a:t>
            </a:r>
          </a:p>
          <a:p>
            <a:pPr lvl="0" algn="just"/>
            <a:r>
              <a:rPr lang="en-US" sz="2000" dirty="0" smtClean="0">
                <a:latin typeface="Times New Roman" pitchFamily="18" charset="0"/>
                <a:cs typeface="Times New Roman" pitchFamily="18" charset="0"/>
              </a:rPr>
              <a:t>This brand offers different services including accommodation, fitness centre facilities, dining, and spa and hosts venues for meetings, weddings and events. </a:t>
            </a:r>
          </a:p>
          <a:p>
            <a:endParaRPr lang="en-US" dirty="0"/>
          </a:p>
        </p:txBody>
      </p:sp>
      <p:pic>
        <p:nvPicPr>
          <p:cNvPr id="4098" name="Picture 2"/>
          <p:cNvPicPr>
            <a:picLocks noChangeAspect="1" noChangeArrowheads="1"/>
          </p:cNvPicPr>
          <p:nvPr/>
        </p:nvPicPr>
        <p:blipFill>
          <a:blip r:embed="rId3"/>
          <a:srcRect/>
          <a:stretch>
            <a:fillRect/>
          </a:stretch>
        </p:blipFill>
        <p:spPr bwMode="auto">
          <a:xfrm>
            <a:off x="5486400" y="1905000"/>
            <a:ext cx="2919413" cy="2895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5791200" y="5029200"/>
            <a:ext cx="2362200" cy="369332"/>
          </a:xfrm>
          <a:prstGeom prst="rect">
            <a:avLst/>
          </a:prstGeom>
          <a:noFill/>
        </p:spPr>
        <p:txBody>
          <a:bodyPr wrap="square" rtlCol="0">
            <a:spAutoFit/>
          </a:bodyPr>
          <a:lstStyle/>
          <a:p>
            <a:r>
              <a:rPr lang="en-US" dirty="0" smtClean="0">
                <a:latin typeface="Times New Roman"/>
                <a:ea typeface="Arial"/>
              </a:rPr>
              <a:t>(</a:t>
            </a:r>
            <a:r>
              <a:rPr lang="en-US" dirty="0" err="1" smtClean="0">
                <a:solidFill>
                  <a:srgbClr val="222222"/>
                </a:solidFill>
                <a:highlight>
                  <a:srgbClr val="FFFFFF"/>
                </a:highlight>
                <a:latin typeface="Times New Roman"/>
                <a:ea typeface="Times New Roman"/>
              </a:rPr>
              <a:t>Harnjo</a:t>
            </a:r>
            <a:r>
              <a:rPr lang="en-US" dirty="0" smtClean="0">
                <a:solidFill>
                  <a:srgbClr val="222222"/>
                </a:solidFill>
                <a:highlight>
                  <a:srgbClr val="FFFFFF"/>
                </a:highlight>
                <a:latin typeface="Times New Roman"/>
                <a:ea typeface="Times New Roman"/>
              </a:rPr>
              <a:t> </a:t>
            </a:r>
            <a:r>
              <a:rPr lang="en-US" i="1" dirty="0" smtClean="0">
                <a:solidFill>
                  <a:srgbClr val="222222"/>
                </a:solidFill>
                <a:highlight>
                  <a:srgbClr val="FFFFFF"/>
                </a:highlight>
                <a:latin typeface="Times New Roman"/>
                <a:ea typeface="Times New Roman"/>
              </a:rPr>
              <a:t>et.al., </a:t>
            </a:r>
            <a:r>
              <a:rPr lang="en-US" dirty="0" smtClean="0">
                <a:solidFill>
                  <a:srgbClr val="222222"/>
                </a:solidFill>
                <a:highlight>
                  <a:srgbClr val="FFFFFF"/>
                </a:highlight>
                <a:latin typeface="Times New Roman"/>
                <a:ea typeface="Times New Roman"/>
              </a:rPr>
              <a:t>2021</a:t>
            </a:r>
            <a:r>
              <a:rPr lang="en-US" dirty="0" smtClean="0">
                <a:latin typeface="Times New Roman"/>
                <a:ea typeface="Arial"/>
              </a:rPr>
              <a:t>)</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960438"/>
          </a:xfrm>
        </p:spPr>
        <p:txBody>
          <a:bodyPr>
            <a:noAutofit/>
          </a:bodyPr>
          <a:lstStyle/>
          <a:p>
            <a:r>
              <a:rPr lang="en-US" sz="3200" b="1" dirty="0" smtClean="0">
                <a:latin typeface="Times New Roman" pitchFamily="18" charset="0"/>
                <a:cs typeface="Times New Roman" pitchFamily="18" charset="0"/>
              </a:rPr>
              <a:t>Nature, scope, facilities and role of guest services (Contd.)</a:t>
            </a:r>
            <a:r>
              <a:rPr lang="en-US" sz="3200" dirty="0" smtClean="0">
                <a:latin typeface="Times New Roman" pitchFamily="18" charset="0"/>
                <a:cs typeface="Times New Roman" pitchFamily="18" charset="0"/>
              </a:rPr>
              <a:t/>
            </a:r>
            <a:br>
              <a:rPr lang="en-US" sz="3200" dirty="0" smtClean="0">
                <a:latin typeface="Times New Roman" pitchFamily="18" charset="0"/>
                <a:cs typeface="Times New Roman" pitchFamily="18" charset="0"/>
              </a:rPr>
            </a:b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228600" y="1600200"/>
            <a:ext cx="4419600" cy="4525963"/>
          </a:xfrm>
        </p:spPr>
        <p:txBody>
          <a:bodyPr/>
          <a:lstStyle/>
          <a:p>
            <a:pPr lvl="0" algn="just"/>
            <a:r>
              <a:rPr lang="en-US" sz="2000" dirty="0" smtClean="0">
                <a:latin typeface="Times New Roman" pitchFamily="18" charset="0"/>
                <a:cs typeface="Times New Roman" pitchFamily="18" charset="0"/>
              </a:rPr>
              <a:t>This hotel brand is known for a variety of luxury hospitality services operated restaurants and hotels.</a:t>
            </a:r>
          </a:p>
          <a:p>
            <a:pPr lvl="0" algn="just"/>
            <a:r>
              <a:rPr lang="en-US" sz="2000" dirty="0" smtClean="0">
                <a:latin typeface="Times New Roman" pitchFamily="18" charset="0"/>
                <a:cs typeface="Times New Roman" pitchFamily="18" charset="0"/>
              </a:rPr>
              <a:t>The main scope of this hotel brand is to enhance the lives of customers by creating leisure experiences. </a:t>
            </a:r>
          </a:p>
          <a:p>
            <a:pPr lvl="0" algn="just"/>
            <a:r>
              <a:rPr lang="en-US" sz="2000" dirty="0" smtClean="0">
                <a:latin typeface="Times New Roman" pitchFamily="18" charset="0"/>
                <a:cs typeface="Times New Roman" pitchFamily="18" charset="0"/>
              </a:rPr>
              <a:t>Maintenance of integrity is one of the major </a:t>
            </a:r>
            <a:r>
              <a:rPr lang="en-US" sz="2000" dirty="0" err="1" smtClean="0">
                <a:latin typeface="Times New Roman" pitchFamily="18" charset="0"/>
                <a:cs typeface="Times New Roman" pitchFamily="18" charset="0"/>
              </a:rPr>
              <a:t>organisational</a:t>
            </a:r>
            <a:r>
              <a:rPr lang="en-US" sz="2000" dirty="0" smtClean="0">
                <a:latin typeface="Times New Roman" pitchFamily="18" charset="0"/>
                <a:cs typeface="Times New Roman" pitchFamily="18" charset="0"/>
              </a:rPr>
              <a:t> values of this hotel brand. </a:t>
            </a:r>
          </a:p>
          <a:p>
            <a:endParaRPr lang="en-US" dirty="0"/>
          </a:p>
        </p:txBody>
      </p:sp>
      <p:pic>
        <p:nvPicPr>
          <p:cNvPr id="5122" name="Picture 2"/>
          <p:cNvPicPr>
            <a:picLocks noChangeAspect="1" noChangeArrowheads="1"/>
          </p:cNvPicPr>
          <p:nvPr/>
        </p:nvPicPr>
        <p:blipFill>
          <a:blip r:embed="rId3"/>
          <a:srcRect/>
          <a:stretch>
            <a:fillRect/>
          </a:stretch>
        </p:blipFill>
        <p:spPr bwMode="auto">
          <a:xfrm>
            <a:off x="5105400" y="2133600"/>
            <a:ext cx="3376613" cy="28479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5410200" y="5257800"/>
            <a:ext cx="2743200" cy="646331"/>
          </a:xfrm>
          <a:prstGeom prst="rect">
            <a:avLst/>
          </a:prstGeom>
          <a:noFill/>
        </p:spPr>
        <p:txBody>
          <a:bodyPr wrap="square" rtlCol="0">
            <a:spAutoFit/>
          </a:bodyPr>
          <a:lstStyle/>
          <a:p>
            <a:r>
              <a:rPr lang="en-US" dirty="0" smtClean="0">
                <a:latin typeface="Times New Roman"/>
                <a:ea typeface="Arial"/>
              </a:rPr>
              <a:t>(</a:t>
            </a:r>
            <a:r>
              <a:rPr lang="en-US" dirty="0" err="1" smtClean="0">
                <a:solidFill>
                  <a:srgbClr val="222222"/>
                </a:solidFill>
                <a:highlight>
                  <a:srgbClr val="FFFFFF"/>
                </a:highlight>
                <a:latin typeface="Times New Roman"/>
                <a:ea typeface="Times New Roman"/>
              </a:rPr>
              <a:t>Lukanova</a:t>
            </a:r>
            <a:r>
              <a:rPr lang="en-US" dirty="0" smtClean="0">
                <a:solidFill>
                  <a:srgbClr val="222222"/>
                </a:solidFill>
                <a:highlight>
                  <a:srgbClr val="FFFFFF"/>
                </a:highlight>
                <a:latin typeface="Times New Roman"/>
                <a:ea typeface="Times New Roman"/>
              </a:rPr>
              <a:t> and </a:t>
            </a:r>
            <a:r>
              <a:rPr lang="en-US" dirty="0" err="1" smtClean="0">
                <a:solidFill>
                  <a:srgbClr val="222222"/>
                </a:solidFill>
                <a:highlight>
                  <a:srgbClr val="FFFFFF"/>
                </a:highlight>
                <a:latin typeface="Times New Roman"/>
                <a:ea typeface="Times New Roman"/>
              </a:rPr>
              <a:t>Ilieva</a:t>
            </a:r>
            <a:r>
              <a:rPr lang="en-US" dirty="0" smtClean="0">
                <a:solidFill>
                  <a:srgbClr val="222222"/>
                </a:solidFill>
                <a:highlight>
                  <a:srgbClr val="FFFFFF"/>
                </a:highlight>
                <a:latin typeface="Times New Roman"/>
                <a:ea typeface="Times New Roman"/>
              </a:rPr>
              <a:t>, 2019</a:t>
            </a:r>
            <a:r>
              <a:rPr lang="en-US" dirty="0" smtClean="0">
                <a:latin typeface="Times New Roman"/>
                <a:ea typeface="Arial"/>
              </a:rPr>
              <a:t>)</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808038"/>
          </a:xfrm>
        </p:spPr>
        <p:txBody>
          <a:bodyPr>
            <a:noAutofit/>
          </a:bodyPr>
          <a:lstStyle/>
          <a:p>
            <a:r>
              <a:rPr lang="en-US" sz="3200" b="1" dirty="0" smtClean="0">
                <a:latin typeface="Times New Roman" pitchFamily="18" charset="0"/>
                <a:cs typeface="Times New Roman" pitchFamily="18" charset="0"/>
              </a:rPr>
              <a:t>Role and Functions of guest services </a:t>
            </a:r>
            <a:r>
              <a:rPr lang="en-US" sz="3200" dirty="0" smtClean="0">
                <a:latin typeface="Times New Roman" pitchFamily="18" charset="0"/>
                <a:cs typeface="Times New Roman" pitchFamily="18" charset="0"/>
              </a:rPr>
              <a:t/>
            </a:r>
            <a:br>
              <a:rPr lang="en-US" sz="3200" dirty="0" smtClean="0">
                <a:latin typeface="Times New Roman" pitchFamily="18" charset="0"/>
                <a:cs typeface="Times New Roman" pitchFamily="18" charset="0"/>
              </a:rPr>
            </a:b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304800" y="1600200"/>
            <a:ext cx="4800600" cy="4525963"/>
          </a:xfrm>
        </p:spPr>
        <p:txBody>
          <a:bodyPr>
            <a:normAutofit/>
          </a:bodyPr>
          <a:lstStyle/>
          <a:p>
            <a:pPr lvl="0" algn="just"/>
            <a:r>
              <a:rPr lang="en-US" sz="2000" dirty="0" smtClean="0">
                <a:latin typeface="Times New Roman" pitchFamily="18" charset="0"/>
                <a:cs typeface="Times New Roman" pitchFamily="18" charset="0"/>
              </a:rPr>
              <a:t>Greeting guests on arrival is one of the major roles and functions of guest services in hotel brands. </a:t>
            </a:r>
          </a:p>
          <a:p>
            <a:pPr lvl="0" algn="just"/>
            <a:r>
              <a:rPr lang="en-US" sz="2000" dirty="0" smtClean="0">
                <a:latin typeface="Times New Roman" pitchFamily="18" charset="0"/>
                <a:cs typeface="Times New Roman" pitchFamily="18" charset="0"/>
              </a:rPr>
              <a:t>Professionals of guest services also focus on the achievement of customer satisfaction. </a:t>
            </a:r>
          </a:p>
          <a:p>
            <a:pPr lvl="0" algn="just"/>
            <a:r>
              <a:rPr lang="en-US" sz="2000" dirty="0" smtClean="0">
                <a:latin typeface="Times New Roman" pitchFamily="18" charset="0"/>
                <a:cs typeface="Times New Roman" pitchFamily="18" charset="0"/>
              </a:rPr>
              <a:t>Focusing on the availability of conveniences for customers is another major function of the guest service department in hotels (</a:t>
            </a:r>
            <a:r>
              <a:rPr lang="en-US" sz="2000" dirty="0" err="1" smtClean="0">
                <a:latin typeface="Times New Roman" pitchFamily="18" charset="0"/>
                <a:cs typeface="Times New Roman" pitchFamily="18" charset="0"/>
              </a:rPr>
              <a:t>Harnjo</a:t>
            </a:r>
            <a:r>
              <a:rPr lang="en-US" sz="2000" dirty="0" smtClean="0">
                <a:latin typeface="Times New Roman" pitchFamily="18" charset="0"/>
                <a:cs typeface="Times New Roman" pitchFamily="18" charset="0"/>
              </a:rPr>
              <a:t> </a:t>
            </a:r>
            <a:r>
              <a:rPr lang="en-US" sz="2000" i="1" dirty="0" smtClean="0">
                <a:latin typeface="Times New Roman" pitchFamily="18" charset="0"/>
                <a:cs typeface="Times New Roman" pitchFamily="18" charset="0"/>
              </a:rPr>
              <a:t>et.al., </a:t>
            </a:r>
            <a:r>
              <a:rPr lang="en-US" sz="2000" dirty="0" smtClean="0">
                <a:latin typeface="Times New Roman" pitchFamily="18" charset="0"/>
                <a:cs typeface="Times New Roman" pitchFamily="18" charset="0"/>
              </a:rPr>
              <a:t>2021). </a:t>
            </a:r>
          </a:p>
          <a:p>
            <a:endParaRPr lang="en-US" dirty="0"/>
          </a:p>
        </p:txBody>
      </p:sp>
      <p:pic>
        <p:nvPicPr>
          <p:cNvPr id="6146" name="Picture 2"/>
          <p:cNvPicPr>
            <a:picLocks noChangeAspect="1" noChangeArrowheads="1"/>
          </p:cNvPicPr>
          <p:nvPr/>
        </p:nvPicPr>
        <p:blipFill>
          <a:blip r:embed="rId3"/>
          <a:srcRect/>
          <a:stretch>
            <a:fillRect/>
          </a:stretch>
        </p:blipFill>
        <p:spPr bwMode="auto">
          <a:xfrm>
            <a:off x="5334000" y="1905000"/>
            <a:ext cx="3038475" cy="26622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5562600" y="4800600"/>
            <a:ext cx="2590800" cy="646331"/>
          </a:xfrm>
          <a:prstGeom prst="rect">
            <a:avLst/>
          </a:prstGeom>
          <a:noFill/>
        </p:spPr>
        <p:txBody>
          <a:bodyPr wrap="square" rtlCol="0">
            <a:spAutoFit/>
          </a:bodyPr>
          <a:lstStyle/>
          <a:p>
            <a:r>
              <a:rPr lang="en-US" dirty="0" smtClean="0">
                <a:latin typeface="Times New Roman"/>
                <a:ea typeface="Arial"/>
              </a:rPr>
              <a:t>(</a:t>
            </a:r>
            <a:r>
              <a:rPr lang="en-US" dirty="0" err="1" smtClean="0">
                <a:solidFill>
                  <a:srgbClr val="222222"/>
                </a:solidFill>
                <a:highlight>
                  <a:srgbClr val="FFFFFF"/>
                </a:highlight>
                <a:latin typeface="Times New Roman"/>
                <a:ea typeface="Times New Roman"/>
              </a:rPr>
              <a:t>Bodrova</a:t>
            </a:r>
            <a:r>
              <a:rPr lang="en-US" dirty="0" smtClean="0">
                <a:solidFill>
                  <a:srgbClr val="222222"/>
                </a:solidFill>
                <a:highlight>
                  <a:srgbClr val="FFFFFF"/>
                </a:highlight>
                <a:latin typeface="Times New Roman"/>
                <a:ea typeface="Times New Roman"/>
              </a:rPr>
              <a:t> and </a:t>
            </a:r>
            <a:r>
              <a:rPr lang="en-US" dirty="0" err="1" smtClean="0">
                <a:solidFill>
                  <a:srgbClr val="222222"/>
                </a:solidFill>
                <a:highlight>
                  <a:srgbClr val="FFFFFF"/>
                </a:highlight>
                <a:latin typeface="Times New Roman"/>
                <a:ea typeface="Times New Roman"/>
              </a:rPr>
              <a:t>Inyukina</a:t>
            </a:r>
            <a:r>
              <a:rPr lang="en-US" dirty="0" smtClean="0">
                <a:solidFill>
                  <a:srgbClr val="222222"/>
                </a:solidFill>
                <a:highlight>
                  <a:srgbClr val="FFFFFF"/>
                </a:highlight>
                <a:latin typeface="Times New Roman"/>
                <a:ea typeface="Times New Roman"/>
              </a:rPr>
              <a:t>, 2021</a:t>
            </a:r>
            <a:r>
              <a:rPr lang="en-US" dirty="0" smtClean="0">
                <a:latin typeface="Times New Roman"/>
                <a:ea typeface="Arial"/>
              </a:rPr>
              <a:t>)</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960438"/>
          </a:xfrm>
        </p:spPr>
        <p:txBody>
          <a:bodyPr>
            <a:noAutofit/>
          </a:bodyPr>
          <a:lstStyle/>
          <a:p>
            <a:r>
              <a:rPr lang="en-US" sz="3600" b="1" dirty="0" smtClean="0">
                <a:latin typeface="Times New Roman" pitchFamily="18" charset="0"/>
                <a:cs typeface="Times New Roman" pitchFamily="18" charset="0"/>
              </a:rPr>
              <a:t>Importance of Hospitality </a:t>
            </a:r>
            <a:r>
              <a:rPr lang="en-US" sz="3600" dirty="0" smtClean="0">
                <a:latin typeface="Times New Roman" pitchFamily="18" charset="0"/>
                <a:cs typeface="Times New Roman" pitchFamily="18" charset="0"/>
              </a:rPr>
              <a:t/>
            </a:r>
            <a:br>
              <a:rPr lang="en-US" sz="3600" dirty="0" smtClean="0">
                <a:latin typeface="Times New Roman" pitchFamily="18" charset="0"/>
                <a:cs typeface="Times New Roman" pitchFamily="18" charset="0"/>
              </a:rPr>
            </a:b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419600" cy="4525963"/>
          </a:xfrm>
        </p:spPr>
        <p:txBody>
          <a:bodyPr/>
          <a:lstStyle/>
          <a:p>
            <a:pPr lvl="0" algn="just"/>
            <a:r>
              <a:rPr lang="en-US" sz="2000" dirty="0" smtClean="0">
                <a:latin typeface="Times New Roman" pitchFamily="18" charset="0"/>
                <a:cs typeface="Times New Roman" pitchFamily="18" charset="0"/>
              </a:rPr>
              <a:t>Basic needs of accommodation, entertainment, food and beverage services are fulfilled by the hospitality sector (</a:t>
            </a:r>
            <a:r>
              <a:rPr lang="en-US" sz="2000" dirty="0" err="1" smtClean="0">
                <a:latin typeface="Times New Roman" pitchFamily="18" charset="0"/>
                <a:cs typeface="Times New Roman" pitchFamily="18" charset="0"/>
              </a:rPr>
              <a:t>Tambunan</a:t>
            </a:r>
            <a:r>
              <a:rPr lang="en-US" sz="2000" dirty="0" smtClean="0">
                <a:latin typeface="Times New Roman" pitchFamily="18" charset="0"/>
                <a:cs typeface="Times New Roman" pitchFamily="18" charset="0"/>
              </a:rPr>
              <a:t>, 2020). </a:t>
            </a:r>
          </a:p>
          <a:p>
            <a:pPr lvl="0" algn="just"/>
            <a:r>
              <a:rPr lang="en-US" sz="2000" dirty="0" smtClean="0">
                <a:latin typeface="Times New Roman" pitchFamily="18" charset="0"/>
                <a:cs typeface="Times New Roman" pitchFamily="18" charset="0"/>
              </a:rPr>
              <a:t>This sector has also provided around 313 million jobs worldwide that is around 9.9% of total employment. </a:t>
            </a:r>
          </a:p>
          <a:p>
            <a:endParaRPr lang="en-US" dirty="0"/>
          </a:p>
        </p:txBody>
      </p:sp>
      <p:pic>
        <p:nvPicPr>
          <p:cNvPr id="7170" name="Picture 2"/>
          <p:cNvPicPr>
            <a:picLocks noChangeAspect="1" noChangeArrowheads="1"/>
          </p:cNvPicPr>
          <p:nvPr/>
        </p:nvPicPr>
        <p:blipFill>
          <a:blip r:embed="rId3"/>
          <a:srcRect/>
          <a:stretch>
            <a:fillRect/>
          </a:stretch>
        </p:blipFill>
        <p:spPr bwMode="auto">
          <a:xfrm>
            <a:off x="5486400" y="1981200"/>
            <a:ext cx="2990850" cy="26527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5791200" y="4876800"/>
            <a:ext cx="2514600" cy="369332"/>
          </a:xfrm>
          <a:prstGeom prst="rect">
            <a:avLst/>
          </a:prstGeom>
          <a:noFill/>
        </p:spPr>
        <p:txBody>
          <a:bodyPr wrap="square" rtlCol="0">
            <a:spAutoFit/>
          </a:bodyPr>
          <a:lstStyle/>
          <a:p>
            <a:r>
              <a:rPr lang="en-US" dirty="0" smtClean="0">
                <a:latin typeface="Times New Roman"/>
                <a:ea typeface="Arial"/>
              </a:rPr>
              <a:t>(</a:t>
            </a:r>
            <a:r>
              <a:rPr lang="en-US" dirty="0" err="1" smtClean="0">
                <a:solidFill>
                  <a:srgbClr val="222222"/>
                </a:solidFill>
                <a:highlight>
                  <a:srgbClr val="FFFFFF"/>
                </a:highlight>
                <a:latin typeface="Times New Roman"/>
                <a:ea typeface="Times New Roman"/>
              </a:rPr>
              <a:t>Harnjo</a:t>
            </a:r>
            <a:r>
              <a:rPr lang="en-US" dirty="0" smtClean="0">
                <a:solidFill>
                  <a:srgbClr val="222222"/>
                </a:solidFill>
                <a:highlight>
                  <a:srgbClr val="FFFFFF"/>
                </a:highlight>
                <a:latin typeface="Times New Roman"/>
                <a:ea typeface="Times New Roman"/>
              </a:rPr>
              <a:t> </a:t>
            </a:r>
            <a:r>
              <a:rPr lang="en-US" i="1" dirty="0" smtClean="0">
                <a:solidFill>
                  <a:srgbClr val="222222"/>
                </a:solidFill>
                <a:highlight>
                  <a:srgbClr val="FFFFFF"/>
                </a:highlight>
                <a:latin typeface="Times New Roman"/>
                <a:ea typeface="Times New Roman"/>
              </a:rPr>
              <a:t>et.al., </a:t>
            </a:r>
            <a:r>
              <a:rPr lang="en-US" dirty="0" smtClean="0">
                <a:solidFill>
                  <a:srgbClr val="222222"/>
                </a:solidFill>
                <a:highlight>
                  <a:srgbClr val="FFFFFF"/>
                </a:highlight>
                <a:latin typeface="Times New Roman"/>
                <a:ea typeface="Times New Roman"/>
              </a:rPr>
              <a:t>2021</a:t>
            </a:r>
            <a:r>
              <a:rPr lang="en-US" dirty="0" smtClean="0">
                <a:latin typeface="Times New Roman"/>
                <a:ea typeface="Arial"/>
              </a:rPr>
              <a:t>)</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036638"/>
          </a:xfrm>
        </p:spPr>
        <p:txBody>
          <a:bodyPr>
            <a:noAutofit/>
          </a:bodyPr>
          <a:lstStyle/>
          <a:p>
            <a:r>
              <a:rPr lang="en-US" sz="3200" b="1" dirty="0" smtClean="0">
                <a:latin typeface="Times New Roman" pitchFamily="18" charset="0"/>
                <a:cs typeface="Times New Roman" pitchFamily="18" charset="0"/>
              </a:rPr>
              <a:t>Ways to meet guest expectations by hotels </a:t>
            </a:r>
            <a:r>
              <a:rPr lang="en-US" sz="3200" dirty="0" smtClean="0">
                <a:latin typeface="Times New Roman" pitchFamily="18" charset="0"/>
                <a:cs typeface="Times New Roman" pitchFamily="18" charset="0"/>
              </a:rPr>
              <a:t/>
            </a:r>
            <a:br>
              <a:rPr lang="en-US" sz="3200" dirty="0" smtClean="0">
                <a:latin typeface="Times New Roman" pitchFamily="18" charset="0"/>
                <a:cs typeface="Times New Roman" pitchFamily="18" charset="0"/>
              </a:rPr>
            </a:b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228600" y="1600200"/>
            <a:ext cx="4648200" cy="4525963"/>
          </a:xfrm>
        </p:spPr>
        <p:txBody>
          <a:bodyPr/>
          <a:lstStyle/>
          <a:p>
            <a:pPr lvl="0" algn="just"/>
            <a:r>
              <a:rPr lang="en-US" sz="2000" dirty="0" smtClean="0">
                <a:latin typeface="Times New Roman" pitchFamily="18" charset="0"/>
                <a:cs typeface="Times New Roman" pitchFamily="18" charset="0"/>
              </a:rPr>
              <a:t>Maintaining adequate communication with guests can be one of the major guest expectations. </a:t>
            </a:r>
          </a:p>
          <a:p>
            <a:pPr lvl="0" algn="just"/>
            <a:r>
              <a:rPr lang="en-US" sz="2000" dirty="0" smtClean="0">
                <a:latin typeface="Times New Roman" pitchFamily="18" charset="0"/>
                <a:cs typeface="Times New Roman" pitchFamily="18" charset="0"/>
              </a:rPr>
              <a:t>Regular collection of feedback on hotel services from customers is another effective way to meet guest expectations. </a:t>
            </a:r>
          </a:p>
          <a:p>
            <a:endParaRPr lang="en-US" dirty="0"/>
          </a:p>
        </p:txBody>
      </p:sp>
      <p:pic>
        <p:nvPicPr>
          <p:cNvPr id="8194" name="Picture 2"/>
          <p:cNvPicPr>
            <a:picLocks noChangeAspect="1" noChangeArrowheads="1"/>
          </p:cNvPicPr>
          <p:nvPr/>
        </p:nvPicPr>
        <p:blipFill>
          <a:blip r:embed="rId3"/>
          <a:srcRect/>
          <a:stretch>
            <a:fillRect/>
          </a:stretch>
        </p:blipFill>
        <p:spPr bwMode="auto">
          <a:xfrm>
            <a:off x="5029200" y="1828800"/>
            <a:ext cx="2986088" cy="27670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5410200" y="4953000"/>
            <a:ext cx="2286000" cy="646331"/>
          </a:xfrm>
          <a:prstGeom prst="rect">
            <a:avLst/>
          </a:prstGeom>
          <a:noFill/>
        </p:spPr>
        <p:txBody>
          <a:bodyPr wrap="square" rtlCol="0">
            <a:spAutoFit/>
          </a:bodyPr>
          <a:lstStyle/>
          <a:p>
            <a:r>
              <a:rPr lang="en-US" dirty="0" smtClean="0">
                <a:latin typeface="Times New Roman"/>
                <a:ea typeface="Arial"/>
              </a:rPr>
              <a:t>(</a:t>
            </a:r>
            <a:r>
              <a:rPr lang="en-US" dirty="0" err="1" smtClean="0">
                <a:solidFill>
                  <a:srgbClr val="222222"/>
                </a:solidFill>
                <a:highlight>
                  <a:srgbClr val="FFFFFF"/>
                </a:highlight>
                <a:latin typeface="Times New Roman"/>
                <a:ea typeface="Times New Roman"/>
              </a:rPr>
              <a:t>Lukanova</a:t>
            </a:r>
            <a:r>
              <a:rPr lang="en-US" dirty="0" smtClean="0">
                <a:solidFill>
                  <a:srgbClr val="222222"/>
                </a:solidFill>
                <a:highlight>
                  <a:srgbClr val="FFFFFF"/>
                </a:highlight>
                <a:latin typeface="Times New Roman"/>
                <a:ea typeface="Times New Roman"/>
              </a:rPr>
              <a:t> and </a:t>
            </a:r>
            <a:r>
              <a:rPr lang="en-US" dirty="0" err="1" smtClean="0">
                <a:solidFill>
                  <a:srgbClr val="222222"/>
                </a:solidFill>
                <a:highlight>
                  <a:srgbClr val="FFFFFF"/>
                </a:highlight>
                <a:latin typeface="Times New Roman"/>
                <a:ea typeface="Times New Roman"/>
              </a:rPr>
              <a:t>Ilieva</a:t>
            </a:r>
            <a:r>
              <a:rPr lang="en-US" dirty="0" smtClean="0">
                <a:solidFill>
                  <a:srgbClr val="222222"/>
                </a:solidFill>
                <a:highlight>
                  <a:srgbClr val="FFFFFF"/>
                </a:highlight>
                <a:latin typeface="Times New Roman"/>
                <a:ea typeface="Times New Roman"/>
              </a:rPr>
              <a:t>, 2019</a:t>
            </a:r>
            <a:r>
              <a:rPr lang="en-US" dirty="0" smtClean="0">
                <a:latin typeface="Times New Roman"/>
                <a:ea typeface="Arial"/>
              </a:rPr>
              <a:t>)</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960438"/>
          </a:xfrm>
        </p:spPr>
        <p:txBody>
          <a:bodyPr>
            <a:noAutofit/>
          </a:bodyPr>
          <a:lstStyle/>
          <a:p>
            <a:r>
              <a:rPr lang="en-US" sz="3600" b="1" dirty="0" smtClean="0">
                <a:latin typeface="Times New Roman" pitchFamily="18" charset="0"/>
                <a:cs typeface="Times New Roman" pitchFamily="18" charset="0"/>
              </a:rPr>
              <a:t>Ways to meet guest expectations by hotels (Contd.)</a:t>
            </a:r>
            <a:r>
              <a:rPr lang="en-US" sz="3600" dirty="0" smtClean="0">
                <a:latin typeface="Times New Roman" pitchFamily="18" charset="0"/>
                <a:cs typeface="Times New Roman" pitchFamily="18" charset="0"/>
              </a:rPr>
              <a:t/>
            </a:r>
            <a:br>
              <a:rPr lang="en-US" sz="3600" dirty="0" smtClean="0">
                <a:latin typeface="Times New Roman" pitchFamily="18" charset="0"/>
                <a:cs typeface="Times New Roman" pitchFamily="18" charset="0"/>
              </a:rPr>
            </a:b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a:xfrm>
            <a:off x="381000" y="1600200"/>
            <a:ext cx="4267200" cy="4525963"/>
          </a:xfrm>
        </p:spPr>
        <p:txBody>
          <a:bodyPr/>
          <a:lstStyle/>
          <a:p>
            <a:pPr lvl="0" algn="just"/>
            <a:r>
              <a:rPr lang="en-US" sz="2000" dirty="0" smtClean="0">
                <a:latin typeface="Times New Roman" pitchFamily="18" charset="0"/>
                <a:cs typeface="Times New Roman" pitchFamily="18" charset="0"/>
              </a:rPr>
              <a:t>Making changes in hotel services based on customer feedback can be another effective way to meet customer expectations. </a:t>
            </a:r>
          </a:p>
          <a:p>
            <a:pPr lvl="0" algn="just"/>
            <a:r>
              <a:rPr lang="en-US" sz="2000" dirty="0" smtClean="0">
                <a:latin typeface="Times New Roman" pitchFamily="18" charset="0"/>
                <a:cs typeface="Times New Roman" pitchFamily="18" charset="0"/>
              </a:rPr>
              <a:t>Providing hotel services at affordable prices can be helpful in fulfilling expectations of customers from middle-class families. </a:t>
            </a:r>
          </a:p>
          <a:p>
            <a:endParaRPr lang="en-US" dirty="0"/>
          </a:p>
        </p:txBody>
      </p:sp>
      <p:pic>
        <p:nvPicPr>
          <p:cNvPr id="9218" name="Picture 2"/>
          <p:cNvPicPr>
            <a:picLocks noChangeAspect="1" noChangeArrowheads="1"/>
          </p:cNvPicPr>
          <p:nvPr/>
        </p:nvPicPr>
        <p:blipFill>
          <a:blip r:embed="rId3"/>
          <a:srcRect/>
          <a:stretch>
            <a:fillRect/>
          </a:stretch>
        </p:blipFill>
        <p:spPr bwMode="auto">
          <a:xfrm>
            <a:off x="5410200" y="1828800"/>
            <a:ext cx="3028950" cy="27051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5715000" y="4724400"/>
            <a:ext cx="2514600" cy="369332"/>
          </a:xfrm>
          <a:prstGeom prst="rect">
            <a:avLst/>
          </a:prstGeom>
          <a:noFill/>
        </p:spPr>
        <p:txBody>
          <a:bodyPr wrap="square" rtlCol="0">
            <a:spAutoFit/>
          </a:bodyPr>
          <a:lstStyle/>
          <a:p>
            <a:r>
              <a:rPr lang="en-US" dirty="0" smtClean="0"/>
              <a:t>(</a:t>
            </a:r>
            <a:r>
              <a:rPr lang="en-US" dirty="0" err="1" smtClean="0"/>
              <a:t>Tambunan</a:t>
            </a:r>
            <a:r>
              <a:rPr lang="en-US" dirty="0" smtClean="0"/>
              <a:t>, 2020)</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smtClean="0">
                <a:latin typeface="Times New Roman" pitchFamily="18" charset="0"/>
                <a:cs typeface="Times New Roman" pitchFamily="18" charset="0"/>
              </a:rPr>
              <a:t>Conclusion</a:t>
            </a:r>
            <a:endParaRPr lang="en-US" sz="40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572000" cy="4525963"/>
          </a:xfrm>
        </p:spPr>
        <p:txBody>
          <a:bodyPr>
            <a:normAutofit/>
          </a:bodyPr>
          <a:lstStyle/>
          <a:p>
            <a:pPr lvl="0" algn="just"/>
            <a:r>
              <a:rPr lang="en-US" sz="2000" dirty="0" smtClean="0">
                <a:latin typeface="Times New Roman" pitchFamily="18" charset="0"/>
                <a:cs typeface="Times New Roman" pitchFamily="18" charset="0"/>
              </a:rPr>
              <a:t>The target market for this hotel brand includes high-end tourists and road trippers. </a:t>
            </a:r>
          </a:p>
          <a:p>
            <a:pPr lvl="0" algn="just"/>
            <a:r>
              <a:rPr lang="en-US" sz="2000" dirty="0" smtClean="0">
                <a:latin typeface="Times New Roman" pitchFamily="18" charset="0"/>
                <a:cs typeface="Times New Roman" pitchFamily="18" charset="0"/>
              </a:rPr>
              <a:t>This company has become one of the biggest hotel brands in the world by concentrating on the conveniences of its consumers. </a:t>
            </a:r>
          </a:p>
          <a:p>
            <a:pPr lvl="0" algn="just"/>
            <a:r>
              <a:rPr lang="en-US" sz="2000" dirty="0" smtClean="0">
                <a:latin typeface="Times New Roman" pitchFamily="18" charset="0"/>
                <a:cs typeface="Times New Roman" pitchFamily="18" charset="0"/>
              </a:rPr>
              <a:t>Hotel personnel should also satisfy customer demands for food and drinks. Another important duty of hotel workers is gathering client reviews of the accommodations' services. </a:t>
            </a:r>
          </a:p>
          <a:p>
            <a:endParaRPr lang="en-US" dirty="0"/>
          </a:p>
        </p:txBody>
      </p:sp>
      <p:pic>
        <p:nvPicPr>
          <p:cNvPr id="10242" name="Picture 2"/>
          <p:cNvPicPr>
            <a:picLocks noChangeAspect="1" noChangeArrowheads="1"/>
          </p:cNvPicPr>
          <p:nvPr/>
        </p:nvPicPr>
        <p:blipFill>
          <a:blip r:embed="rId3"/>
          <a:srcRect/>
          <a:stretch>
            <a:fillRect/>
          </a:stretch>
        </p:blipFill>
        <p:spPr bwMode="auto">
          <a:xfrm>
            <a:off x="5334000" y="2057400"/>
            <a:ext cx="2619375" cy="29670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5562600" y="5257800"/>
            <a:ext cx="2133600" cy="369332"/>
          </a:xfrm>
          <a:prstGeom prst="rect">
            <a:avLst/>
          </a:prstGeom>
          <a:noFill/>
        </p:spPr>
        <p:txBody>
          <a:bodyPr wrap="square" rtlCol="0">
            <a:spAutoFit/>
          </a:bodyPr>
          <a:lstStyle/>
          <a:p>
            <a:r>
              <a:rPr lang="en-US" dirty="0" smtClean="0">
                <a:latin typeface="Times New Roman"/>
                <a:ea typeface="Arial"/>
              </a:rPr>
              <a:t>(</a:t>
            </a:r>
            <a:r>
              <a:rPr lang="en-US" dirty="0" err="1" smtClean="0">
                <a:solidFill>
                  <a:srgbClr val="222222"/>
                </a:solidFill>
                <a:highlight>
                  <a:srgbClr val="FFFFFF"/>
                </a:highlight>
                <a:latin typeface="Times New Roman"/>
                <a:ea typeface="Times New Roman"/>
              </a:rPr>
              <a:t>Harnjo</a:t>
            </a:r>
            <a:r>
              <a:rPr lang="en-US" dirty="0" smtClean="0">
                <a:solidFill>
                  <a:srgbClr val="222222"/>
                </a:solidFill>
                <a:highlight>
                  <a:srgbClr val="FFFFFF"/>
                </a:highlight>
                <a:latin typeface="Times New Roman"/>
                <a:ea typeface="Times New Roman"/>
              </a:rPr>
              <a:t> </a:t>
            </a:r>
            <a:r>
              <a:rPr lang="en-US" i="1" dirty="0" smtClean="0">
                <a:solidFill>
                  <a:srgbClr val="222222"/>
                </a:solidFill>
                <a:highlight>
                  <a:srgbClr val="FFFFFF"/>
                </a:highlight>
                <a:latin typeface="Times New Roman"/>
                <a:ea typeface="Times New Roman"/>
              </a:rPr>
              <a:t>et.al., </a:t>
            </a:r>
            <a:r>
              <a:rPr lang="en-US" dirty="0" smtClean="0">
                <a:solidFill>
                  <a:srgbClr val="222222"/>
                </a:solidFill>
                <a:highlight>
                  <a:srgbClr val="FFFFFF"/>
                </a:highlight>
                <a:latin typeface="Times New Roman"/>
                <a:ea typeface="Times New Roman"/>
              </a:rPr>
              <a:t>2021</a:t>
            </a:r>
            <a:r>
              <a:rPr lang="en-US" dirty="0" smtClean="0">
                <a:latin typeface="Times New Roman"/>
                <a:ea typeface="Arial"/>
              </a:rPr>
              <a:t>)</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itchFamily="18" charset="0"/>
                <a:cs typeface="Times New Roman" pitchFamily="18" charset="0"/>
              </a:rPr>
              <a:t>Reference</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40000" lnSpcReduction="20000"/>
          </a:bodyPr>
          <a:lstStyle/>
          <a:p>
            <a:pPr algn="just"/>
            <a:r>
              <a:rPr lang="en-US" dirty="0" err="1" smtClean="0">
                <a:latin typeface="Times New Roman" pitchFamily="18" charset="0"/>
                <a:cs typeface="Times New Roman" pitchFamily="18" charset="0"/>
              </a:rPr>
              <a:t>Bodrova</a:t>
            </a:r>
            <a:r>
              <a:rPr lang="en-US" dirty="0" smtClean="0">
                <a:latin typeface="Times New Roman" pitchFamily="18" charset="0"/>
                <a:cs typeface="Times New Roman" pitchFamily="18" charset="0"/>
              </a:rPr>
              <a:t>, E.G. and </a:t>
            </a:r>
            <a:r>
              <a:rPr lang="en-US" dirty="0" err="1" smtClean="0">
                <a:latin typeface="Times New Roman" pitchFamily="18" charset="0"/>
                <a:cs typeface="Times New Roman" pitchFamily="18" charset="0"/>
              </a:rPr>
              <a:t>Inyukina</a:t>
            </a:r>
            <a:r>
              <a:rPr lang="en-US" dirty="0" smtClean="0">
                <a:latin typeface="Times New Roman" pitchFamily="18" charset="0"/>
                <a:cs typeface="Times New Roman" pitchFamily="18" charset="0"/>
              </a:rPr>
              <a:t>, A.D., 2021. Analysis of the Competitiveness of Services of Hotel Enterprises Using the Parametric Method. </a:t>
            </a:r>
            <a:r>
              <a:rPr lang="en-US" i="1" dirty="0" err="1" smtClean="0">
                <a:latin typeface="Times New Roman" pitchFamily="18" charset="0"/>
                <a:cs typeface="Times New Roman" pitchFamily="18" charset="0"/>
              </a:rPr>
              <a:t>Vestnik</a:t>
            </a:r>
            <a:r>
              <a:rPr lang="en-US" i="1" dirty="0" smtClean="0">
                <a:latin typeface="Times New Roman" pitchFamily="18" charset="0"/>
                <a:cs typeface="Times New Roman" pitchFamily="18" charset="0"/>
              </a:rPr>
              <a:t> </a:t>
            </a:r>
            <a:r>
              <a:rPr lang="en-US" i="1" dirty="0" err="1" smtClean="0">
                <a:latin typeface="Times New Roman" pitchFamily="18" charset="0"/>
                <a:cs typeface="Times New Roman" pitchFamily="18" charset="0"/>
              </a:rPr>
              <a:t>Volgogradskogo</a:t>
            </a:r>
            <a:r>
              <a:rPr lang="en-US" i="1" dirty="0" smtClean="0">
                <a:latin typeface="Times New Roman" pitchFamily="18" charset="0"/>
                <a:cs typeface="Times New Roman" pitchFamily="18" charset="0"/>
              </a:rPr>
              <a:t> </a:t>
            </a:r>
            <a:r>
              <a:rPr lang="en-US" i="1" dirty="0" err="1" smtClean="0">
                <a:latin typeface="Times New Roman" pitchFamily="18" charset="0"/>
                <a:cs typeface="Times New Roman" pitchFamily="18" charset="0"/>
              </a:rPr>
              <a:t>Gosudarstvennogo</a:t>
            </a:r>
            <a:r>
              <a:rPr lang="en-US" i="1" dirty="0" smtClean="0">
                <a:latin typeface="Times New Roman" pitchFamily="18" charset="0"/>
                <a:cs typeface="Times New Roman" pitchFamily="18" charset="0"/>
              </a:rPr>
              <a:t> </a:t>
            </a:r>
            <a:r>
              <a:rPr lang="en-US" i="1" dirty="0" err="1" smtClean="0">
                <a:latin typeface="Times New Roman" pitchFamily="18" charset="0"/>
                <a:cs typeface="Times New Roman" pitchFamily="18" charset="0"/>
              </a:rPr>
              <a:t>Universiteta</a:t>
            </a:r>
            <a:r>
              <a:rPr lang="en-US" i="1" dirty="0" smtClean="0">
                <a:latin typeface="Times New Roman" pitchFamily="18" charset="0"/>
                <a:cs typeface="Times New Roman" pitchFamily="18" charset="0"/>
              </a:rPr>
              <a:t>. </a:t>
            </a:r>
            <a:r>
              <a:rPr lang="en-US" i="1" dirty="0" err="1" smtClean="0">
                <a:latin typeface="Times New Roman" pitchFamily="18" charset="0"/>
                <a:cs typeface="Times New Roman" pitchFamily="18" charset="0"/>
              </a:rPr>
              <a:t>Serii︠a</a:t>
            </a:r>
            <a:r>
              <a:rPr lang="en-US" i="1" dirty="0" smtClean="0">
                <a:latin typeface="Times New Roman" pitchFamily="18" charset="0"/>
                <a:cs typeface="Times New Roman" pitchFamily="18" charset="0"/>
              </a:rPr>
              <a:t>︡ 3, </a:t>
            </a:r>
            <a:r>
              <a:rPr lang="en-US" i="1" dirty="0" err="1" smtClean="0">
                <a:latin typeface="Times New Roman" pitchFamily="18" charset="0"/>
                <a:cs typeface="Times New Roman" pitchFamily="18" charset="0"/>
              </a:rPr>
              <a:t>Ėkonomika</a:t>
            </a:r>
            <a:r>
              <a:rPr lang="en-US" i="1" dirty="0" smtClean="0">
                <a:latin typeface="Times New Roman" pitchFamily="18" charset="0"/>
                <a:cs typeface="Times New Roman" pitchFamily="18" charset="0"/>
              </a:rPr>
              <a:t>, </a:t>
            </a:r>
            <a:r>
              <a:rPr lang="en-US" i="1" dirty="0" err="1" smtClean="0">
                <a:latin typeface="Times New Roman" pitchFamily="18" charset="0"/>
                <a:cs typeface="Times New Roman" pitchFamily="18" charset="0"/>
              </a:rPr>
              <a:t>Ėkologii︠a</a:t>
            </a:r>
            <a:r>
              <a:rPr lang="en-US" i="1" dirty="0" smtClean="0">
                <a:latin typeface="Times New Roman" pitchFamily="18" charset="0"/>
                <a:cs typeface="Times New Roman" pitchFamily="18" charset="0"/>
              </a:rPr>
              <a:t>︡</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23</a:t>
            </a:r>
            <a:r>
              <a:rPr lang="en-US" dirty="0" smtClean="0">
                <a:latin typeface="Times New Roman" pitchFamily="18" charset="0"/>
                <a:cs typeface="Times New Roman" pitchFamily="18" charset="0"/>
              </a:rPr>
              <a:t>(4).</a:t>
            </a:r>
          </a:p>
          <a:p>
            <a:pPr algn="just"/>
            <a:r>
              <a:rPr lang="en-US" dirty="0" err="1" smtClean="0">
                <a:latin typeface="Times New Roman" pitchFamily="18" charset="0"/>
                <a:cs typeface="Times New Roman" pitchFamily="18" charset="0"/>
              </a:rPr>
              <a:t>Buhalis</a:t>
            </a:r>
            <a:r>
              <a:rPr lang="en-US" dirty="0" smtClean="0">
                <a:latin typeface="Times New Roman" pitchFamily="18" charset="0"/>
                <a:cs typeface="Times New Roman" pitchFamily="18" charset="0"/>
              </a:rPr>
              <a:t>, D. and </a:t>
            </a:r>
            <a:r>
              <a:rPr lang="en-US" dirty="0" err="1" smtClean="0">
                <a:latin typeface="Times New Roman" pitchFamily="18" charset="0"/>
                <a:cs typeface="Times New Roman" pitchFamily="18" charset="0"/>
              </a:rPr>
              <a:t>Sinarta</a:t>
            </a:r>
            <a:r>
              <a:rPr lang="en-US" dirty="0" smtClean="0">
                <a:latin typeface="Times New Roman" pitchFamily="18" charset="0"/>
                <a:cs typeface="Times New Roman" pitchFamily="18" charset="0"/>
              </a:rPr>
              <a:t>, Y., 2019. Real-time co-creation and </a:t>
            </a:r>
            <a:r>
              <a:rPr lang="en-US" dirty="0" err="1" smtClean="0">
                <a:latin typeface="Times New Roman" pitchFamily="18" charset="0"/>
                <a:cs typeface="Times New Roman" pitchFamily="18" charset="0"/>
              </a:rPr>
              <a:t>nowness</a:t>
            </a:r>
            <a:r>
              <a:rPr lang="en-US" dirty="0" smtClean="0">
                <a:latin typeface="Times New Roman" pitchFamily="18" charset="0"/>
                <a:cs typeface="Times New Roman" pitchFamily="18" charset="0"/>
              </a:rPr>
              <a:t> service: lessons from tourism and hospitality. </a:t>
            </a:r>
            <a:r>
              <a:rPr lang="en-US" i="1" dirty="0" smtClean="0">
                <a:latin typeface="Times New Roman" pitchFamily="18" charset="0"/>
                <a:cs typeface="Times New Roman" pitchFamily="18" charset="0"/>
              </a:rPr>
              <a:t>Journal of Travel &amp; Tourism Marketing</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36</a:t>
            </a:r>
            <a:r>
              <a:rPr lang="en-US" dirty="0" smtClean="0">
                <a:latin typeface="Times New Roman" pitchFamily="18" charset="0"/>
                <a:cs typeface="Times New Roman" pitchFamily="18" charset="0"/>
              </a:rPr>
              <a:t>(5), pp.563-582.</a:t>
            </a:r>
          </a:p>
          <a:p>
            <a:pPr algn="just"/>
            <a:r>
              <a:rPr lang="en-US" dirty="0" err="1" smtClean="0">
                <a:latin typeface="Times New Roman" pitchFamily="18" charset="0"/>
                <a:cs typeface="Times New Roman" pitchFamily="18" charset="0"/>
              </a:rPr>
              <a:t>Ercan</a:t>
            </a:r>
            <a:r>
              <a:rPr lang="en-US" dirty="0" smtClean="0">
                <a:latin typeface="Times New Roman" pitchFamily="18" charset="0"/>
                <a:cs typeface="Times New Roman" pitchFamily="18" charset="0"/>
              </a:rPr>
              <a:t>, F., 2019. Smart tourism technologies: applications in hotel business. </a:t>
            </a:r>
            <a:r>
              <a:rPr lang="en-US" i="1" dirty="0" smtClean="0">
                <a:latin typeface="Times New Roman" pitchFamily="18" charset="0"/>
                <a:cs typeface="Times New Roman" pitchFamily="18" charset="0"/>
              </a:rPr>
              <a:t>Theory and practice in social sciences</a:t>
            </a:r>
            <a:r>
              <a:rPr lang="en-US" dirty="0" smtClean="0">
                <a:latin typeface="Times New Roman" pitchFamily="18" charset="0"/>
                <a:cs typeface="Times New Roman" pitchFamily="18" charset="0"/>
              </a:rPr>
              <a:t>, pp.528-546.</a:t>
            </a:r>
          </a:p>
          <a:p>
            <a:pPr algn="just"/>
            <a:r>
              <a:rPr lang="en-US" dirty="0" err="1" smtClean="0">
                <a:latin typeface="Times New Roman" pitchFamily="18" charset="0"/>
                <a:cs typeface="Times New Roman" pitchFamily="18" charset="0"/>
              </a:rPr>
              <a:t>Harnjo</a:t>
            </a:r>
            <a:r>
              <a:rPr lang="en-US" dirty="0" smtClean="0">
                <a:latin typeface="Times New Roman" pitchFamily="18" charset="0"/>
                <a:cs typeface="Times New Roman" pitchFamily="18" charset="0"/>
              </a:rPr>
              <a:t>, E., Rudy, R., </a:t>
            </a:r>
            <a:r>
              <a:rPr lang="en-US" dirty="0" err="1" smtClean="0">
                <a:latin typeface="Times New Roman" pitchFamily="18" charset="0"/>
                <a:cs typeface="Times New Roman" pitchFamily="18" charset="0"/>
              </a:rPr>
              <a:t>Simamora</a:t>
            </a:r>
            <a:r>
              <a:rPr lang="en-US" dirty="0" smtClean="0">
                <a:latin typeface="Times New Roman" pitchFamily="18" charset="0"/>
                <a:cs typeface="Times New Roman" pitchFamily="18" charset="0"/>
              </a:rPr>
              <a:t>, J., </a:t>
            </a:r>
            <a:r>
              <a:rPr lang="en-US" dirty="0" err="1" smtClean="0">
                <a:latin typeface="Times New Roman" pitchFamily="18" charset="0"/>
                <a:cs typeface="Times New Roman" pitchFamily="18" charset="0"/>
              </a:rPr>
              <a:t>Hutabarat</a:t>
            </a:r>
            <a:r>
              <a:rPr lang="en-US" dirty="0" smtClean="0">
                <a:latin typeface="Times New Roman" pitchFamily="18" charset="0"/>
                <a:cs typeface="Times New Roman" pitchFamily="18" charset="0"/>
              </a:rPr>
              <a:t>, L.R. and Juliana, J., 2021. Identifying customer behavior in hospitality to deliver quality service and customer satisfaction. </a:t>
            </a:r>
            <a:r>
              <a:rPr lang="en-US" i="1" dirty="0" smtClean="0">
                <a:latin typeface="Times New Roman" pitchFamily="18" charset="0"/>
                <a:cs typeface="Times New Roman" pitchFamily="18" charset="0"/>
              </a:rPr>
              <a:t>Journal Of Industrial Engineering &amp; Management Research</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2</a:t>
            </a:r>
            <a:r>
              <a:rPr lang="en-US" dirty="0" smtClean="0">
                <a:latin typeface="Times New Roman" pitchFamily="18" charset="0"/>
                <a:cs typeface="Times New Roman" pitchFamily="18" charset="0"/>
              </a:rPr>
              <a:t>(4), pp.107-113.</a:t>
            </a:r>
          </a:p>
          <a:p>
            <a:pPr algn="just"/>
            <a:r>
              <a:rPr lang="en-US" dirty="0" err="1" smtClean="0">
                <a:latin typeface="Times New Roman" pitchFamily="18" charset="0"/>
                <a:cs typeface="Times New Roman" pitchFamily="18" charset="0"/>
              </a:rPr>
              <a:t>Khalimova</a:t>
            </a:r>
            <a:r>
              <a:rPr lang="en-US" dirty="0" smtClean="0">
                <a:latin typeface="Times New Roman" pitchFamily="18" charset="0"/>
                <a:cs typeface="Times New Roman" pitchFamily="18" charset="0"/>
              </a:rPr>
              <a:t>, N.J., 2020. Analysis of foreign experience in hotel career enhancement programs. </a:t>
            </a:r>
            <a:r>
              <a:rPr lang="en-US" i="1" dirty="0" smtClean="0">
                <a:latin typeface="Times New Roman" pitchFamily="18" charset="0"/>
                <a:cs typeface="Times New Roman" pitchFamily="18" charset="0"/>
              </a:rPr>
              <a:t>Central Asian Problems of Modern Science and Education</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2020</a:t>
            </a:r>
            <a:r>
              <a:rPr lang="en-US" dirty="0" smtClean="0">
                <a:latin typeface="Times New Roman" pitchFamily="18" charset="0"/>
                <a:cs typeface="Times New Roman" pitchFamily="18" charset="0"/>
              </a:rPr>
              <a:t>(2), pp.3-14.</a:t>
            </a:r>
          </a:p>
          <a:p>
            <a:pPr algn="just"/>
            <a:r>
              <a:rPr lang="en-US" dirty="0" err="1" smtClean="0">
                <a:latin typeface="Times New Roman" pitchFamily="18" charset="0"/>
                <a:cs typeface="Times New Roman" pitchFamily="18" charset="0"/>
              </a:rPr>
              <a:t>Kryukova</a:t>
            </a:r>
            <a:r>
              <a:rPr lang="en-US" dirty="0" smtClean="0">
                <a:latin typeface="Times New Roman" pitchFamily="18" charset="0"/>
                <a:cs typeface="Times New Roman" pitchFamily="18" charset="0"/>
              </a:rPr>
              <a:t>, E.M. and </a:t>
            </a:r>
            <a:r>
              <a:rPr lang="en-US" dirty="0" err="1" smtClean="0">
                <a:latin typeface="Times New Roman" pitchFamily="18" charset="0"/>
                <a:cs typeface="Times New Roman" pitchFamily="18" charset="0"/>
              </a:rPr>
              <a:t>Khetagurova</a:t>
            </a:r>
            <a:r>
              <a:rPr lang="en-US" dirty="0" smtClean="0">
                <a:latin typeface="Times New Roman" pitchFamily="18" charset="0"/>
                <a:cs typeface="Times New Roman" pitchFamily="18" charset="0"/>
              </a:rPr>
              <a:t>, V.S., 2020. Modern methods and approaches to the management of the hotel services promotion. </a:t>
            </a:r>
            <a:r>
              <a:rPr lang="en-US" i="1" dirty="0" err="1" smtClean="0">
                <a:latin typeface="Times New Roman" pitchFamily="18" charset="0"/>
                <a:cs typeface="Times New Roman" pitchFamily="18" charset="0"/>
              </a:rPr>
              <a:t>Revista</a:t>
            </a:r>
            <a:r>
              <a:rPr lang="en-US" i="1" dirty="0" smtClean="0">
                <a:latin typeface="Times New Roman" pitchFamily="18" charset="0"/>
                <a:cs typeface="Times New Roman" pitchFamily="18" charset="0"/>
              </a:rPr>
              <a:t> </a:t>
            </a:r>
            <a:r>
              <a:rPr lang="en-US" i="1" dirty="0" err="1" smtClean="0">
                <a:latin typeface="Times New Roman" pitchFamily="18" charset="0"/>
                <a:cs typeface="Times New Roman" pitchFamily="18" charset="0"/>
              </a:rPr>
              <a:t>Turismo</a:t>
            </a:r>
            <a:r>
              <a:rPr lang="en-US" i="1" dirty="0" smtClean="0">
                <a:latin typeface="Times New Roman" pitchFamily="18" charset="0"/>
                <a:cs typeface="Times New Roman" pitchFamily="18" charset="0"/>
              </a:rPr>
              <a:t> </a:t>
            </a:r>
            <a:r>
              <a:rPr lang="en-US" i="1" dirty="0" err="1" smtClean="0">
                <a:latin typeface="Times New Roman" pitchFamily="18" charset="0"/>
                <a:cs typeface="Times New Roman" pitchFamily="18" charset="0"/>
              </a:rPr>
              <a:t>Estudos</a:t>
            </a:r>
            <a:r>
              <a:rPr lang="en-US" i="1" dirty="0" smtClean="0">
                <a:latin typeface="Times New Roman" pitchFamily="18" charset="0"/>
                <a:cs typeface="Times New Roman" pitchFamily="18" charset="0"/>
              </a:rPr>
              <a:t> e </a:t>
            </a:r>
            <a:r>
              <a:rPr lang="en-US" i="1" dirty="0" err="1" smtClean="0">
                <a:latin typeface="Times New Roman" pitchFamily="18" charset="0"/>
                <a:cs typeface="Times New Roman" pitchFamily="18" charset="0"/>
              </a:rPr>
              <a:t>Práticas</a:t>
            </a:r>
            <a:r>
              <a:rPr lang="en-US" i="1" dirty="0" smtClean="0">
                <a:latin typeface="Times New Roman" pitchFamily="18" charset="0"/>
                <a:cs typeface="Times New Roman" pitchFamily="18" charset="0"/>
              </a:rPr>
              <a:t>-RTEP/UERN</a:t>
            </a:r>
            <a:r>
              <a:rPr lang="en-US" dirty="0" smtClean="0">
                <a:latin typeface="Times New Roman" pitchFamily="18" charset="0"/>
                <a:cs typeface="Times New Roman" pitchFamily="18" charset="0"/>
              </a:rPr>
              <a:t>, (3), pp.1-10.</a:t>
            </a:r>
          </a:p>
          <a:p>
            <a:pPr algn="just"/>
            <a:r>
              <a:rPr lang="en-US" dirty="0" smtClean="0">
                <a:latin typeface="Times New Roman" pitchFamily="18" charset="0"/>
                <a:cs typeface="Times New Roman" pitchFamily="18" charset="0"/>
              </a:rPr>
              <a:t>Lee, S.A. and Oh, H., 2021. Anthropomorphism and its implications for advertising hotel brands. </a:t>
            </a:r>
            <a:r>
              <a:rPr lang="en-US" i="1" dirty="0" smtClean="0">
                <a:latin typeface="Times New Roman" pitchFamily="18" charset="0"/>
                <a:cs typeface="Times New Roman" pitchFamily="18" charset="0"/>
              </a:rPr>
              <a:t>Journal of Business Research</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129</a:t>
            </a:r>
            <a:r>
              <a:rPr lang="en-US" dirty="0" smtClean="0">
                <a:latin typeface="Times New Roman" pitchFamily="18" charset="0"/>
                <a:cs typeface="Times New Roman" pitchFamily="18" charset="0"/>
              </a:rPr>
              <a:t>, pp.455-464.</a:t>
            </a:r>
          </a:p>
          <a:p>
            <a:pPr algn="just"/>
            <a:r>
              <a:rPr lang="en-US" dirty="0" err="1" smtClean="0">
                <a:latin typeface="Times New Roman" pitchFamily="18" charset="0"/>
                <a:cs typeface="Times New Roman" pitchFamily="18" charset="0"/>
              </a:rPr>
              <a:t>Lukanova</a:t>
            </a:r>
            <a:r>
              <a:rPr lang="en-US" dirty="0" smtClean="0">
                <a:latin typeface="Times New Roman" pitchFamily="18" charset="0"/>
                <a:cs typeface="Times New Roman" pitchFamily="18" charset="0"/>
              </a:rPr>
              <a:t>, G. and </a:t>
            </a:r>
            <a:r>
              <a:rPr lang="en-US" dirty="0" err="1" smtClean="0">
                <a:latin typeface="Times New Roman" pitchFamily="18" charset="0"/>
                <a:cs typeface="Times New Roman" pitchFamily="18" charset="0"/>
              </a:rPr>
              <a:t>Ilieva</a:t>
            </a:r>
            <a:r>
              <a:rPr lang="en-US" dirty="0" smtClean="0">
                <a:latin typeface="Times New Roman" pitchFamily="18" charset="0"/>
                <a:cs typeface="Times New Roman" pitchFamily="18" charset="0"/>
              </a:rPr>
              <a:t>, G., 2019. Robots, artificial intelligence, and service automation in hotels. In </a:t>
            </a:r>
            <a:r>
              <a:rPr lang="en-US" i="1" dirty="0" smtClean="0">
                <a:latin typeface="Times New Roman" pitchFamily="18" charset="0"/>
                <a:cs typeface="Times New Roman" pitchFamily="18" charset="0"/>
              </a:rPr>
              <a:t>Robots, artificial intelligence, and service automation in travel, tourism and hospitality</a:t>
            </a:r>
            <a:r>
              <a:rPr lang="en-US" dirty="0" smtClean="0">
                <a:latin typeface="Times New Roman" pitchFamily="18" charset="0"/>
                <a:cs typeface="Times New Roman" pitchFamily="18" charset="0"/>
              </a:rPr>
              <a:t> (pp. 157-183). Emerald Publishing Limited.</a:t>
            </a:r>
          </a:p>
          <a:p>
            <a:pPr algn="just"/>
            <a:r>
              <a:rPr lang="en-US" dirty="0" smtClean="0">
                <a:latin typeface="Times New Roman" pitchFamily="18" charset="0"/>
                <a:cs typeface="Times New Roman" pitchFamily="18" charset="0"/>
              </a:rPr>
              <a:t>Marriott.com, 2023 [ONLINE] Available at: </a:t>
            </a:r>
            <a:r>
              <a:rPr lang="en-US" u="sng" dirty="0" smtClean="0">
                <a:latin typeface="Times New Roman" pitchFamily="18" charset="0"/>
                <a:cs typeface="Times New Roman" pitchFamily="18" charset="0"/>
                <a:hlinkClick r:id="rId2"/>
              </a:rPr>
              <a:t>https://www.marriott.com/marriott-brands.mi</a:t>
            </a:r>
            <a:r>
              <a:rPr lang="en-US" dirty="0" smtClean="0">
                <a:latin typeface="Times New Roman" pitchFamily="18" charset="0"/>
                <a:cs typeface="Times New Roman" pitchFamily="18" charset="0"/>
              </a:rPr>
              <a:t> [Accessed on 17.05.2023]</a:t>
            </a:r>
          </a:p>
          <a:p>
            <a:pPr algn="just"/>
            <a:r>
              <a:rPr lang="en-US" dirty="0" err="1" smtClean="0">
                <a:latin typeface="Times New Roman" pitchFamily="18" charset="0"/>
                <a:cs typeface="Times New Roman" pitchFamily="18" charset="0"/>
              </a:rPr>
              <a:t>Tambunan</a:t>
            </a:r>
            <a:r>
              <a:rPr lang="en-US" dirty="0" smtClean="0">
                <a:latin typeface="Times New Roman" pitchFamily="18" charset="0"/>
                <a:cs typeface="Times New Roman" pitchFamily="18" charset="0"/>
              </a:rPr>
              <a:t>, I.B., 2020. </a:t>
            </a:r>
            <a:r>
              <a:rPr lang="en-US" dirty="0" err="1" smtClean="0">
                <a:latin typeface="Times New Roman" pitchFamily="18" charset="0"/>
                <a:cs typeface="Times New Roman" pitchFamily="18" charset="0"/>
              </a:rPr>
              <a:t>Pelaksanaan</a:t>
            </a:r>
            <a:r>
              <a:rPr lang="en-US" dirty="0" smtClean="0">
                <a:latin typeface="Times New Roman" pitchFamily="18" charset="0"/>
                <a:cs typeface="Times New Roman" pitchFamily="18" charset="0"/>
              </a:rPr>
              <a:t> </a:t>
            </a:r>
            <a:r>
              <a:rPr lang="en-US" dirty="0" err="1" smtClean="0">
                <a:latin typeface="Times New Roman" pitchFamily="18" charset="0"/>
                <a:cs typeface="Times New Roman" pitchFamily="18" charset="0"/>
              </a:rPr>
              <a:t>Standar</a:t>
            </a:r>
            <a:r>
              <a:rPr lang="en-US" dirty="0" smtClean="0">
                <a:latin typeface="Times New Roman" pitchFamily="18" charset="0"/>
                <a:cs typeface="Times New Roman" pitchFamily="18" charset="0"/>
              </a:rPr>
              <a:t> </a:t>
            </a:r>
            <a:r>
              <a:rPr lang="en-US" dirty="0" err="1" smtClean="0">
                <a:latin typeface="Times New Roman" pitchFamily="18" charset="0"/>
                <a:cs typeface="Times New Roman" pitchFamily="18" charset="0"/>
              </a:rPr>
              <a:t>Operasional</a:t>
            </a:r>
            <a:r>
              <a:rPr lang="en-US" dirty="0" smtClean="0">
                <a:latin typeface="Times New Roman" pitchFamily="18" charset="0"/>
                <a:cs typeface="Times New Roman" pitchFamily="18" charset="0"/>
              </a:rPr>
              <a:t> </a:t>
            </a:r>
            <a:r>
              <a:rPr lang="en-US" dirty="0" err="1" smtClean="0">
                <a:latin typeface="Times New Roman" pitchFamily="18" charset="0"/>
                <a:cs typeface="Times New Roman" pitchFamily="18" charset="0"/>
              </a:rPr>
              <a:t>Prosedur</a:t>
            </a:r>
            <a:r>
              <a:rPr lang="en-US" dirty="0" smtClean="0">
                <a:latin typeface="Times New Roman" pitchFamily="18" charset="0"/>
                <a:cs typeface="Times New Roman" pitchFamily="18" charset="0"/>
              </a:rPr>
              <a:t> </a:t>
            </a:r>
            <a:r>
              <a:rPr lang="en-US" dirty="0" err="1" smtClean="0">
                <a:latin typeface="Times New Roman" pitchFamily="18" charset="0"/>
                <a:cs typeface="Times New Roman" pitchFamily="18" charset="0"/>
              </a:rPr>
              <a:t>Pemesanan</a:t>
            </a:r>
            <a:r>
              <a:rPr lang="en-US" dirty="0" smtClean="0">
                <a:latin typeface="Times New Roman" pitchFamily="18" charset="0"/>
                <a:cs typeface="Times New Roman" pitchFamily="18" charset="0"/>
              </a:rPr>
              <a:t> </a:t>
            </a:r>
            <a:r>
              <a:rPr lang="en-US" dirty="0" err="1" smtClean="0">
                <a:latin typeface="Times New Roman" pitchFamily="18" charset="0"/>
                <a:cs typeface="Times New Roman" pitchFamily="18" charset="0"/>
              </a:rPr>
              <a:t>Makanan</a:t>
            </a:r>
            <a:r>
              <a:rPr lang="en-US" dirty="0" smtClean="0">
                <a:latin typeface="Times New Roman" pitchFamily="18" charset="0"/>
                <a:cs typeface="Times New Roman" pitchFamily="18" charset="0"/>
              </a:rPr>
              <a:t> Di Prime Steak House Fine Dining </a:t>
            </a:r>
            <a:r>
              <a:rPr lang="en-US" dirty="0" err="1" smtClean="0">
                <a:latin typeface="Times New Roman" pitchFamily="18" charset="0"/>
                <a:cs typeface="Times New Roman" pitchFamily="18" charset="0"/>
              </a:rPr>
              <a:t>Restoran</a:t>
            </a:r>
            <a:r>
              <a:rPr lang="en-US" dirty="0" smtClean="0">
                <a:latin typeface="Times New Roman" pitchFamily="18" charset="0"/>
                <a:cs typeface="Times New Roman" pitchFamily="18" charset="0"/>
              </a:rPr>
              <a:t> JW Marriott Hotel Medan. </a:t>
            </a:r>
            <a:r>
              <a:rPr lang="en-US" i="1" dirty="0" err="1" smtClean="0">
                <a:latin typeface="Times New Roman" pitchFamily="18" charset="0"/>
                <a:cs typeface="Times New Roman" pitchFamily="18" charset="0"/>
              </a:rPr>
              <a:t>Jurnal</a:t>
            </a:r>
            <a:r>
              <a:rPr lang="en-US" i="1" dirty="0" smtClean="0">
                <a:latin typeface="Times New Roman" pitchFamily="18" charset="0"/>
                <a:cs typeface="Times New Roman" pitchFamily="18" charset="0"/>
              </a:rPr>
              <a:t> </a:t>
            </a:r>
            <a:r>
              <a:rPr lang="en-US" i="1" dirty="0" err="1" smtClean="0">
                <a:latin typeface="Times New Roman" pitchFamily="18" charset="0"/>
                <a:cs typeface="Times New Roman" pitchFamily="18" charset="0"/>
              </a:rPr>
              <a:t>Ilmiah</a:t>
            </a:r>
            <a:r>
              <a:rPr lang="en-US" i="1" dirty="0" smtClean="0">
                <a:latin typeface="Times New Roman" pitchFamily="18" charset="0"/>
                <a:cs typeface="Times New Roman" pitchFamily="18" charset="0"/>
              </a:rPr>
              <a:t> </a:t>
            </a:r>
            <a:r>
              <a:rPr lang="en-US" i="1" dirty="0" err="1" smtClean="0">
                <a:latin typeface="Times New Roman" pitchFamily="18" charset="0"/>
                <a:cs typeface="Times New Roman" pitchFamily="18" charset="0"/>
              </a:rPr>
              <a:t>Akomodasi</a:t>
            </a:r>
            <a:r>
              <a:rPr lang="en-US" i="1" dirty="0" smtClean="0">
                <a:latin typeface="Times New Roman" pitchFamily="18" charset="0"/>
                <a:cs typeface="Times New Roman" pitchFamily="18" charset="0"/>
              </a:rPr>
              <a:t> </a:t>
            </a:r>
            <a:r>
              <a:rPr lang="en-US" i="1" dirty="0" err="1" smtClean="0">
                <a:latin typeface="Times New Roman" pitchFamily="18" charset="0"/>
                <a:cs typeface="Times New Roman" pitchFamily="18" charset="0"/>
              </a:rPr>
              <a:t>Agung</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7</a:t>
            </a:r>
            <a:r>
              <a:rPr lang="en-US" dirty="0" smtClean="0">
                <a:latin typeface="Times New Roman" pitchFamily="18" charset="0"/>
                <a:cs typeface="Times New Roman" pitchFamily="18" charset="0"/>
              </a:rPr>
              <a:t>(2), pp.50-57.</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05000"/>
            <a:ext cx="8229600" cy="2895600"/>
          </a:xfrm>
        </p:spPr>
        <p:txBody>
          <a:bodyPr>
            <a:normAutofit/>
          </a:bodyPr>
          <a:lstStyle/>
          <a:p>
            <a:r>
              <a:rPr lang="en-US" sz="7200" b="1" dirty="0" smtClean="0">
                <a:latin typeface="Times New Roman" pitchFamily="18" charset="0"/>
                <a:cs typeface="Times New Roman" pitchFamily="18" charset="0"/>
              </a:rPr>
              <a:t>THANK YOU </a:t>
            </a:r>
            <a:endParaRPr lang="en-US" sz="7200" b="1"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TotalTime>
  <Words>1217</Words>
  <Application>Microsoft Office PowerPoint</Application>
  <PresentationFormat>On-screen Show (4:3)</PresentationFormat>
  <Paragraphs>79</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Hospitality &amp; Guest Services</vt:lpstr>
      <vt:lpstr>Introduction</vt:lpstr>
      <vt:lpstr>Overview of chosen hotel brand  </vt:lpstr>
      <vt:lpstr>Main consumers of selected hotel brand  </vt:lpstr>
      <vt:lpstr>Nature, scope, facilities and Role of guest services  </vt:lpstr>
      <vt:lpstr>Nature, scope, facilities and role of guest services (Contd.) </vt:lpstr>
      <vt:lpstr>Role and Functions of guest services  </vt:lpstr>
      <vt:lpstr>Importance of Hospitality  </vt:lpstr>
      <vt:lpstr>Ways to meet guest expectations by hotels  </vt:lpstr>
      <vt:lpstr>Ways to meet guest expectations by hotels (Contd.) </vt:lpstr>
      <vt:lpstr>Conclusion</vt:lpstr>
      <vt:lpstr>Reference</vt:lpstr>
      <vt:lpstr>THANK YOU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&amp; Guest Services</dc:title>
  <dc:creator>user</dc:creator>
  <cp:lastModifiedBy>Admin</cp:lastModifiedBy>
  <cp:revision>5</cp:revision>
  <dcterms:created xsi:type="dcterms:W3CDTF">2006-08-16T00:00:00Z</dcterms:created>
  <dcterms:modified xsi:type="dcterms:W3CDTF">2023-05-17T08:08:57Z</dcterms:modified>
</cp:coreProperties>
</file>