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1" r:id="rId2"/>
    <p:sldId id="257" r:id="rId3"/>
    <p:sldId id="258" r:id="rId4"/>
    <p:sldId id="260" r:id="rId5"/>
    <p:sldId id="259" r:id="rId6"/>
    <p:sldId id="263" r:id="rId7"/>
    <p:sldId id="265" r:id="rId8"/>
    <p:sldId id="264" r:id="rId9"/>
    <p:sldId id="262" r:id="rId10"/>
    <p:sldId id="266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4B0B5D6-F56B-406F-98A0-394F783E7F9B}" v="11" dt="2022-08-09T16:59:32.47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67161" autoAdjust="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atianany16@gmail.com" userId="b01c265955cef4e0" providerId="LiveId" clId="{E4B0B5D6-F56B-406F-98A0-394F783E7F9B}"/>
    <pc:docChg chg="undo redo custSel addSld modSld">
      <pc:chgData name="catianany16@gmail.com" userId="b01c265955cef4e0" providerId="LiveId" clId="{E4B0B5D6-F56B-406F-98A0-394F783E7F9B}" dt="2022-08-09T17:17:16.947" v="9761" actId="20577"/>
      <pc:docMkLst>
        <pc:docMk/>
      </pc:docMkLst>
      <pc:sldChg chg="modSp mod">
        <pc:chgData name="catianany16@gmail.com" userId="b01c265955cef4e0" providerId="LiveId" clId="{E4B0B5D6-F56B-406F-98A0-394F783E7F9B}" dt="2022-08-09T14:04:12.242" v="7125" actId="20577"/>
        <pc:sldMkLst>
          <pc:docMk/>
          <pc:sldMk cId="1512845258" sldId="257"/>
        </pc:sldMkLst>
        <pc:spChg chg="mod">
          <ac:chgData name="catianany16@gmail.com" userId="b01c265955cef4e0" providerId="LiveId" clId="{E4B0B5D6-F56B-406F-98A0-394F783E7F9B}" dt="2022-08-05T11:28:08.991" v="3133" actId="113"/>
          <ac:spMkLst>
            <pc:docMk/>
            <pc:sldMk cId="1512845258" sldId="257"/>
            <ac:spMk id="2" creationId="{CF7B95FD-75B9-45E4-993D-A06DD4DE0C0B}"/>
          </ac:spMkLst>
        </pc:spChg>
        <pc:spChg chg="mod">
          <ac:chgData name="catianany16@gmail.com" userId="b01c265955cef4e0" providerId="LiveId" clId="{E4B0B5D6-F56B-406F-98A0-394F783E7F9B}" dt="2022-08-09T14:04:12.242" v="7125" actId="20577"/>
          <ac:spMkLst>
            <pc:docMk/>
            <pc:sldMk cId="1512845258" sldId="257"/>
            <ac:spMk id="3" creationId="{7C55405F-B1B5-4DEF-B747-6D8A425C7DED}"/>
          </ac:spMkLst>
        </pc:spChg>
      </pc:sldChg>
      <pc:sldChg chg="modSp mod">
        <pc:chgData name="catianany16@gmail.com" userId="b01c265955cef4e0" providerId="LiveId" clId="{E4B0B5D6-F56B-406F-98A0-394F783E7F9B}" dt="2022-08-09T14:04:43.632" v="7147" actId="20577"/>
        <pc:sldMkLst>
          <pc:docMk/>
          <pc:sldMk cId="2274947693" sldId="258"/>
        </pc:sldMkLst>
        <pc:spChg chg="mod">
          <ac:chgData name="catianany16@gmail.com" userId="b01c265955cef4e0" providerId="LiveId" clId="{E4B0B5D6-F56B-406F-98A0-394F783E7F9B}" dt="2022-08-05T11:28:36.179" v="3137" actId="113"/>
          <ac:spMkLst>
            <pc:docMk/>
            <pc:sldMk cId="2274947693" sldId="258"/>
            <ac:spMk id="2" creationId="{700E2F0E-0041-485B-A017-7B44BEB42284}"/>
          </ac:spMkLst>
        </pc:spChg>
        <pc:spChg chg="mod">
          <ac:chgData name="catianany16@gmail.com" userId="b01c265955cef4e0" providerId="LiveId" clId="{E4B0B5D6-F56B-406F-98A0-394F783E7F9B}" dt="2022-08-09T14:04:43.632" v="7147" actId="20577"/>
          <ac:spMkLst>
            <pc:docMk/>
            <pc:sldMk cId="2274947693" sldId="258"/>
            <ac:spMk id="3" creationId="{D342EDA8-78A7-48B7-9C96-97679DE6DE9B}"/>
          </ac:spMkLst>
        </pc:spChg>
      </pc:sldChg>
      <pc:sldChg chg="modSp mod">
        <pc:chgData name="catianany16@gmail.com" userId="b01c265955cef4e0" providerId="LiveId" clId="{E4B0B5D6-F56B-406F-98A0-394F783E7F9B}" dt="2022-08-09T14:35:37.885" v="7505" actId="20577"/>
        <pc:sldMkLst>
          <pc:docMk/>
          <pc:sldMk cId="42112689" sldId="259"/>
        </pc:sldMkLst>
        <pc:spChg chg="mod">
          <ac:chgData name="catianany16@gmail.com" userId="b01c265955cef4e0" providerId="LiveId" clId="{E4B0B5D6-F56B-406F-98A0-394F783E7F9B}" dt="2022-08-09T14:19:42.799" v="7265" actId="1076"/>
          <ac:spMkLst>
            <pc:docMk/>
            <pc:sldMk cId="42112689" sldId="259"/>
            <ac:spMk id="2" creationId="{3B16B467-C08C-466F-BE6B-7F9ED5E6F580}"/>
          </ac:spMkLst>
        </pc:spChg>
        <pc:spChg chg="mod">
          <ac:chgData name="catianany16@gmail.com" userId="b01c265955cef4e0" providerId="LiveId" clId="{E4B0B5D6-F56B-406F-98A0-394F783E7F9B}" dt="2022-08-09T14:35:37.885" v="7505" actId="20577"/>
          <ac:spMkLst>
            <pc:docMk/>
            <pc:sldMk cId="42112689" sldId="259"/>
            <ac:spMk id="3" creationId="{7D0CCD17-28FE-496A-8B33-DCC80EBEBEEF}"/>
          </ac:spMkLst>
        </pc:spChg>
      </pc:sldChg>
      <pc:sldChg chg="modSp mod">
        <pc:chgData name="catianany16@gmail.com" userId="b01c265955cef4e0" providerId="LiveId" clId="{E4B0B5D6-F56B-406F-98A0-394F783E7F9B}" dt="2022-08-09T14:03:08.745" v="7120" actId="20577"/>
        <pc:sldMkLst>
          <pc:docMk/>
          <pc:sldMk cId="999340479" sldId="260"/>
        </pc:sldMkLst>
        <pc:spChg chg="mod">
          <ac:chgData name="catianany16@gmail.com" userId="b01c265955cef4e0" providerId="LiveId" clId="{E4B0B5D6-F56B-406F-98A0-394F783E7F9B}" dt="2022-08-09T13:49:17.176" v="6812" actId="1076"/>
          <ac:spMkLst>
            <pc:docMk/>
            <pc:sldMk cId="999340479" sldId="260"/>
            <ac:spMk id="2" creationId="{84C0EAA8-394C-495A-8ADE-02A487113AED}"/>
          </ac:spMkLst>
        </pc:spChg>
        <pc:graphicFrameChg chg="mod modGraphic">
          <ac:chgData name="catianany16@gmail.com" userId="b01c265955cef4e0" providerId="LiveId" clId="{E4B0B5D6-F56B-406F-98A0-394F783E7F9B}" dt="2022-08-09T14:03:08.745" v="7120" actId="20577"/>
          <ac:graphicFrameMkLst>
            <pc:docMk/>
            <pc:sldMk cId="999340479" sldId="260"/>
            <ac:graphicFrameMk id="6" creationId="{4E015688-109E-44EE-8228-480161D6B8B2}"/>
          </ac:graphicFrameMkLst>
        </pc:graphicFrameChg>
      </pc:sldChg>
      <pc:sldChg chg="addSp delSp modSp mod">
        <pc:chgData name="catianany16@gmail.com" userId="b01c265955cef4e0" providerId="LiveId" clId="{E4B0B5D6-F56B-406F-98A0-394F783E7F9B}" dt="2022-08-07T20:01:30.557" v="3576" actId="255"/>
        <pc:sldMkLst>
          <pc:docMk/>
          <pc:sldMk cId="1995036363" sldId="261"/>
        </pc:sldMkLst>
        <pc:spChg chg="mod">
          <ac:chgData name="catianany16@gmail.com" userId="b01c265955cef4e0" providerId="LiveId" clId="{E4B0B5D6-F56B-406F-98A0-394F783E7F9B}" dt="2022-08-07T20:01:30.557" v="3576" actId="255"/>
          <ac:spMkLst>
            <pc:docMk/>
            <pc:sldMk cId="1995036363" sldId="261"/>
            <ac:spMk id="2" creationId="{19773A46-0DE7-4BDA-B877-86201B8CE358}"/>
          </ac:spMkLst>
        </pc:spChg>
        <pc:spChg chg="mod">
          <ac:chgData name="catianany16@gmail.com" userId="b01c265955cef4e0" providerId="LiveId" clId="{E4B0B5D6-F56B-406F-98A0-394F783E7F9B}" dt="2022-08-05T12:01:06.780" v="3575" actId="20577"/>
          <ac:spMkLst>
            <pc:docMk/>
            <pc:sldMk cId="1995036363" sldId="261"/>
            <ac:spMk id="3" creationId="{CEAD54F1-95E5-440C-B085-1E65C00D8C6D}"/>
          </ac:spMkLst>
        </pc:spChg>
        <pc:spChg chg="add del">
          <ac:chgData name="catianany16@gmail.com" userId="b01c265955cef4e0" providerId="LiveId" clId="{E4B0B5D6-F56B-406F-98A0-394F783E7F9B}" dt="2022-07-22T11:09:12.895" v="8" actId="22"/>
          <ac:spMkLst>
            <pc:docMk/>
            <pc:sldMk cId="1995036363" sldId="261"/>
            <ac:spMk id="5" creationId="{895D695A-7552-70B0-55B1-30E9830B8882}"/>
          </ac:spMkLst>
        </pc:spChg>
      </pc:sldChg>
      <pc:sldChg chg="modSp mod">
        <pc:chgData name="catianany16@gmail.com" userId="b01c265955cef4e0" providerId="LiveId" clId="{E4B0B5D6-F56B-406F-98A0-394F783E7F9B}" dt="2022-08-09T17:10:21.421" v="9658" actId="313"/>
        <pc:sldMkLst>
          <pc:docMk/>
          <pc:sldMk cId="2004148177" sldId="262"/>
        </pc:sldMkLst>
        <pc:spChg chg="mod">
          <ac:chgData name="catianany16@gmail.com" userId="b01c265955cef4e0" providerId="LiveId" clId="{E4B0B5D6-F56B-406F-98A0-394F783E7F9B}" dt="2022-08-09T16:45:43.653" v="9238" actId="1076"/>
          <ac:spMkLst>
            <pc:docMk/>
            <pc:sldMk cId="2004148177" sldId="262"/>
            <ac:spMk id="2" creationId="{0A5694D9-AFA4-4E03-B587-B523317FE4BF}"/>
          </ac:spMkLst>
        </pc:spChg>
        <pc:spChg chg="mod">
          <ac:chgData name="catianany16@gmail.com" userId="b01c265955cef4e0" providerId="LiveId" clId="{E4B0B5D6-F56B-406F-98A0-394F783E7F9B}" dt="2022-08-09T17:10:21.421" v="9658" actId="313"/>
          <ac:spMkLst>
            <pc:docMk/>
            <pc:sldMk cId="2004148177" sldId="262"/>
            <ac:spMk id="3" creationId="{75495F6A-65A2-4AA0-99F0-C1CE50AECCD5}"/>
          </ac:spMkLst>
        </pc:spChg>
      </pc:sldChg>
      <pc:sldChg chg="modSp mod">
        <pc:chgData name="catianany16@gmail.com" userId="b01c265955cef4e0" providerId="LiveId" clId="{E4B0B5D6-F56B-406F-98A0-394F783E7F9B}" dt="2022-08-09T17:17:16.947" v="9761" actId="20577"/>
        <pc:sldMkLst>
          <pc:docMk/>
          <pc:sldMk cId="1687209664" sldId="263"/>
        </pc:sldMkLst>
        <pc:spChg chg="mod">
          <ac:chgData name="catianany16@gmail.com" userId="b01c265955cef4e0" providerId="LiveId" clId="{E4B0B5D6-F56B-406F-98A0-394F783E7F9B}" dt="2022-08-05T11:29:35.001" v="3143" actId="113"/>
          <ac:spMkLst>
            <pc:docMk/>
            <pc:sldMk cId="1687209664" sldId="263"/>
            <ac:spMk id="2" creationId="{301B7B18-A401-4BEB-9851-132F7EA50741}"/>
          </ac:spMkLst>
        </pc:spChg>
        <pc:spChg chg="mod">
          <ac:chgData name="catianany16@gmail.com" userId="b01c265955cef4e0" providerId="LiveId" clId="{E4B0B5D6-F56B-406F-98A0-394F783E7F9B}" dt="2022-08-09T17:17:16.947" v="9761" actId="20577"/>
          <ac:spMkLst>
            <pc:docMk/>
            <pc:sldMk cId="1687209664" sldId="263"/>
            <ac:spMk id="3" creationId="{AA95E790-DB23-4A3D-ABAC-1F7706960BAE}"/>
          </ac:spMkLst>
        </pc:spChg>
      </pc:sldChg>
      <pc:sldChg chg="modSp mod">
        <pc:chgData name="catianany16@gmail.com" userId="b01c265955cef4e0" providerId="LiveId" clId="{E4B0B5D6-F56B-406F-98A0-394F783E7F9B}" dt="2022-08-08T09:59:45.947" v="4912" actId="20577"/>
        <pc:sldMkLst>
          <pc:docMk/>
          <pc:sldMk cId="312729849" sldId="264"/>
        </pc:sldMkLst>
        <pc:spChg chg="mod">
          <ac:chgData name="catianany16@gmail.com" userId="b01c265955cef4e0" providerId="LiveId" clId="{E4B0B5D6-F56B-406F-98A0-394F783E7F9B}" dt="2022-08-05T11:29:41.396" v="3144" actId="113"/>
          <ac:spMkLst>
            <pc:docMk/>
            <pc:sldMk cId="312729849" sldId="264"/>
            <ac:spMk id="2" creationId="{301B7B18-A401-4BEB-9851-132F7EA50741}"/>
          </ac:spMkLst>
        </pc:spChg>
        <pc:spChg chg="mod">
          <ac:chgData name="catianany16@gmail.com" userId="b01c265955cef4e0" providerId="LiveId" clId="{E4B0B5D6-F56B-406F-98A0-394F783E7F9B}" dt="2022-08-08T09:59:45.947" v="4912" actId="20577"/>
          <ac:spMkLst>
            <pc:docMk/>
            <pc:sldMk cId="312729849" sldId="264"/>
            <ac:spMk id="3" creationId="{AA95E790-DB23-4A3D-ABAC-1F7706960BAE}"/>
          </ac:spMkLst>
        </pc:spChg>
      </pc:sldChg>
      <pc:sldChg chg="modSp new mod">
        <pc:chgData name="catianany16@gmail.com" userId="b01c265955cef4e0" providerId="LiveId" clId="{E4B0B5D6-F56B-406F-98A0-394F783E7F9B}" dt="2022-08-09T17:08:32.388" v="9657" actId="20577"/>
        <pc:sldMkLst>
          <pc:docMk/>
          <pc:sldMk cId="3458808509" sldId="265"/>
        </pc:sldMkLst>
        <pc:spChg chg="mod">
          <ac:chgData name="catianany16@gmail.com" userId="b01c265955cef4e0" providerId="LiveId" clId="{E4B0B5D6-F56B-406F-98A0-394F783E7F9B}" dt="2022-08-09T15:42:11.792" v="7959" actId="20577"/>
          <ac:spMkLst>
            <pc:docMk/>
            <pc:sldMk cId="3458808509" sldId="265"/>
            <ac:spMk id="2" creationId="{EDB1F032-A849-6C8E-349C-1C57DF8A0F41}"/>
          </ac:spMkLst>
        </pc:spChg>
        <pc:spChg chg="mod">
          <ac:chgData name="catianany16@gmail.com" userId="b01c265955cef4e0" providerId="LiveId" clId="{E4B0B5D6-F56B-406F-98A0-394F783E7F9B}" dt="2022-08-09T17:08:32.388" v="9657" actId="20577"/>
          <ac:spMkLst>
            <pc:docMk/>
            <pc:sldMk cId="3458808509" sldId="265"/>
            <ac:spMk id="3" creationId="{95A54411-2239-2003-DA1F-EAF20F2E5C7B}"/>
          </ac:spMkLst>
        </pc:spChg>
      </pc:sldChg>
      <pc:sldChg chg="delSp modSp new mod">
        <pc:chgData name="catianany16@gmail.com" userId="b01c265955cef4e0" providerId="LiveId" clId="{E4B0B5D6-F56B-406F-98A0-394F783E7F9B}" dt="2022-08-09T17:07:36.645" v="9614" actId="20577"/>
        <pc:sldMkLst>
          <pc:docMk/>
          <pc:sldMk cId="3081311369" sldId="266"/>
        </pc:sldMkLst>
        <pc:spChg chg="del">
          <ac:chgData name="catianany16@gmail.com" userId="b01c265955cef4e0" providerId="LiveId" clId="{E4B0B5D6-F56B-406F-98A0-394F783E7F9B}" dt="2022-08-09T16:04:27.163" v="8445" actId="478"/>
          <ac:spMkLst>
            <pc:docMk/>
            <pc:sldMk cId="3081311369" sldId="266"/>
            <ac:spMk id="2" creationId="{85EBA8DB-E729-951D-8989-842F25323FDC}"/>
          </ac:spMkLst>
        </pc:spChg>
        <pc:spChg chg="mod">
          <ac:chgData name="catianany16@gmail.com" userId="b01c265955cef4e0" providerId="LiveId" clId="{E4B0B5D6-F56B-406F-98A0-394F783E7F9B}" dt="2022-08-09T17:07:36.645" v="9614" actId="20577"/>
          <ac:spMkLst>
            <pc:docMk/>
            <pc:sldMk cId="3081311369" sldId="266"/>
            <ac:spMk id="3" creationId="{13EA83A5-676F-03F8-DA36-8FBF0C45D142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004D563-BF77-426E-929E-4890570B03EA}" type="datetimeFigureOut">
              <a:rPr lang="en-GB" smtClean="0"/>
              <a:t>08/08/2022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9694023-D9FB-4034-B720-4E9F304E7C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24617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94023-D9FB-4034-B720-4E9F304E7C7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6443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9DF0F7-4E8E-4BD4-BFDA-CD06EB26EAD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87326CC-5237-4899-B516-2F0F18DAA2D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3272FA-5F19-4E06-8B19-15DA032266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08/08/2022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F390E1-755B-4F31-93F0-4D85B31205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FD5099-F392-4A7A-8AA4-2600B8C262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65200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FC2BA-7EA0-41AD-8AB5-358E0C8DB4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F4962A-21E8-4711-8C94-504EF98B6D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1081FC-42C3-4514-ADB1-1EABDDF410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08/08/2022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2AE23C-98FC-485F-9F21-3E013D0CC7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E3F907-A911-408A-AB06-BD28A72EA1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61843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4DAA72-8CCF-4814-9961-2D86C36EB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D461034-F4AA-40C9-823D-8040EA13F4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F40AB4-3196-4A37-8CC5-47A0CD865D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08/08/2022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7CD19C-88DF-417F-874E-FF96996A3D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70220D-7A24-4027-837C-B2174CDFD4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12815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C75B66-70B3-433D-8B56-01A8ADB462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197ED0-F091-4181-819A-971A9355BCE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F1DAE3-518C-46ED-BAF6-44C5E3F73D5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46F341-B327-40E1-8EED-536683A989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08/08/2022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EBA8E0D-9172-475C-A690-D8B56A4C10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5621783-D97C-4DC8-9BBC-F841D0958D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8963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17299D-B6EE-41C4-BE50-44462DE2F8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C21CE6-BC4D-4D6D-92F8-9F1F28D607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A3FE63B-A31D-4560-B5D0-D5DB1145F87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704E56A-1DB8-45CA-9F64-B6F561F771C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995B422-756D-44DC-9A62-286A5579CF9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9487175-0388-4874-ABF2-D8456B152D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08/08/2022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274538B-BD6F-4A56-A479-A97D3C9E53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B32661B-F8F5-4B75-B5CD-FC121C6960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25368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4CE6D3-31AE-41C3-8245-6A6CA02A1A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C69F138-8196-4882-9369-3C6231CB4F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08/08/2022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AEF500-F84E-490B-B576-6A6800130F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0ED19-9D1F-4ADD-9180-95146C1038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81563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5C60785-B0B7-46E4-B09A-11BA6DC526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08/08/2022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5A69350-5D51-46B7-8410-B078E01701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AA4993F-9E27-4D0A-9BC9-2EFE4BA97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76939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6086E5-8CE0-40ED-961D-0B78F97C26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66DC49-E25F-4BD5-8AF2-046750C994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78CC0FC-74D9-4920-8E35-FB72D7B8ACD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8C124B-9CDB-4851-85A9-0CC9F73B1C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08/08/2022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39243B-0077-4FDA-9EFE-39936A4F75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344981-D768-4B48-8849-8F74655DE3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05654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DEA54C-94B8-4F55-AA32-EA7589CD70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4AC843E-519D-4E4D-89FB-6E859C8ECF8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0E5294-EA6B-455E-9177-0C48D36D264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2D0268A-424E-4232-86D1-4313B4F3D0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08/08/2022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72CF69B-52E5-4584-A59D-44C105C131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A6EF42-B6F4-429B-A50E-7E2AFFED98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56706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A25FAC-D56C-4288-B1CA-298C56C16D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F5F06C6-9D41-44D9-B658-2218007147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F10F0-EA0A-47DC-B570-AAD043C914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08/08/2022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CE488A-226A-41E2-B0B9-917C376776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1AAF9C-5267-4105-A96C-5C87BD568E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41281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800933E-835C-45E3-85FA-A1C91E1C648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6924868-5CFF-44F8-9213-AFBEAD58C80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C9F109-FA34-41DB-AE3D-13917C1EAF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t>08/08/2022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C24C14-14AA-4C69-A912-B6A0F812FC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63E128-5EFF-4F1D-B71D-2F67192D25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18346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5339464-C59E-44DA-8A4D-24CCBD42E1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7572B1-3D32-4EB3-B7A8-C989DB00C5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62C4B2-C8BF-4398-AEC6-9E94DE14DB0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11222D-1497-48C5-AB7E-D38FF1BE8D50}" type="datetimeFigureOut">
              <a:rPr lang="en-GB" smtClean="0"/>
              <a:t>08/08/2022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7AAAA8-B015-4476-9C0C-CE8AA6F0B89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3EA97A-3650-4644-9DD1-3C2791C35C9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29412C-A950-4FEA-8934-3DE23815A0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6323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hs.uk/conditions/obesity/causes/" TargetMode="External"/><Relationship Id="rId2" Type="http://schemas.openxmlformats.org/officeDocument/2006/relationships/hyperlink" Target="http://www.local.gov.uk/sites/default/files/documents/social-care-and-obesity-d-b2c.pdf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v.uk/government/publications/tackling-obesity-government-strategy/tackling-obesity-empowering-adults-and-children-to-live-healthier" TargetMode="External"/><Relationship Id="rId2" Type="http://schemas.openxmlformats.org/officeDocument/2006/relationships/hyperlink" Target="http://www.gov.uk/government/publications/adult-obesity-applying-all-our-health/adult-obesity-applying-all-our-health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archive.nutrition.org.uk/healthyliving/healthydiet.html" TargetMode="External"/><Relationship Id="rId5" Type="http://schemas.openxmlformats.org/officeDocument/2006/relationships/hyperlink" Target="http://www.who.int/news-room/fact-sheets/detail/healthy-diet" TargetMode="External"/><Relationship Id="rId4" Type="http://schemas.openxmlformats.org/officeDocument/2006/relationships/hyperlink" Target="http://www.longtermplan.nhs.uk/areas-of-work/prevention/treating-and-preventing-ill-health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773A46-0DE7-4BDA-B877-86201B8CE35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078" y="569844"/>
            <a:ext cx="10668000" cy="2994991"/>
          </a:xfrm>
        </p:spPr>
        <p:txBody>
          <a:bodyPr>
            <a:noAutofit/>
          </a:bodyPr>
          <a:lstStyle/>
          <a:p>
            <a:b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Introduction to Research 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(BMHP5005)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Viva Voce</a:t>
            </a:r>
            <a:b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Obesity in adults in UK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EAD54F1-95E5-440C-B085-1E65C00D8C6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1600" y="4000500"/>
            <a:ext cx="9144000" cy="2085975"/>
          </a:xfrm>
        </p:spPr>
        <p:txBody>
          <a:bodyPr>
            <a:normAutofit/>
          </a:bodyPr>
          <a:lstStyle/>
          <a:p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Student Name</a:t>
            </a:r>
            <a:r>
              <a:rPr lang="en-GB" sz="2800" dirty="0"/>
              <a:t>: Catia Araujo  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Student Number: </a:t>
            </a:r>
            <a:r>
              <a:rPr lang="en-GB" sz="2800" dirty="0"/>
              <a:t>1916673 </a:t>
            </a:r>
          </a:p>
        </p:txBody>
      </p:sp>
    </p:spTree>
    <p:extLst>
      <p:ext uri="{BB962C8B-B14F-4D97-AF65-F5344CB8AC3E}">
        <p14:creationId xmlns:p14="http://schemas.microsoft.com/office/powerpoint/2010/main" val="19950363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7B95FD-75B9-45E4-993D-A06DD4DE0C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55405F-B1B5-4DEF-B747-6D8A425C7D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45704"/>
            <a:ext cx="10611678" cy="4599955"/>
          </a:xfrm>
        </p:spPr>
        <p:txBody>
          <a:bodyPr>
            <a:noAutofit/>
          </a:bodyPr>
          <a:lstStyle/>
          <a:p>
            <a:pPr algn="just">
              <a:lnSpc>
                <a:spcPct val="170000"/>
              </a:lnSpc>
              <a:spcBef>
                <a:spcPts val="0"/>
              </a:spcBef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The prevalence of obesity in adults in UK is  15% to 25% between 1993 and 2011(</a:t>
            </a:r>
            <a:r>
              <a:rPr lang="en-GB" sz="1800" b="0" i="0" u="none" strike="noStrike" dirty="0">
                <a:effectLst/>
                <a:latin typeface="Arial" panose="020B0604020202020204" pitchFamily="34" charset="0"/>
              </a:rPr>
              <a:t>Rebecca J, 2013). 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70000"/>
              </a:lnSpc>
              <a:spcBef>
                <a:spcPts val="0"/>
              </a:spcBef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The main causes of obesity is lack of exercise, high risk factors in lifestyle, environmental and genetics (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Mark, Hammer, 2019).</a:t>
            </a:r>
          </a:p>
          <a:p>
            <a:pPr algn="just">
              <a:lnSpc>
                <a:spcPct val="170000"/>
              </a:lnSpc>
              <a:spcBef>
                <a:spcPts val="0"/>
              </a:spcBef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There are also significant economic costs associated with obesity ( Rebecca J, 2013)</a:t>
            </a:r>
          </a:p>
          <a:p>
            <a:pPr algn="just">
              <a:lnSpc>
                <a:spcPct val="170000"/>
              </a:lnSpc>
              <a:spcBef>
                <a:spcPts val="0"/>
              </a:spcBef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However, the discrimination of obesity in the UK has increased over time ( Stuart, 2015)</a:t>
            </a:r>
          </a:p>
          <a:p>
            <a:pPr marL="0" indent="0" algn="just">
              <a:lnSpc>
                <a:spcPct val="170000"/>
              </a:lnSpc>
              <a:spcBef>
                <a:spcPts val="0"/>
              </a:spcBef>
              <a:buNone/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Aim: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To understand the causes of obesity in adults in the UK</a:t>
            </a:r>
          </a:p>
          <a:p>
            <a:pPr marL="0" indent="0" algn="just">
              <a:lnSpc>
                <a:spcPct val="170000"/>
              </a:lnSpc>
              <a:spcBef>
                <a:spcPts val="0"/>
              </a:spcBef>
              <a:buNone/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Objectives: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The participants used Census and was anonymous.</a:t>
            </a:r>
          </a:p>
          <a:p>
            <a:pPr marL="0" indent="0" algn="just">
              <a:lnSpc>
                <a:spcPct val="170000"/>
              </a:lnSpc>
              <a:spcBef>
                <a:spcPts val="0"/>
              </a:spcBef>
              <a:buNone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Those participants from interviews reported their age, gender, height, weight,  and socio-economic status, exercise frequency (hours per week).</a:t>
            </a:r>
          </a:p>
          <a:p>
            <a:pPr marL="0" indent="0" algn="just">
              <a:lnSpc>
                <a:spcPct val="170000"/>
              </a:lnSpc>
              <a:spcBef>
                <a:spcPts val="0"/>
              </a:spcBef>
              <a:buNone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In terms of the recommendations, they suggest consumption of fruits and vegetables that might be reduce obese and must take measures as an action. 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128452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0E2F0E-0041-485B-A017-7B44BEB422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Methods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42EDA8-78A7-48B7-9C96-97679DE6DE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100000"/>
              </a:lnSpc>
              <a:spcBef>
                <a:spcPts val="0"/>
              </a:spcBef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Key Words: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Obesity, Overweight, Public opinion, Government Policy, Anti- Fat Attitudes, Implicit and Explicit Attitudes; Exercise, Cigarrete Smoking, Virus diseases and Mortality</a:t>
            </a:r>
          </a:p>
          <a:p>
            <a:pPr algn="just">
              <a:lnSpc>
                <a:spcPct val="100000"/>
              </a:lnSpc>
              <a:spcBef>
                <a:spcPts val="0"/>
              </a:spcBef>
            </a:pPr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0000"/>
              </a:lnSpc>
              <a:spcBef>
                <a:spcPts val="0"/>
              </a:spcBef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Data Sources: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Journal Public Health Nutrition ( 2013); Journal BMC Obesity (2015); Journal Science Direct Preventive Medicine  ( 2019)</a:t>
            </a:r>
          </a:p>
          <a:p>
            <a:pPr algn="just">
              <a:lnSpc>
                <a:spcPct val="100000"/>
              </a:lnSpc>
              <a:spcBef>
                <a:spcPts val="0"/>
              </a:spcBef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0000"/>
              </a:lnSpc>
              <a:spcBef>
                <a:spcPts val="0"/>
              </a:spcBef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Inclusion Criteria: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Men, women adults, age, height, weight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0000"/>
              </a:lnSpc>
              <a:spcBef>
                <a:spcPts val="0"/>
              </a:spcBef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Exclusion Criteria: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Disease mortality, children, young people</a:t>
            </a:r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749476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C0EAA8-394C-495A-8ADE-02A487113A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2432" y="139838"/>
            <a:ext cx="10764864" cy="840823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Literature Review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4E015688-109E-44EE-8228-480161D6B8B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02803385"/>
              </p:ext>
            </p:extLst>
          </p:nvPr>
        </p:nvGraphicFramePr>
        <p:xfrm>
          <a:off x="713568" y="980661"/>
          <a:ext cx="10764863" cy="5703780"/>
        </p:xfrm>
        <a:graphic>
          <a:graphicData uri="http://schemas.openxmlformats.org/drawingml/2006/table">
            <a:tbl>
              <a:tblPr firstRow="1" firstCol="1" bandRow="1"/>
              <a:tblGrid>
                <a:gridCol w="2268171">
                  <a:extLst>
                    <a:ext uri="{9D8B030D-6E8A-4147-A177-3AD203B41FA5}">
                      <a16:colId xmlns:a16="http://schemas.microsoft.com/office/drawing/2014/main" val="2791120806"/>
                    </a:ext>
                  </a:extLst>
                </a:gridCol>
                <a:gridCol w="2489808">
                  <a:extLst>
                    <a:ext uri="{9D8B030D-6E8A-4147-A177-3AD203B41FA5}">
                      <a16:colId xmlns:a16="http://schemas.microsoft.com/office/drawing/2014/main" val="3589850242"/>
                    </a:ext>
                  </a:extLst>
                </a:gridCol>
                <a:gridCol w="2498559">
                  <a:extLst>
                    <a:ext uri="{9D8B030D-6E8A-4147-A177-3AD203B41FA5}">
                      <a16:colId xmlns:a16="http://schemas.microsoft.com/office/drawing/2014/main" val="2229489048"/>
                    </a:ext>
                  </a:extLst>
                </a:gridCol>
                <a:gridCol w="3508325">
                  <a:extLst>
                    <a:ext uri="{9D8B030D-6E8A-4147-A177-3AD203B41FA5}">
                      <a16:colId xmlns:a16="http://schemas.microsoft.com/office/drawing/2014/main" val="2241838310"/>
                    </a:ext>
                  </a:extLst>
                </a:gridCol>
              </a:tblGrid>
              <a:tr h="549844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1" i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Author(s), title, and year of publication</a:t>
                      </a: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1" i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Aim of study</a:t>
                      </a: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1" i="0" u="none" strike="noStrike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Methods and Sample size and characteristics</a:t>
                      </a:r>
                      <a:endParaRPr lang="en-GB" sz="1600" b="1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1" i="0" u="none" strike="noStrike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Summary of main findings</a:t>
                      </a:r>
                      <a:endParaRPr lang="en-GB" sz="1600" b="1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1" i="0" u="none" strike="noStrike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endParaRPr lang="en-GB" sz="1600" b="1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21238234"/>
                  </a:ext>
                </a:extLst>
              </a:tr>
              <a:tr h="1777878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0" i="0" u="none" strike="noStrike" dirty="0">
                          <a:effectLst/>
                          <a:latin typeface="Arial" panose="020B0604020202020204" pitchFamily="34" charset="0"/>
                        </a:rPr>
                        <a:t>Rebecca J Beeken/ Jane Wardle (2013) </a:t>
                      </a: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0" i="0" u="none" strike="noStrike" dirty="0">
                          <a:effectLst/>
                          <a:latin typeface="Arial" panose="020B0604020202020204" pitchFamily="34" charset="0"/>
                        </a:rPr>
                        <a:t>To assess attributions for overweigh and the level of support for policy initiatives in Great Britain </a:t>
                      </a:r>
                    </a:p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0" i="0" u="none" strike="noStrike" dirty="0">
                          <a:effectLst/>
                          <a:latin typeface="Arial" panose="020B0604020202020204" pitchFamily="34" charset="0"/>
                        </a:rPr>
                        <a:t>The aim of study is the cause of obese health on public health service that affect economic costs. </a:t>
                      </a: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0" i="0" u="none" strike="noStrike" dirty="0">
                          <a:effectLst/>
                          <a:latin typeface="Arial" panose="020B0604020202020204" pitchFamily="34" charset="0"/>
                        </a:rPr>
                        <a:t>There was questionnaires and </a:t>
                      </a: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0" i="0" u="none" strike="noStrike" dirty="0">
                          <a:effectLst/>
                          <a:latin typeface="Arial" panose="020B0604020202020204" pitchFamily="34" charset="0"/>
                        </a:rPr>
                        <a:t>Interviews regarding causes of overweight. </a:t>
                      </a: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0" i="0" u="none" strike="noStrike" dirty="0">
                          <a:effectLst/>
                          <a:latin typeface="Arial" panose="020B0604020202020204" pitchFamily="34" charset="0"/>
                        </a:rPr>
                        <a:t>Socio Economic Status</a:t>
                      </a: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0" i="0" u="none" strike="noStrike" dirty="0">
                          <a:effectLst/>
                          <a:latin typeface="Arial" panose="020B0604020202020204" pitchFamily="34" charset="0"/>
                        </a:rPr>
                        <a:t>The rights and wrongs of government intervention in preventing and treating obesity.</a:t>
                      </a: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0" i="0" u="none" strike="noStrike" dirty="0">
                          <a:effectLst/>
                          <a:latin typeface="Arial" panose="020B0604020202020204" pitchFamily="34" charset="0"/>
                        </a:rPr>
                        <a:t>The people became obese, because they eat many unhealthy foods and also might be genetic cause. </a:t>
                      </a: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50155844"/>
                  </a:ext>
                </a:extLst>
              </a:tr>
              <a:tr h="1743136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0" i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Stuart W, Flint</a:t>
                      </a: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0" i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Joanne Hudson</a:t>
                      </a: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0" i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David </a:t>
                      </a:r>
                      <a:r>
                        <a:rPr lang="en-GB" sz="1600" b="0" i="0" u="none" strike="noStrike" dirty="0" err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Lavollee</a:t>
                      </a:r>
                      <a:r>
                        <a:rPr lang="en-GB" sz="1600" b="0" i="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(2015)</a:t>
                      </a: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0" i="0" u="none" strike="noStrike" dirty="0">
                          <a:effectLst/>
                          <a:latin typeface="Arial" panose="020B0604020202020204" pitchFamily="34" charset="0"/>
                        </a:rPr>
                        <a:t>To assess the increase in obese people that was affected health and economic. This cause of this situation resulted in depression, mental disorder and self- esteem. </a:t>
                      </a: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0" i="0" u="none" strike="noStrike" dirty="0">
                          <a:effectLst/>
                          <a:latin typeface="Arial" panose="020B0604020202020204" pitchFamily="34" charset="0"/>
                        </a:rPr>
                        <a:t>The study was 2380 participants females between 18 and 65 years old and was through Online Survey. </a:t>
                      </a: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0" i="0" u="none" strike="noStrike" dirty="0">
                          <a:effectLst/>
                          <a:latin typeface="Arial" panose="020B0604020202020204" pitchFamily="34" charset="0"/>
                        </a:rPr>
                        <a:t>The health professionals in term obese should be avoided with obese patients. The reason was that obese people felt uncomfortable and majority come from men.</a:t>
                      </a: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37087224"/>
                  </a:ext>
                </a:extLst>
              </a:tr>
              <a:tr h="1453730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0" i="0" u="none" strike="noStrike" dirty="0">
                          <a:effectLst/>
                          <a:latin typeface="Arial" panose="020B0604020202020204" pitchFamily="34" charset="0"/>
                        </a:rPr>
                        <a:t>Mark Hamer</a:t>
                      </a: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0" i="0" u="none" strike="noStrike" dirty="0">
                          <a:effectLst/>
                          <a:latin typeface="Arial" panose="020B0604020202020204" pitchFamily="34" charset="0"/>
                        </a:rPr>
                        <a:t>Gary O’Donovan</a:t>
                      </a: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0" i="0" u="none" strike="noStrike" dirty="0">
                          <a:effectLst/>
                          <a:latin typeface="Arial" panose="020B0604020202020204" pitchFamily="34" charset="0"/>
                        </a:rPr>
                        <a:t>Emmanuel Stamatakis (2019)</a:t>
                      </a: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0" i="0" u="none" strike="noStrike" dirty="0">
                          <a:effectLst/>
                          <a:latin typeface="Arial" panose="020B0604020202020204" pitchFamily="34" charset="0"/>
                        </a:rPr>
                        <a:t>The aim of research is understand lifestyle risks factors that cause obesity in large general population. </a:t>
                      </a: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0" i="0" u="none" strike="noStrike" dirty="0">
                          <a:effectLst/>
                          <a:latin typeface="Arial" panose="020B0604020202020204" pitchFamily="34" charset="0"/>
                        </a:rPr>
                        <a:t>There was questionnaires and interviews based in  lifestyle to assess physical condition. </a:t>
                      </a: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0" i="0" u="none" strike="noStrike" dirty="0">
                          <a:effectLst/>
                          <a:latin typeface="Arial" panose="020B0604020202020204" pitchFamily="34" charset="0"/>
                        </a:rPr>
                        <a:t>The causes of lifestyle risks factors was infectious disease mortality. The main finding suggests physical activity and choose a better quality of life. </a:t>
                      </a:r>
                    </a:p>
                  </a:txBody>
                  <a:tcPr marL="68580" marR="68580" marT="635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1158006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993404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16B467-C08C-466F-BE6B-7F9ED5E6F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26586"/>
            <a:ext cx="10515600" cy="1325563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Results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0CCD17-28FE-496A-8B33-DCC80EBEBE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51724"/>
            <a:ext cx="10515600" cy="4863546"/>
          </a:xfrm>
        </p:spPr>
        <p:txBody>
          <a:bodyPr>
            <a:noAutofit/>
          </a:bodyPr>
          <a:lstStyle/>
          <a:p>
            <a:pPr algn="l" rtl="0" fontAlgn="base">
              <a:buFont typeface="Arial" panose="020B0604020202020204" pitchFamily="34" charset="0"/>
              <a:buChar char="•"/>
            </a:pPr>
            <a:endParaRPr lang="en-US" sz="1800" b="1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 rtl="0" fontAlgn="base">
              <a:buFont typeface="Arial" panose="020B0604020202020204" pitchFamily="34" charset="0"/>
              <a:buChar char="•"/>
            </a:pPr>
            <a:r>
              <a:rPr lang="en-US" sz="18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Key findings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 </a:t>
            </a:r>
            <a:r>
              <a:rPr lang="en-US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algn="just" rtl="0" fontAlgn="base">
              <a:buFont typeface="+mj-lt"/>
              <a:buAutoNum type="arabicPeriod"/>
            </a:pPr>
            <a:r>
              <a:rPr lang="en-US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Particularly there are more women than men that answered the questions regarding causes of    overweight. </a:t>
            </a:r>
          </a:p>
          <a:p>
            <a:pPr algn="just" rtl="0" fontAlgn="base">
              <a:buFont typeface="+mj-lt"/>
              <a:buAutoNum type="arabicPeriod"/>
            </a:pPr>
            <a:r>
              <a:rPr lang="en-US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There are more negative attitudes for obese people.</a:t>
            </a:r>
          </a:p>
          <a:p>
            <a:pPr algn="just" rtl="0" fontAlgn="base">
              <a:buFont typeface="+mj-lt"/>
              <a:buAutoNum type="arabicPeriod"/>
            </a:pPr>
            <a:r>
              <a:rPr lang="en-US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This point about obesity demonstrated that higher risk of respiratory is associated an obesity. </a:t>
            </a:r>
          </a:p>
          <a:p>
            <a:pPr algn="just" rtl="0" fontAlgn="base">
              <a:buFont typeface="+mj-lt"/>
              <a:buAutoNum type="arabicPeriod"/>
            </a:pPr>
            <a:r>
              <a:rPr lang="en-US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The main cause of obesity might be quality of life.</a:t>
            </a:r>
          </a:p>
          <a:p>
            <a:pPr algn="just" rtl="0" fontAlgn="base">
              <a:buFont typeface="+mj-lt"/>
              <a:buAutoNum type="arabicPeriod"/>
            </a:pPr>
            <a:r>
              <a:rPr lang="en-US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large general population eat many unhealthy food.</a:t>
            </a:r>
          </a:p>
          <a:p>
            <a:pPr marL="0" indent="0" algn="just" rtl="0" fontAlgn="base">
              <a:buNone/>
            </a:pPr>
            <a:endParaRPr lang="en-US" sz="1800" b="0" i="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 fontAlgn="base"/>
            <a:r>
              <a:rPr lang="en-US" sz="18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Key themes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en-US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marL="342900" indent="-342900" algn="just" rtl="0" fontAlgn="base">
              <a:buFont typeface="+mj-lt"/>
              <a:buAutoNum type="arabicPeriod"/>
            </a:pPr>
            <a:r>
              <a:rPr lang="en-US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Socioeconomic costs is associated with obesity.</a:t>
            </a:r>
          </a:p>
          <a:p>
            <a:pPr marL="342900" indent="-342900" algn="just" rtl="0" fontAlgn="base">
              <a:buFont typeface="+mj-lt"/>
              <a:buAutoNum type="arabicPeriod"/>
            </a:pPr>
            <a:r>
              <a:rPr lang="en-US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government take measures and support the population in healthy community.</a:t>
            </a:r>
          </a:p>
          <a:p>
            <a:pPr marL="342900" indent="-342900" algn="just" rtl="0" fontAlgn="base">
              <a:buFont typeface="+mj-lt"/>
              <a:buAutoNum type="arabicPeriod"/>
            </a:pPr>
            <a:r>
              <a:rPr lang="en-US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Studies of public suggest that obese people is individual behavioral choices. </a:t>
            </a:r>
            <a:endParaRPr lang="en-US" sz="1800" b="0" i="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 rtl="0" fontAlgn="base">
              <a:buNone/>
            </a:pPr>
            <a:endParaRPr lang="en-US" sz="1800" b="0" i="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 rtl="0" fontAlgn="base">
              <a:buFont typeface="+mj-lt"/>
              <a:buAutoNum type="arabicPeriod"/>
            </a:pPr>
            <a:endParaRPr lang="en-US" sz="1800" b="0" i="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 rtl="0" fontAlgn="base">
              <a:buNone/>
            </a:pPr>
            <a:r>
              <a:rPr lang="en-GB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421126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1B7B18-A401-4BEB-9851-132F7EA507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95E790-DB23-4A3D-ABAC-1F7706960B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The main finding was discussed about causes of overweight. </a:t>
            </a:r>
          </a:p>
          <a:p>
            <a:pPr algn="just"/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Therefore, there were assessment through the questionnaires and interviews that demonstrated the importance of causes of unhealthy foods, healthy lifestyle and limitations. </a:t>
            </a:r>
          </a:p>
          <a:p>
            <a:pPr marL="0" indent="0" algn="just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The research demonstrated that there is discrimination in obese people in UK</a:t>
            </a:r>
          </a:p>
          <a:p>
            <a:pPr marL="342900" indent="-342900" algn="just">
              <a:buFont typeface="+mj-lt"/>
              <a:buAutoNum type="arabicPeriod"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According this causes of obesity in adults in UK, those obese people has negative attitudes, because those people was affect self esteem and body  image. </a:t>
            </a:r>
          </a:p>
          <a:p>
            <a:pPr marL="342900" indent="-342900" algn="just">
              <a:buFont typeface="+mj-lt"/>
              <a:buAutoNum type="arabicPeriod"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In addition, the high risk of obesity could be lack the exercises, unhealthy food or genetics.</a:t>
            </a:r>
          </a:p>
          <a:p>
            <a:pPr algn="just"/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+mj-lt"/>
              <a:buAutoNum type="arabicPeriod"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+mj-lt"/>
              <a:buAutoNum type="arabicPeriod"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+mj-lt"/>
              <a:buAutoNum type="arabicPeriod"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+mj-lt"/>
              <a:buAutoNum type="arabicPeriod"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872096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1F032-A849-6C8E-349C-1C57DF8A0F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Findings are important for Health and Social Care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A54411-2239-2003-DA1F-EAF20F2E5C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71846"/>
            <a:ext cx="10515600" cy="4351338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The main recommendation from Department of Health and Social Care is that adults should pratique exercise 30 minutes a day (NHS, 2019).</a:t>
            </a:r>
          </a:p>
          <a:p>
            <a:pPr algn="just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They can able to support, prevent and educate those people  in society. Therefore, improve quality of life , wellbeing and reducing these costs. (Public Health England, 2013)</a:t>
            </a:r>
          </a:p>
          <a:p>
            <a:pPr algn="just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Health Professionals promote health and wellbeing with patients, families and community (Office for Improvement &amp;Disparities, 2022)</a:t>
            </a:r>
          </a:p>
          <a:p>
            <a:pPr algn="just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The government in the UK encourage in general population to make healthy choice ( Department of Health &amp; Social Care, 2020, British Nutrition Foundation 2018)</a:t>
            </a:r>
          </a:p>
          <a:p>
            <a:pPr algn="just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The NHS support individuals to achieve and maintain a healthy weight through long term plan (NHS,2022)</a:t>
            </a:r>
          </a:p>
          <a:p>
            <a:pPr algn="just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The World Health Organization recommend the general population that healthy diet should include fruits, vegetables, nuts and oats (WHO, 2022)</a:t>
            </a:r>
          </a:p>
        </p:txBody>
      </p:sp>
    </p:spTree>
    <p:extLst>
      <p:ext uri="{BB962C8B-B14F-4D97-AF65-F5344CB8AC3E}">
        <p14:creationId xmlns:p14="http://schemas.microsoft.com/office/powerpoint/2010/main" val="34588085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1B7B18-A401-4BEB-9851-132F7EA507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95E790-DB23-4A3D-ABAC-1F7706960B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main points of your research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In terms of public for obesity, they recommend awareness of the causes of obesity ( Rebeca J,  2013)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In fact, the causes of obesity on research demonstrate strong beliefs ( Stuart, 2015)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Lastly, the Public Health suggest physical activity, a good balance diet and avoiding smoking   (Mark, Hammer, 2019)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7298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5694D9-AFA4-4E03-B587-B523317FE4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84923"/>
            <a:ext cx="10515600" cy="1325563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495F6A-65A2-4AA0-99F0-C1CE50AECC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964234"/>
            <a:ext cx="10515600" cy="559559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Rebeca J ( 2013) “Public Beliefs about the causes of Obesity and attitudes towards policy   initiatives in Great Britain” . 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Public Health Nutrition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Volume 16 .(12) pp.2132-2137 ( Accessed 27</a:t>
            </a:r>
            <a:r>
              <a:rPr lang="en-GB" sz="18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of July 2022)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Stuart (2015) “UK adults implicit and explicit attitudes towards obesity: A cross-sectional study” (Accessed 6</a:t>
            </a:r>
            <a:r>
              <a:rPr lang="en-GB" sz="18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of August 2022)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Mark Hammer, 2019 “Lifestyle Risks Factors, Obesity and Infectious disease mortality in the general population: Linkage study of 97,844 adults from England and Scotland (Accessed 6</a:t>
            </a:r>
            <a:r>
              <a:rPr lang="en-GB" sz="18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of August 2022)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Public Health England (2013) “ Social Care and Obesity” [online]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www.local.gov.uk/sites/default/files/documents/social-care-and-obesity-d-b2c.pdf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(Accessed 8th  of August 2022)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NHS (2019)“Causes Obesity”[online]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www.nhs.uk/conditions/obesity/causes/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(Accessed 8</a:t>
            </a:r>
            <a:r>
              <a:rPr lang="en-GB" sz="18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of August 2022)</a:t>
            </a:r>
          </a:p>
          <a:p>
            <a:pPr marL="0" indent="0" algn="just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041481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EA83A5-676F-03F8-DA36-8FBF0C45D1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659433"/>
            <a:ext cx="10515600" cy="4351338"/>
          </a:xfrm>
        </p:spPr>
        <p:txBody>
          <a:bodyPr>
            <a:normAutofit lnSpcReduction="10000"/>
          </a:bodyPr>
          <a:lstStyle/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Office for Improvement &amp; Disparities (2022) “Adult Obesity: applying All Our Health”[online]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www.gov.uk/government/publications/adult-obesity-applying-all-our-health/adult-obesity-applying-all-our-health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(Accessed 9th of August 2022)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Department of Heath &amp; Social Care ( 2020)” Tackling obesity: empowering adults and children to   live healthier lives”[ online]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www.gov.uk/government/publications/tackling-obesity-government-strategy/tackling-obesity-empowering-adults-and-children-to-live-healthier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( Accessed 9</a:t>
            </a:r>
            <a:r>
              <a:rPr lang="en-GB" sz="18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of August 2022)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NHS (2022)”Treating and Preventing ill health- obesity” [online]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www.longtermplan.nhs.uk/areas-of-work/prevention/treating-and-preventing-ill-health/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(Accessed 9</a:t>
            </a:r>
            <a:r>
              <a:rPr lang="en-GB" sz="18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of August 2022)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WHO (2022) “Health Diet” [online]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www.who.int/news-room/fact-sheets/detail/healthy-diet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(Accessed 9th of August 2022)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British Nutrition Foundation (2018) “ Health Diet Recommendation” [online]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Healthy diet recommendations - British Nutrition Foundation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(Accessed 9</a:t>
            </a:r>
            <a:r>
              <a:rPr lang="en-GB" sz="18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of August 2022) 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8131136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8293</TotalTime>
  <Words>1316</Words>
  <Application>Microsoft Office PowerPoint</Application>
  <PresentationFormat>Widescreen</PresentationFormat>
  <Paragraphs>113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  Introduction to Research  (BMHP5005)   Viva Voce  Obesity in adults in UK</vt:lpstr>
      <vt:lpstr>Introduction</vt:lpstr>
      <vt:lpstr>Methods</vt:lpstr>
      <vt:lpstr>Literature Review</vt:lpstr>
      <vt:lpstr>Results </vt:lpstr>
      <vt:lpstr>Discussion</vt:lpstr>
      <vt:lpstr>Findings are important for Health and Social Care</vt:lpstr>
      <vt:lpstr>Conclusion</vt:lpstr>
      <vt:lpstr>References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Barbara Chinyani</dc:creator>
  <cp:lastModifiedBy>catianany16@gmail.com</cp:lastModifiedBy>
  <cp:revision>12</cp:revision>
  <dcterms:created xsi:type="dcterms:W3CDTF">2020-04-30T09:56:57Z</dcterms:created>
  <dcterms:modified xsi:type="dcterms:W3CDTF">2022-08-09T17:17:25Z</dcterms:modified>
</cp:coreProperties>
</file>