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5"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5F2C13-85FB-99F3-06D0-1D68C2579C01}" v="82" dt="2025-10-13T19:46:07.0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239" autoAdjust="0"/>
  </p:normalViewPr>
  <p:slideViewPr>
    <p:cSldViewPr snapToGrid="0" snapToObjects="1">
      <p:cViewPr varScale="1">
        <p:scale>
          <a:sx n="101" d="100"/>
          <a:sy n="101" d="100"/>
        </p:scale>
        <p:origin x="191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hazala Hussain (2408113)" userId="S::2408113@student.uwtsd.ac.uk::dff4e487-5f98-4874-a201-8563cbc7109f" providerId="AD" clId="Web-{EB5F2C13-85FB-99F3-06D0-1D68C2579C01}"/>
    <pc:docChg chg="modSld">
      <pc:chgData name="Ghazala Hussain (2408113)" userId="S::2408113@student.uwtsd.ac.uk::dff4e487-5f98-4874-a201-8563cbc7109f" providerId="AD" clId="Web-{EB5F2C13-85FB-99F3-06D0-1D68C2579C01}" dt="2025-10-13T19:46:07.056" v="81" actId="20577"/>
      <pc:docMkLst>
        <pc:docMk/>
      </pc:docMkLst>
      <pc:sldChg chg="modSp">
        <pc:chgData name="Ghazala Hussain (2408113)" userId="S::2408113@student.uwtsd.ac.uk::dff4e487-5f98-4874-a201-8563cbc7109f" providerId="AD" clId="Web-{EB5F2C13-85FB-99F3-06D0-1D68C2579C01}" dt="2025-10-13T19:46:07.056" v="81" actId="20577"/>
        <pc:sldMkLst>
          <pc:docMk/>
          <pc:sldMk cId="0" sldId="263"/>
        </pc:sldMkLst>
        <pc:spChg chg="mod">
          <ac:chgData name="Ghazala Hussain (2408113)" userId="S::2408113@student.uwtsd.ac.uk::dff4e487-5f98-4874-a201-8563cbc7109f" providerId="AD" clId="Web-{EB5F2C13-85FB-99F3-06D0-1D68C2579C01}" dt="2025-10-13T19:46:07.056" v="81" actId="20577"/>
          <ac:spMkLst>
            <pc:docMk/>
            <pc:sldMk cId="0" sldId="263"/>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81EFA5-41FF-4C45-B68A-8F43C5593168}" type="datetimeFigureOut">
              <a:rPr lang="en-US" smtClean="0"/>
              <a:t>10/13/2025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3BB43D-0BA0-4BCC-BC5E-CA261A609363}" type="slidenum">
              <a:rPr lang="en-US" smtClean="0"/>
              <a:t>‹#›</a:t>
            </a:fld>
            <a:endParaRPr lang="en-US"/>
          </a:p>
        </p:txBody>
      </p:sp>
    </p:spTree>
    <p:extLst>
      <p:ext uri="{BB962C8B-B14F-4D97-AF65-F5344CB8AC3E}">
        <p14:creationId xmlns:p14="http://schemas.microsoft.com/office/powerpoint/2010/main" val="2009737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my presentation on self-awareness in professional development.</a:t>
            </a:r>
            <a:br>
              <a:rPr lang="en-US" dirty="0"/>
            </a:br>
            <a:r>
              <a:rPr lang="en-US" dirty="0"/>
              <a:t>I will reflect on my own strengths, weaknesses, opportunities, and threats.</a:t>
            </a:r>
            <a:br>
              <a:rPr lang="en-US" dirty="0"/>
            </a:br>
            <a:r>
              <a:rPr lang="en-US" dirty="0"/>
              <a:t>The aim is to show how self-awareness supports growth in health and social care.</a:t>
            </a:r>
            <a:br>
              <a:rPr lang="en-US" dirty="0"/>
            </a:br>
            <a:r>
              <a:rPr lang="en-US" dirty="0"/>
              <a:t>Understanding ourselves helps us provide better care for others.</a:t>
            </a:r>
          </a:p>
        </p:txBody>
      </p:sp>
      <p:sp>
        <p:nvSpPr>
          <p:cNvPr id="4" name="Slide Number Placeholder 3"/>
          <p:cNvSpPr>
            <a:spLocks noGrp="1"/>
          </p:cNvSpPr>
          <p:nvPr>
            <p:ph type="sldNum" sz="quarter" idx="10"/>
          </p:nvPr>
        </p:nvSpPr>
        <p:spPr/>
        <p:txBody>
          <a:bodyPr/>
          <a:lstStyle/>
          <a:p>
            <a:fld id="{733BB43D-0BA0-4BCC-BC5E-CA261A609363}" type="slidenum">
              <a:rPr lang="en-US" smtClean="0"/>
              <a:t>1</a:t>
            </a:fld>
            <a:endParaRPr lang="en-US"/>
          </a:p>
        </p:txBody>
      </p:sp>
    </p:spTree>
    <p:extLst>
      <p:ext uri="{BB962C8B-B14F-4D97-AF65-F5344CB8AC3E}">
        <p14:creationId xmlns:p14="http://schemas.microsoft.com/office/powerpoint/2010/main" val="1389587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Self-awareness means recognizing our abilities, behaviors, and emotions.</a:t>
            </a:r>
            <a:br>
              <a:rPr lang="en-US" dirty="0"/>
            </a:br>
            <a:r>
              <a:rPr lang="en-US" dirty="0"/>
              <a:t>It allows us to identify areas we excel in and where we need support.</a:t>
            </a:r>
            <a:br>
              <a:rPr lang="en-US" dirty="0"/>
            </a:br>
            <a:r>
              <a:rPr lang="en-US" dirty="0"/>
              <a:t>In health and social care, self-awareness improves professional practice.</a:t>
            </a:r>
            <a:br>
              <a:rPr lang="en-US" dirty="0"/>
            </a:br>
            <a:r>
              <a:rPr lang="en-US" dirty="0"/>
              <a:t>It also ensures we respond sensitively to the needs of service users.</a:t>
            </a:r>
          </a:p>
        </p:txBody>
      </p:sp>
      <p:sp>
        <p:nvSpPr>
          <p:cNvPr id="4" name="Slide Number Placeholder 3"/>
          <p:cNvSpPr>
            <a:spLocks noGrp="1"/>
          </p:cNvSpPr>
          <p:nvPr>
            <p:ph type="sldNum" sz="quarter" idx="10"/>
          </p:nvPr>
        </p:nvSpPr>
        <p:spPr/>
        <p:txBody>
          <a:bodyPr/>
          <a:lstStyle/>
          <a:p>
            <a:fld id="{733BB43D-0BA0-4BCC-BC5E-CA261A609363}" type="slidenum">
              <a:rPr lang="en-US" smtClean="0"/>
              <a:t>2</a:t>
            </a:fld>
            <a:endParaRPr lang="en-US"/>
          </a:p>
        </p:txBody>
      </p:sp>
    </p:spTree>
    <p:extLst>
      <p:ext uri="{BB962C8B-B14F-4D97-AF65-F5344CB8AC3E}">
        <p14:creationId xmlns:p14="http://schemas.microsoft.com/office/powerpoint/2010/main" val="2601608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SWOT tool helps us reflect on our personal and professional journey.</a:t>
            </a:r>
            <a:br>
              <a:rPr lang="en-US" dirty="0"/>
            </a:br>
            <a:r>
              <a:rPr lang="en-US" dirty="0"/>
              <a:t>It examines strengths, weaknesses, opportunities, and threats.</a:t>
            </a:r>
            <a:br>
              <a:rPr lang="en-US" dirty="0"/>
            </a:br>
            <a:r>
              <a:rPr lang="en-US" dirty="0"/>
              <a:t>This structured reflection supports planning for growth and success.</a:t>
            </a:r>
            <a:br>
              <a:rPr lang="en-US" dirty="0"/>
            </a:br>
            <a:r>
              <a:rPr lang="en-US" dirty="0"/>
              <a:t>I will now present my own SWOT analysis with examples.</a:t>
            </a:r>
          </a:p>
        </p:txBody>
      </p:sp>
      <p:sp>
        <p:nvSpPr>
          <p:cNvPr id="4" name="Slide Number Placeholder 3"/>
          <p:cNvSpPr>
            <a:spLocks noGrp="1"/>
          </p:cNvSpPr>
          <p:nvPr>
            <p:ph type="sldNum" sz="quarter" idx="10"/>
          </p:nvPr>
        </p:nvSpPr>
        <p:spPr/>
        <p:txBody>
          <a:bodyPr/>
          <a:lstStyle/>
          <a:p>
            <a:fld id="{733BB43D-0BA0-4BCC-BC5E-CA261A609363}" type="slidenum">
              <a:rPr lang="en-US" smtClean="0"/>
              <a:t>3</a:t>
            </a:fld>
            <a:endParaRPr lang="en-US"/>
          </a:p>
        </p:txBody>
      </p:sp>
    </p:spTree>
    <p:extLst>
      <p:ext uri="{BB962C8B-B14F-4D97-AF65-F5344CB8AC3E}">
        <p14:creationId xmlns:p14="http://schemas.microsoft.com/office/powerpoint/2010/main" val="874652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strength is my strong communication skills with clients and colleagues.</a:t>
            </a:r>
            <a:br>
              <a:rPr lang="en-US" dirty="0"/>
            </a:br>
            <a:r>
              <a:rPr lang="en-US" dirty="0"/>
              <a:t>I am also highly organized and reliable in completing tasks.</a:t>
            </a:r>
            <a:br>
              <a:rPr lang="en-US" dirty="0"/>
            </a:br>
            <a:r>
              <a:rPr lang="en-US" dirty="0"/>
              <a:t>My empathy allows me to support individuals with sensitivity.</a:t>
            </a:r>
            <a:br>
              <a:rPr lang="en-US" dirty="0"/>
            </a:br>
            <a:r>
              <a:rPr lang="en-US" dirty="0"/>
              <a:t>These strengths help me deliver high-quality care and teamwork.</a:t>
            </a:r>
          </a:p>
        </p:txBody>
      </p:sp>
      <p:sp>
        <p:nvSpPr>
          <p:cNvPr id="4" name="Slide Number Placeholder 3"/>
          <p:cNvSpPr>
            <a:spLocks noGrp="1"/>
          </p:cNvSpPr>
          <p:nvPr>
            <p:ph type="sldNum" sz="quarter" idx="10"/>
          </p:nvPr>
        </p:nvSpPr>
        <p:spPr/>
        <p:txBody>
          <a:bodyPr/>
          <a:lstStyle/>
          <a:p>
            <a:fld id="{733BB43D-0BA0-4BCC-BC5E-CA261A609363}" type="slidenum">
              <a:rPr lang="en-US" smtClean="0"/>
              <a:t>4</a:t>
            </a:fld>
            <a:endParaRPr lang="en-US"/>
          </a:p>
        </p:txBody>
      </p:sp>
    </p:spTree>
    <p:extLst>
      <p:ext uri="{BB962C8B-B14F-4D97-AF65-F5344CB8AC3E}">
        <p14:creationId xmlns:p14="http://schemas.microsoft.com/office/powerpoint/2010/main" val="6720130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sometimes lack confidence when speaking in large groups.</a:t>
            </a:r>
            <a:br>
              <a:rPr lang="en-US" dirty="0"/>
            </a:br>
            <a:r>
              <a:rPr lang="en-US" dirty="0"/>
              <a:t>Time management can also be a challenge in busy environments.</a:t>
            </a:r>
            <a:br>
              <a:rPr lang="en-US" dirty="0"/>
            </a:br>
            <a:r>
              <a:rPr lang="en-US" dirty="0"/>
              <a:t>I </a:t>
            </a:r>
            <a:r>
              <a:rPr lang="en-US" dirty="0" err="1"/>
              <a:t>recognise</a:t>
            </a:r>
            <a:r>
              <a:rPr lang="en-US" dirty="0"/>
              <a:t> I need to improve my digital and record-keeping skills.</a:t>
            </a:r>
            <a:br>
              <a:rPr lang="en-US" dirty="0"/>
            </a:br>
            <a:r>
              <a:rPr lang="en-US" dirty="0"/>
              <a:t>Acknowledging these weaknesses helps me plan for improvement.</a:t>
            </a:r>
          </a:p>
        </p:txBody>
      </p:sp>
      <p:sp>
        <p:nvSpPr>
          <p:cNvPr id="4" name="Slide Number Placeholder 3"/>
          <p:cNvSpPr>
            <a:spLocks noGrp="1"/>
          </p:cNvSpPr>
          <p:nvPr>
            <p:ph type="sldNum" sz="quarter" idx="10"/>
          </p:nvPr>
        </p:nvSpPr>
        <p:spPr/>
        <p:txBody>
          <a:bodyPr/>
          <a:lstStyle/>
          <a:p>
            <a:fld id="{733BB43D-0BA0-4BCC-BC5E-CA261A609363}" type="slidenum">
              <a:rPr lang="en-US" smtClean="0"/>
              <a:t>5</a:t>
            </a:fld>
            <a:endParaRPr lang="en-US"/>
          </a:p>
        </p:txBody>
      </p:sp>
    </p:spTree>
    <p:extLst>
      <p:ext uri="{BB962C8B-B14F-4D97-AF65-F5344CB8AC3E}">
        <p14:creationId xmlns:p14="http://schemas.microsoft.com/office/powerpoint/2010/main" val="29880573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training opportunities available in health and social care.</a:t>
            </a:r>
            <a:br>
              <a:rPr lang="en-US" dirty="0"/>
            </a:br>
            <a:r>
              <a:rPr lang="en-US" dirty="0"/>
              <a:t>Workshops and short courses can help me build digital confidence.</a:t>
            </a:r>
            <a:br>
              <a:rPr lang="en-US" dirty="0"/>
            </a:br>
            <a:r>
              <a:rPr lang="en-US" dirty="0"/>
              <a:t>Mentoring and supervision provide valuable professional guidance.</a:t>
            </a:r>
            <a:br>
              <a:rPr lang="en-US" dirty="0"/>
            </a:br>
            <a:r>
              <a:rPr lang="en-US" dirty="0"/>
              <a:t>These opportunities support both my personal and career growth.</a:t>
            </a:r>
          </a:p>
        </p:txBody>
      </p:sp>
      <p:sp>
        <p:nvSpPr>
          <p:cNvPr id="4" name="Slide Number Placeholder 3"/>
          <p:cNvSpPr>
            <a:spLocks noGrp="1"/>
          </p:cNvSpPr>
          <p:nvPr>
            <p:ph type="sldNum" sz="quarter" idx="10"/>
          </p:nvPr>
        </p:nvSpPr>
        <p:spPr/>
        <p:txBody>
          <a:bodyPr/>
          <a:lstStyle/>
          <a:p>
            <a:fld id="{733BB43D-0BA0-4BCC-BC5E-CA261A609363}" type="slidenum">
              <a:rPr lang="en-US" smtClean="0"/>
              <a:t>6</a:t>
            </a:fld>
            <a:endParaRPr lang="en-US"/>
          </a:p>
        </p:txBody>
      </p:sp>
    </p:spTree>
    <p:extLst>
      <p:ext uri="{BB962C8B-B14F-4D97-AF65-F5344CB8AC3E}">
        <p14:creationId xmlns:p14="http://schemas.microsoft.com/office/powerpoint/2010/main" val="2576102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Stress and workload pressure can threaten performance in care settings.</a:t>
            </a:r>
            <a:br>
              <a:rPr lang="en-US" dirty="0"/>
            </a:br>
            <a:r>
              <a:rPr lang="en-US" dirty="0"/>
              <a:t>Competition for job roles may also impact career progression.</a:t>
            </a:r>
            <a:br>
              <a:rPr lang="en-US" dirty="0"/>
            </a:br>
            <a:r>
              <a:rPr lang="en-US" dirty="0"/>
              <a:t>Limited resources or training access can delay development.</a:t>
            </a:r>
            <a:br>
              <a:rPr lang="en-US" dirty="0"/>
            </a:br>
            <a:r>
              <a:rPr lang="en-US" dirty="0" err="1"/>
              <a:t>Recognising</a:t>
            </a:r>
            <a:r>
              <a:rPr lang="en-US" dirty="0"/>
              <a:t> threats allows me to prepare strategies to manage them.</a:t>
            </a:r>
          </a:p>
        </p:txBody>
      </p:sp>
      <p:sp>
        <p:nvSpPr>
          <p:cNvPr id="4" name="Slide Number Placeholder 3"/>
          <p:cNvSpPr>
            <a:spLocks noGrp="1"/>
          </p:cNvSpPr>
          <p:nvPr>
            <p:ph type="sldNum" sz="quarter" idx="10"/>
          </p:nvPr>
        </p:nvSpPr>
        <p:spPr/>
        <p:txBody>
          <a:bodyPr/>
          <a:lstStyle/>
          <a:p>
            <a:fld id="{733BB43D-0BA0-4BCC-BC5E-CA261A609363}" type="slidenum">
              <a:rPr lang="en-US" smtClean="0"/>
              <a:t>7</a:t>
            </a:fld>
            <a:endParaRPr lang="en-US"/>
          </a:p>
        </p:txBody>
      </p:sp>
    </p:spTree>
    <p:extLst>
      <p:ext uri="{BB962C8B-B14F-4D97-AF65-F5344CB8AC3E}">
        <p14:creationId xmlns:p14="http://schemas.microsoft.com/office/powerpoint/2010/main" val="2330803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can use my strong communication to build confidence in group discussions.</a:t>
            </a:r>
            <a:br>
              <a:rPr lang="en-US" dirty="0"/>
            </a:br>
            <a:r>
              <a:rPr lang="en-US" dirty="0"/>
              <a:t>By being </a:t>
            </a:r>
            <a:r>
              <a:rPr lang="en-US" dirty="0" err="1"/>
              <a:t>organised</a:t>
            </a:r>
            <a:r>
              <a:rPr lang="en-US" dirty="0"/>
              <a:t>, I can improve time management skills.</a:t>
            </a:r>
            <a:br>
              <a:rPr lang="en-US" dirty="0"/>
            </a:br>
            <a:r>
              <a:rPr lang="en-US" dirty="0"/>
              <a:t>My empathy encourages me to seek help when I face challenges.</a:t>
            </a:r>
            <a:br>
              <a:rPr lang="en-US" dirty="0"/>
            </a:br>
            <a:r>
              <a:rPr lang="en-US" dirty="0"/>
              <a:t>These strengths help me grow in areas I find difficult.</a:t>
            </a:r>
          </a:p>
        </p:txBody>
      </p:sp>
      <p:sp>
        <p:nvSpPr>
          <p:cNvPr id="4" name="Slide Number Placeholder 3"/>
          <p:cNvSpPr>
            <a:spLocks noGrp="1"/>
          </p:cNvSpPr>
          <p:nvPr>
            <p:ph type="sldNum" sz="quarter" idx="10"/>
          </p:nvPr>
        </p:nvSpPr>
        <p:spPr/>
        <p:txBody>
          <a:bodyPr/>
          <a:lstStyle/>
          <a:p>
            <a:fld id="{733BB43D-0BA0-4BCC-BC5E-CA261A609363}" type="slidenum">
              <a:rPr lang="en-US" smtClean="0"/>
              <a:t>8</a:t>
            </a:fld>
            <a:endParaRPr lang="en-US"/>
          </a:p>
        </p:txBody>
      </p:sp>
    </p:spTree>
    <p:extLst>
      <p:ext uri="{BB962C8B-B14F-4D97-AF65-F5344CB8AC3E}">
        <p14:creationId xmlns:p14="http://schemas.microsoft.com/office/powerpoint/2010/main" val="1092642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Workload stress can be managed by using organization and planning.</a:t>
            </a:r>
            <a:br>
              <a:rPr lang="en-US" dirty="0"/>
            </a:br>
            <a:r>
              <a:rPr lang="en-US" dirty="0"/>
              <a:t>Teamwork skills reduce pressure by sharing responsibilities fairly.</a:t>
            </a:r>
            <a:br>
              <a:rPr lang="en-US" dirty="0"/>
            </a:br>
            <a:r>
              <a:rPr lang="en-US" dirty="0"/>
              <a:t>My motivation for learning helps me adapt to changes in the sector.</a:t>
            </a:r>
            <a:br>
              <a:rPr lang="en-US" dirty="0"/>
            </a:br>
            <a:r>
              <a:rPr lang="en-US" dirty="0"/>
              <a:t>This makes me more resilient to external challenges and threats.</a:t>
            </a:r>
          </a:p>
        </p:txBody>
      </p:sp>
      <p:sp>
        <p:nvSpPr>
          <p:cNvPr id="4" name="Slide Number Placeholder 3"/>
          <p:cNvSpPr>
            <a:spLocks noGrp="1"/>
          </p:cNvSpPr>
          <p:nvPr>
            <p:ph type="sldNum" sz="quarter" idx="10"/>
          </p:nvPr>
        </p:nvSpPr>
        <p:spPr/>
        <p:txBody>
          <a:bodyPr/>
          <a:lstStyle/>
          <a:p>
            <a:fld id="{733BB43D-0BA0-4BCC-BC5E-CA261A609363}" type="slidenum">
              <a:rPr lang="en-US" smtClean="0"/>
              <a:t>9</a:t>
            </a:fld>
            <a:endParaRPr lang="en-US"/>
          </a:p>
        </p:txBody>
      </p:sp>
    </p:spTree>
    <p:extLst>
      <p:ext uri="{BB962C8B-B14F-4D97-AF65-F5344CB8AC3E}">
        <p14:creationId xmlns:p14="http://schemas.microsoft.com/office/powerpoint/2010/main" val="3518456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plan to use training to strengthen my professional knowledge.</a:t>
            </a:r>
            <a:br>
              <a:rPr lang="en-US" dirty="0"/>
            </a:br>
            <a:r>
              <a:rPr lang="en-US" dirty="0"/>
              <a:t>Mentoring will help me reflect on practice and improve skills.</a:t>
            </a:r>
            <a:br>
              <a:rPr lang="en-US" dirty="0"/>
            </a:br>
            <a:r>
              <a:rPr lang="en-US" dirty="0"/>
              <a:t>Networking opens opportunities to learn from other professionals.</a:t>
            </a:r>
            <a:br>
              <a:rPr lang="en-US" dirty="0"/>
            </a:br>
            <a:r>
              <a:rPr lang="en-US" dirty="0"/>
              <a:t>These steps align my strengths with available opportunities.</a:t>
            </a:r>
          </a:p>
        </p:txBody>
      </p:sp>
      <p:sp>
        <p:nvSpPr>
          <p:cNvPr id="4" name="Slide Number Placeholder 3"/>
          <p:cNvSpPr>
            <a:spLocks noGrp="1"/>
          </p:cNvSpPr>
          <p:nvPr>
            <p:ph type="sldNum" sz="quarter" idx="10"/>
          </p:nvPr>
        </p:nvSpPr>
        <p:spPr/>
        <p:txBody>
          <a:bodyPr/>
          <a:lstStyle/>
          <a:p>
            <a:fld id="{733BB43D-0BA0-4BCC-BC5E-CA261A609363}" type="slidenum">
              <a:rPr lang="en-US" smtClean="0"/>
              <a:t>10</a:t>
            </a:fld>
            <a:endParaRPr lang="en-US"/>
          </a:p>
        </p:txBody>
      </p:sp>
    </p:spTree>
    <p:extLst>
      <p:ext uri="{BB962C8B-B14F-4D97-AF65-F5344CB8AC3E}">
        <p14:creationId xmlns:p14="http://schemas.microsoft.com/office/powerpoint/2010/main" val="23736260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Self-awareness through SWOT analysis guides my professional journey.</a:t>
            </a:r>
            <a:br>
              <a:rPr lang="en-US" dirty="0"/>
            </a:br>
            <a:r>
              <a:rPr lang="en-US" dirty="0"/>
              <a:t>It highlights strengths to build on and weaknesses to improve.</a:t>
            </a:r>
            <a:br>
              <a:rPr lang="en-US" dirty="0"/>
            </a:br>
            <a:r>
              <a:rPr lang="en-US" dirty="0"/>
              <a:t>Opportunities and threats shape my career planning in health care.</a:t>
            </a:r>
            <a:br>
              <a:rPr lang="en-US" dirty="0"/>
            </a:br>
            <a:r>
              <a:rPr lang="en-US" dirty="0"/>
              <a:t>By reflecting, I can grow into a more effective practitioner.</a:t>
            </a:r>
          </a:p>
        </p:txBody>
      </p:sp>
      <p:sp>
        <p:nvSpPr>
          <p:cNvPr id="4" name="Slide Number Placeholder 3"/>
          <p:cNvSpPr>
            <a:spLocks noGrp="1"/>
          </p:cNvSpPr>
          <p:nvPr>
            <p:ph type="sldNum" sz="quarter" idx="10"/>
          </p:nvPr>
        </p:nvSpPr>
        <p:spPr/>
        <p:txBody>
          <a:bodyPr/>
          <a:lstStyle/>
          <a:p>
            <a:fld id="{733BB43D-0BA0-4BCC-BC5E-CA261A609363}" type="slidenum">
              <a:rPr lang="en-US" smtClean="0"/>
              <a:t>11</a:t>
            </a:fld>
            <a:endParaRPr lang="en-US"/>
          </a:p>
        </p:txBody>
      </p:sp>
    </p:spTree>
    <p:extLst>
      <p:ext uri="{BB962C8B-B14F-4D97-AF65-F5344CB8AC3E}">
        <p14:creationId xmlns:p14="http://schemas.microsoft.com/office/powerpoint/2010/main" val="3308161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5141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48696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952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33741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4375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63546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28137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69191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3183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33530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6754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BCAD085-E8A6-8845-BD4E-CB4CCA059FC4}" type="datetimeFigureOut">
              <a:rPr lang="en-US" smtClean="0"/>
              <a:t>10/13/2025</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1FF6DA9-008F-8B48-92A6-B652298478BF}" type="slidenum">
              <a:rPr lang="en-US" smtClean="0"/>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4203689"/>
      </p:ext>
    </p:extLst>
  </p:cSld>
  <p:clrMap bg1="lt1" tx1="dk1" bg2="lt2" tx2="dk2" accent1="accent1" accent2="accent2" accent3="accent3" accent4="accent4" accent5="accent5" accent6="accent6" hlink="hlink" folHlink="folHlink"/>
  <p:sldLayoutIdLst>
    <p:sldLayoutId id="2147483886" r:id="rId1"/>
    <p:sldLayoutId id="2147483887" r:id="rId2"/>
    <p:sldLayoutId id="2147483888" r:id="rId3"/>
    <p:sldLayoutId id="2147483889" r:id="rId4"/>
    <p:sldLayoutId id="2147483890" r:id="rId5"/>
    <p:sldLayoutId id="2147483891" r:id="rId6"/>
    <p:sldLayoutId id="2147483892" r:id="rId7"/>
    <p:sldLayoutId id="2147483893" r:id="rId8"/>
    <p:sldLayoutId id="2147483894" r:id="rId9"/>
    <p:sldLayoutId id="2147483895" r:id="rId10"/>
    <p:sldLayoutId id="2147483896"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sz="4400" dirty="0"/>
              <a:t>Self-Awareness &amp; Professional Development in Health and Social Care</a:t>
            </a:r>
          </a:p>
        </p:txBody>
      </p:sp>
      <p:sp>
        <p:nvSpPr>
          <p:cNvPr id="3" name="Subtitle 2"/>
          <p:cNvSpPr>
            <a:spLocks noGrp="1"/>
          </p:cNvSpPr>
          <p:nvPr>
            <p:ph type="subTitle" idx="1"/>
          </p:nvPr>
        </p:nvSpPr>
        <p:spPr/>
        <p:txBody>
          <a:bodyPr>
            <a:normAutofit/>
          </a:bodyPr>
          <a:lstStyle/>
          <a:p>
            <a:r>
              <a:rPr dirty="0"/>
              <a:t>Personal SWOT Analysis</a:t>
            </a:r>
          </a:p>
          <a:p>
            <a:r>
              <a:rPr dirty="0"/>
              <a:t>Module: Professional Development within Health &amp; Social Care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551" y="1195610"/>
            <a:ext cx="6589199" cy="1280890"/>
          </a:xfrm>
        </p:spPr>
        <p:txBody>
          <a:bodyPr/>
          <a:lstStyle/>
          <a:p>
            <a:r>
              <a:rPr dirty="0"/>
              <a:t>Introduction</a:t>
            </a:r>
          </a:p>
        </p:txBody>
      </p:sp>
      <p:sp>
        <p:nvSpPr>
          <p:cNvPr id="3" name="Content Placeholder 2"/>
          <p:cNvSpPr>
            <a:spLocks noGrp="1"/>
          </p:cNvSpPr>
          <p:nvPr>
            <p:ph idx="1"/>
          </p:nvPr>
        </p:nvSpPr>
        <p:spPr>
          <a:xfrm>
            <a:off x="285065" y="2643960"/>
            <a:ext cx="6591985" cy="3777622"/>
          </a:xfrm>
        </p:spPr>
        <p:txBody>
          <a:bodyPr/>
          <a:lstStyle/>
          <a:p>
            <a:r>
              <a:rPr dirty="0"/>
              <a:t>Self-awareness is crucial for effective professional development</a:t>
            </a:r>
            <a:r>
              <a:rPr lang="en-US" dirty="0"/>
              <a:t> (NHS Leadership Academy, 2021)</a:t>
            </a:r>
            <a:endParaRPr dirty="0"/>
          </a:p>
          <a:p>
            <a:r>
              <a:rPr dirty="0"/>
              <a:t>Conducting a SWOT analysis helps identify personal strengths, weaknesses, opportunities, and threats.</a:t>
            </a:r>
          </a:p>
          <a:p>
            <a:r>
              <a:rPr dirty="0"/>
              <a:t>This reflection supports career planning in the UK Health &amp; Social Care sector.</a:t>
            </a:r>
          </a:p>
        </p:txBody>
      </p:sp>
      <p:pic>
        <p:nvPicPr>
          <p:cNvPr id="5" name="Picture placeholder 29">
            <a:extLst>
              <a:ext uri="{FF2B5EF4-FFF2-40B4-BE49-F238E27FC236}">
                <a16:creationId xmlns:a16="http://schemas.microsoft.com/office/drawing/2014/main" id="{18C88B4D-F554-49C2-A23C-DFE94D4C83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52950" y="-68126"/>
            <a:ext cx="4248151" cy="2721234"/>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6" name="AutoShape 2" descr="Essential Training in the NHS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1454944"/>
            <a:ext cx="4529824" cy="629888"/>
          </a:xfrm>
        </p:spPr>
        <p:txBody>
          <a:bodyPr/>
          <a:lstStyle/>
          <a:p>
            <a:r>
              <a:rPr dirty="0"/>
              <a:t>What is SWOT?</a:t>
            </a:r>
          </a:p>
        </p:txBody>
      </p:sp>
      <p:sp>
        <p:nvSpPr>
          <p:cNvPr id="3" name="Content Placeholder 2"/>
          <p:cNvSpPr>
            <a:spLocks noGrp="1"/>
          </p:cNvSpPr>
          <p:nvPr>
            <p:ph idx="1"/>
          </p:nvPr>
        </p:nvSpPr>
        <p:spPr/>
        <p:txBody>
          <a:bodyPr/>
          <a:lstStyle/>
          <a:p>
            <a:pPr marL="0" indent="0">
              <a:buNone/>
            </a:pPr>
            <a:r>
              <a:rPr dirty="0"/>
              <a:t>SWOT = Strengths, Weaknesses, Opportunities, Threats.</a:t>
            </a:r>
          </a:p>
          <a:p>
            <a:r>
              <a:rPr dirty="0"/>
              <a:t>A strategic tool for self-assessment and career planning.</a:t>
            </a:r>
          </a:p>
          <a:p>
            <a:r>
              <a:rPr dirty="0"/>
              <a:t>In Health &amp; Social Care, it helps practitioners adapt to challenges and maximize growth</a:t>
            </a:r>
            <a:r>
              <a:rPr lang="en-US" dirty="0"/>
              <a:t> (MindTools, 2023)</a:t>
            </a:r>
            <a:endParaRPr dirty="0"/>
          </a:p>
        </p:txBody>
      </p:sp>
      <p:pic>
        <p:nvPicPr>
          <p:cNvPr id="1026" name="Picture 2" descr="714 Swot Stock Photos, High-Res Pictures, and Images - Getty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9600" y="3797138"/>
            <a:ext cx="2616200" cy="278939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Strengths</a:t>
            </a:r>
          </a:p>
        </p:txBody>
      </p:sp>
      <p:sp>
        <p:nvSpPr>
          <p:cNvPr id="3" name="Content Placeholder 2"/>
          <p:cNvSpPr>
            <a:spLocks noGrp="1"/>
          </p:cNvSpPr>
          <p:nvPr>
            <p:ph idx="1"/>
          </p:nvPr>
        </p:nvSpPr>
        <p:spPr/>
        <p:txBody>
          <a:bodyPr/>
          <a:lstStyle/>
          <a:p>
            <a:endParaRPr dirty="0"/>
          </a:p>
          <a:p>
            <a:r>
              <a:rPr dirty="0"/>
              <a:t>Strong communication skills – e.g., explaining care plans clearly to patients during placement.</a:t>
            </a:r>
            <a:endParaRPr lang="en-US" dirty="0"/>
          </a:p>
          <a:p>
            <a:r>
              <a:rPr dirty="0"/>
              <a:t>Empathy – e.g., supporting an elderly patient who felt anxious during treatment.</a:t>
            </a:r>
            <a:endParaRPr lang="en-US" dirty="0"/>
          </a:p>
          <a:p>
            <a:r>
              <a:rPr dirty="0"/>
              <a:t>Teamwork – e.g., collaborating with nurses and social workers during a group case study.</a:t>
            </a:r>
          </a:p>
        </p:txBody>
      </p:sp>
      <p:sp>
        <p:nvSpPr>
          <p:cNvPr id="4" name="AutoShape 2" descr="Improving Your Communication Skills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SMART Communication Skills: How to ..."/>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Communication skills – Track2Trainin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8" descr="Communication skills – Track2Training"/>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10" descr="Your Communication Skills"/>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9" name="Picture Placeholder 37">
            <a:extLst>
              <a:ext uri="{FF2B5EF4-FFF2-40B4-BE49-F238E27FC236}">
                <a16:creationId xmlns:a16="http://schemas.microsoft.com/office/drawing/2014/main" id="{4162880A-4A88-ED9F-357E-65638ED8BB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5777" y="400363"/>
            <a:ext cx="3119620" cy="23367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Weaknesses</a:t>
            </a:r>
          </a:p>
        </p:txBody>
      </p:sp>
      <p:sp>
        <p:nvSpPr>
          <p:cNvPr id="3" name="Content Placeholder 2"/>
          <p:cNvSpPr>
            <a:spLocks noGrp="1"/>
          </p:cNvSpPr>
          <p:nvPr>
            <p:ph idx="1"/>
          </p:nvPr>
        </p:nvSpPr>
        <p:spPr/>
        <p:txBody>
          <a:bodyPr>
            <a:normAutofit/>
          </a:bodyPr>
          <a:lstStyle/>
          <a:p>
            <a:endParaRPr dirty="0"/>
          </a:p>
          <a:p>
            <a:r>
              <a:rPr dirty="0"/>
              <a:t>Time management under pressure – e.g., struggling to complete documentation during busy shifts.</a:t>
            </a:r>
            <a:endParaRPr lang="en-US" dirty="0"/>
          </a:p>
          <a:p>
            <a:r>
              <a:rPr dirty="0"/>
              <a:t>Limited experience – e.g., not yet confident in using NHS electronic medical records.</a:t>
            </a:r>
            <a:endParaRPr lang="en-US" dirty="0"/>
          </a:p>
          <a:p>
            <a:r>
              <a:rPr dirty="0"/>
              <a:t>Nervousness in public speaking – e.g., feeling anxious when presenting case studies in seminars.</a:t>
            </a:r>
          </a:p>
        </p:txBody>
      </p:sp>
      <p:pic>
        <p:nvPicPr>
          <p:cNvPr id="4" name="Picture Placeholder 37">
            <a:extLst>
              <a:ext uri="{FF2B5EF4-FFF2-40B4-BE49-F238E27FC236}">
                <a16:creationId xmlns:a16="http://schemas.microsoft.com/office/drawing/2014/main" id="{4162880A-4A88-ED9F-357E-65638ED8BB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52951" y="233073"/>
            <a:ext cx="3962400" cy="2438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AutoShape 2" descr="Time Management: What is it, who has it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Opportunities</a:t>
            </a:r>
          </a:p>
        </p:txBody>
      </p:sp>
      <p:sp>
        <p:nvSpPr>
          <p:cNvPr id="3" name="Content Placeholder 2"/>
          <p:cNvSpPr>
            <a:spLocks noGrp="1"/>
          </p:cNvSpPr>
          <p:nvPr>
            <p:ph idx="1"/>
          </p:nvPr>
        </p:nvSpPr>
        <p:spPr/>
        <p:txBody>
          <a:bodyPr>
            <a:normAutofit/>
          </a:bodyPr>
          <a:lstStyle/>
          <a:p>
            <a:endParaRPr dirty="0"/>
          </a:p>
          <a:p>
            <a:r>
              <a:rPr dirty="0"/>
              <a:t>NHS training and CPD programs – e.g., attending a dementia care workshop.</a:t>
            </a:r>
            <a:endParaRPr lang="en-US" dirty="0"/>
          </a:p>
          <a:p>
            <a:r>
              <a:rPr lang="en-US" dirty="0"/>
              <a:t>P</a:t>
            </a:r>
            <a:r>
              <a:rPr dirty="0"/>
              <a:t>lacement opportunities – e.g., shadowing healthcare assistants in a hospital ward.</a:t>
            </a:r>
            <a:endParaRPr lang="en-US" dirty="0"/>
          </a:p>
          <a:p>
            <a:r>
              <a:rPr dirty="0"/>
              <a:t>Networking – e.g., joining H&amp;SC student societies to meet professionals.</a:t>
            </a:r>
            <a:endParaRPr lang="en-US" dirty="0"/>
          </a:p>
          <a:p>
            <a:r>
              <a:rPr dirty="0"/>
              <a:t>Growing demand – e.g., UK ageing population increases demand for care workers.</a:t>
            </a:r>
          </a:p>
        </p:txBody>
      </p:sp>
      <p:pic>
        <p:nvPicPr>
          <p:cNvPr id="4" name="Picture Placeholder 37">
            <a:extLst>
              <a:ext uri="{FF2B5EF4-FFF2-40B4-BE49-F238E27FC236}">
                <a16:creationId xmlns:a16="http://schemas.microsoft.com/office/drawing/2014/main" id="{4162880A-4A88-ED9F-357E-65638ED8BB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37618" y="233073"/>
            <a:ext cx="3793066" cy="24384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Threats</a:t>
            </a:r>
          </a:p>
        </p:txBody>
      </p:sp>
      <p:sp>
        <p:nvSpPr>
          <p:cNvPr id="3" name="Content Placeholder 2"/>
          <p:cNvSpPr>
            <a:spLocks noGrp="1"/>
          </p:cNvSpPr>
          <p:nvPr>
            <p:ph idx="1"/>
          </p:nvPr>
        </p:nvSpPr>
        <p:spPr/>
        <p:txBody>
          <a:bodyPr>
            <a:normAutofit/>
          </a:bodyPr>
          <a:lstStyle/>
          <a:p>
            <a:endParaRPr dirty="0"/>
          </a:p>
          <a:p>
            <a:r>
              <a:rPr dirty="0"/>
              <a:t>High workload and stress</a:t>
            </a:r>
            <a:r>
              <a:rPr lang="en-US" dirty="0"/>
              <a:t> (Skills for Care, 2020)</a:t>
            </a:r>
            <a:r>
              <a:rPr dirty="0"/>
              <a:t> – e.g., long hours in placements leading to fatigue.</a:t>
            </a:r>
            <a:endParaRPr lang="en-US" dirty="0"/>
          </a:p>
          <a:p>
            <a:r>
              <a:rPr dirty="0"/>
              <a:t>Strong competition – e.g., many graduates applying for NHS Band 4/5 roles.</a:t>
            </a:r>
            <a:endParaRPr lang="en-US" dirty="0"/>
          </a:p>
          <a:p>
            <a:r>
              <a:rPr dirty="0"/>
              <a:t>Changing healthcare policies – e.g., uncertainty in funding for social care services.</a:t>
            </a:r>
            <a:endParaRPr lang="en-US" dirty="0"/>
          </a:p>
          <a:p>
            <a:r>
              <a:rPr dirty="0"/>
              <a:t>Risk of burnout – e.g., balancing part-time work with studies.</a:t>
            </a:r>
          </a:p>
        </p:txBody>
      </p:sp>
      <p:pic>
        <p:nvPicPr>
          <p:cNvPr id="5122" name="Picture 2" descr="Battling employee burnout in your team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5275" y="685800"/>
            <a:ext cx="2857500" cy="16002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dirty="0"/>
              <a:t>Using Strengths to Overcome Weaknesses</a:t>
            </a:r>
          </a:p>
        </p:txBody>
      </p:sp>
      <p:sp>
        <p:nvSpPr>
          <p:cNvPr id="3" name="Content Placeholder 2"/>
          <p:cNvSpPr>
            <a:spLocks noGrp="1"/>
          </p:cNvSpPr>
          <p:nvPr>
            <p:ph idx="1"/>
          </p:nvPr>
        </p:nvSpPr>
        <p:spPr/>
        <p:txBody>
          <a:bodyPr vert="horz" lIns="45720" tIns="45720" rIns="45720" bIns="45720" rtlCol="0" anchor="t">
            <a:normAutofit/>
          </a:bodyPr>
          <a:lstStyle/>
          <a:p>
            <a:endParaRPr dirty="0"/>
          </a:p>
          <a:p>
            <a:r>
              <a:rPr dirty="0"/>
              <a:t>Strong communication can support teamwork under pressure</a:t>
            </a:r>
            <a:r>
              <a:rPr lang="en-US" dirty="0"/>
              <a:t> (NHS Leadership Academy, 2021)</a:t>
            </a:r>
            <a:r>
              <a:rPr dirty="0"/>
              <a:t> – e.g., delegating tasks clearly.</a:t>
            </a:r>
            <a:endParaRPr lang="en-US" dirty="0"/>
          </a:p>
          <a:p>
            <a:r>
              <a:rPr dirty="0"/>
              <a:t>Empathy builds </a:t>
            </a:r>
            <a:r>
              <a:rPr lang="en-GB" dirty="0"/>
              <a:t>trusts by helping patients feel heard and understood, which reduces complaints and boosts their confidence in care</a:t>
            </a:r>
          </a:p>
          <a:p>
            <a:r>
              <a:rPr dirty="0"/>
              <a:t>Teamwork skills help balance workload challenges – e.g., sharing responsibilities on busy shifts.</a:t>
            </a:r>
          </a:p>
        </p:txBody>
      </p:sp>
      <p:sp>
        <p:nvSpPr>
          <p:cNvPr id="4" name="AutoShape 2" descr="Tips for Becoming the Best Communicator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Tips for Becoming the Best Communicator ..."/>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49282" y="1028700"/>
            <a:ext cx="2281136" cy="16002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Minimizing Threats</a:t>
            </a:r>
          </a:p>
        </p:txBody>
      </p:sp>
      <p:sp>
        <p:nvSpPr>
          <p:cNvPr id="3" name="Content Placeholder 2"/>
          <p:cNvSpPr>
            <a:spLocks noGrp="1"/>
          </p:cNvSpPr>
          <p:nvPr>
            <p:ph idx="1"/>
          </p:nvPr>
        </p:nvSpPr>
        <p:spPr/>
        <p:txBody>
          <a:bodyPr>
            <a:normAutofit/>
          </a:bodyPr>
          <a:lstStyle/>
          <a:p>
            <a:endParaRPr dirty="0"/>
          </a:p>
          <a:p>
            <a:r>
              <a:rPr dirty="0"/>
              <a:t>Use CPD opportunities – e.g., NHS digital training reduces risk of falling behind.</a:t>
            </a:r>
            <a:endParaRPr lang="en-US" dirty="0"/>
          </a:p>
          <a:p>
            <a:r>
              <a:rPr dirty="0"/>
              <a:t>Apply teamwork and time management </a:t>
            </a:r>
            <a:r>
              <a:rPr lang="en-US" dirty="0"/>
              <a:t>(Skills for Care, 2020)</a:t>
            </a:r>
            <a:r>
              <a:rPr dirty="0"/>
              <a:t>– e.g., planning tasks with colleagues to reduce stress.</a:t>
            </a:r>
            <a:endParaRPr lang="en-US" dirty="0"/>
          </a:p>
          <a:p>
            <a:r>
              <a:rPr dirty="0"/>
              <a:t>Seek mentorship – e.g., asking a senior nurse for guidance on managing workload and competition.</a:t>
            </a:r>
          </a:p>
        </p:txBody>
      </p:sp>
      <p:pic>
        <p:nvPicPr>
          <p:cNvPr id="8196" name="Picture 4" descr="Teamwork to finish project before deadline, time management in business  team, collaboration to work against time countdown concept. Business people  helping each other to push rolling down clock. 8770413 Vector Art a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9275" y="192024"/>
            <a:ext cx="2592132" cy="22860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Professional Growth Plan</a:t>
            </a:r>
          </a:p>
        </p:txBody>
      </p:sp>
      <p:sp>
        <p:nvSpPr>
          <p:cNvPr id="3" name="Content Placeholder 2"/>
          <p:cNvSpPr>
            <a:spLocks noGrp="1"/>
          </p:cNvSpPr>
          <p:nvPr>
            <p:ph idx="1"/>
          </p:nvPr>
        </p:nvSpPr>
        <p:spPr/>
        <p:txBody>
          <a:bodyPr/>
          <a:lstStyle/>
          <a:p>
            <a:r>
              <a:rPr dirty="0"/>
              <a:t> Short-term: Improve time management through planning tools.</a:t>
            </a:r>
          </a:p>
          <a:p>
            <a:r>
              <a:rPr dirty="0"/>
              <a:t> Medium-term: Attend CPD training and workshops.</a:t>
            </a:r>
          </a:p>
          <a:p>
            <a:r>
              <a:rPr dirty="0"/>
              <a:t> Long-term: Develop leadership skills and pursue advanced qualifications.</a:t>
            </a:r>
          </a:p>
        </p:txBody>
      </p:sp>
      <p:sp>
        <p:nvSpPr>
          <p:cNvPr id="4" name="AutoShape 2" descr="Difference between training, seminar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Difference between training, seminar ..."/>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4"/>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58000" y="87249"/>
            <a:ext cx="2286000" cy="22860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Conclusion</a:t>
            </a:r>
          </a:p>
        </p:txBody>
      </p:sp>
      <p:sp>
        <p:nvSpPr>
          <p:cNvPr id="3" name="Content Placeholder 2"/>
          <p:cNvSpPr>
            <a:spLocks noGrp="1"/>
          </p:cNvSpPr>
          <p:nvPr>
            <p:ph idx="1"/>
          </p:nvPr>
        </p:nvSpPr>
        <p:spPr/>
        <p:txBody>
          <a:bodyPr>
            <a:normAutofit/>
          </a:bodyPr>
          <a:lstStyle/>
          <a:p>
            <a:r>
              <a:rPr dirty="0"/>
              <a:t>Self-awareness through SWOT supports personal growth.</a:t>
            </a:r>
          </a:p>
          <a:p>
            <a:r>
              <a:rPr dirty="0"/>
              <a:t>Strengths can be leveraged to overcome weaknesses.</a:t>
            </a:r>
          </a:p>
          <a:p>
            <a:r>
              <a:rPr dirty="0"/>
              <a:t>Opportunities in Health &amp; Social Care enhance development.</a:t>
            </a:r>
          </a:p>
          <a:p>
            <a:r>
              <a:rPr dirty="0"/>
              <a:t>Awareness of threats ensures resilience in a demanding sector.</a:t>
            </a:r>
          </a:p>
        </p:txBody>
      </p:sp>
      <p:sp>
        <p:nvSpPr>
          <p:cNvPr id="4" name="AutoShape 2" descr="What Is Development In Health And Social Car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What Is Development In Health And Social Car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4"/>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58000" y="87249"/>
            <a:ext cx="2286000" cy="22860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5" name="Rectangle 2"/>
          <p:cNvSpPr>
            <a:spLocks noGrp="1" noChangeArrowheads="1"/>
          </p:cNvSpPr>
          <p:nvPr>
            <p:ph idx="1"/>
          </p:nvPr>
        </p:nvSpPr>
        <p:spPr bwMode="auto">
          <a:xfrm>
            <a:off x="685801" y="1731442"/>
            <a:ext cx="6458712" cy="32213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fontAlgn="base"/>
            <a:r>
              <a:rPr lang="en-US" altLang="en-US" dirty="0"/>
              <a:t>Skills for Care (2020) Developing your career in health and social care. Leeds: Skills for Care.</a:t>
            </a:r>
          </a:p>
          <a:p>
            <a:pPr fontAlgn="base"/>
            <a:r>
              <a:rPr lang="en-US" altLang="en-US" dirty="0"/>
              <a:t>NHS Leadership Academy (2021) The importance of self-awareness in leadership. Available at: https://www.leadershipacademy.nhs.uk (Accessed: 26 September 2025).</a:t>
            </a:r>
          </a:p>
          <a:p>
            <a:pPr fontAlgn="base"/>
            <a:r>
              <a:rPr lang="en-US" dirty="0"/>
              <a:t>MindTools (2023) </a:t>
            </a:r>
            <a:r>
              <a:rPr lang="en-US" i="1" dirty="0"/>
              <a:t>SWOT Analysis: Discover new opportunities, manage and eliminate threats</a:t>
            </a:r>
            <a:r>
              <a:rPr lang="en-US" dirty="0"/>
              <a:t>. Available at: https://www.mindtools.com/pages/article/newTMC_05.htm (Accessed: 26 September 2025).</a:t>
            </a:r>
            <a:endParaRPr lang="en-US" alt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48</TotalTime>
  <Words>709</Words>
  <Application>Microsoft Office PowerPoint</Application>
  <PresentationFormat>On-screen Show (4:3)</PresentationFormat>
  <Paragraphs>78</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Integral</vt:lpstr>
      <vt:lpstr>Self-Awareness &amp; Professional Development in Health and Social Care</vt:lpstr>
      <vt:lpstr>Introduction</vt:lpstr>
      <vt:lpstr>What is SWOT?</vt:lpstr>
      <vt:lpstr>Strengths</vt:lpstr>
      <vt:lpstr>Weaknesses</vt:lpstr>
      <vt:lpstr>Opportunities</vt:lpstr>
      <vt:lpstr>Threats</vt:lpstr>
      <vt:lpstr>Using Strengths to Overcome Weaknesses</vt:lpstr>
      <vt:lpstr>Minimizing Threats</vt:lpstr>
      <vt:lpstr>Professional Growth Plan</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Self-Awareness &amp; Professional Development in Health and Social Care</dc:title>
  <dc:subject/>
  <dc:creator>Ayesha Wasiq</dc:creator>
  <cp:keywords/>
  <dc:description>generated using python-pptx</dc:description>
  <cp:lastModifiedBy>a</cp:lastModifiedBy>
  <cp:revision>33</cp:revision>
  <dcterms:created xsi:type="dcterms:W3CDTF">2013-01-27T09:14:16Z</dcterms:created>
  <dcterms:modified xsi:type="dcterms:W3CDTF">2025-10-13T19:46:12Z</dcterms:modified>
  <cp:category/>
</cp:coreProperties>
</file>