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wmf" ContentType="image/x-wmf"/>
  <Default Extension="rels" ContentType="application/vnd.openxmlformats-package.relationships+xml"/>
  <Default Extension="xml" ContentType="application/xml"/>
  <Default Extension="tiff" ContentType="image/tif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57" r:id="rId2"/>
    <p:sldId id="294" r:id="rId3"/>
    <p:sldId id="634" r:id="rId4"/>
    <p:sldId id="635" r:id="rId5"/>
    <p:sldId id="636" r:id="rId6"/>
    <p:sldId id="637" r:id="rId7"/>
    <p:sldId id="639" r:id="rId8"/>
    <p:sldId id="655" r:id="rId9"/>
    <p:sldId id="640" r:id="rId10"/>
    <p:sldId id="641" r:id="rId11"/>
    <p:sldId id="642" r:id="rId12"/>
    <p:sldId id="643" r:id="rId13"/>
    <p:sldId id="646" r:id="rId14"/>
    <p:sldId id="638" r:id="rId15"/>
    <p:sldId id="647" r:id="rId16"/>
    <p:sldId id="648" r:id="rId17"/>
    <p:sldId id="649" r:id="rId18"/>
    <p:sldId id="650" r:id="rId19"/>
    <p:sldId id="651" r:id="rId20"/>
    <p:sldId id="652" r:id="rId21"/>
    <p:sldId id="653" r:id="rId22"/>
    <p:sldId id="644" r:id="rId23"/>
    <p:sldId id="645" r:id="rId24"/>
    <p:sldId id="621" r:id="rId25"/>
    <p:sldId id="273" r:id="rId26"/>
    <p:sldId id="605" r:id="rId27"/>
    <p:sldId id="65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51"/>
    <p:restoredTop sz="55954"/>
  </p:normalViewPr>
  <p:slideViewPr>
    <p:cSldViewPr snapToGrid="0" snapToObjects="1">
      <p:cViewPr varScale="1">
        <p:scale>
          <a:sx n="82" d="100"/>
          <a:sy n="82" d="100"/>
        </p:scale>
        <p:origin x="40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3768441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term ‘parties-at-interest’ is used by Meredith and Mantel rather than the term ‘stakeholder’</a:t>
            </a:r>
          </a:p>
          <a:p>
            <a:br>
              <a:rPr lang="en-US" dirty="0"/>
            </a:br>
            <a:r>
              <a:rPr lang="en-US" dirty="0"/>
              <a:t>PM Environment consists of multiple </a:t>
            </a:r>
          </a:p>
          <a:p>
            <a:pPr eaLnBrk="1" hangingPunct="1">
              <a:lnSpc>
                <a:spcPct val="130000"/>
              </a:lnSpc>
            </a:pPr>
            <a:r>
              <a:rPr lang="en-GB" sz="1200" b="1" dirty="0">
                <a:latin typeface="Arial" charset="0"/>
                <a:cs typeface="Arial" charset="0"/>
              </a:rPr>
              <a:t>Stakeholders</a:t>
            </a:r>
          </a:p>
          <a:p>
            <a:pPr eaLnBrk="1" hangingPunct="1">
              <a:lnSpc>
                <a:spcPct val="130000"/>
              </a:lnSpc>
            </a:pPr>
            <a:r>
              <a:rPr lang="en-GB" sz="1200" b="1" dirty="0">
                <a:latin typeface="Arial" charset="0"/>
                <a:cs typeface="Arial" charset="0"/>
              </a:rPr>
              <a:t>The outside environment</a:t>
            </a:r>
          </a:p>
          <a:p>
            <a:pPr eaLnBrk="1" hangingPunct="1">
              <a:lnSpc>
                <a:spcPct val="130000"/>
              </a:lnSpc>
            </a:pPr>
            <a:r>
              <a:rPr lang="en-GB" sz="1200" b="1" dirty="0">
                <a:latin typeface="Arial" charset="0"/>
                <a:cs typeface="Arial" charset="0"/>
              </a:rPr>
              <a:t>The organisational framework</a:t>
            </a:r>
          </a:p>
          <a:p>
            <a:pPr eaLnBrk="1" hangingPunct="1">
              <a:lnSpc>
                <a:spcPct val="130000"/>
              </a:lnSpc>
            </a:pPr>
            <a:r>
              <a:rPr lang="en-GB" sz="1200" b="1" dirty="0">
                <a:latin typeface="Arial" charset="0"/>
                <a:cs typeface="Arial" charset="0"/>
              </a:rPr>
              <a:t>Alignment with organisation strategy</a:t>
            </a:r>
          </a:p>
          <a:p>
            <a:pPr eaLnBrk="1" hangingPunct="1">
              <a:lnSpc>
                <a:spcPct val="130000"/>
              </a:lnSpc>
            </a:pPr>
            <a:r>
              <a:rPr lang="en-GB" sz="1200" b="1" dirty="0">
                <a:latin typeface="Arial" charset="0"/>
                <a:cs typeface="Arial" charset="0"/>
              </a:rPr>
              <a:t>The impact of change</a:t>
            </a:r>
            <a:endParaRPr lang="en-GB" b="1" dirty="0">
              <a:latin typeface="Arial" charset="0"/>
              <a:cs typeface="Arial" charset="0"/>
            </a:endParaRPr>
          </a:p>
          <a:p>
            <a:endParaRPr lang="en-US" dirty="0"/>
          </a:p>
          <a:p>
            <a:endParaRPr lang="en-US" dirty="0"/>
          </a:p>
          <a:p>
            <a:r>
              <a:rPr lang="en-GB" sz="1200" b="0" i="0" kern="1200" dirty="0">
                <a:solidFill>
                  <a:schemeClr val="tx1"/>
                </a:solidFill>
                <a:effectLst/>
                <a:latin typeface="+mn-lt"/>
                <a:ea typeface="+mn-ea"/>
                <a:cs typeface="+mn-cs"/>
              </a:rPr>
              <a:t>(How to organise, plan and control projects, 2010)</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164132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term ‘parties-at-interest’ is used by Meredith and Mantel rather than the term ‘stakeholder’</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Parties-at-Interest Individuals or groups (the stakeholders) with a special interest in a project, usually:</a:t>
            </a:r>
            <a:br>
              <a:rPr lang="en-GB" dirty="0"/>
            </a:br>
            <a:r>
              <a:rPr lang="en-GB" dirty="0"/>
              <a:t>project team, </a:t>
            </a:r>
            <a:br>
              <a:rPr lang="en-GB" dirty="0"/>
            </a:br>
            <a:r>
              <a:rPr lang="en-GB" dirty="0"/>
              <a:t>client, </a:t>
            </a:r>
            <a:br>
              <a:rPr lang="en-GB" dirty="0"/>
            </a:br>
            <a:r>
              <a:rPr lang="en-GB" dirty="0"/>
              <a:t>senior management, and </a:t>
            </a:r>
            <a:br>
              <a:rPr lang="en-GB" dirty="0"/>
            </a:br>
            <a:r>
              <a:rPr lang="en-GB" dirty="0"/>
              <a:t>specific public interest groups.</a:t>
            </a:r>
            <a:endParaRPr lang="en-US" altLang="en-US" dirty="0"/>
          </a:p>
          <a:p>
            <a:endParaRPr lang="en-US" dirty="0"/>
          </a:p>
          <a:p>
            <a:r>
              <a:rPr lang="en-GB" dirty="0"/>
              <a:t>The parties-at-interest or “stakeholders” (client, parent organization, project team, and the public) in any project even define success and failure in different ways. </a:t>
            </a:r>
          </a:p>
          <a:p>
            <a:r>
              <a:rPr lang="en-GB" dirty="0"/>
              <a:t>The client wants changes, and the parent organization wants profits, which may be reduced if those changes are made. </a:t>
            </a:r>
          </a:p>
          <a:p>
            <a:endParaRPr lang="en-GB" dirty="0"/>
          </a:p>
          <a:p>
            <a:r>
              <a:rPr lang="en-GB" dirty="0"/>
              <a:t>Individuals working on projects are often responsible to 2 bosses at the same time; these bosses may have different priorities and objectives. Consequently, project management is no place for the timid.</a:t>
            </a:r>
          </a:p>
          <a:p>
            <a:endParaRPr lang="en-GB" dirty="0"/>
          </a:p>
          <a:p>
            <a:r>
              <a:rPr lang="en-GB" dirty="0"/>
              <a:t>In brief we can identify Stakeholders by UCCASSDO</a:t>
            </a:r>
          </a:p>
          <a:p>
            <a:pPr eaLnBrk="1" hangingPunct="1"/>
            <a:r>
              <a:rPr lang="en-GB" altLang="en-US" b="1" dirty="0"/>
              <a:t>U</a:t>
            </a:r>
            <a:r>
              <a:rPr lang="en-GB" altLang="en-US" dirty="0"/>
              <a:t>ser</a:t>
            </a:r>
          </a:p>
          <a:p>
            <a:pPr eaLnBrk="1" hangingPunct="1"/>
            <a:r>
              <a:rPr lang="en-GB" altLang="en-US" b="1" dirty="0"/>
              <a:t>C</a:t>
            </a:r>
            <a:r>
              <a:rPr lang="en-GB" altLang="en-US" dirty="0"/>
              <a:t>ustomer or Client</a:t>
            </a:r>
          </a:p>
          <a:p>
            <a:pPr eaLnBrk="1" hangingPunct="1"/>
            <a:r>
              <a:rPr lang="en-GB" altLang="en-US" b="1" dirty="0"/>
              <a:t>C</a:t>
            </a:r>
            <a:r>
              <a:rPr lang="en-GB" altLang="en-US" dirty="0"/>
              <a:t>onsumer</a:t>
            </a:r>
          </a:p>
          <a:p>
            <a:pPr eaLnBrk="1" hangingPunct="1"/>
            <a:r>
              <a:rPr lang="en-GB" altLang="en-US" b="1" dirty="0"/>
              <a:t>A</a:t>
            </a:r>
            <a:r>
              <a:rPr lang="en-GB" altLang="en-US" dirty="0"/>
              <a:t>udience</a:t>
            </a:r>
          </a:p>
          <a:p>
            <a:pPr eaLnBrk="1" hangingPunct="1"/>
            <a:r>
              <a:rPr lang="en-GB" altLang="en-US" b="1" dirty="0"/>
              <a:t>S</a:t>
            </a:r>
            <a:r>
              <a:rPr lang="en-GB" altLang="en-US" dirty="0"/>
              <a:t>upporter</a:t>
            </a:r>
          </a:p>
          <a:p>
            <a:pPr eaLnBrk="1" hangingPunct="1"/>
            <a:r>
              <a:rPr lang="en-GB" altLang="en-US" b="1" dirty="0"/>
              <a:t>S</a:t>
            </a:r>
            <a:r>
              <a:rPr lang="en-GB" altLang="en-US" dirty="0"/>
              <a:t>upplier</a:t>
            </a:r>
          </a:p>
          <a:p>
            <a:pPr eaLnBrk="1" hangingPunct="1"/>
            <a:r>
              <a:rPr lang="en-GB" altLang="en-US" b="1" dirty="0"/>
              <a:t>D</a:t>
            </a:r>
            <a:r>
              <a:rPr lang="en-GB" altLang="en-US" dirty="0"/>
              <a:t>river</a:t>
            </a:r>
          </a:p>
          <a:p>
            <a:pPr eaLnBrk="1" hangingPunct="1"/>
            <a:r>
              <a:rPr lang="en-GB" altLang="en-US" b="1" dirty="0"/>
              <a:t>O</a:t>
            </a:r>
            <a:r>
              <a:rPr lang="en-GB" altLang="en-US" dirty="0"/>
              <a:t>ther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700036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435721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endParaRPr lang="en-GB" b="1" dirty="0">
              <a:solidFill>
                <a:srgbClr val="9900FF"/>
              </a:solidFill>
              <a:latin typeface="Arial" charset="0"/>
              <a:cs typeface="Arial" charset="0"/>
            </a:endParaRPr>
          </a:p>
          <a:p>
            <a:pPr marL="0" indent="0" eaLnBrk="1" hangingPunct="1">
              <a:buFontTx/>
              <a:buNone/>
              <a:defRPr/>
            </a:pPr>
            <a:r>
              <a:rPr lang="en-GB" b="1" dirty="0">
                <a:latin typeface="Arial" charset="0"/>
                <a:cs typeface="Arial" charset="0"/>
              </a:rPr>
              <a:t>Stakeholder Management</a:t>
            </a:r>
            <a:r>
              <a:rPr lang="en-GB" dirty="0">
                <a:latin typeface="Arial" charset="0"/>
                <a:cs typeface="Arial" charset="0"/>
              </a:rPr>
              <a:t> is an important discipline which can be used to win support from others. It can make the difference between project success and failure.</a:t>
            </a:r>
          </a:p>
          <a:p>
            <a:pPr marL="0" indent="0" eaLnBrk="1" hangingPunct="1">
              <a:buFontTx/>
              <a:buNone/>
              <a:defRPr/>
            </a:pPr>
            <a:endParaRPr lang="en-GB" dirty="0">
              <a:latin typeface="Arial" charset="0"/>
              <a:cs typeface="Arial" charset="0"/>
            </a:endParaRPr>
          </a:p>
          <a:p>
            <a:pPr marL="0" indent="0" eaLnBrk="1" hangingPunct="1">
              <a:buFontTx/>
              <a:buNone/>
              <a:defRPr/>
            </a:pPr>
            <a:r>
              <a:rPr lang="en-GB" b="1" dirty="0">
                <a:latin typeface="Arial" charset="0"/>
                <a:cs typeface="Arial" charset="0"/>
              </a:rPr>
              <a:t>Stakeholder Analysis</a:t>
            </a:r>
            <a:r>
              <a:rPr lang="en-GB" dirty="0">
                <a:latin typeface="Arial" charset="0"/>
                <a:cs typeface="Arial" charset="0"/>
              </a:rPr>
              <a:t> is the technique used to identify key people who have to be won over.</a:t>
            </a:r>
          </a:p>
          <a:p>
            <a:endParaRPr lang="en-US" dirty="0"/>
          </a:p>
          <a:p>
            <a:pPr marL="0" indent="0" eaLnBrk="1" hangingPunct="1">
              <a:lnSpc>
                <a:spcPct val="80000"/>
              </a:lnSpc>
              <a:buFontTx/>
              <a:buNone/>
              <a:defRPr/>
            </a:pPr>
            <a:r>
              <a:rPr lang="en-US" sz="1200" dirty="0">
                <a:latin typeface="Arial" charset="0"/>
                <a:cs typeface="Arial" charset="0"/>
              </a:rPr>
              <a:t>You can use the opinions of the most powerful stakeholders to shape your projects at an early stage. Not only does this make it more likely that they will support you, their input can also improve the quality of your project.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Gaining support from powerful stakeholders can help you to win more resources - this makes it more likely that your projects will be successful.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You can anticipate what people's reaction to your project may be, and build into your plan the actions that will win people's support.</a:t>
            </a:r>
            <a:endParaRPr lang="en-GB" sz="1200" dirty="0">
              <a:latin typeface="Arial" charset="0"/>
              <a:cs typeface="Arial" charset="0"/>
            </a:endParaRPr>
          </a:p>
          <a:p>
            <a:pPr eaLnBrk="1" hangingPunct="1">
              <a:lnSpc>
                <a:spcPct val="80000"/>
              </a:lnSpc>
              <a:defRPr/>
            </a:pPr>
            <a:endParaRPr lang="en-GB" sz="1200" dirty="0">
              <a:latin typeface="Arial" charset="0"/>
              <a:cs typeface="Arial"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97742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127602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Variously known as ‘Power and Interest’, ‘Power and Influence’</a:t>
            </a:r>
          </a:p>
          <a:p>
            <a:pPr eaLnBrk="1" hangingPunct="1">
              <a:spcBef>
                <a:spcPct val="0"/>
              </a:spcBef>
            </a:pPr>
            <a:r>
              <a:rPr lang="en-GB" altLang="en-US" dirty="0"/>
              <a:t>Sometimes a ‘3</a:t>
            </a:r>
            <a:r>
              <a:rPr lang="en-GB" altLang="en-US" baseline="30000" dirty="0"/>
              <a:t>rd</a:t>
            </a:r>
            <a:r>
              <a:rPr lang="en-GB" altLang="en-US" dirty="0"/>
              <a:t>’ dimension is shown by colour coding the entries</a:t>
            </a:r>
          </a:p>
          <a:p>
            <a:pPr eaLnBrk="1" hangingPunct="1">
              <a:spcBef>
                <a:spcPct val="0"/>
              </a:spcBef>
            </a:pPr>
            <a:r>
              <a:rPr lang="en-GB" altLang="en-US" dirty="0"/>
              <a:t>All of these entries can raise discussion/controversy and are, to an extent, subjective, remember to focus on the tool and how it assists discussion by structuring thought about stakeholders.  Ask what the ‘optimum’ scale for the Power and Interest would be (3 or 4 points) .. Do the scales have to be the same (theoretically I suppose not, but I have never seen them different)</a:t>
            </a:r>
          </a:p>
          <a:p>
            <a:pPr eaLnBrk="1" hangingPunct="1">
              <a:spcBef>
                <a:spcPct val="0"/>
              </a:spcBef>
            </a:pPr>
            <a:r>
              <a:rPr lang="en-GB" altLang="en-US" dirty="0"/>
              <a:t>That said:</a:t>
            </a:r>
          </a:p>
          <a:p>
            <a:pPr eaLnBrk="1" hangingPunct="1">
              <a:spcBef>
                <a:spcPct val="0"/>
              </a:spcBef>
            </a:pPr>
            <a:r>
              <a:rPr lang="en-GB" altLang="en-US" dirty="0"/>
              <a:t>The IT department may well be involved in several projects, some considered more strategic/important than this so interest may not be high.  Same argument for 6. and 7.  This is just one customer.</a:t>
            </a:r>
          </a:p>
          <a:p>
            <a:pPr eaLnBrk="1" hangingPunct="1">
              <a:spcBef>
                <a:spcPct val="0"/>
              </a:spcBef>
            </a:pPr>
            <a:r>
              <a:rPr lang="en-GB" altLang="en-US" dirty="0"/>
              <a:t>The suppliers have high impact because they are supplying goods/services direct to the project, their interest is high because they are gaining money directly from the project (but the same argument as used above may apply to them too).</a:t>
            </a:r>
          </a:p>
          <a:p>
            <a:pPr eaLnBrk="1" hangingPunct="1">
              <a:spcBef>
                <a:spcPct val="0"/>
              </a:spcBef>
            </a:pPr>
            <a:r>
              <a:rPr lang="en-GB" altLang="en-US" dirty="0"/>
              <a:t>Industry regulators can certainly be ‘high/high’ on some projects but they tend to be reactive (to complaints) rather than pro-active (on a project-by-project basis) so if the project does not work, and enough customers complain they may choose to get involved.</a:t>
            </a:r>
          </a:p>
          <a:p>
            <a:pPr eaLnBrk="1" hangingPunct="1">
              <a:spcBef>
                <a:spcPct val="0"/>
              </a:spcBef>
            </a:pPr>
            <a:r>
              <a:rPr lang="en-GB" altLang="en-US" dirty="0"/>
              <a:t>The general public are stakeholders because they may own shares in the company or they may become customers, but their interest in specific projects (unless here are ‘green’ or other issues) is usually apathetic (however remember ‘Swampy’)</a:t>
            </a:r>
            <a:br>
              <a:rPr lang="en-GB" altLang="en-US" dirty="0"/>
            </a:br>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9444002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Latent stakeholders: one attribute, low salience. Managers may do nothing about these stakeholders and may not even recognise them as stakeholders </a:t>
            </a:r>
            <a:endParaRPr lang="en-GB" sz="1050" dirty="0">
              <a:ea typeface="Calibri"/>
              <a:cs typeface="Times New Roman"/>
            </a:endParaRPr>
          </a:p>
          <a:p>
            <a:endParaRPr lang="en-US" dirty="0"/>
          </a:p>
          <a:p>
            <a:pPr marL="0" indent="0" eaLnBrk="1" hangingPunct="1">
              <a:lnSpc>
                <a:spcPct val="150000"/>
              </a:lnSpc>
              <a:buNone/>
            </a:pPr>
            <a:r>
              <a:rPr lang="en-US" b="1" dirty="0"/>
              <a:t>Other Project Tools – some will be covered in more depth at later deliveries</a:t>
            </a:r>
            <a:br>
              <a:rPr lang="en-US" b="1" dirty="0"/>
            </a:br>
            <a:r>
              <a:rPr lang="en-US" altLang="en-US" sz="1200" dirty="0">
                <a:latin typeface="Arial" panose="020B0604020202020204" pitchFamily="34" charset="0"/>
                <a:cs typeface="Arial" panose="020B0604020202020204" pitchFamily="34" charset="0"/>
              </a:rPr>
              <a:t>Brainstorming</a:t>
            </a:r>
          </a:p>
          <a:p>
            <a:pPr marL="0" indent="0">
              <a:lnSpc>
                <a:spcPct val="150000"/>
              </a:lnSpc>
              <a:buNone/>
            </a:pPr>
            <a:r>
              <a:rPr lang="en-GB" sz="1200" dirty="0">
                <a:latin typeface="Arial" panose="020B0604020202020204" pitchFamily="34" charset="0"/>
                <a:cs typeface="Arial" panose="020B0604020202020204" pitchFamily="34" charset="0"/>
              </a:rPr>
              <a:t>Ishikawa Diagram</a:t>
            </a:r>
          </a:p>
          <a:p>
            <a:pPr marL="0" indent="0">
              <a:lnSpc>
                <a:spcPct val="150000"/>
              </a:lnSpc>
              <a:buNone/>
            </a:pPr>
            <a:r>
              <a:rPr lang="en-GB" altLang="en-US" sz="1200" dirty="0">
                <a:latin typeface="Arial" panose="020B0604020202020204" pitchFamily="34" charset="0"/>
                <a:cs typeface="Arial" panose="020B0604020202020204" pitchFamily="34" charset="0"/>
              </a:rPr>
              <a:t>PESTLE</a:t>
            </a:r>
          </a:p>
          <a:p>
            <a:pPr marL="0" indent="0">
              <a:lnSpc>
                <a:spcPct val="150000"/>
              </a:lnSpc>
              <a:buNone/>
            </a:pPr>
            <a:r>
              <a:rPr lang="en-GB" altLang="en-US" sz="1200" dirty="0">
                <a:latin typeface="Arial" panose="020B0604020202020204" pitchFamily="34" charset="0"/>
                <a:cs typeface="Arial" panose="020B0604020202020204" pitchFamily="34" charset="0"/>
              </a:rPr>
              <a:t>Forcefield Analysis</a:t>
            </a:r>
          </a:p>
          <a:p>
            <a:pPr marL="0" indent="0">
              <a:lnSpc>
                <a:spcPct val="150000"/>
              </a:lnSpc>
              <a:buNone/>
            </a:pPr>
            <a:r>
              <a:rPr lang="en-GB" altLang="en-US" sz="1200" dirty="0">
                <a:latin typeface="Arial" panose="020B0604020202020204" pitchFamily="34" charset="0"/>
                <a:cs typeface="Arial" panose="020B0604020202020204" pitchFamily="34" charset="0"/>
              </a:rPr>
              <a:t>Cost Benefit Analysis</a:t>
            </a:r>
          </a:p>
          <a:p>
            <a:pPr marL="0" indent="0">
              <a:lnSpc>
                <a:spcPct val="150000"/>
              </a:lnSpc>
              <a:buNone/>
            </a:pPr>
            <a:r>
              <a:rPr lang="en-GB" altLang="en-US" sz="1200" dirty="0">
                <a:latin typeface="Arial" panose="020B0604020202020204" pitchFamily="34" charset="0"/>
                <a:cs typeface="Arial" panose="020B0604020202020204" pitchFamily="34" charset="0"/>
              </a:rPr>
              <a:t>Critical Path Analysis</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Risk Management </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ROI</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WBS</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Gantt</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Financial Modelling</a:t>
            </a:r>
          </a:p>
          <a:p>
            <a:pPr marL="0" indent="0">
              <a:lnSpc>
                <a:spcPct val="150000"/>
              </a:lnSpc>
              <a:buFont typeface="Arial" panose="020B0604020202020204" pitchFamily="34" charset="0"/>
              <a:buNone/>
            </a:pPr>
            <a:endParaRPr lang="en-GB" altLang="en-US" sz="1200" dirty="0">
              <a:solidFill>
                <a:prstClr val="black"/>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Remember – the assignment is asking;</a:t>
            </a:r>
            <a:br>
              <a:rPr lang="en-GB" altLang="en-US" sz="1200" dirty="0">
                <a:solidFill>
                  <a:prstClr val="black"/>
                </a:solidFill>
                <a:latin typeface="Arial" panose="020B0604020202020204" pitchFamily="34" charset="0"/>
                <a:cs typeface="Arial" panose="020B0604020202020204" pitchFamily="34" charset="0"/>
              </a:rPr>
            </a:br>
            <a:r>
              <a:rPr lang="en-GB"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Provide a critical assessment of the usefulness of project management tools and techniques</a:t>
            </a:r>
            <a:endParaRPr lang="en-GB" altLang="en-US" sz="1200" dirty="0">
              <a:solidFill>
                <a:prstClr val="black"/>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endParaRPr lang="en-US" altLang="en-US" sz="1200" dirty="0">
              <a:solidFill>
                <a:prstClr val="black"/>
              </a:solidFill>
              <a:latin typeface="Arial" panose="020B0604020202020204" pitchFamily="34" charset="0"/>
              <a:cs typeface="Arial" panose="020B0604020202020204" pitchFamily="34" charset="0"/>
            </a:endParaRPr>
          </a:p>
          <a:p>
            <a:pPr marL="0" indent="0">
              <a:lnSpc>
                <a:spcPct val="150000"/>
              </a:lnSpc>
              <a:buNone/>
            </a:pPr>
            <a:endParaRPr lang="en-GB" altLang="en-US" sz="1200" dirty="0">
              <a:latin typeface="Arial" panose="020B0604020202020204" pitchFamily="34" charset="0"/>
              <a:cs typeface="Arial" panose="020B0604020202020204" pitchFamily="34" charset="0"/>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564549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A project consists of a series of activities which jointly produce a UNIQUE product or service for the organisation, client or customer.  It has definite start and end dates and may be divided into one or more phases (the phases here are illustrative).  The phases from the start to the end are known as the lifecycle.  </a:t>
            </a:r>
          </a:p>
          <a:p>
            <a:pPr>
              <a:defRPr/>
            </a:pPr>
            <a:endParaRPr lang="en-GB" dirty="0"/>
          </a:p>
          <a:p>
            <a:pPr>
              <a:defRPr/>
            </a:pPr>
            <a:r>
              <a:rPr lang="en-GB" dirty="0"/>
              <a:t>It is conducted by people (the project team) and may use various other resources (equipment, materials, money!).  It has various interested parties who will be impacted by the project (the stakeholders).  Some stakeholders may work on the project, some may have control over the project, and some may receive or use the end product/service or may in some other way be impacted by the project, product or service produced (for example any competitor companies).</a:t>
            </a:r>
          </a:p>
          <a:p>
            <a:pPr>
              <a:defRPr/>
            </a:pPr>
            <a:endParaRPr lang="en-GB" dirty="0"/>
          </a:p>
          <a:p>
            <a:pPr>
              <a:defRPr/>
            </a:pPr>
            <a:r>
              <a:rPr lang="en-GB" dirty="0"/>
              <a:t>Some projects maybe initiated by receipt of a business case, some by the ‘receipt’ of an idea and building the business case may be a pre-planning stage.  This largely depends on the organisation.</a:t>
            </a:r>
          </a:p>
          <a:p>
            <a:pPr>
              <a:defRPr/>
            </a:pPr>
            <a:endParaRPr lang="en-GB" dirty="0"/>
          </a:p>
          <a:p>
            <a:pPr>
              <a:defRPr/>
            </a:pPr>
            <a:r>
              <a:rPr lang="en-GB" dirty="0"/>
              <a:t>Some projects may be very similar in organisation, activities conducted, and products or services delivered but there must be some aspect which, even if minor, represents a significant difference or else this is not a project but an ‘operation’.  Where projects are similar the lifecycle may be standardised and project management methodologies may superimposed.  (See module …. Project Management Methodologies).</a:t>
            </a:r>
          </a:p>
          <a:p>
            <a:pPr>
              <a:defRPr/>
            </a:pPr>
            <a:endParaRPr lang="en-GB" dirty="0"/>
          </a:p>
          <a:p>
            <a:pPr>
              <a:defRPr/>
            </a:pPr>
            <a:r>
              <a:rPr lang="en-GB" dirty="0"/>
              <a:t>Some methodologies will place ‘gateways’ at the end of phases and a whiteboard example of different projects, phases and gateways may expand on this slide.</a:t>
            </a:r>
          </a:p>
          <a:p>
            <a:pPr>
              <a:defRPr/>
            </a:pPr>
            <a:endParaRPr lang="en-GB" dirty="0"/>
          </a:p>
          <a:p>
            <a:pPr>
              <a:defRPr/>
            </a:pPr>
            <a:r>
              <a:rPr lang="en-GB" dirty="0"/>
              <a:t>The lifecycle represented here is an example of a category of lifecycles known as ‘Cascade’ or ‘Waterfall’ lifecycles, as each phase is dependant on the completion of the previous phase.  This course does not explore in detail lifecycles or methodologies, however the tools and techniques presented are most used (and most useful) in projects which are undertaken using a Cascade lifecycle.</a:t>
            </a:r>
          </a:p>
          <a:p>
            <a:pPr>
              <a:defRPr/>
            </a:pPr>
            <a:endParaRPr lang="en-GB" dirty="0"/>
          </a:p>
          <a:p>
            <a:pPr>
              <a:defRPr/>
            </a:pPr>
            <a:r>
              <a:rPr lang="en-GB" dirty="0"/>
              <a:t>Ask for examples or projects and stakeholders.</a:t>
            </a:r>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998749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never too early in the life of a project to begin managing risk. A sensible project selection decision cannot be made without knowledge of the risks associated with the project. Therefore, the risk management plan and initial risk identification must be carried out before the project can be formally selected for support. The risk management group must, therefore, be formed as soon as a potential project is identified.</a:t>
            </a:r>
          </a:p>
          <a:p>
            <a:endParaRPr lang="en-GB" dirty="0"/>
          </a:p>
          <a:p>
            <a:r>
              <a:rPr lang="en-GB" dirty="0"/>
              <a:t>Risk: the probability that an event will occur. This meaning is associated with decision theory</a:t>
            </a:r>
          </a:p>
          <a:p>
            <a:endParaRPr lang="en-GB" dirty="0"/>
          </a:p>
          <a:p>
            <a:pPr eaLnBrk="1" hangingPunct="1"/>
            <a:r>
              <a:rPr lang="en-GB" altLang="en-US" dirty="0"/>
              <a:t>What is risk with respect to project management?</a:t>
            </a:r>
            <a:br>
              <a:rPr lang="en-GB" altLang="en-US" dirty="0"/>
            </a:br>
            <a:br>
              <a:rPr lang="en-GB" altLang="en-US" dirty="0"/>
            </a:br>
            <a:r>
              <a:rPr lang="en-GB" altLang="en-US" dirty="0"/>
              <a:t>Product/project specification – it doesn’t do what it was supposed to do</a:t>
            </a:r>
          </a:p>
          <a:p>
            <a:pPr eaLnBrk="1" hangingPunct="1"/>
            <a:r>
              <a:rPr lang="en-GB" altLang="en-US" dirty="0"/>
              <a:t>Schedule target  - the project is late</a:t>
            </a:r>
          </a:p>
          <a:p>
            <a:pPr eaLnBrk="1" hangingPunct="1"/>
            <a:r>
              <a:rPr lang="en-GB" altLang="en-US" dirty="0"/>
              <a:t>Resource target – the project costs too much or uses too much staff time </a:t>
            </a:r>
          </a:p>
          <a:p>
            <a:endParaRPr lang="en-GB" dirty="0"/>
          </a:p>
          <a:p>
            <a:endParaRPr lang="en-GB" dirty="0"/>
          </a:p>
          <a:p>
            <a:pPr marL="228600" indent="-228600">
              <a:buAutoNum type="arabicPeriod"/>
            </a:pPr>
            <a:r>
              <a:rPr lang="en-GB" dirty="0"/>
              <a:t>Risk Management Planning—deciding how to approach and plan the risk management activities for a project. </a:t>
            </a:r>
          </a:p>
          <a:p>
            <a:pPr marL="228600" indent="-228600">
              <a:buAutoNum type="arabicPeriod"/>
            </a:pPr>
            <a:r>
              <a:rPr lang="en-GB" dirty="0"/>
              <a:t>Risk Identification—determining which risks might affect the project and documenting their characteristics. </a:t>
            </a:r>
          </a:p>
          <a:p>
            <a:pPr marL="228600" indent="-228600">
              <a:buAutoNum type="arabicPeriod"/>
            </a:pPr>
            <a:r>
              <a:rPr lang="en-GB" dirty="0"/>
              <a:t>Qualitative Risk Analysis—performing a qualitative analysis of risks and conditions to prioritize their impacts on project objectives. </a:t>
            </a:r>
          </a:p>
          <a:p>
            <a:pPr marL="228600" indent="-228600">
              <a:buAutoNum type="arabicPeriod"/>
            </a:pPr>
            <a:r>
              <a:rPr lang="en-GB" dirty="0"/>
              <a:t>Quantitative Risk Analysis—estimating the probability and consequences of risks and estimating the implications for project objectives. </a:t>
            </a:r>
          </a:p>
          <a:p>
            <a:pPr marL="228600" indent="-228600">
              <a:buAutoNum type="arabicPeriod"/>
            </a:pPr>
            <a:r>
              <a:rPr lang="en-GB" dirty="0"/>
              <a:t>Risk Response Planning—developing procedures and techniques to enhance opportunities and reduce threats to the project’s objectives. </a:t>
            </a:r>
          </a:p>
          <a:p>
            <a:pPr marL="228600" indent="-228600">
              <a:buAutoNum type="arabicPeriod"/>
            </a:pPr>
            <a:r>
              <a:rPr lang="en-GB" dirty="0"/>
              <a:t>Risk Monitoring and Control—monitoring residual risks, identifying new risks, executing risk reduction plans, and evaluating their effectiveness throughout the project life cycle. </a:t>
            </a:r>
          </a:p>
          <a:p>
            <a:pPr marL="228600" indent="-228600">
              <a:buAutoNum type="arabicPeriod"/>
            </a:pPr>
            <a:r>
              <a:rPr lang="en-GB" dirty="0"/>
              <a:t>Create and Maintain a Risk Management Data Bank—a permanent record of identified risks, methods used to mitigate or resolve them, and the results of all risk management activities.</a:t>
            </a:r>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589669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Sydney, Australia.</a:t>
            </a:r>
            <a:br>
              <a:rPr lang="en-GB" dirty="0"/>
            </a:br>
            <a:br>
              <a:rPr lang="en-GB" dirty="0"/>
            </a:br>
            <a:r>
              <a:rPr lang="en-GB" dirty="0"/>
              <a:t>The M5 East Tunnel was constructed under strict budget and schedule requirements.</a:t>
            </a:r>
            <a:br>
              <a:rPr lang="en-GB" dirty="0"/>
            </a:br>
            <a:br>
              <a:rPr lang="en-GB" dirty="0"/>
            </a:br>
            <a:r>
              <a:rPr lang="en-GB" dirty="0"/>
              <a:t>Massive traffic delays now hamper commuters, highlights how these requirements may have been overly excessive. </a:t>
            </a:r>
          </a:p>
          <a:p>
            <a:endParaRPr lang="en-GB" dirty="0"/>
          </a:p>
          <a:p>
            <a:r>
              <a:rPr lang="en-GB" dirty="0"/>
              <a:t>The inclusion of an inexpensive computer system with a high failure rate, has resulted in security cameras frequently failing, requiring operators to close the tunnel due to inability to react to  incidents (accident, fire, or excessive pollution etc) inside the tunnel. </a:t>
            </a:r>
          </a:p>
          <a:p>
            <a:endParaRPr lang="en-GB" dirty="0"/>
          </a:p>
          <a:p>
            <a:r>
              <a:rPr lang="en-GB" dirty="0"/>
              <a:t>The tunnel was built to handle 70,000 vehicles a day, but now carries 100,000 so any problems/failure can cause immediate traffic congestion. </a:t>
            </a:r>
          </a:p>
          <a:p>
            <a:endParaRPr lang="en-GB" dirty="0"/>
          </a:p>
          <a:p>
            <a:r>
              <a:rPr lang="en-GB" dirty="0"/>
              <a:t>A properly conducted managerial risk analysis, including analysis of overuse, may have anticipated these problems and mandated a more reliable set of computers once the costs of failure had been included.</a:t>
            </a:r>
          </a:p>
          <a:p>
            <a:endParaRPr lang="en-GB" dirty="0"/>
          </a:p>
          <a:p>
            <a:r>
              <a:rPr lang="en-GB" dirty="0"/>
              <a:t>What other risks can you identify and what potential solutions can you propose to prevent these happening?</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363150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to consider the many environments of almost any project is clear when one examines risk management. It is typical to consider only the internal environment of the project</a:t>
            </a:r>
          </a:p>
          <a:p>
            <a:endParaRPr lang="en-GB" dirty="0"/>
          </a:p>
          <a:p>
            <a:r>
              <a:rPr lang="en-GB" dirty="0"/>
              <a:t>Changes in the external environment can kill projects, too. The explosion of the Challenger stopped a number of space shuttle projects overnight. </a:t>
            </a:r>
          </a:p>
          <a:p>
            <a:endParaRPr lang="en-GB" dirty="0"/>
          </a:p>
          <a:p>
            <a:r>
              <a:rPr lang="en-GB" dirty="0"/>
              <a:t>Be careful though;</a:t>
            </a:r>
            <a:br>
              <a:rPr lang="en-GB" dirty="0"/>
            </a:br>
            <a:r>
              <a:rPr lang="en-GB" dirty="0"/>
              <a:t>Risk identification activities routinely fail to consider risks associated with the project’s external environment and focus on misfortune, overlooking the </a:t>
            </a:r>
            <a:r>
              <a:rPr lang="en-GB" b="1" u="sng" dirty="0"/>
              <a:t>risk of positive things happening</a:t>
            </a:r>
          </a:p>
          <a:p>
            <a:endParaRPr lang="en-GB" b="1" u="sng" dirty="0"/>
          </a:p>
          <a:p>
            <a:endParaRPr lang="en-GB" b="1" u="sng" dirty="0"/>
          </a:p>
          <a:p>
            <a:r>
              <a:rPr lang="en-GB" b="1" dirty="0"/>
              <a:t>Organising for Risk Management </a:t>
            </a:r>
            <a:br>
              <a:rPr lang="en-GB" dirty="0"/>
            </a:br>
            <a:r>
              <a:rPr lang="en-GB" dirty="0"/>
              <a:t>The existence of a set of activities which should be undertaken in order to manage risk implies that some sort of organisation is required to do the work of risk management. </a:t>
            </a:r>
          </a:p>
          <a:p>
            <a:r>
              <a:rPr lang="en-GB" dirty="0"/>
              <a:t>Because any organisation undertakes a wide variety of projects based on different technologies, developed for different markets, subject to potential regulation by different levels of government, and with different stakeholders, no single risk management unit can be expected to deal with all projects. </a:t>
            </a:r>
          </a:p>
          <a:p>
            <a:br>
              <a:rPr lang="en-GB" dirty="0"/>
            </a:br>
            <a:r>
              <a:rPr lang="en-GB" dirty="0"/>
              <a:t>In general, however, a unique risk management group is formed for each project depends on the nature of the project. </a:t>
            </a:r>
          </a:p>
          <a:p>
            <a:endParaRPr lang="en-GB" dirty="0"/>
          </a:p>
          <a:p>
            <a:r>
              <a:rPr lang="en-GB" dirty="0"/>
              <a:t>If the project’s objective is to develop a new product (or product line), the risk management team might include the following: </a:t>
            </a:r>
          </a:p>
          <a:p>
            <a:pPr marL="228600" indent="-228600">
              <a:buAutoNum type="arabicParenBoth"/>
            </a:pPr>
            <a:r>
              <a:rPr lang="en-GB" dirty="0"/>
              <a:t>a specialist in the science or technology of the proposed product;</a:t>
            </a:r>
          </a:p>
          <a:p>
            <a:pPr marL="228600" indent="-228600">
              <a:buAutoNum type="arabicParenBoth"/>
            </a:pPr>
            <a:r>
              <a:rPr lang="en-GB" dirty="0"/>
              <a:t>market specialist who can make an informed estimate of the total market size and amount of sales for the potential product as well as the impact that the proposed product may have on the sales of the firm’s other products, and the state of potential competition; </a:t>
            </a:r>
          </a:p>
          <a:p>
            <a:pPr marL="228600" indent="-228600">
              <a:buAutoNum type="arabicParenBoth"/>
            </a:pPr>
            <a:r>
              <a:rPr lang="en-GB" dirty="0"/>
              <a:t>a manufacturing specialist who can foresee risks in the firm’s (or its subcontractor’s) ability to manufacture the product with an acceptable level of quality; </a:t>
            </a:r>
          </a:p>
          <a:p>
            <a:pPr marL="228600" indent="-228600">
              <a:buAutoNum type="arabicParenBoth"/>
            </a:pPr>
            <a:r>
              <a:rPr lang="en-GB" dirty="0"/>
              <a:t>a purchasing specialist who can foresee risks in the firm’s supply chain; </a:t>
            </a:r>
          </a:p>
          <a:p>
            <a:pPr marL="228600" indent="-228600">
              <a:buAutoNum type="arabicParenBoth"/>
            </a:pPr>
            <a:r>
              <a:rPr lang="en-GB" dirty="0"/>
              <a:t>a product safety expert to foresee risks in the area of product liability as well as a public relations professional and an attorney to help deal with matters if safety claims are made against the firm; </a:t>
            </a:r>
          </a:p>
          <a:p>
            <a:pPr marL="228600" indent="-228600">
              <a:buAutoNum type="arabicParenBoth"/>
            </a:pPr>
            <a:r>
              <a:rPr lang="en-GB" dirty="0"/>
              <a:t>a patent attorney to assess the risks of patent infringement; </a:t>
            </a:r>
          </a:p>
          <a:p>
            <a:pPr marL="228600" indent="-228600">
              <a:buAutoNum type="arabicParenBoth"/>
            </a:pPr>
            <a:r>
              <a:rPr lang="en-GB" dirty="0"/>
              <a:t>an individual (perhaps a program manager) who understands the complete set of the firm’s projects and can identify any projects that might contribute to or profit from the project in question; </a:t>
            </a:r>
          </a:p>
          <a:p>
            <a:pPr marL="228600" indent="-228600">
              <a:buAutoNum type="arabicParenBoth"/>
            </a:pPr>
            <a:r>
              <a:rPr lang="en-GB" dirty="0"/>
              <a:t>the same or a different person who can foresee possible personnel, resource, or scheduling conflicts caused by or threatening this project; and </a:t>
            </a:r>
          </a:p>
          <a:p>
            <a:pPr marL="228600" indent="-228600">
              <a:buAutoNum type="arabicParenBoth"/>
            </a:pPr>
            <a:r>
              <a:rPr lang="en-GB" dirty="0"/>
              <a:t>a governmental relations expert who knows what governmental licenses or approvals may be required for manufacturing processes or product release. </a:t>
            </a:r>
          </a:p>
          <a:p>
            <a:pPr marL="228600" indent="-228600">
              <a:buAutoNum type="arabicParenBoth"/>
            </a:pPr>
            <a:endParaRPr lang="en-GB" dirty="0"/>
          </a:p>
          <a:p>
            <a:pPr marL="228600" indent="-228600">
              <a:buAutoNum type="arabicParenBoth"/>
            </a:pPr>
            <a:r>
              <a:rPr lang="en-GB" b="1" dirty="0"/>
              <a:t>Clearly, some of the above members might only attend meetings during the risk identification and response planning sessions</a:t>
            </a:r>
            <a:r>
              <a:rPr lang="en-GB" dirty="0"/>
              <a:t>. </a:t>
            </a:r>
          </a:p>
          <a:p>
            <a:endParaRPr lang="en-GB" b="1" u="sng" dirty="0"/>
          </a:p>
          <a:p>
            <a:endParaRPr lang="en-US" b="1" u="sng"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449437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 project manager may be able to reduce uncertainty, it cannot be eliminated. </a:t>
            </a:r>
          </a:p>
          <a:p>
            <a:endParaRPr lang="en-GB" dirty="0"/>
          </a:p>
          <a:p>
            <a:r>
              <a:rPr lang="en-GB" dirty="0"/>
              <a:t>Decisions must be made in the face of the ambiguity that results from uncertain information. Risk analysis does not remove the ambiguity, it simply describes the uncertainties in a way that provides the decision maker with a useful insight into their nature.</a:t>
            </a:r>
          </a:p>
          <a:p>
            <a:endParaRPr lang="en-GB" dirty="0"/>
          </a:p>
          <a:p>
            <a:r>
              <a:rPr lang="en-GB" dirty="0"/>
              <a:t>The duration of project activities, the amounts of various resources that will be required to complete a project, the estimates made of the value of accomplishing a project, all these and many other aspects of a project are uncertain.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708368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Product Risk:</a:t>
            </a:r>
            <a:br>
              <a:rPr lang="en-US" b="1" dirty="0"/>
            </a:br>
            <a:r>
              <a:rPr lang="en-GB" sz="1200" b="0" i="0" kern="1200" dirty="0">
                <a:solidFill>
                  <a:schemeClr val="tx1"/>
                </a:solidFill>
                <a:effectLst/>
                <a:latin typeface="+mn-lt"/>
                <a:ea typeface="+mn-ea"/>
                <a:cs typeface="+mn-cs"/>
              </a:rPr>
              <a:t>Product risk is the set of things that could go wrong with the service, software or whatever is being produced by the project, product risks should also be categorised and measured. The main difference with a product risk is that it is normally, but not always, mitigated by appropriate testing.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Product risks generally fall into one of two main categories,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functional and non-functional.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Functional risks </a:t>
            </a:r>
            <a:r>
              <a:rPr lang="en-GB" sz="1200" b="0" i="0" kern="1200" dirty="0">
                <a:solidFill>
                  <a:schemeClr val="tx1"/>
                </a:solidFill>
                <a:effectLst/>
                <a:latin typeface="+mn-lt"/>
                <a:ea typeface="+mn-ea"/>
                <a:cs typeface="+mn-cs"/>
              </a:rPr>
              <a:t>relate to how the product may not achieve the activities it is designed to do, such as receiving data, performing calculations, producing reports and interfacing with other systems.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Non-functional product risks </a:t>
            </a:r>
            <a:r>
              <a:rPr lang="en-GB" sz="1200" b="0" i="0" kern="1200" dirty="0">
                <a:solidFill>
                  <a:schemeClr val="tx1"/>
                </a:solidFill>
                <a:effectLst/>
                <a:latin typeface="+mn-lt"/>
                <a:ea typeface="+mn-ea"/>
                <a:cs typeface="+mn-cs"/>
              </a:rPr>
              <a:t>relate to such possible problems as not performing a (correct) calculation quickly enough or being unstable with a high number of concurrent users.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Other examples include: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Not satisfied audience needs and expectations</a:t>
            </a:r>
          </a:p>
          <a:p>
            <a:r>
              <a:rPr lang="en-GB" sz="1200" b="0" i="0" kern="1200" dirty="0">
                <a:solidFill>
                  <a:schemeClr val="tx1"/>
                </a:solidFill>
                <a:effectLst/>
                <a:latin typeface="+mn-lt"/>
                <a:ea typeface="+mn-ea"/>
                <a:cs typeface="+mn-cs"/>
              </a:rPr>
              <a:t>Poor usability levels</a:t>
            </a:r>
          </a:p>
          <a:p>
            <a:r>
              <a:rPr lang="en-GB" sz="1200" b="0" i="0" kern="1200" dirty="0">
                <a:solidFill>
                  <a:schemeClr val="tx1"/>
                </a:solidFill>
                <a:effectLst/>
                <a:latin typeface="+mn-lt"/>
                <a:ea typeface="+mn-ea"/>
                <a:cs typeface="+mn-cs"/>
              </a:rPr>
              <a:t>Cultural or social non-acceptance or resistance</a:t>
            </a:r>
          </a:p>
          <a:p>
            <a:r>
              <a:rPr lang="en-GB" sz="1200" b="0" i="0" kern="1200" dirty="0">
                <a:solidFill>
                  <a:schemeClr val="tx1"/>
                </a:solidFill>
                <a:effectLst/>
                <a:latin typeface="+mn-lt"/>
                <a:ea typeface="+mn-ea"/>
                <a:cs typeface="+mn-cs"/>
              </a:rPr>
              <a:t>Poor performance measurement</a:t>
            </a:r>
          </a:p>
          <a:p>
            <a:r>
              <a:rPr lang="en-GB" sz="1200" b="0" i="0" kern="1200" dirty="0">
                <a:solidFill>
                  <a:schemeClr val="tx1"/>
                </a:solidFill>
                <a:effectLst/>
                <a:latin typeface="+mn-lt"/>
                <a:ea typeface="+mn-ea"/>
                <a:cs typeface="+mn-cs"/>
              </a:rPr>
              <a:t>Poor cost estimate</a:t>
            </a:r>
          </a:p>
          <a:p>
            <a:r>
              <a:rPr lang="en-GB" sz="1200" b="0" i="0" kern="1200" dirty="0">
                <a:solidFill>
                  <a:schemeClr val="tx1"/>
                </a:solidFill>
                <a:effectLst/>
                <a:latin typeface="+mn-lt"/>
                <a:ea typeface="+mn-ea"/>
                <a:cs typeface="+mn-cs"/>
              </a:rPr>
              <a:t>Poor pricing plans</a:t>
            </a:r>
          </a:p>
          <a:p>
            <a:r>
              <a:rPr lang="en-GB" sz="1200" b="0" i="0" kern="1200" dirty="0">
                <a:solidFill>
                  <a:schemeClr val="tx1"/>
                </a:solidFill>
                <a:effectLst/>
                <a:latin typeface="+mn-lt"/>
                <a:ea typeface="+mn-ea"/>
                <a:cs typeface="+mn-cs"/>
              </a:rPr>
              <a:t>Poor quality</a:t>
            </a:r>
          </a:p>
          <a:p>
            <a:r>
              <a:rPr lang="en-GB" sz="1200" b="0" i="0" kern="1200" dirty="0">
                <a:solidFill>
                  <a:schemeClr val="tx1"/>
                </a:solidFill>
                <a:effectLst/>
                <a:latin typeface="+mn-lt"/>
                <a:ea typeface="+mn-ea"/>
                <a:cs typeface="+mn-cs"/>
              </a:rPr>
              <a:t>No return on investments</a:t>
            </a:r>
          </a:p>
          <a:p>
            <a:r>
              <a:rPr lang="en-GB" sz="1200" b="0" i="0" kern="1200" dirty="0">
                <a:solidFill>
                  <a:schemeClr val="tx1"/>
                </a:solidFill>
                <a:effectLst/>
                <a:latin typeface="+mn-lt"/>
                <a:ea typeface="+mn-ea"/>
                <a:cs typeface="+mn-cs"/>
              </a:rPr>
              <a:t>Inadequate marketing and sales strategies</a:t>
            </a:r>
          </a:p>
          <a:p>
            <a:endParaRPr lang="en-US" b="1" dirty="0"/>
          </a:p>
          <a:p>
            <a:endParaRPr lang="en-US" b="1" dirty="0"/>
          </a:p>
          <a:p>
            <a:r>
              <a:rPr lang="en-US" b="1" dirty="0"/>
              <a:t>Schedule risk</a:t>
            </a:r>
          </a:p>
          <a:p>
            <a:r>
              <a:rPr lang="en-GB" sz="1200" b="0" i="0" kern="1200" dirty="0">
                <a:solidFill>
                  <a:schemeClr val="tx1"/>
                </a:solidFill>
                <a:effectLst/>
                <a:latin typeface="+mn-lt"/>
                <a:ea typeface="+mn-ea"/>
                <a:cs typeface="+mn-cs"/>
              </a:rPr>
              <a:t>These include unexpected delays at an external vendor, natural factors, errors in estimation and delays in acquisition of parts. For instance, the test team cannot begin the work until the developers finish their milestone deliverables and a delay in those can cause cascading delays</a:t>
            </a:r>
          </a:p>
          <a:p>
            <a:br>
              <a:rPr lang="en-US" dirty="0"/>
            </a:br>
            <a:r>
              <a:rPr lang="en-GB" sz="1200" b="0" i="0" kern="1200" dirty="0">
                <a:solidFill>
                  <a:schemeClr val="tx1"/>
                </a:solidFill>
                <a:effectLst/>
                <a:latin typeface="+mn-lt"/>
                <a:ea typeface="+mn-ea"/>
                <a:cs typeface="+mn-cs"/>
              </a:rPr>
              <a:t>Some projects are prohibitive to plan beyond even three months in advance.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has led to the popularity of project management methods like Agile that accommodate more fluid or shifting scope requirements. How far can you plan your project into the distant horizon? As a rough guideline, it is difficult to plan most projects out past 6-months.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Uncertainty in work planned too far in advance is a significant source of schedule risk. </a:t>
            </a:r>
          </a:p>
          <a:p>
            <a:r>
              <a:rPr lang="en-GB" sz="1200" b="0" i="0" kern="1200" dirty="0">
                <a:solidFill>
                  <a:schemeClr val="tx1"/>
                </a:solidFill>
                <a:effectLst/>
                <a:latin typeface="+mn-lt"/>
                <a:ea typeface="+mn-ea"/>
                <a:cs typeface="+mn-cs"/>
              </a:rPr>
              <a:t>To help avoid distant project planning risk undertake regular activities in the project plan to review estimates, risks, and assumptions. Schedule risk management relies on periodic reports and recommendations for project plan adjustments. Plan the project into the distant, but schedule plan reviews on these long duration projects to occur at least every 6 months.</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To reduce scheduling risks use scheduling tools: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Work Breakdown Structure (WBS)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RACI matrix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Gantt charts </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Resource Risk</a:t>
            </a:r>
          </a:p>
          <a:p>
            <a:pPr fontAlgn="base"/>
            <a:r>
              <a:rPr lang="en-GB" sz="1200" b="0" i="0" kern="1200" dirty="0">
                <a:solidFill>
                  <a:schemeClr val="tx1"/>
                </a:solidFill>
                <a:effectLst/>
                <a:latin typeface="+mn-lt"/>
                <a:ea typeface="+mn-ea"/>
                <a:cs typeface="+mn-cs"/>
              </a:rPr>
              <a:t>This risk mainly arises from outsourcing and personnel related issues. A big project might involve dozens or even hundreds of employees and it is essential to manage the attrition issues and leaving of key personnel. Bringing in a new worker at a later stage in the project can significantly slow down the project.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Apart from attrition, there is a skill related risk too.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Another source of the risk includes lack of availability of funds. This could happen if you are relying on an external source of funding (such as a client who pays per milestone) and the client suddenly faces a cash crunch.</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Consider also:</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Scope Risk</a:t>
            </a:r>
          </a:p>
          <a:p>
            <a:pPr fontAlgn="base"/>
            <a:r>
              <a:rPr lang="en-GB" sz="1200" b="0" i="0" kern="1200" dirty="0">
                <a:solidFill>
                  <a:schemeClr val="tx1"/>
                </a:solidFill>
                <a:effectLst/>
                <a:latin typeface="+mn-lt"/>
                <a:ea typeface="+mn-ea"/>
                <a:cs typeface="+mn-cs"/>
              </a:rPr>
              <a:t>This risk includes changes in scope caused by the following factors:</a:t>
            </a:r>
          </a:p>
          <a:p>
            <a:pPr fontAlgn="base"/>
            <a:r>
              <a:rPr lang="en-GB" sz="1200" b="0" i="0" kern="1200" dirty="0">
                <a:solidFill>
                  <a:schemeClr val="tx1"/>
                </a:solidFill>
                <a:effectLst/>
                <a:latin typeface="+mn-lt"/>
                <a:ea typeface="+mn-ea"/>
                <a:cs typeface="+mn-cs"/>
              </a:rPr>
              <a:t>Scope creep – the project grows in complexity as clients add to the requirements and developers start gold plating.</a:t>
            </a:r>
          </a:p>
          <a:p>
            <a:pPr fontAlgn="base"/>
            <a:r>
              <a:rPr lang="en-GB" sz="1200" b="0" i="0" kern="1200" dirty="0">
                <a:solidFill>
                  <a:schemeClr val="tx1"/>
                </a:solidFill>
                <a:effectLst/>
                <a:latin typeface="+mn-lt"/>
                <a:ea typeface="+mn-ea"/>
                <a:cs typeface="+mn-cs"/>
              </a:rPr>
              <a:t>Integration issues</a:t>
            </a:r>
          </a:p>
          <a:p>
            <a:pPr fontAlgn="base"/>
            <a:r>
              <a:rPr lang="en-GB" sz="1200" b="0" i="0" kern="1200" dirty="0">
                <a:solidFill>
                  <a:schemeClr val="tx1"/>
                </a:solidFill>
                <a:effectLst/>
                <a:latin typeface="+mn-lt"/>
                <a:ea typeface="+mn-ea"/>
                <a:cs typeface="+mn-cs"/>
              </a:rPr>
              <a:t>Hardware &amp; Software defects</a:t>
            </a:r>
          </a:p>
          <a:p>
            <a:pPr fontAlgn="base"/>
            <a:r>
              <a:rPr lang="en-GB" sz="1200" b="0" i="0" kern="1200" dirty="0">
                <a:solidFill>
                  <a:schemeClr val="tx1"/>
                </a:solidFill>
                <a:effectLst/>
                <a:latin typeface="+mn-lt"/>
                <a:ea typeface="+mn-ea"/>
                <a:cs typeface="+mn-cs"/>
              </a:rPr>
              <a:t>Change in dependencies</a:t>
            </a:r>
          </a:p>
          <a:p>
            <a:pPr fontAlgn="base"/>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9468065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2800" b="1" dirty="0"/>
              <a:t>How likely is the risk?</a:t>
            </a:r>
          </a:p>
          <a:p>
            <a:pPr eaLnBrk="1" hangingPunct="1">
              <a:buFontTx/>
              <a:buNone/>
            </a:pPr>
            <a:r>
              <a:rPr lang="en-GB" altLang="en-US" sz="2800" dirty="0"/>
              <a:t>	</a:t>
            </a:r>
          </a:p>
          <a:p>
            <a:pPr eaLnBrk="1" hangingPunct="1"/>
            <a:r>
              <a:rPr lang="en-GB" altLang="en-US" sz="2800" dirty="0"/>
              <a:t>Low, Medium, High</a:t>
            </a:r>
          </a:p>
          <a:p>
            <a:pPr eaLnBrk="1" hangingPunct="1"/>
            <a:r>
              <a:rPr lang="en-GB" altLang="en-US" dirty="0"/>
              <a:t>Or Extremely Unlikely (will happen once in  a blue moon), Unlikely, Medium, Likely. Extremely Likely (it’s going to happen)</a:t>
            </a:r>
          </a:p>
          <a:p>
            <a:pPr eaLnBrk="1" hangingPunct="1"/>
            <a:r>
              <a:rPr lang="en-GB" altLang="en-US" dirty="0"/>
              <a:t>Or numerically rank from 0-10 or 0-100</a:t>
            </a:r>
          </a:p>
          <a:p>
            <a:pPr lvl="1" eaLnBrk="1" hangingPunct="1"/>
            <a:endParaRPr lang="en-GB" altLang="en-US" dirty="0"/>
          </a:p>
          <a:p>
            <a:pPr lvl="1" eaLnBrk="1" hangingPunct="1"/>
            <a:endParaRPr lang="en-GB" altLang="en-US" dirty="0"/>
          </a:p>
          <a:p>
            <a:pPr lvl="1" eaLnBrk="1" hangingPunct="1"/>
            <a:endParaRPr lang="en-GB" altLang="en-US" dirty="0"/>
          </a:p>
          <a:p>
            <a:pPr eaLnBrk="1" hangingPunct="1">
              <a:lnSpc>
                <a:spcPct val="80000"/>
              </a:lnSpc>
              <a:buFontTx/>
              <a:buNone/>
            </a:pPr>
            <a:r>
              <a:rPr lang="en-GB" altLang="en-US" sz="2800" dirty="0"/>
              <a:t>Sometimes you may not know enough about the risk.</a:t>
            </a:r>
            <a:br>
              <a:rPr lang="en-GB" altLang="en-US" sz="2800" dirty="0"/>
            </a:br>
            <a:endParaRPr lang="en-GB" altLang="en-US" sz="2800" dirty="0"/>
          </a:p>
          <a:p>
            <a:pPr eaLnBrk="1" hangingPunct="1">
              <a:lnSpc>
                <a:spcPct val="80000"/>
              </a:lnSpc>
            </a:pPr>
            <a:r>
              <a:rPr lang="en-GB" altLang="en-US" sz="2800" dirty="0"/>
              <a:t>A </a:t>
            </a:r>
            <a:r>
              <a:rPr lang="en-GB" altLang="en-US" sz="2800" b="1" dirty="0">
                <a:solidFill>
                  <a:srgbClr val="FF66FF"/>
                </a:solidFill>
              </a:rPr>
              <a:t>known unknown</a:t>
            </a:r>
          </a:p>
          <a:p>
            <a:pPr eaLnBrk="1" hangingPunct="1">
              <a:lnSpc>
                <a:spcPct val="80000"/>
              </a:lnSpc>
            </a:pPr>
            <a:r>
              <a:rPr lang="en-GB" altLang="en-US" sz="2800" dirty="0"/>
              <a:t>information you don’t have but someone else does. </a:t>
            </a:r>
          </a:p>
          <a:p>
            <a:pPr eaLnBrk="1" hangingPunct="1">
              <a:lnSpc>
                <a:spcPct val="80000"/>
              </a:lnSpc>
              <a:buFontTx/>
              <a:buNone/>
            </a:pPr>
            <a:r>
              <a:rPr lang="en-GB" altLang="en-US" sz="2400" dirty="0"/>
              <a:t>Deal with this by finding out from others</a:t>
            </a:r>
          </a:p>
          <a:p>
            <a:pPr eaLnBrk="1" hangingPunct="1">
              <a:lnSpc>
                <a:spcPct val="80000"/>
              </a:lnSpc>
              <a:buFontTx/>
              <a:buNone/>
            </a:pPr>
            <a:endParaRPr lang="en-GB" altLang="en-US" sz="2400" dirty="0"/>
          </a:p>
          <a:p>
            <a:pPr eaLnBrk="1" hangingPunct="1">
              <a:lnSpc>
                <a:spcPct val="80000"/>
              </a:lnSpc>
              <a:buFontTx/>
              <a:buNone/>
            </a:pPr>
            <a:r>
              <a:rPr lang="en-GB" altLang="en-US" sz="2800" dirty="0"/>
              <a:t>An </a:t>
            </a:r>
            <a:r>
              <a:rPr lang="en-GB" altLang="en-US" sz="2800" b="1" dirty="0">
                <a:solidFill>
                  <a:srgbClr val="FF66FF"/>
                </a:solidFill>
              </a:rPr>
              <a:t>unknown unknown</a:t>
            </a:r>
          </a:p>
          <a:p>
            <a:pPr eaLnBrk="1" hangingPunct="1">
              <a:lnSpc>
                <a:spcPct val="80000"/>
              </a:lnSpc>
              <a:buFontTx/>
              <a:buNone/>
            </a:pPr>
            <a:r>
              <a:rPr lang="en-GB" altLang="en-US" sz="2800" dirty="0"/>
              <a:t> information that you don’t have because it doesn’t yet exist.</a:t>
            </a:r>
          </a:p>
          <a:p>
            <a:pPr eaLnBrk="1" hangingPunct="1">
              <a:lnSpc>
                <a:spcPct val="80000"/>
              </a:lnSpc>
              <a:buFontTx/>
              <a:buNone/>
            </a:pPr>
            <a:r>
              <a:rPr lang="en-GB" altLang="en-US" sz="2400" dirty="0"/>
              <a:t>Deal with unknown unknowns by developing contingency plans to be followed if/when you find out the information.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21560950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Boston Square Method is a simple and commonly used device for assessing risk and management of it.</a:t>
            </a:r>
          </a:p>
          <a:p>
            <a:endParaRPr lang="en-GB" sz="1200" kern="1200" dirty="0">
              <a:solidFill>
                <a:schemeClr val="tx1"/>
              </a:solidFill>
              <a:effectLst/>
              <a:latin typeface="+mn-lt"/>
              <a:ea typeface="+mn-ea"/>
              <a:cs typeface="+mn-cs"/>
            </a:endParaRPr>
          </a:p>
          <a:p>
            <a:r>
              <a:rPr lang="en-GB" dirty="0"/>
              <a:t>The most basic form of qualitative risk assessment is the Boston Square, which is a simple 2 by 2 matrix used to categorize issues according to seriousness.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process </a:t>
            </a:r>
            <a:r>
              <a:rPr lang="en-GB" dirty="0"/>
              <a:t>can take account of different elements that interact and become a potential hazard. </a:t>
            </a:r>
            <a:endParaRPr lang="en-GB" sz="1200" kern="1200" dirty="0">
              <a:solidFill>
                <a:schemeClr val="tx1"/>
              </a:solidFill>
              <a:effectLst/>
              <a:latin typeface="+mn-lt"/>
              <a:ea typeface="+mn-ea"/>
              <a:cs typeface="+mn-cs"/>
            </a:endParaRPr>
          </a:p>
          <a:p>
            <a:endParaRPr lang="en-GB" dirty="0"/>
          </a:p>
          <a:p>
            <a:pPr eaLnBrk="1" hangingPunct="1"/>
            <a:r>
              <a:rPr lang="en-GB" altLang="en-US" sz="1200" dirty="0">
                <a:solidFill>
                  <a:srgbClr val="FF0000"/>
                </a:solidFill>
              </a:rPr>
              <a:t>High Risk, Low Return</a:t>
            </a:r>
            <a:r>
              <a:rPr lang="en-GB" altLang="en-US" sz="1200" dirty="0"/>
              <a:t> – Avoid like the plague</a:t>
            </a:r>
          </a:p>
          <a:p>
            <a:pPr eaLnBrk="1" hangingPunct="1"/>
            <a:r>
              <a:rPr lang="en-GB" altLang="en-US" sz="1200" dirty="0">
                <a:solidFill>
                  <a:srgbClr val="00FF00"/>
                </a:solidFill>
              </a:rPr>
              <a:t>Low Risk, High Return</a:t>
            </a:r>
            <a:r>
              <a:rPr lang="en-GB" altLang="en-US" sz="1200" dirty="0"/>
              <a:t> – Everyone’s a winner </a:t>
            </a:r>
          </a:p>
          <a:p>
            <a:pPr eaLnBrk="1" hangingPunct="1"/>
            <a:r>
              <a:rPr lang="en-GB" altLang="en-US" sz="1200" dirty="0">
                <a:solidFill>
                  <a:srgbClr val="FFCC00"/>
                </a:solidFill>
              </a:rPr>
              <a:t>High Risk, High Return</a:t>
            </a:r>
            <a:r>
              <a:rPr lang="en-GB" altLang="en-US" sz="1200" dirty="0"/>
              <a:t> - May be worth doing – depending on how high the risk and how high the return. Needs careful consideration</a:t>
            </a:r>
          </a:p>
          <a:p>
            <a:pPr eaLnBrk="1" hangingPunct="1"/>
            <a:r>
              <a:rPr lang="en-GB" altLang="en-US" sz="1200" dirty="0"/>
              <a:t>Low Risk, Low Return – why bother, a waste of time </a:t>
            </a:r>
            <a:r>
              <a:rPr lang="en-GB" altLang="en-US" sz="1200" i="1" dirty="0"/>
              <a:t>(</a:t>
            </a:r>
            <a:r>
              <a:rPr lang="en-GB" altLang="en-US" sz="1200" i="1" u="sng" dirty="0"/>
              <a:t>unless you are new to managing projects and want to gain experience and practice)</a:t>
            </a:r>
          </a:p>
          <a:p>
            <a:br>
              <a:rPr lang="en-GB" dirty="0"/>
            </a:b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1518728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It may be the case that we are familiar with the task and setting (the project) overall, but there may be one part of it with which we are not familiar.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Be wary of assuming too much.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It might be the case that this one part which we are unfamiliar with will mean catastrophe for the project if it goes wrong in some way.</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19438952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Scope planning actions</a:t>
            </a:r>
          </a:p>
          <a:p>
            <a:pPr eaLnBrk="1" hangingPunct="1"/>
            <a:r>
              <a:rPr lang="en-US" altLang="en-US" dirty="0">
                <a:latin typeface="Arial" panose="020B0604020202020204" pitchFamily="34" charset="0"/>
                <a:cs typeface="Arial" panose="020B0604020202020204" pitchFamily="34" charset="0"/>
              </a:rPr>
              <a:t>Complete a product analysis </a:t>
            </a:r>
          </a:p>
          <a:p>
            <a:pPr eaLnBrk="1" hangingPunct="1"/>
            <a:r>
              <a:rPr lang="en-US" altLang="en-US" dirty="0">
                <a:latin typeface="Arial" panose="020B0604020202020204" pitchFamily="34" charset="0"/>
                <a:cs typeface="Arial" panose="020B0604020202020204" pitchFamily="34" charset="0"/>
              </a:rPr>
              <a:t>Conduct a cost/benefit analysis </a:t>
            </a:r>
          </a:p>
          <a:p>
            <a:pPr eaLnBrk="1" hangingPunct="1"/>
            <a:r>
              <a:rPr lang="en-US" altLang="en-US" dirty="0">
                <a:latin typeface="Arial" panose="020B0604020202020204" pitchFamily="34" charset="0"/>
                <a:cs typeface="Arial" panose="020B0604020202020204" pitchFamily="34" charset="0"/>
              </a:rPr>
              <a:t>Ask for recommendations from experts </a:t>
            </a:r>
          </a:p>
          <a:p>
            <a:pPr eaLnBrk="1" hangingPunct="1"/>
            <a:r>
              <a:rPr lang="en-US" altLang="en-US" dirty="0">
                <a:latin typeface="Arial" panose="020B0604020202020204" pitchFamily="34" charset="0"/>
                <a:cs typeface="Arial" panose="020B0604020202020204" pitchFamily="34" charset="0"/>
              </a:rPr>
              <a:t>Identify alternatives </a:t>
            </a:r>
          </a:p>
          <a:p>
            <a:endParaRPr lang="en-US" dirty="0"/>
          </a:p>
          <a:p>
            <a:r>
              <a:rPr lang="en-GB" altLang="en-US" dirty="0"/>
              <a:t>Scope Management techniques enable project managers and supervisors to </a:t>
            </a:r>
            <a:r>
              <a:rPr lang="en-GB" altLang="en-US" b="1" dirty="0"/>
              <a:t>allocate the right amount of work necessary </a:t>
            </a:r>
            <a:r>
              <a:rPr lang="en-GB" altLang="en-US" dirty="0"/>
              <a:t>to </a:t>
            </a:r>
            <a:r>
              <a:rPr lang="en-GB" altLang="en-US" b="1" dirty="0"/>
              <a:t>successfully</a:t>
            </a:r>
            <a:r>
              <a:rPr lang="en-GB" altLang="en-US" dirty="0"/>
              <a:t> complete a project—concerned primarily with controlling what is and what is not part of the project’s scope</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6174544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26</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15/07/2020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15/07/2020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15/07/2020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15/07/2020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15/07/2020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15/07/2020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15/07/2020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15/07/2020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15/07/2020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15/07/2020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15/07/2020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15/07/2020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wmf"/><Relationship Id="rId4" Type="http://schemas.openxmlformats.org/officeDocument/2006/relationships/image" Target="../media/image11.w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3</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3</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0" indent="0">
              <a:buFontTx/>
              <a:buNone/>
            </a:pPr>
            <a:r>
              <a:rPr lang="en-GB" altLang="en-US" dirty="0">
                <a:latin typeface="Arial" panose="020B0604020202020204" pitchFamily="34" charset="0"/>
                <a:cs typeface="Arial" panose="020B0604020202020204" pitchFamily="34" charset="0"/>
              </a:rPr>
              <a:t>1. Quad Charts</a:t>
            </a:r>
          </a:p>
          <a:p>
            <a:pPr marL="0" indent="0">
              <a:buFontTx/>
              <a:buNone/>
            </a:pPr>
            <a:r>
              <a:rPr lang="en-GB" altLang="en-US" dirty="0">
                <a:latin typeface="Arial" panose="020B0604020202020204" pitchFamily="34" charset="0"/>
                <a:cs typeface="Arial" panose="020B0604020202020204" pitchFamily="34" charset="0"/>
              </a:rPr>
              <a:t>2. Stake Holder Analysis</a:t>
            </a:r>
          </a:p>
          <a:p>
            <a:pPr marL="0" indent="0">
              <a:buFontTx/>
              <a:buNone/>
            </a:pPr>
            <a:r>
              <a:rPr lang="en-GB" altLang="en-US" dirty="0">
                <a:latin typeface="Arial" panose="020B0604020202020204" pitchFamily="34" charset="0"/>
                <a:cs typeface="Arial" panose="020B0604020202020204" pitchFamily="34" charset="0"/>
              </a:rPr>
              <a:t>3.  Risk Analysis</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Quad Chart</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graphicFrame>
        <p:nvGraphicFramePr>
          <p:cNvPr id="16" name="Object 3">
            <a:extLst>
              <a:ext uri="{FF2B5EF4-FFF2-40B4-BE49-F238E27FC236}">
                <a16:creationId xmlns:a16="http://schemas.microsoft.com/office/drawing/2014/main" id="{17F6C7F2-0808-034A-B573-651DB8A920F0}"/>
              </a:ext>
            </a:extLst>
          </p:cNvPr>
          <p:cNvGraphicFramePr>
            <a:graphicFrameLocks noChangeAspect="1"/>
          </p:cNvGraphicFramePr>
          <p:nvPr>
            <p:extLst>
              <p:ext uri="{D42A27DB-BD31-4B8C-83A1-F6EECF244321}">
                <p14:modId xmlns:p14="http://schemas.microsoft.com/office/powerpoint/2010/main" val="4266032195"/>
              </p:ext>
            </p:extLst>
          </p:nvPr>
        </p:nvGraphicFramePr>
        <p:xfrm>
          <a:off x="1841500" y="613851"/>
          <a:ext cx="8502650" cy="5357813"/>
        </p:xfrm>
        <a:graphic>
          <a:graphicData uri="http://schemas.openxmlformats.org/presentationml/2006/ole">
            <mc:AlternateContent xmlns:mc="http://schemas.openxmlformats.org/markup-compatibility/2006">
              <mc:Choice xmlns:v="urn:schemas-microsoft-com:vml" Requires="v">
                <p:oleObj spid="_x0000_s14344" name="Document" r:id="rId3" imgW="10033782" imgH="6651167" progId="Word.Document.8">
                  <p:embed/>
                </p:oleObj>
              </mc:Choice>
              <mc:Fallback>
                <p:oleObj name="Document" r:id="rId3" imgW="10033782" imgH="6651167" progId="Word.Document.8">
                  <p:embed/>
                  <p:pic>
                    <p:nvPicPr>
                      <p:cNvPr id="1026"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1500" y="613851"/>
                        <a:ext cx="8502650" cy="535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 name="Text Box 4">
            <a:extLst>
              <a:ext uri="{FF2B5EF4-FFF2-40B4-BE49-F238E27FC236}">
                <a16:creationId xmlns:a16="http://schemas.microsoft.com/office/drawing/2014/main" id="{5C037B2C-B8F8-4149-8629-4458BFB387B2}"/>
              </a:ext>
            </a:extLst>
          </p:cNvPr>
          <p:cNvSpPr txBox="1">
            <a:spLocks noChangeArrowheads="1"/>
          </p:cNvSpPr>
          <p:nvPr/>
        </p:nvSpPr>
        <p:spPr bwMode="auto">
          <a:xfrm>
            <a:off x="1931264" y="1721837"/>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8" name="Rectangle 5">
            <a:extLst>
              <a:ext uri="{FF2B5EF4-FFF2-40B4-BE49-F238E27FC236}">
                <a16:creationId xmlns:a16="http://schemas.microsoft.com/office/drawing/2014/main" id="{6BD6426F-E319-7E48-9684-A71880C9B1B6}"/>
              </a:ext>
            </a:extLst>
          </p:cNvPr>
          <p:cNvSpPr>
            <a:spLocks noChangeArrowheads="1"/>
          </p:cNvSpPr>
          <p:nvPr/>
        </p:nvSpPr>
        <p:spPr bwMode="auto">
          <a:xfrm>
            <a:off x="6190633" y="1721837"/>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9" name="Rectangle 6">
            <a:extLst>
              <a:ext uri="{FF2B5EF4-FFF2-40B4-BE49-F238E27FC236}">
                <a16:creationId xmlns:a16="http://schemas.microsoft.com/office/drawing/2014/main" id="{F6882B30-E378-3C49-B388-FB9630B05C0A}"/>
              </a:ext>
            </a:extLst>
          </p:cNvPr>
          <p:cNvSpPr>
            <a:spLocks noChangeArrowheads="1"/>
          </p:cNvSpPr>
          <p:nvPr/>
        </p:nvSpPr>
        <p:spPr bwMode="auto">
          <a:xfrm>
            <a:off x="2384425" y="4126989"/>
            <a:ext cx="3124200" cy="141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2000"/>
              <a:t>GOALS!</a:t>
            </a:r>
          </a:p>
          <a:p>
            <a:pPr algn="ctr"/>
            <a:r>
              <a:rPr lang="en-GB" altLang="en-US" sz="2000"/>
              <a:t>WHAT MAKES THE</a:t>
            </a:r>
          </a:p>
          <a:p>
            <a:pPr algn="ctr"/>
            <a:r>
              <a:rPr lang="en-GB" altLang="en-US" sz="2000"/>
              <a:t> PROJECT A SUCCESS?</a:t>
            </a:r>
          </a:p>
          <a:p>
            <a:pPr algn="ctr"/>
            <a:endParaRPr lang="en-GB" altLang="en-US" sz="2000"/>
          </a:p>
        </p:txBody>
      </p:sp>
      <p:sp>
        <p:nvSpPr>
          <p:cNvPr id="20" name="Rectangle 7">
            <a:extLst>
              <a:ext uri="{FF2B5EF4-FFF2-40B4-BE49-F238E27FC236}">
                <a16:creationId xmlns:a16="http://schemas.microsoft.com/office/drawing/2014/main" id="{415A2A02-6FDB-1340-B3C0-C8433BF5952E}"/>
              </a:ext>
            </a:extLst>
          </p:cNvPr>
          <p:cNvSpPr>
            <a:spLocks noChangeArrowheads="1"/>
          </p:cNvSpPr>
          <p:nvPr/>
        </p:nvSpPr>
        <p:spPr bwMode="auto">
          <a:xfrm>
            <a:off x="6451232" y="4017817"/>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WHEN ARE WE FINISHED?</a:t>
            </a:r>
          </a:p>
          <a:p>
            <a:pPr algn="ctr">
              <a:lnSpc>
                <a:spcPct val="120000"/>
              </a:lnSpc>
              <a:spcBef>
                <a:spcPct val="20000"/>
              </a:spcBef>
            </a:pPr>
            <a:r>
              <a:rPr lang="en-GB" altLang="en-US" sz="2000"/>
              <a:t>WHAT CAN BE MEASURED?</a:t>
            </a:r>
          </a:p>
          <a:p>
            <a:pPr algn="ctr">
              <a:lnSpc>
                <a:spcPct val="120000"/>
              </a:lnSpc>
              <a:spcBef>
                <a:spcPct val="20000"/>
              </a:spcBef>
            </a:pPr>
            <a:r>
              <a:rPr lang="en-GB" altLang="en-US" sz="2000"/>
              <a:t>HOW DO I </a:t>
            </a:r>
          </a:p>
          <a:p>
            <a:pPr algn="ctr"/>
            <a:r>
              <a:rPr lang="en-GB" altLang="en-US" sz="2000"/>
              <a:t>MEASURE SUCCESS?</a:t>
            </a:r>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4" name="Text Box 16">
            <a:extLst>
              <a:ext uri="{FF2B5EF4-FFF2-40B4-BE49-F238E27FC236}">
                <a16:creationId xmlns:a16="http://schemas.microsoft.com/office/drawing/2014/main" id="{676026C0-F087-BC4A-8BA2-77F6AE26B5CA}"/>
              </a:ext>
            </a:extLst>
          </p:cNvPr>
          <p:cNvSpPr txBox="1">
            <a:spLocks noChangeArrowheads="1"/>
          </p:cNvSpPr>
          <p:nvPr/>
        </p:nvSpPr>
        <p:spPr bwMode="auto">
          <a:xfrm>
            <a:off x="2711450" y="715450"/>
            <a:ext cx="7056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GB" altLang="en-US"/>
              <a:t>NAME/TITLE</a:t>
            </a:r>
          </a:p>
        </p:txBody>
      </p:sp>
    </p:spTree>
    <p:extLst>
      <p:ext uri="{BB962C8B-B14F-4D97-AF65-F5344CB8AC3E}">
        <p14:creationId xmlns:p14="http://schemas.microsoft.com/office/powerpoint/2010/main" val="1365243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37008-466D-B547-A3B2-9A3A31B63A56}"/>
              </a:ext>
            </a:extLst>
          </p:cNvPr>
          <p:cNvSpPr>
            <a:spLocks noGrp="1"/>
          </p:cNvSpPr>
          <p:nvPr>
            <p:ph type="title"/>
          </p:nvPr>
        </p:nvSpPr>
        <p:spPr/>
        <p:txBody>
          <a:bodyPr/>
          <a:lstStyle/>
          <a:p>
            <a:r>
              <a:rPr lang="en-US" dirty="0"/>
              <a:t>Planning is Iterative</a:t>
            </a:r>
          </a:p>
        </p:txBody>
      </p:sp>
      <p:sp>
        <p:nvSpPr>
          <p:cNvPr id="4" name="Slide Number Placeholder 3">
            <a:extLst>
              <a:ext uri="{FF2B5EF4-FFF2-40B4-BE49-F238E27FC236}">
                <a16:creationId xmlns:a16="http://schemas.microsoft.com/office/drawing/2014/main" id="{87B295DA-0CAE-124F-9845-01422429E56F}"/>
              </a:ext>
            </a:extLst>
          </p:cNvPr>
          <p:cNvSpPr>
            <a:spLocks noGrp="1"/>
          </p:cNvSpPr>
          <p:nvPr>
            <p:ph type="sldNum" sz="quarter" idx="12"/>
          </p:nvPr>
        </p:nvSpPr>
        <p:spPr/>
        <p:txBody>
          <a:bodyPr/>
          <a:lstStyle/>
          <a:p>
            <a:fld id="{3D165440-4880-415F-9146-4793BDD623F8}" type="slidenum">
              <a:rPr lang="en-GB" smtClean="0"/>
              <a:t>4</a:t>
            </a:fld>
            <a:endParaRPr lang="en-GB"/>
          </a:p>
        </p:txBody>
      </p:sp>
      <p:pic>
        <p:nvPicPr>
          <p:cNvPr id="93" name="Picture 92">
            <a:extLst>
              <a:ext uri="{FF2B5EF4-FFF2-40B4-BE49-F238E27FC236}">
                <a16:creationId xmlns:a16="http://schemas.microsoft.com/office/drawing/2014/main" id="{D53DE684-9932-4448-8610-7A4C84A6DAC0}"/>
              </a:ext>
            </a:extLst>
          </p:cNvPr>
          <p:cNvPicPr>
            <a:picLocks noChangeAspect="1"/>
          </p:cNvPicPr>
          <p:nvPr/>
        </p:nvPicPr>
        <p:blipFill>
          <a:blip r:embed="rId3"/>
          <a:stretch>
            <a:fillRect/>
          </a:stretch>
        </p:blipFill>
        <p:spPr>
          <a:xfrm>
            <a:off x="2463261" y="828189"/>
            <a:ext cx="7641633" cy="4832817"/>
          </a:xfrm>
          <a:prstGeom prst="rect">
            <a:avLst/>
          </a:prstGeom>
        </p:spPr>
      </p:pic>
    </p:spTree>
    <p:extLst>
      <p:ext uri="{BB962C8B-B14F-4D97-AF65-F5344CB8AC3E}">
        <p14:creationId xmlns:p14="http://schemas.microsoft.com/office/powerpoint/2010/main" val="1089471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2FA4-74E7-D64E-9445-C0620CE54162}"/>
              </a:ext>
            </a:extLst>
          </p:cNvPr>
          <p:cNvSpPr>
            <a:spLocks noGrp="1"/>
          </p:cNvSpPr>
          <p:nvPr>
            <p:ph type="title"/>
          </p:nvPr>
        </p:nvSpPr>
        <p:spPr/>
        <p:txBody>
          <a:bodyPr/>
          <a:lstStyle/>
          <a:p>
            <a:r>
              <a:rPr lang="en-US" dirty="0"/>
              <a:t>Stakeholders</a:t>
            </a:r>
          </a:p>
        </p:txBody>
      </p:sp>
      <p:sp>
        <p:nvSpPr>
          <p:cNvPr id="3" name="Content Placeholder 2">
            <a:extLst>
              <a:ext uri="{FF2B5EF4-FFF2-40B4-BE49-F238E27FC236}">
                <a16:creationId xmlns:a16="http://schemas.microsoft.com/office/drawing/2014/main" id="{C896C273-EBD3-7A45-BA7E-2561A1B988C2}"/>
              </a:ext>
            </a:extLst>
          </p:cNvPr>
          <p:cNvSpPr>
            <a:spLocks noGrp="1"/>
          </p:cNvSpPr>
          <p:nvPr>
            <p:ph idx="1"/>
          </p:nvPr>
        </p:nvSpPr>
        <p:spPr>
          <a:xfrm>
            <a:off x="609600" y="1600200"/>
            <a:ext cx="10972800" cy="4103175"/>
          </a:xfrm>
        </p:spPr>
        <p:txBody>
          <a:bodyPr>
            <a:normAutofit fontScale="77500" lnSpcReduction="20000"/>
          </a:bodyPr>
          <a:lstStyle/>
          <a:p>
            <a:pPr algn="just">
              <a:buNone/>
            </a:pPr>
            <a:r>
              <a:rPr lang="en-GB" altLang="en-US" sz="2600" i="1" dirty="0">
                <a:latin typeface="Arial" panose="020B0604020202020204" pitchFamily="34" charset="0"/>
                <a:cs typeface="Arial" panose="020B0604020202020204" pitchFamily="34" charset="0"/>
              </a:rPr>
              <a:t> “Parties with an interest in the execution and outcome of a project. They would include business streams affected by or dependent on the outcome”</a:t>
            </a:r>
          </a:p>
          <a:p>
            <a:pPr marL="0" indent="0" algn="r">
              <a:buNone/>
            </a:pPr>
            <a:br>
              <a:rPr lang="en-GB" sz="2000" dirty="0"/>
            </a:br>
            <a:r>
              <a:rPr lang="en-GB" sz="2000" dirty="0"/>
              <a:t>(How to organise, plan and control projects, 2010)</a:t>
            </a:r>
            <a:endParaRPr lang="en-US" sz="2000" dirty="0"/>
          </a:p>
          <a:p>
            <a:pPr algn="r">
              <a:buNone/>
            </a:pPr>
            <a:endParaRPr lang="en-US"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“Persons and organisations such as customers, sponsors, performing organization and the public, that are actively involved in the project or whose interests may be positively or negatively affected by execution or completion of the project.</a:t>
            </a:r>
          </a:p>
          <a:p>
            <a:pPr>
              <a:buNone/>
            </a:pPr>
            <a:endParaRPr lang="en-GB"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They may also exert influence over the project and its deliverables”</a:t>
            </a:r>
          </a:p>
          <a:p>
            <a:pPr algn="r">
              <a:buNone/>
            </a:pPr>
            <a:br>
              <a:rPr lang="en-US" altLang="en-US" sz="2000" i="1" dirty="0">
                <a:latin typeface="Arial" panose="020B0604020202020204" pitchFamily="34" charset="0"/>
                <a:cs typeface="Arial" panose="020B0604020202020204" pitchFamily="34" charset="0"/>
              </a:rPr>
            </a:br>
            <a:r>
              <a:rPr lang="en-US" altLang="en-US" sz="2000" i="1" dirty="0">
                <a:latin typeface="Arial" panose="020B0604020202020204" pitchFamily="34" charset="0"/>
                <a:cs typeface="Arial" panose="020B0604020202020204" pitchFamily="34" charset="0"/>
              </a:rPr>
              <a:t>(Smith, 2000)</a:t>
            </a:r>
          </a:p>
          <a:p>
            <a:pPr>
              <a:buNone/>
            </a:pPr>
            <a:endParaRPr lang="en-US" altLang="en-US" sz="2000" i="1" dirty="0">
              <a:latin typeface="Arial" panose="020B0604020202020204" pitchFamily="34" charset="0"/>
              <a:cs typeface="Arial" panose="020B0604020202020204" pitchFamily="34" charset="0"/>
            </a:endParaRPr>
          </a:p>
          <a:p>
            <a:pPr algn="r">
              <a:buNone/>
            </a:pPr>
            <a:endParaRPr lang="en-GB" altLang="en-US" i="1" dirty="0">
              <a:latin typeface="Arial" panose="020B0604020202020204" pitchFamily="34" charset="0"/>
              <a:cs typeface="Arial" panose="020B0604020202020204" pitchFamily="34" charset="0"/>
            </a:endParaRPr>
          </a:p>
          <a:p>
            <a:pPr>
              <a:buNone/>
            </a:pPr>
            <a:r>
              <a:rPr lang="en-GB" altLang="en-US" i="1" dirty="0">
                <a:latin typeface="Arial" panose="020B0604020202020204" pitchFamily="34" charset="0"/>
                <a:cs typeface="Arial" panose="020B0604020202020204" pitchFamily="34" charset="0"/>
              </a:rPr>
              <a:t>    </a:t>
            </a:r>
            <a:endParaRPr lang="en-US" dirty="0"/>
          </a:p>
        </p:txBody>
      </p:sp>
      <p:sp>
        <p:nvSpPr>
          <p:cNvPr id="4" name="Slide Number Placeholder 3">
            <a:extLst>
              <a:ext uri="{FF2B5EF4-FFF2-40B4-BE49-F238E27FC236}">
                <a16:creationId xmlns:a16="http://schemas.microsoft.com/office/drawing/2014/main" id="{68F0BC09-EB4A-7147-B71B-BBC0D794E4E8}"/>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2489445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F55D-0FC3-014F-9518-FA20A6BF7889}"/>
              </a:ext>
            </a:extLst>
          </p:cNvPr>
          <p:cNvSpPr>
            <a:spLocks noGrp="1"/>
          </p:cNvSpPr>
          <p:nvPr>
            <p:ph type="title"/>
          </p:nvPr>
        </p:nvSpPr>
        <p:spPr/>
        <p:txBody>
          <a:bodyPr/>
          <a:lstStyle/>
          <a:p>
            <a:r>
              <a:rPr lang="en-US" dirty="0"/>
              <a:t>Project Management Environment</a:t>
            </a:r>
          </a:p>
        </p:txBody>
      </p:sp>
      <p:sp>
        <p:nvSpPr>
          <p:cNvPr id="3" name="Content Placeholder 2">
            <a:extLst>
              <a:ext uri="{FF2B5EF4-FFF2-40B4-BE49-F238E27FC236}">
                <a16:creationId xmlns:a16="http://schemas.microsoft.com/office/drawing/2014/main" id="{2F7B2FA4-F0A7-DB49-8868-89E08EFC7417}"/>
              </a:ext>
            </a:extLst>
          </p:cNvPr>
          <p:cNvSpPr>
            <a:spLocks noGrp="1"/>
          </p:cNvSpPr>
          <p:nvPr>
            <p:ph idx="1"/>
          </p:nvPr>
        </p:nvSpPr>
        <p:spPr/>
        <p:txBody>
          <a:bodyPr/>
          <a:lstStyle/>
          <a:p>
            <a:pPr>
              <a:lnSpc>
                <a:spcPct val="130000"/>
              </a:lnSpc>
            </a:pPr>
            <a:r>
              <a:rPr lang="en-GB" dirty="0">
                <a:latin typeface="Arial" charset="0"/>
                <a:cs typeface="Arial" charset="0"/>
              </a:rPr>
              <a:t>Stakeholders</a:t>
            </a:r>
          </a:p>
          <a:p>
            <a:pPr>
              <a:lnSpc>
                <a:spcPct val="130000"/>
              </a:lnSpc>
            </a:pPr>
            <a:r>
              <a:rPr lang="en-GB" dirty="0">
                <a:latin typeface="Arial" charset="0"/>
                <a:cs typeface="Arial" charset="0"/>
              </a:rPr>
              <a:t>The outside environment</a:t>
            </a:r>
          </a:p>
          <a:p>
            <a:pPr>
              <a:lnSpc>
                <a:spcPct val="130000"/>
              </a:lnSpc>
            </a:pPr>
            <a:r>
              <a:rPr lang="en-GB" dirty="0">
                <a:latin typeface="Arial" charset="0"/>
                <a:cs typeface="Arial" charset="0"/>
              </a:rPr>
              <a:t>The organisational framework</a:t>
            </a:r>
          </a:p>
          <a:p>
            <a:pPr>
              <a:lnSpc>
                <a:spcPct val="130000"/>
              </a:lnSpc>
            </a:pPr>
            <a:r>
              <a:rPr lang="en-GB" dirty="0">
                <a:latin typeface="Arial" charset="0"/>
                <a:cs typeface="Arial" charset="0"/>
              </a:rPr>
              <a:t>Alignment with organisation strategy</a:t>
            </a:r>
          </a:p>
          <a:p>
            <a:pPr>
              <a:lnSpc>
                <a:spcPct val="130000"/>
              </a:lnSpc>
            </a:pPr>
            <a:r>
              <a:rPr lang="en-GB" dirty="0">
                <a:latin typeface="Arial" charset="0"/>
                <a:cs typeface="Arial" charset="0"/>
              </a:rPr>
              <a:t>The impact of change</a:t>
            </a:r>
          </a:p>
          <a:p>
            <a:pPr marL="0" indent="0">
              <a:buNone/>
            </a:pPr>
            <a:endParaRPr lang="en-US" dirty="0"/>
          </a:p>
        </p:txBody>
      </p:sp>
      <p:sp>
        <p:nvSpPr>
          <p:cNvPr id="4" name="Slide Number Placeholder 3">
            <a:extLst>
              <a:ext uri="{FF2B5EF4-FFF2-40B4-BE49-F238E27FC236}">
                <a16:creationId xmlns:a16="http://schemas.microsoft.com/office/drawing/2014/main" id="{F1D339A9-6A5E-DB4D-AC7C-C253503532C3}"/>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714721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External Stakeholders</a:t>
            </a:r>
          </a:p>
        </p:txBody>
      </p:sp>
      <p:sp>
        <p:nvSpPr>
          <p:cNvPr id="4" name="Slide Number Placeholder 3">
            <a:extLst>
              <a:ext uri="{FF2B5EF4-FFF2-40B4-BE49-F238E27FC236}">
                <a16:creationId xmlns:a16="http://schemas.microsoft.com/office/drawing/2014/main" id="{5AB62B73-C847-F542-B6B3-3924046C8920}"/>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5" name="Rectangle 3">
            <a:extLst>
              <a:ext uri="{FF2B5EF4-FFF2-40B4-BE49-F238E27FC236}">
                <a16:creationId xmlns:a16="http://schemas.microsoft.com/office/drawing/2014/main" id="{BA2295E5-8A03-1A4A-9BC6-66B3EB38BA01}"/>
              </a:ext>
            </a:extLst>
          </p:cNvPr>
          <p:cNvSpPr txBox="1">
            <a:spLocks noChangeArrowheads="1"/>
          </p:cNvSpPr>
          <p:nvPr/>
        </p:nvSpPr>
        <p:spPr>
          <a:xfrm>
            <a:off x="6231851" y="1091050"/>
            <a:ext cx="3538538" cy="42576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Suppliers</a:t>
            </a:r>
          </a:p>
          <a:p>
            <a:r>
              <a:rPr lang="en-GB" dirty="0">
                <a:latin typeface="Arial" charset="0"/>
                <a:cs typeface="Arial" charset="0"/>
              </a:rPr>
              <a:t>The general public</a:t>
            </a:r>
          </a:p>
          <a:p>
            <a:r>
              <a:rPr lang="en-GB" dirty="0">
                <a:latin typeface="Arial" charset="0"/>
                <a:cs typeface="Arial" charset="0"/>
              </a:rPr>
              <a:t>The media</a:t>
            </a:r>
          </a:p>
          <a:p>
            <a:r>
              <a:rPr lang="en-GB" dirty="0">
                <a:latin typeface="Arial" charset="0"/>
                <a:cs typeface="Arial" charset="0"/>
              </a:rPr>
              <a:t>Shareholders or trustees</a:t>
            </a:r>
          </a:p>
          <a:p>
            <a:r>
              <a:rPr lang="en-GB" dirty="0">
                <a:latin typeface="Arial" charset="0"/>
                <a:cs typeface="Arial" charset="0"/>
              </a:rPr>
              <a:t>End users of the product or service</a:t>
            </a:r>
          </a:p>
        </p:txBody>
      </p:sp>
      <p:pic>
        <p:nvPicPr>
          <p:cNvPr id="6" name="Picture 5">
            <a:extLst>
              <a:ext uri="{FF2B5EF4-FFF2-40B4-BE49-F238E27FC236}">
                <a16:creationId xmlns:a16="http://schemas.microsoft.com/office/drawing/2014/main" id="{B9508DFD-9884-F948-A5D8-2C29D865C645}"/>
              </a:ext>
            </a:extLst>
          </p:cNvPr>
          <p:cNvPicPr>
            <a:picLocks noChangeAspect="1" noChangeArrowheads="1"/>
          </p:cNvPicPr>
          <p:nvPr/>
        </p:nvPicPr>
        <p:blipFill>
          <a:blip r:embed="rId3" cstate="print"/>
          <a:srcRect/>
          <a:stretch>
            <a:fillRect/>
          </a:stretch>
        </p:blipFill>
        <p:spPr bwMode="auto">
          <a:xfrm>
            <a:off x="1026884" y="956907"/>
            <a:ext cx="3624262" cy="4525962"/>
          </a:xfrm>
          <a:prstGeom prst="rect">
            <a:avLst/>
          </a:prstGeom>
          <a:noFill/>
          <a:ln w="9525">
            <a:noFill/>
            <a:miter lim="800000"/>
            <a:headEnd/>
            <a:tailEnd/>
          </a:ln>
        </p:spPr>
      </p:pic>
    </p:spTree>
    <p:extLst>
      <p:ext uri="{BB962C8B-B14F-4D97-AF65-F5344CB8AC3E}">
        <p14:creationId xmlns:p14="http://schemas.microsoft.com/office/powerpoint/2010/main" val="712103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Internal Stakeholders</a:t>
            </a:r>
          </a:p>
        </p:txBody>
      </p:sp>
      <p:sp>
        <p:nvSpPr>
          <p:cNvPr id="4" name="Slide Number Placeholder 3">
            <a:extLst>
              <a:ext uri="{FF2B5EF4-FFF2-40B4-BE49-F238E27FC236}">
                <a16:creationId xmlns:a16="http://schemas.microsoft.com/office/drawing/2014/main" id="{5AB62B73-C847-F542-B6B3-3924046C8920}"/>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7" name="Rectangle 3">
            <a:extLst>
              <a:ext uri="{FF2B5EF4-FFF2-40B4-BE49-F238E27FC236}">
                <a16:creationId xmlns:a16="http://schemas.microsoft.com/office/drawing/2014/main" id="{FF16A496-5186-3141-BAF5-C1BEEBE05B02}"/>
              </a:ext>
            </a:extLst>
          </p:cNvPr>
          <p:cNvSpPr txBox="1">
            <a:spLocks noChangeArrowheads="1"/>
          </p:cNvSpPr>
          <p:nvPr/>
        </p:nvSpPr>
        <p:spPr>
          <a:xfrm>
            <a:off x="228600" y="2296332"/>
            <a:ext cx="11353800" cy="30535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Project sponsor</a:t>
            </a:r>
          </a:p>
          <a:p>
            <a:r>
              <a:rPr lang="en-GB" dirty="0">
                <a:latin typeface="Arial" charset="0"/>
                <a:cs typeface="Arial" charset="0"/>
              </a:rPr>
              <a:t>Project team</a:t>
            </a:r>
          </a:p>
          <a:p>
            <a:r>
              <a:rPr lang="en-GB" dirty="0">
                <a:latin typeface="Arial" charset="0"/>
                <a:cs typeface="Arial" charset="0"/>
              </a:rPr>
              <a:t>Other managers</a:t>
            </a:r>
          </a:p>
          <a:p>
            <a:r>
              <a:rPr lang="en-GB" dirty="0">
                <a:latin typeface="Arial" charset="0"/>
                <a:cs typeface="Arial" charset="0"/>
              </a:rPr>
              <a:t>Trade unions</a:t>
            </a:r>
          </a:p>
          <a:p>
            <a:r>
              <a:rPr lang="en-GB" dirty="0">
                <a:latin typeface="Arial" charset="0"/>
                <a:cs typeface="Arial" charset="0"/>
              </a:rPr>
              <a:t>Change champion/agent</a:t>
            </a:r>
          </a:p>
          <a:p>
            <a:r>
              <a:rPr lang="en-GB" dirty="0">
                <a:latin typeface="Arial" charset="0"/>
                <a:cs typeface="Arial" charset="0"/>
              </a:rPr>
              <a:t>Staff affected by (or who can influence) the outcome of the project</a:t>
            </a:r>
          </a:p>
        </p:txBody>
      </p:sp>
      <p:pic>
        <p:nvPicPr>
          <p:cNvPr id="8" name="Picture 8">
            <a:extLst>
              <a:ext uri="{FF2B5EF4-FFF2-40B4-BE49-F238E27FC236}">
                <a16:creationId xmlns:a16="http://schemas.microsoft.com/office/drawing/2014/main" id="{F6B91371-225F-6146-A4A4-D94DBB4C7454}"/>
              </a:ext>
            </a:extLst>
          </p:cNvPr>
          <p:cNvPicPr>
            <a:picLocks noChangeAspect="1" noChangeArrowheads="1"/>
          </p:cNvPicPr>
          <p:nvPr/>
        </p:nvPicPr>
        <p:blipFill>
          <a:blip r:embed="rId3" cstate="print"/>
          <a:srcRect/>
          <a:stretch>
            <a:fillRect/>
          </a:stretch>
        </p:blipFill>
        <p:spPr bwMode="auto">
          <a:xfrm>
            <a:off x="7518830" y="1453713"/>
            <a:ext cx="4549775" cy="3032125"/>
          </a:xfrm>
          <a:prstGeom prst="rect">
            <a:avLst/>
          </a:prstGeom>
          <a:noFill/>
          <a:ln w="9525">
            <a:noFill/>
            <a:miter lim="800000"/>
            <a:headEnd/>
            <a:tailEnd/>
          </a:ln>
        </p:spPr>
      </p:pic>
    </p:spTree>
    <p:extLst>
      <p:ext uri="{BB962C8B-B14F-4D97-AF65-F5344CB8AC3E}">
        <p14:creationId xmlns:p14="http://schemas.microsoft.com/office/powerpoint/2010/main" val="2232875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A9E4-E72A-654B-BF96-BEBC5ABDFEB2}"/>
              </a:ext>
            </a:extLst>
          </p:cNvPr>
          <p:cNvSpPr>
            <a:spLocks noGrp="1"/>
          </p:cNvSpPr>
          <p:nvPr>
            <p:ph type="title"/>
          </p:nvPr>
        </p:nvSpPr>
        <p:spPr>
          <a:xfrm>
            <a:off x="609600" y="31746"/>
            <a:ext cx="10972800" cy="1143000"/>
          </a:xfrm>
        </p:spPr>
        <p:txBody>
          <a:bodyPr/>
          <a:lstStyle/>
          <a:p>
            <a:r>
              <a:rPr lang="en-US" dirty="0"/>
              <a:t>Stakeholder Analysis</a:t>
            </a:r>
          </a:p>
        </p:txBody>
      </p:sp>
      <p:sp>
        <p:nvSpPr>
          <p:cNvPr id="4" name="Slide Number Placeholder 3">
            <a:extLst>
              <a:ext uri="{FF2B5EF4-FFF2-40B4-BE49-F238E27FC236}">
                <a16:creationId xmlns:a16="http://schemas.microsoft.com/office/drawing/2014/main" id="{2CDCA96F-447B-0747-B458-F0BC590EC203}"/>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5" name="Text Box 3">
            <a:extLst>
              <a:ext uri="{FF2B5EF4-FFF2-40B4-BE49-F238E27FC236}">
                <a16:creationId xmlns:a16="http://schemas.microsoft.com/office/drawing/2014/main" id="{F4D66F1D-EDCA-E142-B4F5-32FAAD2CA97A}"/>
              </a:ext>
            </a:extLst>
          </p:cNvPr>
          <p:cNvSpPr txBox="1">
            <a:spLocks noChangeArrowheads="1"/>
          </p:cNvSpPr>
          <p:nvPr/>
        </p:nvSpPr>
        <p:spPr bwMode="auto">
          <a:xfrm>
            <a:off x="2108981" y="10662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6" name="Text Box 4">
            <a:extLst>
              <a:ext uri="{FF2B5EF4-FFF2-40B4-BE49-F238E27FC236}">
                <a16:creationId xmlns:a16="http://schemas.microsoft.com/office/drawing/2014/main" id="{175863F1-9EF1-5141-8525-776E1DE00871}"/>
              </a:ext>
            </a:extLst>
          </p:cNvPr>
          <p:cNvSpPr txBox="1">
            <a:spLocks noChangeArrowheads="1"/>
          </p:cNvSpPr>
          <p:nvPr/>
        </p:nvSpPr>
        <p:spPr bwMode="auto">
          <a:xfrm>
            <a:off x="2324881" y="12821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7" name="Text Box 5">
            <a:extLst>
              <a:ext uri="{FF2B5EF4-FFF2-40B4-BE49-F238E27FC236}">
                <a16:creationId xmlns:a16="http://schemas.microsoft.com/office/drawing/2014/main" id="{11D1619F-7A9A-FA4F-822C-8D239FEC27C2}"/>
              </a:ext>
            </a:extLst>
          </p:cNvPr>
          <p:cNvSpPr txBox="1">
            <a:spLocks noChangeArrowheads="1"/>
          </p:cNvSpPr>
          <p:nvPr/>
        </p:nvSpPr>
        <p:spPr bwMode="auto">
          <a:xfrm>
            <a:off x="2540781" y="1498057"/>
            <a:ext cx="2303462"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Identify your Stakeholders</a:t>
            </a:r>
          </a:p>
        </p:txBody>
      </p:sp>
      <p:sp>
        <p:nvSpPr>
          <p:cNvPr id="8" name="Text Box 6">
            <a:extLst>
              <a:ext uri="{FF2B5EF4-FFF2-40B4-BE49-F238E27FC236}">
                <a16:creationId xmlns:a16="http://schemas.microsoft.com/office/drawing/2014/main" id="{108B8FFD-8166-1241-82AD-B4A8A15307F0}"/>
              </a:ext>
            </a:extLst>
          </p:cNvPr>
          <p:cNvSpPr txBox="1">
            <a:spLocks noChangeArrowheads="1"/>
          </p:cNvSpPr>
          <p:nvPr/>
        </p:nvSpPr>
        <p:spPr bwMode="auto">
          <a:xfrm>
            <a:off x="4701368" y="2722020"/>
            <a:ext cx="2303463"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Prioritise your Stakeholders</a:t>
            </a:r>
          </a:p>
        </p:txBody>
      </p:sp>
      <p:sp>
        <p:nvSpPr>
          <p:cNvPr id="9" name="Text Box 7">
            <a:extLst>
              <a:ext uri="{FF2B5EF4-FFF2-40B4-BE49-F238E27FC236}">
                <a16:creationId xmlns:a16="http://schemas.microsoft.com/office/drawing/2014/main" id="{048110B5-CDDD-9D4D-8E31-3F2E4395BA28}"/>
              </a:ext>
            </a:extLst>
          </p:cNvPr>
          <p:cNvSpPr txBox="1">
            <a:spLocks noChangeArrowheads="1"/>
          </p:cNvSpPr>
          <p:nvPr/>
        </p:nvSpPr>
        <p:spPr bwMode="auto">
          <a:xfrm>
            <a:off x="6717493" y="4019007"/>
            <a:ext cx="280670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Understand your Key Stakeholders</a:t>
            </a:r>
          </a:p>
        </p:txBody>
      </p:sp>
      <p:sp>
        <p:nvSpPr>
          <p:cNvPr id="10" name="AutoShape 8">
            <a:extLst>
              <a:ext uri="{FF2B5EF4-FFF2-40B4-BE49-F238E27FC236}">
                <a16:creationId xmlns:a16="http://schemas.microsoft.com/office/drawing/2014/main" id="{0698AB9D-3F67-9F4A-BA10-C55E1DA52822}"/>
              </a:ext>
            </a:extLst>
          </p:cNvPr>
          <p:cNvSpPr>
            <a:spLocks noChangeArrowheads="1"/>
          </p:cNvSpPr>
          <p:nvPr/>
        </p:nvSpPr>
        <p:spPr bwMode="auto">
          <a:xfrm rot="5400000">
            <a:off x="5230800" y="1687763"/>
            <a:ext cx="814388"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11" name="AutoShape 9">
            <a:extLst>
              <a:ext uri="{FF2B5EF4-FFF2-40B4-BE49-F238E27FC236}">
                <a16:creationId xmlns:a16="http://schemas.microsoft.com/office/drawing/2014/main" id="{1C4F930D-CF13-584E-A089-BA40107A5C1F}"/>
              </a:ext>
            </a:extLst>
          </p:cNvPr>
          <p:cNvSpPr>
            <a:spLocks noChangeArrowheads="1"/>
          </p:cNvSpPr>
          <p:nvPr/>
        </p:nvSpPr>
        <p:spPr bwMode="auto">
          <a:xfrm rot="5400000">
            <a:off x="7535850" y="2984751"/>
            <a:ext cx="814387"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extLst>
      <p:ext uri="{BB962C8B-B14F-4D97-AF65-F5344CB8AC3E}">
        <p14:creationId xmlns:p14="http://schemas.microsoft.com/office/powerpoint/2010/main" val="77574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20715-A924-C44E-A130-E41C8AC72AE4}"/>
              </a:ext>
            </a:extLst>
          </p:cNvPr>
          <p:cNvSpPr>
            <a:spLocks noGrp="1"/>
          </p:cNvSpPr>
          <p:nvPr>
            <p:ph type="title"/>
          </p:nvPr>
        </p:nvSpPr>
        <p:spPr>
          <a:xfrm>
            <a:off x="609600" y="-216223"/>
            <a:ext cx="10972800" cy="1143000"/>
          </a:xfrm>
        </p:spPr>
        <p:txBody>
          <a:bodyPr/>
          <a:lstStyle/>
          <a:p>
            <a:r>
              <a:rPr lang="en-US" dirty="0" err="1"/>
              <a:t>Prioritising</a:t>
            </a:r>
            <a:r>
              <a:rPr lang="en-US" dirty="0"/>
              <a:t> Stakeholders</a:t>
            </a:r>
          </a:p>
        </p:txBody>
      </p:sp>
      <p:sp>
        <p:nvSpPr>
          <p:cNvPr id="4" name="Slide Number Placeholder 3">
            <a:extLst>
              <a:ext uri="{FF2B5EF4-FFF2-40B4-BE49-F238E27FC236}">
                <a16:creationId xmlns:a16="http://schemas.microsoft.com/office/drawing/2014/main" id="{4F7F3B9D-DBFD-604D-861D-EAFD0FAA23FE}"/>
              </a:ext>
            </a:extLst>
          </p:cNvPr>
          <p:cNvSpPr>
            <a:spLocks noGrp="1"/>
          </p:cNvSpPr>
          <p:nvPr>
            <p:ph type="sldNum" sz="quarter" idx="12"/>
          </p:nvPr>
        </p:nvSpPr>
        <p:spPr/>
        <p:txBody>
          <a:bodyPr/>
          <a:lstStyle/>
          <a:p>
            <a:fld id="{3D165440-4880-415F-9146-4793BDD623F8}" type="slidenum">
              <a:rPr lang="en-GB" smtClean="0"/>
              <a:t>10</a:t>
            </a:fld>
            <a:endParaRPr lang="en-GB"/>
          </a:p>
        </p:txBody>
      </p:sp>
      <p:grpSp>
        <p:nvGrpSpPr>
          <p:cNvPr id="5" name="Group 3">
            <a:extLst>
              <a:ext uri="{FF2B5EF4-FFF2-40B4-BE49-F238E27FC236}">
                <a16:creationId xmlns:a16="http://schemas.microsoft.com/office/drawing/2014/main" id="{713EBDD4-DD38-CC4A-9AAA-C8AFEB5C6066}"/>
              </a:ext>
            </a:extLst>
          </p:cNvPr>
          <p:cNvGrpSpPr>
            <a:grpSpLocks/>
          </p:cNvGrpSpPr>
          <p:nvPr/>
        </p:nvGrpSpPr>
        <p:grpSpPr bwMode="auto">
          <a:xfrm>
            <a:off x="2544010" y="783501"/>
            <a:ext cx="6971950" cy="4826888"/>
            <a:chOff x="431" y="845"/>
            <a:chExt cx="4808" cy="3299"/>
          </a:xfrm>
        </p:grpSpPr>
        <p:grpSp>
          <p:nvGrpSpPr>
            <p:cNvPr id="6" name="Group 4">
              <a:extLst>
                <a:ext uri="{FF2B5EF4-FFF2-40B4-BE49-F238E27FC236}">
                  <a16:creationId xmlns:a16="http://schemas.microsoft.com/office/drawing/2014/main" id="{469B7CF4-6CB2-AB4E-AAB4-DBF3C453EAAB}"/>
                </a:ext>
              </a:extLst>
            </p:cNvPr>
            <p:cNvGrpSpPr>
              <a:grpSpLocks/>
            </p:cNvGrpSpPr>
            <p:nvPr/>
          </p:nvGrpSpPr>
          <p:grpSpPr bwMode="auto">
            <a:xfrm>
              <a:off x="1166" y="1000"/>
              <a:ext cx="3435" cy="2472"/>
              <a:chOff x="1292" y="1253"/>
              <a:chExt cx="3176" cy="2176"/>
            </a:xfrm>
          </p:grpSpPr>
          <p:sp>
            <p:nvSpPr>
              <p:cNvPr id="16" name="Rectangle 5">
                <a:extLst>
                  <a:ext uri="{FF2B5EF4-FFF2-40B4-BE49-F238E27FC236}">
                    <a16:creationId xmlns:a16="http://schemas.microsoft.com/office/drawing/2014/main" id="{C8794133-DB7A-D24D-ABBB-AE85B82BAFCB}"/>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17" name="Rectangle 6">
                <a:extLst>
                  <a:ext uri="{FF2B5EF4-FFF2-40B4-BE49-F238E27FC236}">
                    <a16:creationId xmlns:a16="http://schemas.microsoft.com/office/drawing/2014/main" id="{B698B93C-07A3-D94F-9C42-8E9291E65350}"/>
                  </a:ext>
                </a:extLst>
              </p:cNvPr>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18" name="Rectangle 7">
                <a:extLst>
                  <a:ext uri="{FF2B5EF4-FFF2-40B4-BE49-F238E27FC236}">
                    <a16:creationId xmlns:a16="http://schemas.microsoft.com/office/drawing/2014/main" id="{39FB340D-B04D-8A49-93F6-BD1E5BAC03B4}"/>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19" name="Rectangle 8">
                <a:extLst>
                  <a:ext uri="{FF2B5EF4-FFF2-40B4-BE49-F238E27FC236}">
                    <a16:creationId xmlns:a16="http://schemas.microsoft.com/office/drawing/2014/main" id="{4C9AA050-CC97-574B-B651-5F1AF82CE0B8}"/>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7" name="Group 9">
              <a:extLst>
                <a:ext uri="{FF2B5EF4-FFF2-40B4-BE49-F238E27FC236}">
                  <a16:creationId xmlns:a16="http://schemas.microsoft.com/office/drawing/2014/main" id="{62752CDB-31BF-2845-8B2F-91AF2BB7D507}"/>
                </a:ext>
              </a:extLst>
            </p:cNvPr>
            <p:cNvGrpSpPr>
              <a:grpSpLocks/>
            </p:cNvGrpSpPr>
            <p:nvPr/>
          </p:nvGrpSpPr>
          <p:grpSpPr bwMode="auto">
            <a:xfrm>
              <a:off x="2050" y="3577"/>
              <a:ext cx="1815" cy="567"/>
              <a:chOff x="2064" y="3657"/>
              <a:chExt cx="1678" cy="499"/>
            </a:xfrm>
          </p:grpSpPr>
          <p:sp>
            <p:nvSpPr>
              <p:cNvPr id="14" name="AutoShape 10">
                <a:extLst>
                  <a:ext uri="{FF2B5EF4-FFF2-40B4-BE49-F238E27FC236}">
                    <a16:creationId xmlns:a16="http://schemas.microsoft.com/office/drawing/2014/main" id="{693E4973-8466-D049-9922-838791658CD4}"/>
                  </a:ext>
                </a:extLst>
              </p:cNvPr>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15" name="Text Box 11">
                <a:extLst>
                  <a:ext uri="{FF2B5EF4-FFF2-40B4-BE49-F238E27FC236}">
                    <a16:creationId xmlns:a16="http://schemas.microsoft.com/office/drawing/2014/main" id="{349B11DE-C5C5-B442-8445-8658D89E329C}"/>
                  </a:ext>
                </a:extLst>
              </p:cNvPr>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8" name="Group 12">
              <a:extLst>
                <a:ext uri="{FF2B5EF4-FFF2-40B4-BE49-F238E27FC236}">
                  <a16:creationId xmlns:a16="http://schemas.microsoft.com/office/drawing/2014/main" id="{D38ED027-CFFA-F94C-B2E7-22EC59774ED3}"/>
                </a:ext>
              </a:extLst>
            </p:cNvPr>
            <p:cNvGrpSpPr>
              <a:grpSpLocks/>
            </p:cNvGrpSpPr>
            <p:nvPr/>
          </p:nvGrpSpPr>
          <p:grpSpPr bwMode="auto">
            <a:xfrm>
              <a:off x="431" y="1567"/>
              <a:ext cx="625" cy="1575"/>
              <a:chOff x="340" y="1706"/>
              <a:chExt cx="578" cy="1386"/>
            </a:xfrm>
          </p:grpSpPr>
          <p:sp>
            <p:nvSpPr>
              <p:cNvPr id="12" name="AutoShape 13">
                <a:extLst>
                  <a:ext uri="{FF2B5EF4-FFF2-40B4-BE49-F238E27FC236}">
                    <a16:creationId xmlns:a16="http://schemas.microsoft.com/office/drawing/2014/main" id="{0CD386ED-207D-4E4C-A765-77D2E97E5A87}"/>
                  </a:ext>
                </a:extLst>
              </p:cNvPr>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13" name="Text Box 14">
                <a:extLst>
                  <a:ext uri="{FF2B5EF4-FFF2-40B4-BE49-F238E27FC236}">
                    <a16:creationId xmlns:a16="http://schemas.microsoft.com/office/drawing/2014/main" id="{9349B6B4-4EF1-6D44-8249-82F42697FA2E}"/>
                  </a:ext>
                </a:extLst>
              </p:cNvPr>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9" name="Text Box 15">
              <a:extLst>
                <a:ext uri="{FF2B5EF4-FFF2-40B4-BE49-F238E27FC236}">
                  <a16:creationId xmlns:a16="http://schemas.microsoft.com/office/drawing/2014/main" id="{1D5EE8FC-D85D-D344-BFEA-B2BF2D0C24BF}"/>
                </a:ext>
              </a:extLst>
            </p:cNvPr>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10" name="Text Box 16">
              <a:extLst>
                <a:ext uri="{FF2B5EF4-FFF2-40B4-BE49-F238E27FC236}">
                  <a16:creationId xmlns:a16="http://schemas.microsoft.com/office/drawing/2014/main" id="{6BECAF87-FE16-8047-A081-63CAF62CA70D}"/>
                </a:ext>
              </a:extLst>
            </p:cNvPr>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11" name="Text Box 17">
              <a:extLst>
                <a:ext uri="{FF2B5EF4-FFF2-40B4-BE49-F238E27FC236}">
                  <a16:creationId xmlns:a16="http://schemas.microsoft.com/office/drawing/2014/main" id="{716B221E-A08A-024A-8313-411965EB8BB9}"/>
                </a:ext>
              </a:extLst>
            </p:cNvPr>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20" name="Text Box 18">
            <a:extLst>
              <a:ext uri="{FF2B5EF4-FFF2-40B4-BE49-F238E27FC236}">
                <a16:creationId xmlns:a16="http://schemas.microsoft.com/office/drawing/2014/main" id="{B3B11B3E-1E02-C84C-A542-16A62985A0CD}"/>
              </a:ext>
            </a:extLst>
          </p:cNvPr>
          <p:cNvSpPr txBox="1">
            <a:spLocks noChangeArrowheads="1"/>
          </p:cNvSpPr>
          <p:nvPr/>
        </p:nvSpPr>
        <p:spPr bwMode="auto">
          <a:xfrm>
            <a:off x="4452723" y="1606660"/>
            <a:ext cx="1419773" cy="707886"/>
          </a:xfrm>
          <a:prstGeom prst="rect">
            <a:avLst/>
          </a:prstGeom>
          <a:noFill/>
          <a:ln w="9525">
            <a:noFill/>
            <a:miter lim="800000"/>
            <a:headEnd/>
            <a:tailEnd/>
          </a:ln>
        </p:spPr>
        <p:txBody>
          <a:bodyPr wrap="square">
            <a:spAutoFit/>
          </a:bodyPr>
          <a:lstStyle/>
          <a:p>
            <a:pPr eaLnBrk="0" hangingPunct="0">
              <a:spcBef>
                <a:spcPct val="50000"/>
              </a:spcBef>
            </a:pPr>
            <a:r>
              <a:rPr lang="en-GB" sz="2000">
                <a:latin typeface="Arial" charset="0"/>
                <a:cs typeface="Arial" charset="0"/>
              </a:rPr>
              <a:t>Keep Satisfied</a:t>
            </a:r>
          </a:p>
        </p:txBody>
      </p:sp>
      <p:sp>
        <p:nvSpPr>
          <p:cNvPr id="21" name="Text Box 19">
            <a:extLst>
              <a:ext uri="{FF2B5EF4-FFF2-40B4-BE49-F238E27FC236}">
                <a16:creationId xmlns:a16="http://schemas.microsoft.com/office/drawing/2014/main" id="{A68D33B6-0375-8A49-ADC1-9042F863E5A6}"/>
              </a:ext>
            </a:extLst>
          </p:cNvPr>
          <p:cNvSpPr txBox="1">
            <a:spLocks noChangeArrowheads="1"/>
          </p:cNvSpPr>
          <p:nvPr/>
        </p:nvSpPr>
        <p:spPr bwMode="auto">
          <a:xfrm>
            <a:off x="6972086" y="1678098"/>
            <a:ext cx="1758312" cy="707886"/>
          </a:xfrm>
          <a:prstGeom prst="rect">
            <a:avLst/>
          </a:prstGeom>
          <a:noFill/>
          <a:ln w="9525">
            <a:noFill/>
            <a:miter lim="800000"/>
            <a:headEnd/>
            <a:tailEnd/>
          </a:ln>
        </p:spPr>
        <p:txBody>
          <a:bodyPr wrap="square">
            <a:spAutoFit/>
          </a:bodyPr>
          <a:lstStyle/>
          <a:p>
            <a:pPr eaLnBrk="0" hangingPunct="0">
              <a:spcBef>
                <a:spcPct val="50000"/>
              </a:spcBef>
            </a:pPr>
            <a:r>
              <a:rPr lang="en-GB" sz="2000">
                <a:latin typeface="Arial" charset="0"/>
                <a:cs typeface="Arial" charset="0"/>
              </a:rPr>
              <a:t>Manage closely</a:t>
            </a:r>
          </a:p>
        </p:txBody>
      </p:sp>
      <p:sp>
        <p:nvSpPr>
          <p:cNvPr id="22" name="Text Box 20">
            <a:extLst>
              <a:ext uri="{FF2B5EF4-FFF2-40B4-BE49-F238E27FC236}">
                <a16:creationId xmlns:a16="http://schemas.microsoft.com/office/drawing/2014/main" id="{176A409A-D860-EA4E-BB74-151227AE4CA7}"/>
              </a:ext>
            </a:extLst>
          </p:cNvPr>
          <p:cNvSpPr txBox="1">
            <a:spLocks noChangeArrowheads="1"/>
          </p:cNvSpPr>
          <p:nvPr/>
        </p:nvSpPr>
        <p:spPr bwMode="auto">
          <a:xfrm>
            <a:off x="4092360" y="3694223"/>
            <a:ext cx="1962628" cy="1015663"/>
          </a:xfrm>
          <a:prstGeom prst="rect">
            <a:avLst/>
          </a:prstGeom>
          <a:noFill/>
          <a:ln w="9525">
            <a:noFill/>
            <a:miter lim="800000"/>
            <a:headEnd/>
            <a:tailEnd/>
          </a:ln>
        </p:spPr>
        <p:txBody>
          <a:bodyPr wrap="square">
            <a:spAutoFit/>
          </a:bodyPr>
          <a:lstStyle/>
          <a:p>
            <a:pPr eaLnBrk="0" hangingPunct="0"/>
            <a:r>
              <a:rPr lang="en-GB" sz="2000">
                <a:latin typeface="Arial" charset="0"/>
                <a:cs typeface="Arial" charset="0"/>
              </a:rPr>
              <a:t>Monitor (minimum effort)</a:t>
            </a:r>
          </a:p>
        </p:txBody>
      </p:sp>
      <p:sp>
        <p:nvSpPr>
          <p:cNvPr id="23" name="Text Box 21">
            <a:extLst>
              <a:ext uri="{FF2B5EF4-FFF2-40B4-BE49-F238E27FC236}">
                <a16:creationId xmlns:a16="http://schemas.microsoft.com/office/drawing/2014/main" id="{973B68B9-47A9-7440-B561-5E4B7724B7AC}"/>
              </a:ext>
            </a:extLst>
          </p:cNvPr>
          <p:cNvSpPr txBox="1">
            <a:spLocks noChangeArrowheads="1"/>
          </p:cNvSpPr>
          <p:nvPr/>
        </p:nvSpPr>
        <p:spPr bwMode="auto">
          <a:xfrm>
            <a:off x="7116548" y="3694223"/>
            <a:ext cx="1624089" cy="707886"/>
          </a:xfrm>
          <a:prstGeom prst="rect">
            <a:avLst/>
          </a:prstGeom>
          <a:noFill/>
          <a:ln w="9525">
            <a:noFill/>
            <a:miter lim="800000"/>
            <a:headEnd/>
            <a:tailEnd/>
          </a:ln>
        </p:spPr>
        <p:txBody>
          <a:bodyPr wrap="square">
            <a:spAutoFit/>
          </a:bodyPr>
          <a:lstStyle/>
          <a:p>
            <a:pPr eaLnBrk="0" hangingPunct="0">
              <a:spcBef>
                <a:spcPct val="50000"/>
              </a:spcBef>
            </a:pPr>
            <a:r>
              <a:rPr lang="en-GB" sz="2000">
                <a:latin typeface="Arial" charset="0"/>
                <a:cs typeface="Arial" charset="0"/>
              </a:rPr>
              <a:t>Keep informed</a:t>
            </a:r>
          </a:p>
        </p:txBody>
      </p:sp>
    </p:spTree>
    <p:extLst>
      <p:ext uri="{BB962C8B-B14F-4D97-AF65-F5344CB8AC3E}">
        <p14:creationId xmlns:p14="http://schemas.microsoft.com/office/powerpoint/2010/main" val="219015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Power and Interest</a:t>
            </a:r>
          </a:p>
        </p:txBody>
      </p:sp>
      <p:sp>
        <p:nvSpPr>
          <p:cNvPr id="4" name="Slide Number Placeholder 3">
            <a:extLst>
              <a:ext uri="{FF2B5EF4-FFF2-40B4-BE49-F238E27FC236}">
                <a16:creationId xmlns:a16="http://schemas.microsoft.com/office/drawing/2014/main" id="{1301E4FD-ACAE-684F-ACAB-A6309185AAB2}"/>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24" name="Content Placeholder 2">
            <a:extLst>
              <a:ext uri="{FF2B5EF4-FFF2-40B4-BE49-F238E27FC236}">
                <a16:creationId xmlns:a16="http://schemas.microsoft.com/office/drawing/2014/main" id="{96874422-E618-F74F-85DB-25649D3BB426}"/>
              </a:ext>
            </a:extLst>
          </p:cNvPr>
          <p:cNvSpPr>
            <a:spLocks noGrp="1"/>
          </p:cNvSpPr>
          <p:nvPr>
            <p:ph idx="1"/>
          </p:nvPr>
        </p:nvSpPr>
        <p:spPr>
          <a:xfrm>
            <a:off x="457200" y="1600201"/>
            <a:ext cx="6362054" cy="2367366"/>
          </a:xfrm>
        </p:spPr>
        <p:txBody>
          <a:bodyPr/>
          <a:lstStyle/>
          <a:p>
            <a:pPr marL="0" indent="0" eaLnBrk="1" hangingPunct="1">
              <a:buNone/>
            </a:pPr>
            <a:r>
              <a:rPr lang="en-GB" altLang="en-US" sz="2800" b="1" dirty="0">
                <a:latin typeface="Arial" panose="020B0604020202020204" pitchFamily="34" charset="0"/>
                <a:cs typeface="Arial" panose="020B0604020202020204" pitchFamily="34" charset="0"/>
              </a:rPr>
              <a:t>How much </a:t>
            </a:r>
            <a:r>
              <a:rPr lang="en-GB" altLang="en-US" sz="2800" dirty="0">
                <a:latin typeface="Arial" panose="020B0604020202020204" pitchFamily="34" charset="0"/>
                <a:cs typeface="Arial" panose="020B0604020202020204" pitchFamily="34" charset="0"/>
              </a:rPr>
              <a:t>…</a:t>
            </a:r>
          </a:p>
          <a:p>
            <a:pPr marL="0" indent="0" eaLnBrk="1" hangingPunct="1">
              <a:buNone/>
            </a:pPr>
            <a:endParaRPr lang="en-GB" altLang="en-US" sz="800" dirty="0">
              <a:latin typeface="Arial" panose="020B0604020202020204" pitchFamily="34" charset="0"/>
              <a:cs typeface="Arial" panose="020B0604020202020204" pitchFamily="34" charset="0"/>
            </a:endParaRPr>
          </a:p>
          <a:p>
            <a:pPr marL="457200" lvl="1" indent="0" eaLnBrk="1" hangingPunct="1">
              <a:buNone/>
            </a:pPr>
            <a:r>
              <a:rPr lang="en-GB" altLang="en-US" sz="2400" dirty="0">
                <a:latin typeface="Arial" panose="020B0604020202020204" pitchFamily="34" charset="0"/>
                <a:cs typeface="Arial" panose="020B0604020202020204" pitchFamily="34" charset="0"/>
              </a:rPr>
              <a:t>Power to affect the project outcome</a:t>
            </a:r>
          </a:p>
          <a:p>
            <a:pPr marL="457200" lvl="1" indent="0" eaLnBrk="1" hangingPunct="1">
              <a:buNone/>
            </a:pPr>
            <a:r>
              <a:rPr lang="en-GB" altLang="en-US" sz="2400" dirty="0">
                <a:latin typeface="Arial" panose="020B0604020202020204" pitchFamily="34" charset="0"/>
                <a:cs typeface="Arial" panose="020B0604020202020204" pitchFamily="34" charset="0"/>
              </a:rPr>
              <a:t>Interest in the project outcome</a:t>
            </a:r>
          </a:p>
          <a:p>
            <a:pPr marL="0" indent="0">
              <a:buNone/>
            </a:pPr>
            <a:r>
              <a:rPr lang="en-GB" altLang="en-US" sz="2800" dirty="0">
                <a:latin typeface="Arial" panose="020B0604020202020204" pitchFamily="34" charset="0"/>
                <a:cs typeface="Arial" panose="020B0604020202020204" pitchFamily="34" charset="0"/>
              </a:rPr>
              <a:t>	 … does each stakeholder have?</a:t>
            </a:r>
            <a:endParaRPr lang="en-US" altLang="en-US" sz="2800" dirty="0">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6E041604-D36A-484E-ABFF-105C9FF15901}"/>
              </a:ext>
            </a:extLst>
          </p:cNvPr>
          <p:cNvSpPr/>
          <p:nvPr/>
        </p:nvSpPr>
        <p:spPr>
          <a:xfrm>
            <a:off x="8510507" y="2287628"/>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Keep Satisfied</a:t>
            </a:r>
          </a:p>
        </p:txBody>
      </p:sp>
      <p:sp>
        <p:nvSpPr>
          <p:cNvPr id="26" name="Rectangle 25">
            <a:extLst>
              <a:ext uri="{FF2B5EF4-FFF2-40B4-BE49-F238E27FC236}">
                <a16:creationId xmlns:a16="http://schemas.microsoft.com/office/drawing/2014/main" id="{06D012B6-E8E4-1E4A-A717-23EABCE4D0BF}"/>
              </a:ext>
            </a:extLst>
          </p:cNvPr>
          <p:cNvSpPr/>
          <p:nvPr/>
        </p:nvSpPr>
        <p:spPr>
          <a:xfrm>
            <a:off x="8510507" y="3573503"/>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Monitor</a:t>
            </a:r>
          </a:p>
        </p:txBody>
      </p:sp>
      <p:sp>
        <p:nvSpPr>
          <p:cNvPr id="27" name="Rectangle 26">
            <a:extLst>
              <a:ext uri="{FF2B5EF4-FFF2-40B4-BE49-F238E27FC236}">
                <a16:creationId xmlns:a16="http://schemas.microsoft.com/office/drawing/2014/main" id="{C9BE7A72-ECAF-5F45-B324-03A796106918}"/>
              </a:ext>
            </a:extLst>
          </p:cNvPr>
          <p:cNvSpPr/>
          <p:nvPr/>
        </p:nvSpPr>
        <p:spPr>
          <a:xfrm>
            <a:off x="10082132" y="3573503"/>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Keep Informed</a:t>
            </a:r>
          </a:p>
        </p:txBody>
      </p:sp>
      <p:sp>
        <p:nvSpPr>
          <p:cNvPr id="28" name="Rectangle 27">
            <a:extLst>
              <a:ext uri="{FF2B5EF4-FFF2-40B4-BE49-F238E27FC236}">
                <a16:creationId xmlns:a16="http://schemas.microsoft.com/office/drawing/2014/main" id="{D1458F8D-62D5-CE4B-8935-BB8FC1B1C91B}"/>
              </a:ext>
            </a:extLst>
          </p:cNvPr>
          <p:cNvSpPr/>
          <p:nvPr/>
        </p:nvSpPr>
        <p:spPr>
          <a:xfrm>
            <a:off x="10082132" y="2287628"/>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Manage Closely</a:t>
            </a:r>
          </a:p>
        </p:txBody>
      </p:sp>
      <p:sp>
        <p:nvSpPr>
          <p:cNvPr id="29" name="TextBox 8">
            <a:extLst>
              <a:ext uri="{FF2B5EF4-FFF2-40B4-BE49-F238E27FC236}">
                <a16:creationId xmlns:a16="http://schemas.microsoft.com/office/drawing/2014/main" id="{705B8D8B-6342-C748-9ECB-B8BBF87AA095}"/>
              </a:ext>
            </a:extLst>
          </p:cNvPr>
          <p:cNvSpPr txBox="1">
            <a:spLocks noChangeArrowheads="1"/>
          </p:cNvSpPr>
          <p:nvPr/>
        </p:nvSpPr>
        <p:spPr bwMode="auto">
          <a:xfrm>
            <a:off x="8361926" y="4859378"/>
            <a:ext cx="3415655"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rPr>
              <a:t> Low        </a:t>
            </a:r>
            <a:r>
              <a:rPr lang="en-GB" altLang="en-US" sz="2400" b="1" dirty="0">
                <a:solidFill>
                  <a:prstClr val="black"/>
                </a:solidFill>
              </a:rPr>
              <a:t>Interest </a:t>
            </a:r>
            <a:r>
              <a:rPr lang="en-GB" altLang="en-US" sz="2400" dirty="0">
                <a:solidFill>
                  <a:prstClr val="black"/>
                </a:solidFill>
              </a:rPr>
              <a:t>       High</a:t>
            </a:r>
          </a:p>
        </p:txBody>
      </p:sp>
      <p:sp>
        <p:nvSpPr>
          <p:cNvPr id="30" name="TextBox 9">
            <a:extLst>
              <a:ext uri="{FF2B5EF4-FFF2-40B4-BE49-F238E27FC236}">
                <a16:creationId xmlns:a16="http://schemas.microsoft.com/office/drawing/2014/main" id="{3BF4A767-9563-D742-A223-82E33310EC58}"/>
              </a:ext>
            </a:extLst>
          </p:cNvPr>
          <p:cNvSpPr txBox="1">
            <a:spLocks noChangeArrowheads="1"/>
          </p:cNvSpPr>
          <p:nvPr/>
        </p:nvSpPr>
        <p:spPr bwMode="auto">
          <a:xfrm>
            <a:off x="6993775" y="2234675"/>
            <a:ext cx="1587101" cy="26776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800" dirty="0">
                <a:solidFill>
                  <a:prstClr val="black"/>
                </a:solidFill>
                <a:latin typeface="Arial" panose="020B0604020202020204" pitchFamily="34" charset="0"/>
                <a:cs typeface="Arial" panose="020B0604020202020204" pitchFamily="34" charset="0"/>
              </a:rPr>
              <a:t>High</a:t>
            </a:r>
          </a:p>
          <a:p>
            <a:pPr eaLnBrk="1" hangingPunct="1">
              <a:spcBef>
                <a:spcPct val="0"/>
              </a:spcBef>
              <a:buFontTx/>
              <a:buNone/>
            </a:pPr>
            <a:endParaRPr lang="en-GB" altLang="en-US" sz="4000" dirty="0">
              <a:solidFill>
                <a:prstClr val="black"/>
              </a:solidFill>
              <a:latin typeface="Arial" panose="020B0604020202020204" pitchFamily="34" charset="0"/>
              <a:cs typeface="Arial" panose="020B0604020202020204" pitchFamily="34" charset="0"/>
            </a:endParaRPr>
          </a:p>
          <a:p>
            <a:pPr eaLnBrk="1" hangingPunct="1">
              <a:spcBef>
                <a:spcPct val="0"/>
              </a:spcBef>
              <a:buFontTx/>
              <a:buNone/>
            </a:pPr>
            <a:r>
              <a:rPr lang="en-GB" altLang="en-US" sz="2800" b="1" dirty="0">
                <a:solidFill>
                  <a:prstClr val="black"/>
                </a:solidFill>
                <a:latin typeface="Arial" panose="020B0604020202020204" pitchFamily="34" charset="0"/>
                <a:cs typeface="Arial" panose="020B0604020202020204" pitchFamily="34" charset="0"/>
              </a:rPr>
              <a:t>  Power</a:t>
            </a:r>
          </a:p>
          <a:p>
            <a:pPr eaLnBrk="1" hangingPunct="1">
              <a:spcBef>
                <a:spcPct val="0"/>
              </a:spcBef>
              <a:buFontTx/>
              <a:buNone/>
            </a:pPr>
            <a:endParaRPr lang="en-GB" altLang="en-US" sz="4400" dirty="0">
              <a:solidFill>
                <a:prstClr val="black"/>
              </a:solidFill>
              <a:latin typeface="Arial" panose="020B0604020202020204" pitchFamily="34" charset="0"/>
              <a:cs typeface="Arial" panose="020B0604020202020204" pitchFamily="34" charset="0"/>
            </a:endParaRPr>
          </a:p>
          <a:p>
            <a:pPr eaLnBrk="1" hangingPunct="1">
              <a:spcBef>
                <a:spcPct val="0"/>
              </a:spcBef>
              <a:buFontTx/>
              <a:buNone/>
            </a:pPr>
            <a:r>
              <a:rPr lang="en-GB" altLang="en-US" sz="2800" dirty="0">
                <a:solidFill>
                  <a:prstClr val="black"/>
                </a:solidFill>
                <a:latin typeface="Arial" panose="020B0604020202020204" pitchFamily="34" charset="0"/>
                <a:cs typeface="Arial" panose="020B0604020202020204" pitchFamily="34" charset="0"/>
              </a:rPr>
              <a:t>Low</a:t>
            </a:r>
            <a:endParaRPr lang="en-US" altLang="en-US"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3570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P spid="25" grpId="0" animBg="1"/>
      <p:bldP spid="26" grpId="0" animBg="1"/>
      <p:bldP spid="27" grpId="0" animBg="1"/>
      <p:bldP spid="28" grpId="0" animBg="1"/>
      <p:bldP spid="29" grpId="0"/>
      <p:bldP spid="3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7131B-3D61-8947-B055-60867039D987}"/>
              </a:ext>
            </a:extLst>
          </p:cNvPr>
          <p:cNvSpPr>
            <a:spLocks noGrp="1"/>
          </p:cNvSpPr>
          <p:nvPr>
            <p:ph type="title"/>
          </p:nvPr>
        </p:nvSpPr>
        <p:spPr/>
        <p:txBody>
          <a:bodyPr/>
          <a:lstStyle/>
          <a:p>
            <a:r>
              <a:rPr lang="en-US" dirty="0"/>
              <a:t>Further Tools &amp; Techniques</a:t>
            </a:r>
          </a:p>
        </p:txBody>
      </p:sp>
      <p:sp>
        <p:nvSpPr>
          <p:cNvPr id="3" name="Content Placeholder 2">
            <a:extLst>
              <a:ext uri="{FF2B5EF4-FFF2-40B4-BE49-F238E27FC236}">
                <a16:creationId xmlns:a16="http://schemas.microsoft.com/office/drawing/2014/main" id="{0D0DF1B9-064A-4B4C-9401-FCB8610EC262}"/>
              </a:ext>
            </a:extLst>
          </p:cNvPr>
          <p:cNvSpPr>
            <a:spLocks noGrp="1"/>
          </p:cNvSpPr>
          <p:nvPr>
            <p:ph idx="1"/>
          </p:nvPr>
        </p:nvSpPr>
        <p:spPr>
          <a:xfrm>
            <a:off x="609600" y="1600201"/>
            <a:ext cx="5403742" cy="2816816"/>
          </a:xfrm>
        </p:spPr>
        <p:txBody>
          <a:bodyPr>
            <a:normAutofit/>
          </a:bodyPr>
          <a:lstStyle/>
          <a:p>
            <a:pPr marL="0" indent="0">
              <a:buNone/>
            </a:pPr>
            <a:r>
              <a:rPr lang="en-GB" altLang="en-US" sz="1700" dirty="0"/>
              <a:t>Other stakeholder analysis/management tools include:</a:t>
            </a:r>
            <a:br>
              <a:rPr lang="en-GB" altLang="en-US" sz="1700" dirty="0"/>
            </a:br>
            <a:br>
              <a:rPr lang="en-GB" altLang="en-US" sz="1700" dirty="0"/>
            </a:br>
            <a:r>
              <a:rPr lang="en-GB" altLang="en-US" sz="1700" b="1" dirty="0"/>
              <a:t>Stakeholder ‘Salience’ model </a:t>
            </a:r>
            <a:br>
              <a:rPr lang="en-GB" altLang="en-US" sz="1700" b="1" dirty="0"/>
            </a:br>
            <a:r>
              <a:rPr lang="en-GB" altLang="en-US" sz="1700" dirty="0"/>
              <a:t>(Mitchel, </a:t>
            </a:r>
            <a:r>
              <a:rPr lang="en-GB" altLang="en-US" sz="1700" dirty="0" err="1"/>
              <a:t>Agle</a:t>
            </a:r>
            <a:r>
              <a:rPr lang="en-GB" altLang="en-US" sz="1700" dirty="0"/>
              <a:t>, Wood, 1997)</a:t>
            </a:r>
            <a:br>
              <a:rPr lang="en-GB" altLang="en-US" sz="1700" dirty="0"/>
            </a:br>
            <a:br>
              <a:rPr lang="en-GB" altLang="en-US" sz="1700" dirty="0"/>
            </a:br>
            <a:r>
              <a:rPr lang="en-GB" altLang="en-US" sz="1700" dirty="0"/>
              <a:t>The degree to which the managers give priority to competing stakeholders claims in their decision making process”.</a:t>
            </a:r>
            <a:br>
              <a:rPr lang="en-GB" altLang="en-US" sz="1700" dirty="0"/>
            </a:br>
            <a:br>
              <a:rPr lang="en-GB" altLang="en-US" sz="1700" dirty="0"/>
            </a:br>
            <a:r>
              <a:rPr lang="en-GB" altLang="en-US" sz="1700" b="1" dirty="0"/>
              <a:t>The Stakeholder Circle </a:t>
            </a:r>
            <a:r>
              <a:rPr lang="en-GB" altLang="en-US" sz="1700" dirty="0"/>
              <a:t>(Bourne, 2006)</a:t>
            </a:r>
          </a:p>
          <a:p>
            <a:pPr marL="0" indent="0">
              <a:buNone/>
            </a:pPr>
            <a:endParaRPr lang="en-US" dirty="0"/>
          </a:p>
        </p:txBody>
      </p:sp>
      <p:sp>
        <p:nvSpPr>
          <p:cNvPr id="4" name="Slide Number Placeholder 3">
            <a:extLst>
              <a:ext uri="{FF2B5EF4-FFF2-40B4-BE49-F238E27FC236}">
                <a16:creationId xmlns:a16="http://schemas.microsoft.com/office/drawing/2014/main" id="{6899C719-7591-A44B-94D7-ED58F0F3376D}"/>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5" name="Picture 4">
            <a:extLst>
              <a:ext uri="{FF2B5EF4-FFF2-40B4-BE49-F238E27FC236}">
                <a16:creationId xmlns:a16="http://schemas.microsoft.com/office/drawing/2014/main" id="{D27445E4-0C3D-FC47-A288-60F4AE9E5C22}"/>
              </a:ext>
            </a:extLst>
          </p:cNvPr>
          <p:cNvPicPr>
            <a:picLocks noChangeAspect="1"/>
          </p:cNvPicPr>
          <p:nvPr/>
        </p:nvPicPr>
        <p:blipFill>
          <a:blip r:embed="rId2"/>
          <a:stretch>
            <a:fillRect/>
          </a:stretch>
        </p:blipFill>
        <p:spPr>
          <a:xfrm>
            <a:off x="7306410" y="1724186"/>
            <a:ext cx="3789040" cy="3789040"/>
          </a:xfrm>
          <a:prstGeom prst="rect">
            <a:avLst/>
          </a:prstGeom>
        </p:spPr>
      </p:pic>
    </p:spTree>
    <p:extLst>
      <p:ext uri="{BB962C8B-B14F-4D97-AF65-F5344CB8AC3E}">
        <p14:creationId xmlns:p14="http://schemas.microsoft.com/office/powerpoint/2010/main" val="2961780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9F4A-50D5-AD44-9459-44B8C5B01D87}"/>
              </a:ext>
            </a:extLst>
          </p:cNvPr>
          <p:cNvSpPr>
            <a:spLocks noGrp="1"/>
          </p:cNvSpPr>
          <p:nvPr>
            <p:ph type="title"/>
          </p:nvPr>
        </p:nvSpPr>
        <p:spPr/>
        <p:txBody>
          <a:bodyPr/>
          <a:lstStyle/>
          <a:p>
            <a:r>
              <a:rPr lang="en-US" dirty="0"/>
              <a:t>Stakeholder ‘Salience’ Model</a:t>
            </a:r>
          </a:p>
        </p:txBody>
      </p:sp>
      <p:sp>
        <p:nvSpPr>
          <p:cNvPr id="4" name="Slide Number Placeholder 3">
            <a:extLst>
              <a:ext uri="{FF2B5EF4-FFF2-40B4-BE49-F238E27FC236}">
                <a16:creationId xmlns:a16="http://schemas.microsoft.com/office/drawing/2014/main" id="{FDF81540-6646-C24B-A261-3AD2E54AF33C}"/>
              </a:ext>
            </a:extLst>
          </p:cNvPr>
          <p:cNvSpPr>
            <a:spLocks noGrp="1"/>
          </p:cNvSpPr>
          <p:nvPr>
            <p:ph type="sldNum" sz="quarter" idx="12"/>
          </p:nvPr>
        </p:nvSpPr>
        <p:spPr/>
        <p:txBody>
          <a:bodyPr/>
          <a:lstStyle/>
          <a:p>
            <a:fld id="{3D165440-4880-415F-9146-4793BDD623F8}" type="slidenum">
              <a:rPr lang="en-GB" smtClean="0"/>
              <a:t>13</a:t>
            </a:fld>
            <a:endParaRPr lang="en-GB"/>
          </a:p>
        </p:txBody>
      </p:sp>
      <p:pic>
        <p:nvPicPr>
          <p:cNvPr id="5" name="Picture 4" descr="Stakeholder Salience model">
            <a:extLst>
              <a:ext uri="{FF2B5EF4-FFF2-40B4-BE49-F238E27FC236}">
                <a16:creationId xmlns:a16="http://schemas.microsoft.com/office/drawing/2014/main" id="{A0D4DD75-684B-CB4D-874B-5A9CCB457EC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09600" y="913212"/>
            <a:ext cx="5419241" cy="4604185"/>
          </a:xfrm>
          <a:prstGeom prst="rect">
            <a:avLst/>
          </a:prstGeom>
          <a:noFill/>
          <a:ln>
            <a:noFill/>
          </a:ln>
        </p:spPr>
      </p:pic>
      <p:sp>
        <p:nvSpPr>
          <p:cNvPr id="6" name="TextBox 5">
            <a:extLst>
              <a:ext uri="{FF2B5EF4-FFF2-40B4-BE49-F238E27FC236}">
                <a16:creationId xmlns:a16="http://schemas.microsoft.com/office/drawing/2014/main" id="{B4449555-764B-244A-B785-C5528F242406}"/>
              </a:ext>
            </a:extLst>
          </p:cNvPr>
          <p:cNvSpPr txBox="1"/>
          <p:nvPr/>
        </p:nvSpPr>
        <p:spPr>
          <a:xfrm>
            <a:off x="6501703" y="1174746"/>
            <a:ext cx="4607835" cy="3225755"/>
          </a:xfrm>
          <a:prstGeom prst="rect">
            <a:avLst/>
          </a:prstGeom>
          <a:solidFill>
            <a:srgbClr val="FF0000"/>
          </a:solidFill>
        </p:spPr>
        <p:txBody>
          <a:bodyPr wrap="square" rtlCol="0">
            <a:spAutoFit/>
          </a:bodyPr>
          <a:lstStyle/>
          <a:p>
            <a:r>
              <a:rPr lang="en-GB" sz="2400" b="1" dirty="0">
                <a:solidFill>
                  <a:prstClr val="black"/>
                </a:solidFill>
                <a:latin typeface="Arial"/>
              </a:rPr>
              <a:t>Red</a:t>
            </a:r>
            <a:r>
              <a:rPr lang="en-GB" sz="2400" dirty="0">
                <a:solidFill>
                  <a:prstClr val="black"/>
                </a:solidFill>
                <a:latin typeface="Arial"/>
              </a:rPr>
              <a:t>:</a:t>
            </a:r>
          </a:p>
          <a:p>
            <a:endParaRPr lang="en-GB" sz="2400" dirty="0">
              <a:solidFill>
                <a:prstClr val="black"/>
              </a:solidFill>
              <a:latin typeface="Arial"/>
            </a:endParaRPr>
          </a:p>
          <a:p>
            <a:pPr>
              <a:lnSpc>
                <a:spcPct val="115000"/>
              </a:lnSpc>
            </a:pPr>
            <a:r>
              <a:rPr lang="en-GB" sz="2400" dirty="0">
                <a:solidFill>
                  <a:prstClr val="black"/>
                </a:solidFill>
                <a:latin typeface="Arial"/>
              </a:rPr>
              <a:t>Definitive stakeholders: </a:t>
            </a:r>
          </a:p>
          <a:p>
            <a:pPr>
              <a:lnSpc>
                <a:spcPct val="115000"/>
              </a:lnSpc>
            </a:pPr>
            <a:endParaRPr lang="en-GB" sz="800" dirty="0">
              <a:solidFill>
                <a:prstClr val="black"/>
              </a:solidFill>
              <a:latin typeface="Arial"/>
            </a:endParaRPr>
          </a:p>
          <a:p>
            <a:pPr>
              <a:lnSpc>
                <a:spcPct val="115000"/>
              </a:lnSpc>
            </a:pPr>
            <a:r>
              <a:rPr lang="en-GB" sz="2400" dirty="0">
                <a:solidFill>
                  <a:prstClr val="black"/>
                </a:solidFill>
                <a:latin typeface="Arial"/>
              </a:rPr>
              <a:t>All three attributes, high salience </a:t>
            </a:r>
          </a:p>
          <a:p>
            <a:pPr>
              <a:lnSpc>
                <a:spcPct val="115000"/>
              </a:lnSpc>
            </a:pPr>
            <a:endParaRPr lang="en-GB" sz="2400" dirty="0">
              <a:solidFill>
                <a:prstClr val="black"/>
              </a:solidFill>
              <a:latin typeface="Arial"/>
            </a:endParaRPr>
          </a:p>
          <a:p>
            <a:pPr>
              <a:lnSpc>
                <a:spcPct val="115000"/>
              </a:lnSpc>
            </a:pPr>
            <a:r>
              <a:rPr lang="en-GB" sz="2400" dirty="0">
                <a:solidFill>
                  <a:prstClr val="black"/>
                </a:solidFill>
                <a:latin typeface="Arial"/>
              </a:rPr>
              <a:t>Managers give immediate priority to these stakeholders.</a:t>
            </a:r>
          </a:p>
          <a:p>
            <a:pPr>
              <a:lnSpc>
                <a:spcPct val="115000"/>
              </a:lnSpc>
            </a:pPr>
            <a:endParaRPr lang="en-GB" sz="800" dirty="0">
              <a:solidFill>
                <a:prstClr val="black"/>
              </a:solidFill>
              <a:latin typeface="Arial"/>
            </a:endParaRPr>
          </a:p>
        </p:txBody>
      </p:sp>
    </p:spTree>
    <p:extLst>
      <p:ext uri="{BB962C8B-B14F-4D97-AF65-F5344CB8AC3E}">
        <p14:creationId xmlns:p14="http://schemas.microsoft.com/office/powerpoint/2010/main" val="1867040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BE4237-065C-264D-BB78-DABD31604C6B}"/>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32" name="Rounded Rectangle 31">
            <a:extLst>
              <a:ext uri="{FF2B5EF4-FFF2-40B4-BE49-F238E27FC236}">
                <a16:creationId xmlns:a16="http://schemas.microsoft.com/office/drawing/2014/main" id="{C5595099-7331-DA44-BC48-25F4649F47C3}"/>
              </a:ext>
            </a:extLst>
          </p:cNvPr>
          <p:cNvSpPr/>
          <p:nvPr/>
        </p:nvSpPr>
        <p:spPr>
          <a:xfrm>
            <a:off x="9884790" y="1735945"/>
            <a:ext cx="1071563" cy="1912937"/>
          </a:xfrm>
          <a:prstGeom prst="roundRect">
            <a:avLst/>
          </a:prstGeom>
          <a:gradFill flip="none" rotWithShape="1">
            <a:gsLst>
              <a:gs pos="0">
                <a:srgbClr val="5E9EFF"/>
              </a:gs>
              <a:gs pos="39999">
                <a:srgbClr val="85C2FF"/>
              </a:gs>
              <a:gs pos="70000">
                <a:srgbClr val="C4D6EB"/>
              </a:gs>
              <a:gs pos="100000">
                <a:srgbClr val="FFEBFA"/>
              </a:gs>
            </a:gsLst>
            <a:lin ang="2700000" scaled="0"/>
            <a:tileRect/>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pic>
        <p:nvPicPr>
          <p:cNvPr id="33" name="Picture 2" descr="C:\Documents and Settings\Dave\Local Settings\Temporary Internet Files\Content.IE5\WTGP6FKT\MCj02544040000[1].wmf">
            <a:extLst>
              <a:ext uri="{FF2B5EF4-FFF2-40B4-BE49-F238E27FC236}">
                <a16:creationId xmlns:a16="http://schemas.microsoft.com/office/drawing/2014/main" id="{A84ABB52-EB69-DA40-8BFD-34F6151B817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86897" y="1940732"/>
            <a:ext cx="958850" cy="1249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4" name="Picture 3" descr="C:\Documents and Settings\Dave\Local Settings\Temporary Internet Files\Content.IE5\WTGP6FKT\MCj02544040000[1].wmf">
            <a:extLst>
              <a:ext uri="{FF2B5EF4-FFF2-40B4-BE49-F238E27FC236}">
                <a16:creationId xmlns:a16="http://schemas.microsoft.com/office/drawing/2014/main" id="{4B517EBD-DFB6-2249-8375-D93D4E1EB4D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56531" y="2083607"/>
            <a:ext cx="958850" cy="1249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5" name="Right Brace 34">
            <a:extLst>
              <a:ext uri="{FF2B5EF4-FFF2-40B4-BE49-F238E27FC236}">
                <a16:creationId xmlns:a16="http://schemas.microsoft.com/office/drawing/2014/main" id="{18A21EF8-E169-A440-AE72-8E760FBA46D2}"/>
              </a:ext>
            </a:extLst>
          </p:cNvPr>
          <p:cNvSpPr/>
          <p:nvPr/>
        </p:nvSpPr>
        <p:spPr>
          <a:xfrm rot="5400000">
            <a:off x="5560837" y="1872142"/>
            <a:ext cx="1020763" cy="5857875"/>
          </a:xfrm>
          <a:prstGeom prst="rightBrace">
            <a:avLst>
              <a:gd name="adj1" fmla="val 8333"/>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36" name="TextBox 12">
            <a:extLst>
              <a:ext uri="{FF2B5EF4-FFF2-40B4-BE49-F238E27FC236}">
                <a16:creationId xmlns:a16="http://schemas.microsoft.com/office/drawing/2014/main" id="{9149344D-3E2E-9B46-80E7-3EEF078DCDF0}"/>
              </a:ext>
            </a:extLst>
          </p:cNvPr>
          <p:cNvSpPr txBox="1">
            <a:spLocks noChangeArrowheads="1"/>
          </p:cNvSpPr>
          <p:nvPr/>
        </p:nvSpPr>
        <p:spPr bwMode="auto">
          <a:xfrm>
            <a:off x="5204445" y="5117975"/>
            <a:ext cx="1789360"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800" b="1" dirty="0">
                <a:solidFill>
                  <a:prstClr val="black"/>
                </a:solidFill>
              </a:rPr>
              <a:t>Lifecycle</a:t>
            </a:r>
            <a:endParaRPr lang="en-US" altLang="en-US" sz="2000" b="1" dirty="0">
              <a:solidFill>
                <a:prstClr val="black"/>
              </a:solidFill>
            </a:endParaRPr>
          </a:p>
        </p:txBody>
      </p:sp>
      <p:sp>
        <p:nvSpPr>
          <p:cNvPr id="37" name="Right Brace 36">
            <a:extLst>
              <a:ext uri="{FF2B5EF4-FFF2-40B4-BE49-F238E27FC236}">
                <a16:creationId xmlns:a16="http://schemas.microsoft.com/office/drawing/2014/main" id="{69BEDD20-E4BE-F64B-9AFE-BB8AF6A45CAE}"/>
              </a:ext>
            </a:extLst>
          </p:cNvPr>
          <p:cNvSpPr/>
          <p:nvPr/>
        </p:nvSpPr>
        <p:spPr>
          <a:xfrm rot="5400000">
            <a:off x="4059062"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38" name="TextBox 14">
            <a:extLst>
              <a:ext uri="{FF2B5EF4-FFF2-40B4-BE49-F238E27FC236}">
                <a16:creationId xmlns:a16="http://schemas.microsoft.com/office/drawing/2014/main" id="{928A22B1-DFF5-C84E-8615-6BEF4CA5F93F}"/>
              </a:ext>
            </a:extLst>
          </p:cNvPr>
          <p:cNvSpPr txBox="1">
            <a:spLocks noChangeArrowheads="1"/>
          </p:cNvSpPr>
          <p:nvPr/>
        </p:nvSpPr>
        <p:spPr bwMode="auto">
          <a:xfrm>
            <a:off x="3856656" y="3974320"/>
            <a:ext cx="91439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Plan</a:t>
            </a:r>
            <a:endParaRPr lang="en-US" altLang="en-US" sz="2000" dirty="0">
              <a:solidFill>
                <a:prstClr val="black"/>
              </a:solidFill>
              <a:latin typeface="Arial" panose="020B0604020202020204" pitchFamily="34" charset="0"/>
              <a:cs typeface="Arial" panose="020B0604020202020204" pitchFamily="34" charset="0"/>
            </a:endParaRPr>
          </a:p>
        </p:txBody>
      </p:sp>
      <p:sp>
        <p:nvSpPr>
          <p:cNvPr id="39" name="Right Brace 38">
            <a:extLst>
              <a:ext uri="{FF2B5EF4-FFF2-40B4-BE49-F238E27FC236}">
                <a16:creationId xmlns:a16="http://schemas.microsoft.com/office/drawing/2014/main" id="{27DE12A5-1494-B54F-937A-C2F2F59764C1}"/>
              </a:ext>
            </a:extLst>
          </p:cNvPr>
          <p:cNvSpPr/>
          <p:nvPr/>
        </p:nvSpPr>
        <p:spPr>
          <a:xfrm rot="5400000">
            <a:off x="5130625"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40" name="TextBox 17">
            <a:extLst>
              <a:ext uri="{FF2B5EF4-FFF2-40B4-BE49-F238E27FC236}">
                <a16:creationId xmlns:a16="http://schemas.microsoft.com/office/drawing/2014/main" id="{4ECB2B36-2610-764E-8649-B7DF0380364C}"/>
              </a:ext>
            </a:extLst>
          </p:cNvPr>
          <p:cNvSpPr txBox="1">
            <a:spLocks noChangeArrowheads="1"/>
          </p:cNvSpPr>
          <p:nvPr/>
        </p:nvSpPr>
        <p:spPr bwMode="auto">
          <a:xfrm>
            <a:off x="4856780" y="4004482"/>
            <a:ext cx="1107281"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Analyse</a:t>
            </a:r>
          </a:p>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Design</a:t>
            </a:r>
            <a:endParaRPr lang="en-US" altLang="en-US" sz="2000" dirty="0">
              <a:solidFill>
                <a:prstClr val="black"/>
              </a:solidFill>
              <a:latin typeface="Arial" panose="020B0604020202020204" pitchFamily="34" charset="0"/>
              <a:cs typeface="Arial" panose="020B0604020202020204" pitchFamily="34" charset="0"/>
            </a:endParaRPr>
          </a:p>
        </p:txBody>
      </p:sp>
      <p:sp>
        <p:nvSpPr>
          <p:cNvPr id="41" name="Right Brace 40">
            <a:extLst>
              <a:ext uri="{FF2B5EF4-FFF2-40B4-BE49-F238E27FC236}">
                <a16:creationId xmlns:a16="http://schemas.microsoft.com/office/drawing/2014/main" id="{9587390E-28EA-DB49-B3E8-6F79B24DE48C}"/>
              </a:ext>
            </a:extLst>
          </p:cNvPr>
          <p:cNvSpPr/>
          <p:nvPr/>
        </p:nvSpPr>
        <p:spPr>
          <a:xfrm rot="5400000">
            <a:off x="6202187"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42" name="TextBox 19">
            <a:extLst>
              <a:ext uri="{FF2B5EF4-FFF2-40B4-BE49-F238E27FC236}">
                <a16:creationId xmlns:a16="http://schemas.microsoft.com/office/drawing/2014/main" id="{EBC567F7-93E7-2944-8BFF-D7DC3D479761}"/>
              </a:ext>
            </a:extLst>
          </p:cNvPr>
          <p:cNvSpPr txBox="1">
            <a:spLocks noChangeArrowheads="1"/>
          </p:cNvSpPr>
          <p:nvPr/>
        </p:nvSpPr>
        <p:spPr bwMode="auto">
          <a:xfrm>
            <a:off x="6071218" y="4004482"/>
            <a:ext cx="842963"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Build</a:t>
            </a:r>
          </a:p>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Test</a:t>
            </a:r>
            <a:endParaRPr lang="en-US" altLang="en-US" sz="2000" dirty="0">
              <a:solidFill>
                <a:prstClr val="black"/>
              </a:solidFill>
              <a:latin typeface="Arial" panose="020B0604020202020204" pitchFamily="34" charset="0"/>
              <a:cs typeface="Arial" panose="020B0604020202020204" pitchFamily="34" charset="0"/>
            </a:endParaRPr>
          </a:p>
        </p:txBody>
      </p:sp>
      <p:sp>
        <p:nvSpPr>
          <p:cNvPr id="43" name="Right Brace 42">
            <a:extLst>
              <a:ext uri="{FF2B5EF4-FFF2-40B4-BE49-F238E27FC236}">
                <a16:creationId xmlns:a16="http://schemas.microsoft.com/office/drawing/2014/main" id="{D0FB9D27-6050-7448-B69D-1DF56A0D821B}"/>
              </a:ext>
            </a:extLst>
          </p:cNvPr>
          <p:cNvSpPr/>
          <p:nvPr/>
        </p:nvSpPr>
        <p:spPr>
          <a:xfrm rot="5400000">
            <a:off x="7345187"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44" name="TextBox 21">
            <a:extLst>
              <a:ext uri="{FF2B5EF4-FFF2-40B4-BE49-F238E27FC236}">
                <a16:creationId xmlns:a16="http://schemas.microsoft.com/office/drawing/2014/main" id="{A369AE4D-7D27-264B-822C-7BA7A454576C}"/>
              </a:ext>
            </a:extLst>
          </p:cNvPr>
          <p:cNvSpPr txBox="1">
            <a:spLocks noChangeArrowheads="1"/>
          </p:cNvSpPr>
          <p:nvPr/>
        </p:nvSpPr>
        <p:spPr bwMode="auto">
          <a:xfrm>
            <a:off x="6914182" y="3974320"/>
            <a:ext cx="1457300"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rPr>
              <a:t>Implement</a:t>
            </a:r>
            <a:endParaRPr lang="en-US" altLang="en-US" sz="2000" dirty="0">
              <a:solidFill>
                <a:prstClr val="black"/>
              </a:solidFill>
            </a:endParaRPr>
          </a:p>
        </p:txBody>
      </p:sp>
      <p:sp>
        <p:nvSpPr>
          <p:cNvPr id="45" name="TextBox 22">
            <a:extLst>
              <a:ext uri="{FF2B5EF4-FFF2-40B4-BE49-F238E27FC236}">
                <a16:creationId xmlns:a16="http://schemas.microsoft.com/office/drawing/2014/main" id="{CCF5B5C4-F906-7C44-BE50-5107CACD14B4}"/>
              </a:ext>
            </a:extLst>
          </p:cNvPr>
          <p:cNvSpPr txBox="1">
            <a:spLocks noChangeArrowheads="1"/>
          </p:cNvSpPr>
          <p:nvPr/>
        </p:nvSpPr>
        <p:spPr bwMode="auto">
          <a:xfrm>
            <a:off x="2356468" y="2617007"/>
            <a:ext cx="860425"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Start</a:t>
            </a:r>
            <a:endParaRPr lang="en-US" altLang="en-US" sz="2400" dirty="0">
              <a:solidFill>
                <a:prstClr val="black"/>
              </a:solidFill>
              <a:latin typeface="Arial" panose="020B0604020202020204" pitchFamily="34" charset="0"/>
              <a:cs typeface="Arial" panose="020B0604020202020204" pitchFamily="34" charset="0"/>
            </a:endParaRPr>
          </a:p>
        </p:txBody>
      </p:sp>
      <p:sp>
        <p:nvSpPr>
          <p:cNvPr id="46" name="TextBox 23">
            <a:extLst>
              <a:ext uri="{FF2B5EF4-FFF2-40B4-BE49-F238E27FC236}">
                <a16:creationId xmlns:a16="http://schemas.microsoft.com/office/drawing/2014/main" id="{F0F19DA5-A84C-AC40-880E-44932061F8EB}"/>
              </a:ext>
            </a:extLst>
          </p:cNvPr>
          <p:cNvSpPr txBox="1">
            <a:spLocks noChangeArrowheads="1"/>
          </p:cNvSpPr>
          <p:nvPr/>
        </p:nvSpPr>
        <p:spPr bwMode="auto">
          <a:xfrm>
            <a:off x="8765206" y="2474132"/>
            <a:ext cx="830263"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End</a:t>
            </a:r>
            <a:endParaRPr lang="en-US" altLang="en-US" sz="2400" dirty="0">
              <a:solidFill>
                <a:prstClr val="black"/>
              </a:solidFill>
              <a:latin typeface="Arial" panose="020B0604020202020204" pitchFamily="34" charset="0"/>
              <a:cs typeface="Arial" panose="020B0604020202020204" pitchFamily="34" charset="0"/>
            </a:endParaRPr>
          </a:p>
        </p:txBody>
      </p:sp>
      <p:pic>
        <p:nvPicPr>
          <p:cNvPr id="47" name="Picture 12" descr="C:\Documents and Settings\Dave\Local Settings\Temporary Internet Files\Content.IE5\WTGP6FKT\MCj02902900000[1].wmf">
            <a:extLst>
              <a:ext uri="{FF2B5EF4-FFF2-40B4-BE49-F238E27FC236}">
                <a16:creationId xmlns:a16="http://schemas.microsoft.com/office/drawing/2014/main" id="{7EF7F656-3C63-0A47-B64A-68120F44421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27906" y="3083732"/>
            <a:ext cx="788988" cy="650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8" name="Picture 12" descr="C:\Documents and Settings\Dave\Local Settings\Temporary Internet Files\Content.IE5\WTGP6FKT\MCj02902900000[1].wmf">
            <a:extLst>
              <a:ext uri="{FF2B5EF4-FFF2-40B4-BE49-F238E27FC236}">
                <a16:creationId xmlns:a16="http://schemas.microsoft.com/office/drawing/2014/main" id="{229DDDAC-CB77-8A49-96FB-509ED2DC822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00156" y="2940857"/>
            <a:ext cx="788988" cy="650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49" name="Straight Arrow Connector 48">
            <a:extLst>
              <a:ext uri="{FF2B5EF4-FFF2-40B4-BE49-F238E27FC236}">
                <a16:creationId xmlns:a16="http://schemas.microsoft.com/office/drawing/2014/main" id="{25273912-4BFD-914A-AD41-EF88E9E57D7A}"/>
              </a:ext>
            </a:extLst>
          </p:cNvPr>
          <p:cNvCxnSpPr/>
          <p:nvPr/>
        </p:nvCxnSpPr>
        <p:spPr>
          <a:xfrm>
            <a:off x="4213844" y="2720195"/>
            <a:ext cx="3571875" cy="1587"/>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50" name="Picture 19" descr="C:\Documents and Settings\Dave\Local Settings\Temporary Internet Files\Content.IE5\0PCVKNKV\MCj00787080000[1].wmf">
            <a:extLst>
              <a:ext uri="{FF2B5EF4-FFF2-40B4-BE49-F238E27FC236}">
                <a16:creationId xmlns:a16="http://schemas.microsoft.com/office/drawing/2014/main" id="{6FF3CD09-8B17-6148-9008-DB813A8F694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13844" y="862820"/>
            <a:ext cx="785812" cy="658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1" name="Picture 19" descr="C:\Documents and Settings\Dave\Local Settings\Temporary Internet Files\Content.IE5\0PCVKNKV\MCj00787080000[1].wmf">
            <a:extLst>
              <a:ext uri="{FF2B5EF4-FFF2-40B4-BE49-F238E27FC236}">
                <a16:creationId xmlns:a16="http://schemas.microsoft.com/office/drawing/2014/main" id="{7D72297F-2F22-4349-839D-4BEC7090C90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71156" y="862820"/>
            <a:ext cx="785813" cy="658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2" name="Picture 19" descr="C:\Documents and Settings\Dave\Local Settings\Temporary Internet Files\Content.IE5\0PCVKNKV\MCj00787080000[1].wmf">
            <a:extLst>
              <a:ext uri="{FF2B5EF4-FFF2-40B4-BE49-F238E27FC236}">
                <a16:creationId xmlns:a16="http://schemas.microsoft.com/office/drawing/2014/main" id="{7294ACA4-51CA-164C-92F7-03D46CD49EC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7031" y="862820"/>
            <a:ext cx="785813" cy="658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3" name="TextBox 43">
            <a:extLst>
              <a:ext uri="{FF2B5EF4-FFF2-40B4-BE49-F238E27FC236}">
                <a16:creationId xmlns:a16="http://schemas.microsoft.com/office/drawing/2014/main" id="{B0944A45-DF91-EE43-B682-57112D08B0BB}"/>
              </a:ext>
            </a:extLst>
          </p:cNvPr>
          <p:cNvSpPr txBox="1">
            <a:spLocks noChangeArrowheads="1"/>
          </p:cNvSpPr>
          <p:nvPr/>
        </p:nvSpPr>
        <p:spPr bwMode="auto">
          <a:xfrm>
            <a:off x="5359225" y="2759882"/>
            <a:ext cx="142808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Phases</a:t>
            </a:r>
            <a:endParaRPr lang="en-US" altLang="en-US" sz="1800" dirty="0">
              <a:solidFill>
                <a:prstClr val="black"/>
              </a:solidFill>
              <a:latin typeface="Arial" panose="020B0604020202020204" pitchFamily="34" charset="0"/>
              <a:cs typeface="Arial" panose="020B0604020202020204" pitchFamily="34" charset="0"/>
            </a:endParaRPr>
          </a:p>
        </p:txBody>
      </p:sp>
      <p:sp>
        <p:nvSpPr>
          <p:cNvPr id="54" name="TextBox 44">
            <a:extLst>
              <a:ext uri="{FF2B5EF4-FFF2-40B4-BE49-F238E27FC236}">
                <a16:creationId xmlns:a16="http://schemas.microsoft.com/office/drawing/2014/main" id="{E494A62F-BB0F-1646-BC48-94D99D916070}"/>
              </a:ext>
            </a:extLst>
          </p:cNvPr>
          <p:cNvSpPr txBox="1">
            <a:spLocks noChangeArrowheads="1"/>
          </p:cNvSpPr>
          <p:nvPr/>
        </p:nvSpPr>
        <p:spPr bwMode="auto">
          <a:xfrm>
            <a:off x="5213969" y="1680382"/>
            <a:ext cx="2386012"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Stakeholders</a:t>
            </a:r>
            <a:endParaRPr lang="en-US" altLang="en-US" sz="2400" dirty="0">
              <a:solidFill>
                <a:prstClr val="black"/>
              </a:solidFill>
              <a:latin typeface="Arial" panose="020B0604020202020204" pitchFamily="34" charset="0"/>
              <a:cs typeface="Arial" panose="020B0604020202020204" pitchFamily="34" charset="0"/>
            </a:endParaRPr>
          </a:p>
        </p:txBody>
      </p:sp>
      <p:sp>
        <p:nvSpPr>
          <p:cNvPr id="55" name="TextBox 46">
            <a:extLst>
              <a:ext uri="{FF2B5EF4-FFF2-40B4-BE49-F238E27FC236}">
                <a16:creationId xmlns:a16="http://schemas.microsoft.com/office/drawing/2014/main" id="{42A44B12-80CA-8A48-8B6E-344263E00A34}"/>
              </a:ext>
            </a:extLst>
          </p:cNvPr>
          <p:cNvSpPr txBox="1">
            <a:spLocks noChangeArrowheads="1"/>
          </p:cNvSpPr>
          <p:nvPr/>
        </p:nvSpPr>
        <p:spPr bwMode="auto">
          <a:xfrm>
            <a:off x="9768900" y="2245533"/>
            <a:ext cx="1302545" cy="93871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350" dirty="0">
                <a:solidFill>
                  <a:prstClr val="black"/>
                </a:solidFill>
              </a:rPr>
              <a:t>Products</a:t>
            </a:r>
          </a:p>
          <a:p>
            <a:pPr algn="ctr" eaLnBrk="1" hangingPunct="1">
              <a:spcBef>
                <a:spcPct val="0"/>
              </a:spcBef>
              <a:buFontTx/>
              <a:buNone/>
            </a:pPr>
            <a:endParaRPr lang="en-GB" altLang="en-US" sz="800" dirty="0">
              <a:solidFill>
                <a:prstClr val="black"/>
              </a:solidFill>
            </a:endParaRPr>
          </a:p>
          <a:p>
            <a:pPr algn="ctr" eaLnBrk="1" hangingPunct="1">
              <a:spcBef>
                <a:spcPct val="0"/>
              </a:spcBef>
              <a:buFontTx/>
              <a:buNone/>
            </a:pPr>
            <a:r>
              <a:rPr lang="en-GB" altLang="en-US" sz="2350" dirty="0">
                <a:solidFill>
                  <a:prstClr val="black"/>
                </a:solidFill>
              </a:rPr>
              <a:t>Services</a:t>
            </a:r>
            <a:endParaRPr lang="en-US" altLang="en-US" sz="2350" dirty="0">
              <a:solidFill>
                <a:prstClr val="black"/>
              </a:solidFill>
            </a:endParaRPr>
          </a:p>
        </p:txBody>
      </p:sp>
      <p:cxnSp>
        <p:nvCxnSpPr>
          <p:cNvPr id="56" name="Straight Arrow Connector 55">
            <a:extLst>
              <a:ext uri="{FF2B5EF4-FFF2-40B4-BE49-F238E27FC236}">
                <a16:creationId xmlns:a16="http://schemas.microsoft.com/office/drawing/2014/main" id="{F858D159-FBF5-9E40-9F9A-7E5055F11EF7}"/>
              </a:ext>
            </a:extLst>
          </p:cNvPr>
          <p:cNvCxnSpPr/>
          <p:nvPr/>
        </p:nvCxnSpPr>
        <p:spPr>
          <a:xfrm flipV="1">
            <a:off x="9571656" y="2363007"/>
            <a:ext cx="261938" cy="255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2DA239F3-AFB1-F84B-9E34-E79223AA81F6}"/>
              </a:ext>
            </a:extLst>
          </p:cNvPr>
          <p:cNvCxnSpPr/>
          <p:nvPr/>
        </p:nvCxnSpPr>
        <p:spPr>
          <a:xfrm>
            <a:off x="9571656" y="2618595"/>
            <a:ext cx="261938" cy="244475"/>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8" name="TextBox 60">
            <a:extLst>
              <a:ext uri="{FF2B5EF4-FFF2-40B4-BE49-F238E27FC236}">
                <a16:creationId xmlns:a16="http://schemas.microsoft.com/office/drawing/2014/main" id="{ADC4B505-2CD4-7E40-A257-85853AD69A3C}"/>
              </a:ext>
            </a:extLst>
          </p:cNvPr>
          <p:cNvSpPr txBox="1">
            <a:spLocks noChangeArrowheads="1"/>
          </p:cNvSpPr>
          <p:nvPr/>
        </p:nvSpPr>
        <p:spPr bwMode="auto">
          <a:xfrm>
            <a:off x="9772474" y="1791507"/>
            <a:ext cx="1217613"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b="1" dirty="0">
                <a:solidFill>
                  <a:prstClr val="black"/>
                </a:solidFill>
              </a:rPr>
              <a:t> Unique</a:t>
            </a:r>
            <a:endParaRPr lang="en-US" altLang="en-US" sz="2400" b="1" dirty="0">
              <a:solidFill>
                <a:prstClr val="black"/>
              </a:solidFill>
            </a:endParaRPr>
          </a:p>
        </p:txBody>
      </p:sp>
      <p:sp>
        <p:nvSpPr>
          <p:cNvPr id="59" name="Cloud 58">
            <a:extLst>
              <a:ext uri="{FF2B5EF4-FFF2-40B4-BE49-F238E27FC236}">
                <a16:creationId xmlns:a16="http://schemas.microsoft.com/office/drawing/2014/main" id="{780BF14C-3989-1C45-8EE5-B6530DABB5D8}"/>
              </a:ext>
            </a:extLst>
          </p:cNvPr>
          <p:cNvSpPr/>
          <p:nvPr/>
        </p:nvSpPr>
        <p:spPr>
          <a:xfrm>
            <a:off x="3356594" y="577070"/>
            <a:ext cx="5857875" cy="1785937"/>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60" name="TextBox 66">
            <a:extLst>
              <a:ext uri="{FF2B5EF4-FFF2-40B4-BE49-F238E27FC236}">
                <a16:creationId xmlns:a16="http://schemas.microsoft.com/office/drawing/2014/main" id="{240CDF90-5C8B-F44D-897A-14CA67198F39}"/>
              </a:ext>
            </a:extLst>
          </p:cNvPr>
          <p:cNvSpPr txBox="1">
            <a:spLocks noChangeArrowheads="1"/>
          </p:cNvSpPr>
          <p:nvPr/>
        </p:nvSpPr>
        <p:spPr bwMode="auto">
          <a:xfrm>
            <a:off x="2285031" y="362757"/>
            <a:ext cx="3348032"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A Project consists of …</a:t>
            </a:r>
            <a:endParaRPr lang="en-US" altLang="en-US"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297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5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5">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55">
                                            <p:txEl>
                                              <p:pRg st="2" end="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3"/>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4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7"/>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38"/>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39"/>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40"/>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1"/>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42"/>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43"/>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44"/>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35"/>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5" grpId="0" animBg="1"/>
      <p:bldP spid="36" grpId="0"/>
      <p:bldP spid="37" grpId="0" animBg="1"/>
      <p:bldP spid="38" grpId="0"/>
      <p:bldP spid="39" grpId="0" animBg="1"/>
      <p:bldP spid="40" grpId="0"/>
      <p:bldP spid="41" grpId="0" animBg="1"/>
      <p:bldP spid="42" grpId="0"/>
      <p:bldP spid="43" grpId="0" animBg="1"/>
      <p:bldP spid="44" grpId="0"/>
      <p:bldP spid="45" grpId="0"/>
      <p:bldP spid="46" grpId="0"/>
      <p:bldP spid="53" grpId="0"/>
      <p:bldP spid="54" grpId="0"/>
      <p:bldP spid="55" grpId="0" build="p" bldLvl="3"/>
      <p:bldP spid="58" grpId="0"/>
      <p:bldP spid="59" grpId="0" animBg="1"/>
      <p:bldP spid="6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D3BD8-30DE-244A-BE7E-24BB977AB3D6}"/>
              </a:ext>
            </a:extLst>
          </p:cNvPr>
          <p:cNvSpPr>
            <a:spLocks noGrp="1"/>
          </p:cNvSpPr>
          <p:nvPr>
            <p:ph type="title"/>
          </p:nvPr>
        </p:nvSpPr>
        <p:spPr/>
        <p:txBody>
          <a:bodyPr/>
          <a:lstStyle/>
          <a:p>
            <a:r>
              <a:rPr lang="en-US" dirty="0"/>
              <a:t>Project Risk</a:t>
            </a:r>
          </a:p>
        </p:txBody>
      </p:sp>
      <p:sp>
        <p:nvSpPr>
          <p:cNvPr id="3" name="Content Placeholder 2">
            <a:extLst>
              <a:ext uri="{FF2B5EF4-FFF2-40B4-BE49-F238E27FC236}">
                <a16:creationId xmlns:a16="http://schemas.microsoft.com/office/drawing/2014/main" id="{B9BC3B21-12BC-104B-9F32-481627CC1D8E}"/>
              </a:ext>
            </a:extLst>
          </p:cNvPr>
          <p:cNvSpPr>
            <a:spLocks noGrp="1"/>
          </p:cNvSpPr>
          <p:nvPr>
            <p:ph idx="1"/>
          </p:nvPr>
        </p:nvSpPr>
        <p:spPr/>
        <p:txBody>
          <a:bodyPr>
            <a:normAutofit/>
          </a:bodyPr>
          <a:lstStyle/>
          <a:p>
            <a:pPr marL="0" indent="0">
              <a:buNone/>
            </a:pPr>
            <a:r>
              <a:rPr lang="en-GB" altLang="en-US" dirty="0"/>
              <a:t>All projects are a balance between 3 main  criteria:</a:t>
            </a:r>
          </a:p>
          <a:p>
            <a:endParaRPr lang="en-GB" dirty="0"/>
          </a:p>
          <a:p>
            <a:r>
              <a:rPr lang="en-GB" altLang="en-US" dirty="0"/>
              <a:t>The resource(s) you have and their cost.</a:t>
            </a:r>
          </a:p>
          <a:p>
            <a:r>
              <a:rPr lang="en-GB" altLang="en-US" dirty="0"/>
              <a:t>The project’s (product’s) specification – what it is supposed to do.</a:t>
            </a:r>
          </a:p>
          <a:p>
            <a:r>
              <a:rPr lang="en-GB" altLang="en-US" dirty="0"/>
              <a:t>Time – the project’s schedule.</a:t>
            </a:r>
          </a:p>
          <a:p>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DF54F696-36E7-F247-A434-4A05C39641C8}"/>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29093802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82559-7489-CC47-86D0-C2E0D6B21F4A}"/>
              </a:ext>
            </a:extLst>
          </p:cNvPr>
          <p:cNvSpPr>
            <a:spLocks noGrp="1"/>
          </p:cNvSpPr>
          <p:nvPr>
            <p:ph type="title"/>
          </p:nvPr>
        </p:nvSpPr>
        <p:spPr/>
        <p:txBody>
          <a:bodyPr/>
          <a:lstStyle/>
          <a:p>
            <a:r>
              <a:rPr lang="en-US" dirty="0"/>
              <a:t>Risk of poor risk evaluation</a:t>
            </a:r>
          </a:p>
        </p:txBody>
      </p:sp>
      <p:sp>
        <p:nvSpPr>
          <p:cNvPr id="4" name="Slide Number Placeholder 3">
            <a:extLst>
              <a:ext uri="{FF2B5EF4-FFF2-40B4-BE49-F238E27FC236}">
                <a16:creationId xmlns:a16="http://schemas.microsoft.com/office/drawing/2014/main" id="{76A2DC75-819C-E747-B3E0-BFEB448C4871}"/>
              </a:ext>
            </a:extLst>
          </p:cNvPr>
          <p:cNvSpPr>
            <a:spLocks noGrp="1"/>
          </p:cNvSpPr>
          <p:nvPr>
            <p:ph type="sldNum" sz="quarter" idx="12"/>
          </p:nvPr>
        </p:nvSpPr>
        <p:spPr/>
        <p:txBody>
          <a:bodyPr/>
          <a:lstStyle/>
          <a:p>
            <a:fld id="{3D165440-4880-415F-9146-4793BDD623F8}" type="slidenum">
              <a:rPr lang="en-GB" smtClean="0"/>
              <a:t>16</a:t>
            </a:fld>
            <a:endParaRPr lang="en-GB"/>
          </a:p>
        </p:txBody>
      </p:sp>
      <p:pic>
        <p:nvPicPr>
          <p:cNvPr id="5" name="Picture 4">
            <a:extLst>
              <a:ext uri="{FF2B5EF4-FFF2-40B4-BE49-F238E27FC236}">
                <a16:creationId xmlns:a16="http://schemas.microsoft.com/office/drawing/2014/main" id="{A4987D4D-F7A6-4B42-8CA5-8AA3E3208EFA}"/>
              </a:ext>
            </a:extLst>
          </p:cNvPr>
          <p:cNvPicPr>
            <a:picLocks noChangeAspect="1"/>
          </p:cNvPicPr>
          <p:nvPr/>
        </p:nvPicPr>
        <p:blipFill>
          <a:blip r:embed="rId3"/>
          <a:stretch>
            <a:fillRect/>
          </a:stretch>
        </p:blipFill>
        <p:spPr>
          <a:xfrm>
            <a:off x="4447623" y="1362664"/>
            <a:ext cx="7744377" cy="4356212"/>
          </a:xfrm>
          <a:prstGeom prst="rect">
            <a:avLst/>
          </a:prstGeom>
        </p:spPr>
      </p:pic>
      <p:sp>
        <p:nvSpPr>
          <p:cNvPr id="6" name="TextBox 5">
            <a:extLst>
              <a:ext uri="{FF2B5EF4-FFF2-40B4-BE49-F238E27FC236}">
                <a16:creationId xmlns:a16="http://schemas.microsoft.com/office/drawing/2014/main" id="{C45BA84A-5590-0A4C-8090-6D21EDEC7338}"/>
              </a:ext>
            </a:extLst>
          </p:cNvPr>
          <p:cNvSpPr txBox="1"/>
          <p:nvPr/>
        </p:nvSpPr>
        <p:spPr>
          <a:xfrm>
            <a:off x="268638" y="1362664"/>
            <a:ext cx="4160113" cy="1631216"/>
          </a:xfrm>
          <a:prstGeom prst="rect">
            <a:avLst/>
          </a:prstGeom>
          <a:noFill/>
        </p:spPr>
        <p:txBody>
          <a:bodyPr wrap="none" rtlCol="0">
            <a:spAutoFit/>
          </a:bodyPr>
          <a:lstStyle/>
          <a:p>
            <a:r>
              <a:rPr lang="en-US" sz="2000" b="1" dirty="0"/>
              <a:t>M5 Tunnel, Sydney Australia.</a:t>
            </a:r>
          </a:p>
          <a:p>
            <a:endParaRPr lang="en-US" sz="2000" dirty="0"/>
          </a:p>
          <a:p>
            <a:pPr marL="285750" indent="-285750">
              <a:buFont typeface="Arial" panose="020B0604020202020204" pitchFamily="34" charset="0"/>
              <a:buChar char="•"/>
            </a:pPr>
            <a:r>
              <a:rPr lang="en-US" sz="2000" dirty="0"/>
              <a:t>Congestion is now a regular event </a:t>
            </a:r>
          </a:p>
          <a:p>
            <a:pPr marL="285750" indent="-285750">
              <a:buFont typeface="Arial" panose="020B0604020202020204" pitchFamily="34" charset="0"/>
              <a:buChar char="•"/>
            </a:pPr>
            <a:r>
              <a:rPr lang="en-US" sz="2000" dirty="0"/>
              <a:t>Caused by poor risk evaluation</a:t>
            </a:r>
          </a:p>
          <a:p>
            <a:pPr marL="285750" indent="-285750">
              <a:buFont typeface="Arial" panose="020B0604020202020204" pitchFamily="34" charset="0"/>
              <a:buChar char="•"/>
            </a:pPr>
            <a:r>
              <a:rPr lang="en-US" sz="2000" dirty="0"/>
              <a:t>How would you approach this?</a:t>
            </a:r>
          </a:p>
        </p:txBody>
      </p:sp>
    </p:spTree>
    <p:extLst>
      <p:ext uri="{BB962C8B-B14F-4D97-AF65-F5344CB8AC3E}">
        <p14:creationId xmlns:p14="http://schemas.microsoft.com/office/powerpoint/2010/main" val="3486164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D432-7884-4B47-B477-1E8D6CD039A6}"/>
              </a:ext>
            </a:extLst>
          </p:cNvPr>
          <p:cNvSpPr>
            <a:spLocks noGrp="1"/>
          </p:cNvSpPr>
          <p:nvPr>
            <p:ph type="title"/>
          </p:nvPr>
        </p:nvSpPr>
        <p:spPr/>
        <p:txBody>
          <a:bodyPr/>
          <a:lstStyle/>
          <a:p>
            <a:r>
              <a:rPr lang="en-US" dirty="0"/>
              <a:t>Internal/External Risks</a:t>
            </a:r>
          </a:p>
        </p:txBody>
      </p:sp>
      <p:sp>
        <p:nvSpPr>
          <p:cNvPr id="4" name="Slide Number Placeholder 3">
            <a:extLst>
              <a:ext uri="{FF2B5EF4-FFF2-40B4-BE49-F238E27FC236}">
                <a16:creationId xmlns:a16="http://schemas.microsoft.com/office/drawing/2014/main" id="{AFAAB3C9-2F88-834F-9FB8-8DD4B488AA17}"/>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6" name="Rectangle 2">
            <a:extLst>
              <a:ext uri="{FF2B5EF4-FFF2-40B4-BE49-F238E27FC236}">
                <a16:creationId xmlns:a16="http://schemas.microsoft.com/office/drawing/2014/main" id="{E5ED2975-B089-1345-AEF9-0E2155BEB395}"/>
              </a:ext>
            </a:extLst>
          </p:cNvPr>
          <p:cNvSpPr>
            <a:spLocks noChangeArrowheads="1"/>
          </p:cNvSpPr>
          <p:nvPr/>
        </p:nvSpPr>
        <p:spPr bwMode="auto">
          <a:xfrm>
            <a:off x="609600" y="1400012"/>
            <a:ext cx="5025326" cy="3001506"/>
          </a:xfrm>
          <a:prstGeom prst="rect">
            <a:avLst/>
          </a:prstGeom>
          <a:solidFill>
            <a:srgbClr val="FFFF66"/>
          </a:solidFill>
          <a:ln w="38100">
            <a:solidFill>
              <a:schemeClr val="tx1"/>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r>
              <a:rPr lang="en-GB" altLang="en-US" b="1" dirty="0">
                <a:solidFill>
                  <a:srgbClr val="000000"/>
                </a:solidFill>
              </a:rPr>
              <a:t>External Environment</a:t>
            </a:r>
            <a:br>
              <a:rPr lang="en-GB" altLang="en-US" b="1" dirty="0">
                <a:solidFill>
                  <a:srgbClr val="000000"/>
                </a:solidFill>
              </a:rPr>
            </a:br>
            <a:endParaRPr lang="en-GB" altLang="en-US" b="1" dirty="0">
              <a:solidFill>
                <a:srgbClr val="000000"/>
              </a:solidFill>
            </a:endParaRPr>
          </a:p>
          <a:p>
            <a:pPr fontAlgn="base">
              <a:spcBef>
                <a:spcPct val="0"/>
              </a:spcBef>
              <a:spcAft>
                <a:spcPct val="0"/>
              </a:spcAft>
            </a:pPr>
            <a:r>
              <a:rPr lang="en-GB" altLang="en-US" i="1" dirty="0">
                <a:solidFill>
                  <a:srgbClr val="000000"/>
                </a:solidFill>
              </a:rPr>
              <a:t>Things outside of the projects direct control that may result in its failure, but can be identified and monitored via a watching brief, e.g. fire, flood, famine, pestilence and war!, global economic recession</a:t>
            </a: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
        <p:nvSpPr>
          <p:cNvPr id="7" name="Rectangle 3">
            <a:extLst>
              <a:ext uri="{FF2B5EF4-FFF2-40B4-BE49-F238E27FC236}">
                <a16:creationId xmlns:a16="http://schemas.microsoft.com/office/drawing/2014/main" id="{B85DF687-A0A2-A145-90FD-5F50ACC28623}"/>
              </a:ext>
            </a:extLst>
          </p:cNvPr>
          <p:cNvSpPr>
            <a:spLocks noChangeArrowheads="1"/>
          </p:cNvSpPr>
          <p:nvPr/>
        </p:nvSpPr>
        <p:spPr bwMode="auto">
          <a:xfrm>
            <a:off x="6856797" y="1400012"/>
            <a:ext cx="4725603" cy="3001506"/>
          </a:xfrm>
          <a:prstGeom prst="rect">
            <a:avLst/>
          </a:prstGeom>
          <a:solidFill>
            <a:srgbClr val="C5C000"/>
          </a:solidFill>
          <a:ln w="28575">
            <a:solidFill>
              <a:schemeClr val="tx2"/>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r>
              <a:rPr lang="en-GB" altLang="en-US" b="1" dirty="0">
                <a:solidFill>
                  <a:srgbClr val="000000"/>
                </a:solidFill>
              </a:rPr>
              <a:t>Internal Environment</a:t>
            </a:r>
          </a:p>
          <a:p>
            <a:pPr fontAlgn="base">
              <a:spcBef>
                <a:spcPct val="0"/>
              </a:spcBef>
              <a:spcAft>
                <a:spcPct val="0"/>
              </a:spcAft>
            </a:pPr>
            <a:endParaRPr lang="en-GB" altLang="en-US" b="1" dirty="0">
              <a:solidFill>
                <a:srgbClr val="000000"/>
              </a:solidFill>
            </a:endParaRPr>
          </a:p>
          <a:p>
            <a:pPr fontAlgn="base">
              <a:spcBef>
                <a:spcPct val="0"/>
              </a:spcBef>
              <a:spcAft>
                <a:spcPct val="0"/>
              </a:spcAft>
            </a:pPr>
            <a:r>
              <a:rPr lang="en-GB" altLang="en-US" i="1" dirty="0">
                <a:solidFill>
                  <a:srgbClr val="000000"/>
                </a:solidFill>
              </a:rPr>
              <a:t>Those that can occur as part of the project itself - something can usually be done about these</a:t>
            </a: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Tree>
    <p:extLst>
      <p:ext uri="{BB962C8B-B14F-4D97-AF65-F5344CB8AC3E}">
        <p14:creationId xmlns:p14="http://schemas.microsoft.com/office/powerpoint/2010/main" val="3845796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9CD6-0DE3-EF45-99B6-6FD752AD3DA5}"/>
              </a:ext>
            </a:extLst>
          </p:cNvPr>
          <p:cNvSpPr>
            <a:spLocks noGrp="1"/>
          </p:cNvSpPr>
          <p:nvPr>
            <p:ph type="title"/>
          </p:nvPr>
        </p:nvSpPr>
        <p:spPr/>
        <p:txBody>
          <a:bodyPr/>
          <a:lstStyle/>
          <a:p>
            <a:r>
              <a:rPr lang="en-US" dirty="0"/>
              <a:t>Risk – Influence &amp; Control</a:t>
            </a:r>
          </a:p>
        </p:txBody>
      </p:sp>
      <p:sp>
        <p:nvSpPr>
          <p:cNvPr id="3" name="Content Placeholder 2">
            <a:extLst>
              <a:ext uri="{FF2B5EF4-FFF2-40B4-BE49-F238E27FC236}">
                <a16:creationId xmlns:a16="http://schemas.microsoft.com/office/drawing/2014/main" id="{7F0EBEB0-E2B4-5941-9F32-3A415735DF54}"/>
              </a:ext>
            </a:extLst>
          </p:cNvPr>
          <p:cNvSpPr>
            <a:spLocks noGrp="1"/>
          </p:cNvSpPr>
          <p:nvPr>
            <p:ph idx="1"/>
          </p:nvPr>
        </p:nvSpPr>
        <p:spPr/>
        <p:txBody>
          <a:bodyPr/>
          <a:lstStyle/>
          <a:p>
            <a:r>
              <a:rPr lang="en-GB" altLang="en-US" dirty="0"/>
              <a:t>What can you control ? (and ergo do something about)</a:t>
            </a:r>
          </a:p>
          <a:p>
            <a:r>
              <a:rPr lang="en-GB" altLang="en-US" dirty="0"/>
              <a:t>What can you influence but not control?</a:t>
            </a:r>
          </a:p>
          <a:p>
            <a:r>
              <a:rPr lang="en-GB" altLang="en-US" dirty="0"/>
              <a:t>What is outside your control?</a:t>
            </a:r>
          </a:p>
          <a:p>
            <a:r>
              <a:rPr lang="en-GB" altLang="en-US" dirty="0"/>
              <a:t>Things which you can neither influence nor control.</a:t>
            </a:r>
          </a:p>
          <a:p>
            <a:pPr marL="0" indent="0">
              <a:buNone/>
            </a:pPr>
            <a:endParaRPr lang="en-GB" altLang="en-US" dirty="0"/>
          </a:p>
          <a:p>
            <a:pPr marL="0" indent="0">
              <a:buNone/>
            </a:pPr>
            <a:endParaRPr lang="en-GB" altLang="en-US" dirty="0"/>
          </a:p>
          <a:p>
            <a:pPr marL="0" indent="0">
              <a:buNone/>
            </a:pPr>
            <a:endParaRPr lang="en-US" dirty="0"/>
          </a:p>
        </p:txBody>
      </p:sp>
      <p:sp>
        <p:nvSpPr>
          <p:cNvPr id="4" name="Slide Number Placeholder 3">
            <a:extLst>
              <a:ext uri="{FF2B5EF4-FFF2-40B4-BE49-F238E27FC236}">
                <a16:creationId xmlns:a16="http://schemas.microsoft.com/office/drawing/2014/main" id="{59393DBE-56F9-BB46-918A-F91CD6161C5B}"/>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1029822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BFE9-2E0E-A74C-AFC5-7405C48BF2B9}"/>
              </a:ext>
            </a:extLst>
          </p:cNvPr>
          <p:cNvSpPr>
            <a:spLocks noGrp="1"/>
          </p:cNvSpPr>
          <p:nvPr>
            <p:ph type="title"/>
          </p:nvPr>
        </p:nvSpPr>
        <p:spPr/>
        <p:txBody>
          <a:bodyPr/>
          <a:lstStyle/>
          <a:p>
            <a:r>
              <a:rPr lang="en-US" dirty="0"/>
              <a:t>Types of Constraint Risks</a:t>
            </a:r>
          </a:p>
        </p:txBody>
      </p:sp>
      <p:sp>
        <p:nvSpPr>
          <p:cNvPr id="3" name="Content Placeholder 2">
            <a:extLst>
              <a:ext uri="{FF2B5EF4-FFF2-40B4-BE49-F238E27FC236}">
                <a16:creationId xmlns:a16="http://schemas.microsoft.com/office/drawing/2014/main" id="{6F951EAB-D731-124B-9A38-94D798071EBF}"/>
              </a:ext>
            </a:extLst>
          </p:cNvPr>
          <p:cNvSpPr>
            <a:spLocks noGrp="1"/>
          </p:cNvSpPr>
          <p:nvPr>
            <p:ph idx="1"/>
          </p:nvPr>
        </p:nvSpPr>
        <p:spPr/>
        <p:txBody>
          <a:bodyPr>
            <a:normAutofit lnSpcReduction="10000"/>
          </a:bodyPr>
          <a:lstStyle/>
          <a:p>
            <a:r>
              <a:rPr lang="en-GB" altLang="en-US" b="1" dirty="0"/>
              <a:t>Product Risk </a:t>
            </a:r>
          </a:p>
          <a:p>
            <a:pPr lvl="1"/>
            <a:r>
              <a:rPr lang="en-GB" altLang="en-US" dirty="0"/>
              <a:t>A risk that prevents you from meeting the product/project specification</a:t>
            </a:r>
          </a:p>
          <a:p>
            <a:pPr lvl="1"/>
            <a:endParaRPr lang="en-GB" altLang="en-US" dirty="0"/>
          </a:p>
          <a:p>
            <a:r>
              <a:rPr lang="en-GB" altLang="en-US" b="1" dirty="0"/>
              <a:t>Schedule Risk</a:t>
            </a:r>
          </a:p>
          <a:p>
            <a:pPr lvl="1"/>
            <a:r>
              <a:rPr lang="en-GB" altLang="en-US" dirty="0"/>
              <a:t>A risk that prevents project element from being completed on time</a:t>
            </a:r>
          </a:p>
          <a:p>
            <a:pPr lvl="1"/>
            <a:endParaRPr lang="en-GB" altLang="en-US" dirty="0"/>
          </a:p>
          <a:p>
            <a:r>
              <a:rPr lang="en-GB" altLang="en-US" b="1" dirty="0"/>
              <a:t>Resource Risk</a:t>
            </a:r>
          </a:p>
          <a:p>
            <a:pPr lvl="1"/>
            <a:r>
              <a:rPr lang="en-GB" altLang="en-US" dirty="0"/>
              <a:t>A risk that prevents enough or appropriate resources from being available to complete a project element</a:t>
            </a:r>
          </a:p>
          <a:p>
            <a:pPr marL="0" indent="0">
              <a:buNone/>
            </a:pPr>
            <a:endParaRPr lang="en-US" dirty="0"/>
          </a:p>
        </p:txBody>
      </p:sp>
      <p:sp>
        <p:nvSpPr>
          <p:cNvPr id="4" name="Slide Number Placeholder 3">
            <a:extLst>
              <a:ext uri="{FF2B5EF4-FFF2-40B4-BE49-F238E27FC236}">
                <a16:creationId xmlns:a16="http://schemas.microsoft.com/office/drawing/2014/main" id="{E79334D0-FBFE-184E-AF0D-08509D4A5978}"/>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1094515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04F34-1446-BE4F-8A77-B1EF5629DA97}"/>
              </a:ext>
            </a:extLst>
          </p:cNvPr>
          <p:cNvSpPr>
            <a:spLocks noGrp="1"/>
          </p:cNvSpPr>
          <p:nvPr>
            <p:ph type="title"/>
          </p:nvPr>
        </p:nvSpPr>
        <p:spPr/>
        <p:txBody>
          <a:bodyPr/>
          <a:lstStyle/>
          <a:p>
            <a:r>
              <a:rPr lang="en-US" dirty="0"/>
              <a:t>Addressing Risk</a:t>
            </a:r>
          </a:p>
        </p:txBody>
      </p:sp>
      <p:sp>
        <p:nvSpPr>
          <p:cNvPr id="3" name="Content Placeholder 2">
            <a:extLst>
              <a:ext uri="{FF2B5EF4-FFF2-40B4-BE49-F238E27FC236}">
                <a16:creationId xmlns:a16="http://schemas.microsoft.com/office/drawing/2014/main" id="{E642ACCA-6758-D540-81E5-456DBAE77AD3}"/>
              </a:ext>
            </a:extLst>
          </p:cNvPr>
          <p:cNvSpPr>
            <a:spLocks noGrp="1"/>
          </p:cNvSpPr>
          <p:nvPr>
            <p:ph idx="1"/>
          </p:nvPr>
        </p:nvSpPr>
        <p:spPr/>
        <p:txBody>
          <a:bodyPr/>
          <a:lstStyle/>
          <a:p>
            <a:pPr>
              <a:buNone/>
            </a:pPr>
            <a:r>
              <a:rPr lang="en-GB" altLang="en-US" b="1" dirty="0"/>
              <a:t>How likely is the risk?</a:t>
            </a:r>
            <a:endParaRPr lang="en-GB" altLang="en-US" dirty="0"/>
          </a:p>
          <a:p>
            <a:r>
              <a:rPr lang="en-GB" altLang="en-US" dirty="0"/>
              <a:t>Low, Medium, High</a:t>
            </a:r>
          </a:p>
          <a:p>
            <a:r>
              <a:rPr lang="en-GB" altLang="en-US" dirty="0"/>
              <a:t>Extremely Unlikely, Unlikely, Medium, Likely. Extremely Likely (</a:t>
            </a:r>
          </a:p>
          <a:p>
            <a:r>
              <a:rPr lang="en-GB" altLang="en-US" dirty="0"/>
              <a:t>Or numerically rank from 0-10 or 0-100</a:t>
            </a:r>
          </a:p>
          <a:p>
            <a:pPr marL="0" indent="0">
              <a:buNone/>
            </a:pPr>
            <a:r>
              <a:rPr lang="en-GB" altLang="en-US" b="1" dirty="0"/>
              <a:t>Options</a:t>
            </a:r>
          </a:p>
          <a:p>
            <a:r>
              <a:rPr lang="en-GB" altLang="en-US" dirty="0"/>
              <a:t>Reduce chances of risk occurring</a:t>
            </a:r>
          </a:p>
          <a:p>
            <a:r>
              <a:rPr lang="en-GB" altLang="en-US" dirty="0"/>
              <a:t>Reduce the impact/effect if the ‘risk’ occurs</a:t>
            </a:r>
          </a:p>
          <a:p>
            <a:pPr lvl="1"/>
            <a:endParaRPr lang="en-GB" altLang="en-US" dirty="0"/>
          </a:p>
          <a:p>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9F85C76C-F875-2742-86F8-82FF9A06F2A0}"/>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Picture 4" descr="Image result for managing project risk">
            <a:extLst>
              <a:ext uri="{FF2B5EF4-FFF2-40B4-BE49-F238E27FC236}">
                <a16:creationId xmlns:a16="http://schemas.microsoft.com/office/drawing/2014/main" id="{FE971A42-4ACF-D74C-A9BE-6939D2780C48}"/>
              </a:ext>
            </a:extLst>
          </p:cNvPr>
          <p:cNvPicPr>
            <a:picLocks noChangeAspect="1" noChangeArrowheads="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421355" y="3202468"/>
            <a:ext cx="3770645" cy="2513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921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0786D-3609-4647-A662-8FEA59519DA5}"/>
              </a:ext>
            </a:extLst>
          </p:cNvPr>
          <p:cNvSpPr>
            <a:spLocks noGrp="1"/>
          </p:cNvSpPr>
          <p:nvPr>
            <p:ph type="title"/>
          </p:nvPr>
        </p:nvSpPr>
        <p:spPr/>
        <p:txBody>
          <a:bodyPr/>
          <a:lstStyle/>
          <a:p>
            <a:r>
              <a:rPr lang="en-US" dirty="0"/>
              <a:t>Boston Square (Risk)</a:t>
            </a:r>
          </a:p>
        </p:txBody>
      </p:sp>
      <p:sp>
        <p:nvSpPr>
          <p:cNvPr id="4" name="Slide Number Placeholder 3">
            <a:extLst>
              <a:ext uri="{FF2B5EF4-FFF2-40B4-BE49-F238E27FC236}">
                <a16:creationId xmlns:a16="http://schemas.microsoft.com/office/drawing/2014/main" id="{11677CC8-F3F1-854D-97E5-CE39F5B8E4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5" name="Rectangle 3">
            <a:extLst>
              <a:ext uri="{FF2B5EF4-FFF2-40B4-BE49-F238E27FC236}">
                <a16:creationId xmlns:a16="http://schemas.microsoft.com/office/drawing/2014/main" id="{55C51BBD-B11F-6945-A1E2-6A3BAD6F9775}"/>
              </a:ext>
            </a:extLst>
          </p:cNvPr>
          <p:cNvSpPr>
            <a:spLocks noChangeArrowheads="1"/>
          </p:cNvSpPr>
          <p:nvPr/>
        </p:nvSpPr>
        <p:spPr bwMode="auto">
          <a:xfrm>
            <a:off x="2849105" y="1174746"/>
            <a:ext cx="3276600" cy="2057400"/>
          </a:xfrm>
          <a:prstGeom prst="rect">
            <a:avLst/>
          </a:prstGeom>
          <a:solidFill>
            <a:srgbClr val="FF00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High Risk</a:t>
            </a:r>
          </a:p>
          <a:p>
            <a:pPr algn="ctr" fontAlgn="base">
              <a:spcBef>
                <a:spcPct val="0"/>
              </a:spcBef>
              <a:spcAft>
                <a:spcPct val="0"/>
              </a:spcAft>
            </a:pPr>
            <a:r>
              <a:rPr lang="en-GB" altLang="en-US">
                <a:solidFill>
                  <a:srgbClr val="000000"/>
                </a:solidFill>
              </a:rPr>
              <a:t>Low Return</a:t>
            </a:r>
          </a:p>
        </p:txBody>
      </p:sp>
      <p:sp>
        <p:nvSpPr>
          <p:cNvPr id="6" name="Rectangle 4">
            <a:extLst>
              <a:ext uri="{FF2B5EF4-FFF2-40B4-BE49-F238E27FC236}">
                <a16:creationId xmlns:a16="http://schemas.microsoft.com/office/drawing/2014/main" id="{23114885-654D-6943-BBF4-12B2749EF230}"/>
              </a:ext>
            </a:extLst>
          </p:cNvPr>
          <p:cNvSpPr>
            <a:spLocks noChangeArrowheads="1"/>
          </p:cNvSpPr>
          <p:nvPr/>
        </p:nvSpPr>
        <p:spPr bwMode="auto">
          <a:xfrm>
            <a:off x="6201905" y="1174746"/>
            <a:ext cx="3276600" cy="20574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High Risk</a:t>
            </a:r>
          </a:p>
          <a:p>
            <a:pPr algn="ctr" fontAlgn="base">
              <a:spcBef>
                <a:spcPct val="0"/>
              </a:spcBef>
              <a:spcAft>
                <a:spcPct val="0"/>
              </a:spcAft>
            </a:pPr>
            <a:r>
              <a:rPr lang="en-GB" altLang="en-US">
                <a:solidFill>
                  <a:srgbClr val="000000"/>
                </a:solidFill>
              </a:rPr>
              <a:t>High Return</a:t>
            </a:r>
          </a:p>
        </p:txBody>
      </p:sp>
      <p:sp>
        <p:nvSpPr>
          <p:cNvPr id="7" name="Rectangle 5">
            <a:extLst>
              <a:ext uri="{FF2B5EF4-FFF2-40B4-BE49-F238E27FC236}">
                <a16:creationId xmlns:a16="http://schemas.microsoft.com/office/drawing/2014/main" id="{475A73C0-7EB4-1949-9D43-FA23C24609CF}"/>
              </a:ext>
            </a:extLst>
          </p:cNvPr>
          <p:cNvSpPr>
            <a:spLocks noChangeArrowheads="1"/>
          </p:cNvSpPr>
          <p:nvPr/>
        </p:nvSpPr>
        <p:spPr bwMode="auto">
          <a:xfrm>
            <a:off x="2849105" y="3308346"/>
            <a:ext cx="3276600" cy="2057400"/>
          </a:xfrm>
          <a:prstGeom prst="rect">
            <a:avLst/>
          </a:prstGeom>
          <a:solidFill>
            <a:schemeClr val="accent1"/>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Low Risk</a:t>
            </a:r>
          </a:p>
          <a:p>
            <a:pPr algn="ctr" fontAlgn="base">
              <a:spcBef>
                <a:spcPct val="0"/>
              </a:spcBef>
              <a:spcAft>
                <a:spcPct val="0"/>
              </a:spcAft>
            </a:pPr>
            <a:r>
              <a:rPr lang="en-GB" altLang="en-US">
                <a:solidFill>
                  <a:srgbClr val="000000"/>
                </a:solidFill>
              </a:rPr>
              <a:t>High Return</a:t>
            </a:r>
          </a:p>
        </p:txBody>
      </p:sp>
      <p:sp>
        <p:nvSpPr>
          <p:cNvPr id="8" name="Rectangle 6">
            <a:extLst>
              <a:ext uri="{FF2B5EF4-FFF2-40B4-BE49-F238E27FC236}">
                <a16:creationId xmlns:a16="http://schemas.microsoft.com/office/drawing/2014/main" id="{7CA0B8EA-E9EB-3644-9DF3-08880A60AD56}"/>
              </a:ext>
            </a:extLst>
          </p:cNvPr>
          <p:cNvSpPr>
            <a:spLocks noChangeArrowheads="1"/>
          </p:cNvSpPr>
          <p:nvPr/>
        </p:nvSpPr>
        <p:spPr bwMode="auto">
          <a:xfrm>
            <a:off x="6201905" y="3308346"/>
            <a:ext cx="3276600" cy="2057400"/>
          </a:xfrm>
          <a:prstGeom prst="rect">
            <a:avLst/>
          </a:prstGeom>
          <a:solidFill>
            <a:srgbClr val="FFFFFF"/>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Low Risk</a:t>
            </a:r>
          </a:p>
          <a:p>
            <a:pPr algn="ctr" fontAlgn="base">
              <a:spcBef>
                <a:spcPct val="0"/>
              </a:spcBef>
              <a:spcAft>
                <a:spcPct val="0"/>
              </a:spcAft>
            </a:pPr>
            <a:r>
              <a:rPr lang="en-GB" altLang="en-US">
                <a:solidFill>
                  <a:srgbClr val="000000"/>
                </a:solidFill>
              </a:rPr>
              <a:t>Low Return</a:t>
            </a:r>
          </a:p>
        </p:txBody>
      </p:sp>
    </p:spTree>
    <p:extLst>
      <p:ext uri="{BB962C8B-B14F-4D97-AF65-F5344CB8AC3E}">
        <p14:creationId xmlns:p14="http://schemas.microsoft.com/office/powerpoint/2010/main" val="935535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E5589-3D19-ED40-AB49-A64849066076}"/>
              </a:ext>
            </a:extLst>
          </p:cNvPr>
          <p:cNvSpPr>
            <a:spLocks noGrp="1"/>
          </p:cNvSpPr>
          <p:nvPr>
            <p:ph type="title"/>
          </p:nvPr>
        </p:nvSpPr>
        <p:spPr/>
        <p:txBody>
          <a:bodyPr/>
          <a:lstStyle/>
          <a:p>
            <a:r>
              <a:rPr lang="en-GB" altLang="en-US" dirty="0"/>
              <a:t>The Project Familiarity Grid</a:t>
            </a:r>
            <a:endParaRPr lang="en-US" dirty="0"/>
          </a:p>
        </p:txBody>
      </p:sp>
      <p:sp>
        <p:nvSpPr>
          <p:cNvPr id="4" name="Slide Number Placeholder 3">
            <a:extLst>
              <a:ext uri="{FF2B5EF4-FFF2-40B4-BE49-F238E27FC236}">
                <a16:creationId xmlns:a16="http://schemas.microsoft.com/office/drawing/2014/main" id="{055946AE-D61F-4247-9595-49C4861086F8}"/>
              </a:ext>
            </a:extLst>
          </p:cNvPr>
          <p:cNvSpPr>
            <a:spLocks noGrp="1"/>
          </p:cNvSpPr>
          <p:nvPr>
            <p:ph type="sldNum" sz="quarter" idx="12"/>
          </p:nvPr>
        </p:nvSpPr>
        <p:spPr/>
        <p:txBody>
          <a:bodyPr/>
          <a:lstStyle/>
          <a:p>
            <a:fld id="{3D165440-4880-415F-9146-4793BDD623F8}" type="slidenum">
              <a:rPr lang="en-GB" smtClean="0"/>
              <a:t>22</a:t>
            </a:fld>
            <a:endParaRPr lang="en-GB"/>
          </a:p>
        </p:txBody>
      </p:sp>
      <p:graphicFrame>
        <p:nvGraphicFramePr>
          <p:cNvPr id="5" name="Group 27">
            <a:extLst>
              <a:ext uri="{FF2B5EF4-FFF2-40B4-BE49-F238E27FC236}">
                <a16:creationId xmlns:a16="http://schemas.microsoft.com/office/drawing/2014/main" id="{8DFC2FCA-B1FD-784A-95CA-C0C944519EC9}"/>
              </a:ext>
            </a:extLst>
          </p:cNvPr>
          <p:cNvGraphicFramePr>
            <a:graphicFrameLocks noGrp="1"/>
          </p:cNvGraphicFramePr>
          <p:nvPr>
            <p:extLst>
              <p:ext uri="{D42A27DB-BD31-4B8C-83A1-F6EECF244321}">
                <p14:modId xmlns:p14="http://schemas.microsoft.com/office/powerpoint/2010/main" val="4056995690"/>
              </p:ext>
            </p:extLst>
          </p:nvPr>
        </p:nvGraphicFramePr>
        <p:xfrm>
          <a:off x="3000375" y="1404104"/>
          <a:ext cx="6172200" cy="3597275"/>
        </p:xfrm>
        <a:graphic>
          <a:graphicData uri="http://schemas.openxmlformats.org/drawingml/2006/table">
            <a:tbl>
              <a:tblPr/>
              <a:tblGrid>
                <a:gridCol w="31242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42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Both task and 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00FF00"/>
                          </a:solidFill>
                          <a:effectLst/>
                          <a:latin typeface="Arial" charset="0"/>
                        </a:rPr>
                        <a:t>SHOULD BE OK</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Task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CC00"/>
                          </a:solidFill>
                          <a:effectLst/>
                          <a:latin typeface="Arial" charset="0"/>
                        </a:rPr>
                        <a:t>BE CAREFUL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54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CC00"/>
                          </a:solidFill>
                          <a:effectLst/>
                          <a:latin typeface="Arial" charset="0"/>
                        </a:rPr>
                        <a:t>BE CAREFUL</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0000"/>
                          </a:solidFill>
                          <a:effectLst/>
                          <a:latin typeface="Arial" charset="0"/>
                        </a:rPr>
                        <a:t>BE VERY WARY!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40400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E79-5C6B-314A-835F-88FD7349C657}"/>
              </a:ext>
            </a:extLst>
          </p:cNvPr>
          <p:cNvSpPr>
            <a:spLocks noGrp="1"/>
          </p:cNvSpPr>
          <p:nvPr>
            <p:ph type="title"/>
          </p:nvPr>
        </p:nvSpPr>
        <p:spPr/>
        <p:txBody>
          <a:bodyPr/>
          <a:lstStyle/>
          <a:p>
            <a:r>
              <a:rPr lang="en-GB" altLang="en-US" dirty="0"/>
              <a:t>Do you need to Change the Project?</a:t>
            </a:r>
            <a:endParaRPr lang="en-US" dirty="0"/>
          </a:p>
        </p:txBody>
      </p:sp>
      <p:sp>
        <p:nvSpPr>
          <p:cNvPr id="3" name="Content Placeholder 2">
            <a:extLst>
              <a:ext uri="{FF2B5EF4-FFF2-40B4-BE49-F238E27FC236}">
                <a16:creationId xmlns:a16="http://schemas.microsoft.com/office/drawing/2014/main" id="{34536843-4CC7-3341-ACEF-9117B3A672DF}"/>
              </a:ext>
            </a:extLst>
          </p:cNvPr>
          <p:cNvSpPr>
            <a:spLocks noGrp="1"/>
          </p:cNvSpPr>
          <p:nvPr>
            <p:ph idx="1"/>
          </p:nvPr>
        </p:nvSpPr>
        <p:spPr/>
        <p:txBody>
          <a:bodyPr/>
          <a:lstStyle/>
          <a:p>
            <a:r>
              <a:rPr lang="en-GB" altLang="en-US" dirty="0"/>
              <a:t>Downsize it to reduce risk – two or three smaller successful projects are much better than one large project which fails.</a:t>
            </a:r>
          </a:p>
          <a:p>
            <a:endParaRPr lang="en-GB" altLang="en-US" dirty="0"/>
          </a:p>
          <a:p>
            <a:r>
              <a:rPr lang="en-GB" altLang="en-US" dirty="0"/>
              <a:t>Perhaps you can you change a particularly risky area and still achieve the project’s aims?</a:t>
            </a:r>
            <a:endParaRPr lang="en-US" altLang="en-US" dirty="0"/>
          </a:p>
          <a:p>
            <a:pPr marL="0" indent="0">
              <a:buNone/>
            </a:pPr>
            <a:endParaRPr lang="en-GB" altLang="en-US" dirty="0"/>
          </a:p>
        </p:txBody>
      </p:sp>
      <p:sp>
        <p:nvSpPr>
          <p:cNvPr id="4" name="Slide Number Placeholder 3">
            <a:extLst>
              <a:ext uri="{FF2B5EF4-FFF2-40B4-BE49-F238E27FC236}">
                <a16:creationId xmlns:a16="http://schemas.microsoft.com/office/drawing/2014/main" id="{88CCA776-46BF-3C4E-B9D5-61BA323D0A94}"/>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5" name="Picture 2" descr="Image result for managing project risk">
            <a:extLst>
              <a:ext uri="{FF2B5EF4-FFF2-40B4-BE49-F238E27FC236}">
                <a16:creationId xmlns:a16="http://schemas.microsoft.com/office/drawing/2014/main" id="{A138D48B-51C2-AF4F-B343-2A4888CA5C42}"/>
              </a:ext>
            </a:extLst>
          </p:cNvPr>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533790" y="3960136"/>
            <a:ext cx="2619375" cy="174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9532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D4739-C322-D043-BD94-7BF2ED236A0B}"/>
              </a:ext>
            </a:extLst>
          </p:cNvPr>
          <p:cNvSpPr>
            <a:spLocks noGrp="1"/>
          </p:cNvSpPr>
          <p:nvPr>
            <p:ph type="title"/>
          </p:nvPr>
        </p:nvSpPr>
        <p:spPr/>
        <p:txBody>
          <a:bodyPr/>
          <a:lstStyle/>
          <a:p>
            <a:r>
              <a:rPr lang="en-US" dirty="0"/>
              <a:t>Key Tips</a:t>
            </a:r>
          </a:p>
        </p:txBody>
      </p:sp>
      <p:sp>
        <p:nvSpPr>
          <p:cNvPr id="3" name="Content Placeholder 2">
            <a:extLst>
              <a:ext uri="{FF2B5EF4-FFF2-40B4-BE49-F238E27FC236}">
                <a16:creationId xmlns:a16="http://schemas.microsoft.com/office/drawing/2014/main" id="{17685460-8430-614B-9CDA-067878B5D1D2}"/>
              </a:ext>
            </a:extLst>
          </p:cNvPr>
          <p:cNvSpPr>
            <a:spLocks noGrp="1"/>
          </p:cNvSpPr>
          <p:nvPr>
            <p:ph idx="1"/>
          </p:nvPr>
        </p:nvSpPr>
        <p:spPr>
          <a:xfrm>
            <a:off x="609600" y="1600201"/>
            <a:ext cx="11391900" cy="3917032"/>
          </a:xfrm>
        </p:spPr>
        <p:txBody>
          <a:bodyPr>
            <a:normAutofit fontScale="85000" lnSpcReduction="20000"/>
          </a:bodyPr>
          <a:lstStyle/>
          <a:p>
            <a:r>
              <a:rPr lang="en-US" dirty="0"/>
              <a:t>Start by understanding </a:t>
            </a:r>
            <a:r>
              <a:rPr lang="en-US" b="1" i="1" dirty="0"/>
              <a:t>why</a:t>
            </a:r>
            <a:r>
              <a:rPr lang="en-US" dirty="0"/>
              <a:t> the project is being done</a:t>
            </a:r>
          </a:p>
          <a:p>
            <a:r>
              <a:rPr lang="en-US" dirty="0"/>
              <a:t>Define the </a:t>
            </a:r>
            <a:r>
              <a:rPr lang="en-US" b="1" i="1" dirty="0"/>
              <a:t>what</a:t>
            </a:r>
          </a:p>
          <a:p>
            <a:r>
              <a:rPr lang="en-US" dirty="0"/>
              <a:t>Know the </a:t>
            </a:r>
            <a:r>
              <a:rPr lang="en-US" b="1" dirty="0"/>
              <a:t>scope</a:t>
            </a:r>
            <a:endParaRPr lang="en-US" dirty="0"/>
          </a:p>
          <a:p>
            <a:r>
              <a:rPr lang="en-US" dirty="0"/>
              <a:t>Good projects start with the end result in mind</a:t>
            </a:r>
          </a:p>
          <a:p>
            <a:r>
              <a:rPr lang="en-US" dirty="0"/>
              <a:t>Project Definition is </a:t>
            </a:r>
            <a:r>
              <a:rPr lang="en-US" b="1" dirty="0"/>
              <a:t>specific, precise, complete, concise, unambiguous</a:t>
            </a:r>
          </a:p>
          <a:p>
            <a:r>
              <a:rPr lang="en-US" dirty="0"/>
              <a:t>Identify risks/issues – allocate resolving actions against members</a:t>
            </a:r>
          </a:p>
          <a:p>
            <a:r>
              <a:rPr lang="en-US" dirty="0"/>
              <a:t>Do not let uncontrolled changes happen</a:t>
            </a:r>
          </a:p>
          <a:p>
            <a:r>
              <a:rPr lang="en-US" dirty="0"/>
              <a:t>Ensure clients know how project progresses on regular basis</a:t>
            </a:r>
          </a:p>
          <a:p>
            <a:r>
              <a:rPr lang="en-US" dirty="0"/>
              <a:t>Communicate regularly/manage expectations</a:t>
            </a:r>
          </a:p>
          <a:p>
            <a:r>
              <a:rPr lang="en-US" dirty="0"/>
              <a:t>Maintain Iron Triangle equilibrium</a:t>
            </a:r>
          </a:p>
          <a:p>
            <a:endParaRPr lang="en-US" dirty="0"/>
          </a:p>
        </p:txBody>
      </p:sp>
      <p:sp>
        <p:nvSpPr>
          <p:cNvPr id="4" name="Slide Number Placeholder 3">
            <a:extLst>
              <a:ext uri="{FF2B5EF4-FFF2-40B4-BE49-F238E27FC236}">
                <a16:creationId xmlns:a16="http://schemas.microsoft.com/office/drawing/2014/main" id="{50202DCD-87D8-EA4B-8C9F-2DC910EED505}"/>
              </a:ext>
            </a:extLst>
          </p:cNvPr>
          <p:cNvSpPr>
            <a:spLocks noGrp="1"/>
          </p:cNvSpPr>
          <p:nvPr>
            <p:ph type="sldNum" sz="quarter" idx="12"/>
          </p:nvPr>
        </p:nvSpPr>
        <p:spPr/>
        <p:txBody>
          <a:bodyPr/>
          <a:lstStyle/>
          <a:p>
            <a:fld id="{3D165440-4880-415F-9146-4793BDD623F8}" type="slidenum">
              <a:rPr lang="en-GB" smtClean="0"/>
              <a:t>24</a:t>
            </a:fld>
            <a:endParaRPr lang="en-GB"/>
          </a:p>
        </p:txBody>
      </p:sp>
    </p:spTree>
    <p:extLst>
      <p:ext uri="{BB962C8B-B14F-4D97-AF65-F5344CB8AC3E}">
        <p14:creationId xmlns:p14="http://schemas.microsoft.com/office/powerpoint/2010/main" val="2288599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26</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26</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nSpc>
                <a:spcPct val="90000"/>
              </a:lnSpc>
              <a:buFont typeface="+mj-lt"/>
              <a:buAutoNum type="arabicPeriod"/>
            </a:pPr>
            <a:r>
              <a:rPr lang="en-GB" altLang="en-US" dirty="0"/>
              <a:t>Review your QUAD chart</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Produce a Stakeholder Analysis grid broken using the more advanced stakeholder analysis grid. </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Consider audience as internal, external and driver, supporter, observer. </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Consider conflicts – need and want.</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Produce a Risk Analysis grid </a:t>
            </a:r>
          </a:p>
        </p:txBody>
      </p:sp>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217FA-8AD9-0A44-83BA-FE1C7C21335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D98D0F8-895D-B145-8A17-7F6745DEB293}"/>
              </a:ext>
            </a:extLst>
          </p:cNvPr>
          <p:cNvSpPr>
            <a:spLocks noGrp="1"/>
          </p:cNvSpPr>
          <p:nvPr>
            <p:ph idx="1"/>
          </p:nvPr>
        </p:nvSpPr>
        <p:spPr/>
        <p:txBody>
          <a:bodyPr>
            <a:normAutofit fontScale="92500"/>
          </a:bodyPr>
          <a:lstStyle/>
          <a:p>
            <a:pPr marL="0" indent="0">
              <a:buNone/>
            </a:pPr>
            <a:r>
              <a:rPr lang="en-GB" dirty="0" err="1"/>
              <a:t>Assets.publishing.service.gov.uk</a:t>
            </a:r>
            <a:r>
              <a:rPr lang="en-GB" dirty="0"/>
              <a:t>. 2010. </a:t>
            </a:r>
            <a:r>
              <a:rPr lang="en-GB" i="1" dirty="0"/>
              <a:t>How To Organise, Plan And Control Projects</a:t>
            </a:r>
            <a:r>
              <a:rPr lang="en-GB" dirty="0"/>
              <a:t>. [online] Available at: &lt;https://</a:t>
            </a:r>
            <a:r>
              <a:rPr lang="en-GB" dirty="0" err="1"/>
              <a:t>assets.publishing.service.gov.uk</a:t>
            </a:r>
            <a:r>
              <a:rPr lang="en-GB" dirty="0"/>
              <a:t>/government/uploads/system/uploads/</a:t>
            </a:r>
            <a:r>
              <a:rPr lang="en-GB" dirty="0" err="1"/>
              <a:t>attachment_data</a:t>
            </a:r>
            <a:r>
              <a:rPr lang="en-GB" dirty="0"/>
              <a:t>/file/31979/10-1257-guidelines-for-managing-projects.pdf&gt; [Accessed 16 July 2020].</a:t>
            </a:r>
          </a:p>
          <a:p>
            <a:pPr marL="0" indent="0">
              <a:buNone/>
            </a:pPr>
            <a:endParaRPr lang="en-US" dirty="0"/>
          </a:p>
          <a:p>
            <a:pPr marL="0" indent="0">
              <a:buNone/>
            </a:pPr>
            <a:r>
              <a:rPr lang="en-US" dirty="0"/>
              <a:t>Smith, L. W. (2000). Stakeholder analysis: a pivotal practice of successful projects. Paper presented at Project Management Institute Annual Seminars &amp; Symposium, Houston, TX. Newtown Square, PA: Project Management Institute.</a:t>
            </a:r>
          </a:p>
        </p:txBody>
      </p:sp>
      <p:sp>
        <p:nvSpPr>
          <p:cNvPr id="4" name="Slide Number Placeholder 3">
            <a:extLst>
              <a:ext uri="{FF2B5EF4-FFF2-40B4-BE49-F238E27FC236}">
                <a16:creationId xmlns:a16="http://schemas.microsoft.com/office/drawing/2014/main" id="{C9EFBFB2-C724-484F-A08C-B04ADA782033}"/>
              </a:ext>
            </a:extLst>
          </p:cNvPr>
          <p:cNvSpPr>
            <a:spLocks noGrp="1"/>
          </p:cNvSpPr>
          <p:nvPr>
            <p:ph type="sldNum" sz="quarter" idx="12"/>
          </p:nvPr>
        </p:nvSpPr>
        <p:spPr/>
        <p:txBody>
          <a:bodyPr/>
          <a:lstStyle/>
          <a:p>
            <a:fld id="{3D165440-4880-415F-9146-4793BDD623F8}" type="slidenum">
              <a:rPr lang="en-GB" smtClean="0"/>
              <a:t>27</a:t>
            </a:fld>
            <a:endParaRPr lang="en-GB"/>
          </a:p>
        </p:txBody>
      </p:sp>
    </p:spTree>
    <p:extLst>
      <p:ext uri="{BB962C8B-B14F-4D97-AF65-F5344CB8AC3E}">
        <p14:creationId xmlns:p14="http://schemas.microsoft.com/office/powerpoint/2010/main" val="13404663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18361</TotalTime>
  <Words>4255</Words>
  <Application>Microsoft Macintosh PowerPoint</Application>
  <PresentationFormat>Widescreen</PresentationFormat>
  <Paragraphs>482</Paragraphs>
  <Slides>27</Slides>
  <Notes>21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3" baseType="lpstr">
      <vt:lpstr>Arial</vt:lpstr>
      <vt:lpstr>Calibri</vt:lpstr>
      <vt:lpstr>Myriad Pro</vt:lpstr>
      <vt:lpstr>Times New Roman</vt:lpstr>
      <vt:lpstr>20140311PresentationUWTSDTemplate</vt:lpstr>
      <vt:lpstr>Document</vt:lpstr>
      <vt:lpstr>BA Management Skills for the Workplace BMSK5004</vt:lpstr>
      <vt:lpstr>Session 3</vt:lpstr>
      <vt:lpstr>Quad Chart</vt:lpstr>
      <vt:lpstr>Planning is Iterative</vt:lpstr>
      <vt:lpstr>Stakeholders</vt:lpstr>
      <vt:lpstr>Project Management Environment</vt:lpstr>
      <vt:lpstr>External Stakeholders</vt:lpstr>
      <vt:lpstr>Internal Stakeholders</vt:lpstr>
      <vt:lpstr>Stakeholder Analysis</vt:lpstr>
      <vt:lpstr>Prioritising Stakeholders</vt:lpstr>
      <vt:lpstr>Power and Interest</vt:lpstr>
      <vt:lpstr>Further Tools &amp; Techniques</vt:lpstr>
      <vt:lpstr>Stakeholder ‘Salience’ Model</vt:lpstr>
      <vt:lpstr>PowerPoint Presentation</vt:lpstr>
      <vt:lpstr>Project Risk</vt:lpstr>
      <vt:lpstr>Risk of poor risk evaluation</vt:lpstr>
      <vt:lpstr>Internal/External Risks</vt:lpstr>
      <vt:lpstr>Risk – Influence &amp; Control</vt:lpstr>
      <vt:lpstr>Types of Constraint Risks</vt:lpstr>
      <vt:lpstr>Addressing Risk</vt:lpstr>
      <vt:lpstr>Boston Square (Risk)</vt:lpstr>
      <vt:lpstr>The Project Familiarity Grid</vt:lpstr>
      <vt:lpstr>Do you need to Change the Project?</vt:lpstr>
      <vt:lpstr>Key Tips</vt:lpstr>
      <vt:lpstr>Managing Projects in the Organisation</vt:lpstr>
      <vt:lpstr>Homework</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111</cp:revision>
  <dcterms:created xsi:type="dcterms:W3CDTF">2020-06-08T16:11:31Z</dcterms:created>
  <dcterms:modified xsi:type="dcterms:W3CDTF">2020-07-16T12:28:45Z</dcterms:modified>
</cp:coreProperties>
</file>