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57"/>
  </p:notesMasterIdLst>
  <p:sldIdLst>
    <p:sldId id="256" r:id="rId2"/>
    <p:sldId id="257" r:id="rId3"/>
    <p:sldId id="261" r:id="rId4"/>
    <p:sldId id="262" r:id="rId5"/>
    <p:sldId id="264" r:id="rId6"/>
    <p:sldId id="266" r:id="rId7"/>
    <p:sldId id="267" r:id="rId8"/>
    <p:sldId id="268" r:id="rId9"/>
    <p:sldId id="269" r:id="rId10"/>
    <p:sldId id="270" r:id="rId11"/>
    <p:sldId id="271" r:id="rId12"/>
    <p:sldId id="272" r:id="rId13"/>
    <p:sldId id="277" r:id="rId14"/>
    <p:sldId id="273" r:id="rId15"/>
    <p:sldId id="279" r:id="rId16"/>
    <p:sldId id="278" r:id="rId17"/>
    <p:sldId id="274" r:id="rId18"/>
    <p:sldId id="275" r:id="rId19"/>
    <p:sldId id="276" r:id="rId20"/>
    <p:sldId id="291" r:id="rId21"/>
    <p:sldId id="292" r:id="rId22"/>
    <p:sldId id="293" r:id="rId23"/>
    <p:sldId id="294" r:id="rId24"/>
    <p:sldId id="297" r:id="rId25"/>
    <p:sldId id="299" r:id="rId26"/>
    <p:sldId id="259" r:id="rId27"/>
    <p:sldId id="298" r:id="rId28"/>
    <p:sldId id="300" r:id="rId29"/>
    <p:sldId id="301" r:id="rId30"/>
    <p:sldId id="302" r:id="rId31"/>
    <p:sldId id="305" r:id="rId32"/>
    <p:sldId id="306" r:id="rId33"/>
    <p:sldId id="307" r:id="rId34"/>
    <p:sldId id="308" r:id="rId35"/>
    <p:sldId id="309" r:id="rId36"/>
    <p:sldId id="315" r:id="rId37"/>
    <p:sldId id="310" r:id="rId38"/>
    <p:sldId id="311" r:id="rId39"/>
    <p:sldId id="312" r:id="rId40"/>
    <p:sldId id="313" r:id="rId41"/>
    <p:sldId id="316" r:id="rId42"/>
    <p:sldId id="317" r:id="rId43"/>
    <p:sldId id="318" r:id="rId44"/>
    <p:sldId id="319" r:id="rId45"/>
    <p:sldId id="322" r:id="rId46"/>
    <p:sldId id="314" r:id="rId47"/>
    <p:sldId id="321" r:id="rId48"/>
    <p:sldId id="324" r:id="rId49"/>
    <p:sldId id="265" r:id="rId50"/>
    <p:sldId id="320" r:id="rId51"/>
    <p:sldId id="283" r:id="rId52"/>
    <p:sldId id="303" r:id="rId53"/>
    <p:sldId id="289" r:id="rId54"/>
    <p:sldId id="323" r:id="rId55"/>
    <p:sldId id="304" r:id="rId56"/>
  </p:sldIdLst>
  <p:sldSz cx="9144000" cy="6858000" type="screen4x3"/>
  <p:notesSz cx="6858000" cy="9144000"/>
  <p:defaultTextStyle>
    <a:defPPr>
      <a:defRPr lang="en-US"/>
    </a:defPPr>
    <a:lvl1pPr algn="ctr" rtl="0" fontAlgn="base">
      <a:spcBef>
        <a:spcPct val="0"/>
      </a:spcBef>
      <a:spcAft>
        <a:spcPct val="0"/>
      </a:spcAft>
      <a:defRPr sz="2400" kern="1200">
        <a:solidFill>
          <a:schemeClr val="tx1"/>
        </a:solidFill>
        <a:latin typeface="Times New Roman" pitchFamily="18" charset="0"/>
        <a:ea typeface="+mn-ea"/>
        <a:cs typeface="+mn-cs"/>
      </a:defRPr>
    </a:lvl1pPr>
    <a:lvl2pPr marL="457200" algn="ctr" rtl="0" fontAlgn="base">
      <a:spcBef>
        <a:spcPct val="0"/>
      </a:spcBef>
      <a:spcAft>
        <a:spcPct val="0"/>
      </a:spcAft>
      <a:defRPr sz="2400" kern="1200">
        <a:solidFill>
          <a:schemeClr val="tx1"/>
        </a:solidFill>
        <a:latin typeface="Times New Roman" pitchFamily="18" charset="0"/>
        <a:ea typeface="+mn-ea"/>
        <a:cs typeface="+mn-cs"/>
      </a:defRPr>
    </a:lvl2pPr>
    <a:lvl3pPr marL="914400" algn="ctr" rtl="0" fontAlgn="base">
      <a:spcBef>
        <a:spcPct val="0"/>
      </a:spcBef>
      <a:spcAft>
        <a:spcPct val="0"/>
      </a:spcAft>
      <a:defRPr sz="2400" kern="1200">
        <a:solidFill>
          <a:schemeClr val="tx1"/>
        </a:solidFill>
        <a:latin typeface="Times New Roman" pitchFamily="18" charset="0"/>
        <a:ea typeface="+mn-ea"/>
        <a:cs typeface="+mn-cs"/>
      </a:defRPr>
    </a:lvl3pPr>
    <a:lvl4pPr marL="1371600" algn="ctr" rtl="0" fontAlgn="base">
      <a:spcBef>
        <a:spcPct val="0"/>
      </a:spcBef>
      <a:spcAft>
        <a:spcPct val="0"/>
      </a:spcAft>
      <a:defRPr sz="2400" kern="1200">
        <a:solidFill>
          <a:schemeClr val="tx1"/>
        </a:solidFill>
        <a:latin typeface="Times New Roman" pitchFamily="18" charset="0"/>
        <a:ea typeface="+mn-ea"/>
        <a:cs typeface="+mn-cs"/>
      </a:defRPr>
    </a:lvl4pPr>
    <a:lvl5pPr marL="1828800" algn="ctr"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a:srgbClr val="FFFF99"/>
    <a:srgbClr val="CC99FF"/>
    <a:srgbClr val="CCCCFF"/>
    <a:srgbClr val="FFCC00"/>
    <a:srgbClr val="FFFF66"/>
    <a:srgbClr val="FFFF00"/>
    <a:srgbClr val="FFFFCC"/>
    <a:srgbClr val="F8F8F8"/>
    <a:srgbClr val="0000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804" y="5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94AF80-17C1-48E0-9E4D-C893C2CCDFF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441FB14-4013-4881-932C-A8F22E21CA66}">
      <dgm:prSet phldrT="[Text]"/>
      <dgm:spPr/>
      <dgm:t>
        <a:bodyPr/>
        <a:lstStyle/>
        <a:p>
          <a:r>
            <a:rPr lang="en-GB" b="1" dirty="0" smtClean="0">
              <a:latin typeface="Garamond" panose="02020404030301010803" pitchFamily="18" charset="0"/>
            </a:rPr>
            <a:t>Predisposing factors</a:t>
          </a:r>
          <a:endParaRPr lang="en-US" b="1" dirty="0">
            <a:latin typeface="Garamond" panose="02020404030301010803" pitchFamily="18" charset="0"/>
          </a:endParaRPr>
        </a:p>
      </dgm:t>
    </dgm:pt>
    <dgm:pt modelId="{23DA1689-ED71-4E88-A67D-2BDFC2C22D6C}" type="parTrans" cxnId="{3661C1C6-F0AC-42A7-9804-CE276D65B160}">
      <dgm:prSet/>
      <dgm:spPr/>
      <dgm:t>
        <a:bodyPr/>
        <a:lstStyle/>
        <a:p>
          <a:endParaRPr lang="en-US"/>
        </a:p>
      </dgm:t>
    </dgm:pt>
    <dgm:pt modelId="{4A94935B-4024-4758-A80F-6CAAC15B51FA}" type="sibTrans" cxnId="{3661C1C6-F0AC-42A7-9804-CE276D65B160}">
      <dgm:prSet/>
      <dgm:spPr/>
      <dgm:t>
        <a:bodyPr/>
        <a:lstStyle/>
        <a:p>
          <a:endParaRPr lang="en-US"/>
        </a:p>
      </dgm:t>
    </dgm:pt>
    <dgm:pt modelId="{C715431C-329D-4F1E-B25C-2735FA77068F}">
      <dgm:prSet phldrT="[Text]"/>
      <dgm:spPr/>
      <dgm:t>
        <a:bodyPr/>
        <a:lstStyle/>
        <a:p>
          <a:r>
            <a:rPr lang="en-GB" b="1" dirty="0" smtClean="0">
              <a:latin typeface="Garamond" panose="02020404030301010803" pitchFamily="18" charset="0"/>
            </a:rPr>
            <a:t>Maintenance factors</a:t>
          </a:r>
          <a:endParaRPr lang="en-US" b="1" dirty="0">
            <a:latin typeface="Garamond" panose="02020404030301010803" pitchFamily="18" charset="0"/>
          </a:endParaRPr>
        </a:p>
      </dgm:t>
    </dgm:pt>
    <dgm:pt modelId="{2B0E1023-5069-4909-BC3A-0BC92748864B}" type="parTrans" cxnId="{F7BBEEFD-CB77-47C0-B16C-096270A59578}">
      <dgm:prSet/>
      <dgm:spPr/>
      <dgm:t>
        <a:bodyPr/>
        <a:lstStyle/>
        <a:p>
          <a:endParaRPr lang="en-US"/>
        </a:p>
      </dgm:t>
    </dgm:pt>
    <dgm:pt modelId="{19FFB7F4-A08B-4B8B-BE49-C5AADFFE088F}" type="sibTrans" cxnId="{F7BBEEFD-CB77-47C0-B16C-096270A59578}">
      <dgm:prSet/>
      <dgm:spPr/>
      <dgm:t>
        <a:bodyPr/>
        <a:lstStyle/>
        <a:p>
          <a:endParaRPr lang="en-US"/>
        </a:p>
      </dgm:t>
    </dgm:pt>
    <dgm:pt modelId="{F683DA6E-7782-48B9-A928-6FE22ACEFC17}">
      <dgm:prSet phldrT="[Text]"/>
      <dgm:spPr/>
      <dgm:t>
        <a:bodyPr/>
        <a:lstStyle/>
        <a:p>
          <a:r>
            <a:rPr lang="en-GB" b="1" dirty="0" smtClean="0">
              <a:latin typeface="Garamond" panose="02020404030301010803" pitchFamily="18" charset="0"/>
            </a:rPr>
            <a:t>Situational/trigger factors</a:t>
          </a:r>
          <a:endParaRPr lang="en-US" b="1" dirty="0">
            <a:latin typeface="Garamond" panose="02020404030301010803" pitchFamily="18" charset="0"/>
          </a:endParaRPr>
        </a:p>
      </dgm:t>
    </dgm:pt>
    <dgm:pt modelId="{981FC043-2BA9-4A9D-8968-19CA4726B182}" type="parTrans" cxnId="{40858676-CA55-49B1-AB36-CEF2CBD775AD}">
      <dgm:prSet/>
      <dgm:spPr/>
      <dgm:t>
        <a:bodyPr/>
        <a:lstStyle/>
        <a:p>
          <a:endParaRPr lang="en-US"/>
        </a:p>
      </dgm:t>
    </dgm:pt>
    <dgm:pt modelId="{F841AD66-704D-424A-9505-7E657A249B2A}" type="sibTrans" cxnId="{40858676-CA55-49B1-AB36-CEF2CBD775AD}">
      <dgm:prSet/>
      <dgm:spPr/>
      <dgm:t>
        <a:bodyPr/>
        <a:lstStyle/>
        <a:p>
          <a:endParaRPr lang="en-US"/>
        </a:p>
      </dgm:t>
    </dgm:pt>
    <dgm:pt modelId="{BD10C631-3621-4F2A-9449-D8766FA75AAB}">
      <dgm:prSet custT="1"/>
      <dgm:spPr>
        <a:solidFill>
          <a:schemeClr val="accent1">
            <a:lumMod val="20000"/>
            <a:lumOff val="80000"/>
            <a:alpha val="90000"/>
          </a:schemeClr>
        </a:solidFill>
      </dgm:spPr>
      <dgm:t>
        <a:bodyPr/>
        <a:lstStyle/>
        <a:p>
          <a:r>
            <a:rPr lang="en-GB" sz="1600" dirty="0" smtClean="0">
              <a:latin typeface="Garamond" panose="02020404030301010803" pitchFamily="18" charset="0"/>
            </a:rPr>
            <a:t>Failure of normal bonding, traumatic experiences needing resolution, fantasies developing, acting out fantasies </a:t>
          </a:r>
          <a:endParaRPr lang="en-US" sz="1600" dirty="0">
            <a:latin typeface="Garamond" panose="02020404030301010803" pitchFamily="18" charset="0"/>
          </a:endParaRPr>
        </a:p>
      </dgm:t>
    </dgm:pt>
    <dgm:pt modelId="{1CC918AB-1EF4-41A1-A418-653CE95F67CB}" type="parTrans" cxnId="{2DF600FA-0147-4F63-809A-5D6797F773BB}">
      <dgm:prSet/>
      <dgm:spPr/>
      <dgm:t>
        <a:bodyPr/>
        <a:lstStyle/>
        <a:p>
          <a:endParaRPr lang="en-US"/>
        </a:p>
      </dgm:t>
    </dgm:pt>
    <dgm:pt modelId="{61544D3B-F819-4B92-AD77-A924AC3ACA5B}" type="sibTrans" cxnId="{2DF600FA-0147-4F63-809A-5D6797F773BB}">
      <dgm:prSet/>
      <dgm:spPr/>
      <dgm:t>
        <a:bodyPr/>
        <a:lstStyle/>
        <a:p>
          <a:endParaRPr lang="en-US"/>
        </a:p>
      </dgm:t>
    </dgm:pt>
    <dgm:pt modelId="{F22841F0-7965-4AE3-98AD-6E2368B3D23A}">
      <dgm:prSet custT="1"/>
      <dgm:spPr>
        <a:solidFill>
          <a:schemeClr val="accent1">
            <a:lumMod val="20000"/>
            <a:lumOff val="80000"/>
            <a:alpha val="90000"/>
          </a:schemeClr>
        </a:solidFill>
      </dgm:spPr>
      <dgm:t>
        <a:bodyPr/>
        <a:lstStyle/>
        <a:p>
          <a:r>
            <a:rPr lang="en-GB" sz="1600" dirty="0" smtClean="0">
              <a:latin typeface="Garamond" panose="02020404030301010803" pitchFamily="18" charset="0"/>
            </a:rPr>
            <a:t>Cognitive inhibitory or cognitive facilitative factors, operant processes: experiencing the power of reward </a:t>
          </a:r>
          <a:endParaRPr lang="en-US" sz="1600" dirty="0">
            <a:latin typeface="Garamond" panose="02020404030301010803" pitchFamily="18" charset="0"/>
          </a:endParaRPr>
        </a:p>
      </dgm:t>
    </dgm:pt>
    <dgm:pt modelId="{1781484F-DE75-40DF-8FBB-5AB849FF7185}" type="parTrans" cxnId="{FBCCA07B-F3E8-4A24-815B-C420571C1D3D}">
      <dgm:prSet/>
      <dgm:spPr/>
      <dgm:t>
        <a:bodyPr/>
        <a:lstStyle/>
        <a:p>
          <a:endParaRPr lang="en-US"/>
        </a:p>
      </dgm:t>
    </dgm:pt>
    <dgm:pt modelId="{26DDE6A2-72F7-46C2-9B26-1D76620BAFE1}" type="sibTrans" cxnId="{FBCCA07B-F3E8-4A24-815B-C420571C1D3D}">
      <dgm:prSet/>
      <dgm:spPr/>
      <dgm:t>
        <a:bodyPr/>
        <a:lstStyle/>
        <a:p>
          <a:endParaRPr lang="en-US"/>
        </a:p>
      </dgm:t>
    </dgm:pt>
    <dgm:pt modelId="{B8CF2A73-FC28-44B3-AB8B-FD3FDDA08F88}">
      <dgm:prSet custT="1"/>
      <dgm:spPr>
        <a:solidFill>
          <a:schemeClr val="accent1">
            <a:lumMod val="20000"/>
            <a:lumOff val="80000"/>
            <a:alpha val="90000"/>
          </a:schemeClr>
        </a:solidFill>
      </dgm:spPr>
      <dgm:t>
        <a:bodyPr/>
        <a:lstStyle/>
        <a:p>
          <a:r>
            <a:rPr lang="en-GB" sz="1600" dirty="0" smtClean="0">
              <a:latin typeface="Garamond" panose="02020404030301010803" pitchFamily="18" charset="0"/>
            </a:rPr>
            <a:t>Trigger factors such as stress, money worries, employment or relationship concerns</a:t>
          </a:r>
          <a:endParaRPr lang="en-US" sz="1600" dirty="0">
            <a:latin typeface="Garamond" panose="02020404030301010803" pitchFamily="18" charset="0"/>
          </a:endParaRPr>
        </a:p>
      </dgm:t>
    </dgm:pt>
    <dgm:pt modelId="{6E35DE2B-B468-4028-B8B3-F678F104C1A1}" type="parTrans" cxnId="{8997B055-5AC4-45FA-81AF-B348CD9D7AD8}">
      <dgm:prSet/>
      <dgm:spPr/>
      <dgm:t>
        <a:bodyPr/>
        <a:lstStyle/>
        <a:p>
          <a:endParaRPr lang="en-US"/>
        </a:p>
      </dgm:t>
    </dgm:pt>
    <dgm:pt modelId="{849A24C8-28DD-4E6E-BCC2-7F37BA1280B5}" type="sibTrans" cxnId="{8997B055-5AC4-45FA-81AF-B348CD9D7AD8}">
      <dgm:prSet/>
      <dgm:spPr/>
      <dgm:t>
        <a:bodyPr/>
        <a:lstStyle/>
        <a:p>
          <a:endParaRPr lang="en-US"/>
        </a:p>
      </dgm:t>
    </dgm:pt>
    <dgm:pt modelId="{22FA6349-92A3-4032-9559-52F189B0B81A}" type="pres">
      <dgm:prSet presAssocID="{FC94AF80-17C1-48E0-9E4D-C893C2CCDFFA}" presName="linear" presStyleCnt="0">
        <dgm:presLayoutVars>
          <dgm:dir/>
          <dgm:animLvl val="lvl"/>
          <dgm:resizeHandles val="exact"/>
        </dgm:presLayoutVars>
      </dgm:prSet>
      <dgm:spPr/>
      <dgm:t>
        <a:bodyPr/>
        <a:lstStyle/>
        <a:p>
          <a:endParaRPr lang="en-US"/>
        </a:p>
      </dgm:t>
    </dgm:pt>
    <dgm:pt modelId="{1CC69C2E-0353-4A0F-B81F-B19F877C7187}" type="pres">
      <dgm:prSet presAssocID="{D441FB14-4013-4881-932C-A8F22E21CA66}" presName="parentLin" presStyleCnt="0"/>
      <dgm:spPr/>
      <dgm:t>
        <a:bodyPr/>
        <a:lstStyle/>
        <a:p>
          <a:endParaRPr lang="en-GB"/>
        </a:p>
      </dgm:t>
    </dgm:pt>
    <dgm:pt modelId="{664BD088-0372-4F13-B556-D0161D0C75F4}" type="pres">
      <dgm:prSet presAssocID="{D441FB14-4013-4881-932C-A8F22E21CA66}" presName="parentLeftMargin" presStyleLbl="node1" presStyleIdx="0" presStyleCnt="3"/>
      <dgm:spPr/>
      <dgm:t>
        <a:bodyPr/>
        <a:lstStyle/>
        <a:p>
          <a:endParaRPr lang="en-US"/>
        </a:p>
      </dgm:t>
    </dgm:pt>
    <dgm:pt modelId="{2A8A82FF-206D-4F5C-8E33-00EC22EE8792}" type="pres">
      <dgm:prSet presAssocID="{D441FB14-4013-4881-932C-A8F22E21CA66}" presName="parentText" presStyleLbl="node1" presStyleIdx="0" presStyleCnt="3">
        <dgm:presLayoutVars>
          <dgm:chMax val="0"/>
          <dgm:bulletEnabled val="1"/>
        </dgm:presLayoutVars>
      </dgm:prSet>
      <dgm:spPr/>
      <dgm:t>
        <a:bodyPr/>
        <a:lstStyle/>
        <a:p>
          <a:endParaRPr lang="en-US"/>
        </a:p>
      </dgm:t>
    </dgm:pt>
    <dgm:pt modelId="{51F76CE0-AADB-4F24-98F4-3524E6CF780A}" type="pres">
      <dgm:prSet presAssocID="{D441FB14-4013-4881-932C-A8F22E21CA66}" presName="negativeSpace" presStyleCnt="0"/>
      <dgm:spPr/>
      <dgm:t>
        <a:bodyPr/>
        <a:lstStyle/>
        <a:p>
          <a:endParaRPr lang="en-GB"/>
        </a:p>
      </dgm:t>
    </dgm:pt>
    <dgm:pt modelId="{A6CCE875-69B6-4D9E-B51B-937CBF782372}" type="pres">
      <dgm:prSet presAssocID="{D441FB14-4013-4881-932C-A8F22E21CA66}" presName="childText" presStyleLbl="conFgAcc1" presStyleIdx="0" presStyleCnt="3" custScaleY="117715" custLinFactNeighborY="-7739">
        <dgm:presLayoutVars>
          <dgm:bulletEnabled val="1"/>
        </dgm:presLayoutVars>
      </dgm:prSet>
      <dgm:spPr/>
      <dgm:t>
        <a:bodyPr/>
        <a:lstStyle/>
        <a:p>
          <a:endParaRPr lang="en-US"/>
        </a:p>
      </dgm:t>
    </dgm:pt>
    <dgm:pt modelId="{7CF868FF-1457-48D1-A93E-B3C995E62478}" type="pres">
      <dgm:prSet presAssocID="{4A94935B-4024-4758-A80F-6CAAC15B51FA}" presName="spaceBetweenRectangles" presStyleCnt="0"/>
      <dgm:spPr/>
      <dgm:t>
        <a:bodyPr/>
        <a:lstStyle/>
        <a:p>
          <a:endParaRPr lang="en-GB"/>
        </a:p>
      </dgm:t>
    </dgm:pt>
    <dgm:pt modelId="{0E327EB1-BFA5-4F5E-8863-81B31711FD00}" type="pres">
      <dgm:prSet presAssocID="{C715431C-329D-4F1E-B25C-2735FA77068F}" presName="parentLin" presStyleCnt="0"/>
      <dgm:spPr/>
      <dgm:t>
        <a:bodyPr/>
        <a:lstStyle/>
        <a:p>
          <a:endParaRPr lang="en-GB"/>
        </a:p>
      </dgm:t>
    </dgm:pt>
    <dgm:pt modelId="{97EC3B60-A7D8-4430-AF66-AD2CDB1C12D0}" type="pres">
      <dgm:prSet presAssocID="{C715431C-329D-4F1E-B25C-2735FA77068F}" presName="parentLeftMargin" presStyleLbl="node1" presStyleIdx="0" presStyleCnt="3"/>
      <dgm:spPr/>
      <dgm:t>
        <a:bodyPr/>
        <a:lstStyle/>
        <a:p>
          <a:endParaRPr lang="en-US"/>
        </a:p>
      </dgm:t>
    </dgm:pt>
    <dgm:pt modelId="{81E4659C-50D0-47D7-800B-D2284CF17D2D}" type="pres">
      <dgm:prSet presAssocID="{C715431C-329D-4F1E-B25C-2735FA77068F}" presName="parentText" presStyleLbl="node1" presStyleIdx="1" presStyleCnt="3">
        <dgm:presLayoutVars>
          <dgm:chMax val="0"/>
          <dgm:bulletEnabled val="1"/>
        </dgm:presLayoutVars>
      </dgm:prSet>
      <dgm:spPr/>
      <dgm:t>
        <a:bodyPr/>
        <a:lstStyle/>
        <a:p>
          <a:endParaRPr lang="en-US"/>
        </a:p>
      </dgm:t>
    </dgm:pt>
    <dgm:pt modelId="{41B0A8A6-3CEB-421C-A7EC-1E9E832676C0}" type="pres">
      <dgm:prSet presAssocID="{C715431C-329D-4F1E-B25C-2735FA77068F}" presName="negativeSpace" presStyleCnt="0"/>
      <dgm:spPr/>
      <dgm:t>
        <a:bodyPr/>
        <a:lstStyle/>
        <a:p>
          <a:endParaRPr lang="en-GB"/>
        </a:p>
      </dgm:t>
    </dgm:pt>
    <dgm:pt modelId="{90948AA3-3C51-4E45-9895-4D01532E034D}" type="pres">
      <dgm:prSet presAssocID="{C715431C-329D-4F1E-B25C-2735FA77068F}" presName="childText" presStyleLbl="conFgAcc1" presStyleIdx="1" presStyleCnt="3">
        <dgm:presLayoutVars>
          <dgm:bulletEnabled val="1"/>
        </dgm:presLayoutVars>
      </dgm:prSet>
      <dgm:spPr/>
      <dgm:t>
        <a:bodyPr/>
        <a:lstStyle/>
        <a:p>
          <a:endParaRPr lang="en-US"/>
        </a:p>
      </dgm:t>
    </dgm:pt>
    <dgm:pt modelId="{330949CC-BB4C-4F4A-8657-38B164CF92FE}" type="pres">
      <dgm:prSet presAssocID="{19FFB7F4-A08B-4B8B-BE49-C5AADFFE088F}" presName="spaceBetweenRectangles" presStyleCnt="0"/>
      <dgm:spPr/>
      <dgm:t>
        <a:bodyPr/>
        <a:lstStyle/>
        <a:p>
          <a:endParaRPr lang="en-GB"/>
        </a:p>
      </dgm:t>
    </dgm:pt>
    <dgm:pt modelId="{5A4A4C68-5DD7-4E48-ACD2-41A33B9F25F7}" type="pres">
      <dgm:prSet presAssocID="{F683DA6E-7782-48B9-A928-6FE22ACEFC17}" presName="parentLin" presStyleCnt="0"/>
      <dgm:spPr/>
      <dgm:t>
        <a:bodyPr/>
        <a:lstStyle/>
        <a:p>
          <a:endParaRPr lang="en-GB"/>
        </a:p>
      </dgm:t>
    </dgm:pt>
    <dgm:pt modelId="{26DC39BB-B5CD-444C-9E4D-EB3DC3D30314}" type="pres">
      <dgm:prSet presAssocID="{F683DA6E-7782-48B9-A928-6FE22ACEFC17}" presName="parentLeftMargin" presStyleLbl="node1" presStyleIdx="1" presStyleCnt="3"/>
      <dgm:spPr/>
      <dgm:t>
        <a:bodyPr/>
        <a:lstStyle/>
        <a:p>
          <a:endParaRPr lang="en-US"/>
        </a:p>
      </dgm:t>
    </dgm:pt>
    <dgm:pt modelId="{874BE8B4-C097-4521-87B8-714F78008860}" type="pres">
      <dgm:prSet presAssocID="{F683DA6E-7782-48B9-A928-6FE22ACEFC17}" presName="parentText" presStyleLbl="node1" presStyleIdx="2" presStyleCnt="3">
        <dgm:presLayoutVars>
          <dgm:chMax val="0"/>
          <dgm:bulletEnabled val="1"/>
        </dgm:presLayoutVars>
      </dgm:prSet>
      <dgm:spPr/>
      <dgm:t>
        <a:bodyPr/>
        <a:lstStyle/>
        <a:p>
          <a:endParaRPr lang="en-US"/>
        </a:p>
      </dgm:t>
    </dgm:pt>
    <dgm:pt modelId="{01ADD9A7-0661-4AB8-9901-2E9BEEE52196}" type="pres">
      <dgm:prSet presAssocID="{F683DA6E-7782-48B9-A928-6FE22ACEFC17}" presName="negativeSpace" presStyleCnt="0"/>
      <dgm:spPr/>
      <dgm:t>
        <a:bodyPr/>
        <a:lstStyle/>
        <a:p>
          <a:endParaRPr lang="en-GB"/>
        </a:p>
      </dgm:t>
    </dgm:pt>
    <dgm:pt modelId="{248CFD9A-9839-488C-B85E-CC0E1D9DD4F3}" type="pres">
      <dgm:prSet presAssocID="{F683DA6E-7782-48B9-A928-6FE22ACEFC17}" presName="childText" presStyleLbl="conFgAcc1" presStyleIdx="2" presStyleCnt="3">
        <dgm:presLayoutVars>
          <dgm:bulletEnabled val="1"/>
        </dgm:presLayoutVars>
      </dgm:prSet>
      <dgm:spPr/>
      <dgm:t>
        <a:bodyPr/>
        <a:lstStyle/>
        <a:p>
          <a:endParaRPr lang="en-US"/>
        </a:p>
      </dgm:t>
    </dgm:pt>
  </dgm:ptLst>
  <dgm:cxnLst>
    <dgm:cxn modelId="{C53C990A-014C-4980-B07D-F7256FA8518B}" type="presOf" srcId="{BD10C631-3621-4F2A-9449-D8766FA75AAB}" destId="{A6CCE875-69B6-4D9E-B51B-937CBF782372}" srcOrd="0" destOrd="0" presId="urn:microsoft.com/office/officeart/2005/8/layout/list1"/>
    <dgm:cxn modelId="{6EFF16A5-0E22-444C-9697-E5C60F230F5A}" type="presOf" srcId="{B8CF2A73-FC28-44B3-AB8B-FD3FDDA08F88}" destId="{248CFD9A-9839-488C-B85E-CC0E1D9DD4F3}" srcOrd="0" destOrd="0" presId="urn:microsoft.com/office/officeart/2005/8/layout/list1"/>
    <dgm:cxn modelId="{EAA4E632-CA4A-41D5-BD9B-BCC9055056A2}" type="presOf" srcId="{D441FB14-4013-4881-932C-A8F22E21CA66}" destId="{664BD088-0372-4F13-B556-D0161D0C75F4}" srcOrd="0" destOrd="0" presId="urn:microsoft.com/office/officeart/2005/8/layout/list1"/>
    <dgm:cxn modelId="{F7BBEEFD-CB77-47C0-B16C-096270A59578}" srcId="{FC94AF80-17C1-48E0-9E4D-C893C2CCDFFA}" destId="{C715431C-329D-4F1E-B25C-2735FA77068F}" srcOrd="1" destOrd="0" parTransId="{2B0E1023-5069-4909-BC3A-0BC92748864B}" sibTransId="{19FFB7F4-A08B-4B8B-BE49-C5AADFFE088F}"/>
    <dgm:cxn modelId="{63FDD4D8-99E1-4088-9995-2000259132D7}" type="presOf" srcId="{FC94AF80-17C1-48E0-9E4D-C893C2CCDFFA}" destId="{22FA6349-92A3-4032-9559-52F189B0B81A}" srcOrd="0" destOrd="0" presId="urn:microsoft.com/office/officeart/2005/8/layout/list1"/>
    <dgm:cxn modelId="{2DF600FA-0147-4F63-809A-5D6797F773BB}" srcId="{D441FB14-4013-4881-932C-A8F22E21CA66}" destId="{BD10C631-3621-4F2A-9449-D8766FA75AAB}" srcOrd="0" destOrd="0" parTransId="{1CC918AB-1EF4-41A1-A418-653CE95F67CB}" sibTransId="{61544D3B-F819-4B92-AD77-A924AC3ACA5B}"/>
    <dgm:cxn modelId="{8997B055-5AC4-45FA-81AF-B348CD9D7AD8}" srcId="{F683DA6E-7782-48B9-A928-6FE22ACEFC17}" destId="{B8CF2A73-FC28-44B3-AB8B-FD3FDDA08F88}" srcOrd="0" destOrd="0" parTransId="{6E35DE2B-B468-4028-B8B3-F678F104C1A1}" sibTransId="{849A24C8-28DD-4E6E-BCC2-7F37BA1280B5}"/>
    <dgm:cxn modelId="{5ADBE843-AB71-4A98-8911-86CC8A51E4D0}" type="presOf" srcId="{F683DA6E-7782-48B9-A928-6FE22ACEFC17}" destId="{874BE8B4-C097-4521-87B8-714F78008860}" srcOrd="1" destOrd="0" presId="urn:microsoft.com/office/officeart/2005/8/layout/list1"/>
    <dgm:cxn modelId="{0A4BD433-F1C8-402F-85A7-B00EFED74DAC}" type="presOf" srcId="{C715431C-329D-4F1E-B25C-2735FA77068F}" destId="{81E4659C-50D0-47D7-800B-D2284CF17D2D}" srcOrd="1" destOrd="0" presId="urn:microsoft.com/office/officeart/2005/8/layout/list1"/>
    <dgm:cxn modelId="{E00C2EB3-BFE5-4701-90B6-304C34085893}" type="presOf" srcId="{F683DA6E-7782-48B9-A928-6FE22ACEFC17}" destId="{26DC39BB-B5CD-444C-9E4D-EB3DC3D30314}" srcOrd="0" destOrd="0" presId="urn:microsoft.com/office/officeart/2005/8/layout/list1"/>
    <dgm:cxn modelId="{3661C1C6-F0AC-42A7-9804-CE276D65B160}" srcId="{FC94AF80-17C1-48E0-9E4D-C893C2CCDFFA}" destId="{D441FB14-4013-4881-932C-A8F22E21CA66}" srcOrd="0" destOrd="0" parTransId="{23DA1689-ED71-4E88-A67D-2BDFC2C22D6C}" sibTransId="{4A94935B-4024-4758-A80F-6CAAC15B51FA}"/>
    <dgm:cxn modelId="{FBCCA07B-F3E8-4A24-815B-C420571C1D3D}" srcId="{C715431C-329D-4F1E-B25C-2735FA77068F}" destId="{F22841F0-7965-4AE3-98AD-6E2368B3D23A}" srcOrd="0" destOrd="0" parTransId="{1781484F-DE75-40DF-8FBB-5AB849FF7185}" sibTransId="{26DDE6A2-72F7-46C2-9B26-1D76620BAFE1}"/>
    <dgm:cxn modelId="{840A1233-404D-47DE-AFF0-9D363894FDF7}" type="presOf" srcId="{C715431C-329D-4F1E-B25C-2735FA77068F}" destId="{97EC3B60-A7D8-4430-AF66-AD2CDB1C12D0}" srcOrd="0" destOrd="0" presId="urn:microsoft.com/office/officeart/2005/8/layout/list1"/>
    <dgm:cxn modelId="{C23D0DA8-2EFE-4FA6-8FB7-AA13871157B4}" type="presOf" srcId="{F22841F0-7965-4AE3-98AD-6E2368B3D23A}" destId="{90948AA3-3C51-4E45-9895-4D01532E034D}" srcOrd="0" destOrd="0" presId="urn:microsoft.com/office/officeart/2005/8/layout/list1"/>
    <dgm:cxn modelId="{B44A724F-8B91-4AFC-881A-F16572021848}" type="presOf" srcId="{D441FB14-4013-4881-932C-A8F22E21CA66}" destId="{2A8A82FF-206D-4F5C-8E33-00EC22EE8792}" srcOrd="1" destOrd="0" presId="urn:microsoft.com/office/officeart/2005/8/layout/list1"/>
    <dgm:cxn modelId="{40858676-CA55-49B1-AB36-CEF2CBD775AD}" srcId="{FC94AF80-17C1-48E0-9E4D-C893C2CCDFFA}" destId="{F683DA6E-7782-48B9-A928-6FE22ACEFC17}" srcOrd="2" destOrd="0" parTransId="{981FC043-2BA9-4A9D-8968-19CA4726B182}" sibTransId="{F841AD66-704D-424A-9505-7E657A249B2A}"/>
    <dgm:cxn modelId="{5FC5939F-C36B-44D7-98AE-60082E4E9618}" type="presParOf" srcId="{22FA6349-92A3-4032-9559-52F189B0B81A}" destId="{1CC69C2E-0353-4A0F-B81F-B19F877C7187}" srcOrd="0" destOrd="0" presId="urn:microsoft.com/office/officeart/2005/8/layout/list1"/>
    <dgm:cxn modelId="{B649DD31-94B5-4803-8F36-A04D019A1F99}" type="presParOf" srcId="{1CC69C2E-0353-4A0F-B81F-B19F877C7187}" destId="{664BD088-0372-4F13-B556-D0161D0C75F4}" srcOrd="0" destOrd="0" presId="urn:microsoft.com/office/officeart/2005/8/layout/list1"/>
    <dgm:cxn modelId="{487EFD10-AA42-4B82-B4B7-79EC9492164A}" type="presParOf" srcId="{1CC69C2E-0353-4A0F-B81F-B19F877C7187}" destId="{2A8A82FF-206D-4F5C-8E33-00EC22EE8792}" srcOrd="1" destOrd="0" presId="urn:microsoft.com/office/officeart/2005/8/layout/list1"/>
    <dgm:cxn modelId="{C4E10185-9A9F-40E6-8889-8D559A0EDB82}" type="presParOf" srcId="{22FA6349-92A3-4032-9559-52F189B0B81A}" destId="{51F76CE0-AADB-4F24-98F4-3524E6CF780A}" srcOrd="1" destOrd="0" presId="urn:microsoft.com/office/officeart/2005/8/layout/list1"/>
    <dgm:cxn modelId="{EE92C0B2-821E-4237-8641-0451E26F0B27}" type="presParOf" srcId="{22FA6349-92A3-4032-9559-52F189B0B81A}" destId="{A6CCE875-69B6-4D9E-B51B-937CBF782372}" srcOrd="2" destOrd="0" presId="urn:microsoft.com/office/officeart/2005/8/layout/list1"/>
    <dgm:cxn modelId="{FFC13431-48F8-4EB0-ACDD-F569F58F80B7}" type="presParOf" srcId="{22FA6349-92A3-4032-9559-52F189B0B81A}" destId="{7CF868FF-1457-48D1-A93E-B3C995E62478}" srcOrd="3" destOrd="0" presId="urn:microsoft.com/office/officeart/2005/8/layout/list1"/>
    <dgm:cxn modelId="{B11A337F-BD42-48EC-BA46-C6C0282C4A16}" type="presParOf" srcId="{22FA6349-92A3-4032-9559-52F189B0B81A}" destId="{0E327EB1-BFA5-4F5E-8863-81B31711FD00}" srcOrd="4" destOrd="0" presId="urn:microsoft.com/office/officeart/2005/8/layout/list1"/>
    <dgm:cxn modelId="{957F1D69-968E-4F01-B988-5DB7D6F6CD2C}" type="presParOf" srcId="{0E327EB1-BFA5-4F5E-8863-81B31711FD00}" destId="{97EC3B60-A7D8-4430-AF66-AD2CDB1C12D0}" srcOrd="0" destOrd="0" presId="urn:microsoft.com/office/officeart/2005/8/layout/list1"/>
    <dgm:cxn modelId="{2F16E105-01EE-4DFB-B9BD-17D16054EEEB}" type="presParOf" srcId="{0E327EB1-BFA5-4F5E-8863-81B31711FD00}" destId="{81E4659C-50D0-47D7-800B-D2284CF17D2D}" srcOrd="1" destOrd="0" presId="urn:microsoft.com/office/officeart/2005/8/layout/list1"/>
    <dgm:cxn modelId="{84EA2418-C12A-4D2C-8406-DF53C7C2F211}" type="presParOf" srcId="{22FA6349-92A3-4032-9559-52F189B0B81A}" destId="{41B0A8A6-3CEB-421C-A7EC-1E9E832676C0}" srcOrd="5" destOrd="0" presId="urn:microsoft.com/office/officeart/2005/8/layout/list1"/>
    <dgm:cxn modelId="{3C523424-EB69-4E4D-8368-78A12A42A981}" type="presParOf" srcId="{22FA6349-92A3-4032-9559-52F189B0B81A}" destId="{90948AA3-3C51-4E45-9895-4D01532E034D}" srcOrd="6" destOrd="0" presId="urn:microsoft.com/office/officeart/2005/8/layout/list1"/>
    <dgm:cxn modelId="{82ABDAB5-3389-4226-AE9B-9023AC731EB7}" type="presParOf" srcId="{22FA6349-92A3-4032-9559-52F189B0B81A}" destId="{330949CC-BB4C-4F4A-8657-38B164CF92FE}" srcOrd="7" destOrd="0" presId="urn:microsoft.com/office/officeart/2005/8/layout/list1"/>
    <dgm:cxn modelId="{AB63F815-4917-4A27-B694-451F007B7417}" type="presParOf" srcId="{22FA6349-92A3-4032-9559-52F189B0B81A}" destId="{5A4A4C68-5DD7-4E48-ACD2-41A33B9F25F7}" srcOrd="8" destOrd="0" presId="urn:microsoft.com/office/officeart/2005/8/layout/list1"/>
    <dgm:cxn modelId="{76E88924-4661-45FC-8B58-7FD3EE461001}" type="presParOf" srcId="{5A4A4C68-5DD7-4E48-ACD2-41A33B9F25F7}" destId="{26DC39BB-B5CD-444C-9E4D-EB3DC3D30314}" srcOrd="0" destOrd="0" presId="urn:microsoft.com/office/officeart/2005/8/layout/list1"/>
    <dgm:cxn modelId="{799968CA-BE21-4F61-BC3E-A4759F1F7D44}" type="presParOf" srcId="{5A4A4C68-5DD7-4E48-ACD2-41A33B9F25F7}" destId="{874BE8B4-C097-4521-87B8-714F78008860}" srcOrd="1" destOrd="0" presId="urn:microsoft.com/office/officeart/2005/8/layout/list1"/>
    <dgm:cxn modelId="{A05A1063-67D0-49AD-94FB-8F1A03D0659F}" type="presParOf" srcId="{22FA6349-92A3-4032-9559-52F189B0B81A}" destId="{01ADD9A7-0661-4AB8-9901-2E9BEEE52196}" srcOrd="9" destOrd="0" presId="urn:microsoft.com/office/officeart/2005/8/layout/list1"/>
    <dgm:cxn modelId="{C9E784E5-4B49-4099-9F4B-92DCE8919039}" type="presParOf" srcId="{22FA6349-92A3-4032-9559-52F189B0B81A}" destId="{248CFD9A-9839-488C-B85E-CC0E1D9DD4F3}"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CD2A7E-7F3F-49BD-A1E9-8161A40FD894}" type="doc">
      <dgm:prSet loTypeId="urn:microsoft.com/office/officeart/2005/8/layout/default" loCatId="list" qsTypeId="urn:microsoft.com/office/officeart/2005/8/quickstyle/simple1" qsCatId="simple" csTypeId="urn:microsoft.com/office/officeart/2005/8/colors/accent1_2" csCatId="accent1" phldr="1"/>
      <dgm:spPr>
        <a:scene3d>
          <a:camera prst="orthographicFront">
            <a:rot lat="0" lon="0" rev="0"/>
          </a:camera>
          <a:lightRig rig="threePt" dir="t"/>
        </a:scene3d>
      </dgm:spPr>
      <dgm:t>
        <a:bodyPr/>
        <a:lstStyle/>
        <a:p>
          <a:endParaRPr lang="en-US"/>
        </a:p>
      </dgm:t>
    </dgm:pt>
    <dgm:pt modelId="{FAB17831-C4ED-4495-A724-7BD9398C67BB}">
      <dgm:prSet phldrT="[Text]" custT="1"/>
      <dgm:spPr/>
      <dgm:t>
        <a:bodyPr/>
        <a:lstStyle/>
        <a:p>
          <a:r>
            <a:rPr lang="en-GB" sz="2400" b="1" dirty="0" smtClean="0">
              <a:latin typeface="Garamond" panose="02020404030301010803" pitchFamily="18" charset="0"/>
            </a:rPr>
            <a:t>Offenders mother abused as child</a:t>
          </a:r>
          <a:endParaRPr lang="en-US" sz="2400" b="1" dirty="0">
            <a:latin typeface="Garamond" panose="02020404030301010803" pitchFamily="18" charset="0"/>
          </a:endParaRPr>
        </a:p>
      </dgm:t>
    </dgm:pt>
    <dgm:pt modelId="{48B2E400-12C9-4D52-B325-ACCE78D129CB}" type="parTrans" cxnId="{20E180F1-0F91-4398-8214-9434FF9E9544}">
      <dgm:prSet/>
      <dgm:spPr/>
      <dgm:t>
        <a:bodyPr/>
        <a:lstStyle/>
        <a:p>
          <a:endParaRPr lang="en-US"/>
        </a:p>
      </dgm:t>
    </dgm:pt>
    <dgm:pt modelId="{8DCD1C41-4393-4371-A2F8-C5FD566D476E}" type="sibTrans" cxnId="{20E180F1-0F91-4398-8214-9434FF9E9544}">
      <dgm:prSet/>
      <dgm:spPr/>
      <dgm:t>
        <a:bodyPr/>
        <a:lstStyle/>
        <a:p>
          <a:endParaRPr lang="en-US"/>
        </a:p>
      </dgm:t>
    </dgm:pt>
    <dgm:pt modelId="{B6813958-96DA-4B51-BE5B-E10416BB86ED}">
      <dgm:prSet phldrT="[Text]" custT="1"/>
      <dgm:spPr/>
      <dgm:t>
        <a:bodyPr/>
        <a:lstStyle/>
        <a:p>
          <a:r>
            <a:rPr lang="en-GB" sz="2400" b="1" dirty="0" smtClean="0">
              <a:latin typeface="Garamond" panose="02020404030301010803" pitchFamily="18" charset="0"/>
            </a:rPr>
            <a:t>Offender physically abused as child</a:t>
          </a:r>
          <a:endParaRPr lang="en-US" sz="2400" b="1" dirty="0">
            <a:latin typeface="Garamond" panose="02020404030301010803" pitchFamily="18" charset="0"/>
          </a:endParaRPr>
        </a:p>
      </dgm:t>
    </dgm:pt>
    <dgm:pt modelId="{BCA86451-B63E-41CA-9C9C-B7858D1312B5}" type="parTrans" cxnId="{D865A3B1-2D1E-49D2-AE96-BCADDEB2FCDF}">
      <dgm:prSet/>
      <dgm:spPr/>
      <dgm:t>
        <a:bodyPr/>
        <a:lstStyle/>
        <a:p>
          <a:endParaRPr lang="en-US"/>
        </a:p>
      </dgm:t>
    </dgm:pt>
    <dgm:pt modelId="{96386C30-9FA0-4419-8E9B-7E1D978C9185}" type="sibTrans" cxnId="{D865A3B1-2D1E-49D2-AE96-BCADDEB2FCDF}">
      <dgm:prSet/>
      <dgm:spPr/>
      <dgm:t>
        <a:bodyPr/>
        <a:lstStyle/>
        <a:p>
          <a:endParaRPr lang="en-US"/>
        </a:p>
      </dgm:t>
    </dgm:pt>
    <dgm:pt modelId="{61D32AA4-6E7C-4683-A53E-A17C90A23188}">
      <dgm:prSet phldrT="[Text]" custT="1"/>
      <dgm:spPr/>
      <dgm:t>
        <a:bodyPr/>
        <a:lstStyle/>
        <a:p>
          <a:r>
            <a:rPr lang="en-GB" sz="2400" b="1" dirty="0" smtClean="0">
              <a:latin typeface="Garamond" panose="02020404030301010803" pitchFamily="18" charset="0"/>
            </a:rPr>
            <a:t>Maternal problems</a:t>
          </a:r>
          <a:endParaRPr lang="en-US" sz="2400" b="1" dirty="0">
            <a:latin typeface="Garamond" panose="02020404030301010803" pitchFamily="18" charset="0"/>
          </a:endParaRPr>
        </a:p>
      </dgm:t>
    </dgm:pt>
    <dgm:pt modelId="{7084C056-5021-4B28-BBB9-9C238FD53AA8}" type="parTrans" cxnId="{28C839FA-99C4-4091-8516-26D3711AE2D0}">
      <dgm:prSet/>
      <dgm:spPr/>
      <dgm:t>
        <a:bodyPr/>
        <a:lstStyle/>
        <a:p>
          <a:endParaRPr lang="en-US"/>
        </a:p>
      </dgm:t>
    </dgm:pt>
    <dgm:pt modelId="{E341AA37-920C-4889-9702-2C677E2EB4EE}" type="sibTrans" cxnId="{28C839FA-99C4-4091-8516-26D3711AE2D0}">
      <dgm:prSet/>
      <dgm:spPr/>
      <dgm:t>
        <a:bodyPr/>
        <a:lstStyle/>
        <a:p>
          <a:endParaRPr lang="en-US"/>
        </a:p>
      </dgm:t>
    </dgm:pt>
    <dgm:pt modelId="{96578B78-D019-4A24-8107-D6ED7B79070A}">
      <dgm:prSet phldrT="[Text]" custT="1"/>
      <dgm:spPr/>
      <dgm:t>
        <a:bodyPr/>
        <a:lstStyle/>
        <a:p>
          <a:r>
            <a:rPr lang="en-GB" sz="2400" b="1" dirty="0" smtClean="0">
              <a:latin typeface="Garamond" panose="02020404030301010803" pitchFamily="18" charset="0"/>
            </a:rPr>
            <a:t>Economic stress</a:t>
          </a:r>
          <a:endParaRPr lang="en-US" sz="2400" b="1" dirty="0">
            <a:latin typeface="Garamond" panose="02020404030301010803" pitchFamily="18" charset="0"/>
          </a:endParaRPr>
        </a:p>
      </dgm:t>
    </dgm:pt>
    <dgm:pt modelId="{2D8B56D8-52A9-421E-8682-A6488D20EDFA}" type="parTrans" cxnId="{0D2873D4-4CEC-4879-8193-ECEE9DED4C89}">
      <dgm:prSet/>
      <dgm:spPr/>
      <dgm:t>
        <a:bodyPr/>
        <a:lstStyle/>
        <a:p>
          <a:endParaRPr lang="en-US"/>
        </a:p>
      </dgm:t>
    </dgm:pt>
    <dgm:pt modelId="{A1C82967-CD00-4F1D-A44B-D3C3968F303D}" type="sibTrans" cxnId="{0D2873D4-4CEC-4879-8193-ECEE9DED4C89}">
      <dgm:prSet/>
      <dgm:spPr/>
      <dgm:t>
        <a:bodyPr/>
        <a:lstStyle/>
        <a:p>
          <a:endParaRPr lang="en-US"/>
        </a:p>
      </dgm:t>
    </dgm:pt>
    <dgm:pt modelId="{14995B1F-5BBF-4F71-AE1D-86D2EB909E17}">
      <dgm:prSet phldrT="[Text]" custT="1"/>
      <dgm:spPr/>
      <dgm:t>
        <a:bodyPr/>
        <a:lstStyle/>
        <a:p>
          <a:r>
            <a:rPr lang="en-GB" sz="2400" b="1" dirty="0" smtClean="0">
              <a:latin typeface="Garamond" panose="02020404030301010803" pitchFamily="18" charset="0"/>
            </a:rPr>
            <a:t>Child protection service involved</a:t>
          </a:r>
          <a:endParaRPr lang="en-US" sz="2400" b="1" dirty="0">
            <a:latin typeface="Garamond" panose="02020404030301010803" pitchFamily="18" charset="0"/>
          </a:endParaRPr>
        </a:p>
      </dgm:t>
    </dgm:pt>
    <dgm:pt modelId="{94138FAF-6364-449C-9639-BD2A57BC691F}" type="parTrans" cxnId="{BE306DAB-9A34-4359-A7A6-ACE29308AD3A}">
      <dgm:prSet/>
      <dgm:spPr/>
      <dgm:t>
        <a:bodyPr/>
        <a:lstStyle/>
        <a:p>
          <a:endParaRPr lang="en-US"/>
        </a:p>
      </dgm:t>
    </dgm:pt>
    <dgm:pt modelId="{5BDD0721-1488-4757-AE92-56F08B61A373}" type="sibTrans" cxnId="{BE306DAB-9A34-4359-A7A6-ACE29308AD3A}">
      <dgm:prSet/>
      <dgm:spPr/>
      <dgm:t>
        <a:bodyPr/>
        <a:lstStyle/>
        <a:p>
          <a:endParaRPr lang="en-US"/>
        </a:p>
      </dgm:t>
    </dgm:pt>
    <dgm:pt modelId="{8E78E556-50EF-4716-BA90-DC2294D896E5}" type="pres">
      <dgm:prSet presAssocID="{18CD2A7E-7F3F-49BD-A1E9-8161A40FD894}" presName="diagram" presStyleCnt="0">
        <dgm:presLayoutVars>
          <dgm:dir/>
          <dgm:resizeHandles val="exact"/>
        </dgm:presLayoutVars>
      </dgm:prSet>
      <dgm:spPr/>
      <dgm:t>
        <a:bodyPr/>
        <a:lstStyle/>
        <a:p>
          <a:endParaRPr lang="en-US"/>
        </a:p>
      </dgm:t>
    </dgm:pt>
    <dgm:pt modelId="{6FC39FA8-607D-4685-A7E2-5A24FD64238E}" type="pres">
      <dgm:prSet presAssocID="{FAB17831-C4ED-4495-A724-7BD9398C67BB}" presName="node" presStyleLbl="node1" presStyleIdx="0" presStyleCnt="5" custLinFactNeighborX="30877" custLinFactNeighborY="-27339">
        <dgm:presLayoutVars>
          <dgm:bulletEnabled val="1"/>
        </dgm:presLayoutVars>
      </dgm:prSet>
      <dgm:spPr/>
      <dgm:t>
        <a:bodyPr/>
        <a:lstStyle/>
        <a:p>
          <a:endParaRPr lang="en-US"/>
        </a:p>
      </dgm:t>
    </dgm:pt>
    <dgm:pt modelId="{86F64377-5D01-45F8-BB6F-93045BCBAC60}" type="pres">
      <dgm:prSet presAssocID="{8DCD1C41-4393-4371-A2F8-C5FD566D476E}" presName="sibTrans" presStyleCnt="0"/>
      <dgm:spPr/>
    </dgm:pt>
    <dgm:pt modelId="{29D153C5-CA6C-4CF4-9C39-5A0F96A1C6C3}" type="pres">
      <dgm:prSet presAssocID="{B6813958-96DA-4B51-BE5B-E10416BB86ED}" presName="node" presStyleLbl="node1" presStyleIdx="1" presStyleCnt="5" custLinFactX="8947" custLinFactY="-34941" custLinFactNeighborX="100000" custLinFactNeighborY="-100000">
        <dgm:presLayoutVars>
          <dgm:bulletEnabled val="1"/>
        </dgm:presLayoutVars>
      </dgm:prSet>
      <dgm:spPr/>
      <dgm:t>
        <a:bodyPr/>
        <a:lstStyle/>
        <a:p>
          <a:endParaRPr lang="en-US"/>
        </a:p>
      </dgm:t>
    </dgm:pt>
    <dgm:pt modelId="{3BAA11CE-6BB9-4877-9393-C492CE1EBEF5}" type="pres">
      <dgm:prSet presAssocID="{96386C30-9FA0-4419-8E9B-7E1D978C9185}" presName="sibTrans" presStyleCnt="0"/>
      <dgm:spPr/>
    </dgm:pt>
    <dgm:pt modelId="{4EB2B328-A8EB-4E34-9F61-D1E4DC50194B}" type="pres">
      <dgm:prSet presAssocID="{61D32AA4-6E7C-4683-A53E-A17C90A23188}" presName="node" presStyleLbl="node1" presStyleIdx="2" presStyleCnt="5" custLinFactNeighborX="-1053" custLinFactNeighborY="54532">
        <dgm:presLayoutVars>
          <dgm:bulletEnabled val="1"/>
        </dgm:presLayoutVars>
      </dgm:prSet>
      <dgm:spPr/>
      <dgm:t>
        <a:bodyPr/>
        <a:lstStyle/>
        <a:p>
          <a:endParaRPr lang="en-US"/>
        </a:p>
      </dgm:t>
    </dgm:pt>
    <dgm:pt modelId="{D589538A-ABB7-4B6F-BB54-7CE2A30286AF}" type="pres">
      <dgm:prSet presAssocID="{E341AA37-920C-4889-9702-2C677E2EB4EE}" presName="sibTrans" presStyleCnt="0"/>
      <dgm:spPr/>
    </dgm:pt>
    <dgm:pt modelId="{51522965-6DA6-44C0-9396-F1F215B361F6}" type="pres">
      <dgm:prSet presAssocID="{96578B78-D019-4A24-8107-D6ED7B79070A}" presName="node" presStyleLbl="node1" presStyleIdx="3" presStyleCnt="5" custLinFactNeighborX="-24123" custLinFactNeighborY="-17690">
        <dgm:presLayoutVars>
          <dgm:bulletEnabled val="1"/>
        </dgm:presLayoutVars>
      </dgm:prSet>
      <dgm:spPr/>
      <dgm:t>
        <a:bodyPr/>
        <a:lstStyle/>
        <a:p>
          <a:endParaRPr lang="en-US"/>
        </a:p>
      </dgm:t>
    </dgm:pt>
    <dgm:pt modelId="{5C8E866F-FD99-4177-9301-FFC49B962CF8}" type="pres">
      <dgm:prSet presAssocID="{A1C82967-CD00-4F1D-A44B-D3C3968F303D}" presName="sibTrans" presStyleCnt="0"/>
      <dgm:spPr/>
    </dgm:pt>
    <dgm:pt modelId="{BF3AC01F-9B01-45E8-AA58-0351A2D4F8F6}" type="pres">
      <dgm:prSet presAssocID="{14995B1F-5BBF-4F71-AE1D-86D2EB909E17}" presName="node" presStyleLbl="node1" presStyleIdx="4" presStyleCnt="5" custLinFactNeighborX="53947" custLinFactNeighborY="47807">
        <dgm:presLayoutVars>
          <dgm:bulletEnabled val="1"/>
        </dgm:presLayoutVars>
      </dgm:prSet>
      <dgm:spPr/>
      <dgm:t>
        <a:bodyPr/>
        <a:lstStyle/>
        <a:p>
          <a:endParaRPr lang="en-US"/>
        </a:p>
      </dgm:t>
    </dgm:pt>
  </dgm:ptLst>
  <dgm:cxnLst>
    <dgm:cxn modelId="{FDB15670-62F5-45A7-BF78-9EFAD08F39DE}" type="presOf" srcId="{14995B1F-5BBF-4F71-AE1D-86D2EB909E17}" destId="{BF3AC01F-9B01-45E8-AA58-0351A2D4F8F6}" srcOrd="0" destOrd="0" presId="urn:microsoft.com/office/officeart/2005/8/layout/default"/>
    <dgm:cxn modelId="{BE306DAB-9A34-4359-A7A6-ACE29308AD3A}" srcId="{18CD2A7E-7F3F-49BD-A1E9-8161A40FD894}" destId="{14995B1F-5BBF-4F71-AE1D-86D2EB909E17}" srcOrd="4" destOrd="0" parTransId="{94138FAF-6364-449C-9639-BD2A57BC691F}" sibTransId="{5BDD0721-1488-4757-AE92-56F08B61A373}"/>
    <dgm:cxn modelId="{8F08582B-8D86-48AC-B3BD-3B85D6C81924}" type="presOf" srcId="{96578B78-D019-4A24-8107-D6ED7B79070A}" destId="{51522965-6DA6-44C0-9396-F1F215B361F6}" srcOrd="0" destOrd="0" presId="urn:microsoft.com/office/officeart/2005/8/layout/default"/>
    <dgm:cxn modelId="{B3656F3C-127F-4D63-9230-A795822B8729}" type="presOf" srcId="{61D32AA4-6E7C-4683-A53E-A17C90A23188}" destId="{4EB2B328-A8EB-4E34-9F61-D1E4DC50194B}" srcOrd="0" destOrd="0" presId="urn:microsoft.com/office/officeart/2005/8/layout/default"/>
    <dgm:cxn modelId="{28C839FA-99C4-4091-8516-26D3711AE2D0}" srcId="{18CD2A7E-7F3F-49BD-A1E9-8161A40FD894}" destId="{61D32AA4-6E7C-4683-A53E-A17C90A23188}" srcOrd="2" destOrd="0" parTransId="{7084C056-5021-4B28-BBB9-9C238FD53AA8}" sibTransId="{E341AA37-920C-4889-9702-2C677E2EB4EE}"/>
    <dgm:cxn modelId="{20E180F1-0F91-4398-8214-9434FF9E9544}" srcId="{18CD2A7E-7F3F-49BD-A1E9-8161A40FD894}" destId="{FAB17831-C4ED-4495-A724-7BD9398C67BB}" srcOrd="0" destOrd="0" parTransId="{48B2E400-12C9-4D52-B325-ACCE78D129CB}" sibTransId="{8DCD1C41-4393-4371-A2F8-C5FD566D476E}"/>
    <dgm:cxn modelId="{5349E077-F11C-46ED-BA49-CE1BB9B5EA06}" type="presOf" srcId="{B6813958-96DA-4B51-BE5B-E10416BB86ED}" destId="{29D153C5-CA6C-4CF4-9C39-5A0F96A1C6C3}" srcOrd="0" destOrd="0" presId="urn:microsoft.com/office/officeart/2005/8/layout/default"/>
    <dgm:cxn modelId="{D865A3B1-2D1E-49D2-AE96-BCADDEB2FCDF}" srcId="{18CD2A7E-7F3F-49BD-A1E9-8161A40FD894}" destId="{B6813958-96DA-4B51-BE5B-E10416BB86ED}" srcOrd="1" destOrd="0" parTransId="{BCA86451-B63E-41CA-9C9C-B7858D1312B5}" sibTransId="{96386C30-9FA0-4419-8E9B-7E1D978C9185}"/>
    <dgm:cxn modelId="{494DC30D-9A42-4322-A0D2-D04F295A974A}" type="presOf" srcId="{FAB17831-C4ED-4495-A724-7BD9398C67BB}" destId="{6FC39FA8-607D-4685-A7E2-5A24FD64238E}" srcOrd="0" destOrd="0" presId="urn:microsoft.com/office/officeart/2005/8/layout/default"/>
    <dgm:cxn modelId="{C645F0BF-F0D4-4E9D-A372-73CD129F7471}" type="presOf" srcId="{18CD2A7E-7F3F-49BD-A1E9-8161A40FD894}" destId="{8E78E556-50EF-4716-BA90-DC2294D896E5}" srcOrd="0" destOrd="0" presId="urn:microsoft.com/office/officeart/2005/8/layout/default"/>
    <dgm:cxn modelId="{0D2873D4-4CEC-4879-8193-ECEE9DED4C89}" srcId="{18CD2A7E-7F3F-49BD-A1E9-8161A40FD894}" destId="{96578B78-D019-4A24-8107-D6ED7B79070A}" srcOrd="3" destOrd="0" parTransId="{2D8B56D8-52A9-421E-8682-A6488D20EDFA}" sibTransId="{A1C82967-CD00-4F1D-A44B-D3C3968F303D}"/>
    <dgm:cxn modelId="{34D40C25-5C4A-4F52-83E8-E4C278F7FFBB}" type="presParOf" srcId="{8E78E556-50EF-4716-BA90-DC2294D896E5}" destId="{6FC39FA8-607D-4685-A7E2-5A24FD64238E}" srcOrd="0" destOrd="0" presId="urn:microsoft.com/office/officeart/2005/8/layout/default"/>
    <dgm:cxn modelId="{9FFC6595-4663-47EB-83DE-2E8A9FB2BD79}" type="presParOf" srcId="{8E78E556-50EF-4716-BA90-DC2294D896E5}" destId="{86F64377-5D01-45F8-BB6F-93045BCBAC60}" srcOrd="1" destOrd="0" presId="urn:microsoft.com/office/officeart/2005/8/layout/default"/>
    <dgm:cxn modelId="{FB82C4E6-3A98-432E-AA04-F4FA8B508207}" type="presParOf" srcId="{8E78E556-50EF-4716-BA90-DC2294D896E5}" destId="{29D153C5-CA6C-4CF4-9C39-5A0F96A1C6C3}" srcOrd="2" destOrd="0" presId="urn:microsoft.com/office/officeart/2005/8/layout/default"/>
    <dgm:cxn modelId="{AF5C2C95-C198-4DA4-BF00-89FE258FE9DA}" type="presParOf" srcId="{8E78E556-50EF-4716-BA90-DC2294D896E5}" destId="{3BAA11CE-6BB9-4877-9393-C492CE1EBEF5}" srcOrd="3" destOrd="0" presId="urn:microsoft.com/office/officeart/2005/8/layout/default"/>
    <dgm:cxn modelId="{2E9BB7DE-EBFD-4AA2-9F90-00D690F14D1D}" type="presParOf" srcId="{8E78E556-50EF-4716-BA90-DC2294D896E5}" destId="{4EB2B328-A8EB-4E34-9F61-D1E4DC50194B}" srcOrd="4" destOrd="0" presId="urn:microsoft.com/office/officeart/2005/8/layout/default"/>
    <dgm:cxn modelId="{7EB90803-8B8C-4DFD-A8F7-A470C20BD0E7}" type="presParOf" srcId="{8E78E556-50EF-4716-BA90-DC2294D896E5}" destId="{D589538A-ABB7-4B6F-BB54-7CE2A30286AF}" srcOrd="5" destOrd="0" presId="urn:microsoft.com/office/officeart/2005/8/layout/default"/>
    <dgm:cxn modelId="{081D4C87-D360-4253-B8EB-A22FB5B7C107}" type="presParOf" srcId="{8E78E556-50EF-4716-BA90-DC2294D896E5}" destId="{51522965-6DA6-44C0-9396-F1F215B361F6}" srcOrd="6" destOrd="0" presId="urn:microsoft.com/office/officeart/2005/8/layout/default"/>
    <dgm:cxn modelId="{8E985BE4-1674-46F3-8D7C-096BF3A2D1FA}" type="presParOf" srcId="{8E78E556-50EF-4716-BA90-DC2294D896E5}" destId="{5C8E866F-FD99-4177-9301-FFC49B962CF8}" srcOrd="7" destOrd="0" presId="urn:microsoft.com/office/officeart/2005/8/layout/default"/>
    <dgm:cxn modelId="{2D4EADB7-7145-4CA5-BF35-B4922905B8BB}" type="presParOf" srcId="{8E78E556-50EF-4716-BA90-DC2294D896E5}" destId="{BF3AC01F-9B01-45E8-AA58-0351A2D4F8F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9DDF64-2D70-4172-8961-13D07E08748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23CB60D-9F69-46B7-9C2D-55AF09A881CC}">
      <dgm:prSet phldrT="[Text]" custT="1"/>
      <dgm:spPr>
        <a:solidFill>
          <a:srgbClr val="CC99FF"/>
        </a:solidFill>
      </dgm:spPr>
      <dgm:t>
        <a:bodyPr/>
        <a:lstStyle/>
        <a:p>
          <a:r>
            <a:rPr lang="en-GB" sz="2000" b="1" dirty="0" smtClean="0">
              <a:solidFill>
                <a:sysClr val="windowText" lastClr="000000"/>
              </a:solidFill>
              <a:latin typeface="Garamond" panose="02020404030301010803" pitchFamily="18" charset="0"/>
            </a:rPr>
            <a:t>Adolescence limited offenders: </a:t>
          </a:r>
          <a:r>
            <a:rPr lang="en-GB" sz="2000" dirty="0" smtClean="0">
              <a:latin typeface="Garamond" panose="02020404030301010803" pitchFamily="18" charset="0"/>
            </a:rPr>
            <a:t>offending peaks by early twenties, linked to peer groups. Any later offending linked to drugs or trivial offences.</a:t>
          </a:r>
          <a:endParaRPr lang="en-US" sz="2000" dirty="0">
            <a:latin typeface="Garamond" panose="02020404030301010803" pitchFamily="18" charset="0"/>
          </a:endParaRPr>
        </a:p>
      </dgm:t>
    </dgm:pt>
    <dgm:pt modelId="{DF540FA6-23E8-49ED-8C27-D069A29BE63F}" type="parTrans" cxnId="{6A79BBD3-59AD-476A-9611-51E5B8604917}">
      <dgm:prSet/>
      <dgm:spPr/>
      <dgm:t>
        <a:bodyPr/>
        <a:lstStyle/>
        <a:p>
          <a:endParaRPr lang="en-US"/>
        </a:p>
      </dgm:t>
    </dgm:pt>
    <dgm:pt modelId="{1BF7BC0E-8C55-4D4F-8E43-26F8389A1F14}" type="sibTrans" cxnId="{6A79BBD3-59AD-476A-9611-51E5B8604917}">
      <dgm:prSet/>
      <dgm:spPr/>
      <dgm:t>
        <a:bodyPr/>
        <a:lstStyle/>
        <a:p>
          <a:endParaRPr lang="en-US"/>
        </a:p>
      </dgm:t>
    </dgm:pt>
    <dgm:pt modelId="{B44EB26A-AF23-442F-9B42-994963C66E4B}">
      <dgm:prSet phldrT="[Text]" custT="1"/>
      <dgm:spPr>
        <a:solidFill>
          <a:srgbClr val="CC99FF"/>
        </a:solidFill>
      </dgm:spPr>
      <dgm:t>
        <a:bodyPr/>
        <a:lstStyle/>
        <a:p>
          <a:r>
            <a:rPr lang="en-GB" sz="2000" b="1" dirty="0" smtClean="0">
              <a:solidFill>
                <a:schemeClr val="bg1"/>
              </a:solidFill>
              <a:latin typeface="Garamond" panose="02020404030301010803" pitchFamily="18" charset="0"/>
            </a:rPr>
            <a:t>Limited serious offenders: </a:t>
          </a:r>
          <a:r>
            <a:rPr lang="en-GB" sz="2000" dirty="0" smtClean="0">
              <a:latin typeface="Garamond" panose="02020404030301010803" pitchFamily="18" charset="0"/>
            </a:rPr>
            <a:t>begin in adolescence but escalates in twenties, drops off by thirties. Crimes are serious and associated with bio-psycho-social factors.</a:t>
          </a:r>
          <a:endParaRPr lang="en-US" sz="2000" dirty="0">
            <a:latin typeface="Garamond" panose="02020404030301010803" pitchFamily="18" charset="0"/>
          </a:endParaRPr>
        </a:p>
      </dgm:t>
    </dgm:pt>
    <dgm:pt modelId="{DC5A994D-B309-4984-9265-7B0D8AD2845D}" type="parTrans" cxnId="{017EEA96-0E17-4563-AE40-93670A575282}">
      <dgm:prSet/>
      <dgm:spPr/>
      <dgm:t>
        <a:bodyPr/>
        <a:lstStyle/>
        <a:p>
          <a:endParaRPr lang="en-US"/>
        </a:p>
      </dgm:t>
    </dgm:pt>
    <dgm:pt modelId="{AC5B54A4-C289-4745-A1B5-8C0D9ADA5B2D}" type="sibTrans" cxnId="{017EEA96-0E17-4563-AE40-93670A575282}">
      <dgm:prSet/>
      <dgm:spPr/>
      <dgm:t>
        <a:bodyPr/>
        <a:lstStyle/>
        <a:p>
          <a:endParaRPr lang="en-US"/>
        </a:p>
      </dgm:t>
    </dgm:pt>
    <dgm:pt modelId="{BBFBC355-1F8E-4FAB-9535-4092897DF9C7}">
      <dgm:prSet phldrT="[Text]" custT="1"/>
      <dgm:spPr>
        <a:solidFill>
          <a:srgbClr val="CC99FF"/>
        </a:solidFill>
      </dgm:spPr>
      <dgm:t>
        <a:bodyPr/>
        <a:lstStyle/>
        <a:p>
          <a:r>
            <a:rPr lang="en-GB" sz="2000" b="1" dirty="0" smtClean="0">
              <a:solidFill>
                <a:schemeClr val="bg1"/>
              </a:solidFill>
              <a:latin typeface="Garamond" panose="02020404030301010803" pitchFamily="18" charset="0"/>
            </a:rPr>
            <a:t>Late starting offenders</a:t>
          </a:r>
          <a:r>
            <a:rPr lang="en-GB" sz="2000" dirty="0" smtClean="0">
              <a:solidFill>
                <a:srgbClr val="0070C0"/>
              </a:solidFill>
              <a:latin typeface="Garamond" panose="02020404030301010803" pitchFamily="18" charset="0"/>
            </a:rPr>
            <a:t>: </a:t>
          </a:r>
          <a:r>
            <a:rPr lang="en-GB" sz="2000" dirty="0" smtClean="0">
              <a:latin typeface="Garamond" panose="02020404030301010803" pitchFamily="18" charset="0"/>
            </a:rPr>
            <a:t>crime specialisation e.g. fraud or burglary, based on a rational decision to commit crime.</a:t>
          </a:r>
          <a:endParaRPr lang="en-US" sz="2000" dirty="0">
            <a:latin typeface="Garamond" panose="02020404030301010803" pitchFamily="18" charset="0"/>
          </a:endParaRPr>
        </a:p>
      </dgm:t>
    </dgm:pt>
    <dgm:pt modelId="{4040E78A-0084-4D0C-91FD-6FB5D10FBB75}" type="parTrans" cxnId="{92F82322-BA26-43FF-B9AE-3B2D00C0924E}">
      <dgm:prSet/>
      <dgm:spPr/>
      <dgm:t>
        <a:bodyPr/>
        <a:lstStyle/>
        <a:p>
          <a:endParaRPr lang="en-US"/>
        </a:p>
      </dgm:t>
    </dgm:pt>
    <dgm:pt modelId="{86471925-39FA-4B94-AE0D-A32751426EA3}" type="sibTrans" cxnId="{92F82322-BA26-43FF-B9AE-3B2D00C0924E}">
      <dgm:prSet/>
      <dgm:spPr/>
      <dgm:t>
        <a:bodyPr/>
        <a:lstStyle/>
        <a:p>
          <a:endParaRPr lang="en-US"/>
        </a:p>
      </dgm:t>
    </dgm:pt>
    <dgm:pt modelId="{2BB31433-7BE7-48FB-97B6-B2C53E15C5C4}">
      <dgm:prSet phldrT="[Text]" custT="1"/>
      <dgm:spPr>
        <a:solidFill>
          <a:srgbClr val="CC99FF"/>
        </a:solidFill>
      </dgm:spPr>
      <dgm:t>
        <a:bodyPr/>
        <a:lstStyle/>
        <a:p>
          <a:r>
            <a:rPr lang="en-GB" sz="2000" b="1" dirty="0" smtClean="0">
              <a:solidFill>
                <a:schemeClr val="bg1"/>
              </a:solidFill>
              <a:latin typeface="Garamond" panose="02020404030301010803" pitchFamily="18" charset="0"/>
            </a:rPr>
            <a:t>Persistent serious offenders</a:t>
          </a:r>
          <a:r>
            <a:rPr lang="en-GB" sz="2000" dirty="0" smtClean="0">
              <a:solidFill>
                <a:srgbClr val="0070C0"/>
              </a:solidFill>
              <a:latin typeface="Garamond" panose="02020404030301010803" pitchFamily="18" charset="0"/>
            </a:rPr>
            <a:t>:</a:t>
          </a:r>
          <a:r>
            <a:rPr lang="en-GB" sz="2000" dirty="0" smtClean="0">
              <a:latin typeface="Garamond" panose="02020404030301010803" pitchFamily="18" charset="0"/>
            </a:rPr>
            <a:t> a life devoted to crime, with high rates of recidivism, serious violent crime. Associated with accumulated risk factors and being a social loner.</a:t>
          </a:r>
          <a:endParaRPr lang="en-US" sz="2000" dirty="0">
            <a:latin typeface="Garamond" panose="02020404030301010803" pitchFamily="18" charset="0"/>
          </a:endParaRPr>
        </a:p>
      </dgm:t>
    </dgm:pt>
    <dgm:pt modelId="{0150A153-CB78-4A72-8EFA-3F50FEE967B2}" type="parTrans" cxnId="{A2D4BA55-E49A-40CD-9637-A1B1367EA9BA}">
      <dgm:prSet/>
      <dgm:spPr/>
      <dgm:t>
        <a:bodyPr/>
        <a:lstStyle/>
        <a:p>
          <a:endParaRPr lang="en-US"/>
        </a:p>
      </dgm:t>
    </dgm:pt>
    <dgm:pt modelId="{DCEBEAB0-B06D-4C2C-B3EC-07B2C81CCB60}" type="sibTrans" cxnId="{A2D4BA55-E49A-40CD-9637-A1B1367EA9BA}">
      <dgm:prSet/>
      <dgm:spPr/>
      <dgm:t>
        <a:bodyPr/>
        <a:lstStyle/>
        <a:p>
          <a:endParaRPr lang="en-US"/>
        </a:p>
      </dgm:t>
    </dgm:pt>
    <dgm:pt modelId="{E117FF57-D6FE-4ED7-8CA2-F89FC8D58828}">
      <dgm:prSet phldrT="[Text]" custT="1"/>
      <dgm:spPr>
        <a:solidFill>
          <a:srgbClr val="CC99FF"/>
        </a:solidFill>
      </dgm:spPr>
      <dgm:t>
        <a:bodyPr/>
        <a:lstStyle/>
        <a:p>
          <a:r>
            <a:rPr lang="en-GB" sz="2000" b="1" dirty="0" smtClean="0">
              <a:solidFill>
                <a:schemeClr val="bg1"/>
              </a:solidFill>
              <a:latin typeface="Garamond" panose="02020404030301010803" pitchFamily="18" charset="0"/>
            </a:rPr>
            <a:t>Occasional offenders: </a:t>
          </a:r>
          <a:r>
            <a:rPr lang="en-GB" sz="2000" dirty="0" smtClean="0">
              <a:latin typeface="Garamond" panose="02020404030301010803" pitchFamily="18" charset="0"/>
            </a:rPr>
            <a:t>low level of delinquency, limited to specialist crimes, risk factors absent, BUT experienced critical life events prior to offending</a:t>
          </a:r>
          <a:r>
            <a:rPr lang="en-GB" sz="2000" dirty="0" smtClean="0"/>
            <a:t>.</a:t>
          </a:r>
          <a:endParaRPr lang="en-US" sz="2000" dirty="0"/>
        </a:p>
      </dgm:t>
    </dgm:pt>
    <dgm:pt modelId="{BD13F32B-6161-42F8-98F2-C3025C1CFFB5}" type="parTrans" cxnId="{E03EC994-8C58-4098-9380-ABCBD2AD3E64}">
      <dgm:prSet/>
      <dgm:spPr/>
      <dgm:t>
        <a:bodyPr/>
        <a:lstStyle/>
        <a:p>
          <a:endParaRPr lang="en-US"/>
        </a:p>
      </dgm:t>
    </dgm:pt>
    <dgm:pt modelId="{47EB30F4-3122-45C4-998D-7E46BAAD54FE}" type="sibTrans" cxnId="{E03EC994-8C58-4098-9380-ABCBD2AD3E64}">
      <dgm:prSet/>
      <dgm:spPr/>
      <dgm:t>
        <a:bodyPr/>
        <a:lstStyle/>
        <a:p>
          <a:endParaRPr lang="en-US"/>
        </a:p>
      </dgm:t>
    </dgm:pt>
    <dgm:pt modelId="{044BE02D-EB4D-49C8-A548-9B634E30F3FB}" type="pres">
      <dgm:prSet presAssocID="{359DDF64-2D70-4172-8961-13D07E08748C}" presName="diagram" presStyleCnt="0">
        <dgm:presLayoutVars>
          <dgm:dir/>
          <dgm:resizeHandles val="exact"/>
        </dgm:presLayoutVars>
      </dgm:prSet>
      <dgm:spPr/>
      <dgm:t>
        <a:bodyPr/>
        <a:lstStyle/>
        <a:p>
          <a:endParaRPr lang="en-US"/>
        </a:p>
      </dgm:t>
    </dgm:pt>
    <dgm:pt modelId="{18E79BB4-C552-4397-8619-DA83BD453073}" type="pres">
      <dgm:prSet presAssocID="{E23CB60D-9F69-46B7-9C2D-55AF09A881CC}" presName="node" presStyleLbl="node1" presStyleIdx="0" presStyleCnt="5" custLinFactNeighborX="-25315" custLinFactNeighborY="3772">
        <dgm:presLayoutVars>
          <dgm:bulletEnabled val="1"/>
        </dgm:presLayoutVars>
      </dgm:prSet>
      <dgm:spPr/>
      <dgm:t>
        <a:bodyPr/>
        <a:lstStyle/>
        <a:p>
          <a:endParaRPr lang="en-US"/>
        </a:p>
      </dgm:t>
    </dgm:pt>
    <dgm:pt modelId="{892F59B0-9B03-40FB-AAC7-AA929EECB591}" type="pres">
      <dgm:prSet presAssocID="{1BF7BC0E-8C55-4D4F-8E43-26F8389A1F14}" presName="sibTrans" presStyleCnt="0"/>
      <dgm:spPr/>
    </dgm:pt>
    <dgm:pt modelId="{5AE4C2A7-4415-4E01-8CEB-9CFAD2978E55}" type="pres">
      <dgm:prSet presAssocID="{B44EB26A-AF23-442F-9B42-994963C66E4B}" presName="node" presStyleLbl="node1" presStyleIdx="1" presStyleCnt="5" custLinFactNeighborX="25252" custLinFactNeighborY="3772">
        <dgm:presLayoutVars>
          <dgm:bulletEnabled val="1"/>
        </dgm:presLayoutVars>
      </dgm:prSet>
      <dgm:spPr/>
      <dgm:t>
        <a:bodyPr/>
        <a:lstStyle/>
        <a:p>
          <a:endParaRPr lang="en-US"/>
        </a:p>
      </dgm:t>
    </dgm:pt>
    <dgm:pt modelId="{3BBFFE34-1DE5-4B54-9BD5-62B6F5212CA7}" type="pres">
      <dgm:prSet presAssocID="{AC5B54A4-C289-4745-A1B5-8C0D9ADA5B2D}" presName="sibTrans" presStyleCnt="0"/>
      <dgm:spPr/>
    </dgm:pt>
    <dgm:pt modelId="{AD49D236-08AE-4FDD-86EA-D837D493013A}" type="pres">
      <dgm:prSet presAssocID="{BBFBC355-1F8E-4FAB-9535-4092897DF9C7}" presName="node" presStyleLbl="node1" presStyleIdx="2" presStyleCnt="5">
        <dgm:presLayoutVars>
          <dgm:bulletEnabled val="1"/>
        </dgm:presLayoutVars>
      </dgm:prSet>
      <dgm:spPr/>
      <dgm:t>
        <a:bodyPr/>
        <a:lstStyle/>
        <a:p>
          <a:endParaRPr lang="en-US"/>
        </a:p>
      </dgm:t>
    </dgm:pt>
    <dgm:pt modelId="{66628739-2D9C-4C23-9587-60EE9BE54227}" type="pres">
      <dgm:prSet presAssocID="{86471925-39FA-4B94-AE0D-A32751426EA3}" presName="sibTrans" presStyleCnt="0"/>
      <dgm:spPr/>
    </dgm:pt>
    <dgm:pt modelId="{0C4505DC-9D97-4D49-B10E-9B51961A23E8}" type="pres">
      <dgm:prSet presAssocID="{2BB31433-7BE7-48FB-97B6-B2C53E15C5C4}" presName="node" presStyleLbl="node1" presStyleIdx="3" presStyleCnt="5">
        <dgm:presLayoutVars>
          <dgm:bulletEnabled val="1"/>
        </dgm:presLayoutVars>
      </dgm:prSet>
      <dgm:spPr/>
      <dgm:t>
        <a:bodyPr/>
        <a:lstStyle/>
        <a:p>
          <a:endParaRPr lang="en-US"/>
        </a:p>
      </dgm:t>
    </dgm:pt>
    <dgm:pt modelId="{7A6CBB56-B3F3-4066-B62F-1376F63D47BE}" type="pres">
      <dgm:prSet presAssocID="{DCEBEAB0-B06D-4C2C-B3EC-07B2C81CCB60}" presName="sibTrans" presStyleCnt="0"/>
      <dgm:spPr/>
    </dgm:pt>
    <dgm:pt modelId="{A12A27FE-E1FE-4FE6-B7DE-34983C74B378}" type="pres">
      <dgm:prSet presAssocID="{E117FF57-D6FE-4ED7-8CA2-F89FC8D58828}" presName="node" presStyleLbl="node1" presStyleIdx="4" presStyleCnt="5">
        <dgm:presLayoutVars>
          <dgm:bulletEnabled val="1"/>
        </dgm:presLayoutVars>
      </dgm:prSet>
      <dgm:spPr/>
      <dgm:t>
        <a:bodyPr/>
        <a:lstStyle/>
        <a:p>
          <a:endParaRPr lang="en-US"/>
        </a:p>
      </dgm:t>
    </dgm:pt>
  </dgm:ptLst>
  <dgm:cxnLst>
    <dgm:cxn modelId="{92F82322-BA26-43FF-B9AE-3B2D00C0924E}" srcId="{359DDF64-2D70-4172-8961-13D07E08748C}" destId="{BBFBC355-1F8E-4FAB-9535-4092897DF9C7}" srcOrd="2" destOrd="0" parTransId="{4040E78A-0084-4D0C-91FD-6FB5D10FBB75}" sibTransId="{86471925-39FA-4B94-AE0D-A32751426EA3}"/>
    <dgm:cxn modelId="{017EEA96-0E17-4563-AE40-93670A575282}" srcId="{359DDF64-2D70-4172-8961-13D07E08748C}" destId="{B44EB26A-AF23-442F-9B42-994963C66E4B}" srcOrd="1" destOrd="0" parTransId="{DC5A994D-B309-4984-9265-7B0D8AD2845D}" sibTransId="{AC5B54A4-C289-4745-A1B5-8C0D9ADA5B2D}"/>
    <dgm:cxn modelId="{6D8DD68C-B2D5-4790-9C2E-B20A42A0E2EE}" type="presOf" srcId="{E23CB60D-9F69-46B7-9C2D-55AF09A881CC}" destId="{18E79BB4-C552-4397-8619-DA83BD453073}" srcOrd="0" destOrd="0" presId="urn:microsoft.com/office/officeart/2005/8/layout/default"/>
    <dgm:cxn modelId="{C52128C7-C0CF-422B-884D-9EC41018782A}" type="presOf" srcId="{2BB31433-7BE7-48FB-97B6-B2C53E15C5C4}" destId="{0C4505DC-9D97-4D49-B10E-9B51961A23E8}" srcOrd="0" destOrd="0" presId="urn:microsoft.com/office/officeart/2005/8/layout/default"/>
    <dgm:cxn modelId="{E03EC994-8C58-4098-9380-ABCBD2AD3E64}" srcId="{359DDF64-2D70-4172-8961-13D07E08748C}" destId="{E117FF57-D6FE-4ED7-8CA2-F89FC8D58828}" srcOrd="4" destOrd="0" parTransId="{BD13F32B-6161-42F8-98F2-C3025C1CFFB5}" sibTransId="{47EB30F4-3122-45C4-998D-7E46BAAD54FE}"/>
    <dgm:cxn modelId="{1D1FE597-BF76-4465-BD9A-B6E5B77E5F30}" type="presOf" srcId="{B44EB26A-AF23-442F-9B42-994963C66E4B}" destId="{5AE4C2A7-4415-4E01-8CEB-9CFAD2978E55}" srcOrd="0" destOrd="0" presId="urn:microsoft.com/office/officeart/2005/8/layout/default"/>
    <dgm:cxn modelId="{04A24AEB-DFC0-4684-9005-53B3D57E1866}" type="presOf" srcId="{E117FF57-D6FE-4ED7-8CA2-F89FC8D58828}" destId="{A12A27FE-E1FE-4FE6-B7DE-34983C74B378}" srcOrd="0" destOrd="0" presId="urn:microsoft.com/office/officeart/2005/8/layout/default"/>
    <dgm:cxn modelId="{A76119CD-6B51-4CB7-9A6C-AFB5E827E8C2}" type="presOf" srcId="{BBFBC355-1F8E-4FAB-9535-4092897DF9C7}" destId="{AD49D236-08AE-4FDD-86EA-D837D493013A}" srcOrd="0" destOrd="0" presId="urn:microsoft.com/office/officeart/2005/8/layout/default"/>
    <dgm:cxn modelId="{D78A5A52-100D-4FD3-B94C-A53BA6929E38}" type="presOf" srcId="{359DDF64-2D70-4172-8961-13D07E08748C}" destId="{044BE02D-EB4D-49C8-A548-9B634E30F3FB}" srcOrd="0" destOrd="0" presId="urn:microsoft.com/office/officeart/2005/8/layout/default"/>
    <dgm:cxn modelId="{6A79BBD3-59AD-476A-9611-51E5B8604917}" srcId="{359DDF64-2D70-4172-8961-13D07E08748C}" destId="{E23CB60D-9F69-46B7-9C2D-55AF09A881CC}" srcOrd="0" destOrd="0" parTransId="{DF540FA6-23E8-49ED-8C27-D069A29BE63F}" sibTransId="{1BF7BC0E-8C55-4D4F-8E43-26F8389A1F14}"/>
    <dgm:cxn modelId="{A2D4BA55-E49A-40CD-9637-A1B1367EA9BA}" srcId="{359DDF64-2D70-4172-8961-13D07E08748C}" destId="{2BB31433-7BE7-48FB-97B6-B2C53E15C5C4}" srcOrd="3" destOrd="0" parTransId="{0150A153-CB78-4A72-8EFA-3F50FEE967B2}" sibTransId="{DCEBEAB0-B06D-4C2C-B3EC-07B2C81CCB60}"/>
    <dgm:cxn modelId="{1B39DB81-C1A7-42A5-8DE9-0A286DD12EC2}" type="presParOf" srcId="{044BE02D-EB4D-49C8-A548-9B634E30F3FB}" destId="{18E79BB4-C552-4397-8619-DA83BD453073}" srcOrd="0" destOrd="0" presId="urn:microsoft.com/office/officeart/2005/8/layout/default"/>
    <dgm:cxn modelId="{D72ABC40-06F8-4F96-A993-1D99CD7BA056}" type="presParOf" srcId="{044BE02D-EB4D-49C8-A548-9B634E30F3FB}" destId="{892F59B0-9B03-40FB-AAC7-AA929EECB591}" srcOrd="1" destOrd="0" presId="urn:microsoft.com/office/officeart/2005/8/layout/default"/>
    <dgm:cxn modelId="{22D16C35-D366-4828-97FF-417F9046520B}" type="presParOf" srcId="{044BE02D-EB4D-49C8-A548-9B634E30F3FB}" destId="{5AE4C2A7-4415-4E01-8CEB-9CFAD2978E55}" srcOrd="2" destOrd="0" presId="urn:microsoft.com/office/officeart/2005/8/layout/default"/>
    <dgm:cxn modelId="{0451779D-0B1F-47BF-B33B-D05377077637}" type="presParOf" srcId="{044BE02D-EB4D-49C8-A548-9B634E30F3FB}" destId="{3BBFFE34-1DE5-4B54-9BD5-62B6F5212CA7}" srcOrd="3" destOrd="0" presId="urn:microsoft.com/office/officeart/2005/8/layout/default"/>
    <dgm:cxn modelId="{7D9E7310-2834-47B9-8118-A108180F28B7}" type="presParOf" srcId="{044BE02D-EB4D-49C8-A548-9B634E30F3FB}" destId="{AD49D236-08AE-4FDD-86EA-D837D493013A}" srcOrd="4" destOrd="0" presId="urn:microsoft.com/office/officeart/2005/8/layout/default"/>
    <dgm:cxn modelId="{5BBF5FD7-1496-4EAE-BF05-4F4C5F945F76}" type="presParOf" srcId="{044BE02D-EB4D-49C8-A548-9B634E30F3FB}" destId="{66628739-2D9C-4C23-9587-60EE9BE54227}" srcOrd="5" destOrd="0" presId="urn:microsoft.com/office/officeart/2005/8/layout/default"/>
    <dgm:cxn modelId="{9BF09392-DC3D-4842-B4A0-4AD553264E95}" type="presParOf" srcId="{044BE02D-EB4D-49C8-A548-9B634E30F3FB}" destId="{0C4505DC-9D97-4D49-B10E-9B51961A23E8}" srcOrd="6" destOrd="0" presId="urn:microsoft.com/office/officeart/2005/8/layout/default"/>
    <dgm:cxn modelId="{4CC96B6E-06BA-41CC-BD09-84948BB6E1F6}" type="presParOf" srcId="{044BE02D-EB4D-49C8-A548-9B634E30F3FB}" destId="{7A6CBB56-B3F3-4066-B62F-1376F63D47BE}" srcOrd="7" destOrd="0" presId="urn:microsoft.com/office/officeart/2005/8/layout/default"/>
    <dgm:cxn modelId="{79932659-33FF-4BB9-95FB-9CFBC377D6F9}" type="presParOf" srcId="{044BE02D-EB4D-49C8-A548-9B634E30F3FB}" destId="{A12A27FE-E1FE-4FE6-B7DE-34983C74B37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6B0249-9C27-42DD-A054-339352D5552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B31E8648-B18D-4885-8F04-06D868167116}">
      <dgm:prSet phldrT="[Text]"/>
      <dgm:spPr/>
      <dgm:t>
        <a:bodyPr/>
        <a:lstStyle/>
        <a:p>
          <a:r>
            <a:rPr lang="en-GB" b="1" dirty="0" smtClean="0">
              <a:latin typeface="Garamond" panose="02020404030301010803" pitchFamily="18" charset="0"/>
            </a:rPr>
            <a:t>Power assurance</a:t>
          </a:r>
          <a:endParaRPr lang="en-US" b="1" dirty="0">
            <a:latin typeface="Garamond" panose="02020404030301010803" pitchFamily="18" charset="0"/>
          </a:endParaRPr>
        </a:p>
      </dgm:t>
    </dgm:pt>
    <dgm:pt modelId="{1AD932EF-4B7E-436B-BA62-4562742ED776}" type="parTrans" cxnId="{89670704-6022-4E38-9D54-88E41EB160CE}">
      <dgm:prSet/>
      <dgm:spPr/>
      <dgm:t>
        <a:bodyPr/>
        <a:lstStyle/>
        <a:p>
          <a:endParaRPr lang="en-US"/>
        </a:p>
      </dgm:t>
    </dgm:pt>
    <dgm:pt modelId="{7B02EC51-DFB8-44D6-96AF-0553E93940FD}" type="sibTrans" cxnId="{89670704-6022-4E38-9D54-88E41EB160CE}">
      <dgm:prSet/>
      <dgm:spPr/>
      <dgm:t>
        <a:bodyPr/>
        <a:lstStyle/>
        <a:p>
          <a:endParaRPr lang="en-US"/>
        </a:p>
      </dgm:t>
    </dgm:pt>
    <dgm:pt modelId="{540658A9-614B-4271-9DE0-C5394AD6501F}">
      <dgm:prSet phldrT="[Text]"/>
      <dgm:spPr/>
      <dgm:t>
        <a:bodyPr/>
        <a:lstStyle/>
        <a:p>
          <a:r>
            <a:rPr lang="en-GB" b="1" dirty="0" smtClean="0">
              <a:latin typeface="Garamond" panose="02020404030301010803" pitchFamily="18" charset="0"/>
            </a:rPr>
            <a:t>Power assertive</a:t>
          </a:r>
          <a:endParaRPr lang="en-US" b="1" dirty="0">
            <a:latin typeface="Garamond" panose="02020404030301010803" pitchFamily="18" charset="0"/>
          </a:endParaRPr>
        </a:p>
      </dgm:t>
    </dgm:pt>
    <dgm:pt modelId="{3EABBF01-EABC-43F8-BC3E-8C9F8BA69843}" type="parTrans" cxnId="{E5F88C4D-B6F8-4755-907A-731CF26C7E47}">
      <dgm:prSet/>
      <dgm:spPr/>
      <dgm:t>
        <a:bodyPr/>
        <a:lstStyle/>
        <a:p>
          <a:endParaRPr lang="en-US"/>
        </a:p>
      </dgm:t>
    </dgm:pt>
    <dgm:pt modelId="{6D3F5E1E-771C-4D88-AB9E-E4F8E8972C26}" type="sibTrans" cxnId="{E5F88C4D-B6F8-4755-907A-731CF26C7E47}">
      <dgm:prSet/>
      <dgm:spPr/>
      <dgm:t>
        <a:bodyPr/>
        <a:lstStyle/>
        <a:p>
          <a:endParaRPr lang="en-US"/>
        </a:p>
      </dgm:t>
    </dgm:pt>
    <dgm:pt modelId="{98C6FAA7-5E0B-4810-A30D-A40909436F5C}">
      <dgm:prSet phldrT="[Text]"/>
      <dgm:spPr/>
      <dgm:t>
        <a:bodyPr/>
        <a:lstStyle/>
        <a:p>
          <a:r>
            <a:rPr lang="en-GB" b="1" dirty="0" smtClean="0">
              <a:latin typeface="Garamond" panose="02020404030301010803" pitchFamily="18" charset="0"/>
            </a:rPr>
            <a:t>Anger retaliatory</a:t>
          </a:r>
          <a:endParaRPr lang="en-US" b="1" dirty="0">
            <a:latin typeface="Garamond" panose="02020404030301010803" pitchFamily="18" charset="0"/>
          </a:endParaRPr>
        </a:p>
      </dgm:t>
    </dgm:pt>
    <dgm:pt modelId="{943AF0AF-03CF-4AFE-AB08-8A072C27B103}" type="parTrans" cxnId="{3DD2E7FC-0C93-4C43-BD83-6E4225D8AEE5}">
      <dgm:prSet/>
      <dgm:spPr/>
      <dgm:t>
        <a:bodyPr/>
        <a:lstStyle/>
        <a:p>
          <a:endParaRPr lang="en-US"/>
        </a:p>
      </dgm:t>
    </dgm:pt>
    <dgm:pt modelId="{3069E9D7-C612-46BC-9DE9-D1D9E329FEA9}" type="sibTrans" cxnId="{3DD2E7FC-0C93-4C43-BD83-6E4225D8AEE5}">
      <dgm:prSet/>
      <dgm:spPr/>
      <dgm:t>
        <a:bodyPr/>
        <a:lstStyle/>
        <a:p>
          <a:endParaRPr lang="en-US"/>
        </a:p>
      </dgm:t>
    </dgm:pt>
    <dgm:pt modelId="{2362876F-7D90-4284-B642-3FAA49DE406C}">
      <dgm:prSet phldrT="[Text]"/>
      <dgm:spPr/>
      <dgm:t>
        <a:bodyPr/>
        <a:lstStyle/>
        <a:p>
          <a:r>
            <a:rPr lang="en-GB" b="1" dirty="0" smtClean="0">
              <a:latin typeface="Garamond" panose="02020404030301010803" pitchFamily="18" charset="0"/>
            </a:rPr>
            <a:t>Anger excitement</a:t>
          </a:r>
          <a:endParaRPr lang="en-US" b="1" dirty="0">
            <a:latin typeface="Garamond" panose="02020404030301010803" pitchFamily="18" charset="0"/>
          </a:endParaRPr>
        </a:p>
      </dgm:t>
    </dgm:pt>
    <dgm:pt modelId="{56EEE8E5-BCB3-444A-9456-6203D1B5606A}" type="parTrans" cxnId="{AD8FCD31-D309-4C99-990A-AB7C93996250}">
      <dgm:prSet/>
      <dgm:spPr/>
      <dgm:t>
        <a:bodyPr/>
        <a:lstStyle/>
        <a:p>
          <a:endParaRPr lang="en-US"/>
        </a:p>
      </dgm:t>
    </dgm:pt>
    <dgm:pt modelId="{50C673F7-960F-47FE-AA60-349F4F8E626E}" type="sibTrans" cxnId="{AD8FCD31-D309-4C99-990A-AB7C93996250}">
      <dgm:prSet/>
      <dgm:spPr/>
      <dgm:t>
        <a:bodyPr/>
        <a:lstStyle/>
        <a:p>
          <a:endParaRPr lang="en-US"/>
        </a:p>
      </dgm:t>
    </dgm:pt>
    <dgm:pt modelId="{DF6DA15E-B7C8-4CDB-AABA-59A66653E158}" type="pres">
      <dgm:prSet presAssocID="{F56B0249-9C27-42DD-A054-339352D55523}" presName="matrix" presStyleCnt="0">
        <dgm:presLayoutVars>
          <dgm:chMax val="1"/>
          <dgm:dir/>
          <dgm:resizeHandles val="exact"/>
        </dgm:presLayoutVars>
      </dgm:prSet>
      <dgm:spPr/>
      <dgm:t>
        <a:bodyPr/>
        <a:lstStyle/>
        <a:p>
          <a:endParaRPr lang="en-US"/>
        </a:p>
      </dgm:t>
    </dgm:pt>
    <dgm:pt modelId="{5669FA2F-4CED-4A34-B321-BE32E10A8794}" type="pres">
      <dgm:prSet presAssocID="{F56B0249-9C27-42DD-A054-339352D55523}" presName="diamond" presStyleLbl="bgShp" presStyleIdx="0" presStyleCnt="1"/>
      <dgm:spPr/>
    </dgm:pt>
    <dgm:pt modelId="{B0522C85-CAF6-4BC7-8CF6-E87D22515597}" type="pres">
      <dgm:prSet presAssocID="{F56B0249-9C27-42DD-A054-339352D55523}" presName="quad1" presStyleLbl="node1" presStyleIdx="0" presStyleCnt="4">
        <dgm:presLayoutVars>
          <dgm:chMax val="0"/>
          <dgm:chPref val="0"/>
          <dgm:bulletEnabled val="1"/>
        </dgm:presLayoutVars>
      </dgm:prSet>
      <dgm:spPr/>
      <dgm:t>
        <a:bodyPr/>
        <a:lstStyle/>
        <a:p>
          <a:endParaRPr lang="en-US"/>
        </a:p>
      </dgm:t>
    </dgm:pt>
    <dgm:pt modelId="{32C60F23-C356-44B6-9628-AA8E83DBEDBE}" type="pres">
      <dgm:prSet presAssocID="{F56B0249-9C27-42DD-A054-339352D55523}" presName="quad2" presStyleLbl="node1" presStyleIdx="1" presStyleCnt="4">
        <dgm:presLayoutVars>
          <dgm:chMax val="0"/>
          <dgm:chPref val="0"/>
          <dgm:bulletEnabled val="1"/>
        </dgm:presLayoutVars>
      </dgm:prSet>
      <dgm:spPr/>
      <dgm:t>
        <a:bodyPr/>
        <a:lstStyle/>
        <a:p>
          <a:endParaRPr lang="en-US"/>
        </a:p>
      </dgm:t>
    </dgm:pt>
    <dgm:pt modelId="{5B2F058B-5C41-4E1F-87A5-EB54259707D6}" type="pres">
      <dgm:prSet presAssocID="{F56B0249-9C27-42DD-A054-339352D55523}" presName="quad3" presStyleLbl="node1" presStyleIdx="2" presStyleCnt="4">
        <dgm:presLayoutVars>
          <dgm:chMax val="0"/>
          <dgm:chPref val="0"/>
          <dgm:bulletEnabled val="1"/>
        </dgm:presLayoutVars>
      </dgm:prSet>
      <dgm:spPr/>
      <dgm:t>
        <a:bodyPr/>
        <a:lstStyle/>
        <a:p>
          <a:endParaRPr lang="en-US"/>
        </a:p>
      </dgm:t>
    </dgm:pt>
    <dgm:pt modelId="{08666E75-0449-473B-B711-584C232E0579}" type="pres">
      <dgm:prSet presAssocID="{F56B0249-9C27-42DD-A054-339352D55523}" presName="quad4" presStyleLbl="node1" presStyleIdx="3" presStyleCnt="4">
        <dgm:presLayoutVars>
          <dgm:chMax val="0"/>
          <dgm:chPref val="0"/>
          <dgm:bulletEnabled val="1"/>
        </dgm:presLayoutVars>
      </dgm:prSet>
      <dgm:spPr/>
      <dgm:t>
        <a:bodyPr/>
        <a:lstStyle/>
        <a:p>
          <a:endParaRPr lang="en-US"/>
        </a:p>
      </dgm:t>
    </dgm:pt>
  </dgm:ptLst>
  <dgm:cxnLst>
    <dgm:cxn modelId="{646A5C2F-CA5B-4236-94F3-693839F7584E}" type="presOf" srcId="{B31E8648-B18D-4885-8F04-06D868167116}" destId="{B0522C85-CAF6-4BC7-8CF6-E87D22515597}" srcOrd="0" destOrd="0" presId="urn:microsoft.com/office/officeart/2005/8/layout/matrix3"/>
    <dgm:cxn modelId="{89670704-6022-4E38-9D54-88E41EB160CE}" srcId="{F56B0249-9C27-42DD-A054-339352D55523}" destId="{B31E8648-B18D-4885-8F04-06D868167116}" srcOrd="0" destOrd="0" parTransId="{1AD932EF-4B7E-436B-BA62-4562742ED776}" sibTransId="{7B02EC51-DFB8-44D6-96AF-0553E93940FD}"/>
    <dgm:cxn modelId="{E5F88C4D-B6F8-4755-907A-731CF26C7E47}" srcId="{F56B0249-9C27-42DD-A054-339352D55523}" destId="{540658A9-614B-4271-9DE0-C5394AD6501F}" srcOrd="1" destOrd="0" parTransId="{3EABBF01-EABC-43F8-BC3E-8C9F8BA69843}" sibTransId="{6D3F5E1E-771C-4D88-AB9E-E4F8E8972C26}"/>
    <dgm:cxn modelId="{208D04F6-F38C-40D1-8FF2-69CF75C8B5F1}" type="presOf" srcId="{540658A9-614B-4271-9DE0-C5394AD6501F}" destId="{32C60F23-C356-44B6-9628-AA8E83DBEDBE}" srcOrd="0" destOrd="0" presId="urn:microsoft.com/office/officeart/2005/8/layout/matrix3"/>
    <dgm:cxn modelId="{818B940F-DA99-4AC5-9264-A5665F52826E}" type="presOf" srcId="{98C6FAA7-5E0B-4810-A30D-A40909436F5C}" destId="{5B2F058B-5C41-4E1F-87A5-EB54259707D6}" srcOrd="0" destOrd="0" presId="urn:microsoft.com/office/officeart/2005/8/layout/matrix3"/>
    <dgm:cxn modelId="{17A91A51-C3A6-4ADE-B0AB-ED42A6BF7C8C}" type="presOf" srcId="{F56B0249-9C27-42DD-A054-339352D55523}" destId="{DF6DA15E-B7C8-4CDB-AABA-59A66653E158}" srcOrd="0" destOrd="0" presId="urn:microsoft.com/office/officeart/2005/8/layout/matrix3"/>
    <dgm:cxn modelId="{CF4558C5-DFDF-41A1-9FD3-1818F24E42F8}" type="presOf" srcId="{2362876F-7D90-4284-B642-3FAA49DE406C}" destId="{08666E75-0449-473B-B711-584C232E0579}" srcOrd="0" destOrd="0" presId="urn:microsoft.com/office/officeart/2005/8/layout/matrix3"/>
    <dgm:cxn modelId="{AD8FCD31-D309-4C99-990A-AB7C93996250}" srcId="{F56B0249-9C27-42DD-A054-339352D55523}" destId="{2362876F-7D90-4284-B642-3FAA49DE406C}" srcOrd="3" destOrd="0" parTransId="{56EEE8E5-BCB3-444A-9456-6203D1B5606A}" sibTransId="{50C673F7-960F-47FE-AA60-349F4F8E626E}"/>
    <dgm:cxn modelId="{3DD2E7FC-0C93-4C43-BD83-6E4225D8AEE5}" srcId="{F56B0249-9C27-42DD-A054-339352D55523}" destId="{98C6FAA7-5E0B-4810-A30D-A40909436F5C}" srcOrd="2" destOrd="0" parTransId="{943AF0AF-03CF-4AFE-AB08-8A072C27B103}" sibTransId="{3069E9D7-C612-46BC-9DE9-D1D9E329FEA9}"/>
    <dgm:cxn modelId="{CCF28652-3B15-41B4-9DB9-BB638894001E}" type="presParOf" srcId="{DF6DA15E-B7C8-4CDB-AABA-59A66653E158}" destId="{5669FA2F-4CED-4A34-B321-BE32E10A8794}" srcOrd="0" destOrd="0" presId="urn:microsoft.com/office/officeart/2005/8/layout/matrix3"/>
    <dgm:cxn modelId="{CA0DA9E1-F151-4277-9832-6345314F31E6}" type="presParOf" srcId="{DF6DA15E-B7C8-4CDB-AABA-59A66653E158}" destId="{B0522C85-CAF6-4BC7-8CF6-E87D22515597}" srcOrd="1" destOrd="0" presId="urn:microsoft.com/office/officeart/2005/8/layout/matrix3"/>
    <dgm:cxn modelId="{CC173206-B240-427A-909E-4990F743DA42}" type="presParOf" srcId="{DF6DA15E-B7C8-4CDB-AABA-59A66653E158}" destId="{32C60F23-C356-44B6-9628-AA8E83DBEDBE}" srcOrd="2" destOrd="0" presId="urn:microsoft.com/office/officeart/2005/8/layout/matrix3"/>
    <dgm:cxn modelId="{C538A673-FC8A-400B-A77A-22CB48C2413B}" type="presParOf" srcId="{DF6DA15E-B7C8-4CDB-AABA-59A66653E158}" destId="{5B2F058B-5C41-4E1F-87A5-EB54259707D6}" srcOrd="3" destOrd="0" presId="urn:microsoft.com/office/officeart/2005/8/layout/matrix3"/>
    <dgm:cxn modelId="{258CA7A7-6EA4-4F19-8EB9-375C98D2399E}" type="presParOf" srcId="{DF6DA15E-B7C8-4CDB-AABA-59A66653E158}" destId="{08666E75-0449-473B-B711-584C232E057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3F5CDB-3F93-47BD-9787-880CD0DDCC21}" type="doc">
      <dgm:prSet loTypeId="urn:microsoft.com/office/officeart/2005/8/layout/cycle6" loCatId="relationship" qsTypeId="urn:microsoft.com/office/officeart/2005/8/quickstyle/3d1" qsCatId="3D" csTypeId="urn:microsoft.com/office/officeart/2005/8/colors/accent0_1" csCatId="mainScheme" phldr="1"/>
      <dgm:spPr/>
      <dgm:t>
        <a:bodyPr/>
        <a:lstStyle/>
        <a:p>
          <a:endParaRPr lang="en-US"/>
        </a:p>
      </dgm:t>
    </dgm:pt>
    <dgm:pt modelId="{A3BDE399-CD20-487F-8E21-72FFCC33382A}">
      <dgm:prSet phldrT="[Text]"/>
      <dgm:spPr>
        <a:solidFill>
          <a:schemeClr val="accent1">
            <a:lumMod val="20000"/>
            <a:lumOff val="80000"/>
          </a:schemeClr>
        </a:solidFill>
      </dgm:spPr>
      <dgm:t>
        <a:bodyPr/>
        <a:lstStyle/>
        <a:p>
          <a:r>
            <a:rPr lang="en-GB" dirty="0" smtClean="0">
              <a:latin typeface="Garamond" panose="02020404030301010803" pitchFamily="18" charset="0"/>
            </a:rPr>
            <a:t>Grooming</a:t>
          </a:r>
          <a:endParaRPr lang="en-US" dirty="0">
            <a:latin typeface="Garamond" panose="02020404030301010803" pitchFamily="18" charset="0"/>
          </a:endParaRPr>
        </a:p>
      </dgm:t>
    </dgm:pt>
    <dgm:pt modelId="{4B9D7105-7855-4E52-885E-773771707AE0}" type="parTrans" cxnId="{2D5A1D3E-2814-4E24-A9AA-7666CB069EAA}">
      <dgm:prSet/>
      <dgm:spPr/>
      <dgm:t>
        <a:bodyPr/>
        <a:lstStyle/>
        <a:p>
          <a:endParaRPr lang="en-US"/>
        </a:p>
      </dgm:t>
    </dgm:pt>
    <dgm:pt modelId="{D26BB986-4D3E-43AC-8C4E-6C972C2D96AF}" type="sibTrans" cxnId="{2D5A1D3E-2814-4E24-A9AA-7666CB069EAA}">
      <dgm:prSet/>
      <dgm:spPr/>
      <dgm:t>
        <a:bodyPr/>
        <a:lstStyle/>
        <a:p>
          <a:endParaRPr lang="en-US"/>
        </a:p>
      </dgm:t>
    </dgm:pt>
    <dgm:pt modelId="{3672BE58-676E-48C4-9462-F72D7D2EAA6E}">
      <dgm:prSet phldrT="[Text]"/>
      <dgm:spPr>
        <a:solidFill>
          <a:schemeClr val="accent1">
            <a:lumMod val="20000"/>
            <a:lumOff val="80000"/>
          </a:schemeClr>
        </a:solidFill>
      </dgm:spPr>
      <dgm:t>
        <a:bodyPr/>
        <a:lstStyle/>
        <a:p>
          <a:r>
            <a:rPr lang="en-GB" dirty="0" smtClean="0">
              <a:latin typeface="Garamond" panose="02020404030301010803" pitchFamily="18" charset="0"/>
            </a:rPr>
            <a:t>Planning through fantasy</a:t>
          </a:r>
          <a:endParaRPr lang="en-US" dirty="0">
            <a:latin typeface="Garamond" panose="02020404030301010803" pitchFamily="18" charset="0"/>
          </a:endParaRPr>
        </a:p>
      </dgm:t>
    </dgm:pt>
    <dgm:pt modelId="{9BA87685-B6CD-4E7D-98BC-62C43B2A53EA}" type="parTrans" cxnId="{89B36A6E-075E-46B4-A953-5A8A04D5AA13}">
      <dgm:prSet/>
      <dgm:spPr/>
      <dgm:t>
        <a:bodyPr/>
        <a:lstStyle/>
        <a:p>
          <a:endParaRPr lang="en-US"/>
        </a:p>
      </dgm:t>
    </dgm:pt>
    <dgm:pt modelId="{92035307-F67E-46D4-A8C3-9D96D2116761}" type="sibTrans" cxnId="{89B36A6E-075E-46B4-A953-5A8A04D5AA13}">
      <dgm:prSet/>
      <dgm:spPr/>
      <dgm:t>
        <a:bodyPr/>
        <a:lstStyle/>
        <a:p>
          <a:endParaRPr lang="en-US"/>
        </a:p>
      </dgm:t>
    </dgm:pt>
    <dgm:pt modelId="{DA31861B-357A-4FE3-9D59-0C2133CF7412}">
      <dgm:prSet phldrT="[Text]"/>
      <dgm:spPr>
        <a:solidFill>
          <a:schemeClr val="accent1">
            <a:lumMod val="20000"/>
            <a:lumOff val="80000"/>
          </a:schemeClr>
        </a:solidFill>
      </dgm:spPr>
      <dgm:t>
        <a:bodyPr/>
        <a:lstStyle/>
        <a:p>
          <a:r>
            <a:rPr lang="en-GB" dirty="0" smtClean="0">
              <a:latin typeface="Garamond" panose="02020404030301010803" pitchFamily="18" charset="0"/>
            </a:rPr>
            <a:t>Offence </a:t>
          </a:r>
          <a:endParaRPr lang="en-US" dirty="0">
            <a:latin typeface="Garamond" panose="02020404030301010803" pitchFamily="18" charset="0"/>
          </a:endParaRPr>
        </a:p>
      </dgm:t>
    </dgm:pt>
    <dgm:pt modelId="{E376D3F8-0DFB-4229-99A7-A2868E7D522F}" type="parTrans" cxnId="{DF6E287D-EA56-465A-8C46-CE11880B292E}">
      <dgm:prSet/>
      <dgm:spPr/>
      <dgm:t>
        <a:bodyPr/>
        <a:lstStyle/>
        <a:p>
          <a:endParaRPr lang="en-US"/>
        </a:p>
      </dgm:t>
    </dgm:pt>
    <dgm:pt modelId="{11E452F8-4079-475B-94B8-236037E884B4}" type="sibTrans" cxnId="{DF6E287D-EA56-465A-8C46-CE11880B292E}">
      <dgm:prSet/>
      <dgm:spPr/>
      <dgm:t>
        <a:bodyPr/>
        <a:lstStyle/>
        <a:p>
          <a:endParaRPr lang="en-US"/>
        </a:p>
      </dgm:t>
    </dgm:pt>
    <dgm:pt modelId="{CC56E730-08D8-4E1E-BE6C-69E21815937B}">
      <dgm:prSet phldrT="[Text]"/>
      <dgm:spPr>
        <a:solidFill>
          <a:schemeClr val="accent1">
            <a:lumMod val="20000"/>
            <a:lumOff val="80000"/>
          </a:schemeClr>
        </a:solidFill>
      </dgm:spPr>
      <dgm:t>
        <a:bodyPr/>
        <a:lstStyle/>
        <a:p>
          <a:r>
            <a:rPr lang="en-GB" dirty="0" smtClean="0">
              <a:latin typeface="Garamond" panose="02020404030301010803" pitchFamily="18" charset="0"/>
            </a:rPr>
            <a:t>Denial </a:t>
          </a:r>
          <a:endParaRPr lang="en-US" dirty="0">
            <a:latin typeface="Garamond" panose="02020404030301010803" pitchFamily="18" charset="0"/>
          </a:endParaRPr>
        </a:p>
      </dgm:t>
    </dgm:pt>
    <dgm:pt modelId="{80DA4842-CE14-4E73-BD49-A7C6C10BCC44}" type="parTrans" cxnId="{DFFDE348-2EB5-4BBC-8150-B3480BA4D320}">
      <dgm:prSet/>
      <dgm:spPr/>
      <dgm:t>
        <a:bodyPr/>
        <a:lstStyle/>
        <a:p>
          <a:endParaRPr lang="en-US"/>
        </a:p>
      </dgm:t>
    </dgm:pt>
    <dgm:pt modelId="{10871F2A-A424-4AE1-9B66-4F55C22F210E}" type="sibTrans" cxnId="{DFFDE348-2EB5-4BBC-8150-B3480BA4D320}">
      <dgm:prSet/>
      <dgm:spPr/>
      <dgm:t>
        <a:bodyPr/>
        <a:lstStyle/>
        <a:p>
          <a:endParaRPr lang="en-US"/>
        </a:p>
      </dgm:t>
    </dgm:pt>
    <dgm:pt modelId="{B47A2D3D-D305-4CD0-B7FC-83D490200B81}">
      <dgm:prSet phldrT="[Text]"/>
      <dgm:spPr>
        <a:solidFill>
          <a:schemeClr val="accent1">
            <a:lumMod val="20000"/>
            <a:lumOff val="80000"/>
          </a:schemeClr>
        </a:solidFill>
      </dgm:spPr>
      <dgm:t>
        <a:bodyPr/>
        <a:lstStyle/>
        <a:p>
          <a:r>
            <a:rPr lang="en-GB" dirty="0" smtClean="0">
              <a:latin typeface="Garamond" panose="02020404030301010803" pitchFamily="18" charset="0"/>
            </a:rPr>
            <a:t>Cognitive distortion </a:t>
          </a:r>
          <a:endParaRPr lang="en-US" dirty="0">
            <a:latin typeface="Garamond" panose="02020404030301010803" pitchFamily="18" charset="0"/>
          </a:endParaRPr>
        </a:p>
      </dgm:t>
    </dgm:pt>
    <dgm:pt modelId="{1655CC68-ABA6-4082-BD63-C8109C96BD11}" type="parTrans" cxnId="{C42B15A5-0282-427E-95B5-C3B43C9C61B2}">
      <dgm:prSet/>
      <dgm:spPr/>
      <dgm:t>
        <a:bodyPr/>
        <a:lstStyle/>
        <a:p>
          <a:endParaRPr lang="en-US"/>
        </a:p>
      </dgm:t>
    </dgm:pt>
    <dgm:pt modelId="{A71F6E9F-2F45-40FA-8EE9-47DABA644D41}" type="sibTrans" cxnId="{C42B15A5-0282-427E-95B5-C3B43C9C61B2}">
      <dgm:prSet/>
      <dgm:spPr/>
      <dgm:t>
        <a:bodyPr/>
        <a:lstStyle/>
        <a:p>
          <a:endParaRPr lang="en-US"/>
        </a:p>
      </dgm:t>
    </dgm:pt>
    <dgm:pt modelId="{20FE4290-9C78-446F-B80D-B15735631FCF}" type="pres">
      <dgm:prSet presAssocID="{AC3F5CDB-3F93-47BD-9787-880CD0DDCC21}" presName="cycle" presStyleCnt="0">
        <dgm:presLayoutVars>
          <dgm:dir/>
          <dgm:resizeHandles val="exact"/>
        </dgm:presLayoutVars>
      </dgm:prSet>
      <dgm:spPr/>
      <dgm:t>
        <a:bodyPr/>
        <a:lstStyle/>
        <a:p>
          <a:endParaRPr lang="en-GB"/>
        </a:p>
      </dgm:t>
    </dgm:pt>
    <dgm:pt modelId="{F89DC725-82D7-46EB-BDCF-25936C8BB8D4}" type="pres">
      <dgm:prSet presAssocID="{A3BDE399-CD20-487F-8E21-72FFCC33382A}" presName="node" presStyleLbl="node1" presStyleIdx="0" presStyleCnt="5">
        <dgm:presLayoutVars>
          <dgm:bulletEnabled val="1"/>
        </dgm:presLayoutVars>
      </dgm:prSet>
      <dgm:spPr/>
      <dgm:t>
        <a:bodyPr/>
        <a:lstStyle/>
        <a:p>
          <a:endParaRPr lang="en-GB"/>
        </a:p>
      </dgm:t>
    </dgm:pt>
    <dgm:pt modelId="{34360CF1-18FB-4CE7-88CC-C87BD7A081E5}" type="pres">
      <dgm:prSet presAssocID="{A3BDE399-CD20-487F-8E21-72FFCC33382A}" presName="spNode" presStyleCnt="0"/>
      <dgm:spPr/>
    </dgm:pt>
    <dgm:pt modelId="{ACCFFFA1-3622-4334-BEEF-58FB9A696953}" type="pres">
      <dgm:prSet presAssocID="{D26BB986-4D3E-43AC-8C4E-6C972C2D96AF}" presName="sibTrans" presStyleLbl="sibTrans1D1" presStyleIdx="0" presStyleCnt="5"/>
      <dgm:spPr/>
      <dgm:t>
        <a:bodyPr/>
        <a:lstStyle/>
        <a:p>
          <a:endParaRPr lang="en-GB"/>
        </a:p>
      </dgm:t>
    </dgm:pt>
    <dgm:pt modelId="{3AAFA784-D5CF-423C-8305-F1AF7752EC87}" type="pres">
      <dgm:prSet presAssocID="{3672BE58-676E-48C4-9462-F72D7D2EAA6E}" presName="node" presStyleLbl="node1" presStyleIdx="1" presStyleCnt="5">
        <dgm:presLayoutVars>
          <dgm:bulletEnabled val="1"/>
        </dgm:presLayoutVars>
      </dgm:prSet>
      <dgm:spPr/>
      <dgm:t>
        <a:bodyPr/>
        <a:lstStyle/>
        <a:p>
          <a:endParaRPr lang="en-GB"/>
        </a:p>
      </dgm:t>
    </dgm:pt>
    <dgm:pt modelId="{06D5853C-3C9A-48F0-A908-90429A570B2E}" type="pres">
      <dgm:prSet presAssocID="{3672BE58-676E-48C4-9462-F72D7D2EAA6E}" presName="spNode" presStyleCnt="0"/>
      <dgm:spPr/>
    </dgm:pt>
    <dgm:pt modelId="{1F6E017F-C916-4711-9854-4232CD98B138}" type="pres">
      <dgm:prSet presAssocID="{92035307-F67E-46D4-A8C3-9D96D2116761}" presName="sibTrans" presStyleLbl="sibTrans1D1" presStyleIdx="1" presStyleCnt="5"/>
      <dgm:spPr/>
      <dgm:t>
        <a:bodyPr/>
        <a:lstStyle/>
        <a:p>
          <a:endParaRPr lang="en-GB"/>
        </a:p>
      </dgm:t>
    </dgm:pt>
    <dgm:pt modelId="{CD5EF5AD-27FB-452D-A344-541894BCC42C}" type="pres">
      <dgm:prSet presAssocID="{DA31861B-357A-4FE3-9D59-0C2133CF7412}" presName="node" presStyleLbl="node1" presStyleIdx="2" presStyleCnt="5" custRadScaleRad="97861" custRadScaleInc="-6836">
        <dgm:presLayoutVars>
          <dgm:bulletEnabled val="1"/>
        </dgm:presLayoutVars>
      </dgm:prSet>
      <dgm:spPr/>
      <dgm:t>
        <a:bodyPr/>
        <a:lstStyle/>
        <a:p>
          <a:endParaRPr lang="en-GB"/>
        </a:p>
      </dgm:t>
    </dgm:pt>
    <dgm:pt modelId="{FCF67DFA-CB87-42F0-8D15-45EC65538833}" type="pres">
      <dgm:prSet presAssocID="{DA31861B-357A-4FE3-9D59-0C2133CF7412}" presName="spNode" presStyleCnt="0"/>
      <dgm:spPr/>
    </dgm:pt>
    <dgm:pt modelId="{0F3290CA-6ED4-4DB5-BCA4-48479DB5ED59}" type="pres">
      <dgm:prSet presAssocID="{11E452F8-4079-475B-94B8-236037E884B4}" presName="sibTrans" presStyleLbl="sibTrans1D1" presStyleIdx="2" presStyleCnt="5"/>
      <dgm:spPr/>
      <dgm:t>
        <a:bodyPr/>
        <a:lstStyle/>
        <a:p>
          <a:endParaRPr lang="en-GB"/>
        </a:p>
      </dgm:t>
    </dgm:pt>
    <dgm:pt modelId="{AAF72908-47A3-44C2-886A-073E26757454}" type="pres">
      <dgm:prSet presAssocID="{CC56E730-08D8-4E1E-BE6C-69E21815937B}" presName="node" presStyleLbl="node1" presStyleIdx="3" presStyleCnt="5" custRadScaleRad="98618" custRadScaleInc="9196">
        <dgm:presLayoutVars>
          <dgm:bulletEnabled val="1"/>
        </dgm:presLayoutVars>
      </dgm:prSet>
      <dgm:spPr/>
      <dgm:t>
        <a:bodyPr/>
        <a:lstStyle/>
        <a:p>
          <a:endParaRPr lang="en-GB"/>
        </a:p>
      </dgm:t>
    </dgm:pt>
    <dgm:pt modelId="{254630D2-03AD-41C8-9361-F0DF9D109BA8}" type="pres">
      <dgm:prSet presAssocID="{CC56E730-08D8-4E1E-BE6C-69E21815937B}" presName="spNode" presStyleCnt="0"/>
      <dgm:spPr/>
    </dgm:pt>
    <dgm:pt modelId="{0704C13B-B492-480A-8CCD-F33572FFF974}" type="pres">
      <dgm:prSet presAssocID="{10871F2A-A424-4AE1-9B66-4F55C22F210E}" presName="sibTrans" presStyleLbl="sibTrans1D1" presStyleIdx="3" presStyleCnt="5"/>
      <dgm:spPr/>
      <dgm:t>
        <a:bodyPr/>
        <a:lstStyle/>
        <a:p>
          <a:endParaRPr lang="en-GB"/>
        </a:p>
      </dgm:t>
    </dgm:pt>
    <dgm:pt modelId="{3CBDD5DF-5711-4CE8-B096-EC5CDAA5EAC2}" type="pres">
      <dgm:prSet presAssocID="{B47A2D3D-D305-4CD0-B7FC-83D490200B81}" presName="node" presStyleLbl="node1" presStyleIdx="4" presStyleCnt="5">
        <dgm:presLayoutVars>
          <dgm:bulletEnabled val="1"/>
        </dgm:presLayoutVars>
      </dgm:prSet>
      <dgm:spPr/>
      <dgm:t>
        <a:bodyPr/>
        <a:lstStyle/>
        <a:p>
          <a:endParaRPr lang="en-GB"/>
        </a:p>
      </dgm:t>
    </dgm:pt>
    <dgm:pt modelId="{9BAEF516-EFEB-4478-8F3B-07CC4E7C518B}" type="pres">
      <dgm:prSet presAssocID="{B47A2D3D-D305-4CD0-B7FC-83D490200B81}" presName="spNode" presStyleCnt="0"/>
      <dgm:spPr/>
    </dgm:pt>
    <dgm:pt modelId="{57637178-5C56-4F9F-9D51-819D9909952A}" type="pres">
      <dgm:prSet presAssocID="{A71F6E9F-2F45-40FA-8EE9-47DABA644D41}" presName="sibTrans" presStyleLbl="sibTrans1D1" presStyleIdx="4" presStyleCnt="5"/>
      <dgm:spPr/>
      <dgm:t>
        <a:bodyPr/>
        <a:lstStyle/>
        <a:p>
          <a:endParaRPr lang="en-GB"/>
        </a:p>
      </dgm:t>
    </dgm:pt>
  </dgm:ptLst>
  <dgm:cxnLst>
    <dgm:cxn modelId="{FCC43C13-F08F-44C3-9DC4-C53BB1C3056A}" type="presOf" srcId="{11E452F8-4079-475B-94B8-236037E884B4}" destId="{0F3290CA-6ED4-4DB5-BCA4-48479DB5ED59}" srcOrd="0" destOrd="0" presId="urn:microsoft.com/office/officeart/2005/8/layout/cycle6"/>
    <dgm:cxn modelId="{2D5A1D3E-2814-4E24-A9AA-7666CB069EAA}" srcId="{AC3F5CDB-3F93-47BD-9787-880CD0DDCC21}" destId="{A3BDE399-CD20-487F-8E21-72FFCC33382A}" srcOrd="0" destOrd="0" parTransId="{4B9D7105-7855-4E52-885E-773771707AE0}" sibTransId="{D26BB986-4D3E-43AC-8C4E-6C972C2D96AF}"/>
    <dgm:cxn modelId="{DFFDE348-2EB5-4BBC-8150-B3480BA4D320}" srcId="{AC3F5CDB-3F93-47BD-9787-880CD0DDCC21}" destId="{CC56E730-08D8-4E1E-BE6C-69E21815937B}" srcOrd="3" destOrd="0" parTransId="{80DA4842-CE14-4E73-BD49-A7C6C10BCC44}" sibTransId="{10871F2A-A424-4AE1-9B66-4F55C22F210E}"/>
    <dgm:cxn modelId="{A66F3B15-A250-4182-9CE4-8CF8E6A0D784}" type="presOf" srcId="{A71F6E9F-2F45-40FA-8EE9-47DABA644D41}" destId="{57637178-5C56-4F9F-9D51-819D9909952A}" srcOrd="0" destOrd="0" presId="urn:microsoft.com/office/officeart/2005/8/layout/cycle6"/>
    <dgm:cxn modelId="{2E7A49A5-283A-4BB6-AD71-6DDA1990296D}" type="presOf" srcId="{92035307-F67E-46D4-A8C3-9D96D2116761}" destId="{1F6E017F-C916-4711-9854-4232CD98B138}" srcOrd="0" destOrd="0" presId="urn:microsoft.com/office/officeart/2005/8/layout/cycle6"/>
    <dgm:cxn modelId="{C425C9F5-AF5A-4AF1-A700-11ADB3154427}" type="presOf" srcId="{D26BB986-4D3E-43AC-8C4E-6C972C2D96AF}" destId="{ACCFFFA1-3622-4334-BEEF-58FB9A696953}" srcOrd="0" destOrd="0" presId="urn:microsoft.com/office/officeart/2005/8/layout/cycle6"/>
    <dgm:cxn modelId="{8667037B-9CD6-4CE8-8711-C5241E59B30C}" type="presOf" srcId="{CC56E730-08D8-4E1E-BE6C-69E21815937B}" destId="{AAF72908-47A3-44C2-886A-073E26757454}" srcOrd="0" destOrd="0" presId="urn:microsoft.com/office/officeart/2005/8/layout/cycle6"/>
    <dgm:cxn modelId="{C42B15A5-0282-427E-95B5-C3B43C9C61B2}" srcId="{AC3F5CDB-3F93-47BD-9787-880CD0DDCC21}" destId="{B47A2D3D-D305-4CD0-B7FC-83D490200B81}" srcOrd="4" destOrd="0" parTransId="{1655CC68-ABA6-4082-BD63-C8109C96BD11}" sibTransId="{A71F6E9F-2F45-40FA-8EE9-47DABA644D41}"/>
    <dgm:cxn modelId="{822174AA-F817-49C1-A6A1-36681564A83A}" type="presOf" srcId="{10871F2A-A424-4AE1-9B66-4F55C22F210E}" destId="{0704C13B-B492-480A-8CCD-F33572FFF974}" srcOrd="0" destOrd="0" presId="urn:microsoft.com/office/officeart/2005/8/layout/cycle6"/>
    <dgm:cxn modelId="{03DA56F9-C928-4AAA-9448-585CEDEA865E}" type="presOf" srcId="{A3BDE399-CD20-487F-8E21-72FFCC33382A}" destId="{F89DC725-82D7-46EB-BDCF-25936C8BB8D4}" srcOrd="0" destOrd="0" presId="urn:microsoft.com/office/officeart/2005/8/layout/cycle6"/>
    <dgm:cxn modelId="{2060EB40-CAD6-49F7-88F3-2F875FF6E429}" type="presOf" srcId="{DA31861B-357A-4FE3-9D59-0C2133CF7412}" destId="{CD5EF5AD-27FB-452D-A344-541894BCC42C}" srcOrd="0" destOrd="0" presId="urn:microsoft.com/office/officeart/2005/8/layout/cycle6"/>
    <dgm:cxn modelId="{3466BFF7-0270-4830-8D5E-6CD576904376}" type="presOf" srcId="{AC3F5CDB-3F93-47BD-9787-880CD0DDCC21}" destId="{20FE4290-9C78-446F-B80D-B15735631FCF}" srcOrd="0" destOrd="0" presId="urn:microsoft.com/office/officeart/2005/8/layout/cycle6"/>
    <dgm:cxn modelId="{B021F7A8-21D0-4B8E-B749-D33F067A5DF5}" type="presOf" srcId="{B47A2D3D-D305-4CD0-B7FC-83D490200B81}" destId="{3CBDD5DF-5711-4CE8-B096-EC5CDAA5EAC2}" srcOrd="0" destOrd="0" presId="urn:microsoft.com/office/officeart/2005/8/layout/cycle6"/>
    <dgm:cxn modelId="{DF6E287D-EA56-465A-8C46-CE11880B292E}" srcId="{AC3F5CDB-3F93-47BD-9787-880CD0DDCC21}" destId="{DA31861B-357A-4FE3-9D59-0C2133CF7412}" srcOrd="2" destOrd="0" parTransId="{E376D3F8-0DFB-4229-99A7-A2868E7D522F}" sibTransId="{11E452F8-4079-475B-94B8-236037E884B4}"/>
    <dgm:cxn modelId="{89B36A6E-075E-46B4-A953-5A8A04D5AA13}" srcId="{AC3F5CDB-3F93-47BD-9787-880CD0DDCC21}" destId="{3672BE58-676E-48C4-9462-F72D7D2EAA6E}" srcOrd="1" destOrd="0" parTransId="{9BA87685-B6CD-4E7D-98BC-62C43B2A53EA}" sibTransId="{92035307-F67E-46D4-A8C3-9D96D2116761}"/>
    <dgm:cxn modelId="{DD297398-4960-4116-B3D2-239B402F29E7}" type="presOf" srcId="{3672BE58-676E-48C4-9462-F72D7D2EAA6E}" destId="{3AAFA784-D5CF-423C-8305-F1AF7752EC87}" srcOrd="0" destOrd="0" presId="urn:microsoft.com/office/officeart/2005/8/layout/cycle6"/>
    <dgm:cxn modelId="{99F57F84-62EA-4CFC-B21C-C8950A95216D}" type="presParOf" srcId="{20FE4290-9C78-446F-B80D-B15735631FCF}" destId="{F89DC725-82D7-46EB-BDCF-25936C8BB8D4}" srcOrd="0" destOrd="0" presId="urn:microsoft.com/office/officeart/2005/8/layout/cycle6"/>
    <dgm:cxn modelId="{6CA42FAF-5537-4523-BB24-EFF87D3D87D8}" type="presParOf" srcId="{20FE4290-9C78-446F-B80D-B15735631FCF}" destId="{34360CF1-18FB-4CE7-88CC-C87BD7A081E5}" srcOrd="1" destOrd="0" presId="urn:microsoft.com/office/officeart/2005/8/layout/cycle6"/>
    <dgm:cxn modelId="{D88B8A14-5A03-45B7-9181-447F723712FE}" type="presParOf" srcId="{20FE4290-9C78-446F-B80D-B15735631FCF}" destId="{ACCFFFA1-3622-4334-BEEF-58FB9A696953}" srcOrd="2" destOrd="0" presId="urn:microsoft.com/office/officeart/2005/8/layout/cycle6"/>
    <dgm:cxn modelId="{C658B5BE-5C3E-4DF5-A8B7-5FB9C1321114}" type="presParOf" srcId="{20FE4290-9C78-446F-B80D-B15735631FCF}" destId="{3AAFA784-D5CF-423C-8305-F1AF7752EC87}" srcOrd="3" destOrd="0" presId="urn:microsoft.com/office/officeart/2005/8/layout/cycle6"/>
    <dgm:cxn modelId="{295C36F2-67AD-42F4-8327-FCAA01F21B31}" type="presParOf" srcId="{20FE4290-9C78-446F-B80D-B15735631FCF}" destId="{06D5853C-3C9A-48F0-A908-90429A570B2E}" srcOrd="4" destOrd="0" presId="urn:microsoft.com/office/officeart/2005/8/layout/cycle6"/>
    <dgm:cxn modelId="{4E868E9E-1240-440E-AB56-47496394AF6B}" type="presParOf" srcId="{20FE4290-9C78-446F-B80D-B15735631FCF}" destId="{1F6E017F-C916-4711-9854-4232CD98B138}" srcOrd="5" destOrd="0" presId="urn:microsoft.com/office/officeart/2005/8/layout/cycle6"/>
    <dgm:cxn modelId="{7CD4789F-2850-4C6E-8C16-BD93621C376E}" type="presParOf" srcId="{20FE4290-9C78-446F-B80D-B15735631FCF}" destId="{CD5EF5AD-27FB-452D-A344-541894BCC42C}" srcOrd="6" destOrd="0" presId="urn:microsoft.com/office/officeart/2005/8/layout/cycle6"/>
    <dgm:cxn modelId="{1C3409B1-0D7E-4C70-9FE1-F0ACCE39C097}" type="presParOf" srcId="{20FE4290-9C78-446F-B80D-B15735631FCF}" destId="{FCF67DFA-CB87-42F0-8D15-45EC65538833}" srcOrd="7" destOrd="0" presId="urn:microsoft.com/office/officeart/2005/8/layout/cycle6"/>
    <dgm:cxn modelId="{5A4B90DE-99DE-458E-9C3D-37B0BC9BA22E}" type="presParOf" srcId="{20FE4290-9C78-446F-B80D-B15735631FCF}" destId="{0F3290CA-6ED4-4DB5-BCA4-48479DB5ED59}" srcOrd="8" destOrd="0" presId="urn:microsoft.com/office/officeart/2005/8/layout/cycle6"/>
    <dgm:cxn modelId="{3EAC0EC7-8EE8-4006-8A2E-04E66FAFBC7A}" type="presParOf" srcId="{20FE4290-9C78-446F-B80D-B15735631FCF}" destId="{AAF72908-47A3-44C2-886A-073E26757454}" srcOrd="9" destOrd="0" presId="urn:microsoft.com/office/officeart/2005/8/layout/cycle6"/>
    <dgm:cxn modelId="{61FD3E41-1737-409D-921B-BCC96840C17F}" type="presParOf" srcId="{20FE4290-9C78-446F-B80D-B15735631FCF}" destId="{254630D2-03AD-41C8-9361-F0DF9D109BA8}" srcOrd="10" destOrd="0" presId="urn:microsoft.com/office/officeart/2005/8/layout/cycle6"/>
    <dgm:cxn modelId="{AA0C012C-23C5-4D56-9993-7E0D164CE80C}" type="presParOf" srcId="{20FE4290-9C78-446F-B80D-B15735631FCF}" destId="{0704C13B-B492-480A-8CCD-F33572FFF974}" srcOrd="11" destOrd="0" presId="urn:microsoft.com/office/officeart/2005/8/layout/cycle6"/>
    <dgm:cxn modelId="{197D70FE-B044-44FC-872E-9585C5CADB45}" type="presParOf" srcId="{20FE4290-9C78-446F-B80D-B15735631FCF}" destId="{3CBDD5DF-5711-4CE8-B096-EC5CDAA5EAC2}" srcOrd="12" destOrd="0" presId="urn:microsoft.com/office/officeart/2005/8/layout/cycle6"/>
    <dgm:cxn modelId="{420C1B7A-8DF1-4EBB-A25C-41C9B461823E}" type="presParOf" srcId="{20FE4290-9C78-446F-B80D-B15735631FCF}" destId="{9BAEF516-EFEB-4478-8F3B-07CC4E7C518B}" srcOrd="13" destOrd="0" presId="urn:microsoft.com/office/officeart/2005/8/layout/cycle6"/>
    <dgm:cxn modelId="{94D150CD-5C38-4CAE-A194-B5109D85D146}" type="presParOf" srcId="{20FE4290-9C78-446F-B80D-B15735631FCF}" destId="{57637178-5C56-4F9F-9D51-819D9909952A}"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8CA695-5EEC-45ED-A205-4E4C7B49E7B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E4F14AE4-2470-4990-B4CF-66BC274A11DF}">
      <dgm:prSet phldrT="[Text]" custT="1"/>
      <dgm:spPr>
        <a:solidFill>
          <a:srgbClr val="FFCC00"/>
        </a:solidFill>
      </dgm:spPr>
      <dgm:t>
        <a:bodyPr/>
        <a:lstStyle/>
        <a:p>
          <a:r>
            <a:rPr lang="en-GB" sz="2400" dirty="0" smtClean="0">
              <a:latin typeface="Garamond" panose="02020404030301010803" pitchFamily="18" charset="0"/>
            </a:rPr>
            <a:t>Pure paedophile.</a:t>
          </a:r>
          <a:endParaRPr lang="en-US" sz="2400" dirty="0">
            <a:latin typeface="Garamond" panose="02020404030301010803" pitchFamily="18" charset="0"/>
          </a:endParaRPr>
        </a:p>
      </dgm:t>
    </dgm:pt>
    <dgm:pt modelId="{6341A48C-B656-48BB-B9E7-FA67483A91D8}" type="parTrans" cxnId="{DF5521D2-A8CC-4228-AE86-23AF138488E8}">
      <dgm:prSet/>
      <dgm:spPr/>
      <dgm:t>
        <a:bodyPr/>
        <a:lstStyle/>
        <a:p>
          <a:endParaRPr lang="en-US"/>
        </a:p>
      </dgm:t>
    </dgm:pt>
    <dgm:pt modelId="{32538984-6FAC-4E91-9A16-FEC195A92D65}" type="sibTrans" cxnId="{DF5521D2-A8CC-4228-AE86-23AF138488E8}">
      <dgm:prSet/>
      <dgm:spPr/>
      <dgm:t>
        <a:bodyPr/>
        <a:lstStyle/>
        <a:p>
          <a:endParaRPr lang="en-US"/>
        </a:p>
      </dgm:t>
    </dgm:pt>
    <dgm:pt modelId="{7DD7BCD9-EDDA-49A6-A6D4-045C89FC5DC5}">
      <dgm:prSet phldrT="[Text]" custT="1"/>
      <dgm:spPr>
        <a:solidFill>
          <a:srgbClr val="FFFFCC"/>
        </a:solidFill>
      </dgm:spPr>
      <dgm:t>
        <a:bodyPr/>
        <a:lstStyle/>
        <a:p>
          <a:pPr>
            <a:lnSpc>
              <a:spcPct val="90000"/>
            </a:lnSpc>
          </a:pPr>
          <a:r>
            <a:rPr lang="en-GB" sz="2000" dirty="0" smtClean="0">
              <a:solidFill>
                <a:schemeClr val="tx1"/>
              </a:solidFill>
              <a:latin typeface="Garamond" panose="02020404030301010803" pitchFamily="18" charset="0"/>
            </a:rPr>
            <a:t>Intimacy and social skills deficits:</a:t>
          </a:r>
        </a:p>
        <a:p>
          <a:pPr>
            <a:lnSpc>
              <a:spcPct val="90000"/>
            </a:lnSpc>
          </a:pPr>
          <a:r>
            <a:rPr lang="en-GB" sz="2000" dirty="0" smtClean="0">
              <a:solidFill>
                <a:schemeClr val="tx1"/>
              </a:solidFill>
              <a:latin typeface="Garamond" panose="02020404030301010803" pitchFamily="18" charset="0"/>
            </a:rPr>
            <a:t>Insecure attachments, unable to relate to others,  avoid close relationships, do not value others, difficulties in managing mood and problem solving</a:t>
          </a:r>
          <a:endParaRPr lang="en-US" sz="2000" dirty="0">
            <a:solidFill>
              <a:schemeClr val="tx1"/>
            </a:solidFill>
            <a:latin typeface="Garamond" panose="02020404030301010803" pitchFamily="18" charset="0"/>
          </a:endParaRPr>
        </a:p>
      </dgm:t>
    </dgm:pt>
    <dgm:pt modelId="{97ED2E0D-14E8-420B-9B18-EBD882637467}" type="parTrans" cxnId="{6E03277B-DB9B-4B76-8292-DC23806D5653}">
      <dgm:prSet/>
      <dgm:spPr/>
      <dgm:t>
        <a:bodyPr/>
        <a:lstStyle/>
        <a:p>
          <a:endParaRPr lang="en-US"/>
        </a:p>
      </dgm:t>
    </dgm:pt>
    <dgm:pt modelId="{6241B1E5-F3F8-4F08-9904-F5C8DAF7B032}" type="sibTrans" cxnId="{6E03277B-DB9B-4B76-8292-DC23806D5653}">
      <dgm:prSet/>
      <dgm:spPr/>
      <dgm:t>
        <a:bodyPr/>
        <a:lstStyle/>
        <a:p>
          <a:endParaRPr lang="en-US"/>
        </a:p>
      </dgm:t>
    </dgm:pt>
    <dgm:pt modelId="{DBFEB4D0-587F-438C-B6AD-70A0CBE92B36}">
      <dgm:prSet phldrT="[Text]" custT="1"/>
      <dgm:spPr>
        <a:solidFill>
          <a:srgbClr val="FFFF99"/>
        </a:solidFill>
      </dgm:spPr>
      <dgm:t>
        <a:bodyPr/>
        <a:lstStyle/>
        <a:p>
          <a:endParaRPr lang="en-GB" sz="2000" dirty="0" smtClean="0">
            <a:solidFill>
              <a:schemeClr val="tx1"/>
            </a:solidFill>
            <a:latin typeface="Garamond" panose="02020404030301010803" pitchFamily="18" charset="0"/>
          </a:endParaRPr>
        </a:p>
        <a:p>
          <a:r>
            <a:rPr lang="en-GB" sz="2000" dirty="0" smtClean="0">
              <a:solidFill>
                <a:schemeClr val="tx1"/>
              </a:solidFill>
              <a:latin typeface="Garamond" panose="02020404030301010803" pitchFamily="18" charset="0"/>
            </a:rPr>
            <a:t>Sexual scripts:</a:t>
          </a:r>
        </a:p>
        <a:p>
          <a:r>
            <a:rPr lang="en-GB" sz="2000" dirty="0" smtClean="0">
              <a:solidFill>
                <a:schemeClr val="tx1"/>
              </a:solidFill>
              <a:latin typeface="Garamond" panose="02020404030301010803" pitchFamily="18" charset="0"/>
            </a:rPr>
            <a:t>Usually learnt during development regarding appropriate contexts for sexual behaviour. Sexual behaviour before a child can cognitively /emotionally understand them is damaging</a:t>
          </a:r>
          <a:endParaRPr lang="en-US" sz="2000" dirty="0">
            <a:solidFill>
              <a:schemeClr val="tx1"/>
            </a:solidFill>
            <a:latin typeface="Garamond" panose="02020404030301010803" pitchFamily="18" charset="0"/>
          </a:endParaRPr>
        </a:p>
      </dgm:t>
    </dgm:pt>
    <dgm:pt modelId="{D49F6C82-8BD4-4473-8AA6-D9388E5C932A}" type="parTrans" cxnId="{10E7BAAF-12AA-42B5-8C86-0246AF831E97}">
      <dgm:prSet/>
      <dgm:spPr/>
      <dgm:t>
        <a:bodyPr/>
        <a:lstStyle/>
        <a:p>
          <a:endParaRPr lang="en-US"/>
        </a:p>
      </dgm:t>
    </dgm:pt>
    <dgm:pt modelId="{A3D26430-B563-4BCB-92D2-F3A319516276}" type="sibTrans" cxnId="{10E7BAAF-12AA-42B5-8C86-0246AF831E97}">
      <dgm:prSet/>
      <dgm:spPr/>
      <dgm:t>
        <a:bodyPr/>
        <a:lstStyle/>
        <a:p>
          <a:endParaRPr lang="en-US"/>
        </a:p>
      </dgm:t>
    </dgm:pt>
    <dgm:pt modelId="{F13DD9BD-CC48-4FFB-AE94-C8E6F52E673F}">
      <dgm:prSet phldrT="[Text]" custT="1"/>
      <dgm:spPr>
        <a:solidFill>
          <a:srgbClr val="FFFF00"/>
        </a:solidFill>
      </dgm:spPr>
      <dgm:t>
        <a:bodyPr/>
        <a:lstStyle/>
        <a:p>
          <a:r>
            <a:rPr lang="en-GB" sz="2000" dirty="0" smtClean="0">
              <a:solidFill>
                <a:schemeClr val="tx1"/>
              </a:solidFill>
              <a:latin typeface="Garamond" panose="02020404030301010803" pitchFamily="18" charset="0"/>
            </a:rPr>
            <a:t>Emotional dysregulation:</a:t>
          </a:r>
        </a:p>
        <a:p>
          <a:r>
            <a:rPr lang="en-GB" sz="2000" dirty="0" smtClean="0">
              <a:solidFill>
                <a:schemeClr val="tx1"/>
              </a:solidFill>
              <a:latin typeface="Garamond" panose="02020404030301010803" pitchFamily="18" charset="0"/>
            </a:rPr>
            <a:t>Self regulation does not kick in and the offender lacks feeling guilty when offending, cannot recognise their own emotional needs, do not seek social support when in times of distress</a:t>
          </a:r>
          <a:endParaRPr lang="en-US" sz="2000" dirty="0">
            <a:solidFill>
              <a:schemeClr val="tx1"/>
            </a:solidFill>
            <a:latin typeface="Garamond" panose="02020404030301010803" pitchFamily="18" charset="0"/>
          </a:endParaRPr>
        </a:p>
      </dgm:t>
    </dgm:pt>
    <dgm:pt modelId="{96C1A34E-33A9-42F1-AE1F-92B5669D88DA}" type="parTrans" cxnId="{7C72DFF9-9785-4ECD-B602-90F00BF1D25B}">
      <dgm:prSet/>
      <dgm:spPr/>
      <dgm:t>
        <a:bodyPr/>
        <a:lstStyle/>
        <a:p>
          <a:endParaRPr lang="en-US"/>
        </a:p>
      </dgm:t>
    </dgm:pt>
    <dgm:pt modelId="{2E51DD66-874F-42F1-84F7-34B077B614BA}" type="sibTrans" cxnId="{7C72DFF9-9785-4ECD-B602-90F00BF1D25B}">
      <dgm:prSet/>
      <dgm:spPr/>
      <dgm:t>
        <a:bodyPr/>
        <a:lstStyle/>
        <a:p>
          <a:endParaRPr lang="en-US"/>
        </a:p>
      </dgm:t>
    </dgm:pt>
    <dgm:pt modelId="{23B5C93A-27B5-4922-8AB3-9D4397D51CD5}">
      <dgm:prSet phldrT="[Text]" custT="1"/>
      <dgm:spPr>
        <a:solidFill>
          <a:srgbClr val="FFFF66"/>
        </a:solidFill>
      </dgm:spPr>
      <dgm:t>
        <a:bodyPr/>
        <a:lstStyle/>
        <a:p>
          <a:r>
            <a:rPr lang="en-GB" sz="2000" dirty="0" smtClean="0">
              <a:solidFill>
                <a:schemeClr val="tx1"/>
              </a:solidFill>
              <a:latin typeface="Garamond" panose="02020404030301010803" pitchFamily="18" charset="0"/>
            </a:rPr>
            <a:t>Cognitive distortions:</a:t>
          </a:r>
        </a:p>
        <a:p>
          <a:r>
            <a:rPr lang="en-GB" sz="2000" dirty="0" smtClean="0">
              <a:solidFill>
                <a:schemeClr val="tx1"/>
              </a:solidFill>
              <a:latin typeface="Garamond" panose="02020404030301010803" pitchFamily="18" charset="0"/>
            </a:rPr>
            <a:t>Children are sexual, the offender sees self as entitled to sex with the child, children will benefit in some way, they are not in control of their actions</a:t>
          </a:r>
          <a:endParaRPr lang="en-US" sz="2000" dirty="0">
            <a:solidFill>
              <a:schemeClr val="tx1"/>
            </a:solidFill>
            <a:latin typeface="Garamond" panose="02020404030301010803" pitchFamily="18" charset="0"/>
          </a:endParaRPr>
        </a:p>
      </dgm:t>
    </dgm:pt>
    <dgm:pt modelId="{51B38A8F-29BC-40CA-8EEE-D8D9FBFC11DB}" type="parTrans" cxnId="{B56A30F6-4A70-4547-864A-6E2C9AD78D77}">
      <dgm:prSet/>
      <dgm:spPr/>
      <dgm:t>
        <a:bodyPr/>
        <a:lstStyle/>
        <a:p>
          <a:endParaRPr lang="en-US"/>
        </a:p>
      </dgm:t>
    </dgm:pt>
    <dgm:pt modelId="{D0C183D5-EBB5-4021-9EBE-7000378631D0}" type="sibTrans" cxnId="{B56A30F6-4A70-4547-864A-6E2C9AD78D77}">
      <dgm:prSet/>
      <dgm:spPr/>
      <dgm:t>
        <a:bodyPr/>
        <a:lstStyle/>
        <a:p>
          <a:endParaRPr lang="en-US"/>
        </a:p>
      </dgm:t>
    </dgm:pt>
    <dgm:pt modelId="{A5007DEE-0EC5-4C7E-BBFD-1542ACDB524A}" type="pres">
      <dgm:prSet presAssocID="{CE8CA695-5EEC-45ED-A205-4E4C7B49E7B0}" presName="diagram" presStyleCnt="0">
        <dgm:presLayoutVars>
          <dgm:chMax val="1"/>
          <dgm:dir/>
          <dgm:animLvl val="ctr"/>
          <dgm:resizeHandles val="exact"/>
        </dgm:presLayoutVars>
      </dgm:prSet>
      <dgm:spPr/>
      <dgm:t>
        <a:bodyPr/>
        <a:lstStyle/>
        <a:p>
          <a:endParaRPr lang="en-GB"/>
        </a:p>
      </dgm:t>
    </dgm:pt>
    <dgm:pt modelId="{58226D3D-1CCB-4374-8AAF-F0D676327B16}" type="pres">
      <dgm:prSet presAssocID="{CE8CA695-5EEC-45ED-A205-4E4C7B49E7B0}" presName="matrix" presStyleCnt="0"/>
      <dgm:spPr/>
    </dgm:pt>
    <dgm:pt modelId="{B90E7080-4084-4372-9CCA-ECB3DE8C45E5}" type="pres">
      <dgm:prSet presAssocID="{CE8CA695-5EEC-45ED-A205-4E4C7B49E7B0}" presName="tile1" presStyleLbl="node1" presStyleIdx="0" presStyleCnt="4" custLinFactNeighborX="0"/>
      <dgm:spPr/>
      <dgm:t>
        <a:bodyPr/>
        <a:lstStyle/>
        <a:p>
          <a:endParaRPr lang="en-US"/>
        </a:p>
      </dgm:t>
    </dgm:pt>
    <dgm:pt modelId="{701410E7-EA6A-49BE-B1EF-47514F4E5B81}" type="pres">
      <dgm:prSet presAssocID="{CE8CA695-5EEC-45ED-A205-4E4C7B49E7B0}" presName="tile1text" presStyleLbl="node1" presStyleIdx="0" presStyleCnt="4">
        <dgm:presLayoutVars>
          <dgm:chMax val="0"/>
          <dgm:chPref val="0"/>
          <dgm:bulletEnabled val="1"/>
        </dgm:presLayoutVars>
      </dgm:prSet>
      <dgm:spPr/>
      <dgm:t>
        <a:bodyPr/>
        <a:lstStyle/>
        <a:p>
          <a:endParaRPr lang="en-US"/>
        </a:p>
      </dgm:t>
    </dgm:pt>
    <dgm:pt modelId="{0C7431AC-F259-4691-B2B1-2165395B271E}" type="pres">
      <dgm:prSet presAssocID="{CE8CA695-5EEC-45ED-A205-4E4C7B49E7B0}" presName="tile2" presStyleLbl="node1" presStyleIdx="1" presStyleCnt="4"/>
      <dgm:spPr/>
      <dgm:t>
        <a:bodyPr/>
        <a:lstStyle/>
        <a:p>
          <a:endParaRPr lang="en-US"/>
        </a:p>
      </dgm:t>
    </dgm:pt>
    <dgm:pt modelId="{17002066-0500-4CEB-933F-DCEE61718621}" type="pres">
      <dgm:prSet presAssocID="{CE8CA695-5EEC-45ED-A205-4E4C7B49E7B0}" presName="tile2text" presStyleLbl="node1" presStyleIdx="1" presStyleCnt="4">
        <dgm:presLayoutVars>
          <dgm:chMax val="0"/>
          <dgm:chPref val="0"/>
          <dgm:bulletEnabled val="1"/>
        </dgm:presLayoutVars>
      </dgm:prSet>
      <dgm:spPr/>
      <dgm:t>
        <a:bodyPr/>
        <a:lstStyle/>
        <a:p>
          <a:endParaRPr lang="en-US"/>
        </a:p>
      </dgm:t>
    </dgm:pt>
    <dgm:pt modelId="{5A7F1D6C-3B52-45AF-91A1-C2BDF0489821}" type="pres">
      <dgm:prSet presAssocID="{CE8CA695-5EEC-45ED-A205-4E4C7B49E7B0}" presName="tile3" presStyleLbl="node1" presStyleIdx="2" presStyleCnt="4"/>
      <dgm:spPr/>
      <dgm:t>
        <a:bodyPr/>
        <a:lstStyle/>
        <a:p>
          <a:endParaRPr lang="en-GB"/>
        </a:p>
      </dgm:t>
    </dgm:pt>
    <dgm:pt modelId="{CDB937E4-9B26-4949-A41A-6E475292E940}" type="pres">
      <dgm:prSet presAssocID="{CE8CA695-5EEC-45ED-A205-4E4C7B49E7B0}" presName="tile3text" presStyleLbl="node1" presStyleIdx="2" presStyleCnt="4">
        <dgm:presLayoutVars>
          <dgm:chMax val="0"/>
          <dgm:chPref val="0"/>
          <dgm:bulletEnabled val="1"/>
        </dgm:presLayoutVars>
      </dgm:prSet>
      <dgm:spPr/>
      <dgm:t>
        <a:bodyPr/>
        <a:lstStyle/>
        <a:p>
          <a:endParaRPr lang="en-GB"/>
        </a:p>
      </dgm:t>
    </dgm:pt>
    <dgm:pt modelId="{3761A21C-5D55-4B9C-B5F7-8E8B9F3FD871}" type="pres">
      <dgm:prSet presAssocID="{CE8CA695-5EEC-45ED-A205-4E4C7B49E7B0}" presName="tile4" presStyleLbl="node1" presStyleIdx="3" presStyleCnt="4"/>
      <dgm:spPr/>
      <dgm:t>
        <a:bodyPr/>
        <a:lstStyle/>
        <a:p>
          <a:endParaRPr lang="en-US"/>
        </a:p>
      </dgm:t>
    </dgm:pt>
    <dgm:pt modelId="{0A4BE037-373D-4F02-A645-8B963D85FE0E}" type="pres">
      <dgm:prSet presAssocID="{CE8CA695-5EEC-45ED-A205-4E4C7B49E7B0}" presName="tile4text" presStyleLbl="node1" presStyleIdx="3" presStyleCnt="4">
        <dgm:presLayoutVars>
          <dgm:chMax val="0"/>
          <dgm:chPref val="0"/>
          <dgm:bulletEnabled val="1"/>
        </dgm:presLayoutVars>
      </dgm:prSet>
      <dgm:spPr/>
      <dgm:t>
        <a:bodyPr/>
        <a:lstStyle/>
        <a:p>
          <a:endParaRPr lang="en-US"/>
        </a:p>
      </dgm:t>
    </dgm:pt>
    <dgm:pt modelId="{05E759AD-3253-4E8C-8F38-8D7A93486721}" type="pres">
      <dgm:prSet presAssocID="{CE8CA695-5EEC-45ED-A205-4E4C7B49E7B0}" presName="centerTile" presStyleLbl="fgShp" presStyleIdx="0" presStyleCnt="1">
        <dgm:presLayoutVars>
          <dgm:chMax val="0"/>
          <dgm:chPref val="0"/>
        </dgm:presLayoutVars>
      </dgm:prSet>
      <dgm:spPr/>
      <dgm:t>
        <a:bodyPr/>
        <a:lstStyle/>
        <a:p>
          <a:endParaRPr lang="en-GB"/>
        </a:p>
      </dgm:t>
    </dgm:pt>
  </dgm:ptLst>
  <dgm:cxnLst>
    <dgm:cxn modelId="{5F1964D7-BCC1-4D90-AA6C-CF77C6CAE706}" type="presOf" srcId="{7DD7BCD9-EDDA-49A6-A6D4-045C89FC5DC5}" destId="{B90E7080-4084-4372-9CCA-ECB3DE8C45E5}" srcOrd="0" destOrd="0" presId="urn:microsoft.com/office/officeart/2005/8/layout/matrix1"/>
    <dgm:cxn modelId="{92D7415F-6601-45A0-9784-B2C3D0C5699E}" type="presOf" srcId="{CE8CA695-5EEC-45ED-A205-4E4C7B49E7B0}" destId="{A5007DEE-0EC5-4C7E-BBFD-1542ACDB524A}" srcOrd="0" destOrd="0" presId="urn:microsoft.com/office/officeart/2005/8/layout/matrix1"/>
    <dgm:cxn modelId="{36ED45B8-5A9A-4812-B9E3-402C52979224}" type="presOf" srcId="{23B5C93A-27B5-4922-8AB3-9D4397D51CD5}" destId="{3761A21C-5D55-4B9C-B5F7-8E8B9F3FD871}" srcOrd="0" destOrd="0" presId="urn:microsoft.com/office/officeart/2005/8/layout/matrix1"/>
    <dgm:cxn modelId="{C90B0A2A-E8C9-4C5A-B875-88D914747A6F}" type="presOf" srcId="{F13DD9BD-CC48-4FFB-AE94-C8E6F52E673F}" destId="{5A7F1D6C-3B52-45AF-91A1-C2BDF0489821}" srcOrd="0" destOrd="0" presId="urn:microsoft.com/office/officeart/2005/8/layout/matrix1"/>
    <dgm:cxn modelId="{8E04F2F1-0E2E-4BB0-B5EB-9AEC7241E5B9}" type="presOf" srcId="{F13DD9BD-CC48-4FFB-AE94-C8E6F52E673F}" destId="{CDB937E4-9B26-4949-A41A-6E475292E940}" srcOrd="1" destOrd="0" presId="urn:microsoft.com/office/officeart/2005/8/layout/matrix1"/>
    <dgm:cxn modelId="{B2CA498A-7FF4-4951-BA9D-7DACCF9B55DF}" type="presOf" srcId="{7DD7BCD9-EDDA-49A6-A6D4-045C89FC5DC5}" destId="{701410E7-EA6A-49BE-B1EF-47514F4E5B81}" srcOrd="1" destOrd="0" presId="urn:microsoft.com/office/officeart/2005/8/layout/matrix1"/>
    <dgm:cxn modelId="{A1FCCFF7-3A3C-44AA-9D2A-778B6107A72F}" type="presOf" srcId="{DBFEB4D0-587F-438C-B6AD-70A0CBE92B36}" destId="{17002066-0500-4CEB-933F-DCEE61718621}" srcOrd="1" destOrd="0" presId="urn:microsoft.com/office/officeart/2005/8/layout/matrix1"/>
    <dgm:cxn modelId="{E4395FDE-1676-4D08-B2AE-EA7750BD91B0}" type="presOf" srcId="{23B5C93A-27B5-4922-8AB3-9D4397D51CD5}" destId="{0A4BE037-373D-4F02-A645-8B963D85FE0E}" srcOrd="1" destOrd="0" presId="urn:microsoft.com/office/officeart/2005/8/layout/matrix1"/>
    <dgm:cxn modelId="{B56A30F6-4A70-4547-864A-6E2C9AD78D77}" srcId="{E4F14AE4-2470-4990-B4CF-66BC274A11DF}" destId="{23B5C93A-27B5-4922-8AB3-9D4397D51CD5}" srcOrd="3" destOrd="0" parTransId="{51B38A8F-29BC-40CA-8EEE-D8D9FBFC11DB}" sibTransId="{D0C183D5-EBB5-4021-9EBE-7000378631D0}"/>
    <dgm:cxn modelId="{9BD7304C-3F01-4A57-B039-997D7B09254F}" type="presOf" srcId="{DBFEB4D0-587F-438C-B6AD-70A0CBE92B36}" destId="{0C7431AC-F259-4691-B2B1-2165395B271E}" srcOrd="0" destOrd="0" presId="urn:microsoft.com/office/officeart/2005/8/layout/matrix1"/>
    <dgm:cxn modelId="{7455AD6A-3406-486C-A922-D784D33BC8B4}" type="presOf" srcId="{E4F14AE4-2470-4990-B4CF-66BC274A11DF}" destId="{05E759AD-3253-4E8C-8F38-8D7A93486721}" srcOrd="0" destOrd="0" presId="urn:microsoft.com/office/officeart/2005/8/layout/matrix1"/>
    <dgm:cxn modelId="{DF5521D2-A8CC-4228-AE86-23AF138488E8}" srcId="{CE8CA695-5EEC-45ED-A205-4E4C7B49E7B0}" destId="{E4F14AE4-2470-4990-B4CF-66BC274A11DF}" srcOrd="0" destOrd="0" parTransId="{6341A48C-B656-48BB-B9E7-FA67483A91D8}" sibTransId="{32538984-6FAC-4E91-9A16-FEC195A92D65}"/>
    <dgm:cxn modelId="{6E03277B-DB9B-4B76-8292-DC23806D5653}" srcId="{E4F14AE4-2470-4990-B4CF-66BC274A11DF}" destId="{7DD7BCD9-EDDA-49A6-A6D4-045C89FC5DC5}" srcOrd="0" destOrd="0" parTransId="{97ED2E0D-14E8-420B-9B18-EBD882637467}" sibTransId="{6241B1E5-F3F8-4F08-9904-F5C8DAF7B032}"/>
    <dgm:cxn modelId="{10E7BAAF-12AA-42B5-8C86-0246AF831E97}" srcId="{E4F14AE4-2470-4990-B4CF-66BC274A11DF}" destId="{DBFEB4D0-587F-438C-B6AD-70A0CBE92B36}" srcOrd="1" destOrd="0" parTransId="{D49F6C82-8BD4-4473-8AA6-D9388E5C932A}" sibTransId="{A3D26430-B563-4BCB-92D2-F3A319516276}"/>
    <dgm:cxn modelId="{7C72DFF9-9785-4ECD-B602-90F00BF1D25B}" srcId="{E4F14AE4-2470-4990-B4CF-66BC274A11DF}" destId="{F13DD9BD-CC48-4FFB-AE94-C8E6F52E673F}" srcOrd="2" destOrd="0" parTransId="{96C1A34E-33A9-42F1-AE1F-92B5669D88DA}" sibTransId="{2E51DD66-874F-42F1-84F7-34B077B614BA}"/>
    <dgm:cxn modelId="{1913904E-5571-4A53-AD52-78B15A314A8D}" type="presParOf" srcId="{A5007DEE-0EC5-4C7E-BBFD-1542ACDB524A}" destId="{58226D3D-1CCB-4374-8AAF-F0D676327B16}" srcOrd="0" destOrd="0" presId="urn:microsoft.com/office/officeart/2005/8/layout/matrix1"/>
    <dgm:cxn modelId="{541AD99D-99E9-49BA-9957-9B2B01B3FE38}" type="presParOf" srcId="{58226D3D-1CCB-4374-8AAF-F0D676327B16}" destId="{B90E7080-4084-4372-9CCA-ECB3DE8C45E5}" srcOrd="0" destOrd="0" presId="urn:microsoft.com/office/officeart/2005/8/layout/matrix1"/>
    <dgm:cxn modelId="{42910AFA-E7AD-4E26-A4EA-4CFAB69A2BC3}" type="presParOf" srcId="{58226D3D-1CCB-4374-8AAF-F0D676327B16}" destId="{701410E7-EA6A-49BE-B1EF-47514F4E5B81}" srcOrd="1" destOrd="0" presId="urn:microsoft.com/office/officeart/2005/8/layout/matrix1"/>
    <dgm:cxn modelId="{021E2971-6F12-41AC-B724-06D55C086F72}" type="presParOf" srcId="{58226D3D-1CCB-4374-8AAF-F0D676327B16}" destId="{0C7431AC-F259-4691-B2B1-2165395B271E}" srcOrd="2" destOrd="0" presId="urn:microsoft.com/office/officeart/2005/8/layout/matrix1"/>
    <dgm:cxn modelId="{24826A1D-2D2B-43D5-84C6-2A800C2BD3D7}" type="presParOf" srcId="{58226D3D-1CCB-4374-8AAF-F0D676327B16}" destId="{17002066-0500-4CEB-933F-DCEE61718621}" srcOrd="3" destOrd="0" presId="urn:microsoft.com/office/officeart/2005/8/layout/matrix1"/>
    <dgm:cxn modelId="{F4E82FC7-2222-406F-A1DC-652C47BF716D}" type="presParOf" srcId="{58226D3D-1CCB-4374-8AAF-F0D676327B16}" destId="{5A7F1D6C-3B52-45AF-91A1-C2BDF0489821}" srcOrd="4" destOrd="0" presId="urn:microsoft.com/office/officeart/2005/8/layout/matrix1"/>
    <dgm:cxn modelId="{BC9EA220-DFF3-4974-9D04-1C1882371768}" type="presParOf" srcId="{58226D3D-1CCB-4374-8AAF-F0D676327B16}" destId="{CDB937E4-9B26-4949-A41A-6E475292E940}" srcOrd="5" destOrd="0" presId="urn:microsoft.com/office/officeart/2005/8/layout/matrix1"/>
    <dgm:cxn modelId="{9CEB3939-D35D-45EB-B178-CD1C002C4A7E}" type="presParOf" srcId="{58226D3D-1CCB-4374-8AAF-F0D676327B16}" destId="{3761A21C-5D55-4B9C-B5F7-8E8B9F3FD871}" srcOrd="6" destOrd="0" presId="urn:microsoft.com/office/officeart/2005/8/layout/matrix1"/>
    <dgm:cxn modelId="{2A6A6DEC-375D-4B66-A0AD-016BC4F4A345}" type="presParOf" srcId="{58226D3D-1CCB-4374-8AAF-F0D676327B16}" destId="{0A4BE037-373D-4F02-A645-8B963D85FE0E}" srcOrd="7" destOrd="0" presId="urn:microsoft.com/office/officeart/2005/8/layout/matrix1"/>
    <dgm:cxn modelId="{32B063D4-DCF0-4DAC-A852-6FC84B3C9488}" type="presParOf" srcId="{A5007DEE-0EC5-4C7E-BBFD-1542ACDB524A}" destId="{05E759AD-3253-4E8C-8F38-8D7A93486721}"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CE875-69B6-4D9E-B51B-937CBF782372}">
      <dsp:nvSpPr>
        <dsp:cNvPr id="0" name=""/>
        <dsp:cNvSpPr/>
      </dsp:nvSpPr>
      <dsp:spPr>
        <a:xfrm>
          <a:off x="0" y="371076"/>
          <a:ext cx="8382000" cy="1223647"/>
        </a:xfrm>
        <a:prstGeom prst="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499872" rIns="65053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latin typeface="Garamond" panose="02020404030301010803" pitchFamily="18" charset="0"/>
            </a:rPr>
            <a:t>Failure of normal bonding, traumatic experiences needing resolution, fantasies developing, acting out fantasies </a:t>
          </a:r>
          <a:endParaRPr lang="en-US" sz="1600" kern="1200" dirty="0">
            <a:latin typeface="Garamond" panose="02020404030301010803" pitchFamily="18" charset="0"/>
          </a:endParaRPr>
        </a:p>
      </dsp:txBody>
      <dsp:txXfrm>
        <a:off x="0" y="371076"/>
        <a:ext cx="8382000" cy="1223647"/>
      </dsp:txXfrm>
    </dsp:sp>
    <dsp:sp modelId="{2A8A82FF-206D-4F5C-8E33-00EC22EE8792}">
      <dsp:nvSpPr>
        <dsp:cNvPr id="0" name=""/>
        <dsp:cNvSpPr/>
      </dsp:nvSpPr>
      <dsp:spPr>
        <a:xfrm>
          <a:off x="419100" y="26866"/>
          <a:ext cx="5867400" cy="708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lvl="0" algn="l" defTabSz="1066800">
            <a:lnSpc>
              <a:spcPct val="90000"/>
            </a:lnSpc>
            <a:spcBef>
              <a:spcPct val="0"/>
            </a:spcBef>
            <a:spcAft>
              <a:spcPct val="35000"/>
            </a:spcAft>
          </a:pPr>
          <a:r>
            <a:rPr lang="en-GB" sz="2400" b="1" kern="1200" dirty="0" smtClean="0">
              <a:latin typeface="Garamond" panose="02020404030301010803" pitchFamily="18" charset="0"/>
            </a:rPr>
            <a:t>Predisposing factors</a:t>
          </a:r>
          <a:endParaRPr lang="en-US" sz="2400" b="1" kern="1200" dirty="0">
            <a:latin typeface="Garamond" panose="02020404030301010803" pitchFamily="18" charset="0"/>
          </a:endParaRPr>
        </a:p>
      </dsp:txBody>
      <dsp:txXfrm>
        <a:off x="453685" y="61451"/>
        <a:ext cx="5798230" cy="639310"/>
      </dsp:txXfrm>
    </dsp:sp>
    <dsp:sp modelId="{90948AA3-3C51-4E45-9895-4D01532E034D}">
      <dsp:nvSpPr>
        <dsp:cNvPr id="0" name=""/>
        <dsp:cNvSpPr/>
      </dsp:nvSpPr>
      <dsp:spPr>
        <a:xfrm>
          <a:off x="0" y="2088593"/>
          <a:ext cx="8382000" cy="1039500"/>
        </a:xfrm>
        <a:prstGeom prst="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499872" rIns="65053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latin typeface="Garamond" panose="02020404030301010803" pitchFamily="18" charset="0"/>
            </a:rPr>
            <a:t>Cognitive inhibitory or cognitive facilitative factors, operant processes: experiencing the power of reward </a:t>
          </a:r>
          <a:endParaRPr lang="en-US" sz="1600" kern="1200" dirty="0">
            <a:latin typeface="Garamond" panose="02020404030301010803" pitchFamily="18" charset="0"/>
          </a:endParaRPr>
        </a:p>
      </dsp:txBody>
      <dsp:txXfrm>
        <a:off x="0" y="2088593"/>
        <a:ext cx="8382000" cy="1039500"/>
      </dsp:txXfrm>
    </dsp:sp>
    <dsp:sp modelId="{81E4659C-50D0-47D7-800B-D2284CF17D2D}">
      <dsp:nvSpPr>
        <dsp:cNvPr id="0" name=""/>
        <dsp:cNvSpPr/>
      </dsp:nvSpPr>
      <dsp:spPr>
        <a:xfrm>
          <a:off x="419100" y="1734353"/>
          <a:ext cx="5867400" cy="708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lvl="0" algn="l" defTabSz="1066800">
            <a:lnSpc>
              <a:spcPct val="90000"/>
            </a:lnSpc>
            <a:spcBef>
              <a:spcPct val="0"/>
            </a:spcBef>
            <a:spcAft>
              <a:spcPct val="35000"/>
            </a:spcAft>
          </a:pPr>
          <a:r>
            <a:rPr lang="en-GB" sz="2400" b="1" kern="1200" dirty="0" smtClean="0">
              <a:latin typeface="Garamond" panose="02020404030301010803" pitchFamily="18" charset="0"/>
            </a:rPr>
            <a:t>Maintenance factors</a:t>
          </a:r>
          <a:endParaRPr lang="en-US" sz="2400" b="1" kern="1200" dirty="0">
            <a:latin typeface="Garamond" panose="02020404030301010803" pitchFamily="18" charset="0"/>
          </a:endParaRPr>
        </a:p>
      </dsp:txBody>
      <dsp:txXfrm>
        <a:off x="453685" y="1768938"/>
        <a:ext cx="5798230" cy="639310"/>
      </dsp:txXfrm>
    </dsp:sp>
    <dsp:sp modelId="{248CFD9A-9839-488C-B85E-CC0E1D9DD4F3}">
      <dsp:nvSpPr>
        <dsp:cNvPr id="0" name=""/>
        <dsp:cNvSpPr/>
      </dsp:nvSpPr>
      <dsp:spPr>
        <a:xfrm>
          <a:off x="0" y="3611933"/>
          <a:ext cx="8382000" cy="831600"/>
        </a:xfrm>
        <a:prstGeom prst="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0536" tIns="499872" rIns="65053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latin typeface="Garamond" panose="02020404030301010803" pitchFamily="18" charset="0"/>
            </a:rPr>
            <a:t>Trigger factors such as stress, money worries, employment or relationship concerns</a:t>
          </a:r>
          <a:endParaRPr lang="en-US" sz="1600" kern="1200" dirty="0">
            <a:latin typeface="Garamond" panose="02020404030301010803" pitchFamily="18" charset="0"/>
          </a:endParaRPr>
        </a:p>
      </dsp:txBody>
      <dsp:txXfrm>
        <a:off x="0" y="3611933"/>
        <a:ext cx="8382000" cy="831600"/>
      </dsp:txXfrm>
    </dsp:sp>
    <dsp:sp modelId="{874BE8B4-C097-4521-87B8-714F78008860}">
      <dsp:nvSpPr>
        <dsp:cNvPr id="0" name=""/>
        <dsp:cNvSpPr/>
      </dsp:nvSpPr>
      <dsp:spPr>
        <a:xfrm>
          <a:off x="419100" y="3257693"/>
          <a:ext cx="5867400" cy="708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774" tIns="0" rIns="221774" bIns="0" numCol="1" spcCol="1270" anchor="ctr" anchorCtr="0">
          <a:noAutofit/>
        </a:bodyPr>
        <a:lstStyle/>
        <a:p>
          <a:pPr lvl="0" algn="l" defTabSz="1066800">
            <a:lnSpc>
              <a:spcPct val="90000"/>
            </a:lnSpc>
            <a:spcBef>
              <a:spcPct val="0"/>
            </a:spcBef>
            <a:spcAft>
              <a:spcPct val="35000"/>
            </a:spcAft>
          </a:pPr>
          <a:r>
            <a:rPr lang="en-GB" sz="2400" b="1" kern="1200" dirty="0" smtClean="0">
              <a:latin typeface="Garamond" panose="02020404030301010803" pitchFamily="18" charset="0"/>
            </a:rPr>
            <a:t>Situational/trigger factors</a:t>
          </a:r>
          <a:endParaRPr lang="en-US" sz="2400" b="1" kern="1200" dirty="0">
            <a:latin typeface="Garamond" panose="02020404030301010803" pitchFamily="18" charset="0"/>
          </a:endParaRPr>
        </a:p>
      </dsp:txBody>
      <dsp:txXfrm>
        <a:off x="453685" y="3292278"/>
        <a:ext cx="579823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39FA8-607D-4685-A7E2-5A24FD64238E}">
      <dsp:nvSpPr>
        <dsp:cNvPr id="0" name=""/>
        <dsp:cNvSpPr/>
      </dsp:nvSpPr>
      <dsp:spPr>
        <a:xfrm>
          <a:off x="838194" y="495302"/>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latin typeface="Garamond" panose="02020404030301010803" pitchFamily="18" charset="0"/>
            </a:rPr>
            <a:t>Offenders mother abused as child</a:t>
          </a:r>
          <a:endParaRPr lang="en-US" sz="2400" b="1" kern="1200" dirty="0">
            <a:latin typeface="Garamond" panose="02020404030301010803" pitchFamily="18" charset="0"/>
          </a:endParaRPr>
        </a:p>
      </dsp:txBody>
      <dsp:txXfrm>
        <a:off x="838194" y="495302"/>
        <a:ext cx="2714624" cy="1628775"/>
      </dsp:txXfrm>
    </dsp:sp>
    <dsp:sp modelId="{29D153C5-CA6C-4CF4-9C39-5A0F96A1C6C3}">
      <dsp:nvSpPr>
        <dsp:cNvPr id="0" name=""/>
        <dsp:cNvSpPr/>
      </dsp:nvSpPr>
      <dsp:spPr>
        <a:xfrm>
          <a:off x="5943589" y="0"/>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latin typeface="Garamond" panose="02020404030301010803" pitchFamily="18" charset="0"/>
            </a:rPr>
            <a:t>Offender physically abused as child</a:t>
          </a:r>
          <a:endParaRPr lang="en-US" sz="2400" b="1" kern="1200" dirty="0">
            <a:latin typeface="Garamond" panose="02020404030301010803" pitchFamily="18" charset="0"/>
          </a:endParaRPr>
        </a:p>
      </dsp:txBody>
      <dsp:txXfrm>
        <a:off x="5943589" y="0"/>
        <a:ext cx="2714624" cy="1628775"/>
      </dsp:txXfrm>
    </dsp:sp>
    <dsp:sp modelId="{4EB2B328-A8EB-4E34-9F61-D1E4DC50194B}">
      <dsp:nvSpPr>
        <dsp:cNvPr id="0" name=""/>
        <dsp:cNvSpPr/>
      </dsp:nvSpPr>
      <dsp:spPr>
        <a:xfrm>
          <a:off x="5943589" y="1828797"/>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latin typeface="Garamond" panose="02020404030301010803" pitchFamily="18" charset="0"/>
            </a:rPr>
            <a:t>Maternal problems</a:t>
          </a:r>
          <a:endParaRPr lang="en-US" sz="2400" b="1" kern="1200" dirty="0">
            <a:latin typeface="Garamond" panose="02020404030301010803" pitchFamily="18" charset="0"/>
          </a:endParaRPr>
        </a:p>
      </dsp:txBody>
      <dsp:txXfrm>
        <a:off x="5943589" y="1828797"/>
        <a:ext cx="2714624" cy="1628775"/>
      </dsp:txXfrm>
    </dsp:sp>
    <dsp:sp modelId="{51522965-6DA6-44C0-9396-F1F215B361F6}">
      <dsp:nvSpPr>
        <dsp:cNvPr id="0" name=""/>
        <dsp:cNvSpPr/>
      </dsp:nvSpPr>
      <dsp:spPr>
        <a:xfrm>
          <a:off x="838194" y="2552700"/>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latin typeface="Garamond" panose="02020404030301010803" pitchFamily="18" charset="0"/>
            </a:rPr>
            <a:t>Economic stress</a:t>
          </a:r>
          <a:endParaRPr lang="en-US" sz="2400" b="1" kern="1200" dirty="0">
            <a:latin typeface="Garamond" panose="02020404030301010803" pitchFamily="18" charset="0"/>
          </a:endParaRPr>
        </a:p>
      </dsp:txBody>
      <dsp:txXfrm>
        <a:off x="838194" y="2552700"/>
        <a:ext cx="2714624" cy="1628775"/>
      </dsp:txXfrm>
    </dsp:sp>
    <dsp:sp modelId="{BF3AC01F-9B01-45E8-AA58-0351A2D4F8F6}">
      <dsp:nvSpPr>
        <dsp:cNvPr id="0" name=""/>
        <dsp:cNvSpPr/>
      </dsp:nvSpPr>
      <dsp:spPr>
        <a:xfrm>
          <a:off x="5943589" y="3619499"/>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latin typeface="Garamond" panose="02020404030301010803" pitchFamily="18" charset="0"/>
            </a:rPr>
            <a:t>Child protection service involved</a:t>
          </a:r>
          <a:endParaRPr lang="en-US" sz="2400" b="1" kern="1200" dirty="0">
            <a:latin typeface="Garamond" panose="02020404030301010803" pitchFamily="18" charset="0"/>
          </a:endParaRPr>
        </a:p>
      </dsp:txBody>
      <dsp:txXfrm>
        <a:off x="5943589" y="3619499"/>
        <a:ext cx="2714624" cy="16287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9BB4-C552-4397-8619-DA83BD453073}">
      <dsp:nvSpPr>
        <dsp:cNvPr id="0" name=""/>
        <dsp:cNvSpPr/>
      </dsp:nvSpPr>
      <dsp:spPr>
        <a:xfrm>
          <a:off x="76213" y="76192"/>
          <a:ext cx="3274516" cy="1964709"/>
        </a:xfrm>
        <a:prstGeom prst="rect">
          <a:avLst/>
        </a:prstGeom>
        <a:solidFill>
          <a:srgbClr val="CC99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ysClr val="windowText" lastClr="000000"/>
              </a:solidFill>
              <a:latin typeface="Garamond" panose="02020404030301010803" pitchFamily="18" charset="0"/>
            </a:rPr>
            <a:t>Adolescence limited offenders: </a:t>
          </a:r>
          <a:r>
            <a:rPr lang="en-GB" sz="2000" kern="1200" dirty="0" smtClean="0">
              <a:latin typeface="Garamond" panose="02020404030301010803" pitchFamily="18" charset="0"/>
            </a:rPr>
            <a:t>offending peaks by early twenties, linked to peer groups. Any later offending linked to drugs or trivial offences.</a:t>
          </a:r>
          <a:endParaRPr lang="en-US" sz="2000" kern="1200" dirty="0">
            <a:latin typeface="Garamond" panose="02020404030301010803" pitchFamily="18" charset="0"/>
          </a:endParaRPr>
        </a:p>
      </dsp:txBody>
      <dsp:txXfrm>
        <a:off x="76213" y="76192"/>
        <a:ext cx="3274516" cy="1964709"/>
      </dsp:txXfrm>
    </dsp:sp>
    <dsp:sp modelId="{5AE4C2A7-4415-4E01-8CEB-9CFAD2978E55}">
      <dsp:nvSpPr>
        <dsp:cNvPr id="0" name=""/>
        <dsp:cNvSpPr/>
      </dsp:nvSpPr>
      <dsp:spPr>
        <a:xfrm>
          <a:off x="5334006" y="76192"/>
          <a:ext cx="3274516" cy="1964709"/>
        </a:xfrm>
        <a:prstGeom prst="rect">
          <a:avLst/>
        </a:prstGeom>
        <a:solidFill>
          <a:srgbClr val="CC99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latin typeface="Garamond" panose="02020404030301010803" pitchFamily="18" charset="0"/>
            </a:rPr>
            <a:t>Limited serious offenders: </a:t>
          </a:r>
          <a:r>
            <a:rPr lang="en-GB" sz="2000" kern="1200" dirty="0" smtClean="0">
              <a:latin typeface="Garamond" panose="02020404030301010803" pitchFamily="18" charset="0"/>
            </a:rPr>
            <a:t>begin in adolescence but escalates in twenties, drops off by thirties. Crimes are serious and associated with bio-psycho-social factors.</a:t>
          </a:r>
          <a:endParaRPr lang="en-US" sz="2000" kern="1200" dirty="0">
            <a:latin typeface="Garamond" panose="02020404030301010803" pitchFamily="18" charset="0"/>
          </a:endParaRPr>
        </a:p>
      </dsp:txBody>
      <dsp:txXfrm>
        <a:off x="5334006" y="76192"/>
        <a:ext cx="3274516" cy="1964709"/>
      </dsp:txXfrm>
    </dsp:sp>
    <dsp:sp modelId="{AD49D236-08AE-4FDD-86EA-D837D493013A}">
      <dsp:nvSpPr>
        <dsp:cNvPr id="0" name=""/>
        <dsp:cNvSpPr/>
      </dsp:nvSpPr>
      <dsp:spPr>
        <a:xfrm>
          <a:off x="905157" y="2294245"/>
          <a:ext cx="3274516" cy="1964709"/>
        </a:xfrm>
        <a:prstGeom prst="rect">
          <a:avLst/>
        </a:prstGeom>
        <a:solidFill>
          <a:srgbClr val="CC99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latin typeface="Garamond" panose="02020404030301010803" pitchFamily="18" charset="0"/>
            </a:rPr>
            <a:t>Late starting offenders</a:t>
          </a:r>
          <a:r>
            <a:rPr lang="en-GB" sz="2000" kern="1200" dirty="0" smtClean="0">
              <a:solidFill>
                <a:srgbClr val="0070C0"/>
              </a:solidFill>
              <a:latin typeface="Garamond" panose="02020404030301010803" pitchFamily="18" charset="0"/>
            </a:rPr>
            <a:t>: </a:t>
          </a:r>
          <a:r>
            <a:rPr lang="en-GB" sz="2000" kern="1200" dirty="0" smtClean="0">
              <a:latin typeface="Garamond" panose="02020404030301010803" pitchFamily="18" charset="0"/>
            </a:rPr>
            <a:t>crime specialisation e.g. fraud or burglary, based on a rational decision to commit crime.</a:t>
          </a:r>
          <a:endParaRPr lang="en-US" sz="2000" kern="1200" dirty="0">
            <a:latin typeface="Garamond" panose="02020404030301010803" pitchFamily="18" charset="0"/>
          </a:endParaRPr>
        </a:p>
      </dsp:txBody>
      <dsp:txXfrm>
        <a:off x="905157" y="2294245"/>
        <a:ext cx="3274516" cy="1964709"/>
      </dsp:txXfrm>
    </dsp:sp>
    <dsp:sp modelId="{0C4505DC-9D97-4D49-B10E-9B51961A23E8}">
      <dsp:nvSpPr>
        <dsp:cNvPr id="0" name=""/>
        <dsp:cNvSpPr/>
      </dsp:nvSpPr>
      <dsp:spPr>
        <a:xfrm>
          <a:off x="4507125" y="2294245"/>
          <a:ext cx="3274516" cy="1964709"/>
        </a:xfrm>
        <a:prstGeom prst="rect">
          <a:avLst/>
        </a:prstGeom>
        <a:solidFill>
          <a:srgbClr val="CC99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latin typeface="Garamond" panose="02020404030301010803" pitchFamily="18" charset="0"/>
            </a:rPr>
            <a:t>Persistent serious offenders</a:t>
          </a:r>
          <a:r>
            <a:rPr lang="en-GB" sz="2000" kern="1200" dirty="0" smtClean="0">
              <a:solidFill>
                <a:srgbClr val="0070C0"/>
              </a:solidFill>
              <a:latin typeface="Garamond" panose="02020404030301010803" pitchFamily="18" charset="0"/>
            </a:rPr>
            <a:t>:</a:t>
          </a:r>
          <a:r>
            <a:rPr lang="en-GB" sz="2000" kern="1200" dirty="0" smtClean="0">
              <a:latin typeface="Garamond" panose="02020404030301010803" pitchFamily="18" charset="0"/>
            </a:rPr>
            <a:t> a life devoted to crime, with high rates of recidivism, serious violent crime. Associated with accumulated risk factors and being a social loner.</a:t>
          </a:r>
          <a:endParaRPr lang="en-US" sz="2000" kern="1200" dirty="0">
            <a:latin typeface="Garamond" panose="02020404030301010803" pitchFamily="18" charset="0"/>
          </a:endParaRPr>
        </a:p>
      </dsp:txBody>
      <dsp:txXfrm>
        <a:off x="4507125" y="2294245"/>
        <a:ext cx="3274516" cy="1964709"/>
      </dsp:txXfrm>
    </dsp:sp>
    <dsp:sp modelId="{A12A27FE-E1FE-4FE6-B7DE-34983C74B378}">
      <dsp:nvSpPr>
        <dsp:cNvPr id="0" name=""/>
        <dsp:cNvSpPr/>
      </dsp:nvSpPr>
      <dsp:spPr>
        <a:xfrm>
          <a:off x="2706141" y="4586406"/>
          <a:ext cx="3274516" cy="1964709"/>
        </a:xfrm>
        <a:prstGeom prst="rect">
          <a:avLst/>
        </a:prstGeom>
        <a:solidFill>
          <a:srgbClr val="CC99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latin typeface="Garamond" panose="02020404030301010803" pitchFamily="18" charset="0"/>
            </a:rPr>
            <a:t>Occasional offenders: </a:t>
          </a:r>
          <a:r>
            <a:rPr lang="en-GB" sz="2000" kern="1200" dirty="0" smtClean="0">
              <a:latin typeface="Garamond" panose="02020404030301010803" pitchFamily="18" charset="0"/>
            </a:rPr>
            <a:t>low level of delinquency, limited to specialist crimes, risk factors absent, BUT experienced critical life events prior to offending</a:t>
          </a:r>
          <a:r>
            <a:rPr lang="en-GB" sz="2000" kern="1200" dirty="0" smtClean="0"/>
            <a:t>.</a:t>
          </a:r>
          <a:endParaRPr lang="en-US" sz="2000" kern="1200" dirty="0"/>
        </a:p>
      </dsp:txBody>
      <dsp:txXfrm>
        <a:off x="2706141" y="4586406"/>
        <a:ext cx="3274516" cy="19647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9FA2F-4CED-4A34-B321-BE32E10A8794}">
      <dsp:nvSpPr>
        <dsp:cNvPr id="0" name=""/>
        <dsp:cNvSpPr/>
      </dsp:nvSpPr>
      <dsp:spPr>
        <a:xfrm>
          <a:off x="1714500" y="0"/>
          <a:ext cx="5257800" cy="52578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522C85-CAF6-4BC7-8CF6-E87D22515597}">
      <dsp:nvSpPr>
        <dsp:cNvPr id="0" name=""/>
        <dsp:cNvSpPr/>
      </dsp:nvSpPr>
      <dsp:spPr>
        <a:xfrm>
          <a:off x="2213991" y="499491"/>
          <a:ext cx="2050542" cy="20505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smtClean="0">
              <a:latin typeface="Garamond" panose="02020404030301010803" pitchFamily="18" charset="0"/>
            </a:rPr>
            <a:t>Power assurance</a:t>
          </a:r>
          <a:endParaRPr lang="en-US" sz="2700" b="1" kern="1200" dirty="0">
            <a:latin typeface="Garamond" panose="02020404030301010803" pitchFamily="18" charset="0"/>
          </a:endParaRPr>
        </a:p>
      </dsp:txBody>
      <dsp:txXfrm>
        <a:off x="2314090" y="599590"/>
        <a:ext cx="1850344" cy="1850344"/>
      </dsp:txXfrm>
    </dsp:sp>
    <dsp:sp modelId="{32C60F23-C356-44B6-9628-AA8E83DBEDBE}">
      <dsp:nvSpPr>
        <dsp:cNvPr id="0" name=""/>
        <dsp:cNvSpPr/>
      </dsp:nvSpPr>
      <dsp:spPr>
        <a:xfrm>
          <a:off x="4422267" y="499491"/>
          <a:ext cx="2050542" cy="20505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smtClean="0">
              <a:latin typeface="Garamond" panose="02020404030301010803" pitchFamily="18" charset="0"/>
            </a:rPr>
            <a:t>Power assertive</a:t>
          </a:r>
          <a:endParaRPr lang="en-US" sz="2700" b="1" kern="1200" dirty="0">
            <a:latin typeface="Garamond" panose="02020404030301010803" pitchFamily="18" charset="0"/>
          </a:endParaRPr>
        </a:p>
      </dsp:txBody>
      <dsp:txXfrm>
        <a:off x="4522366" y="599590"/>
        <a:ext cx="1850344" cy="1850344"/>
      </dsp:txXfrm>
    </dsp:sp>
    <dsp:sp modelId="{5B2F058B-5C41-4E1F-87A5-EB54259707D6}">
      <dsp:nvSpPr>
        <dsp:cNvPr id="0" name=""/>
        <dsp:cNvSpPr/>
      </dsp:nvSpPr>
      <dsp:spPr>
        <a:xfrm>
          <a:off x="2213991" y="2707767"/>
          <a:ext cx="2050542" cy="20505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smtClean="0">
              <a:latin typeface="Garamond" panose="02020404030301010803" pitchFamily="18" charset="0"/>
            </a:rPr>
            <a:t>Anger retaliatory</a:t>
          </a:r>
          <a:endParaRPr lang="en-US" sz="2700" b="1" kern="1200" dirty="0">
            <a:latin typeface="Garamond" panose="02020404030301010803" pitchFamily="18" charset="0"/>
          </a:endParaRPr>
        </a:p>
      </dsp:txBody>
      <dsp:txXfrm>
        <a:off x="2314090" y="2807866"/>
        <a:ext cx="1850344" cy="1850344"/>
      </dsp:txXfrm>
    </dsp:sp>
    <dsp:sp modelId="{08666E75-0449-473B-B711-584C232E0579}">
      <dsp:nvSpPr>
        <dsp:cNvPr id="0" name=""/>
        <dsp:cNvSpPr/>
      </dsp:nvSpPr>
      <dsp:spPr>
        <a:xfrm>
          <a:off x="4422267" y="2707767"/>
          <a:ext cx="2050542" cy="20505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smtClean="0">
              <a:latin typeface="Garamond" panose="02020404030301010803" pitchFamily="18" charset="0"/>
            </a:rPr>
            <a:t>Anger excitement</a:t>
          </a:r>
          <a:endParaRPr lang="en-US" sz="2700" b="1" kern="1200" dirty="0">
            <a:latin typeface="Garamond" panose="02020404030301010803" pitchFamily="18" charset="0"/>
          </a:endParaRPr>
        </a:p>
      </dsp:txBody>
      <dsp:txXfrm>
        <a:off x="4522366" y="2807866"/>
        <a:ext cx="1850344" cy="18503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DC725-82D7-46EB-BDCF-25936C8BB8D4}">
      <dsp:nvSpPr>
        <dsp:cNvPr id="0" name=""/>
        <dsp:cNvSpPr/>
      </dsp:nvSpPr>
      <dsp:spPr>
        <a:xfrm>
          <a:off x="3326252" y="2409"/>
          <a:ext cx="1500894" cy="975581"/>
        </a:xfrm>
        <a:prstGeom prst="roundRect">
          <a:avLst/>
        </a:prstGeom>
        <a:solidFill>
          <a:schemeClr val="accent1">
            <a:lumMod val="20000"/>
            <a:lumOff val="8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latin typeface="Garamond" panose="02020404030301010803" pitchFamily="18" charset="0"/>
            </a:rPr>
            <a:t>Grooming</a:t>
          </a:r>
          <a:endParaRPr lang="en-US" sz="1900" kern="1200" dirty="0">
            <a:latin typeface="Garamond" panose="02020404030301010803" pitchFamily="18" charset="0"/>
          </a:endParaRPr>
        </a:p>
      </dsp:txBody>
      <dsp:txXfrm>
        <a:off x="3373876" y="50033"/>
        <a:ext cx="1405646" cy="880333"/>
      </dsp:txXfrm>
    </dsp:sp>
    <dsp:sp modelId="{ACCFFFA1-3622-4334-BEEF-58FB9A696953}">
      <dsp:nvSpPr>
        <dsp:cNvPr id="0" name=""/>
        <dsp:cNvSpPr/>
      </dsp:nvSpPr>
      <dsp:spPr>
        <a:xfrm>
          <a:off x="2127058" y="490200"/>
          <a:ext cx="3899282" cy="3899282"/>
        </a:xfrm>
        <a:custGeom>
          <a:avLst/>
          <a:gdLst/>
          <a:ahLst/>
          <a:cxnLst/>
          <a:rect l="0" t="0" r="0" b="0"/>
          <a:pathLst>
            <a:path>
              <a:moveTo>
                <a:pt x="2710405" y="154553"/>
              </a:moveTo>
              <a:arcTo wR="1949641" hR="1949641" stAng="17578045" swAng="1962141"/>
            </a:path>
          </a:pathLst>
        </a:custGeom>
        <a:noFill/>
        <a:ln w="9525" cap="flat" cmpd="sng" algn="ctr">
          <a:solidFill>
            <a:schemeClr val="dk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3AAFA784-D5CF-423C-8305-F1AF7752EC87}">
      <dsp:nvSpPr>
        <dsp:cNvPr id="0" name=""/>
        <dsp:cNvSpPr/>
      </dsp:nvSpPr>
      <dsp:spPr>
        <a:xfrm>
          <a:off x="5180471" y="1349578"/>
          <a:ext cx="1500894" cy="975581"/>
        </a:xfrm>
        <a:prstGeom prst="roundRect">
          <a:avLst/>
        </a:prstGeom>
        <a:solidFill>
          <a:schemeClr val="accent1">
            <a:lumMod val="20000"/>
            <a:lumOff val="8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latin typeface="Garamond" panose="02020404030301010803" pitchFamily="18" charset="0"/>
            </a:rPr>
            <a:t>Planning through fantasy</a:t>
          </a:r>
          <a:endParaRPr lang="en-US" sz="1900" kern="1200" dirty="0">
            <a:latin typeface="Garamond" panose="02020404030301010803" pitchFamily="18" charset="0"/>
          </a:endParaRPr>
        </a:p>
      </dsp:txBody>
      <dsp:txXfrm>
        <a:off x="5228095" y="1397202"/>
        <a:ext cx="1405646" cy="880333"/>
      </dsp:txXfrm>
    </dsp:sp>
    <dsp:sp modelId="{1F6E017F-C916-4711-9854-4232CD98B138}">
      <dsp:nvSpPr>
        <dsp:cNvPr id="0" name=""/>
        <dsp:cNvSpPr/>
      </dsp:nvSpPr>
      <dsp:spPr>
        <a:xfrm>
          <a:off x="2124160" y="418644"/>
          <a:ext cx="3899282" cy="3899282"/>
        </a:xfrm>
        <a:custGeom>
          <a:avLst/>
          <a:gdLst/>
          <a:ahLst/>
          <a:cxnLst/>
          <a:rect l="0" t="0" r="0" b="0"/>
          <a:pathLst>
            <a:path>
              <a:moveTo>
                <a:pt x="3899031" y="1918375"/>
              </a:moveTo>
              <a:arcTo wR="1949641" hR="1949641" stAng="21544868" swAng="2083483"/>
            </a:path>
          </a:pathLst>
        </a:custGeom>
        <a:noFill/>
        <a:ln w="9525" cap="flat" cmpd="sng" algn="ctr">
          <a:solidFill>
            <a:schemeClr val="dk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D5EF5AD-27FB-452D-A344-541894BCC42C}">
      <dsp:nvSpPr>
        <dsp:cNvPr id="0" name=""/>
        <dsp:cNvSpPr/>
      </dsp:nvSpPr>
      <dsp:spPr>
        <a:xfrm>
          <a:off x="4491444" y="3462864"/>
          <a:ext cx="1500894" cy="975581"/>
        </a:xfrm>
        <a:prstGeom prst="roundRect">
          <a:avLst/>
        </a:prstGeom>
        <a:solidFill>
          <a:schemeClr val="accent1">
            <a:lumMod val="20000"/>
            <a:lumOff val="8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latin typeface="Garamond" panose="02020404030301010803" pitchFamily="18" charset="0"/>
            </a:rPr>
            <a:t>Offence </a:t>
          </a:r>
          <a:endParaRPr lang="en-US" sz="1900" kern="1200" dirty="0">
            <a:latin typeface="Garamond" panose="02020404030301010803" pitchFamily="18" charset="0"/>
          </a:endParaRPr>
        </a:p>
      </dsp:txBody>
      <dsp:txXfrm>
        <a:off x="4539068" y="3510488"/>
        <a:ext cx="1405646" cy="880333"/>
      </dsp:txXfrm>
    </dsp:sp>
    <dsp:sp modelId="{0F3290CA-6ED4-4DB5-BCA4-48479DB5ED59}">
      <dsp:nvSpPr>
        <dsp:cNvPr id="0" name=""/>
        <dsp:cNvSpPr/>
      </dsp:nvSpPr>
      <dsp:spPr>
        <a:xfrm>
          <a:off x="2093541" y="455105"/>
          <a:ext cx="3899282" cy="3899282"/>
        </a:xfrm>
        <a:custGeom>
          <a:avLst/>
          <a:gdLst/>
          <a:ahLst/>
          <a:cxnLst/>
          <a:rect l="0" t="0" r="0" b="0"/>
          <a:pathLst>
            <a:path>
              <a:moveTo>
                <a:pt x="2389590" y="3848994"/>
              </a:moveTo>
              <a:arcTo wR="1949641" hR="1949641" stAng="4617510" swAng="1487224"/>
            </a:path>
          </a:pathLst>
        </a:custGeom>
        <a:noFill/>
        <a:ln w="9525" cap="flat" cmpd="sng" algn="ctr">
          <a:solidFill>
            <a:schemeClr val="dk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AAF72908-47A3-44C2-886A-073E26757454}">
      <dsp:nvSpPr>
        <dsp:cNvPr id="0" name=""/>
        <dsp:cNvSpPr/>
      </dsp:nvSpPr>
      <dsp:spPr>
        <a:xfrm>
          <a:off x="2137055" y="3462869"/>
          <a:ext cx="1500894" cy="975581"/>
        </a:xfrm>
        <a:prstGeom prst="roundRect">
          <a:avLst/>
        </a:prstGeom>
        <a:solidFill>
          <a:schemeClr val="accent1">
            <a:lumMod val="20000"/>
            <a:lumOff val="8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latin typeface="Garamond" panose="02020404030301010803" pitchFamily="18" charset="0"/>
            </a:rPr>
            <a:t>Denial </a:t>
          </a:r>
          <a:endParaRPr lang="en-US" sz="1900" kern="1200" dirty="0">
            <a:latin typeface="Garamond" panose="02020404030301010803" pitchFamily="18" charset="0"/>
          </a:endParaRPr>
        </a:p>
      </dsp:txBody>
      <dsp:txXfrm>
        <a:off x="2184679" y="3510493"/>
        <a:ext cx="1405646" cy="880333"/>
      </dsp:txXfrm>
    </dsp:sp>
    <dsp:sp modelId="{0704C13B-B492-480A-8CCD-F33572FFF974}">
      <dsp:nvSpPr>
        <dsp:cNvPr id="0" name=""/>
        <dsp:cNvSpPr/>
      </dsp:nvSpPr>
      <dsp:spPr>
        <a:xfrm>
          <a:off x="2129240" y="443736"/>
          <a:ext cx="3899282" cy="3899282"/>
        </a:xfrm>
        <a:custGeom>
          <a:avLst/>
          <a:gdLst/>
          <a:ahLst/>
          <a:cxnLst/>
          <a:rect l="0" t="0" r="0" b="0"/>
          <a:pathLst>
            <a:path>
              <a:moveTo>
                <a:pt x="313071" y="3009235"/>
              </a:moveTo>
              <a:arcTo wR="1949641" hR="1949641" stAng="8824741" swAng="2074738"/>
            </a:path>
          </a:pathLst>
        </a:custGeom>
        <a:noFill/>
        <a:ln w="9525" cap="flat" cmpd="sng" algn="ctr">
          <a:solidFill>
            <a:schemeClr val="dk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3CBDD5DF-5711-4CE8-B096-EC5CDAA5EAC2}">
      <dsp:nvSpPr>
        <dsp:cNvPr id="0" name=""/>
        <dsp:cNvSpPr/>
      </dsp:nvSpPr>
      <dsp:spPr>
        <a:xfrm>
          <a:off x="1472033" y="1349578"/>
          <a:ext cx="1500894" cy="975581"/>
        </a:xfrm>
        <a:prstGeom prst="roundRect">
          <a:avLst/>
        </a:prstGeom>
        <a:solidFill>
          <a:schemeClr val="accent1">
            <a:lumMod val="20000"/>
            <a:lumOff val="8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latin typeface="Garamond" panose="02020404030301010803" pitchFamily="18" charset="0"/>
            </a:rPr>
            <a:t>Cognitive distortion </a:t>
          </a:r>
          <a:endParaRPr lang="en-US" sz="1900" kern="1200" dirty="0">
            <a:latin typeface="Garamond" panose="02020404030301010803" pitchFamily="18" charset="0"/>
          </a:endParaRPr>
        </a:p>
      </dsp:txBody>
      <dsp:txXfrm>
        <a:off x="1519657" y="1397202"/>
        <a:ext cx="1405646" cy="880333"/>
      </dsp:txXfrm>
    </dsp:sp>
    <dsp:sp modelId="{57637178-5C56-4F9F-9D51-819D9909952A}">
      <dsp:nvSpPr>
        <dsp:cNvPr id="0" name=""/>
        <dsp:cNvSpPr/>
      </dsp:nvSpPr>
      <dsp:spPr>
        <a:xfrm>
          <a:off x="2127058" y="490200"/>
          <a:ext cx="3899282" cy="3899282"/>
        </a:xfrm>
        <a:custGeom>
          <a:avLst/>
          <a:gdLst/>
          <a:ahLst/>
          <a:cxnLst/>
          <a:rect l="0" t="0" r="0" b="0"/>
          <a:pathLst>
            <a:path>
              <a:moveTo>
                <a:pt x="339625" y="850117"/>
              </a:moveTo>
              <a:arcTo wR="1949641" hR="1949641" stAng="12859814" swAng="1962141"/>
            </a:path>
          </a:pathLst>
        </a:custGeom>
        <a:noFill/>
        <a:ln w="9525" cap="flat" cmpd="sng" algn="ctr">
          <a:solidFill>
            <a:schemeClr val="dk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E7080-4084-4372-9CCA-ECB3DE8C45E5}">
      <dsp:nvSpPr>
        <dsp:cNvPr id="0" name=""/>
        <dsp:cNvSpPr/>
      </dsp:nvSpPr>
      <dsp:spPr>
        <a:xfrm rot="16200000">
          <a:off x="895349" y="-895349"/>
          <a:ext cx="2286000" cy="4076700"/>
        </a:xfrm>
        <a:prstGeom prst="round1Rect">
          <a:avLst/>
        </a:prstGeom>
        <a:solidFill>
          <a:srgbClr val="FFFF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Intimacy and social skills deficits:</a:t>
          </a:r>
        </a:p>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Insecure attachments, unable to relate to others,  avoid close relationships, do not value others, difficulties in managing mood and problem solving</a:t>
          </a:r>
          <a:endParaRPr lang="en-US" sz="2000" kern="1200" dirty="0">
            <a:solidFill>
              <a:schemeClr val="tx1"/>
            </a:solidFill>
            <a:latin typeface="Garamond" panose="02020404030301010803" pitchFamily="18" charset="0"/>
          </a:endParaRPr>
        </a:p>
      </dsp:txBody>
      <dsp:txXfrm rot="5400000">
        <a:off x="-1" y="1"/>
        <a:ext cx="4076700" cy="1714500"/>
      </dsp:txXfrm>
    </dsp:sp>
    <dsp:sp modelId="{0C7431AC-F259-4691-B2B1-2165395B271E}">
      <dsp:nvSpPr>
        <dsp:cNvPr id="0" name=""/>
        <dsp:cNvSpPr/>
      </dsp:nvSpPr>
      <dsp:spPr>
        <a:xfrm>
          <a:off x="4076700" y="0"/>
          <a:ext cx="4076700" cy="2286000"/>
        </a:xfrm>
        <a:prstGeom prst="round1Rect">
          <a:avLst/>
        </a:prstGeom>
        <a:solidFill>
          <a:srgbClr val="FFFF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n-GB" sz="2000" kern="1200" dirty="0" smtClean="0">
            <a:solidFill>
              <a:schemeClr val="tx1"/>
            </a:solidFill>
            <a:latin typeface="Garamond" panose="02020404030301010803" pitchFamily="18" charset="0"/>
          </a:endParaRPr>
        </a:p>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Sexual scripts:</a:t>
          </a:r>
        </a:p>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Usually learnt during development regarding appropriate contexts for sexual behaviour. Sexual behaviour before a child can cognitively /emotionally understand them is damaging</a:t>
          </a:r>
          <a:endParaRPr lang="en-US" sz="2000" kern="1200" dirty="0">
            <a:solidFill>
              <a:schemeClr val="tx1"/>
            </a:solidFill>
            <a:latin typeface="Garamond" panose="02020404030301010803" pitchFamily="18" charset="0"/>
          </a:endParaRPr>
        </a:p>
      </dsp:txBody>
      <dsp:txXfrm>
        <a:off x="4076700" y="0"/>
        <a:ext cx="4076700" cy="1714500"/>
      </dsp:txXfrm>
    </dsp:sp>
    <dsp:sp modelId="{5A7F1D6C-3B52-45AF-91A1-C2BDF0489821}">
      <dsp:nvSpPr>
        <dsp:cNvPr id="0" name=""/>
        <dsp:cNvSpPr/>
      </dsp:nvSpPr>
      <dsp:spPr>
        <a:xfrm rot="10800000">
          <a:off x="0" y="2286000"/>
          <a:ext cx="4076700" cy="2286000"/>
        </a:xfrm>
        <a:prstGeom prst="round1Rect">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Emotional dysregulation:</a:t>
          </a:r>
        </a:p>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Self regulation does not kick in and the offender lacks feeling guilty when offending, cannot recognise their own emotional needs, do not seek social support when in times of distress</a:t>
          </a:r>
          <a:endParaRPr lang="en-US" sz="2000" kern="1200" dirty="0">
            <a:solidFill>
              <a:schemeClr val="tx1"/>
            </a:solidFill>
            <a:latin typeface="Garamond" panose="02020404030301010803" pitchFamily="18" charset="0"/>
          </a:endParaRPr>
        </a:p>
      </dsp:txBody>
      <dsp:txXfrm rot="10800000">
        <a:off x="0" y="2857500"/>
        <a:ext cx="4076700" cy="1714500"/>
      </dsp:txXfrm>
    </dsp:sp>
    <dsp:sp modelId="{3761A21C-5D55-4B9C-B5F7-8E8B9F3FD871}">
      <dsp:nvSpPr>
        <dsp:cNvPr id="0" name=""/>
        <dsp:cNvSpPr/>
      </dsp:nvSpPr>
      <dsp:spPr>
        <a:xfrm rot="5400000">
          <a:off x="4972049" y="1390650"/>
          <a:ext cx="2286000" cy="4076700"/>
        </a:xfrm>
        <a:prstGeom prst="round1Rect">
          <a:avLst/>
        </a:prstGeom>
        <a:solidFill>
          <a:srgbClr val="FFFF6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Cognitive distortions:</a:t>
          </a:r>
        </a:p>
        <a:p>
          <a:pPr lvl="0" algn="ctr" defTabSz="889000">
            <a:lnSpc>
              <a:spcPct val="90000"/>
            </a:lnSpc>
            <a:spcBef>
              <a:spcPct val="0"/>
            </a:spcBef>
            <a:spcAft>
              <a:spcPct val="35000"/>
            </a:spcAft>
          </a:pPr>
          <a:r>
            <a:rPr lang="en-GB" sz="2000" kern="1200" dirty="0" smtClean="0">
              <a:solidFill>
                <a:schemeClr val="tx1"/>
              </a:solidFill>
              <a:latin typeface="Garamond" panose="02020404030301010803" pitchFamily="18" charset="0"/>
            </a:rPr>
            <a:t>Children are sexual, the offender sees self as entitled to sex with the child, children will benefit in some way, they are not in control of their actions</a:t>
          </a:r>
          <a:endParaRPr lang="en-US" sz="2000" kern="1200" dirty="0">
            <a:solidFill>
              <a:schemeClr val="tx1"/>
            </a:solidFill>
            <a:latin typeface="Garamond" panose="02020404030301010803" pitchFamily="18" charset="0"/>
          </a:endParaRPr>
        </a:p>
      </dsp:txBody>
      <dsp:txXfrm rot="-5400000">
        <a:off x="4076699" y="2857500"/>
        <a:ext cx="4076700" cy="1714500"/>
      </dsp:txXfrm>
    </dsp:sp>
    <dsp:sp modelId="{05E759AD-3253-4E8C-8F38-8D7A93486721}">
      <dsp:nvSpPr>
        <dsp:cNvPr id="0" name=""/>
        <dsp:cNvSpPr/>
      </dsp:nvSpPr>
      <dsp:spPr>
        <a:xfrm>
          <a:off x="2853689" y="1714500"/>
          <a:ext cx="2446020" cy="1143000"/>
        </a:xfrm>
        <a:prstGeom prst="roundRect">
          <a:avLst/>
        </a:prstGeom>
        <a:solidFill>
          <a:srgbClr val="FFCC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latin typeface="Garamond" panose="02020404030301010803" pitchFamily="18" charset="0"/>
            </a:rPr>
            <a:t>Pure paedophile.</a:t>
          </a:r>
          <a:endParaRPr lang="en-US" sz="2400" kern="1200" dirty="0">
            <a:latin typeface="Garamond" panose="02020404030301010803" pitchFamily="18" charset="0"/>
          </a:endParaRPr>
        </a:p>
      </dsp:txBody>
      <dsp:txXfrm>
        <a:off x="2909486" y="1770297"/>
        <a:ext cx="2334426" cy="10314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endParaRPr lang="en-US" altLang="en-US"/>
          </a:p>
        </p:txBody>
      </p:sp>
      <p:sp>
        <p:nvSpPr>
          <p:cNvPr id="13619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136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619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3619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endParaRPr lang="en-US" altLang="en-US"/>
          </a:p>
        </p:txBody>
      </p:sp>
      <p:sp>
        <p:nvSpPr>
          <p:cNvPr id="13619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2ADFA002-2A40-4049-ACFD-51307A02C494}" type="slidenum">
              <a:rPr lang="en-US" altLang="en-US"/>
              <a:pPr/>
              <a:t>‹#›</a:t>
            </a:fld>
            <a:endParaRPr lang="en-US" altLang="en-US"/>
          </a:p>
        </p:txBody>
      </p:sp>
    </p:spTree>
    <p:extLst>
      <p:ext uri="{BB962C8B-B14F-4D97-AF65-F5344CB8AC3E}">
        <p14:creationId xmlns:p14="http://schemas.microsoft.com/office/powerpoint/2010/main" val="72381742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88B6FD-4B2A-4220-B27A-62446745864F}" type="slidenum">
              <a:rPr lang="en-US" altLang="en-US"/>
              <a:pPr/>
              <a:t>1</a:t>
            </a:fld>
            <a:endParaRPr lang="en-US"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69325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ADFA002-2A40-4049-ACFD-51307A02C494}" type="slidenum">
              <a:rPr lang="en-US" altLang="en-US" smtClean="0"/>
              <a:pPr/>
              <a:t>40</a:t>
            </a:fld>
            <a:endParaRPr lang="en-US" altLang="en-US"/>
          </a:p>
        </p:txBody>
      </p:sp>
    </p:spTree>
    <p:extLst>
      <p:ext uri="{BB962C8B-B14F-4D97-AF65-F5344CB8AC3E}">
        <p14:creationId xmlns:p14="http://schemas.microsoft.com/office/powerpoint/2010/main" val="3043211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514600" y="3962400"/>
            <a:ext cx="5638800" cy="1295400"/>
          </a:xfrm>
        </p:spPr>
        <p:txBody>
          <a:bodyPr/>
          <a:lstStyle>
            <a:lvl1pPr>
              <a:lnSpc>
                <a:spcPct val="80000"/>
              </a:lnSpc>
              <a:defRPr sz="4000"/>
            </a:lvl1pPr>
          </a:lstStyle>
          <a:p>
            <a:pPr lvl="0"/>
            <a:r>
              <a:rPr lang="en-US" altLang="en-US" noProof="0" smtClean="0"/>
              <a:t>Click to edit Master title style</a:t>
            </a:r>
            <a:endParaRPr lang="en-GB" altLang="en-US" noProof="0" smtClean="0"/>
          </a:p>
        </p:txBody>
      </p:sp>
      <p:sp>
        <p:nvSpPr>
          <p:cNvPr id="3075" name="Rectangle 3"/>
          <p:cNvSpPr>
            <a:spLocks noGrp="1" noChangeArrowheads="1"/>
          </p:cNvSpPr>
          <p:nvPr>
            <p:ph type="subTitle" idx="1"/>
          </p:nvPr>
        </p:nvSpPr>
        <p:spPr>
          <a:xfrm>
            <a:off x="2514600" y="5486400"/>
            <a:ext cx="5638800" cy="609600"/>
          </a:xfrm>
        </p:spPr>
        <p:txBody>
          <a:bodyPr/>
          <a:lstStyle>
            <a:lvl1pPr marL="0" indent="0">
              <a:buFontTx/>
              <a:buNone/>
              <a:defRPr sz="2800"/>
            </a:lvl1pPr>
          </a:lstStyle>
          <a:p>
            <a:pPr lvl="0"/>
            <a:r>
              <a:rPr lang="en-US" altLang="en-US" noProof="0" smtClean="0"/>
              <a:t>Click to edit Master subtitle style</a:t>
            </a:r>
            <a:endParaRPr lang="en-GB" altLang="en-US" noProof="0" smtClean="0"/>
          </a:p>
        </p:txBody>
      </p:sp>
      <p:sp>
        <p:nvSpPr>
          <p:cNvPr id="3076" name="Rectangle 4"/>
          <p:cNvSpPr>
            <a:spLocks noGrp="1" noChangeArrowheads="1"/>
          </p:cNvSpPr>
          <p:nvPr>
            <p:ph type="dt" sz="half" idx="2"/>
          </p:nvPr>
        </p:nvSpPr>
        <p:spPr>
          <a:xfrm>
            <a:off x="228600" y="6248400"/>
            <a:ext cx="1905000" cy="457200"/>
          </a:xfrm>
        </p:spPr>
        <p:txBody>
          <a:bodyPr/>
          <a:lstStyle>
            <a:lvl1pPr>
              <a:defRPr/>
            </a:lvl1pPr>
          </a:lstStyle>
          <a:p>
            <a:endParaRPr lang="en-US" altLang="en-US"/>
          </a:p>
        </p:txBody>
      </p:sp>
      <p:sp>
        <p:nvSpPr>
          <p:cNvPr id="3077" name="Rectangle 5"/>
          <p:cNvSpPr>
            <a:spLocks noGrp="1" noChangeArrowheads="1"/>
          </p:cNvSpPr>
          <p:nvPr>
            <p:ph type="ftr" sz="quarter" idx="3"/>
          </p:nvPr>
        </p:nvSpPr>
        <p:spPr>
          <a:xfrm>
            <a:off x="2362200" y="6248400"/>
            <a:ext cx="4343400" cy="457200"/>
          </a:xfrm>
        </p:spPr>
        <p:txBody>
          <a:bodyPr/>
          <a:lstStyle>
            <a:lvl1pPr>
              <a:defRPr/>
            </a:lvl1pPr>
          </a:lstStyle>
          <a:p>
            <a:endParaRPr lang="en-US" altLang="en-US"/>
          </a:p>
        </p:txBody>
      </p:sp>
      <p:sp>
        <p:nvSpPr>
          <p:cNvPr id="3078" name="Rectangle 6"/>
          <p:cNvSpPr>
            <a:spLocks noGrp="1" noChangeArrowheads="1"/>
          </p:cNvSpPr>
          <p:nvPr>
            <p:ph type="sldNum" sz="quarter" idx="4"/>
          </p:nvPr>
        </p:nvSpPr>
        <p:spPr>
          <a:xfrm>
            <a:off x="7010400" y="6248400"/>
            <a:ext cx="1905000" cy="457200"/>
          </a:xfrm>
        </p:spPr>
        <p:txBody>
          <a:bodyPr/>
          <a:lstStyle>
            <a:lvl1pPr>
              <a:defRPr/>
            </a:lvl1pPr>
          </a:lstStyle>
          <a:p>
            <a:fld id="{CF539787-7E6C-4F56-A02E-C1B7600D3433}" type="slidenum">
              <a:rPr lang="en-US" altLang="en-US" smtClean="0"/>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D2B0C3F-AC7E-4C0D-AC9F-74E9805D6008}" type="slidenum">
              <a:rPr lang="en-US" altLang="en-US" smtClean="0"/>
              <a:pPr/>
              <a:t>‹#›</a:t>
            </a:fld>
            <a:endParaRPr lang="en-US" altLang="en-US"/>
          </a:p>
        </p:txBody>
      </p:sp>
    </p:spTree>
    <p:extLst>
      <p:ext uri="{BB962C8B-B14F-4D97-AF65-F5344CB8AC3E}">
        <p14:creationId xmlns:p14="http://schemas.microsoft.com/office/powerpoint/2010/main" val="4014986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6B8653A-AF21-4BC7-A54C-F2D849D1DD1A}" type="slidenum">
              <a:rPr lang="en-US" altLang="en-US" smtClean="0"/>
              <a:pPr/>
              <a:t>‹#›</a:t>
            </a:fld>
            <a:endParaRPr lang="en-US" altLang="en-US"/>
          </a:p>
        </p:txBody>
      </p:sp>
    </p:spTree>
    <p:extLst>
      <p:ext uri="{BB962C8B-B14F-4D97-AF65-F5344CB8AC3E}">
        <p14:creationId xmlns:p14="http://schemas.microsoft.com/office/powerpoint/2010/main" val="1810728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371600"/>
            <a:ext cx="40005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10100" y="1371600"/>
            <a:ext cx="40005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35309E69-52DD-4017-9606-F313BA6CDF80}" type="slidenum">
              <a:rPr lang="en-US" altLang="en-US" smtClean="0"/>
              <a:pPr/>
              <a:t>‹#›</a:t>
            </a:fld>
            <a:endParaRPr lang="en-US" altLang="en-US"/>
          </a:p>
        </p:txBody>
      </p:sp>
    </p:spTree>
    <p:extLst>
      <p:ext uri="{BB962C8B-B14F-4D97-AF65-F5344CB8AC3E}">
        <p14:creationId xmlns:p14="http://schemas.microsoft.com/office/powerpoint/2010/main" val="806065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B5D53599-F937-4D73-AC74-ECBBD5FBEF3B}" type="slidenum">
              <a:rPr lang="en-US" altLang="en-US" smtClean="0"/>
              <a:pPr/>
              <a:t>‹#›</a:t>
            </a:fld>
            <a:endParaRPr lang="en-US" altLang="en-US"/>
          </a:p>
        </p:txBody>
      </p:sp>
    </p:spTree>
    <p:extLst>
      <p:ext uri="{BB962C8B-B14F-4D97-AF65-F5344CB8AC3E}">
        <p14:creationId xmlns:p14="http://schemas.microsoft.com/office/powerpoint/2010/main" val="2476190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F58AA4BC-59AC-4456-AA0D-2F5AC6DA221F}" type="slidenum">
              <a:rPr lang="en-US" altLang="en-US" smtClean="0"/>
              <a:pPr/>
              <a:t>‹#›</a:t>
            </a:fld>
            <a:endParaRPr lang="en-US" altLang="en-US"/>
          </a:p>
        </p:txBody>
      </p:sp>
    </p:spTree>
    <p:extLst>
      <p:ext uri="{BB962C8B-B14F-4D97-AF65-F5344CB8AC3E}">
        <p14:creationId xmlns:p14="http://schemas.microsoft.com/office/powerpoint/2010/main" val="162718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DC2538D0-4B9E-420E-999A-DBC4599AABE0}" type="slidenum">
              <a:rPr lang="en-US" altLang="en-US" smtClean="0"/>
              <a:pPr/>
              <a:t>‹#›</a:t>
            </a:fld>
            <a:endParaRPr lang="en-US" altLang="en-US"/>
          </a:p>
        </p:txBody>
      </p:sp>
    </p:spTree>
    <p:extLst>
      <p:ext uri="{BB962C8B-B14F-4D97-AF65-F5344CB8AC3E}">
        <p14:creationId xmlns:p14="http://schemas.microsoft.com/office/powerpoint/2010/main" val="3495784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C8337920-E432-428C-B1FE-6FC5D51FB689}" type="slidenum">
              <a:rPr lang="en-US" altLang="en-US" smtClean="0"/>
              <a:pPr/>
              <a:t>‹#›</a:t>
            </a:fld>
            <a:endParaRPr lang="en-US" altLang="en-US"/>
          </a:p>
        </p:txBody>
      </p:sp>
    </p:spTree>
    <p:extLst>
      <p:ext uri="{BB962C8B-B14F-4D97-AF65-F5344CB8AC3E}">
        <p14:creationId xmlns:p14="http://schemas.microsoft.com/office/powerpoint/2010/main" val="371456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16ACCB84-8D2A-4B00-9E63-C0E4CD750225}" type="slidenum">
              <a:rPr lang="en-US" altLang="en-US" smtClean="0"/>
              <a:pPr/>
              <a:t>‹#›</a:t>
            </a:fld>
            <a:endParaRPr lang="en-US" altLang="en-US"/>
          </a:p>
        </p:txBody>
      </p:sp>
    </p:spTree>
    <p:extLst>
      <p:ext uri="{BB962C8B-B14F-4D97-AF65-F5344CB8AC3E}">
        <p14:creationId xmlns:p14="http://schemas.microsoft.com/office/powerpoint/2010/main" val="1066387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B613E4E6-765F-4D4B-8FC5-7E3D2B66B089}" type="slidenum">
              <a:rPr lang="en-US" altLang="en-US" smtClean="0"/>
              <a:pPr/>
              <a:t>‹#›</a:t>
            </a:fld>
            <a:endParaRPr lang="en-US" altLang="en-US"/>
          </a:p>
        </p:txBody>
      </p:sp>
    </p:spTree>
    <p:extLst>
      <p:ext uri="{BB962C8B-B14F-4D97-AF65-F5344CB8AC3E}">
        <p14:creationId xmlns:p14="http://schemas.microsoft.com/office/powerpoint/2010/main" val="376812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2250" y="90488"/>
            <a:ext cx="203835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90488"/>
            <a:ext cx="596265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13D54B8-5C16-4BD0-B504-2359780CDAAC}" type="slidenum">
              <a:rPr lang="en-US" altLang="en-US" smtClean="0"/>
              <a:pPr/>
              <a:t>‹#›</a:t>
            </a:fld>
            <a:endParaRPr lang="en-US" altLang="en-US"/>
          </a:p>
        </p:txBody>
      </p:sp>
    </p:spTree>
    <p:extLst>
      <p:ext uri="{BB962C8B-B14F-4D97-AF65-F5344CB8AC3E}">
        <p14:creationId xmlns:p14="http://schemas.microsoft.com/office/powerpoint/2010/main" val="229968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590800" y="90488"/>
            <a:ext cx="60198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457200" y="1371600"/>
            <a:ext cx="8153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1028" name="Rectangle 4"/>
          <p:cNvSpPr>
            <a:spLocks noGrp="1" noChangeArrowheads="1"/>
          </p:cNvSpPr>
          <p:nvPr>
            <p:ph type="dt" sz="half" idx="2"/>
          </p:nvPr>
        </p:nvSpPr>
        <p:spPr bwMode="auto">
          <a:xfrm>
            <a:off x="2819400" y="6248400"/>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ltLang="en-US"/>
          </a:p>
        </p:txBody>
      </p:sp>
      <p:sp>
        <p:nvSpPr>
          <p:cNvPr id="1029" name="Rectangle 5"/>
          <p:cNvSpPr>
            <a:spLocks noGrp="1" noChangeArrowheads="1"/>
          </p:cNvSpPr>
          <p:nvPr>
            <p:ph type="ftr" sz="quarter" idx="3"/>
          </p:nvPr>
        </p:nvSpPr>
        <p:spPr bwMode="auto">
          <a:xfrm>
            <a:off x="4267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ltLang="en-US"/>
          </a:p>
        </p:txBody>
      </p:sp>
      <p:sp>
        <p:nvSpPr>
          <p:cNvPr id="1030" name="Rectangle 6"/>
          <p:cNvSpPr>
            <a:spLocks noGrp="1" noChangeArrowheads="1"/>
          </p:cNvSpPr>
          <p:nvPr>
            <p:ph type="sldNum" sz="quarter" idx="4"/>
          </p:nvPr>
        </p:nvSpPr>
        <p:spPr bwMode="auto">
          <a:xfrm>
            <a:off x="7315200" y="6248400"/>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C5339244-67BC-4C9B-A3F6-3FE74501DC5D}" type="slidenum">
              <a:rPr lang="en-US" altLang="en-US" smtClean="0"/>
              <a:pPr/>
              <a:t>‹#›</a:t>
            </a:fld>
            <a:endParaRPr lang="en-US" altLang="en-US"/>
          </a:p>
        </p:txBody>
      </p:sp>
    </p:spTree>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rtl="0" eaLnBrk="1" fontAlgn="base" hangingPunct="1">
        <a:spcBef>
          <a:spcPct val="0"/>
        </a:spcBef>
        <a:spcAft>
          <a:spcPct val="0"/>
        </a:spcAft>
        <a:defRPr sz="3600">
          <a:solidFill>
            <a:schemeClr val="tx2"/>
          </a:solidFill>
          <a:latin typeface="+mj-lt"/>
          <a:ea typeface="+mj-ea"/>
          <a:cs typeface="+mj-cs"/>
        </a:defRPr>
      </a:lvl1pPr>
      <a:lvl2pPr algn="l" rtl="0" eaLnBrk="1" fontAlgn="base" hangingPunct="1">
        <a:spcBef>
          <a:spcPct val="0"/>
        </a:spcBef>
        <a:spcAft>
          <a:spcPct val="0"/>
        </a:spcAft>
        <a:defRPr sz="3600">
          <a:solidFill>
            <a:schemeClr val="tx2"/>
          </a:solidFill>
          <a:latin typeface="Arial Black" pitchFamily="34" charset="0"/>
        </a:defRPr>
      </a:lvl2pPr>
      <a:lvl3pPr algn="l" rtl="0" eaLnBrk="1" fontAlgn="base" hangingPunct="1">
        <a:spcBef>
          <a:spcPct val="0"/>
        </a:spcBef>
        <a:spcAft>
          <a:spcPct val="0"/>
        </a:spcAft>
        <a:defRPr sz="3600">
          <a:solidFill>
            <a:schemeClr val="tx2"/>
          </a:solidFill>
          <a:latin typeface="Arial Black" pitchFamily="34" charset="0"/>
        </a:defRPr>
      </a:lvl3pPr>
      <a:lvl4pPr algn="l" rtl="0" eaLnBrk="1" fontAlgn="base" hangingPunct="1">
        <a:spcBef>
          <a:spcPct val="0"/>
        </a:spcBef>
        <a:spcAft>
          <a:spcPct val="0"/>
        </a:spcAft>
        <a:defRPr sz="3600">
          <a:solidFill>
            <a:schemeClr val="tx2"/>
          </a:solidFill>
          <a:latin typeface="Arial Black" pitchFamily="34" charset="0"/>
        </a:defRPr>
      </a:lvl4pPr>
      <a:lvl5pPr algn="l" rtl="0" eaLnBrk="1" fontAlgn="base" hangingPunct="1">
        <a:spcBef>
          <a:spcPct val="0"/>
        </a:spcBef>
        <a:spcAft>
          <a:spcPct val="0"/>
        </a:spcAft>
        <a:defRPr sz="3600">
          <a:solidFill>
            <a:schemeClr val="tx2"/>
          </a:solidFill>
          <a:latin typeface="Arial Black" pitchFamily="34" charset="0"/>
        </a:defRPr>
      </a:lvl5pPr>
      <a:lvl6pPr marL="457200" algn="l" rtl="0" eaLnBrk="1" fontAlgn="base" hangingPunct="1">
        <a:spcBef>
          <a:spcPct val="0"/>
        </a:spcBef>
        <a:spcAft>
          <a:spcPct val="0"/>
        </a:spcAft>
        <a:defRPr sz="3600">
          <a:solidFill>
            <a:schemeClr val="tx2"/>
          </a:solidFill>
          <a:latin typeface="Arial Black" pitchFamily="34" charset="0"/>
        </a:defRPr>
      </a:lvl6pPr>
      <a:lvl7pPr marL="914400" algn="l" rtl="0" eaLnBrk="1" fontAlgn="base" hangingPunct="1">
        <a:spcBef>
          <a:spcPct val="0"/>
        </a:spcBef>
        <a:spcAft>
          <a:spcPct val="0"/>
        </a:spcAft>
        <a:defRPr sz="3600">
          <a:solidFill>
            <a:schemeClr val="tx2"/>
          </a:solidFill>
          <a:latin typeface="Arial Black" pitchFamily="34" charset="0"/>
        </a:defRPr>
      </a:lvl7pPr>
      <a:lvl8pPr marL="1371600" algn="l" rtl="0" eaLnBrk="1" fontAlgn="base" hangingPunct="1">
        <a:spcBef>
          <a:spcPct val="0"/>
        </a:spcBef>
        <a:spcAft>
          <a:spcPct val="0"/>
        </a:spcAft>
        <a:defRPr sz="3600">
          <a:solidFill>
            <a:schemeClr val="tx2"/>
          </a:solidFill>
          <a:latin typeface="Arial Black" pitchFamily="34" charset="0"/>
        </a:defRPr>
      </a:lvl8pPr>
      <a:lvl9pPr marL="1828800" algn="l" rtl="0" eaLnBrk="1" fontAlgn="base" hangingPunct="1">
        <a:spcBef>
          <a:spcPct val="0"/>
        </a:spcBef>
        <a:spcAft>
          <a:spcPct val="0"/>
        </a:spcAft>
        <a:defRPr sz="3600">
          <a:solidFill>
            <a:schemeClr val="tx2"/>
          </a:solidFill>
          <a:latin typeface="Arial Black"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www.dailymail.co.uk/news/article-2039536/Ruth-Jefferys-mystery-online-stalker-turned-boyfriend-Shane-Webber.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image" Target="../media/image6.png"/></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ctrTitle"/>
          </p:nvPr>
        </p:nvSpPr>
        <p:spPr/>
        <p:txBody>
          <a:bodyPr/>
          <a:lstStyle/>
          <a:p>
            <a:r>
              <a:rPr lang="en-GB" altLang="en-US" b="1" dirty="0" smtClean="0">
                <a:latin typeface="Garamond" panose="02020404030301010803" pitchFamily="18" charset="0"/>
              </a:rPr>
              <a:t>Lecture 8: </a:t>
            </a:r>
            <a:br>
              <a:rPr lang="en-GB" altLang="en-US" b="1" dirty="0" smtClean="0">
                <a:latin typeface="Garamond" panose="02020404030301010803" pitchFamily="18" charset="0"/>
              </a:rPr>
            </a:br>
            <a:r>
              <a:rPr lang="en-GB" altLang="en-US" b="1" dirty="0" smtClean="0">
                <a:latin typeface="Garamond" panose="02020404030301010803" pitchFamily="18" charset="0"/>
              </a:rPr>
              <a:t>Serious and violent offending.</a:t>
            </a:r>
            <a:endParaRPr lang="en-US" altLang="en-US" b="1" dirty="0">
              <a:latin typeface="Garamond" panose="02020404030301010803"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smtClean="0">
                <a:latin typeface="Garamond" panose="02020404030301010803" pitchFamily="18" charset="0"/>
              </a:rPr>
              <a:t>Serious and violent offenders.</a:t>
            </a:r>
            <a:endParaRPr lang="en-US" b="1" dirty="0">
              <a:latin typeface="Garamond" panose="02020404030301010803" pitchFamily="18" charset="0"/>
            </a:endParaRPr>
          </a:p>
        </p:txBody>
      </p:sp>
      <p:sp>
        <p:nvSpPr>
          <p:cNvPr id="5" name="Content Placeholder 4"/>
          <p:cNvSpPr>
            <a:spLocks noGrp="1"/>
          </p:cNvSpPr>
          <p:nvPr>
            <p:ph idx="1"/>
          </p:nvPr>
        </p:nvSpPr>
        <p:spPr/>
        <p:txBody>
          <a:bodyPr/>
          <a:lstStyle/>
          <a:p>
            <a:r>
              <a:rPr lang="en-GB" dirty="0" smtClean="0">
                <a:latin typeface="Garamond" panose="02020404030301010803" pitchFamily="18" charset="0"/>
              </a:rPr>
              <a:t>The majority of crime is trivial property offence, yet violent crime appears to be the most salient.</a:t>
            </a:r>
          </a:p>
          <a:p>
            <a:pPr marL="0" indent="0">
              <a:buNone/>
            </a:pPr>
            <a:endParaRPr lang="en-GB" dirty="0" smtClean="0"/>
          </a:p>
        </p:txBody>
      </p:sp>
      <p:sp>
        <p:nvSpPr>
          <p:cNvPr id="2" name="TextBox 1"/>
          <p:cNvSpPr txBox="1"/>
          <p:nvPr/>
        </p:nvSpPr>
        <p:spPr>
          <a:xfrm>
            <a:off x="228600" y="3276600"/>
            <a:ext cx="3505200" cy="2308324"/>
          </a:xfrm>
          <a:prstGeom prst="rect">
            <a:avLst/>
          </a:prstGeom>
          <a:solidFill>
            <a:schemeClr val="accent3">
              <a:lumMod val="40000"/>
              <a:lumOff val="60000"/>
            </a:schemeClr>
          </a:solidFill>
          <a:ln>
            <a:solidFill>
              <a:schemeClr val="accent1"/>
            </a:solidFill>
          </a:ln>
        </p:spPr>
        <p:txBody>
          <a:bodyPr wrap="square" rtlCol="0">
            <a:spAutoFit/>
          </a:bodyPr>
          <a:lstStyle/>
          <a:p>
            <a:r>
              <a:rPr lang="en-GB" dirty="0">
                <a:latin typeface="Garamond" panose="02020404030301010803" pitchFamily="18" charset="0"/>
              </a:rPr>
              <a:t>In 2007 the total number of crimes recorded by the Police were 5,428,000. out of this, 1, 046,000 were recorded as violent against the person.</a:t>
            </a:r>
          </a:p>
        </p:txBody>
      </p:sp>
      <p:sp>
        <p:nvSpPr>
          <p:cNvPr id="3" name="TextBox 2"/>
          <p:cNvSpPr txBox="1"/>
          <p:nvPr/>
        </p:nvSpPr>
        <p:spPr>
          <a:xfrm>
            <a:off x="4038600" y="3214255"/>
            <a:ext cx="4876800" cy="2677656"/>
          </a:xfrm>
          <a:prstGeom prst="rect">
            <a:avLst/>
          </a:prstGeom>
          <a:solidFill>
            <a:schemeClr val="accent3">
              <a:lumMod val="40000"/>
              <a:lumOff val="60000"/>
            </a:schemeClr>
          </a:solidFill>
          <a:ln>
            <a:solidFill>
              <a:schemeClr val="accent1"/>
            </a:solidFill>
          </a:ln>
        </p:spPr>
        <p:txBody>
          <a:bodyPr wrap="square" rtlCol="0">
            <a:spAutoFit/>
          </a:bodyPr>
          <a:lstStyle/>
          <a:p>
            <a:r>
              <a:rPr lang="en-GB" dirty="0">
                <a:latin typeface="Garamond" panose="02020404030301010803" pitchFamily="18" charset="0"/>
              </a:rPr>
              <a:t>The police recorded 5.2 million offences in the latest year,  </a:t>
            </a:r>
            <a:r>
              <a:rPr lang="en-GB" dirty="0" smtClean="0">
                <a:latin typeface="Garamond" panose="02020404030301010803" pitchFamily="18" charset="0"/>
              </a:rPr>
              <a:t>a </a:t>
            </a:r>
            <a:r>
              <a:rPr lang="en-GB" dirty="0">
                <a:latin typeface="Garamond" panose="02020404030301010803" pitchFamily="18" charset="0"/>
              </a:rPr>
              <a:t>13% </a:t>
            </a:r>
            <a:r>
              <a:rPr lang="en-GB" dirty="0" smtClean="0">
                <a:latin typeface="Garamond" panose="02020404030301010803" pitchFamily="18" charset="0"/>
              </a:rPr>
              <a:t>increase </a:t>
            </a:r>
            <a:r>
              <a:rPr lang="en-GB" dirty="0">
                <a:latin typeface="Garamond" panose="02020404030301010803" pitchFamily="18" charset="0"/>
              </a:rPr>
              <a:t>from the previous year reflects a range of factors including continuing improvements to crime recording and genuine increases in some crime categories </a:t>
            </a:r>
            <a:r>
              <a:rPr lang="en-GB" dirty="0" smtClean="0">
                <a:latin typeface="Garamond" panose="02020404030301010803" pitchFamily="18" charset="0"/>
              </a:rPr>
              <a:t>such as violence.</a:t>
            </a:r>
            <a:endParaRPr lang="en-GB" dirty="0">
              <a:latin typeface="Garamond" panose="02020404030301010803" pitchFamily="18" charset="0"/>
            </a:endParaRPr>
          </a:p>
        </p:txBody>
      </p:sp>
    </p:spTree>
    <p:extLst>
      <p:ext uri="{BB962C8B-B14F-4D97-AF65-F5344CB8AC3E}">
        <p14:creationId xmlns:p14="http://schemas.microsoft.com/office/powerpoint/2010/main" val="12119587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Much violent crime is…</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b="1" dirty="0" smtClean="0">
                <a:latin typeface="Garamond" panose="02020404030301010803" pitchFamily="18" charset="0"/>
              </a:rPr>
              <a:t>Explained superficially through </a:t>
            </a:r>
            <a:r>
              <a:rPr lang="en-GB" sz="2800" b="1" dirty="0" smtClean="0">
                <a:solidFill>
                  <a:srgbClr val="00B050"/>
                </a:solidFill>
                <a:latin typeface="Garamond" panose="02020404030301010803" pitchFamily="18" charset="0"/>
              </a:rPr>
              <a:t>alcohol consumption:</a:t>
            </a:r>
          </a:p>
          <a:p>
            <a:pPr marL="0" indent="0">
              <a:buNone/>
            </a:pPr>
            <a:endParaRPr lang="en-US" dirty="0"/>
          </a:p>
        </p:txBody>
      </p:sp>
      <p:sp>
        <p:nvSpPr>
          <p:cNvPr id="4" name="TextBox 3"/>
          <p:cNvSpPr txBox="1"/>
          <p:nvPr/>
        </p:nvSpPr>
        <p:spPr>
          <a:xfrm>
            <a:off x="838200" y="2514600"/>
            <a:ext cx="7467600" cy="3108543"/>
          </a:xfrm>
          <a:prstGeom prst="rect">
            <a:avLst/>
          </a:prstGeom>
          <a:solidFill>
            <a:srgbClr val="92D050"/>
          </a:solidFill>
          <a:ln>
            <a:solidFill>
              <a:schemeClr val="accent1"/>
            </a:solidFill>
          </a:ln>
        </p:spPr>
        <p:txBody>
          <a:bodyPr wrap="square" rtlCol="0">
            <a:spAutoFit/>
          </a:bodyPr>
          <a:lstStyle/>
          <a:p>
            <a:pPr marL="457200" indent="-457200" algn="l">
              <a:buFont typeface="Arial" panose="020B0604020202020204" pitchFamily="34" charset="0"/>
              <a:buChar char="•"/>
            </a:pPr>
            <a:r>
              <a:rPr lang="en-GB" sz="2800" dirty="0">
                <a:latin typeface="Garamond" panose="02020404030301010803" pitchFamily="18" charset="0"/>
              </a:rPr>
              <a:t>However…</a:t>
            </a:r>
          </a:p>
          <a:p>
            <a:pPr marL="457200" indent="-457200" algn="l">
              <a:buFont typeface="Arial" panose="020B0604020202020204" pitchFamily="34" charset="0"/>
              <a:buChar char="•"/>
            </a:pPr>
            <a:r>
              <a:rPr lang="en-GB" sz="2800" dirty="0">
                <a:latin typeface="Garamond" panose="02020404030301010803" pitchFamily="18" charset="0"/>
              </a:rPr>
              <a:t>Robertson, Gibb &amp; Pearson (1995) reported fairly low levels of intoxication among arrestee's. </a:t>
            </a:r>
          </a:p>
          <a:p>
            <a:pPr marL="457200" indent="-457200" algn="l">
              <a:buFont typeface="Arial" panose="020B0604020202020204" pitchFamily="34" charset="0"/>
              <a:buChar char="•"/>
            </a:pPr>
            <a:r>
              <a:rPr lang="en-GB" sz="2800" dirty="0">
                <a:latin typeface="Garamond" panose="02020404030301010803" pitchFamily="18" charset="0"/>
              </a:rPr>
              <a:t>And, 69% of arrestee`s for GBH were free from signs of </a:t>
            </a:r>
            <a:r>
              <a:rPr lang="en-GB" sz="2800" dirty="0" err="1">
                <a:latin typeface="Garamond" panose="02020404030301010803" pitchFamily="18" charset="0"/>
              </a:rPr>
              <a:t>drunkeness</a:t>
            </a:r>
            <a:r>
              <a:rPr lang="en-GB" sz="2800" dirty="0">
                <a:latin typeface="Garamond" panose="02020404030301010803" pitchFamily="18" charset="0"/>
              </a:rPr>
              <a:t>.</a:t>
            </a:r>
          </a:p>
          <a:p>
            <a:pPr marL="457200" indent="-457200" algn="l">
              <a:buFont typeface="Arial" panose="020B0604020202020204" pitchFamily="34" charset="0"/>
              <a:buChar char="•"/>
            </a:pPr>
            <a:r>
              <a:rPr lang="en-GB" sz="2800" dirty="0">
                <a:latin typeface="Garamond" panose="02020404030301010803" pitchFamily="18" charset="0"/>
              </a:rPr>
              <a:t>44% of victims of violence believed alcohol was involved.</a:t>
            </a:r>
          </a:p>
        </p:txBody>
      </p:sp>
    </p:spTree>
    <p:extLst>
      <p:ext uri="{BB962C8B-B14F-4D97-AF65-F5344CB8AC3E}">
        <p14:creationId xmlns:p14="http://schemas.microsoft.com/office/powerpoint/2010/main" val="38008745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Much violent crime is…</a:t>
            </a:r>
            <a:endParaRPr lang="en-US" b="1" dirty="0">
              <a:latin typeface="Garamond" panose="02020404030301010803" pitchFamily="18" charset="0"/>
            </a:endParaRPr>
          </a:p>
        </p:txBody>
      </p:sp>
      <p:sp>
        <p:nvSpPr>
          <p:cNvPr id="3" name="Content Placeholder 2"/>
          <p:cNvSpPr>
            <a:spLocks noGrp="1"/>
          </p:cNvSpPr>
          <p:nvPr>
            <p:ph idx="1"/>
          </p:nvPr>
        </p:nvSpPr>
        <p:spPr>
          <a:xfrm>
            <a:off x="152400" y="1371600"/>
            <a:ext cx="8839200" cy="5105400"/>
          </a:xfrm>
        </p:spPr>
        <p:txBody>
          <a:bodyPr/>
          <a:lstStyle/>
          <a:p>
            <a:r>
              <a:rPr lang="en-GB" sz="2800" b="1" dirty="0" smtClean="0">
                <a:solidFill>
                  <a:srgbClr val="00B050"/>
                </a:solidFill>
                <a:latin typeface="Garamond" panose="02020404030301010803" pitchFamily="18" charset="0"/>
              </a:rPr>
              <a:t>Media related?</a:t>
            </a:r>
          </a:p>
          <a:p>
            <a:r>
              <a:rPr lang="en-GB" sz="2800" dirty="0" smtClean="0">
                <a:latin typeface="Garamond" panose="02020404030301010803" pitchFamily="18" charset="0"/>
              </a:rPr>
              <a:t>The link between media violence and actual violence is much debated. Laboratory studies offer persuasive findings but</a:t>
            </a:r>
            <a:r>
              <a:rPr lang="en-GB" sz="2800" dirty="0" smtClean="0">
                <a:solidFill>
                  <a:srgbClr val="00B050"/>
                </a:solidFill>
                <a:latin typeface="Garamond" panose="02020404030301010803" pitchFamily="18" charset="0"/>
              </a:rPr>
              <a:t>… think back to your media essay…</a:t>
            </a:r>
          </a:p>
          <a:p>
            <a:r>
              <a:rPr lang="en-GB" sz="2800" dirty="0" smtClean="0">
                <a:latin typeface="Garamond" panose="02020404030301010803" pitchFamily="18" charset="0"/>
              </a:rPr>
              <a:t>There are very few developmental studies of aggression which produce robust findings, as they are awash with problematic methodologies and occur in contradiction to one another.... </a:t>
            </a:r>
          </a:p>
          <a:p>
            <a:r>
              <a:rPr lang="en-GB" sz="2800" dirty="0" smtClean="0">
                <a:latin typeface="Garamond" panose="02020404030301010803" pitchFamily="18" charset="0"/>
              </a:rPr>
              <a:t>Studying delinquent criminal behaviours has not produced any concrete results.</a:t>
            </a:r>
            <a:endParaRPr lang="en-US" sz="2800" dirty="0">
              <a:latin typeface="Garamond" panose="02020404030301010803" pitchFamily="18" charset="0"/>
            </a:endParaRPr>
          </a:p>
        </p:txBody>
      </p:sp>
    </p:spTree>
    <p:extLst>
      <p:ext uri="{BB962C8B-B14F-4D97-AF65-F5344CB8AC3E}">
        <p14:creationId xmlns:p14="http://schemas.microsoft.com/office/powerpoint/2010/main" val="31135066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90488"/>
            <a:ext cx="6400800" cy="1190625"/>
          </a:xfrm>
        </p:spPr>
        <p:txBody>
          <a:bodyPr/>
          <a:lstStyle/>
          <a:p>
            <a:r>
              <a:rPr lang="en-GB" b="1" dirty="0" smtClean="0">
                <a:latin typeface="Garamond" panose="02020404030301010803" pitchFamily="18" charset="0"/>
              </a:rPr>
              <a:t>Theories of murder/homicide.</a:t>
            </a:r>
            <a:endParaRPr lang="en-US" b="1" dirty="0">
              <a:latin typeface="Garamond" panose="02020404030301010803" pitchFamily="18" charset="0"/>
            </a:endParaRPr>
          </a:p>
        </p:txBody>
      </p:sp>
      <p:sp>
        <p:nvSpPr>
          <p:cNvPr id="3" name="Content Placeholder 2"/>
          <p:cNvSpPr>
            <a:spLocks noGrp="1"/>
          </p:cNvSpPr>
          <p:nvPr>
            <p:ph idx="1"/>
          </p:nvPr>
        </p:nvSpPr>
        <p:spPr>
          <a:xfrm>
            <a:off x="228600" y="1524000"/>
            <a:ext cx="8686800" cy="5181600"/>
          </a:xfrm>
        </p:spPr>
        <p:txBody>
          <a:bodyPr/>
          <a:lstStyle/>
          <a:p>
            <a:r>
              <a:rPr lang="en-GB" sz="2400" b="1" dirty="0" smtClean="0">
                <a:solidFill>
                  <a:srgbClr val="00B050"/>
                </a:solidFill>
                <a:latin typeface="Garamond" panose="02020404030301010803" pitchFamily="18" charset="0"/>
              </a:rPr>
              <a:t>Theory 1: At a </a:t>
            </a:r>
            <a:r>
              <a:rPr lang="en-GB" sz="2400" b="1" dirty="0" smtClean="0">
                <a:solidFill>
                  <a:srgbClr val="00B050"/>
                </a:solidFill>
                <a:latin typeface="Garamond" panose="02020404030301010803" pitchFamily="18" charset="0"/>
              </a:rPr>
              <a:t>Societal </a:t>
            </a:r>
            <a:r>
              <a:rPr lang="en-GB" sz="2400" b="1" dirty="0" smtClean="0">
                <a:solidFill>
                  <a:srgbClr val="00B050"/>
                </a:solidFill>
                <a:latin typeface="Garamond" panose="02020404030301010803" pitchFamily="18" charset="0"/>
              </a:rPr>
              <a:t>level (Leyton, 1986)</a:t>
            </a:r>
          </a:p>
          <a:p>
            <a:r>
              <a:rPr lang="en-GB" sz="2400" dirty="0" smtClean="0">
                <a:latin typeface="Garamond" panose="02020404030301010803" pitchFamily="18" charset="0"/>
              </a:rPr>
              <a:t>Multiple murders can be explained in terms of social structure, with roots in history.</a:t>
            </a:r>
          </a:p>
        </p:txBody>
      </p:sp>
      <p:sp>
        <p:nvSpPr>
          <p:cNvPr id="4" name="TextBox 3"/>
          <p:cNvSpPr txBox="1"/>
          <p:nvPr/>
        </p:nvSpPr>
        <p:spPr>
          <a:xfrm>
            <a:off x="152400" y="3180308"/>
            <a:ext cx="6172200" cy="3416320"/>
          </a:xfrm>
          <a:prstGeom prst="rect">
            <a:avLst/>
          </a:prstGeom>
          <a:solidFill>
            <a:schemeClr val="accent3">
              <a:lumMod val="60000"/>
              <a:lumOff val="40000"/>
            </a:schemeClr>
          </a:solidFill>
          <a:ln>
            <a:solidFill>
              <a:schemeClr val="accent1"/>
            </a:solidFill>
          </a:ln>
        </p:spPr>
        <p:txBody>
          <a:bodyPr wrap="square" rtlCol="0">
            <a:spAutoFit/>
          </a:bodyPr>
          <a:lstStyle/>
          <a:p>
            <a:pPr marL="342900" indent="-342900" algn="l">
              <a:buFont typeface="Arial" panose="020B0604020202020204" pitchFamily="34" charset="0"/>
              <a:buChar char="•"/>
            </a:pPr>
            <a:r>
              <a:rPr lang="en-GB" dirty="0">
                <a:latin typeface="Garamond" panose="02020404030301010803" pitchFamily="18" charset="0"/>
              </a:rPr>
              <a:t>Three major periods for multiple murder:</a:t>
            </a:r>
          </a:p>
          <a:p>
            <a:pPr marL="342900" indent="-342900" algn="l">
              <a:buFont typeface="Arial" panose="020B0604020202020204" pitchFamily="34" charset="0"/>
              <a:buChar char="•"/>
            </a:pPr>
            <a:r>
              <a:rPr lang="en-GB" dirty="0">
                <a:latin typeface="Garamond" panose="02020404030301010803" pitchFamily="18" charset="0"/>
              </a:rPr>
              <a:t>Pre industrial epoch- upper classes murdered the lower classes,</a:t>
            </a:r>
          </a:p>
          <a:p>
            <a:pPr marL="342900" indent="-342900" algn="l">
              <a:buFont typeface="Arial" panose="020B0604020202020204" pitchFamily="34" charset="0"/>
              <a:buChar char="•"/>
            </a:pPr>
            <a:r>
              <a:rPr lang="en-GB" dirty="0">
                <a:latin typeface="Garamond" panose="02020404030301010803" pitchFamily="18" charset="0"/>
              </a:rPr>
              <a:t>Industrial epoch- middle classes murdered the lower classes</a:t>
            </a:r>
          </a:p>
          <a:p>
            <a:pPr marL="342900" indent="-342900" algn="l">
              <a:buFont typeface="Arial" panose="020B0604020202020204" pitchFamily="34" charset="0"/>
              <a:buChar char="•"/>
            </a:pPr>
            <a:r>
              <a:rPr lang="en-GB" dirty="0">
                <a:latin typeface="Garamond" panose="02020404030301010803" pitchFamily="18" charset="0"/>
              </a:rPr>
              <a:t>Modern epoch- lower classes murdered the middle classes</a:t>
            </a:r>
          </a:p>
          <a:p>
            <a:pPr marL="342900" indent="-342900" algn="l">
              <a:buFont typeface="Arial" panose="020B0604020202020204" pitchFamily="34" charset="0"/>
              <a:buChar char="•"/>
            </a:pPr>
            <a:r>
              <a:rPr lang="en-GB" dirty="0">
                <a:latin typeface="Garamond" panose="02020404030301010803" pitchFamily="18" charset="0"/>
              </a:rPr>
              <a:t>At different historical points, different social classes are under threat.</a:t>
            </a:r>
          </a:p>
        </p:txBody>
      </p:sp>
      <p:sp>
        <p:nvSpPr>
          <p:cNvPr id="5" name="TextBox 4"/>
          <p:cNvSpPr txBox="1"/>
          <p:nvPr/>
        </p:nvSpPr>
        <p:spPr>
          <a:xfrm>
            <a:off x="6601691" y="3657600"/>
            <a:ext cx="2209800" cy="2246769"/>
          </a:xfrm>
          <a:prstGeom prst="rect">
            <a:avLst/>
          </a:prstGeom>
          <a:solidFill>
            <a:srgbClr val="CCFF99"/>
          </a:solidFill>
          <a:ln>
            <a:solidFill>
              <a:schemeClr val="accent1"/>
            </a:solidFill>
          </a:ln>
        </p:spPr>
        <p:txBody>
          <a:bodyPr wrap="square" rtlCol="0">
            <a:spAutoFit/>
          </a:bodyPr>
          <a:lstStyle/>
          <a:p>
            <a:r>
              <a:rPr lang="en-GB" sz="2000" dirty="0">
                <a:latin typeface="Garamond" panose="02020404030301010803" pitchFamily="18" charset="0"/>
              </a:rPr>
              <a:t>But… Grover &amp; </a:t>
            </a:r>
            <a:r>
              <a:rPr lang="en-GB" sz="2000" dirty="0" err="1">
                <a:latin typeface="Garamond" panose="02020404030301010803" pitchFamily="18" charset="0"/>
              </a:rPr>
              <a:t>Soothill</a:t>
            </a:r>
            <a:r>
              <a:rPr lang="en-GB" sz="2000" dirty="0">
                <a:latin typeface="Garamond" panose="02020404030301010803" pitchFamily="18" charset="0"/>
              </a:rPr>
              <a:t> (1999) applied this idea </a:t>
            </a:r>
            <a:r>
              <a:rPr lang="en-GB" sz="2000" dirty="0" smtClean="0">
                <a:latin typeface="Garamond" panose="02020404030301010803" pitchFamily="18" charset="0"/>
              </a:rPr>
              <a:t>to Britain </a:t>
            </a:r>
            <a:r>
              <a:rPr lang="en-GB" sz="2000" dirty="0">
                <a:latin typeface="Garamond" panose="02020404030301010803" pitchFamily="18" charset="0"/>
              </a:rPr>
              <a:t>from </a:t>
            </a:r>
            <a:r>
              <a:rPr lang="en-GB" sz="2000" dirty="0" smtClean="0">
                <a:latin typeface="Garamond" panose="02020404030301010803" pitchFamily="18" charset="0"/>
              </a:rPr>
              <a:t>1960-1999 with 17 </a:t>
            </a:r>
            <a:r>
              <a:rPr lang="en-GB" sz="2000" dirty="0">
                <a:latin typeface="Garamond" panose="02020404030301010803" pitchFamily="18" charset="0"/>
              </a:rPr>
              <a:t>serial </a:t>
            </a:r>
            <a:r>
              <a:rPr lang="en-GB" sz="2000" dirty="0" smtClean="0">
                <a:latin typeface="Garamond" panose="02020404030301010803" pitchFamily="18" charset="0"/>
              </a:rPr>
              <a:t>killers; </a:t>
            </a:r>
            <a:r>
              <a:rPr lang="en-GB" sz="2000" dirty="0">
                <a:latin typeface="Garamond" panose="02020404030301010803" pitchFamily="18" charset="0"/>
              </a:rPr>
              <a:t>the profiles did not fit.</a:t>
            </a:r>
          </a:p>
        </p:txBody>
      </p:sp>
    </p:spTree>
    <p:extLst>
      <p:ext uri="{BB962C8B-B14F-4D97-AF65-F5344CB8AC3E}">
        <p14:creationId xmlns:p14="http://schemas.microsoft.com/office/powerpoint/2010/main" val="25348292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90488"/>
            <a:ext cx="6553200" cy="1190625"/>
          </a:xfrm>
        </p:spPr>
        <p:txBody>
          <a:bodyPr/>
          <a:lstStyle/>
          <a:p>
            <a:r>
              <a:rPr lang="en-GB" sz="3200" b="1" dirty="0" smtClean="0">
                <a:latin typeface="Garamond" panose="02020404030301010803" pitchFamily="18" charset="0"/>
              </a:rPr>
              <a:t>Theory 2: Psychological dispositions</a:t>
            </a:r>
            <a:endParaRPr lang="en-US" sz="3200" b="1" dirty="0">
              <a:latin typeface="Garamond" panose="02020404030301010803" pitchFamily="18" charset="0"/>
            </a:endParaRPr>
          </a:p>
        </p:txBody>
      </p:sp>
      <p:sp>
        <p:nvSpPr>
          <p:cNvPr id="3" name="Content Placeholder 2"/>
          <p:cNvSpPr>
            <a:spLocks noGrp="1"/>
          </p:cNvSpPr>
          <p:nvPr>
            <p:ph idx="4294967295"/>
          </p:nvPr>
        </p:nvSpPr>
        <p:spPr>
          <a:xfrm>
            <a:off x="0" y="1295400"/>
            <a:ext cx="8686800" cy="5257800"/>
          </a:xfrm>
        </p:spPr>
        <p:txBody>
          <a:bodyPr/>
          <a:lstStyle/>
          <a:p>
            <a:r>
              <a:rPr lang="en-GB" sz="2400" b="1" dirty="0" smtClean="0">
                <a:solidFill>
                  <a:srgbClr val="00B050"/>
                </a:solidFill>
                <a:latin typeface="Garamond" panose="02020404030301010803" pitchFamily="18" charset="0"/>
              </a:rPr>
              <a:t>Blackburn (1971) from studying prisoners in psychiatric hospital: four types-</a:t>
            </a:r>
          </a:p>
          <a:p>
            <a:r>
              <a:rPr lang="en-GB" sz="2400" dirty="0" smtClean="0">
                <a:latin typeface="Garamond" panose="02020404030301010803" pitchFamily="18" charset="0"/>
              </a:rPr>
              <a:t>Paranoid aggressive</a:t>
            </a:r>
          </a:p>
          <a:p>
            <a:r>
              <a:rPr lang="en-GB" sz="2400" dirty="0" smtClean="0">
                <a:latin typeface="Garamond" panose="02020404030301010803" pitchFamily="18" charset="0"/>
              </a:rPr>
              <a:t>Depressive</a:t>
            </a:r>
          </a:p>
          <a:p>
            <a:r>
              <a:rPr lang="en-GB" sz="2400" dirty="0" smtClean="0">
                <a:latin typeface="Garamond" panose="02020404030301010803" pitchFamily="18" charset="0"/>
              </a:rPr>
              <a:t>Psychopathic</a:t>
            </a:r>
          </a:p>
          <a:p>
            <a:r>
              <a:rPr lang="en-GB" sz="2400" dirty="0" smtClean="0">
                <a:latin typeface="Garamond" panose="02020404030301010803" pitchFamily="18" charset="0"/>
              </a:rPr>
              <a:t>Over controlled repressors   </a:t>
            </a:r>
          </a:p>
          <a:p>
            <a:endParaRPr lang="en-GB" sz="2400" dirty="0" smtClean="0">
              <a:solidFill>
                <a:schemeClr val="bg1"/>
              </a:solidFill>
              <a:latin typeface="Garamond" panose="02020404030301010803" pitchFamily="18" charset="0"/>
            </a:endParaRPr>
          </a:p>
          <a:p>
            <a:r>
              <a:rPr lang="en-GB" sz="2400" dirty="0" smtClean="0">
                <a:solidFill>
                  <a:schemeClr val="bg1"/>
                </a:solidFill>
                <a:latin typeface="Garamond" panose="02020404030301010803" pitchFamily="18" charset="0"/>
              </a:rPr>
              <a:t>Biro, </a:t>
            </a:r>
            <a:r>
              <a:rPr lang="en-GB" sz="2400" dirty="0" err="1" smtClean="0">
                <a:solidFill>
                  <a:schemeClr val="bg1"/>
                </a:solidFill>
                <a:latin typeface="Garamond" panose="02020404030301010803" pitchFamily="18" charset="0"/>
              </a:rPr>
              <a:t>Vuckovic</a:t>
            </a:r>
            <a:r>
              <a:rPr lang="en-GB" sz="2400" dirty="0" smtClean="0">
                <a:solidFill>
                  <a:schemeClr val="bg1"/>
                </a:solidFill>
                <a:latin typeface="Garamond" panose="02020404030301010803" pitchFamily="18" charset="0"/>
              </a:rPr>
              <a:t> &amp; </a:t>
            </a:r>
            <a:r>
              <a:rPr lang="en-GB" sz="2400" dirty="0" err="1" smtClean="0">
                <a:solidFill>
                  <a:schemeClr val="bg1"/>
                </a:solidFill>
                <a:latin typeface="Garamond" panose="02020404030301010803" pitchFamily="18" charset="0"/>
              </a:rPr>
              <a:t>Duric</a:t>
            </a:r>
            <a:r>
              <a:rPr lang="en-GB" sz="2400" dirty="0" smtClean="0">
                <a:solidFill>
                  <a:schemeClr val="bg1"/>
                </a:solidFill>
                <a:latin typeface="Garamond" panose="02020404030301010803" pitchFamily="18" charset="0"/>
              </a:rPr>
              <a:t> (1992) MMPI with convicted murderers:</a:t>
            </a:r>
          </a:p>
          <a:p>
            <a:pPr lvl="1"/>
            <a:r>
              <a:rPr lang="en-GB" sz="2400" dirty="0" err="1" smtClean="0">
                <a:latin typeface="Garamond" panose="02020404030301010803" pitchFamily="18" charset="0"/>
              </a:rPr>
              <a:t>Normals</a:t>
            </a:r>
            <a:r>
              <a:rPr lang="en-GB" sz="2400" dirty="0" smtClean="0">
                <a:latin typeface="Garamond" panose="02020404030301010803" pitchFamily="18" charset="0"/>
              </a:rPr>
              <a:t> (28%)</a:t>
            </a:r>
          </a:p>
          <a:p>
            <a:pPr lvl="1"/>
            <a:r>
              <a:rPr lang="en-GB" sz="2400" dirty="0" smtClean="0">
                <a:latin typeface="Garamond" panose="02020404030301010803" pitchFamily="18" charset="0"/>
              </a:rPr>
              <a:t>Hypersensitive aggressive (49%)</a:t>
            </a:r>
          </a:p>
          <a:p>
            <a:pPr lvl="1"/>
            <a:r>
              <a:rPr lang="en-GB" sz="2400" dirty="0" smtClean="0">
                <a:latin typeface="Garamond" panose="02020404030301010803" pitchFamily="18" charset="0"/>
              </a:rPr>
              <a:t>Psychopathic (17%)</a:t>
            </a:r>
          </a:p>
          <a:p>
            <a:pPr lvl="1"/>
            <a:r>
              <a:rPr lang="en-GB" sz="2400" dirty="0" smtClean="0">
                <a:latin typeface="Garamond" panose="02020404030301010803" pitchFamily="18" charset="0"/>
              </a:rPr>
              <a:t>Psychotic (5%)</a:t>
            </a:r>
          </a:p>
        </p:txBody>
      </p:sp>
      <p:sp>
        <p:nvSpPr>
          <p:cNvPr id="4" name="TextBox 3"/>
          <p:cNvSpPr txBox="1"/>
          <p:nvPr/>
        </p:nvSpPr>
        <p:spPr>
          <a:xfrm>
            <a:off x="4114800" y="2676435"/>
            <a:ext cx="4191000" cy="1200329"/>
          </a:xfrm>
          <a:prstGeom prst="rect">
            <a:avLst/>
          </a:prstGeom>
          <a:solidFill>
            <a:srgbClr val="CCFF99"/>
          </a:solidFill>
          <a:ln>
            <a:solidFill>
              <a:schemeClr val="accent1"/>
            </a:solidFill>
          </a:ln>
        </p:spPr>
        <p:txBody>
          <a:bodyPr wrap="square" rtlCol="0">
            <a:spAutoFit/>
          </a:bodyPr>
          <a:lstStyle/>
          <a:p>
            <a:r>
              <a:rPr lang="en-GB" dirty="0">
                <a:latin typeface="Garamond" panose="02020404030301010803" pitchFamily="18" charset="0"/>
              </a:rPr>
              <a:t>However, this typology is also found in non psychiatric groups of offenders.</a:t>
            </a:r>
          </a:p>
        </p:txBody>
      </p:sp>
      <p:sp>
        <p:nvSpPr>
          <p:cNvPr id="5" name="TextBox 4"/>
          <p:cNvSpPr txBox="1"/>
          <p:nvPr/>
        </p:nvSpPr>
        <p:spPr>
          <a:xfrm>
            <a:off x="3733800" y="5867400"/>
            <a:ext cx="3352800" cy="461665"/>
          </a:xfrm>
          <a:prstGeom prst="rect">
            <a:avLst/>
          </a:prstGeom>
          <a:solidFill>
            <a:srgbClr val="CCFF99"/>
          </a:solidFill>
          <a:ln>
            <a:solidFill>
              <a:schemeClr val="accent1"/>
            </a:solidFill>
          </a:ln>
        </p:spPr>
        <p:txBody>
          <a:bodyPr wrap="square" rtlCol="0">
            <a:spAutoFit/>
          </a:bodyPr>
          <a:lstStyle/>
          <a:p>
            <a:r>
              <a:rPr lang="en-GB" dirty="0">
                <a:latin typeface="Garamond" panose="02020404030301010803" pitchFamily="18" charset="0"/>
              </a:rPr>
              <a:t>What does this mean?</a:t>
            </a:r>
          </a:p>
        </p:txBody>
      </p:sp>
    </p:spTree>
    <p:extLst>
      <p:ext uri="{BB962C8B-B14F-4D97-AF65-F5344CB8AC3E}">
        <p14:creationId xmlns:p14="http://schemas.microsoft.com/office/powerpoint/2010/main" val="27097657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Theory 3: Socio-biological</a:t>
            </a:r>
            <a:endParaRPr lang="en-US" sz="3200" b="1" dirty="0">
              <a:latin typeface="Garamond" panose="02020404030301010803" pitchFamily="18" charset="0"/>
            </a:endParaRPr>
          </a:p>
        </p:txBody>
      </p:sp>
      <p:sp>
        <p:nvSpPr>
          <p:cNvPr id="3" name="Content Placeholder 2"/>
          <p:cNvSpPr>
            <a:spLocks noGrp="1"/>
          </p:cNvSpPr>
          <p:nvPr>
            <p:ph idx="1"/>
          </p:nvPr>
        </p:nvSpPr>
        <p:spPr>
          <a:xfrm>
            <a:off x="228600" y="1524000"/>
            <a:ext cx="8686800" cy="4724400"/>
          </a:xfrm>
        </p:spPr>
        <p:txBody>
          <a:bodyPr/>
          <a:lstStyle/>
          <a:p>
            <a:r>
              <a:rPr lang="en-GB" sz="2400" dirty="0" smtClean="0">
                <a:latin typeface="Garamond" panose="02020404030301010803" pitchFamily="18" charset="0"/>
              </a:rPr>
              <a:t>Why do men appear to be more violent?</a:t>
            </a:r>
          </a:p>
          <a:p>
            <a:r>
              <a:rPr lang="en-GB" sz="2400" dirty="0" smtClean="0">
                <a:latin typeface="Garamond" panose="02020404030301010803" pitchFamily="18" charset="0"/>
              </a:rPr>
              <a:t>Is there a difference in male/female aggression?</a:t>
            </a:r>
          </a:p>
          <a:p>
            <a:r>
              <a:rPr lang="en-GB" sz="2400" dirty="0" smtClean="0">
                <a:latin typeface="Garamond" panose="02020404030301010803" pitchFamily="18" charset="0"/>
              </a:rPr>
              <a:t>Much research has relied upon animal comparisons, physical aggression and testosterone.</a:t>
            </a:r>
          </a:p>
          <a:p>
            <a:r>
              <a:rPr lang="en-GB" sz="2400" dirty="0" smtClean="0">
                <a:latin typeface="Garamond" panose="02020404030301010803" pitchFamily="18" charset="0"/>
              </a:rPr>
              <a:t>Research indicates that females use social aggression as opposed to physical aggression and any use of physical aggression is usually related to their partner or threat of loss of partner.</a:t>
            </a:r>
          </a:p>
          <a:p>
            <a:r>
              <a:rPr lang="en-GB" sz="2400" dirty="0" smtClean="0">
                <a:latin typeface="Garamond" panose="02020404030301010803" pitchFamily="18" charset="0"/>
              </a:rPr>
              <a:t>Daly &amp; Wilson (1988) argues that aggression is based on 5 principles: Natural selection, adaption construction, the time spent on ensuring posterity of our genes, murder </a:t>
            </a:r>
            <a:r>
              <a:rPr lang="en-GB" sz="2400" dirty="0" smtClean="0">
                <a:latin typeface="Garamond" panose="02020404030301010803" pitchFamily="18" charset="0"/>
              </a:rPr>
              <a:t>and</a:t>
            </a:r>
            <a:r>
              <a:rPr lang="en-GB" sz="2400" dirty="0" smtClean="0">
                <a:latin typeface="Garamond" panose="02020404030301010803" pitchFamily="18" charset="0"/>
              </a:rPr>
              <a:t> </a:t>
            </a:r>
            <a:r>
              <a:rPr lang="en-GB" sz="2400" dirty="0" smtClean="0">
                <a:latin typeface="Garamond" panose="02020404030301010803" pitchFamily="18" charset="0"/>
              </a:rPr>
              <a:t>adaption construction and </a:t>
            </a:r>
            <a:r>
              <a:rPr lang="en-GB" sz="2400" dirty="0" smtClean="0">
                <a:latin typeface="Garamond" panose="02020404030301010803" pitchFamily="18" charset="0"/>
              </a:rPr>
              <a:t>finally, </a:t>
            </a:r>
            <a:r>
              <a:rPr lang="en-GB" sz="2400" dirty="0" smtClean="0">
                <a:latin typeface="Garamond" panose="02020404030301010803" pitchFamily="18" charset="0"/>
              </a:rPr>
              <a:t>cultural </a:t>
            </a:r>
            <a:r>
              <a:rPr lang="en-GB" sz="2400" dirty="0" smtClean="0">
                <a:latin typeface="Garamond" panose="02020404030301010803" pitchFamily="18" charset="0"/>
              </a:rPr>
              <a:t>variations occur as a natural process.</a:t>
            </a:r>
            <a:endParaRPr lang="en-GB" sz="2400" dirty="0" smtClean="0">
              <a:latin typeface="Garamond" panose="02020404030301010803" pitchFamily="18" charset="0"/>
            </a:endParaRPr>
          </a:p>
          <a:p>
            <a:endParaRPr lang="en-US" sz="2400" dirty="0"/>
          </a:p>
        </p:txBody>
      </p:sp>
    </p:spTree>
    <p:extLst>
      <p:ext uri="{BB962C8B-B14F-4D97-AF65-F5344CB8AC3E}">
        <p14:creationId xmlns:p14="http://schemas.microsoft.com/office/powerpoint/2010/main" val="16400850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Evaluating this idea:</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dirty="0" smtClean="0">
                <a:latin typeface="Garamond" panose="02020404030301010803" pitchFamily="18" charset="0"/>
              </a:rPr>
              <a:t>This theory implies a fixed and pessimistic outlook for aggressive behaviour. </a:t>
            </a:r>
          </a:p>
          <a:p>
            <a:r>
              <a:rPr lang="en-GB" sz="2800" dirty="0" smtClean="0">
                <a:latin typeface="Garamond" panose="02020404030301010803" pitchFamily="18" charset="0"/>
              </a:rPr>
              <a:t>It does not fit well with family violence, since parents should want to pass on their genes for aggression.</a:t>
            </a:r>
          </a:p>
          <a:p>
            <a:r>
              <a:rPr lang="en-GB" sz="2800" dirty="0" smtClean="0">
                <a:latin typeface="Garamond" panose="02020404030301010803" pitchFamily="18" charset="0"/>
              </a:rPr>
              <a:t>It does however fit nicely with the findings that males usually kill males, and females kill females. </a:t>
            </a:r>
          </a:p>
          <a:p>
            <a:r>
              <a:rPr lang="en-GB" sz="2800" dirty="0" smtClean="0">
                <a:latin typeface="Garamond" panose="02020404030301010803" pitchFamily="18" charset="0"/>
              </a:rPr>
              <a:t>Additionally, it is usually step parents who kill children not parents.  </a:t>
            </a:r>
            <a:endParaRPr lang="en-US" sz="2800" dirty="0">
              <a:latin typeface="Garamond" panose="02020404030301010803" pitchFamily="18" charset="0"/>
            </a:endParaRPr>
          </a:p>
        </p:txBody>
      </p:sp>
    </p:spTree>
    <p:extLst>
      <p:ext uri="{BB962C8B-B14F-4D97-AF65-F5344CB8AC3E}">
        <p14:creationId xmlns:p14="http://schemas.microsoft.com/office/powerpoint/2010/main" val="560558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100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100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100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28600"/>
            <a:ext cx="8686800" cy="914400"/>
          </a:xfrm>
        </p:spPr>
        <p:txBody>
          <a:bodyPr/>
          <a:lstStyle/>
          <a:p>
            <a:r>
              <a:rPr lang="en-GB" sz="3200" dirty="0" smtClean="0"/>
              <a:t>                 </a:t>
            </a:r>
            <a:r>
              <a:rPr lang="en-GB" sz="3200" b="1" dirty="0" smtClean="0">
                <a:latin typeface="Garamond" panose="02020404030301010803" pitchFamily="18" charset="0"/>
              </a:rPr>
              <a:t>The multi factorial approach.</a:t>
            </a:r>
            <a:endParaRPr lang="en-US" sz="3200"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b="1" dirty="0" err="1" smtClean="0">
                <a:latin typeface="Garamond" panose="02020404030301010803" pitchFamily="18" charset="0"/>
              </a:rPr>
              <a:t>Gresswell</a:t>
            </a:r>
            <a:r>
              <a:rPr lang="en-GB" sz="2400" b="1" dirty="0" smtClean="0">
                <a:latin typeface="Garamond" panose="02020404030301010803" pitchFamily="18" charset="0"/>
              </a:rPr>
              <a:t> &amp; </a:t>
            </a:r>
            <a:r>
              <a:rPr lang="en-GB" sz="2400" b="1" dirty="0" err="1" smtClean="0">
                <a:latin typeface="Garamond" panose="02020404030301010803" pitchFamily="18" charset="0"/>
              </a:rPr>
              <a:t>Hollin</a:t>
            </a:r>
            <a:r>
              <a:rPr lang="en-GB" sz="2400" b="1" dirty="0" smtClean="0">
                <a:latin typeface="Garamond" panose="02020404030301010803" pitchFamily="18" charset="0"/>
              </a:rPr>
              <a:t> (1997)</a:t>
            </a:r>
            <a:endParaRPr lang="en-US" sz="2400" b="1" dirty="0">
              <a:latin typeface="Garamond" panose="02020404030301010803" pitchFamily="18" charset="0"/>
            </a:endParaRPr>
          </a:p>
        </p:txBody>
      </p:sp>
      <p:graphicFrame>
        <p:nvGraphicFramePr>
          <p:cNvPr id="4" name="Diagram 3"/>
          <p:cNvGraphicFramePr/>
          <p:nvPr>
            <p:extLst>
              <p:ext uri="{D42A27DB-BD31-4B8C-83A1-F6EECF244321}">
                <p14:modId xmlns:p14="http://schemas.microsoft.com/office/powerpoint/2010/main" val="1529079195"/>
              </p:ext>
            </p:extLst>
          </p:nvPr>
        </p:nvGraphicFramePr>
        <p:xfrm>
          <a:off x="304800" y="1981200"/>
          <a:ext cx="8382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43088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Explaining the model.</a:t>
            </a:r>
            <a:endParaRPr lang="en-US" b="1" dirty="0">
              <a:latin typeface="Garamond" panose="02020404030301010803" pitchFamily="18" charset="0"/>
            </a:endParaRPr>
          </a:p>
        </p:txBody>
      </p:sp>
      <p:sp>
        <p:nvSpPr>
          <p:cNvPr id="3" name="Content Placeholder 2"/>
          <p:cNvSpPr>
            <a:spLocks noGrp="1"/>
          </p:cNvSpPr>
          <p:nvPr>
            <p:ph idx="1"/>
          </p:nvPr>
        </p:nvSpPr>
        <p:spPr>
          <a:xfrm>
            <a:off x="685800" y="1676400"/>
            <a:ext cx="7848600" cy="3733800"/>
          </a:xfrm>
        </p:spPr>
        <p:txBody>
          <a:bodyPr/>
          <a:lstStyle/>
          <a:p>
            <a:r>
              <a:rPr lang="en-GB" sz="2400" dirty="0" smtClean="0">
                <a:latin typeface="Garamond" panose="02020404030301010803" pitchFamily="18" charset="0"/>
              </a:rPr>
              <a:t>No specific factor has to be essential for crime, and </a:t>
            </a:r>
            <a:r>
              <a:rPr lang="en-GB" sz="2400" dirty="0" smtClean="0">
                <a:latin typeface="Garamond" panose="02020404030301010803" pitchFamily="18" charset="0"/>
              </a:rPr>
              <a:t>a combination of </a:t>
            </a:r>
            <a:r>
              <a:rPr lang="en-GB" sz="2400" dirty="0" smtClean="0">
                <a:latin typeface="Garamond" panose="02020404030301010803" pitchFamily="18" charset="0"/>
              </a:rPr>
              <a:t>factors can be unique to the individual.</a:t>
            </a:r>
          </a:p>
          <a:p>
            <a:r>
              <a:rPr lang="en-GB" sz="2400" dirty="0" smtClean="0">
                <a:latin typeface="Garamond" panose="02020404030301010803" pitchFamily="18" charset="0"/>
              </a:rPr>
              <a:t>The factors can act as influencers separately or in </a:t>
            </a:r>
            <a:r>
              <a:rPr lang="en-GB" sz="2400" dirty="0" smtClean="0">
                <a:latin typeface="Garamond" panose="02020404030301010803" pitchFamily="18" charset="0"/>
              </a:rPr>
              <a:t>combination. (Haapasalo,1999</a:t>
            </a:r>
            <a:r>
              <a:rPr lang="en-GB" sz="2400" dirty="0" smtClean="0">
                <a:latin typeface="Garamond" panose="02020404030301010803" pitchFamily="18" charset="0"/>
              </a:rPr>
              <a:t>) investigated inter-generational cycles of physical abuse in a Finnish offender sample. </a:t>
            </a:r>
          </a:p>
          <a:p>
            <a:r>
              <a:rPr lang="en-GB" sz="2400" dirty="0" smtClean="0">
                <a:latin typeface="Garamond" panose="02020404030301010803" pitchFamily="18" charset="0"/>
              </a:rPr>
              <a:t>Following factor analysis it was clear that the variables leading to </a:t>
            </a:r>
            <a:r>
              <a:rPr lang="en-GB" sz="2400" dirty="0" smtClean="0">
                <a:latin typeface="Garamond" panose="02020404030301010803" pitchFamily="18" charset="0"/>
              </a:rPr>
              <a:t>sons </a:t>
            </a:r>
            <a:r>
              <a:rPr lang="en-GB" sz="2400" dirty="0" smtClean="0">
                <a:latin typeface="Garamond" panose="02020404030301010803" pitchFamily="18" charset="0"/>
              </a:rPr>
              <a:t>being physically abused in childhood can be unexpected.</a:t>
            </a:r>
          </a:p>
          <a:p>
            <a:r>
              <a:rPr lang="en-GB" sz="2400" dirty="0" smtClean="0">
                <a:latin typeface="Garamond" panose="02020404030301010803" pitchFamily="18" charset="0"/>
              </a:rPr>
              <a:t>The evidence suggested that the mother being physically abused led to son being abused. Add to this the introduction of stress…</a:t>
            </a:r>
            <a:endParaRPr lang="en-US" sz="2400" dirty="0">
              <a:latin typeface="Garamond" panose="02020404030301010803" pitchFamily="18" charset="0"/>
            </a:endParaRPr>
          </a:p>
        </p:txBody>
      </p:sp>
    </p:spTree>
    <p:extLst>
      <p:ext uri="{BB962C8B-B14F-4D97-AF65-F5344CB8AC3E}">
        <p14:creationId xmlns:p14="http://schemas.microsoft.com/office/powerpoint/2010/main" val="18806761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An example:</a:t>
            </a:r>
            <a:endParaRPr lang="en-US" b="1" dirty="0">
              <a:latin typeface="Garamond" panose="02020404030301010803"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00065880"/>
              </p:ext>
            </p:extLst>
          </p:nvPr>
        </p:nvGraphicFramePr>
        <p:xfrm>
          <a:off x="228600" y="1295400"/>
          <a:ext cx="86868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ight Arrow 15"/>
          <p:cNvSpPr/>
          <p:nvPr/>
        </p:nvSpPr>
        <p:spPr bwMode="auto">
          <a:xfrm>
            <a:off x="3810000" y="3896591"/>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14" name="Curved Down Arrow 13"/>
          <p:cNvSpPr/>
          <p:nvPr/>
        </p:nvSpPr>
        <p:spPr bwMode="auto">
          <a:xfrm rot="16200000">
            <a:off x="5060442" y="2698242"/>
            <a:ext cx="1537716" cy="685800"/>
          </a:xfrm>
          <a:prstGeom prst="curvedDown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15" name="Right Arrow 14"/>
          <p:cNvSpPr/>
          <p:nvPr/>
        </p:nvSpPr>
        <p:spPr bwMode="auto">
          <a:xfrm>
            <a:off x="3810000" y="1905000"/>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7" name="Curved Right Arrow 6"/>
          <p:cNvSpPr/>
          <p:nvPr/>
        </p:nvSpPr>
        <p:spPr bwMode="auto">
          <a:xfrm>
            <a:off x="5486400" y="4114800"/>
            <a:ext cx="685800" cy="1676400"/>
          </a:xfrm>
          <a:prstGeom prst="curved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26390986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24200" y="90488"/>
            <a:ext cx="6019800" cy="1190625"/>
          </a:xfrm>
        </p:spPr>
        <p:txBody>
          <a:bodyPr/>
          <a:lstStyle/>
          <a:p>
            <a:r>
              <a:rPr lang="en-GB" b="1" dirty="0" smtClean="0">
                <a:latin typeface="Garamond" panose="02020404030301010803" pitchFamily="18" charset="0"/>
              </a:rPr>
              <a:t>Anger management.</a:t>
            </a:r>
            <a:endParaRPr lang="en-US" b="1" dirty="0">
              <a:latin typeface="Garamond" panose="02020404030301010803" pitchFamily="18" charset="0"/>
            </a:endParaRPr>
          </a:p>
        </p:txBody>
      </p:sp>
      <p:sp>
        <p:nvSpPr>
          <p:cNvPr id="3" name="Content Placeholder 2"/>
          <p:cNvSpPr>
            <a:spLocks noGrp="1"/>
          </p:cNvSpPr>
          <p:nvPr>
            <p:ph idx="4294967295"/>
          </p:nvPr>
        </p:nvSpPr>
        <p:spPr>
          <a:xfrm>
            <a:off x="304800" y="1371600"/>
            <a:ext cx="8458200" cy="4572000"/>
          </a:xfrm>
        </p:spPr>
        <p:txBody>
          <a:bodyPr/>
          <a:lstStyle/>
          <a:p>
            <a:r>
              <a:rPr lang="en-GB" sz="2400" b="1" dirty="0" smtClean="0">
                <a:latin typeface="Garamond" panose="02020404030301010803" pitchFamily="18" charset="0"/>
              </a:rPr>
              <a:t>A form of treatment offered in various forensic populations specifically for offenders with temper control difficulties. It is group work focused with two facilitators and 6-8 offenders over 8 sessions. The basic aims </a:t>
            </a:r>
            <a:r>
              <a:rPr lang="en-GB" sz="2400" b="1" dirty="0" smtClean="0">
                <a:latin typeface="Garamond" panose="02020404030301010803" pitchFamily="18" charset="0"/>
              </a:rPr>
              <a:t>via a diary entry are </a:t>
            </a:r>
            <a:r>
              <a:rPr lang="en-GB" sz="2400" b="1" dirty="0" smtClean="0">
                <a:latin typeface="Garamond" panose="02020404030301010803" pitchFamily="18" charset="0"/>
              </a:rPr>
              <a:t>to:</a:t>
            </a:r>
          </a:p>
        </p:txBody>
      </p:sp>
      <p:sp>
        <p:nvSpPr>
          <p:cNvPr id="4" name="TextBox 3"/>
          <p:cNvSpPr txBox="1"/>
          <p:nvPr/>
        </p:nvSpPr>
        <p:spPr>
          <a:xfrm>
            <a:off x="747823" y="3352800"/>
            <a:ext cx="7620000" cy="3046988"/>
          </a:xfrm>
          <a:prstGeom prst="rect">
            <a:avLst/>
          </a:prstGeom>
          <a:solidFill>
            <a:schemeClr val="accent3">
              <a:lumMod val="60000"/>
              <a:lumOff val="40000"/>
            </a:schemeClr>
          </a:solidFill>
          <a:ln>
            <a:solidFill>
              <a:schemeClr val="tx1">
                <a:lumMod val="50000"/>
                <a:lumOff val="50000"/>
              </a:schemeClr>
            </a:solidFill>
          </a:ln>
        </p:spPr>
        <p:txBody>
          <a:bodyPr wrap="square" rtlCol="0">
            <a:spAutoFit/>
          </a:bodyPr>
          <a:lstStyle/>
          <a:p>
            <a:pPr algn="l"/>
            <a:r>
              <a:rPr lang="en-GB" dirty="0"/>
              <a:t>1</a:t>
            </a:r>
            <a:r>
              <a:rPr lang="en-GB" dirty="0">
                <a:latin typeface="Garamond" panose="02020404030301010803" pitchFamily="18" charset="0"/>
              </a:rPr>
              <a:t>. </a:t>
            </a:r>
            <a:r>
              <a:rPr lang="en-GB" dirty="0" smtClean="0">
                <a:latin typeface="Garamond" panose="02020404030301010803" pitchFamily="18" charset="0"/>
              </a:rPr>
              <a:t>Learn rules </a:t>
            </a:r>
            <a:r>
              <a:rPr lang="en-GB" dirty="0">
                <a:latin typeface="Garamond" panose="02020404030301010803" pitchFamily="18" charset="0"/>
              </a:rPr>
              <a:t>of conduct and disadvantages of losing one`s temper.</a:t>
            </a:r>
          </a:p>
          <a:p>
            <a:pPr algn="l"/>
            <a:r>
              <a:rPr lang="en-GB" dirty="0">
                <a:latin typeface="Garamond" panose="02020404030301010803" pitchFamily="18" charset="0"/>
              </a:rPr>
              <a:t>2. </a:t>
            </a:r>
            <a:r>
              <a:rPr lang="en-GB" dirty="0" smtClean="0">
                <a:latin typeface="Garamond" panose="02020404030301010803" pitchFamily="18" charset="0"/>
              </a:rPr>
              <a:t>Recognising </a:t>
            </a:r>
            <a:r>
              <a:rPr lang="en-GB" dirty="0">
                <a:latin typeface="Garamond" panose="02020404030301010803" pitchFamily="18" charset="0"/>
              </a:rPr>
              <a:t>bodily signs of anger, changing behaviour.</a:t>
            </a:r>
          </a:p>
          <a:p>
            <a:pPr algn="l"/>
            <a:r>
              <a:rPr lang="en-GB" dirty="0">
                <a:latin typeface="Garamond" panose="02020404030301010803" pitchFamily="18" charset="0"/>
              </a:rPr>
              <a:t>3. </a:t>
            </a:r>
            <a:r>
              <a:rPr lang="en-GB" dirty="0" smtClean="0">
                <a:latin typeface="Garamond" panose="02020404030301010803" pitchFamily="18" charset="0"/>
              </a:rPr>
              <a:t>Change </a:t>
            </a:r>
            <a:r>
              <a:rPr lang="en-GB" dirty="0">
                <a:latin typeface="Garamond" panose="02020404030301010803" pitchFamily="18" charset="0"/>
              </a:rPr>
              <a:t>thoughts and </a:t>
            </a:r>
            <a:r>
              <a:rPr lang="en-GB" dirty="0" smtClean="0">
                <a:latin typeface="Garamond" panose="02020404030301010803" pitchFamily="18" charset="0"/>
              </a:rPr>
              <a:t>use </a:t>
            </a:r>
            <a:r>
              <a:rPr lang="en-GB" dirty="0">
                <a:latin typeface="Garamond" panose="02020404030301010803" pitchFamily="18" charset="0"/>
              </a:rPr>
              <a:t>self calming statements.</a:t>
            </a:r>
          </a:p>
          <a:p>
            <a:pPr algn="l"/>
            <a:r>
              <a:rPr lang="en-GB" dirty="0">
                <a:latin typeface="Garamond" panose="02020404030301010803" pitchFamily="18" charset="0"/>
              </a:rPr>
              <a:t>4. </a:t>
            </a:r>
            <a:r>
              <a:rPr lang="en-GB" dirty="0" smtClean="0">
                <a:latin typeface="Garamond" panose="02020404030301010803" pitchFamily="18" charset="0"/>
              </a:rPr>
              <a:t>Control </a:t>
            </a:r>
            <a:r>
              <a:rPr lang="en-GB" dirty="0">
                <a:latin typeface="Garamond" panose="02020404030301010803" pitchFamily="18" charset="0"/>
              </a:rPr>
              <a:t>arousal via various techniques.</a:t>
            </a:r>
          </a:p>
          <a:p>
            <a:pPr algn="l"/>
            <a:r>
              <a:rPr lang="en-GB" dirty="0">
                <a:latin typeface="Garamond" panose="02020404030301010803" pitchFamily="18" charset="0"/>
              </a:rPr>
              <a:t>5. </a:t>
            </a:r>
            <a:r>
              <a:rPr lang="en-GB" dirty="0" smtClean="0">
                <a:latin typeface="Garamond" panose="02020404030301010803" pitchFamily="18" charset="0"/>
              </a:rPr>
              <a:t>Recognise </a:t>
            </a:r>
            <a:r>
              <a:rPr lang="en-GB" dirty="0">
                <a:latin typeface="Garamond" panose="02020404030301010803" pitchFamily="18" charset="0"/>
              </a:rPr>
              <a:t>the difference between passivity, anger and assertiveness.</a:t>
            </a:r>
          </a:p>
          <a:p>
            <a:pPr algn="l"/>
            <a:r>
              <a:rPr lang="en-GB" dirty="0">
                <a:latin typeface="Garamond" panose="02020404030301010803" pitchFamily="18" charset="0"/>
              </a:rPr>
              <a:t>6. </a:t>
            </a:r>
            <a:r>
              <a:rPr lang="en-GB" dirty="0" smtClean="0">
                <a:latin typeface="Garamond" panose="02020404030301010803" pitchFamily="18" charset="0"/>
              </a:rPr>
              <a:t>Handle </a:t>
            </a:r>
            <a:r>
              <a:rPr lang="en-GB" dirty="0">
                <a:latin typeface="Garamond" panose="02020404030301010803" pitchFamily="18" charset="0"/>
              </a:rPr>
              <a:t>criticisms and insults.</a:t>
            </a:r>
          </a:p>
        </p:txBody>
      </p:sp>
    </p:spTree>
    <p:extLst>
      <p:ext uri="{BB962C8B-B14F-4D97-AF65-F5344CB8AC3E}">
        <p14:creationId xmlns:p14="http://schemas.microsoft.com/office/powerpoint/2010/main" val="28459288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90488"/>
            <a:ext cx="6553200" cy="1190625"/>
          </a:xfrm>
        </p:spPr>
        <p:txBody>
          <a:bodyPr/>
          <a:lstStyle/>
          <a:p>
            <a:r>
              <a:rPr lang="en-GB" b="1" dirty="0" smtClean="0">
                <a:latin typeface="Garamond" panose="02020404030301010803" pitchFamily="18" charset="0"/>
              </a:rPr>
              <a:t>Anger management continued…</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dirty="0" smtClean="0">
                <a:latin typeface="Garamond" panose="02020404030301010803" pitchFamily="18" charset="0"/>
              </a:rPr>
              <a:t>The emphasis is on the cognitive components of anger and the process of appraisal, which leads to an emotional response.</a:t>
            </a:r>
          </a:p>
          <a:p>
            <a:r>
              <a:rPr lang="en-GB" sz="2400" dirty="0" smtClean="0">
                <a:latin typeface="Garamond" panose="02020404030301010803" pitchFamily="18" charset="0"/>
              </a:rPr>
              <a:t>The main problems faced with anger management programmes are:</a:t>
            </a:r>
          </a:p>
          <a:p>
            <a:r>
              <a:rPr lang="en-GB" sz="2400" dirty="0" smtClean="0">
                <a:latin typeface="Garamond" panose="02020404030301010803" pitchFamily="18" charset="0"/>
              </a:rPr>
              <a:t>Lack of consistency over what causes anger in different individuals.</a:t>
            </a:r>
          </a:p>
          <a:p>
            <a:r>
              <a:rPr lang="en-GB" sz="2400" dirty="0" smtClean="0">
                <a:latin typeface="Garamond" panose="02020404030301010803" pitchFamily="18" charset="0"/>
              </a:rPr>
              <a:t>E.g. Psychopaths may act dispassionately, whereas individuals with low self esteem may be more vulnerable to respond. Therefore, the reasons behind the anger must be understood first.</a:t>
            </a:r>
          </a:p>
          <a:p>
            <a:pPr marL="0" indent="0">
              <a:buNone/>
            </a:pPr>
            <a:endParaRPr lang="en-US" sz="2400" dirty="0"/>
          </a:p>
        </p:txBody>
      </p:sp>
    </p:spTree>
    <p:extLst>
      <p:ext uri="{BB962C8B-B14F-4D97-AF65-F5344CB8AC3E}">
        <p14:creationId xmlns:p14="http://schemas.microsoft.com/office/powerpoint/2010/main" val="2558835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24200" y="90488"/>
            <a:ext cx="6019800" cy="1190625"/>
          </a:xfrm>
        </p:spPr>
        <p:txBody>
          <a:bodyPr/>
          <a:lstStyle/>
          <a:p>
            <a:r>
              <a:rPr lang="en-GB" b="1" dirty="0" smtClean="0">
                <a:latin typeface="Garamond" panose="02020404030301010803" pitchFamily="18" charset="0"/>
              </a:rPr>
              <a:t>Domestic violence.</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686800" cy="4572000"/>
          </a:xfrm>
        </p:spPr>
        <p:txBody>
          <a:bodyPr/>
          <a:lstStyle/>
          <a:p>
            <a:r>
              <a:rPr lang="en-GB" sz="2400" dirty="0" smtClean="0">
                <a:latin typeface="Garamond" panose="02020404030301010803" pitchFamily="18" charset="0"/>
              </a:rPr>
              <a:t>Child and spousal abuse is a form of domestic violence, but the problem they pose to forensic psychology is highly emotive on many counts. For example, consider:</a:t>
            </a:r>
          </a:p>
          <a:p>
            <a:pPr marL="0" indent="0">
              <a:buNone/>
            </a:pPr>
            <a:endParaRPr lang="en-US" sz="2400" dirty="0"/>
          </a:p>
        </p:txBody>
      </p:sp>
      <p:sp>
        <p:nvSpPr>
          <p:cNvPr id="4" name="TextBox 3"/>
          <p:cNvSpPr txBox="1"/>
          <p:nvPr/>
        </p:nvSpPr>
        <p:spPr>
          <a:xfrm>
            <a:off x="1194391" y="2971800"/>
            <a:ext cx="6629400" cy="3416320"/>
          </a:xfrm>
          <a:prstGeom prst="rect">
            <a:avLst/>
          </a:prstGeom>
          <a:solidFill>
            <a:schemeClr val="tx2">
              <a:lumMod val="40000"/>
              <a:lumOff val="60000"/>
            </a:schemeClr>
          </a:solidFill>
          <a:ln>
            <a:solidFill>
              <a:schemeClr val="tx1">
                <a:lumMod val="50000"/>
                <a:lumOff val="50000"/>
              </a:schemeClr>
            </a:solidFill>
          </a:ln>
        </p:spPr>
        <p:txBody>
          <a:bodyPr wrap="square" rtlCol="0">
            <a:spAutoFit/>
          </a:bodyPr>
          <a:lstStyle/>
          <a:p>
            <a:pPr algn="l"/>
            <a:r>
              <a:rPr lang="en-GB" dirty="0">
                <a:latin typeface="Garamond" panose="02020404030301010803" pitchFamily="18" charset="0"/>
              </a:rPr>
              <a:t>1. the criteria used to decide if the abuse has actually occurred; mum, dad and children all provide differing accounts.</a:t>
            </a:r>
          </a:p>
          <a:p>
            <a:pPr algn="l"/>
            <a:r>
              <a:rPr lang="en-GB" dirty="0">
                <a:latin typeface="Garamond" panose="02020404030301010803" pitchFamily="18" charset="0"/>
              </a:rPr>
              <a:t>2. the act itself; a mild slap is abuse?</a:t>
            </a:r>
          </a:p>
          <a:p>
            <a:pPr algn="l"/>
            <a:r>
              <a:rPr lang="en-GB" dirty="0">
                <a:latin typeface="Garamond" panose="02020404030301010803" pitchFamily="18" charset="0"/>
              </a:rPr>
              <a:t>3. the time span of acts.</a:t>
            </a:r>
          </a:p>
          <a:p>
            <a:pPr algn="l"/>
            <a:r>
              <a:rPr lang="en-GB" dirty="0">
                <a:latin typeface="Garamond" panose="02020404030301010803" pitchFamily="18" charset="0"/>
              </a:rPr>
              <a:t>4. calculating risks to the child as a consequence of abuse to the mother is problematic.</a:t>
            </a:r>
          </a:p>
          <a:p>
            <a:pPr algn="l"/>
            <a:r>
              <a:rPr lang="en-GB" dirty="0">
                <a:latin typeface="Garamond" panose="02020404030301010803" pitchFamily="18" charset="0"/>
              </a:rPr>
              <a:t>5. several models have been proposed to account for domestic violence (overleaf).</a:t>
            </a:r>
          </a:p>
        </p:txBody>
      </p:sp>
    </p:spTree>
    <p:extLst>
      <p:ext uri="{BB962C8B-B14F-4D97-AF65-F5344CB8AC3E}">
        <p14:creationId xmlns:p14="http://schemas.microsoft.com/office/powerpoint/2010/main" val="12530299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743200" y="90488"/>
            <a:ext cx="6400800" cy="1190625"/>
          </a:xfrm>
        </p:spPr>
        <p:txBody>
          <a:bodyPr/>
          <a:lstStyle/>
          <a:p>
            <a:r>
              <a:rPr lang="en-GB" b="1" dirty="0" smtClean="0">
                <a:latin typeface="Garamond" panose="02020404030301010803" pitchFamily="18" charset="0"/>
              </a:rPr>
              <a:t>Models of domestic violence.</a:t>
            </a:r>
            <a:endParaRPr lang="en-US" b="1" dirty="0">
              <a:latin typeface="Garamond" panose="02020404030301010803" pitchFamily="18" charset="0"/>
            </a:endParaRPr>
          </a:p>
        </p:txBody>
      </p:sp>
      <p:sp>
        <p:nvSpPr>
          <p:cNvPr id="3" name="Content Placeholder 2"/>
          <p:cNvSpPr>
            <a:spLocks noGrp="1"/>
          </p:cNvSpPr>
          <p:nvPr>
            <p:ph idx="4294967295"/>
          </p:nvPr>
        </p:nvSpPr>
        <p:spPr>
          <a:xfrm>
            <a:off x="381000" y="1371600"/>
            <a:ext cx="7772400" cy="4572000"/>
          </a:xfrm>
        </p:spPr>
        <p:txBody>
          <a:bodyPr/>
          <a:lstStyle/>
          <a:p>
            <a:pPr marL="0" indent="0">
              <a:buNone/>
            </a:pPr>
            <a:endParaRPr lang="en-GB" dirty="0"/>
          </a:p>
          <a:p>
            <a:endParaRPr lang="en-GB" dirty="0" smtClean="0"/>
          </a:p>
          <a:p>
            <a:endParaRPr lang="en-GB" dirty="0"/>
          </a:p>
          <a:p>
            <a:endParaRPr lang="en-GB" dirty="0" smtClean="0"/>
          </a:p>
          <a:p>
            <a:pPr marL="0" indent="0">
              <a:buNone/>
            </a:pPr>
            <a:endParaRPr lang="en-GB" dirty="0" smtClean="0"/>
          </a:p>
          <a:p>
            <a:pPr marL="400050" lvl="1" indent="0">
              <a:buNone/>
            </a:pPr>
            <a:endParaRPr lang="en-GB" sz="2400" b="1" dirty="0" smtClean="0">
              <a:latin typeface="Garamond" panose="02020404030301010803" pitchFamily="18" charset="0"/>
            </a:endParaRPr>
          </a:p>
          <a:p>
            <a:pPr marL="400050" lvl="1" indent="0">
              <a:buNone/>
            </a:pPr>
            <a:r>
              <a:rPr lang="en-GB" sz="2400" b="1" dirty="0" smtClean="0">
                <a:latin typeface="Garamond" panose="02020404030301010803" pitchFamily="18" charset="0"/>
              </a:rPr>
              <a:t>Each </a:t>
            </a:r>
            <a:r>
              <a:rPr lang="en-GB" sz="2400" b="1" dirty="0" smtClean="0">
                <a:latin typeface="Garamond" panose="02020404030301010803" pitchFamily="18" charset="0"/>
              </a:rPr>
              <a:t>model has supporting evidence, showing that the child is often at risk from the mother too.</a:t>
            </a:r>
            <a:endParaRPr lang="en-US" sz="2400" b="1" dirty="0">
              <a:latin typeface="Garamond" panose="02020404030301010803" pitchFamily="18" charset="0"/>
            </a:endParaRPr>
          </a:p>
        </p:txBody>
      </p:sp>
      <p:sp>
        <p:nvSpPr>
          <p:cNvPr id="4" name="TextBox 3"/>
          <p:cNvSpPr txBox="1"/>
          <p:nvPr/>
        </p:nvSpPr>
        <p:spPr>
          <a:xfrm>
            <a:off x="1447800" y="2131989"/>
            <a:ext cx="6172200" cy="1938992"/>
          </a:xfrm>
          <a:prstGeom prst="rect">
            <a:avLst/>
          </a:prstGeom>
          <a:solidFill>
            <a:schemeClr val="accent2">
              <a:lumMod val="40000"/>
              <a:lumOff val="60000"/>
            </a:schemeClr>
          </a:solidFill>
          <a:ln>
            <a:solidFill>
              <a:schemeClr val="tx1">
                <a:lumMod val="50000"/>
                <a:lumOff val="50000"/>
              </a:schemeClr>
            </a:solidFill>
          </a:ln>
        </p:spPr>
        <p:txBody>
          <a:bodyPr wrap="square" rtlCol="0">
            <a:spAutoFit/>
          </a:bodyPr>
          <a:lstStyle/>
          <a:p>
            <a:r>
              <a:rPr lang="en-GB" b="1" dirty="0">
                <a:latin typeface="Garamond" panose="02020404030301010803" pitchFamily="18" charset="0"/>
              </a:rPr>
              <a:t>Single perpetrator model.</a:t>
            </a:r>
          </a:p>
          <a:p>
            <a:r>
              <a:rPr lang="en-GB" b="1" dirty="0">
                <a:latin typeface="Garamond" panose="02020404030301010803" pitchFamily="18" charset="0"/>
              </a:rPr>
              <a:t>Sequential perpetrator model.</a:t>
            </a:r>
          </a:p>
          <a:p>
            <a:r>
              <a:rPr lang="en-GB" b="1" dirty="0">
                <a:latin typeface="Garamond" panose="02020404030301010803" pitchFamily="18" charset="0"/>
              </a:rPr>
              <a:t>Dual perpetrator model.</a:t>
            </a:r>
          </a:p>
          <a:p>
            <a:r>
              <a:rPr lang="en-GB" b="1" dirty="0">
                <a:latin typeface="Garamond" panose="02020404030301010803" pitchFamily="18" charset="0"/>
              </a:rPr>
              <a:t>Marital violence model.</a:t>
            </a:r>
          </a:p>
          <a:p>
            <a:r>
              <a:rPr lang="en-GB" b="1" dirty="0">
                <a:latin typeface="Garamond" panose="02020404030301010803" pitchFamily="18" charset="0"/>
              </a:rPr>
              <a:t>Family dysfunction model. </a:t>
            </a:r>
          </a:p>
        </p:txBody>
      </p:sp>
    </p:spTree>
    <p:extLst>
      <p:ext uri="{BB962C8B-B14F-4D97-AF65-F5344CB8AC3E}">
        <p14:creationId xmlns:p14="http://schemas.microsoft.com/office/powerpoint/2010/main" val="2644417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24200" y="90488"/>
            <a:ext cx="6019800" cy="1190625"/>
          </a:xfrm>
        </p:spPr>
        <p:txBody>
          <a:bodyPr/>
          <a:lstStyle/>
          <a:p>
            <a:r>
              <a:rPr lang="en-GB" b="1" dirty="0" smtClean="0">
                <a:latin typeface="Garamond" panose="02020404030301010803" pitchFamily="18" charset="0"/>
              </a:rPr>
              <a:t>And…</a:t>
            </a:r>
            <a:endParaRPr lang="en-US" b="1" dirty="0">
              <a:latin typeface="Garamond" panose="02020404030301010803" pitchFamily="18" charset="0"/>
            </a:endParaRPr>
          </a:p>
        </p:txBody>
      </p:sp>
      <p:sp>
        <p:nvSpPr>
          <p:cNvPr id="3" name="Content Placeholder 2"/>
          <p:cNvSpPr>
            <a:spLocks noGrp="1"/>
          </p:cNvSpPr>
          <p:nvPr>
            <p:ph idx="4294967295"/>
          </p:nvPr>
        </p:nvSpPr>
        <p:spPr>
          <a:xfrm>
            <a:off x="533400" y="1447800"/>
            <a:ext cx="8153400" cy="3657600"/>
          </a:xfrm>
        </p:spPr>
        <p:txBody>
          <a:bodyPr/>
          <a:lstStyle/>
          <a:p>
            <a:r>
              <a:rPr lang="en-GB" sz="2400" dirty="0" smtClean="0">
                <a:latin typeface="Garamond" panose="02020404030301010803" pitchFamily="18" charset="0"/>
              </a:rPr>
              <a:t>Data from the U.S. on murder and homicide suggest that:</a:t>
            </a:r>
          </a:p>
          <a:p>
            <a:pPr marL="0" indent="0">
              <a:buNone/>
            </a:pPr>
            <a:endParaRPr lang="en-GB" sz="2400" dirty="0" smtClean="0"/>
          </a:p>
        </p:txBody>
      </p:sp>
      <p:sp>
        <p:nvSpPr>
          <p:cNvPr id="6" name="TextBox 5"/>
          <p:cNvSpPr txBox="1"/>
          <p:nvPr/>
        </p:nvSpPr>
        <p:spPr>
          <a:xfrm>
            <a:off x="3429000" y="5334000"/>
            <a:ext cx="5323893" cy="1200329"/>
          </a:xfrm>
          <a:prstGeom prst="rect">
            <a:avLst/>
          </a:prstGeom>
          <a:solidFill>
            <a:schemeClr val="accent6">
              <a:lumMod val="20000"/>
              <a:lumOff val="80000"/>
            </a:schemeClr>
          </a:solidFill>
          <a:ln>
            <a:solidFill>
              <a:schemeClr val="tx1">
                <a:lumMod val="50000"/>
                <a:lumOff val="50000"/>
              </a:schemeClr>
            </a:solidFill>
          </a:ln>
        </p:spPr>
        <p:txBody>
          <a:bodyPr wrap="none" rtlCol="0">
            <a:spAutoFit/>
          </a:bodyPr>
          <a:lstStyle/>
          <a:p>
            <a:r>
              <a:rPr lang="en-GB" dirty="0" smtClean="0">
                <a:latin typeface="Garamond" panose="02020404030301010803" pitchFamily="18" charset="0"/>
              </a:rPr>
              <a:t>Furthermore</a:t>
            </a:r>
            <a:r>
              <a:rPr lang="en-GB" dirty="0">
                <a:latin typeface="Garamond" panose="02020404030301010803" pitchFamily="18" charset="0"/>
              </a:rPr>
              <a:t>, approximately half of these </a:t>
            </a:r>
            <a:endParaRPr lang="en-GB" dirty="0" smtClean="0">
              <a:latin typeface="Garamond" panose="02020404030301010803" pitchFamily="18" charset="0"/>
            </a:endParaRPr>
          </a:p>
          <a:p>
            <a:r>
              <a:rPr lang="en-GB" dirty="0" smtClean="0">
                <a:latin typeface="Garamond" panose="02020404030301010803" pitchFamily="18" charset="0"/>
              </a:rPr>
              <a:t>murders were </a:t>
            </a:r>
            <a:r>
              <a:rPr lang="en-GB" dirty="0">
                <a:latin typeface="Garamond" panose="02020404030301010803" pitchFamily="18" charset="0"/>
              </a:rPr>
              <a:t>not preceded </a:t>
            </a:r>
            <a:r>
              <a:rPr lang="en-GB" dirty="0" smtClean="0">
                <a:latin typeface="Garamond" panose="02020404030301010803" pitchFamily="18" charset="0"/>
              </a:rPr>
              <a:t>by </a:t>
            </a:r>
          </a:p>
          <a:p>
            <a:r>
              <a:rPr lang="en-GB" dirty="0" smtClean="0">
                <a:latin typeface="Garamond" panose="02020404030301010803" pitchFamily="18" charset="0"/>
              </a:rPr>
              <a:t>domestic violence </a:t>
            </a:r>
            <a:r>
              <a:rPr lang="en-GB" dirty="0">
                <a:latin typeface="Garamond" panose="02020404030301010803" pitchFamily="18" charset="0"/>
              </a:rPr>
              <a:t>in any shape of form. </a:t>
            </a:r>
          </a:p>
        </p:txBody>
      </p:sp>
      <p:sp>
        <p:nvSpPr>
          <p:cNvPr id="8" name="TextBox 7"/>
          <p:cNvSpPr txBox="1"/>
          <p:nvPr/>
        </p:nvSpPr>
        <p:spPr>
          <a:xfrm>
            <a:off x="533400" y="2152471"/>
            <a:ext cx="4110421" cy="1200329"/>
          </a:xfrm>
          <a:prstGeom prst="rect">
            <a:avLst/>
          </a:prstGeom>
          <a:solidFill>
            <a:schemeClr val="bg2">
              <a:lumMod val="25000"/>
              <a:lumOff val="75000"/>
            </a:schemeClr>
          </a:solidFill>
          <a:ln>
            <a:solidFill>
              <a:schemeClr val="tx1">
                <a:lumMod val="50000"/>
                <a:lumOff val="50000"/>
              </a:schemeClr>
            </a:solidFill>
          </a:ln>
        </p:spPr>
        <p:txBody>
          <a:bodyPr wrap="none" rtlCol="0">
            <a:spAutoFit/>
          </a:bodyPr>
          <a:lstStyle/>
          <a:p>
            <a:r>
              <a:rPr lang="en-GB" dirty="0">
                <a:latin typeface="Garamond" panose="02020404030301010803" pitchFamily="18" charset="0"/>
              </a:rPr>
              <a:t>2.5 million women are battered </a:t>
            </a:r>
            <a:endParaRPr lang="en-GB" dirty="0" smtClean="0">
              <a:latin typeface="Garamond" panose="02020404030301010803" pitchFamily="18" charset="0"/>
            </a:endParaRPr>
          </a:p>
          <a:p>
            <a:r>
              <a:rPr lang="en-GB" dirty="0" smtClean="0">
                <a:latin typeface="Garamond" panose="02020404030301010803" pitchFamily="18" charset="0"/>
              </a:rPr>
              <a:t>by </a:t>
            </a:r>
            <a:r>
              <a:rPr lang="en-GB" dirty="0">
                <a:latin typeface="Garamond" panose="02020404030301010803" pitchFamily="18" charset="0"/>
              </a:rPr>
              <a:t>their partner annually.</a:t>
            </a:r>
          </a:p>
          <a:p>
            <a:endParaRPr lang="en-GB" dirty="0"/>
          </a:p>
        </p:txBody>
      </p:sp>
      <p:sp>
        <p:nvSpPr>
          <p:cNvPr id="9" name="Rectangle 8"/>
          <p:cNvSpPr/>
          <p:nvPr/>
        </p:nvSpPr>
        <p:spPr>
          <a:xfrm>
            <a:off x="2286000" y="3581400"/>
            <a:ext cx="4572000" cy="1569660"/>
          </a:xfrm>
          <a:prstGeom prst="rect">
            <a:avLst/>
          </a:prstGeom>
          <a:solidFill>
            <a:schemeClr val="accent1">
              <a:lumMod val="20000"/>
              <a:lumOff val="80000"/>
            </a:schemeClr>
          </a:solidFill>
          <a:ln>
            <a:solidFill>
              <a:schemeClr val="tx1">
                <a:lumMod val="50000"/>
                <a:lumOff val="50000"/>
              </a:schemeClr>
            </a:solidFill>
          </a:ln>
        </p:spPr>
        <p:txBody>
          <a:bodyPr>
            <a:spAutoFit/>
          </a:bodyPr>
          <a:lstStyle/>
          <a:p>
            <a:r>
              <a:rPr lang="en-GB" dirty="0">
                <a:latin typeface="Garamond" panose="02020404030301010803" pitchFamily="18" charset="0"/>
              </a:rPr>
              <a:t>1,200 </a:t>
            </a:r>
            <a:r>
              <a:rPr lang="en-GB" dirty="0" smtClean="0">
                <a:latin typeface="Garamond" panose="02020404030301010803" pitchFamily="18" charset="0"/>
              </a:rPr>
              <a:t>are </a:t>
            </a:r>
            <a:r>
              <a:rPr lang="en-GB" dirty="0">
                <a:latin typeface="Garamond" panose="02020404030301010803" pitchFamily="18" charset="0"/>
              </a:rPr>
              <a:t>killed annually by their partner, meaning that domestic violence </a:t>
            </a:r>
            <a:r>
              <a:rPr lang="en-GB" dirty="0" smtClean="0">
                <a:latin typeface="Garamond" panose="02020404030301010803" pitchFamily="18" charset="0"/>
              </a:rPr>
              <a:t>is </a:t>
            </a:r>
            <a:r>
              <a:rPr lang="en-GB" dirty="0">
                <a:latin typeface="Garamond" panose="02020404030301010803" pitchFamily="18" charset="0"/>
              </a:rPr>
              <a:t>a poor predictor of a murderous outcome.</a:t>
            </a:r>
          </a:p>
        </p:txBody>
      </p:sp>
    </p:spTree>
    <p:extLst>
      <p:ext uri="{BB962C8B-B14F-4D97-AF65-F5344CB8AC3E}">
        <p14:creationId xmlns:p14="http://schemas.microsoft.com/office/powerpoint/2010/main" val="3303528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743200" y="90488"/>
            <a:ext cx="6400800" cy="1190625"/>
          </a:xfrm>
        </p:spPr>
        <p:txBody>
          <a:bodyPr/>
          <a:lstStyle/>
          <a:p>
            <a:r>
              <a:rPr lang="en-GB" b="1" dirty="0" smtClean="0">
                <a:latin typeface="Garamond" panose="02020404030301010803" pitchFamily="18" charset="0"/>
              </a:rPr>
              <a:t>Domestic violence by women.</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686800" cy="4572000"/>
          </a:xfrm>
        </p:spPr>
        <p:txBody>
          <a:bodyPr/>
          <a:lstStyle/>
          <a:p>
            <a:r>
              <a:rPr lang="en-GB" sz="2000" dirty="0" smtClean="0">
                <a:latin typeface="Garamond" panose="02020404030301010803" pitchFamily="18" charset="0"/>
              </a:rPr>
              <a:t>Police are becoming pro active in                                                            their approach… </a:t>
            </a:r>
          </a:p>
          <a:p>
            <a:r>
              <a:rPr lang="en-GB" sz="2000" dirty="0" smtClean="0">
                <a:latin typeface="Garamond" panose="02020404030301010803" pitchFamily="18" charset="0"/>
              </a:rPr>
              <a:t>Are women overwhelmingly the victims?</a:t>
            </a:r>
          </a:p>
          <a:p>
            <a:endParaRPr lang="en-GB" sz="2000" dirty="0" smtClean="0">
              <a:latin typeface="Garamond" panose="02020404030301010803" pitchFamily="18" charset="0"/>
            </a:endParaRPr>
          </a:p>
          <a:p>
            <a:endParaRPr lang="en-GB" sz="2000" dirty="0">
              <a:latin typeface="Garamond" panose="02020404030301010803" pitchFamily="18" charset="0"/>
            </a:endParaRPr>
          </a:p>
          <a:p>
            <a:r>
              <a:rPr lang="en-GB" sz="2000" dirty="0" smtClean="0">
                <a:latin typeface="Garamond" panose="02020404030301010803" pitchFamily="18" charset="0"/>
              </a:rPr>
              <a:t>Is female-male battery symmetrical to                                                male-female in terms of the consequences?</a:t>
            </a:r>
            <a:endParaRPr lang="en-GB" sz="2000" dirty="0">
              <a:latin typeface="Garamond" panose="02020404030301010803" pitchFamily="18" charset="0"/>
            </a:endParaRPr>
          </a:p>
          <a:p>
            <a:r>
              <a:rPr lang="en-GB" sz="2000" dirty="0" smtClean="0">
                <a:latin typeface="Garamond" panose="02020404030301010803" pitchFamily="18" charset="0"/>
              </a:rPr>
              <a:t>Findings show that:</a:t>
            </a:r>
          </a:p>
          <a:p>
            <a:pPr marL="0" indent="0">
              <a:buNone/>
            </a:pPr>
            <a:endParaRPr lang="en-GB" sz="2000" dirty="0" smtClean="0"/>
          </a:p>
        </p:txBody>
      </p:sp>
      <p:sp>
        <p:nvSpPr>
          <p:cNvPr id="4" name="TextBox 3"/>
          <p:cNvSpPr txBox="1"/>
          <p:nvPr/>
        </p:nvSpPr>
        <p:spPr>
          <a:xfrm>
            <a:off x="5181600" y="1240465"/>
            <a:ext cx="3733800" cy="3046988"/>
          </a:xfrm>
          <a:prstGeom prst="rect">
            <a:avLst/>
          </a:prstGeom>
          <a:solidFill>
            <a:srgbClr val="92D050"/>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Gelles &amp; Straus (1979) used `conflicts tactics scale` to measure how conflicts are resolved, which highlighted that men are almost as often a target as women. This `husband battering` has been largely ignored.</a:t>
            </a:r>
          </a:p>
        </p:txBody>
      </p:sp>
      <p:sp>
        <p:nvSpPr>
          <p:cNvPr id="5" name="TextBox 4"/>
          <p:cNvSpPr txBox="1"/>
          <p:nvPr/>
        </p:nvSpPr>
        <p:spPr>
          <a:xfrm>
            <a:off x="581247" y="4495800"/>
            <a:ext cx="7848600" cy="2308324"/>
          </a:xfrm>
          <a:prstGeom prst="rect">
            <a:avLst/>
          </a:prstGeom>
          <a:solidFill>
            <a:srgbClr val="CCFF99"/>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Women less likely to have acted repeatedly violently against their partner than men, who had carried out a series of attacks. Injuries sustained by women were punched, kicked, </a:t>
            </a:r>
            <a:r>
              <a:rPr lang="en-GB" dirty="0" smtClean="0">
                <a:latin typeface="Garamond" panose="02020404030301010803" pitchFamily="18" charset="0"/>
              </a:rPr>
              <a:t>choked;  </a:t>
            </a:r>
            <a:r>
              <a:rPr lang="en-GB" dirty="0">
                <a:latin typeface="Garamond" panose="02020404030301010803" pitchFamily="18" charset="0"/>
              </a:rPr>
              <a:t>far in excess to men. </a:t>
            </a:r>
          </a:p>
          <a:p>
            <a:r>
              <a:rPr lang="en-GB" dirty="0">
                <a:latin typeface="Garamond" panose="02020404030301010803" pitchFamily="18" charset="0"/>
              </a:rPr>
              <a:t>Half of the acts committed by men were considered very serious compared to 1 in 20 by women.</a:t>
            </a:r>
          </a:p>
        </p:txBody>
      </p:sp>
    </p:spTree>
    <p:extLst>
      <p:ext uri="{BB962C8B-B14F-4D97-AF65-F5344CB8AC3E}">
        <p14:creationId xmlns:p14="http://schemas.microsoft.com/office/powerpoint/2010/main" val="118469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Stalking: what type of crime?</a:t>
            </a:r>
            <a:endParaRPr lang="en-US" sz="3200" b="1" dirty="0">
              <a:latin typeface="Garamond" panose="02020404030301010803" pitchFamily="18" charset="0"/>
            </a:endParaRPr>
          </a:p>
        </p:txBody>
      </p:sp>
      <p:sp>
        <p:nvSpPr>
          <p:cNvPr id="3" name="Content Placeholder 2"/>
          <p:cNvSpPr>
            <a:spLocks noGrp="1"/>
          </p:cNvSpPr>
          <p:nvPr>
            <p:ph idx="1"/>
          </p:nvPr>
        </p:nvSpPr>
        <p:spPr/>
        <p:txBody>
          <a:bodyPr/>
          <a:lstStyle/>
          <a:p>
            <a:r>
              <a:rPr lang="en-GB" sz="2000" dirty="0" smtClean="0">
                <a:latin typeface="Garamond" panose="02020404030301010803" pitchFamily="18" charset="0"/>
              </a:rPr>
              <a:t>A form of predatory behaviour characterised by repeated harassment causing fear, or </a:t>
            </a:r>
            <a:r>
              <a:rPr lang="en-GB" sz="2000" dirty="0">
                <a:latin typeface="Garamond" panose="02020404030301010803" pitchFamily="18" charset="0"/>
              </a:rPr>
              <a:t>worse</a:t>
            </a:r>
            <a:r>
              <a:rPr lang="en-GB" sz="2000" dirty="0" smtClean="0">
                <a:latin typeface="Garamond" panose="02020404030301010803" pitchFamily="18" charset="0"/>
              </a:rPr>
              <a:t>.</a:t>
            </a:r>
          </a:p>
          <a:p>
            <a:r>
              <a:rPr lang="en-GB" sz="2000" dirty="0" err="1" smtClean="0">
                <a:latin typeface="Garamond" panose="02020404030301010803" pitchFamily="18" charset="0"/>
              </a:rPr>
              <a:t>Tjaden</a:t>
            </a:r>
            <a:r>
              <a:rPr lang="en-GB" sz="2000" dirty="0" smtClean="0">
                <a:latin typeface="Garamond" panose="02020404030301010803" pitchFamily="18" charset="0"/>
              </a:rPr>
              <a:t> &amp; </a:t>
            </a:r>
            <a:r>
              <a:rPr lang="en-GB" sz="2000" dirty="0" err="1" smtClean="0">
                <a:latin typeface="Garamond" panose="02020404030301010803" pitchFamily="18" charset="0"/>
              </a:rPr>
              <a:t>Thoennes</a:t>
            </a:r>
            <a:r>
              <a:rPr lang="en-GB" sz="2000" dirty="0">
                <a:latin typeface="Garamond" panose="02020404030301010803" pitchFamily="18" charset="0"/>
              </a:rPr>
              <a:t> </a:t>
            </a:r>
            <a:r>
              <a:rPr lang="en-GB" sz="2000" dirty="0" smtClean="0">
                <a:latin typeface="Garamond" panose="02020404030301010803" pitchFamily="18" charset="0"/>
              </a:rPr>
              <a:t>(1998) </a:t>
            </a:r>
            <a:r>
              <a:rPr lang="en-GB" sz="2000" dirty="0">
                <a:latin typeface="Garamond" panose="02020404030301010803" pitchFamily="18" charset="0"/>
              </a:rPr>
              <a:t>-</a:t>
            </a:r>
            <a:r>
              <a:rPr lang="en-GB" sz="2000" dirty="0" smtClean="0">
                <a:latin typeface="Garamond" panose="02020404030301010803" pitchFamily="18" charset="0"/>
              </a:rPr>
              <a:t> telephone survey found that:</a:t>
            </a:r>
          </a:p>
          <a:p>
            <a:r>
              <a:rPr lang="en-GB" sz="2000" dirty="0" smtClean="0">
                <a:latin typeface="Garamond" panose="02020404030301010803" pitchFamily="18" charset="0"/>
              </a:rPr>
              <a:t>The victim is spied on, has letters, calls or individuals standing outside their home.</a:t>
            </a:r>
          </a:p>
          <a:p>
            <a:r>
              <a:rPr lang="en-GB" sz="2000" dirty="0" smtClean="0">
                <a:latin typeface="Garamond" panose="02020404030301010803" pitchFamily="18" charset="0"/>
              </a:rPr>
              <a:t>The behaviour is carried out by the same person on at least two occasions.</a:t>
            </a:r>
          </a:p>
          <a:p>
            <a:r>
              <a:rPr lang="en-GB" sz="2000" dirty="0" smtClean="0">
                <a:latin typeface="Garamond" panose="02020404030301010803" pitchFamily="18" charset="0"/>
              </a:rPr>
              <a:t>The behaviour makes the victim fearful /frightened of being a victim.</a:t>
            </a:r>
          </a:p>
          <a:p>
            <a:r>
              <a:rPr lang="en-GB" sz="2000" dirty="0" smtClean="0">
                <a:latin typeface="Garamond" panose="02020404030301010803" pitchFamily="18" charset="0"/>
              </a:rPr>
              <a:t>78% were women, 22% were men. 94% of women's` stalkers were men, 48% having been a past sexual partner. </a:t>
            </a:r>
          </a:p>
          <a:p>
            <a:r>
              <a:rPr lang="en-GB" sz="2000" dirty="0" smtClean="0">
                <a:latin typeface="Garamond" panose="02020404030301010803" pitchFamily="18" charset="0"/>
              </a:rPr>
              <a:t>Length of stalking was 1.8 years.</a:t>
            </a:r>
          </a:p>
          <a:p>
            <a:r>
              <a:rPr lang="en-GB" sz="2000" dirty="0" smtClean="0">
                <a:latin typeface="Garamond" panose="02020404030301010803" pitchFamily="18" charset="0"/>
              </a:rPr>
              <a:t>Violence rates are between 30 % &amp; 50%, 60% - 90% if a former partner.</a:t>
            </a:r>
          </a:p>
          <a:p>
            <a:r>
              <a:rPr lang="en-GB" sz="2000" dirty="0" smtClean="0">
                <a:latin typeface="Garamond" panose="02020404030301010803" pitchFamily="18" charset="0"/>
              </a:rPr>
              <a:t>More recently: Cyber-stalking</a:t>
            </a:r>
            <a:r>
              <a:rPr lang="en-GB" sz="2000" dirty="0">
                <a:solidFill>
                  <a:srgbClr val="00B050"/>
                </a:solidFill>
                <a:latin typeface="Garamond" panose="02020404030301010803" pitchFamily="18" charset="0"/>
              </a:rPr>
              <a:t>. </a:t>
            </a:r>
            <a:r>
              <a:rPr lang="en-GB" sz="2000" dirty="0">
                <a:solidFill>
                  <a:srgbClr val="00B050"/>
                </a:solidFill>
                <a:latin typeface="Garamond" panose="02020404030301010803" pitchFamily="18" charset="0"/>
                <a:hlinkClick r:id="rId2"/>
              </a:rPr>
              <a:t>http</a:t>
            </a:r>
            <a:r>
              <a:rPr lang="en-GB" sz="2000" dirty="0" smtClean="0">
                <a:solidFill>
                  <a:srgbClr val="00B050"/>
                </a:solidFill>
                <a:latin typeface="Garamond" panose="02020404030301010803" pitchFamily="18" charset="0"/>
                <a:hlinkClick r:id="rId2"/>
              </a:rPr>
              <a:t>://</a:t>
            </a:r>
            <a:r>
              <a:rPr lang="en-US" sz="2000" dirty="0" smtClean="0">
                <a:solidFill>
                  <a:srgbClr val="00B050"/>
                </a:solidFill>
                <a:latin typeface="Garamond" panose="02020404030301010803" pitchFamily="18" charset="0"/>
                <a:hlinkClick r:id="rId2"/>
              </a:rPr>
              <a:t>The case of Ruth Jeffries</a:t>
            </a:r>
            <a:endParaRPr lang="en-GB" sz="2000" dirty="0" smtClean="0">
              <a:solidFill>
                <a:srgbClr val="00B050"/>
              </a:solidFill>
              <a:latin typeface="Garamond" panose="02020404030301010803" pitchFamily="18" charset="0"/>
            </a:endParaRPr>
          </a:p>
          <a:p>
            <a:endParaRPr lang="en-GB" sz="2000" dirty="0"/>
          </a:p>
          <a:p>
            <a:endParaRPr lang="en-GB" sz="2000" dirty="0" smtClean="0"/>
          </a:p>
          <a:p>
            <a:endParaRPr lang="en-US" sz="2000" dirty="0"/>
          </a:p>
        </p:txBody>
      </p:sp>
    </p:spTree>
    <p:extLst>
      <p:ext uri="{BB962C8B-B14F-4D97-AF65-F5344CB8AC3E}">
        <p14:creationId xmlns:p14="http://schemas.microsoft.com/office/powerpoint/2010/main" val="42612621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819400" y="90488"/>
            <a:ext cx="6324600" cy="1190625"/>
          </a:xfrm>
        </p:spPr>
        <p:txBody>
          <a:bodyPr/>
          <a:lstStyle/>
          <a:p>
            <a:r>
              <a:rPr lang="en-GB" b="1" dirty="0" smtClean="0">
                <a:latin typeface="Garamond" panose="02020404030301010803" pitchFamily="18" charset="0"/>
              </a:rPr>
              <a:t>Violent offender programmes.</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763000" cy="4572000"/>
          </a:xfrm>
        </p:spPr>
        <p:txBody>
          <a:bodyPr/>
          <a:lstStyle/>
          <a:p>
            <a:r>
              <a:rPr lang="en-GB" sz="2400" dirty="0" smtClean="0">
                <a:latin typeface="Garamond" panose="02020404030301010803" pitchFamily="18" charset="0"/>
              </a:rPr>
              <a:t>Historically, very little focus on rehabilitation programmes for violent non sexual crimes. </a:t>
            </a:r>
          </a:p>
          <a:p>
            <a:r>
              <a:rPr lang="en-GB" sz="2400" dirty="0" smtClean="0">
                <a:latin typeface="Garamond" panose="02020404030301010803" pitchFamily="18" charset="0"/>
              </a:rPr>
              <a:t>This is changing, in Britain the Cognitive Self Change programme has attempted to address three things:</a:t>
            </a:r>
          </a:p>
        </p:txBody>
      </p:sp>
      <p:sp>
        <p:nvSpPr>
          <p:cNvPr id="4" name="TextBox 3"/>
          <p:cNvSpPr txBox="1"/>
          <p:nvPr/>
        </p:nvSpPr>
        <p:spPr>
          <a:xfrm>
            <a:off x="609600" y="3200400"/>
            <a:ext cx="7772400" cy="3416320"/>
          </a:xfrm>
          <a:prstGeom prst="rect">
            <a:avLst/>
          </a:prstGeom>
          <a:solidFill>
            <a:srgbClr val="CCCCFF"/>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1. </a:t>
            </a:r>
            <a:r>
              <a:rPr lang="en-GB" dirty="0" smtClean="0">
                <a:latin typeface="Garamond" panose="02020404030301010803" pitchFamily="18" charset="0"/>
              </a:rPr>
              <a:t>Violence </a:t>
            </a:r>
            <a:r>
              <a:rPr lang="en-GB" dirty="0">
                <a:latin typeface="Garamond" panose="02020404030301010803" pitchFamily="18" charset="0"/>
              </a:rPr>
              <a:t>is learned and reinforces an individuals sense of power. This is addressed by enabling individuals to identify their thoughts and behavioural patterns.</a:t>
            </a:r>
          </a:p>
          <a:p>
            <a:r>
              <a:rPr lang="en-GB" dirty="0">
                <a:latin typeface="Garamond" panose="02020404030301010803" pitchFamily="18" charset="0"/>
              </a:rPr>
              <a:t>2. </a:t>
            </a:r>
            <a:r>
              <a:rPr lang="en-GB" dirty="0" smtClean="0">
                <a:latin typeface="Garamond" panose="02020404030301010803" pitchFamily="18" charset="0"/>
              </a:rPr>
              <a:t>Thinking </a:t>
            </a:r>
            <a:r>
              <a:rPr lang="en-GB" dirty="0">
                <a:latin typeface="Garamond" panose="02020404030301010803" pitchFamily="18" charset="0"/>
              </a:rPr>
              <a:t>patterns lead to more than just violent behaviour, recognising how thoughts turning into criminality can begin the change.</a:t>
            </a:r>
          </a:p>
          <a:p>
            <a:r>
              <a:rPr lang="en-GB" dirty="0">
                <a:latin typeface="Garamond" panose="02020404030301010803" pitchFamily="18" charset="0"/>
              </a:rPr>
              <a:t>3. </a:t>
            </a:r>
            <a:r>
              <a:rPr lang="en-GB" dirty="0" smtClean="0">
                <a:latin typeface="Garamond" panose="02020404030301010803" pitchFamily="18" charset="0"/>
              </a:rPr>
              <a:t>Violence </a:t>
            </a:r>
            <a:r>
              <a:rPr lang="en-GB" dirty="0">
                <a:latin typeface="Garamond" panose="02020404030301010803" pitchFamily="18" charset="0"/>
              </a:rPr>
              <a:t>and criminality are entwined with thought. A relapse and prevention strategy can be initiated with support networks upon release.</a:t>
            </a:r>
          </a:p>
        </p:txBody>
      </p:sp>
    </p:spTree>
    <p:extLst>
      <p:ext uri="{BB962C8B-B14F-4D97-AF65-F5344CB8AC3E}">
        <p14:creationId xmlns:p14="http://schemas.microsoft.com/office/powerpoint/2010/main" val="18872932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Criminal careers:</a:t>
            </a:r>
            <a:endParaRPr lang="en-US" b="1" dirty="0">
              <a:latin typeface="Garamond" panose="02020404030301010803" pitchFamily="18" charset="0"/>
            </a:endParaRPr>
          </a:p>
        </p:txBody>
      </p:sp>
      <p:sp>
        <p:nvSpPr>
          <p:cNvPr id="3" name="Content Placeholder 2"/>
          <p:cNvSpPr>
            <a:spLocks noGrp="1"/>
          </p:cNvSpPr>
          <p:nvPr>
            <p:ph idx="1"/>
          </p:nvPr>
        </p:nvSpPr>
        <p:spPr>
          <a:xfrm>
            <a:off x="457200" y="1524000"/>
            <a:ext cx="8153400" cy="4419600"/>
          </a:xfrm>
        </p:spPr>
        <p:txBody>
          <a:bodyPr/>
          <a:lstStyle/>
          <a:p>
            <a:r>
              <a:rPr lang="en-GB" sz="2400" dirty="0" smtClean="0">
                <a:latin typeface="Garamond" panose="02020404030301010803" pitchFamily="18" charset="0"/>
              </a:rPr>
              <a:t>Whilst childhood criminality is important, not all offenders reveal criminal behaviour early in life.</a:t>
            </a:r>
          </a:p>
          <a:p>
            <a:r>
              <a:rPr lang="en-GB" sz="2400" dirty="0" smtClean="0">
                <a:latin typeface="Garamond" panose="02020404030301010803" pitchFamily="18" charset="0"/>
              </a:rPr>
              <a:t>The Berlin Crime Study (</a:t>
            </a:r>
            <a:r>
              <a:rPr lang="en-GB" sz="2400" dirty="0" err="1" smtClean="0">
                <a:latin typeface="Garamond" panose="02020404030301010803" pitchFamily="18" charset="0"/>
              </a:rPr>
              <a:t>Dahle</a:t>
            </a:r>
            <a:r>
              <a:rPr lang="en-GB" sz="2400" dirty="0" smtClean="0">
                <a:latin typeface="Garamond" panose="02020404030301010803" pitchFamily="18" charset="0"/>
              </a:rPr>
              <a:t>, 1999) consisted a detailed history and follow up of 25 years through prison, health and legal records.</a:t>
            </a:r>
          </a:p>
          <a:p>
            <a:r>
              <a:rPr lang="en-GB" sz="2400" dirty="0" smtClean="0">
                <a:latin typeface="Garamond" panose="02020404030301010803" pitchFamily="18" charset="0"/>
              </a:rPr>
              <a:t>Property offences and fraud represented 60% of cases, robbery and GBH, 10% each; however sexual/murder crimes were rare.</a:t>
            </a:r>
          </a:p>
          <a:p>
            <a:r>
              <a:rPr lang="en-GB" sz="2400" dirty="0" smtClean="0">
                <a:latin typeface="Garamond" panose="02020404030301010803" pitchFamily="18" charset="0"/>
              </a:rPr>
              <a:t>17% of the cohort died, mainly between 30-45 years, therefore a specific cluster analysis was conducted, revealing five types of criminal career:</a:t>
            </a:r>
            <a:endParaRPr lang="en-US" sz="2400" dirty="0">
              <a:latin typeface="Garamond" panose="02020404030301010803" pitchFamily="18" charset="0"/>
            </a:endParaRPr>
          </a:p>
        </p:txBody>
      </p:sp>
    </p:spTree>
    <p:extLst>
      <p:ext uri="{BB962C8B-B14F-4D97-AF65-F5344CB8AC3E}">
        <p14:creationId xmlns:p14="http://schemas.microsoft.com/office/powerpoint/2010/main" val="41441587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85333044"/>
              </p:ext>
            </p:extLst>
          </p:nvPr>
        </p:nvGraphicFramePr>
        <p:xfrm>
          <a:off x="228600" y="152400"/>
          <a:ext cx="8686800"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urved Up Arrow 5"/>
          <p:cNvSpPr/>
          <p:nvPr/>
        </p:nvSpPr>
        <p:spPr bwMode="auto">
          <a:xfrm>
            <a:off x="3581400" y="1219200"/>
            <a:ext cx="533400" cy="5334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800000">
            <a:off x="5029200" y="1198563"/>
            <a:ext cx="542925"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74806" y="4419599"/>
            <a:ext cx="542925"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499195" y="4343400"/>
            <a:ext cx="706437"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urved Up Arrow 7"/>
          <p:cNvSpPr/>
          <p:nvPr/>
        </p:nvSpPr>
        <p:spPr bwMode="auto">
          <a:xfrm>
            <a:off x="6172200" y="5486400"/>
            <a:ext cx="533400" cy="7620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9" name="TextBox 8"/>
          <p:cNvSpPr txBox="1"/>
          <p:nvPr/>
        </p:nvSpPr>
        <p:spPr>
          <a:xfrm>
            <a:off x="3848100" y="586509"/>
            <a:ext cx="800100" cy="400110"/>
          </a:xfrm>
          <a:prstGeom prst="rect">
            <a:avLst/>
          </a:prstGeom>
          <a:solidFill>
            <a:srgbClr val="FFFF00"/>
          </a:solidFill>
        </p:spPr>
        <p:txBody>
          <a:bodyPr wrap="square" rtlCol="0">
            <a:spAutoFit/>
          </a:bodyPr>
          <a:lstStyle/>
          <a:p>
            <a:r>
              <a:rPr lang="en-GB" sz="2000" dirty="0" smtClean="0"/>
              <a:t>1in 6 </a:t>
            </a:r>
            <a:endParaRPr lang="en-US" sz="2000" dirty="0"/>
          </a:p>
        </p:txBody>
      </p:sp>
      <p:sp>
        <p:nvSpPr>
          <p:cNvPr id="10" name="TextBox 9"/>
          <p:cNvSpPr txBox="1"/>
          <p:nvPr/>
        </p:nvSpPr>
        <p:spPr>
          <a:xfrm>
            <a:off x="4495800" y="1752600"/>
            <a:ext cx="804862" cy="400110"/>
          </a:xfrm>
          <a:prstGeom prst="rect">
            <a:avLst/>
          </a:prstGeom>
          <a:solidFill>
            <a:srgbClr val="FFFF00"/>
          </a:solidFill>
        </p:spPr>
        <p:txBody>
          <a:bodyPr wrap="square" rtlCol="0">
            <a:spAutoFit/>
          </a:bodyPr>
          <a:lstStyle/>
          <a:p>
            <a:r>
              <a:rPr lang="en-GB" sz="2000" dirty="0" smtClean="0"/>
              <a:t>1 in 9</a:t>
            </a:r>
            <a:endParaRPr lang="en-US" sz="2000" dirty="0"/>
          </a:p>
        </p:txBody>
      </p:sp>
      <p:sp>
        <p:nvSpPr>
          <p:cNvPr id="11" name="TextBox 10"/>
          <p:cNvSpPr txBox="1"/>
          <p:nvPr/>
        </p:nvSpPr>
        <p:spPr>
          <a:xfrm>
            <a:off x="1219200" y="4696618"/>
            <a:ext cx="838200" cy="400110"/>
          </a:xfrm>
          <a:prstGeom prst="rect">
            <a:avLst/>
          </a:prstGeom>
          <a:solidFill>
            <a:srgbClr val="FFFF00"/>
          </a:solidFill>
        </p:spPr>
        <p:txBody>
          <a:bodyPr wrap="square" rtlCol="0">
            <a:spAutoFit/>
          </a:bodyPr>
          <a:lstStyle/>
          <a:p>
            <a:r>
              <a:rPr lang="en-GB" sz="2000" dirty="0" smtClean="0"/>
              <a:t>1 in 8</a:t>
            </a:r>
            <a:endParaRPr lang="en-US" sz="2000" dirty="0"/>
          </a:p>
        </p:txBody>
      </p:sp>
      <p:sp>
        <p:nvSpPr>
          <p:cNvPr id="12" name="TextBox 11"/>
          <p:cNvSpPr txBox="1"/>
          <p:nvPr/>
        </p:nvSpPr>
        <p:spPr>
          <a:xfrm>
            <a:off x="6438900" y="4696618"/>
            <a:ext cx="1028700" cy="646331"/>
          </a:xfrm>
          <a:prstGeom prst="rect">
            <a:avLst/>
          </a:prstGeom>
          <a:solidFill>
            <a:srgbClr val="FFFF00"/>
          </a:solidFill>
        </p:spPr>
        <p:txBody>
          <a:bodyPr wrap="square" rtlCol="0">
            <a:spAutoFit/>
          </a:bodyPr>
          <a:lstStyle/>
          <a:p>
            <a:r>
              <a:rPr lang="en-GB" sz="1800" dirty="0" smtClean="0"/>
              <a:t>Almost half</a:t>
            </a:r>
            <a:endParaRPr lang="en-US" sz="1800" dirty="0"/>
          </a:p>
        </p:txBody>
      </p:sp>
      <p:sp>
        <p:nvSpPr>
          <p:cNvPr id="13" name="TextBox 12"/>
          <p:cNvSpPr txBox="1"/>
          <p:nvPr/>
        </p:nvSpPr>
        <p:spPr>
          <a:xfrm>
            <a:off x="8120062" y="3886200"/>
            <a:ext cx="795338" cy="400110"/>
          </a:xfrm>
          <a:prstGeom prst="rect">
            <a:avLst/>
          </a:prstGeom>
          <a:solidFill>
            <a:srgbClr val="FFFF00"/>
          </a:solidFill>
        </p:spPr>
        <p:txBody>
          <a:bodyPr wrap="square" rtlCol="0">
            <a:spAutoFit/>
          </a:bodyPr>
          <a:lstStyle/>
          <a:p>
            <a:r>
              <a:rPr lang="en-GB" sz="2000" dirty="0" smtClean="0"/>
              <a:t>1 in 7</a:t>
            </a:r>
            <a:endParaRPr lang="en-US" sz="2000" dirty="0"/>
          </a:p>
        </p:txBody>
      </p:sp>
    </p:spTree>
    <p:extLst>
      <p:ext uri="{BB962C8B-B14F-4D97-AF65-F5344CB8AC3E}">
        <p14:creationId xmlns:p14="http://schemas.microsoft.com/office/powerpoint/2010/main" val="35035897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90488"/>
            <a:ext cx="6400800" cy="1190625"/>
          </a:xfrm>
        </p:spPr>
        <p:txBody>
          <a:bodyPr/>
          <a:lstStyle/>
          <a:p>
            <a:r>
              <a:rPr lang="en-GB" b="1" dirty="0" smtClean="0">
                <a:latin typeface="Garamond" panose="02020404030301010803" pitchFamily="18" charset="0"/>
              </a:rPr>
              <a:t>Moral reasoning and offending.</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dirty="0" smtClean="0">
                <a:latin typeface="Garamond" panose="02020404030301010803" pitchFamily="18" charset="0"/>
              </a:rPr>
              <a:t>Theories of moral development (Piaget 1970, Kohlberg 1984, </a:t>
            </a:r>
            <a:r>
              <a:rPr lang="en-GB" sz="2400" dirty="0" err="1" smtClean="0">
                <a:latin typeface="Garamond" panose="02020404030301010803" pitchFamily="18" charset="0"/>
              </a:rPr>
              <a:t>Gillighan</a:t>
            </a:r>
            <a:r>
              <a:rPr lang="en-GB" sz="2400" dirty="0" smtClean="0">
                <a:latin typeface="Garamond" panose="02020404030301010803" pitchFamily="18" charset="0"/>
              </a:rPr>
              <a:t> 1982) show that delinquency is associated with lower moral reasoning.</a:t>
            </a:r>
          </a:p>
          <a:p>
            <a:r>
              <a:rPr lang="en-GB" sz="2400" dirty="0" smtClean="0">
                <a:latin typeface="Garamond" panose="02020404030301010803" pitchFamily="18" charset="0"/>
              </a:rPr>
              <a:t>Whilst some have argued that girls operate on a lower level, Gregg, Gibbs &amp; </a:t>
            </a:r>
            <a:r>
              <a:rPr lang="en-GB" sz="2400" dirty="0" err="1" smtClean="0">
                <a:latin typeface="Garamond" panose="02020404030301010803" pitchFamily="18" charset="0"/>
              </a:rPr>
              <a:t>Basinger</a:t>
            </a:r>
            <a:r>
              <a:rPr lang="en-GB" sz="2400" dirty="0" smtClean="0">
                <a:latin typeface="Garamond" panose="02020404030301010803" pitchFamily="18" charset="0"/>
              </a:rPr>
              <a:t> (1994) have shown that females consistently operate at a morally advanced age. </a:t>
            </a:r>
          </a:p>
          <a:p>
            <a:r>
              <a:rPr lang="en-GB" sz="2400" dirty="0" smtClean="0">
                <a:latin typeface="Garamond" panose="02020404030301010803" pitchFamily="18" charset="0"/>
              </a:rPr>
              <a:t>Palmer &amp; </a:t>
            </a:r>
            <a:r>
              <a:rPr lang="en-GB" sz="2400" dirty="0" err="1" smtClean="0">
                <a:latin typeface="Garamond" panose="02020404030301010803" pitchFamily="18" charset="0"/>
              </a:rPr>
              <a:t>Hollin</a:t>
            </a:r>
            <a:r>
              <a:rPr lang="en-GB" sz="2400" dirty="0" smtClean="0">
                <a:latin typeface="Garamond" panose="02020404030301010803" pitchFamily="18" charset="0"/>
              </a:rPr>
              <a:t> (1998) reported that offenders are typically at Kohlberg`s pre conventional level, while their non delinquent counterparts were at the conventional level.</a:t>
            </a:r>
          </a:p>
        </p:txBody>
      </p:sp>
      <p:sp>
        <p:nvSpPr>
          <p:cNvPr id="4" name="TextBox 3"/>
          <p:cNvSpPr txBox="1"/>
          <p:nvPr/>
        </p:nvSpPr>
        <p:spPr>
          <a:xfrm>
            <a:off x="1143000" y="4919008"/>
            <a:ext cx="6629400" cy="1569660"/>
          </a:xfrm>
          <a:prstGeom prst="rect">
            <a:avLst/>
          </a:prstGeom>
          <a:solidFill>
            <a:srgbClr val="CCCCFF"/>
          </a:solidFill>
          <a:ln>
            <a:solidFill>
              <a:schemeClr val="tx1">
                <a:lumMod val="50000"/>
                <a:lumOff val="50000"/>
              </a:schemeClr>
            </a:solidFill>
          </a:ln>
        </p:spPr>
        <p:txBody>
          <a:bodyPr wrap="square" rtlCol="0">
            <a:spAutoFit/>
          </a:bodyPr>
          <a:lstStyle/>
          <a:p>
            <a:r>
              <a:rPr lang="en-GB" b="1" dirty="0">
                <a:latin typeface="Garamond" panose="02020404030301010803" pitchFamily="18" charset="0"/>
              </a:rPr>
              <a:t>The scale to measure moral reasoning includes measures on five norms: contract &amp; truth, affiliation, life, property &amp; law, legal justice. Offenders were lower in all five norms.</a:t>
            </a:r>
          </a:p>
        </p:txBody>
      </p:sp>
    </p:spTree>
    <p:extLst>
      <p:ext uri="{BB962C8B-B14F-4D97-AF65-F5344CB8AC3E}">
        <p14:creationId xmlns:p14="http://schemas.microsoft.com/office/powerpoint/2010/main" val="7198901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90488"/>
            <a:ext cx="6781800" cy="1190625"/>
          </a:xfrm>
        </p:spPr>
        <p:txBody>
          <a:bodyPr/>
          <a:lstStyle/>
          <a:p>
            <a:r>
              <a:rPr lang="en-GB" sz="3200" b="1" dirty="0" smtClean="0">
                <a:latin typeface="Garamond" panose="02020404030301010803" pitchFamily="18" charset="0"/>
              </a:rPr>
              <a:t>Different crimes, different moral </a:t>
            </a:r>
            <a:r>
              <a:rPr lang="en-GB" sz="3200" b="1" dirty="0">
                <a:latin typeface="Garamond" panose="02020404030301010803" pitchFamily="18" charset="0"/>
              </a:rPr>
              <a:t>d</a:t>
            </a:r>
            <a:r>
              <a:rPr lang="en-GB" sz="3200" b="1" dirty="0" smtClean="0">
                <a:latin typeface="Garamond" panose="02020404030301010803" pitchFamily="18" charset="0"/>
              </a:rPr>
              <a:t>evelopment?</a:t>
            </a:r>
            <a:endParaRPr lang="en-US" sz="3200" b="1" dirty="0">
              <a:latin typeface="Garamond" panose="02020404030301010803" pitchFamily="18" charset="0"/>
            </a:endParaRPr>
          </a:p>
        </p:txBody>
      </p:sp>
      <p:sp>
        <p:nvSpPr>
          <p:cNvPr id="3" name="Content Placeholder 2"/>
          <p:cNvSpPr>
            <a:spLocks noGrp="1"/>
          </p:cNvSpPr>
          <p:nvPr>
            <p:ph idx="1"/>
          </p:nvPr>
        </p:nvSpPr>
        <p:spPr>
          <a:xfrm>
            <a:off x="457200" y="1600200"/>
            <a:ext cx="8153400" cy="4343400"/>
          </a:xfrm>
        </p:spPr>
        <p:txBody>
          <a:bodyPr/>
          <a:lstStyle/>
          <a:p>
            <a:r>
              <a:rPr lang="en-GB" sz="2400" dirty="0" smtClean="0">
                <a:latin typeface="Garamond" panose="02020404030301010803" pitchFamily="18" charset="0"/>
              </a:rPr>
              <a:t>Why do different youths commit different crimes? </a:t>
            </a:r>
          </a:p>
          <a:p>
            <a:r>
              <a:rPr lang="en-GB" sz="2400" dirty="0" smtClean="0">
                <a:latin typeface="Garamond" panose="02020404030301010803" pitchFamily="18" charset="0"/>
              </a:rPr>
              <a:t>Can we map moral reasoning to specific crimes?</a:t>
            </a:r>
          </a:p>
          <a:p>
            <a:r>
              <a:rPr lang="en-GB" sz="2400" dirty="0" err="1" smtClean="0">
                <a:latin typeface="Garamond" panose="02020404030301010803" pitchFamily="18" charset="0"/>
              </a:rPr>
              <a:t>Brugman</a:t>
            </a:r>
            <a:r>
              <a:rPr lang="en-GB" sz="2400" dirty="0" smtClean="0">
                <a:latin typeface="Garamond" panose="02020404030301010803" pitchFamily="18" charset="0"/>
              </a:rPr>
              <a:t> &amp; </a:t>
            </a:r>
            <a:r>
              <a:rPr lang="en-GB" sz="2400" dirty="0" err="1" smtClean="0">
                <a:latin typeface="Garamond" panose="02020404030301010803" pitchFamily="18" charset="0"/>
              </a:rPr>
              <a:t>Aleva</a:t>
            </a:r>
            <a:r>
              <a:rPr lang="en-GB" sz="2400" dirty="0" smtClean="0">
                <a:latin typeface="Garamond" panose="02020404030301010803" pitchFamily="18" charset="0"/>
              </a:rPr>
              <a:t> (2004) found slower moral reasoning for the value: `obeying the law`. </a:t>
            </a:r>
          </a:p>
          <a:p>
            <a:r>
              <a:rPr lang="en-GB" sz="2400" dirty="0" smtClean="0">
                <a:latin typeface="Garamond" panose="02020404030301010803" pitchFamily="18" charset="0"/>
              </a:rPr>
              <a:t>Is this evidence for internalising the action and not externalising the cognitions?</a:t>
            </a:r>
          </a:p>
          <a:p>
            <a:r>
              <a:rPr lang="en-GB" sz="2400" dirty="0" smtClean="0">
                <a:latin typeface="Garamond" panose="02020404030301010803" pitchFamily="18" charset="0"/>
              </a:rPr>
              <a:t>A way forward is to understand how offenders view and conceptualise their behaviour morally, if we are to fully appreciate the complexity of young offending. </a:t>
            </a:r>
            <a:endParaRPr lang="en-US" sz="2400" dirty="0">
              <a:latin typeface="Garamond" panose="02020404030301010803" pitchFamily="18" charset="0"/>
            </a:endParaRPr>
          </a:p>
        </p:txBody>
      </p:sp>
    </p:spTree>
    <p:extLst>
      <p:ext uri="{BB962C8B-B14F-4D97-AF65-F5344CB8AC3E}">
        <p14:creationId xmlns:p14="http://schemas.microsoft.com/office/powerpoint/2010/main" val="36832369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90489"/>
            <a:ext cx="6019800" cy="1052512"/>
          </a:xfrm>
        </p:spPr>
        <p:txBody>
          <a:bodyPr/>
          <a:lstStyle/>
          <a:p>
            <a:r>
              <a:rPr lang="en-GB" sz="4000" b="1" dirty="0" smtClean="0">
                <a:latin typeface="Garamond" panose="02020404030301010803" pitchFamily="18" charset="0"/>
              </a:rPr>
              <a:t>Young sex offenders.</a:t>
            </a:r>
            <a:endParaRPr lang="en-US" sz="4000" b="1" dirty="0">
              <a:latin typeface="Garamond" panose="02020404030301010803" pitchFamily="18" charset="0"/>
            </a:endParaRPr>
          </a:p>
        </p:txBody>
      </p:sp>
      <p:sp>
        <p:nvSpPr>
          <p:cNvPr id="3" name="Content Placeholder 2"/>
          <p:cNvSpPr>
            <a:spLocks noGrp="1"/>
          </p:cNvSpPr>
          <p:nvPr>
            <p:ph idx="1"/>
          </p:nvPr>
        </p:nvSpPr>
        <p:spPr>
          <a:xfrm>
            <a:off x="228600" y="1371600"/>
            <a:ext cx="8686800" cy="4191000"/>
          </a:xfrm>
        </p:spPr>
        <p:txBody>
          <a:bodyPr/>
          <a:lstStyle/>
          <a:p>
            <a:r>
              <a:rPr lang="en-GB" sz="2000" dirty="0" smtClean="0">
                <a:latin typeface="Garamond" panose="02020404030301010803" pitchFamily="18" charset="0"/>
              </a:rPr>
              <a:t>Juvenile sex offenders have been largely ignored.</a:t>
            </a:r>
          </a:p>
          <a:p>
            <a:r>
              <a:rPr lang="en-GB" sz="2000" dirty="0" err="1" smtClean="0">
                <a:latin typeface="Garamond" panose="02020404030301010803" pitchFamily="18" charset="0"/>
              </a:rPr>
              <a:t>Langstrom</a:t>
            </a:r>
            <a:r>
              <a:rPr lang="en-GB" sz="2000" dirty="0" smtClean="0">
                <a:latin typeface="Garamond" panose="02020404030301010803" pitchFamily="18" charset="0"/>
              </a:rPr>
              <a:t> (1999) suggests the figure is relatively low, some 10% of total sex offences in general.</a:t>
            </a:r>
          </a:p>
          <a:p>
            <a:r>
              <a:rPr lang="en-GB" sz="2000" dirty="0" smtClean="0">
                <a:latin typeface="Garamond" panose="02020404030301010803" pitchFamily="18" charset="0"/>
              </a:rPr>
              <a:t>His findings relate to Sweden, figures for the U.S. and U.K. are somewhat higher. Based on U.K. statistics the figure may be as high as 30%.</a:t>
            </a:r>
          </a:p>
          <a:p>
            <a:r>
              <a:rPr lang="en-GB" sz="2000" dirty="0" smtClean="0">
                <a:latin typeface="Garamond" panose="02020404030301010803" pitchFamily="18" charset="0"/>
              </a:rPr>
              <a:t>British Survey results suggest that youngsters under 18 years commit at least one third of sex crimes against children.</a:t>
            </a:r>
          </a:p>
          <a:p>
            <a:r>
              <a:rPr lang="en-GB" sz="2000" dirty="0" smtClean="0">
                <a:latin typeface="Garamond" panose="02020404030301010803" pitchFamily="18" charset="0"/>
              </a:rPr>
              <a:t>Are the characteristics predicting delinquency the same as those predicting sexual crimes? </a:t>
            </a:r>
          </a:p>
          <a:p>
            <a:r>
              <a:rPr lang="en-GB" sz="2000" dirty="0" smtClean="0">
                <a:latin typeface="Garamond" panose="02020404030301010803" pitchFamily="18" charset="0"/>
              </a:rPr>
              <a:t>Young sexual offenders usually have an average of 7 victims before being brought to the attention of the police, one quarter of 12 year olds had a previous record of sexually abusive acts and predictors identified were: </a:t>
            </a:r>
          </a:p>
          <a:p>
            <a:pPr marL="0" indent="0">
              <a:buNone/>
            </a:pPr>
            <a:endParaRPr lang="en-US" dirty="0"/>
          </a:p>
        </p:txBody>
      </p:sp>
      <p:sp>
        <p:nvSpPr>
          <p:cNvPr id="4" name="TextBox 3"/>
          <p:cNvSpPr txBox="1"/>
          <p:nvPr/>
        </p:nvSpPr>
        <p:spPr>
          <a:xfrm>
            <a:off x="1447800" y="5638800"/>
            <a:ext cx="5562600" cy="830997"/>
          </a:xfrm>
          <a:prstGeom prst="rect">
            <a:avLst/>
          </a:prstGeom>
          <a:solidFill>
            <a:schemeClr val="accent3">
              <a:lumMod val="60000"/>
              <a:lumOff val="40000"/>
            </a:schemeClr>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Early onset sexually abusive behaviour, multiple victims and poor social skills.</a:t>
            </a:r>
          </a:p>
        </p:txBody>
      </p:sp>
    </p:spTree>
    <p:extLst>
      <p:ext uri="{BB962C8B-B14F-4D97-AF65-F5344CB8AC3E}">
        <p14:creationId xmlns:p14="http://schemas.microsoft.com/office/powerpoint/2010/main" val="25378219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latin typeface="Garamond" panose="02020404030301010803" pitchFamily="18" charset="0"/>
              </a:rPr>
              <a:t>Youthful sex offenders.</a:t>
            </a:r>
            <a:endParaRPr lang="en-US" sz="4000" b="1" dirty="0">
              <a:latin typeface="Garamond" panose="02020404030301010803" pitchFamily="18" charset="0"/>
            </a:endParaRPr>
          </a:p>
        </p:txBody>
      </p:sp>
      <p:sp>
        <p:nvSpPr>
          <p:cNvPr id="3" name="Content Placeholder 2"/>
          <p:cNvSpPr>
            <a:spLocks noGrp="1"/>
          </p:cNvSpPr>
          <p:nvPr>
            <p:ph idx="1"/>
          </p:nvPr>
        </p:nvSpPr>
        <p:spPr>
          <a:xfrm>
            <a:off x="457200" y="1371600"/>
            <a:ext cx="8153400" cy="4876800"/>
          </a:xfrm>
        </p:spPr>
        <p:txBody>
          <a:bodyPr/>
          <a:lstStyle/>
          <a:p>
            <a:r>
              <a:rPr lang="en-GB" sz="2000" dirty="0" smtClean="0">
                <a:latin typeface="Garamond" panose="02020404030301010803" pitchFamily="18" charset="0"/>
              </a:rPr>
              <a:t>Violent crime is most commonly a youthful offence, which drops sharply beyond middle age. Anger is often associated with rape in many offenders. Therefore, should rape be viewed as a crime or violence or lust? </a:t>
            </a:r>
          </a:p>
          <a:p>
            <a:r>
              <a:rPr lang="en-GB" sz="2000" dirty="0" err="1" smtClean="0">
                <a:latin typeface="Garamond" panose="02020404030301010803" pitchFamily="18" charset="0"/>
              </a:rPr>
              <a:t>Worling</a:t>
            </a:r>
            <a:r>
              <a:rPr lang="en-GB" sz="2000" dirty="0" smtClean="0">
                <a:latin typeface="Garamond" panose="02020404030301010803" pitchFamily="18" charset="0"/>
              </a:rPr>
              <a:t> (1995) examined adolescent sex offender on a range of measures. Those offending against an older woman as opposed to </a:t>
            </a:r>
            <a:r>
              <a:rPr lang="en-GB" sz="2000" dirty="0" smtClean="0">
                <a:latin typeface="Garamond" panose="02020404030301010803" pitchFamily="18" charset="0"/>
              </a:rPr>
              <a:t>peers </a:t>
            </a:r>
            <a:r>
              <a:rPr lang="en-GB" sz="2000" dirty="0" smtClean="0">
                <a:latin typeface="Garamond" panose="02020404030301010803" pitchFamily="18" charset="0"/>
              </a:rPr>
              <a:t>had experienced greater levels of physical </a:t>
            </a:r>
            <a:r>
              <a:rPr lang="en-GB" sz="2000" dirty="0" smtClean="0">
                <a:latin typeface="Garamond" panose="02020404030301010803" pitchFamily="18" charset="0"/>
              </a:rPr>
              <a:t>punishment; </a:t>
            </a:r>
            <a:r>
              <a:rPr lang="en-GB" sz="2000" dirty="0" smtClean="0">
                <a:latin typeface="Garamond" panose="02020404030301010803" pitchFamily="18" charset="0"/>
              </a:rPr>
              <a:t>sexual abuse from men led to abuse towards </a:t>
            </a:r>
            <a:r>
              <a:rPr lang="en-GB" sz="2000" dirty="0" smtClean="0">
                <a:latin typeface="Garamond" panose="02020404030301010803" pitchFamily="18" charset="0"/>
              </a:rPr>
              <a:t>children; </a:t>
            </a:r>
            <a:r>
              <a:rPr lang="en-GB" sz="2000" dirty="0" smtClean="0">
                <a:latin typeface="Garamond" panose="02020404030301010803" pitchFamily="18" charset="0"/>
              </a:rPr>
              <a:t>sexual abuse by women led to sexual abuse of older women.</a:t>
            </a:r>
          </a:p>
          <a:p>
            <a:r>
              <a:rPr lang="en-GB" sz="2000" dirty="0" err="1" smtClean="0">
                <a:latin typeface="Garamond" panose="02020404030301010803" pitchFamily="18" charset="0"/>
              </a:rPr>
              <a:t>Haapasalo</a:t>
            </a:r>
            <a:r>
              <a:rPr lang="en-GB" sz="2000" dirty="0" smtClean="0">
                <a:latin typeface="Garamond" panose="02020404030301010803" pitchFamily="18" charset="0"/>
              </a:rPr>
              <a:t> &amp; </a:t>
            </a:r>
            <a:r>
              <a:rPr lang="en-GB" sz="2000" dirty="0" err="1" smtClean="0">
                <a:latin typeface="Garamond" panose="02020404030301010803" pitchFamily="18" charset="0"/>
              </a:rPr>
              <a:t>Kankkonen</a:t>
            </a:r>
            <a:r>
              <a:rPr lang="en-GB" sz="2000" dirty="0" smtClean="0">
                <a:latin typeface="Garamond" panose="02020404030301010803" pitchFamily="18" charset="0"/>
              </a:rPr>
              <a:t> (1997) compared self reported experiences of childhood abuse in sex offenders compared to violent offenders. Sex offenders claimed to have experienced far more psychological abuse than violent offenders, such as:</a:t>
            </a:r>
          </a:p>
          <a:p>
            <a:r>
              <a:rPr lang="en-GB" sz="2000" dirty="0" smtClean="0">
                <a:latin typeface="Garamond" panose="02020404030301010803" pitchFamily="18" charset="0"/>
              </a:rPr>
              <a:t>`father/mother threatened to hurt me`, `mother/father belittled me`, `mother/father made me do shameful things`.</a:t>
            </a:r>
            <a:endParaRPr lang="en-US" sz="2000" dirty="0">
              <a:latin typeface="Garamond" panose="02020404030301010803" pitchFamily="18" charset="0"/>
            </a:endParaRPr>
          </a:p>
        </p:txBody>
      </p:sp>
    </p:spTree>
    <p:extLst>
      <p:ext uri="{BB962C8B-B14F-4D97-AF65-F5344CB8AC3E}">
        <p14:creationId xmlns:p14="http://schemas.microsoft.com/office/powerpoint/2010/main" val="23157687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Garamond" panose="02020404030301010803" pitchFamily="18" charset="0"/>
              </a:rPr>
              <a:t>Sexual offenders: Rape.</a:t>
            </a:r>
            <a:endParaRPr lang="en-US" b="1" dirty="0">
              <a:latin typeface="Garamond" panose="02020404030301010803" pitchFamily="18" charset="0"/>
            </a:endParaRPr>
          </a:p>
        </p:txBody>
      </p:sp>
      <p:sp>
        <p:nvSpPr>
          <p:cNvPr id="3" name="Content Placeholder 2"/>
          <p:cNvSpPr>
            <a:spLocks noGrp="1"/>
          </p:cNvSpPr>
          <p:nvPr>
            <p:ph idx="1"/>
          </p:nvPr>
        </p:nvSpPr>
        <p:spPr>
          <a:xfrm>
            <a:off x="152400" y="1371600"/>
            <a:ext cx="8763000" cy="4572000"/>
          </a:xfrm>
        </p:spPr>
        <p:txBody>
          <a:bodyPr/>
          <a:lstStyle/>
          <a:p>
            <a:r>
              <a:rPr lang="en-GB" sz="2400" dirty="0" smtClean="0">
                <a:latin typeface="Garamond" panose="02020404030301010803" pitchFamily="18" charset="0"/>
              </a:rPr>
              <a:t>It is difficult to assess the frequency of rape with certainty. Sexual crimes are under reported for a number of reasons.</a:t>
            </a:r>
          </a:p>
          <a:p>
            <a:r>
              <a:rPr lang="en-GB" sz="2400" dirty="0" smtClean="0">
                <a:latin typeface="Garamond" panose="02020404030301010803" pitchFamily="18" charset="0"/>
              </a:rPr>
              <a:t>Fore example, shame, embarrassment, fear of police treatment, fear of further anxiety and even ignorance that a crime </a:t>
            </a:r>
            <a:r>
              <a:rPr lang="en-GB" sz="2400" dirty="0" smtClean="0">
                <a:latin typeface="Garamond" panose="02020404030301010803" pitchFamily="18" charset="0"/>
              </a:rPr>
              <a:t>has </a:t>
            </a:r>
            <a:r>
              <a:rPr lang="en-GB" sz="2400" dirty="0" smtClean="0">
                <a:latin typeface="Garamond" panose="02020404030301010803" pitchFamily="18" charset="0"/>
              </a:rPr>
              <a:t>been committed. </a:t>
            </a:r>
          </a:p>
          <a:p>
            <a:r>
              <a:rPr lang="en-GB" sz="2400" dirty="0" smtClean="0">
                <a:latin typeface="Garamond" panose="02020404030301010803" pitchFamily="18" charset="0"/>
              </a:rPr>
              <a:t>Lack of consent is very difficult to prove, and victim surveys have their own biases.</a:t>
            </a:r>
          </a:p>
          <a:p>
            <a:r>
              <a:rPr lang="en-GB" sz="2400" dirty="0" smtClean="0">
                <a:latin typeface="Garamond" panose="02020404030301010803" pitchFamily="18" charset="0"/>
              </a:rPr>
              <a:t>Rapes in England &amp; Wales reached 500 cases (1959) by late 1990`s 5,000 cases, with male rape being reported from 1995 onwards.</a:t>
            </a:r>
          </a:p>
          <a:p>
            <a:r>
              <a:rPr lang="en-GB" sz="2400" dirty="0" smtClean="0">
                <a:latin typeface="Garamond" panose="02020404030301010803" pitchFamily="18" charset="0"/>
              </a:rPr>
              <a:t>The definition of rape is `forced sexual intercourse including both psychological coercion as well as physical force`.</a:t>
            </a:r>
            <a:endParaRPr lang="en-US" sz="2400" dirty="0">
              <a:latin typeface="Garamond" panose="02020404030301010803" pitchFamily="18" charset="0"/>
            </a:endParaRPr>
          </a:p>
        </p:txBody>
      </p:sp>
    </p:spTree>
    <p:extLst>
      <p:ext uri="{BB962C8B-B14F-4D97-AF65-F5344CB8AC3E}">
        <p14:creationId xmlns:p14="http://schemas.microsoft.com/office/powerpoint/2010/main" val="27959516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latin typeface="Garamond" panose="02020404030301010803" pitchFamily="18" charset="0"/>
              </a:rPr>
              <a:t>Some statistics.</a:t>
            </a:r>
            <a:endParaRPr lang="en-US" sz="4000" b="1" dirty="0">
              <a:latin typeface="Garamond" panose="02020404030301010803" pitchFamily="18" charset="0"/>
            </a:endParaRPr>
          </a:p>
        </p:txBody>
      </p:sp>
      <p:sp>
        <p:nvSpPr>
          <p:cNvPr id="3" name="Content Placeholder 2"/>
          <p:cNvSpPr>
            <a:spLocks noGrp="1"/>
          </p:cNvSpPr>
          <p:nvPr>
            <p:ph idx="1"/>
          </p:nvPr>
        </p:nvSpPr>
        <p:spPr>
          <a:xfrm>
            <a:off x="457200" y="1371600"/>
            <a:ext cx="8153400" cy="2819400"/>
          </a:xfrm>
        </p:spPr>
        <p:txBody>
          <a:bodyPr/>
          <a:lstStyle/>
          <a:p>
            <a:r>
              <a:rPr lang="en-GB" sz="2400" dirty="0" smtClean="0">
                <a:latin typeface="Garamond" panose="02020404030301010803" pitchFamily="18" charset="0"/>
              </a:rPr>
              <a:t>Attempted rape refers to verbal threats of rape also.</a:t>
            </a:r>
          </a:p>
          <a:p>
            <a:r>
              <a:rPr lang="en-GB" sz="2400" dirty="0" smtClean="0">
                <a:latin typeface="Garamond" panose="02020404030301010803" pitchFamily="18" charset="0"/>
              </a:rPr>
              <a:t>Crime surveys reveal a trend in rape, they are steadily declining since 1973 and are relatively stable at the moment. This finding is universal.</a:t>
            </a:r>
          </a:p>
          <a:p>
            <a:r>
              <a:rPr lang="en-GB" sz="2400" dirty="0" smtClean="0">
                <a:latin typeface="Garamond" panose="02020404030301010803" pitchFamily="18" charset="0"/>
              </a:rPr>
              <a:t>What is different, is that more offenders are being convicted.</a:t>
            </a:r>
          </a:p>
        </p:txBody>
      </p:sp>
      <p:sp>
        <p:nvSpPr>
          <p:cNvPr id="4" name="TextBox 3"/>
          <p:cNvSpPr txBox="1"/>
          <p:nvPr/>
        </p:nvSpPr>
        <p:spPr>
          <a:xfrm>
            <a:off x="914400" y="3733800"/>
            <a:ext cx="7239000" cy="2677656"/>
          </a:xfrm>
          <a:prstGeom prst="rect">
            <a:avLst/>
          </a:prstGeom>
          <a:solidFill>
            <a:schemeClr val="accent3">
              <a:lumMod val="60000"/>
              <a:lumOff val="40000"/>
            </a:schemeClr>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As a result, we know that: 45% of rapists were current partners, 16% were acquaintances, 11% were ex partners, 11% were dates and 10% were other intimates. Only 8% were not known to the victim. </a:t>
            </a:r>
          </a:p>
          <a:p>
            <a:r>
              <a:rPr lang="en-GB" dirty="0">
                <a:latin typeface="Garamond" panose="02020404030301010803" pitchFamily="18" charset="0"/>
              </a:rPr>
              <a:t>However, women raped by a stranger were more likely to report it to the police (36%) in contrast to only 8% reporting date rape to the police.</a:t>
            </a:r>
          </a:p>
        </p:txBody>
      </p:sp>
    </p:spTree>
    <p:extLst>
      <p:ext uri="{BB962C8B-B14F-4D97-AF65-F5344CB8AC3E}">
        <p14:creationId xmlns:p14="http://schemas.microsoft.com/office/powerpoint/2010/main" val="16473489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latin typeface="Garamond" panose="02020404030301010803" pitchFamily="18" charset="0"/>
              </a:rPr>
              <a:t>Patterns in rape.</a:t>
            </a:r>
            <a:endParaRPr lang="en-US" sz="4000" b="1" dirty="0">
              <a:latin typeface="Garamond" panose="02020404030301010803" pitchFamily="18" charset="0"/>
            </a:endParaRPr>
          </a:p>
        </p:txBody>
      </p:sp>
      <p:sp>
        <p:nvSpPr>
          <p:cNvPr id="3" name="Content Placeholder 2"/>
          <p:cNvSpPr>
            <a:spLocks noGrp="1"/>
          </p:cNvSpPr>
          <p:nvPr>
            <p:ph idx="1"/>
          </p:nvPr>
        </p:nvSpPr>
        <p:spPr>
          <a:xfrm>
            <a:off x="152400" y="1371600"/>
            <a:ext cx="8763000" cy="4572000"/>
          </a:xfrm>
        </p:spPr>
        <p:txBody>
          <a:bodyPr/>
          <a:lstStyle/>
          <a:p>
            <a:r>
              <a:rPr lang="en-GB" sz="2400" dirty="0" smtClean="0">
                <a:latin typeface="Garamond" panose="02020404030301010803" pitchFamily="18" charset="0"/>
              </a:rPr>
              <a:t>McCabe &amp; </a:t>
            </a:r>
            <a:r>
              <a:rPr lang="en-GB" sz="2400" dirty="0" err="1" smtClean="0">
                <a:latin typeface="Garamond" panose="02020404030301010803" pitchFamily="18" charset="0"/>
              </a:rPr>
              <a:t>Wauchope</a:t>
            </a:r>
            <a:r>
              <a:rPr lang="en-GB" sz="2400" dirty="0" smtClean="0">
                <a:latin typeface="Garamond" panose="02020404030301010803" pitchFamily="18" charset="0"/>
              </a:rPr>
              <a:t> (2005) identified different behavioural themes in Australian rape reports:</a:t>
            </a:r>
          </a:p>
          <a:p>
            <a:r>
              <a:rPr lang="en-GB" sz="2400" dirty="0" smtClean="0">
                <a:latin typeface="Garamond" panose="02020404030301010803" pitchFamily="18" charset="0"/>
              </a:rPr>
              <a:t>The vaginal theme- 92%</a:t>
            </a:r>
          </a:p>
          <a:p>
            <a:r>
              <a:rPr lang="en-GB" sz="2400" dirty="0" smtClean="0">
                <a:latin typeface="Garamond" panose="02020404030301010803" pitchFamily="18" charset="0"/>
              </a:rPr>
              <a:t>The kissing/hugging theme- 32%</a:t>
            </a:r>
          </a:p>
          <a:p>
            <a:r>
              <a:rPr lang="en-GB" sz="2400" dirty="0" smtClean="0">
                <a:latin typeface="Garamond" panose="02020404030301010803" pitchFamily="18" charset="0"/>
              </a:rPr>
              <a:t>The oral theme- 25%</a:t>
            </a:r>
          </a:p>
          <a:p>
            <a:r>
              <a:rPr lang="en-GB" sz="2400" dirty="0" smtClean="0">
                <a:latin typeface="Garamond" panose="02020404030301010803" pitchFamily="18" charset="0"/>
              </a:rPr>
              <a:t>The anal theme- 22%</a:t>
            </a:r>
          </a:p>
          <a:p>
            <a:r>
              <a:rPr lang="en-GB" sz="2400" dirty="0" smtClean="0">
                <a:latin typeface="Garamond" panose="02020404030301010803" pitchFamily="18" charset="0"/>
              </a:rPr>
              <a:t>The brutal-physical theme- 9%</a:t>
            </a:r>
          </a:p>
          <a:p>
            <a:r>
              <a:rPr lang="en-GB" sz="2400" dirty="0" smtClean="0">
                <a:latin typeface="Garamond" panose="02020404030301010803" pitchFamily="18" charset="0"/>
              </a:rPr>
              <a:t>The language used could also be organised into themes:</a:t>
            </a:r>
          </a:p>
          <a:p>
            <a:r>
              <a:rPr lang="en-GB" sz="2400" dirty="0" smtClean="0">
                <a:latin typeface="Garamond" panose="02020404030301010803" pitchFamily="18" charset="0"/>
              </a:rPr>
              <a:t>A caring/reassurance theme- 24%</a:t>
            </a:r>
          </a:p>
          <a:p>
            <a:r>
              <a:rPr lang="en-GB" sz="2400" dirty="0" smtClean="0">
                <a:latin typeface="Garamond" panose="02020404030301010803" pitchFamily="18" charset="0"/>
              </a:rPr>
              <a:t>A sexually explicit/abusive theme- 19%</a:t>
            </a:r>
          </a:p>
          <a:p>
            <a:r>
              <a:rPr lang="en-GB" sz="2400" dirty="0" smtClean="0">
                <a:latin typeface="Garamond" panose="02020404030301010803" pitchFamily="18" charset="0"/>
              </a:rPr>
              <a:t>An angry or demeaning theme- 18%</a:t>
            </a:r>
          </a:p>
          <a:p>
            <a:r>
              <a:rPr lang="en-GB" sz="2400" dirty="0" smtClean="0">
                <a:latin typeface="Garamond" panose="02020404030301010803" pitchFamily="18" charset="0"/>
              </a:rPr>
              <a:t>A revenge theme- 2%</a:t>
            </a:r>
            <a:endParaRPr lang="en-US" sz="2400" dirty="0">
              <a:latin typeface="Garamond" panose="02020404030301010803" pitchFamily="18" charset="0"/>
            </a:endParaRPr>
          </a:p>
        </p:txBody>
      </p:sp>
    </p:spTree>
    <p:extLst>
      <p:ext uri="{BB962C8B-B14F-4D97-AF65-F5344CB8AC3E}">
        <p14:creationId xmlns:p14="http://schemas.microsoft.com/office/powerpoint/2010/main" val="19121462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90488"/>
            <a:ext cx="6172200" cy="1190625"/>
          </a:xfrm>
        </p:spPr>
        <p:txBody>
          <a:bodyPr/>
          <a:lstStyle/>
          <a:p>
            <a:r>
              <a:rPr lang="en-GB" sz="3200" b="1" dirty="0" smtClean="0">
                <a:latin typeface="Garamond" panose="02020404030301010803" pitchFamily="18" charset="0"/>
              </a:rPr>
              <a:t>Are there different types of </a:t>
            </a:r>
            <a:r>
              <a:rPr lang="en-GB" sz="3200" b="1" dirty="0">
                <a:latin typeface="Garamond" panose="02020404030301010803" pitchFamily="18" charset="0"/>
              </a:rPr>
              <a:t>rape? Hazelwood (1987):</a:t>
            </a:r>
            <a:endParaRPr lang="en-US" sz="3200" b="1" dirty="0">
              <a:latin typeface="Garamond" panose="02020404030301010803"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70225176"/>
              </p:ext>
            </p:extLst>
          </p:nvPr>
        </p:nvGraphicFramePr>
        <p:xfrm>
          <a:off x="228600" y="1447800"/>
          <a:ext cx="868680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Callout 5"/>
          <p:cNvSpPr/>
          <p:nvPr/>
        </p:nvSpPr>
        <p:spPr bwMode="auto">
          <a:xfrm>
            <a:off x="6400800" y="1447800"/>
            <a:ext cx="2514600" cy="1905000"/>
          </a:xfrm>
          <a:prstGeom prst="wedgeEllipseCallout">
            <a:avLst>
              <a:gd name="adj1" fmla="val -47732"/>
              <a:gd name="adj2" fmla="val 59212"/>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Sexually confident,</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Power driven,</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Violent, and </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Irregular pattern </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of offences</a:t>
            </a:r>
            <a:endParaRPr kumimoji="0" lang="en-US" sz="1600" b="1" i="0" u="none" strike="noStrike" cap="none" normalizeH="0" baseline="0" dirty="0" smtClean="0">
              <a:ln>
                <a:noFill/>
              </a:ln>
              <a:solidFill>
                <a:schemeClr val="tx1"/>
              </a:solidFill>
              <a:effectLst/>
              <a:latin typeface="Garamond" panose="02020404030301010803" pitchFamily="18" charset="0"/>
            </a:endParaRPr>
          </a:p>
        </p:txBody>
      </p:sp>
      <p:sp>
        <p:nvSpPr>
          <p:cNvPr id="7" name="Oval Callout 6"/>
          <p:cNvSpPr/>
          <p:nvPr/>
        </p:nvSpPr>
        <p:spPr bwMode="auto">
          <a:xfrm>
            <a:off x="6172200" y="4572000"/>
            <a:ext cx="2895600" cy="2057400"/>
          </a:xfrm>
          <a:prstGeom prst="wedgeEllipseCallout">
            <a:avLst>
              <a:gd name="adj1" fmla="val -101032"/>
              <a:gd name="adj2" fmla="val 11212"/>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mj-lt"/>
            </a:endParaRP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Least common</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Pleasure from victims</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distress, torture, pain,</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w</a:t>
            </a:r>
            <a:r>
              <a:rPr lang="en-GB" sz="1600" b="1" dirty="0" smtClean="0">
                <a:latin typeface="Garamond" panose="02020404030301010803" pitchFamily="18" charset="0"/>
              </a:rPr>
              <a:t>ell planned, strangers</a:t>
            </a:r>
            <a:endParaRPr kumimoji="0" lang="en-US" sz="1600" b="1" i="0" u="none" strike="noStrike" cap="none" normalizeH="0" baseline="0" dirty="0" smtClean="0">
              <a:ln>
                <a:noFill/>
              </a:ln>
              <a:solidFill>
                <a:schemeClr val="tx1"/>
              </a:solidFill>
              <a:effectLst/>
              <a:latin typeface="Garamond" panose="02020404030301010803" pitchFamily="18" charset="0"/>
            </a:endParaRPr>
          </a:p>
        </p:txBody>
      </p:sp>
      <p:sp>
        <p:nvSpPr>
          <p:cNvPr id="8" name="Oval Callout 7"/>
          <p:cNvSpPr/>
          <p:nvPr/>
        </p:nvSpPr>
        <p:spPr bwMode="auto">
          <a:xfrm>
            <a:off x="152400" y="1295400"/>
            <a:ext cx="2895600" cy="1828800"/>
          </a:xfrm>
          <a:prstGeom prst="wedgeEllipseCallout">
            <a:avLst>
              <a:gd name="adj1" fmla="val 41896"/>
              <a:gd name="adj2" fmla="val 75504"/>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Most common, about</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m</a:t>
            </a:r>
            <a:r>
              <a:rPr lang="en-GB" sz="1600" b="1" dirty="0" smtClean="0">
                <a:latin typeface="Garamond" panose="02020404030301010803" pitchFamily="18" charset="0"/>
              </a:rPr>
              <a:t>ale masculinity,</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p</a:t>
            </a:r>
            <a:r>
              <a:rPr kumimoji="0" lang="en-GB" sz="1600" b="1" i="0" u="none" strike="noStrike" cap="none" normalizeH="0" baseline="0" dirty="0" smtClean="0">
                <a:ln>
                  <a:noFill/>
                </a:ln>
                <a:solidFill>
                  <a:schemeClr val="tx1"/>
                </a:solidFill>
                <a:effectLst/>
                <a:latin typeface="Garamond" panose="02020404030301010803" pitchFamily="18" charset="0"/>
              </a:rPr>
              <a:t>lanned, little force,</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t</a:t>
            </a:r>
            <a:r>
              <a:rPr lang="en-GB" sz="1600" b="1" dirty="0" smtClean="0">
                <a:latin typeface="Garamond" panose="02020404030301010803" pitchFamily="18" charset="0"/>
              </a:rPr>
              <a:t>rophies taken, regular</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pattern</a:t>
            </a:r>
            <a:endParaRPr kumimoji="0" lang="en-US" sz="1600" b="1" i="0" u="none" strike="noStrike" cap="none" normalizeH="0" baseline="0" dirty="0" smtClean="0">
              <a:ln>
                <a:noFill/>
              </a:ln>
              <a:solidFill>
                <a:schemeClr val="tx1"/>
              </a:solidFill>
              <a:effectLst/>
              <a:latin typeface="Garamond" panose="02020404030301010803" pitchFamily="18" charset="0"/>
            </a:endParaRPr>
          </a:p>
        </p:txBody>
      </p:sp>
      <p:sp>
        <p:nvSpPr>
          <p:cNvPr id="9" name="Oval Callout 8"/>
          <p:cNvSpPr/>
          <p:nvPr/>
        </p:nvSpPr>
        <p:spPr bwMode="auto">
          <a:xfrm>
            <a:off x="152400" y="4495800"/>
            <a:ext cx="2590800" cy="2209800"/>
          </a:xfrm>
          <a:prstGeom prst="wedgeEllipseCallout">
            <a:avLst>
              <a:gd name="adj1" fmla="val 83413"/>
              <a:gd name="adj2" fmla="val 21655"/>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mj-lt"/>
            </a:endParaRP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High levels of anger</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t</a:t>
            </a:r>
            <a:r>
              <a:rPr lang="en-GB" sz="1600" b="1" dirty="0" smtClean="0">
                <a:latin typeface="Garamond" panose="02020404030301010803" pitchFamily="18" charset="0"/>
              </a:rPr>
              <a:t>owards women, </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d</a:t>
            </a:r>
            <a:r>
              <a:rPr kumimoji="0" lang="en-GB" sz="1600" b="1" i="0" u="none" strike="noStrike" cap="none" normalizeH="0" baseline="0" dirty="0" smtClean="0">
                <a:ln>
                  <a:noFill/>
                </a:ln>
                <a:solidFill>
                  <a:schemeClr val="tx1"/>
                </a:solidFill>
                <a:effectLst/>
                <a:latin typeface="Garamond" panose="02020404030301010803" pitchFamily="18" charset="0"/>
              </a:rPr>
              <a:t>egrading activities,</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Regular attacks</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t</a:t>
            </a:r>
            <a:r>
              <a:rPr kumimoji="0" lang="en-GB" sz="1600" b="1" i="0" u="none" strike="noStrike" cap="none" normalizeH="0" baseline="0" dirty="0" smtClean="0">
                <a:ln>
                  <a:noFill/>
                </a:ln>
                <a:solidFill>
                  <a:schemeClr val="tx1"/>
                </a:solidFill>
                <a:effectLst/>
                <a:latin typeface="Garamond" panose="02020404030301010803" pitchFamily="18" charset="0"/>
              </a:rPr>
              <a:t>o release anger</a:t>
            </a:r>
            <a:endParaRPr kumimoji="0" lang="en-US" sz="1600" b="1" i="0" u="none" strike="noStrike" cap="none" normalizeH="0" baseline="0" dirty="0" smtClean="0">
              <a:ln>
                <a:noFill/>
              </a:ln>
              <a:solidFill>
                <a:schemeClr val="tx1"/>
              </a:solidFill>
              <a:effectLst/>
              <a:latin typeface="Garamond" panose="02020404030301010803" pitchFamily="18" charset="0"/>
            </a:endParaRPr>
          </a:p>
        </p:txBody>
      </p:sp>
    </p:spTree>
    <p:extLst>
      <p:ext uri="{BB962C8B-B14F-4D97-AF65-F5344CB8AC3E}">
        <p14:creationId xmlns:p14="http://schemas.microsoft.com/office/powerpoint/2010/main" val="23840531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14600" y="90488"/>
            <a:ext cx="6629400" cy="1190625"/>
          </a:xfrm>
        </p:spPr>
        <p:txBody>
          <a:bodyPr/>
          <a:lstStyle/>
          <a:p>
            <a:r>
              <a:rPr lang="en-GB" b="1" dirty="0" smtClean="0">
                <a:latin typeface="Garamond" panose="02020404030301010803" pitchFamily="18" charset="0"/>
              </a:rPr>
              <a:t>Some theories of Rape: Feminist.</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991600" cy="4572000"/>
          </a:xfrm>
        </p:spPr>
        <p:txBody>
          <a:bodyPr/>
          <a:lstStyle/>
          <a:p>
            <a:r>
              <a:rPr lang="en-GB" sz="2400" dirty="0" smtClean="0">
                <a:latin typeface="Garamond" panose="02020404030301010803" pitchFamily="18" charset="0"/>
              </a:rPr>
              <a:t>Rape is built into the structure of society as a way of controlling women and buttressing male power. As such this would be manifest into several aspects of society.</a:t>
            </a:r>
          </a:p>
          <a:p>
            <a:pPr marL="0" indent="0">
              <a:buNone/>
            </a:pPr>
            <a:endParaRPr lang="en-GB" sz="2400" dirty="0" smtClean="0"/>
          </a:p>
          <a:p>
            <a:pPr marL="0" indent="0">
              <a:buNone/>
            </a:pPr>
            <a:endParaRPr lang="en-GB" sz="2400" dirty="0"/>
          </a:p>
          <a:p>
            <a:pPr marL="0" indent="0">
              <a:buNone/>
            </a:pPr>
            <a:endParaRPr lang="en-GB" sz="2400" dirty="0">
              <a:latin typeface="Garamond" panose="02020404030301010803" pitchFamily="18" charset="0"/>
            </a:endParaRPr>
          </a:p>
          <a:p>
            <a:pPr marL="0" indent="0">
              <a:buNone/>
            </a:pPr>
            <a:endParaRPr lang="en-GB" sz="2400" dirty="0" smtClean="0">
              <a:latin typeface="Garamond" panose="02020404030301010803" pitchFamily="18" charset="0"/>
            </a:endParaRPr>
          </a:p>
          <a:p>
            <a:r>
              <a:rPr lang="en-GB" sz="2400" dirty="0" smtClean="0">
                <a:latin typeface="Garamond" panose="02020404030301010803" pitchFamily="18" charset="0"/>
              </a:rPr>
              <a:t>This is supported by the literature, but “Rapists should hold less egalitarian and more pro-rape attitudes towards women than non rapists.”</a:t>
            </a:r>
          </a:p>
        </p:txBody>
      </p:sp>
      <p:sp>
        <p:nvSpPr>
          <p:cNvPr id="4" name="TextBox 3"/>
          <p:cNvSpPr txBox="1"/>
          <p:nvPr/>
        </p:nvSpPr>
        <p:spPr>
          <a:xfrm>
            <a:off x="457200" y="2743200"/>
            <a:ext cx="8153400" cy="1200329"/>
          </a:xfrm>
          <a:prstGeom prst="rect">
            <a:avLst/>
          </a:prstGeom>
          <a:solidFill>
            <a:srgbClr val="FFFF99"/>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Ellis (1989) hypothesises:</a:t>
            </a:r>
          </a:p>
          <a:p>
            <a:r>
              <a:rPr lang="en-GB" dirty="0">
                <a:latin typeface="Garamond" panose="02020404030301010803" pitchFamily="18" charset="0"/>
              </a:rPr>
              <a:t>“Societal trends towards sexual egalitarianism should be associated with a lessening of rape victimisation.”</a:t>
            </a:r>
          </a:p>
        </p:txBody>
      </p:sp>
      <p:sp>
        <p:nvSpPr>
          <p:cNvPr id="5" name="TextBox 4"/>
          <p:cNvSpPr txBox="1"/>
          <p:nvPr/>
        </p:nvSpPr>
        <p:spPr>
          <a:xfrm>
            <a:off x="457200" y="5486400"/>
            <a:ext cx="8153400" cy="1200329"/>
          </a:xfrm>
          <a:prstGeom prst="rect">
            <a:avLst/>
          </a:prstGeom>
          <a:solidFill>
            <a:srgbClr val="CCCCFF"/>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This is not supported, as studies show that the cognitions (rape myths) regarding women are no different in other offender/non offender populations.</a:t>
            </a:r>
          </a:p>
        </p:txBody>
      </p:sp>
    </p:spTree>
    <p:extLst>
      <p:ext uri="{BB962C8B-B14F-4D97-AF65-F5344CB8AC3E}">
        <p14:creationId xmlns:p14="http://schemas.microsoft.com/office/powerpoint/2010/main" val="15927619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Social learning theory.</a:t>
            </a:r>
            <a:endParaRPr lang="en-US" b="1" dirty="0">
              <a:latin typeface="Garamond" panose="02020404030301010803" pitchFamily="18" charset="0"/>
            </a:endParaRPr>
          </a:p>
        </p:txBody>
      </p:sp>
      <p:sp>
        <p:nvSpPr>
          <p:cNvPr id="3" name="Content Placeholder 2"/>
          <p:cNvSpPr>
            <a:spLocks noGrp="1"/>
          </p:cNvSpPr>
          <p:nvPr>
            <p:ph idx="1"/>
          </p:nvPr>
        </p:nvSpPr>
        <p:spPr>
          <a:xfrm>
            <a:off x="457200" y="1371600"/>
            <a:ext cx="8153400" cy="1371600"/>
          </a:xfrm>
        </p:spPr>
        <p:txBody>
          <a:bodyPr/>
          <a:lstStyle/>
          <a:p>
            <a:r>
              <a:rPr lang="en-GB" sz="2400" dirty="0" smtClean="0">
                <a:latin typeface="Garamond" panose="02020404030301010803" pitchFamily="18" charset="0"/>
              </a:rPr>
              <a:t>Rapists learn to be rapists by learning pro rape beliefs from their social milieu, more effectively than non rapists. Again, Ellis predicts:</a:t>
            </a:r>
          </a:p>
          <a:p>
            <a:pPr marL="0" indent="0">
              <a:buNone/>
            </a:pPr>
            <a:endParaRPr lang="en-GB" sz="2400" dirty="0" smtClean="0"/>
          </a:p>
        </p:txBody>
      </p:sp>
      <p:sp>
        <p:nvSpPr>
          <p:cNvPr id="4" name="TextBox 3"/>
          <p:cNvSpPr txBox="1"/>
          <p:nvPr/>
        </p:nvSpPr>
        <p:spPr>
          <a:xfrm>
            <a:off x="533400" y="2819400"/>
            <a:ext cx="3200400" cy="1938992"/>
          </a:xfrm>
          <a:prstGeom prst="rect">
            <a:avLst/>
          </a:prstGeom>
          <a:solidFill>
            <a:srgbClr val="CC99FF"/>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 Rapists should hold attitudes that are more favourable towards rape, and towards violence in general, than other men</a:t>
            </a:r>
            <a:r>
              <a:rPr lang="en-GB" dirty="0" smtClean="0">
                <a:latin typeface="Garamond" panose="02020404030301010803" pitchFamily="18" charset="0"/>
              </a:rPr>
              <a:t>.”</a:t>
            </a:r>
            <a:endParaRPr lang="en-GB" dirty="0">
              <a:latin typeface="Garamond" panose="02020404030301010803" pitchFamily="18" charset="0"/>
            </a:endParaRPr>
          </a:p>
        </p:txBody>
      </p:sp>
      <p:sp>
        <p:nvSpPr>
          <p:cNvPr id="5" name="TextBox 4"/>
          <p:cNvSpPr txBox="1"/>
          <p:nvPr/>
        </p:nvSpPr>
        <p:spPr>
          <a:xfrm>
            <a:off x="4495800" y="2819400"/>
            <a:ext cx="4038600" cy="2677656"/>
          </a:xfrm>
          <a:prstGeom prst="rect">
            <a:avLst/>
          </a:prstGeom>
          <a:solidFill>
            <a:srgbClr val="CC99FF"/>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“Exposure to violent </a:t>
            </a:r>
            <a:endParaRPr lang="en-GB" dirty="0" smtClean="0">
              <a:latin typeface="Garamond" panose="02020404030301010803" pitchFamily="18" charset="0"/>
            </a:endParaRPr>
          </a:p>
          <a:p>
            <a:r>
              <a:rPr lang="en-GB" dirty="0" smtClean="0">
                <a:latin typeface="Garamond" panose="02020404030301010803" pitchFamily="18" charset="0"/>
              </a:rPr>
              <a:t>pornography </a:t>
            </a:r>
          </a:p>
          <a:p>
            <a:r>
              <a:rPr lang="en-GB" dirty="0" smtClean="0">
                <a:latin typeface="Garamond" panose="02020404030301010803" pitchFamily="18" charset="0"/>
              </a:rPr>
              <a:t>should </a:t>
            </a:r>
            <a:r>
              <a:rPr lang="en-GB" dirty="0">
                <a:latin typeface="Garamond" panose="02020404030301010803" pitchFamily="18" charset="0"/>
              </a:rPr>
              <a:t>increase male </a:t>
            </a:r>
            <a:endParaRPr lang="en-GB" dirty="0" smtClean="0">
              <a:latin typeface="Garamond" panose="02020404030301010803" pitchFamily="18" charset="0"/>
            </a:endParaRPr>
          </a:p>
          <a:p>
            <a:r>
              <a:rPr lang="en-GB" dirty="0" smtClean="0">
                <a:latin typeface="Garamond" panose="02020404030301010803" pitchFamily="18" charset="0"/>
              </a:rPr>
              <a:t>propensities </a:t>
            </a:r>
            <a:r>
              <a:rPr lang="en-GB" dirty="0">
                <a:latin typeface="Garamond" panose="02020404030301010803" pitchFamily="18" charset="0"/>
              </a:rPr>
              <a:t>to commit </a:t>
            </a:r>
            <a:endParaRPr lang="en-GB" dirty="0" smtClean="0">
              <a:latin typeface="Garamond" panose="02020404030301010803" pitchFamily="18" charset="0"/>
            </a:endParaRPr>
          </a:p>
          <a:p>
            <a:r>
              <a:rPr lang="en-GB" dirty="0" smtClean="0">
                <a:latin typeface="Garamond" panose="02020404030301010803" pitchFamily="18" charset="0"/>
              </a:rPr>
              <a:t>rape</a:t>
            </a:r>
            <a:r>
              <a:rPr lang="en-GB" dirty="0">
                <a:latin typeface="Garamond" panose="02020404030301010803" pitchFamily="18" charset="0"/>
              </a:rPr>
              <a:t>, </a:t>
            </a:r>
            <a:r>
              <a:rPr lang="en-GB" dirty="0" smtClean="0">
                <a:latin typeface="Garamond" panose="02020404030301010803" pitchFamily="18" charset="0"/>
              </a:rPr>
              <a:t>and otherwise</a:t>
            </a:r>
          </a:p>
          <a:p>
            <a:r>
              <a:rPr lang="en-GB" dirty="0" smtClean="0">
                <a:latin typeface="Garamond" panose="02020404030301010803" pitchFamily="18" charset="0"/>
              </a:rPr>
              <a:t>behave </a:t>
            </a:r>
            <a:r>
              <a:rPr lang="en-GB" dirty="0">
                <a:latin typeface="Garamond" panose="02020404030301010803" pitchFamily="18" charset="0"/>
              </a:rPr>
              <a:t>violently </a:t>
            </a:r>
            <a:endParaRPr lang="en-GB" dirty="0" smtClean="0">
              <a:latin typeface="Garamond" panose="02020404030301010803" pitchFamily="18" charset="0"/>
            </a:endParaRPr>
          </a:p>
          <a:p>
            <a:r>
              <a:rPr lang="en-GB" dirty="0" smtClean="0">
                <a:latin typeface="Garamond" panose="02020404030301010803" pitchFamily="18" charset="0"/>
              </a:rPr>
              <a:t>towards </a:t>
            </a:r>
            <a:r>
              <a:rPr lang="en-GB" dirty="0">
                <a:latin typeface="Garamond" panose="02020404030301010803" pitchFamily="18" charset="0"/>
              </a:rPr>
              <a:t>women.”</a:t>
            </a:r>
          </a:p>
        </p:txBody>
      </p:sp>
    </p:spTree>
    <p:extLst>
      <p:ext uri="{BB962C8B-B14F-4D97-AF65-F5344CB8AC3E}">
        <p14:creationId xmlns:p14="http://schemas.microsoft.com/office/powerpoint/2010/main" val="150076058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latin typeface="Garamond" panose="02020404030301010803" pitchFamily="18" charset="0"/>
              </a:rPr>
              <a:t>Evolutionary theory.</a:t>
            </a:r>
            <a:endParaRPr lang="en-US" sz="4000" b="1" dirty="0">
              <a:latin typeface="Garamond" panose="02020404030301010803" pitchFamily="18" charset="0"/>
            </a:endParaRPr>
          </a:p>
        </p:txBody>
      </p:sp>
      <p:sp>
        <p:nvSpPr>
          <p:cNvPr id="3" name="Content Placeholder 2"/>
          <p:cNvSpPr>
            <a:spLocks noGrp="1"/>
          </p:cNvSpPr>
          <p:nvPr>
            <p:ph idx="1"/>
          </p:nvPr>
        </p:nvSpPr>
        <p:spPr>
          <a:xfrm>
            <a:off x="457200" y="1371600"/>
            <a:ext cx="8153400" cy="1295400"/>
          </a:xfrm>
        </p:spPr>
        <p:txBody>
          <a:bodyPr/>
          <a:lstStyle/>
          <a:p>
            <a:r>
              <a:rPr lang="en-GB" sz="2400" dirty="0" smtClean="0">
                <a:latin typeface="Garamond" panose="02020404030301010803" pitchFamily="18" charset="0"/>
              </a:rPr>
              <a:t>Emphasis is on the functionality of rape for the transmission of genetic material.</a:t>
            </a:r>
          </a:p>
          <a:p>
            <a:r>
              <a:rPr lang="en-GB" sz="2400" dirty="0" smtClean="0">
                <a:latin typeface="Garamond" panose="02020404030301010803" pitchFamily="18" charset="0"/>
              </a:rPr>
              <a:t>Ellis again:</a:t>
            </a:r>
          </a:p>
        </p:txBody>
      </p:sp>
      <p:sp>
        <p:nvSpPr>
          <p:cNvPr id="4" name="TextBox 3"/>
          <p:cNvSpPr txBox="1"/>
          <p:nvPr/>
        </p:nvSpPr>
        <p:spPr>
          <a:xfrm>
            <a:off x="914400" y="3200400"/>
            <a:ext cx="7010400" cy="3046988"/>
          </a:xfrm>
          <a:prstGeom prst="rect">
            <a:avLst/>
          </a:prstGeom>
          <a:solidFill>
            <a:srgbClr val="CCFF99"/>
          </a:solidFill>
          <a:ln>
            <a:solidFill>
              <a:schemeClr val="tx1">
                <a:lumMod val="50000"/>
                <a:lumOff val="50000"/>
              </a:schemeClr>
            </a:solidFill>
          </a:ln>
        </p:spPr>
        <p:txBody>
          <a:bodyPr wrap="square" rtlCol="0">
            <a:spAutoFit/>
          </a:bodyPr>
          <a:lstStyle/>
          <a:p>
            <a:pPr algn="l"/>
            <a:r>
              <a:rPr lang="en-GB" dirty="0">
                <a:latin typeface="Garamond" panose="02020404030301010803" pitchFamily="18" charset="0"/>
              </a:rPr>
              <a:t>“ Tendency to rape must be under genetic influence.”</a:t>
            </a:r>
          </a:p>
          <a:p>
            <a:pPr algn="l"/>
            <a:r>
              <a:rPr lang="en-GB" dirty="0">
                <a:latin typeface="Garamond" panose="02020404030301010803" pitchFamily="18" charset="0"/>
              </a:rPr>
              <a:t>“Forced copulations must impregnate victims…to offset…risks of punishment.”</a:t>
            </a:r>
          </a:p>
          <a:p>
            <a:pPr algn="l"/>
            <a:r>
              <a:rPr lang="en-GB" dirty="0">
                <a:latin typeface="Garamond" panose="02020404030301010803" pitchFamily="18" charset="0"/>
              </a:rPr>
              <a:t>“Rape victims should be…of reproductive age.”</a:t>
            </a:r>
          </a:p>
          <a:p>
            <a:pPr algn="l"/>
            <a:r>
              <a:rPr lang="en-GB" dirty="0">
                <a:latin typeface="Garamond" panose="02020404030301010803" pitchFamily="18" charset="0"/>
              </a:rPr>
              <a:t>“Rape should be…resisted by victims, especially…to whom the females are not…attracted.”</a:t>
            </a:r>
          </a:p>
          <a:p>
            <a:pPr algn="l"/>
            <a:r>
              <a:rPr lang="en-GB" dirty="0">
                <a:latin typeface="Garamond" panose="02020404030301010803" pitchFamily="18" charset="0"/>
              </a:rPr>
              <a:t>“Rapists… should be less likely than other males to attract voluntary sex partners.” </a:t>
            </a:r>
          </a:p>
        </p:txBody>
      </p:sp>
    </p:spTree>
    <p:extLst>
      <p:ext uri="{BB962C8B-B14F-4D97-AF65-F5344CB8AC3E}">
        <p14:creationId xmlns:p14="http://schemas.microsoft.com/office/powerpoint/2010/main" val="1327060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0800" y="90488"/>
            <a:ext cx="6553200" cy="1190625"/>
          </a:xfrm>
        </p:spPr>
        <p:txBody>
          <a:bodyPr/>
          <a:lstStyle/>
          <a:p>
            <a:r>
              <a:rPr lang="en-GB" sz="3200" b="1" dirty="0" smtClean="0">
                <a:latin typeface="Garamond" panose="02020404030301010803" pitchFamily="18" charset="0"/>
              </a:rPr>
              <a:t>Sexual offenders: child molestation.</a:t>
            </a:r>
            <a:endParaRPr lang="en-US" sz="3200" b="1" dirty="0">
              <a:latin typeface="Garamond" panose="02020404030301010803" pitchFamily="18" charset="0"/>
            </a:endParaRPr>
          </a:p>
        </p:txBody>
      </p:sp>
      <p:sp>
        <p:nvSpPr>
          <p:cNvPr id="3" name="Content Placeholder 2"/>
          <p:cNvSpPr>
            <a:spLocks noGrp="1"/>
          </p:cNvSpPr>
          <p:nvPr>
            <p:ph idx="4294967295"/>
          </p:nvPr>
        </p:nvSpPr>
        <p:spPr>
          <a:xfrm>
            <a:off x="304800" y="1371600"/>
            <a:ext cx="8763000" cy="3962400"/>
          </a:xfrm>
        </p:spPr>
        <p:txBody>
          <a:bodyPr/>
          <a:lstStyle/>
          <a:p>
            <a:r>
              <a:rPr lang="en-GB" sz="2400" dirty="0" smtClean="0">
                <a:latin typeface="Garamond" panose="02020404030301010803" pitchFamily="18" charset="0"/>
              </a:rPr>
              <a:t>We look upon these offenders with a specific hostility, which is of concern to forensic </a:t>
            </a:r>
            <a:r>
              <a:rPr lang="en-GB" sz="2400" dirty="0">
                <a:latin typeface="Garamond" panose="02020404030301010803" pitchFamily="18" charset="0"/>
              </a:rPr>
              <a:t>psychologists:</a:t>
            </a:r>
          </a:p>
          <a:p>
            <a:endParaRPr lang="en-GB" sz="2400" dirty="0">
              <a:latin typeface="Garamond" panose="02020404030301010803" pitchFamily="18" charset="0"/>
            </a:endParaRPr>
          </a:p>
          <a:p>
            <a:endParaRPr lang="en-US" sz="2400" dirty="0"/>
          </a:p>
        </p:txBody>
      </p:sp>
      <p:sp>
        <p:nvSpPr>
          <p:cNvPr id="4" name="TextBox 3"/>
          <p:cNvSpPr txBox="1"/>
          <p:nvPr/>
        </p:nvSpPr>
        <p:spPr>
          <a:xfrm>
            <a:off x="457200" y="2438400"/>
            <a:ext cx="8382000" cy="1200329"/>
          </a:xfrm>
          <a:prstGeom prst="rect">
            <a:avLst/>
          </a:prstGeom>
          <a:solidFill>
            <a:srgbClr val="CCFF99"/>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1. will our professional judgement be affected?</a:t>
            </a:r>
          </a:p>
          <a:p>
            <a:r>
              <a:rPr lang="en-GB" dirty="0">
                <a:latin typeface="Garamond" panose="02020404030301010803" pitchFamily="18" charset="0"/>
              </a:rPr>
              <a:t>2. assessments of recidivism is subject to public pressure</a:t>
            </a:r>
          </a:p>
          <a:p>
            <a:r>
              <a:rPr lang="en-GB" dirty="0">
                <a:latin typeface="Garamond" panose="02020404030301010803" pitchFamily="18" charset="0"/>
              </a:rPr>
              <a:t>3. treatment options are a source of public debate and controversy</a:t>
            </a:r>
          </a:p>
        </p:txBody>
      </p:sp>
      <p:sp>
        <p:nvSpPr>
          <p:cNvPr id="5" name="TextBox 4"/>
          <p:cNvSpPr txBox="1"/>
          <p:nvPr/>
        </p:nvSpPr>
        <p:spPr>
          <a:xfrm>
            <a:off x="381000" y="4114800"/>
            <a:ext cx="8382000" cy="2308324"/>
          </a:xfrm>
          <a:prstGeom prst="rect">
            <a:avLst/>
          </a:prstGeom>
          <a:noFill/>
        </p:spPr>
        <p:txBody>
          <a:bodyPr wrap="square" rtlCol="0">
            <a:spAutoFit/>
          </a:bodyPr>
          <a:lstStyle/>
          <a:p>
            <a:r>
              <a:rPr lang="en-GB" dirty="0" smtClean="0">
                <a:latin typeface="Garamond" panose="02020404030301010803" pitchFamily="18" charset="0"/>
              </a:rPr>
              <a:t>Evidence </a:t>
            </a:r>
            <a:r>
              <a:rPr lang="en-GB" dirty="0">
                <a:latin typeface="Garamond" panose="02020404030301010803" pitchFamily="18" charset="0"/>
              </a:rPr>
              <a:t>is abound that the public are hostile to sex offenders. Radley (2001) used the `attitude towards sex </a:t>
            </a:r>
          </a:p>
          <a:p>
            <a:r>
              <a:rPr lang="en-GB" dirty="0">
                <a:latin typeface="Garamond" panose="02020404030301010803" pitchFamily="18" charset="0"/>
              </a:rPr>
              <a:t>offenders questionnaire` with police officers, probation workers, prison officers and psychologists. Although attitudes varied, police were more hostile than probation workers and psychologists, and males were more hostile than females.</a:t>
            </a:r>
          </a:p>
        </p:txBody>
      </p:sp>
    </p:spTree>
    <p:extLst>
      <p:ext uri="{BB962C8B-B14F-4D97-AF65-F5344CB8AC3E}">
        <p14:creationId xmlns:p14="http://schemas.microsoft.com/office/powerpoint/2010/main" val="357967855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90488"/>
            <a:ext cx="6477000" cy="1190625"/>
          </a:xfrm>
        </p:spPr>
        <p:txBody>
          <a:bodyPr/>
          <a:lstStyle/>
          <a:p>
            <a:r>
              <a:rPr lang="en-GB" sz="3200" b="1" dirty="0" smtClean="0">
                <a:latin typeface="Garamond" panose="02020404030301010803" pitchFamily="18" charset="0"/>
              </a:rPr>
              <a:t>Mental illness and sexual predators.</a:t>
            </a:r>
            <a:endParaRPr lang="en-US" sz="3200" b="1" dirty="0">
              <a:latin typeface="Garamond" panose="02020404030301010803" pitchFamily="18" charset="0"/>
            </a:endParaRPr>
          </a:p>
        </p:txBody>
      </p:sp>
      <p:sp>
        <p:nvSpPr>
          <p:cNvPr id="3" name="Content Placeholder 2"/>
          <p:cNvSpPr>
            <a:spLocks noGrp="1"/>
          </p:cNvSpPr>
          <p:nvPr>
            <p:ph idx="1"/>
          </p:nvPr>
        </p:nvSpPr>
        <p:spPr>
          <a:xfrm>
            <a:off x="457200" y="4191000"/>
            <a:ext cx="8153400" cy="2362200"/>
          </a:xfrm>
        </p:spPr>
        <p:txBody>
          <a:bodyPr/>
          <a:lstStyle/>
          <a:p>
            <a:r>
              <a:rPr lang="en-GB" sz="2400" b="1" dirty="0" smtClean="0">
                <a:solidFill>
                  <a:srgbClr val="00B050"/>
                </a:solidFill>
                <a:latin typeface="Garamond" panose="02020404030301010803" pitchFamily="18" charset="0"/>
              </a:rPr>
              <a:t>Does offending against children imply that individuals must be abnormally ill because of their actions?</a:t>
            </a:r>
          </a:p>
          <a:p>
            <a:r>
              <a:rPr lang="en-GB" sz="2400" b="1" dirty="0" smtClean="0">
                <a:solidFill>
                  <a:srgbClr val="00B050"/>
                </a:solidFill>
                <a:latin typeface="Garamond" panose="02020404030301010803" pitchFamily="18" charset="0"/>
              </a:rPr>
              <a:t>Can we consider paedophilia a special type of personality disorder?</a:t>
            </a:r>
            <a:endParaRPr lang="en-US" sz="2400" b="1" dirty="0">
              <a:solidFill>
                <a:srgbClr val="00B050"/>
              </a:solidFill>
              <a:latin typeface="Garamond" panose="02020404030301010803" pitchFamily="18" charset="0"/>
            </a:endParaRPr>
          </a:p>
        </p:txBody>
      </p:sp>
      <p:sp>
        <p:nvSpPr>
          <p:cNvPr id="4" name="TextBox 3"/>
          <p:cNvSpPr txBox="1"/>
          <p:nvPr/>
        </p:nvSpPr>
        <p:spPr>
          <a:xfrm>
            <a:off x="381000" y="1524000"/>
            <a:ext cx="8229600" cy="2308324"/>
          </a:xfrm>
          <a:prstGeom prst="rect">
            <a:avLst/>
          </a:prstGeom>
          <a:solidFill>
            <a:schemeClr val="accent3">
              <a:lumMod val="60000"/>
              <a:lumOff val="40000"/>
            </a:schemeClr>
          </a:solidFill>
          <a:ln>
            <a:solidFill>
              <a:schemeClr val="tx1">
                <a:lumMod val="50000"/>
                <a:lumOff val="50000"/>
              </a:schemeClr>
            </a:solidFill>
          </a:ln>
        </p:spPr>
        <p:txBody>
          <a:bodyPr wrap="square" rtlCol="0">
            <a:spAutoFit/>
          </a:bodyPr>
          <a:lstStyle/>
          <a:p>
            <a:pPr algn="l"/>
            <a:r>
              <a:rPr lang="en-GB" dirty="0">
                <a:latin typeface="Garamond" panose="02020404030301010803" pitchFamily="18" charset="0"/>
              </a:rPr>
              <a:t>Many people believe that sex offenders have specific personality characteristics. </a:t>
            </a:r>
          </a:p>
          <a:p>
            <a:pPr algn="l"/>
            <a:r>
              <a:rPr lang="en-GB" dirty="0">
                <a:latin typeface="Garamond" panose="02020404030301010803" pitchFamily="18" charset="0"/>
              </a:rPr>
              <a:t>But, paedophiles do not stand out in the crowd. The problem is that there is no accepted definition of abnormality in DSM or ICD which affords classification of abnormal </a:t>
            </a:r>
            <a:r>
              <a:rPr lang="en-GB" dirty="0" smtClean="0">
                <a:latin typeface="Garamond" panose="02020404030301010803" pitchFamily="18" charset="0"/>
              </a:rPr>
              <a:t>behaviour other than the act itself. </a:t>
            </a:r>
            <a:endParaRPr lang="en-GB" dirty="0">
              <a:latin typeface="Garamond" panose="02020404030301010803" pitchFamily="18" charset="0"/>
            </a:endParaRPr>
          </a:p>
        </p:txBody>
      </p:sp>
    </p:spTree>
    <p:extLst>
      <p:ext uri="{BB962C8B-B14F-4D97-AF65-F5344CB8AC3E}">
        <p14:creationId xmlns:p14="http://schemas.microsoft.com/office/powerpoint/2010/main" val="222935344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Classifications of child molesters.</a:t>
            </a:r>
            <a:endParaRPr lang="en-US" sz="3200" b="1" dirty="0">
              <a:latin typeface="Garamond" panose="02020404030301010803" pitchFamily="18" charset="0"/>
            </a:endParaRPr>
          </a:p>
        </p:txBody>
      </p:sp>
      <p:sp>
        <p:nvSpPr>
          <p:cNvPr id="3" name="Content Placeholder 2"/>
          <p:cNvSpPr>
            <a:spLocks noGrp="1"/>
          </p:cNvSpPr>
          <p:nvPr>
            <p:ph idx="1"/>
          </p:nvPr>
        </p:nvSpPr>
        <p:spPr>
          <a:xfrm>
            <a:off x="457200" y="1752600"/>
            <a:ext cx="8153400" cy="4572000"/>
          </a:xfrm>
        </p:spPr>
        <p:txBody>
          <a:bodyPr/>
          <a:lstStyle/>
          <a:p>
            <a:r>
              <a:rPr lang="en-GB" sz="2400" dirty="0" smtClean="0">
                <a:latin typeface="Garamond" panose="02020404030301010803" pitchFamily="18" charset="0"/>
              </a:rPr>
              <a:t>Commonest classification is dichotomy of fixated and regressed offenders (</a:t>
            </a:r>
            <a:r>
              <a:rPr lang="en-GB" sz="2400" dirty="0" err="1" smtClean="0">
                <a:latin typeface="Garamond" panose="02020404030301010803" pitchFamily="18" charset="0"/>
              </a:rPr>
              <a:t>Groth</a:t>
            </a:r>
            <a:r>
              <a:rPr lang="en-GB" sz="2400" dirty="0" smtClean="0">
                <a:latin typeface="Garamond" panose="02020404030301010803" pitchFamily="18" charset="0"/>
              </a:rPr>
              <a:t> &amp; Birnbaum1978).</a:t>
            </a:r>
          </a:p>
          <a:p>
            <a:r>
              <a:rPr lang="en-GB" sz="2400" dirty="0" smtClean="0">
                <a:latin typeface="Garamond" panose="02020404030301010803" pitchFamily="18" charset="0"/>
              </a:rPr>
              <a:t>Fixed offenders are developmentally fixed either permanently or temporarily on children, regressed offenders are sexually mature but regress to a former psychosexual stage of development.</a:t>
            </a:r>
          </a:p>
          <a:p>
            <a:r>
              <a:rPr lang="en-GB" sz="2400" dirty="0" smtClean="0">
                <a:latin typeface="Garamond" panose="02020404030301010803" pitchFamily="18" charset="0"/>
              </a:rPr>
              <a:t>An important difference is found in their relationships: fixed have never been married, regressed usually have.</a:t>
            </a:r>
          </a:p>
          <a:p>
            <a:r>
              <a:rPr lang="en-GB" sz="2400" dirty="0" smtClean="0">
                <a:latin typeface="Garamond" panose="02020404030301010803" pitchFamily="18" charset="0"/>
              </a:rPr>
              <a:t>Fixated offend against strangers/acquaintances whereas regressed offend against close networks. Some offenders even target women with children for this purpose.</a:t>
            </a:r>
            <a:endParaRPr lang="en-US" sz="2400" dirty="0">
              <a:latin typeface="Garamond" panose="02020404030301010803" pitchFamily="18" charset="0"/>
            </a:endParaRPr>
          </a:p>
        </p:txBody>
      </p:sp>
    </p:spTree>
    <p:extLst>
      <p:ext uri="{BB962C8B-B14F-4D97-AF65-F5344CB8AC3E}">
        <p14:creationId xmlns:p14="http://schemas.microsoft.com/office/powerpoint/2010/main" val="26216395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But, caution using the taxonomy:</a:t>
            </a:r>
            <a:endParaRPr lang="en-US" sz="3200" b="1" dirty="0">
              <a:latin typeface="Garamond" panose="02020404030301010803" pitchFamily="18" charset="0"/>
            </a:endParaRPr>
          </a:p>
        </p:txBody>
      </p:sp>
      <p:sp>
        <p:nvSpPr>
          <p:cNvPr id="3" name="Content Placeholder 2"/>
          <p:cNvSpPr>
            <a:spLocks noGrp="1"/>
          </p:cNvSpPr>
          <p:nvPr>
            <p:ph idx="1"/>
          </p:nvPr>
        </p:nvSpPr>
        <p:spPr>
          <a:xfrm>
            <a:off x="419100" y="1600200"/>
            <a:ext cx="8153400" cy="2438400"/>
          </a:xfrm>
        </p:spPr>
        <p:txBody>
          <a:bodyPr/>
          <a:lstStyle/>
          <a:p>
            <a:r>
              <a:rPr lang="en-GB" sz="2400" dirty="0" smtClean="0">
                <a:latin typeface="Garamond" panose="02020404030301010803" pitchFamily="18" charset="0"/>
              </a:rPr>
              <a:t>Incestuous fathers often offend against other children outside the family. Offending against children is their preference </a:t>
            </a:r>
            <a:r>
              <a:rPr lang="en-GB" sz="2400" b="1" dirty="0" smtClean="0">
                <a:latin typeface="Garamond" panose="02020404030301010803" pitchFamily="18" charset="0"/>
              </a:rPr>
              <a:t>not</a:t>
            </a:r>
            <a:r>
              <a:rPr lang="en-GB" sz="2400" dirty="0" smtClean="0">
                <a:latin typeface="Garamond" panose="02020404030301010803" pitchFamily="18" charset="0"/>
              </a:rPr>
              <a:t> the product of family situations.</a:t>
            </a:r>
          </a:p>
          <a:p>
            <a:r>
              <a:rPr lang="en-GB" sz="2400" dirty="0" smtClean="0">
                <a:latin typeface="Garamond" panose="02020404030301010803" pitchFamily="18" charset="0"/>
              </a:rPr>
              <a:t>They show sexual arousal to `erotic` depictions of children and will use the excuse of the situation to explain their behaviour.</a:t>
            </a:r>
          </a:p>
        </p:txBody>
      </p:sp>
      <p:sp>
        <p:nvSpPr>
          <p:cNvPr id="4" name="TextBox 3"/>
          <p:cNvSpPr txBox="1"/>
          <p:nvPr/>
        </p:nvSpPr>
        <p:spPr>
          <a:xfrm>
            <a:off x="990600" y="4267200"/>
            <a:ext cx="7010400" cy="1938992"/>
          </a:xfrm>
          <a:prstGeom prst="rect">
            <a:avLst/>
          </a:prstGeom>
          <a:solidFill>
            <a:schemeClr val="tx2">
              <a:lumMod val="20000"/>
              <a:lumOff val="80000"/>
            </a:schemeClr>
          </a:solidFill>
          <a:ln>
            <a:solidFill>
              <a:schemeClr val="tx1">
                <a:lumMod val="50000"/>
                <a:lumOff val="50000"/>
              </a:schemeClr>
            </a:solidFill>
          </a:ln>
        </p:spPr>
        <p:txBody>
          <a:bodyPr wrap="square" rtlCol="0">
            <a:spAutoFit/>
          </a:bodyPr>
          <a:lstStyle/>
          <a:p>
            <a:r>
              <a:rPr lang="en-GB" dirty="0">
                <a:latin typeface="Garamond" panose="02020404030301010803" pitchFamily="18" charset="0"/>
              </a:rPr>
              <a:t>Research has shown that 40% of incestuous offenders also offend outside the family.</a:t>
            </a:r>
          </a:p>
          <a:p>
            <a:r>
              <a:rPr lang="en-GB" dirty="0" err="1">
                <a:latin typeface="Garamond" panose="02020404030301010803" pitchFamily="18" charset="0"/>
              </a:rPr>
              <a:t>Groth</a:t>
            </a:r>
            <a:r>
              <a:rPr lang="en-GB" dirty="0">
                <a:latin typeface="Garamond" panose="02020404030301010803" pitchFamily="18" charset="0"/>
              </a:rPr>
              <a:t> &amp; Birnbaum argue that homosexual offenders are never </a:t>
            </a:r>
            <a:r>
              <a:rPr lang="en-GB" dirty="0" err="1">
                <a:latin typeface="Garamond" panose="02020404030301010803" pitchFamily="18" charset="0"/>
              </a:rPr>
              <a:t>regressors</a:t>
            </a:r>
            <a:r>
              <a:rPr lang="en-GB" dirty="0">
                <a:latin typeface="Garamond" panose="02020404030301010803" pitchFamily="18" charset="0"/>
              </a:rPr>
              <a:t>. However, this has yet to be supported with research.</a:t>
            </a:r>
          </a:p>
        </p:txBody>
      </p:sp>
    </p:spTree>
    <p:extLst>
      <p:ext uri="{BB962C8B-B14F-4D97-AF65-F5344CB8AC3E}">
        <p14:creationId xmlns:p14="http://schemas.microsoft.com/office/powerpoint/2010/main" val="38124507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67000" y="90488"/>
            <a:ext cx="6477000" cy="1190625"/>
          </a:xfrm>
        </p:spPr>
        <p:txBody>
          <a:bodyPr/>
          <a:lstStyle/>
          <a:p>
            <a:r>
              <a:rPr lang="en-GB" b="1" dirty="0" smtClean="0">
                <a:latin typeface="Garamond" panose="02020404030301010803" pitchFamily="18" charset="0"/>
              </a:rPr>
              <a:t>How common is paedophilia?</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229600" cy="4572000"/>
          </a:xfrm>
        </p:spPr>
        <p:txBody>
          <a:bodyPr/>
          <a:lstStyle/>
          <a:p>
            <a:r>
              <a:rPr lang="en-GB" sz="2400" dirty="0" smtClean="0">
                <a:latin typeface="Garamond" panose="02020404030301010803" pitchFamily="18" charset="0"/>
              </a:rPr>
              <a:t>This is difficult to assess, under reporting of offences is particularly strong in this area. Different studies and methods provide conflicting results. </a:t>
            </a:r>
          </a:p>
          <a:p>
            <a:r>
              <a:rPr lang="en-GB" sz="2400" dirty="0" smtClean="0">
                <a:latin typeface="Garamond" panose="02020404030301010803" pitchFamily="18" charset="0"/>
              </a:rPr>
              <a:t>One question asked : `is sexual arousal to imagery of children confined to offenders?`</a:t>
            </a:r>
          </a:p>
          <a:p>
            <a:endParaRPr lang="en-GB" sz="2400" dirty="0">
              <a:latin typeface="Garamond" panose="02020404030301010803" pitchFamily="18" charset="0"/>
            </a:endParaRPr>
          </a:p>
          <a:p>
            <a:pPr marL="0" indent="0">
              <a:buNone/>
            </a:pPr>
            <a:endParaRPr lang="en-GB" sz="2400" dirty="0" smtClean="0">
              <a:latin typeface="Garamond" panose="02020404030301010803" pitchFamily="18" charset="0"/>
            </a:endParaRPr>
          </a:p>
          <a:p>
            <a:endParaRPr lang="en-GB" sz="2400" dirty="0" smtClean="0"/>
          </a:p>
          <a:p>
            <a:endParaRPr lang="en-GB" sz="2400" dirty="0"/>
          </a:p>
          <a:p>
            <a:endParaRPr lang="en-GB" sz="2400" dirty="0" smtClean="0"/>
          </a:p>
          <a:p>
            <a:r>
              <a:rPr lang="en-GB" sz="2400" dirty="0" smtClean="0">
                <a:latin typeface="Garamond" panose="02020404030301010803" pitchFamily="18" charset="0"/>
              </a:rPr>
              <a:t>This finding is important, as it suggests that paedophilic orientation does not have to be acted out.</a:t>
            </a:r>
            <a:endParaRPr lang="en-US" sz="2400" dirty="0">
              <a:latin typeface="Garamond" panose="02020404030301010803" pitchFamily="18" charset="0"/>
            </a:endParaRPr>
          </a:p>
        </p:txBody>
      </p:sp>
      <p:sp>
        <p:nvSpPr>
          <p:cNvPr id="4" name="TextBox 3"/>
          <p:cNvSpPr txBox="1"/>
          <p:nvPr/>
        </p:nvSpPr>
        <p:spPr>
          <a:xfrm>
            <a:off x="609600" y="3429000"/>
            <a:ext cx="7848600" cy="1938992"/>
          </a:xfrm>
          <a:prstGeom prst="rect">
            <a:avLst/>
          </a:prstGeom>
          <a:solidFill>
            <a:schemeClr val="bg2">
              <a:lumMod val="25000"/>
              <a:lumOff val="75000"/>
            </a:schemeClr>
          </a:solidFill>
          <a:ln>
            <a:solidFill>
              <a:schemeClr val="tx1">
                <a:lumMod val="50000"/>
                <a:lumOff val="50000"/>
              </a:schemeClr>
            </a:solidFill>
          </a:ln>
        </p:spPr>
        <p:txBody>
          <a:bodyPr wrap="square" rtlCol="0">
            <a:spAutoFit/>
          </a:bodyPr>
          <a:lstStyle/>
          <a:p>
            <a:r>
              <a:rPr lang="en-GB" sz="2000" dirty="0">
                <a:latin typeface="Garamond" panose="02020404030301010803" pitchFamily="18" charset="0"/>
              </a:rPr>
              <a:t>Hall et al., (1995) sampled ordinary men </a:t>
            </a:r>
            <a:endParaRPr lang="en-GB" sz="2000" dirty="0" smtClean="0">
              <a:latin typeface="Garamond" panose="02020404030301010803" pitchFamily="18" charset="0"/>
            </a:endParaRPr>
          </a:p>
          <a:p>
            <a:r>
              <a:rPr lang="en-GB" sz="2000" dirty="0" smtClean="0">
                <a:latin typeface="Garamond" panose="02020404030301010803" pitchFamily="18" charset="0"/>
              </a:rPr>
              <a:t>via </a:t>
            </a:r>
            <a:r>
              <a:rPr lang="en-GB" sz="2000" dirty="0">
                <a:latin typeface="Garamond" panose="02020404030301010803" pitchFamily="18" charset="0"/>
              </a:rPr>
              <a:t>a newspaper ad. </a:t>
            </a:r>
            <a:endParaRPr lang="en-GB" sz="2000" dirty="0" smtClean="0">
              <a:latin typeface="Garamond" panose="02020404030301010803" pitchFamily="18" charset="0"/>
            </a:endParaRPr>
          </a:p>
          <a:p>
            <a:r>
              <a:rPr lang="en-GB" sz="2000" dirty="0" smtClean="0">
                <a:latin typeface="Garamond" panose="02020404030301010803" pitchFamily="18" charset="0"/>
              </a:rPr>
              <a:t>He </a:t>
            </a:r>
            <a:r>
              <a:rPr lang="en-GB" sz="2000" dirty="0">
                <a:latin typeface="Garamond" panose="02020404030301010803" pitchFamily="18" charset="0"/>
              </a:rPr>
              <a:t>reported a quarter showed more arousal to </a:t>
            </a:r>
            <a:endParaRPr lang="en-GB" sz="2000" dirty="0" smtClean="0">
              <a:latin typeface="Garamond" panose="02020404030301010803" pitchFamily="18" charset="0"/>
            </a:endParaRPr>
          </a:p>
          <a:p>
            <a:r>
              <a:rPr lang="en-GB" sz="2000" dirty="0" smtClean="0">
                <a:latin typeface="Garamond" panose="02020404030301010803" pitchFamily="18" charset="0"/>
              </a:rPr>
              <a:t>children </a:t>
            </a:r>
            <a:r>
              <a:rPr lang="en-GB" sz="2000" dirty="0">
                <a:latin typeface="Garamond" panose="02020404030301010803" pitchFamily="18" charset="0"/>
              </a:rPr>
              <a:t>than to women, </a:t>
            </a:r>
            <a:endParaRPr lang="en-GB" sz="2000" dirty="0" smtClean="0">
              <a:latin typeface="Garamond" panose="02020404030301010803" pitchFamily="18" charset="0"/>
            </a:endParaRPr>
          </a:p>
          <a:p>
            <a:r>
              <a:rPr lang="en-GB" sz="2000" dirty="0" smtClean="0">
                <a:latin typeface="Garamond" panose="02020404030301010803" pitchFamily="18" charset="0"/>
              </a:rPr>
              <a:t>a </a:t>
            </a:r>
            <a:r>
              <a:rPr lang="en-GB" sz="2000" dirty="0">
                <a:latin typeface="Garamond" panose="02020404030301010803" pitchFamily="18" charset="0"/>
              </a:rPr>
              <a:t>fifth admitted to paedophile interests but only 4% </a:t>
            </a:r>
            <a:endParaRPr lang="en-GB" sz="2000" dirty="0" smtClean="0">
              <a:latin typeface="Garamond" panose="02020404030301010803" pitchFamily="18" charset="0"/>
            </a:endParaRPr>
          </a:p>
          <a:p>
            <a:r>
              <a:rPr lang="en-GB" sz="2000" dirty="0" smtClean="0">
                <a:latin typeface="Garamond" panose="02020404030301010803" pitchFamily="18" charset="0"/>
              </a:rPr>
              <a:t>admitted </a:t>
            </a:r>
            <a:r>
              <a:rPr lang="en-GB" sz="2000" dirty="0">
                <a:latin typeface="Garamond" panose="02020404030301010803" pitchFamily="18" charset="0"/>
              </a:rPr>
              <a:t>to having engaged in acts.</a:t>
            </a:r>
          </a:p>
        </p:txBody>
      </p:sp>
    </p:spTree>
    <p:extLst>
      <p:ext uri="{BB962C8B-B14F-4D97-AF65-F5344CB8AC3E}">
        <p14:creationId xmlns:p14="http://schemas.microsoft.com/office/powerpoint/2010/main" val="37780736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304800"/>
            <a:ext cx="6019800" cy="1219200"/>
          </a:xfrm>
        </p:spPr>
        <p:txBody>
          <a:bodyPr/>
          <a:lstStyle/>
          <a:p>
            <a:r>
              <a:rPr lang="en-GB" sz="2800" b="1" dirty="0" smtClean="0">
                <a:latin typeface="Garamond" panose="02020404030301010803" pitchFamily="18" charset="0"/>
              </a:rPr>
              <a:t>Sex offenders: major or minor </a:t>
            </a:r>
            <a:r>
              <a:rPr lang="en-GB" sz="2800" b="1" dirty="0">
                <a:latin typeface="Garamond" panose="02020404030301010803" pitchFamily="18" charset="0"/>
              </a:rPr>
              <a:t>recidivists? Two opposing views</a:t>
            </a:r>
            <a:r>
              <a:rPr lang="en-GB" sz="3200" b="1" dirty="0">
                <a:latin typeface="Garamond" panose="02020404030301010803" pitchFamily="18" charset="0"/>
              </a:rPr>
              <a:t>:</a:t>
            </a:r>
            <a:br>
              <a:rPr lang="en-GB" sz="3200" b="1" dirty="0">
                <a:latin typeface="Garamond" panose="02020404030301010803" pitchFamily="18" charset="0"/>
              </a:rPr>
            </a:br>
            <a:endParaRPr lang="en-US" sz="3200" b="1" dirty="0">
              <a:latin typeface="Garamond" panose="02020404030301010803" pitchFamily="18" charset="0"/>
            </a:endParaRPr>
          </a:p>
        </p:txBody>
      </p:sp>
      <p:sp>
        <p:nvSpPr>
          <p:cNvPr id="4" name="Text Placeholder 3"/>
          <p:cNvSpPr>
            <a:spLocks noGrp="1"/>
          </p:cNvSpPr>
          <p:nvPr>
            <p:ph idx="1"/>
          </p:nvPr>
        </p:nvSpPr>
        <p:spPr>
          <a:xfrm>
            <a:off x="152400" y="1371600"/>
            <a:ext cx="8382000" cy="5105400"/>
          </a:xfrm>
        </p:spPr>
        <p:txBody>
          <a:bodyPr/>
          <a:lstStyle/>
          <a:p>
            <a:r>
              <a:rPr lang="en-GB" sz="2000" dirty="0" smtClean="0">
                <a:latin typeface="Garamond" panose="02020404030301010803" pitchFamily="18" charset="0"/>
              </a:rPr>
              <a:t>West (1987) little reoffending, Abel et al.,(1987) major reoffending. </a:t>
            </a:r>
          </a:p>
          <a:p>
            <a:pPr marL="0" indent="0">
              <a:buNone/>
            </a:pPr>
            <a:endParaRPr lang="en-GB" sz="2000" dirty="0" smtClean="0">
              <a:latin typeface="Garamond" panose="02020404030301010803" pitchFamily="18" charset="0"/>
            </a:endParaRPr>
          </a:p>
          <a:p>
            <a:pPr marL="0" indent="0">
              <a:buNone/>
            </a:pPr>
            <a:endParaRPr lang="en-GB" sz="2000" dirty="0" smtClean="0">
              <a:latin typeface="Garamond" panose="02020404030301010803" pitchFamily="18" charset="0"/>
            </a:endParaRPr>
          </a:p>
          <a:p>
            <a:pPr marL="0" indent="0">
              <a:buNone/>
            </a:pPr>
            <a:endParaRPr lang="en-GB" sz="2000" dirty="0" smtClean="0">
              <a:latin typeface="Garamond" panose="02020404030301010803" pitchFamily="18" charset="0"/>
            </a:endParaRPr>
          </a:p>
          <a:p>
            <a:r>
              <a:rPr lang="en-GB" sz="2000" dirty="0" smtClean="0">
                <a:latin typeface="Garamond" panose="02020404030301010803" pitchFamily="18" charset="0"/>
              </a:rPr>
              <a:t>Offenders visiting private clinics may be more compliant, studies using reconviction rates underestimate the amount of reoffending and many researchers argue that neither view is true. </a:t>
            </a:r>
          </a:p>
          <a:p>
            <a:r>
              <a:rPr lang="en-GB" sz="2000" dirty="0" smtClean="0">
                <a:latin typeface="Garamond" panose="02020404030301010803" pitchFamily="18" charset="0"/>
              </a:rPr>
              <a:t>Abel`s study has been criticised for its unrepresentativeness, as the offenders were not currently under prosecution, they were offered treatment in exchange for confession and they were more likely to be most deviant, as they had sought help.</a:t>
            </a:r>
          </a:p>
          <a:p>
            <a:r>
              <a:rPr lang="en-GB" sz="2000" dirty="0" smtClean="0">
                <a:latin typeface="Garamond" panose="02020404030301010803" pitchFamily="18" charset="0"/>
              </a:rPr>
              <a:t>The Grampian study (Mair,1995) reported that after 10 years, half had reoffended, but not for sexual offences, those convicted for hands on crimes were less likely to reoffend than those for hands off crimes. Incestuous offenders had very low reconviction rates, with extra familial offenders more likely to reoffend.</a:t>
            </a:r>
            <a:endParaRPr lang="en-US" sz="2000" dirty="0">
              <a:latin typeface="Garamond" panose="02020404030301010803" pitchFamily="18" charset="0"/>
            </a:endParaRPr>
          </a:p>
        </p:txBody>
      </p:sp>
      <p:sp>
        <p:nvSpPr>
          <p:cNvPr id="3" name="TextBox 2"/>
          <p:cNvSpPr txBox="1"/>
          <p:nvPr/>
        </p:nvSpPr>
        <p:spPr>
          <a:xfrm>
            <a:off x="2819400" y="1793358"/>
            <a:ext cx="3200400" cy="1015663"/>
          </a:xfrm>
          <a:prstGeom prst="rect">
            <a:avLst/>
          </a:prstGeom>
          <a:solidFill>
            <a:schemeClr val="accent3">
              <a:lumMod val="60000"/>
              <a:lumOff val="40000"/>
            </a:schemeClr>
          </a:solidFill>
          <a:ln>
            <a:solidFill>
              <a:schemeClr val="tx1">
                <a:lumMod val="50000"/>
                <a:lumOff val="50000"/>
              </a:schemeClr>
            </a:solidFill>
          </a:ln>
        </p:spPr>
        <p:txBody>
          <a:bodyPr wrap="square" rtlCol="0">
            <a:spAutoFit/>
          </a:bodyPr>
          <a:lstStyle/>
          <a:p>
            <a:r>
              <a:rPr lang="en-GB" sz="2000" dirty="0">
                <a:solidFill>
                  <a:schemeClr val="accent6">
                    <a:lumMod val="50000"/>
                  </a:schemeClr>
                </a:solidFill>
                <a:latin typeface="Garamond" panose="02020404030301010803" pitchFamily="18" charset="0"/>
              </a:rPr>
              <a:t>However, these types of analysis are complicated by a number of factors: </a:t>
            </a:r>
          </a:p>
        </p:txBody>
      </p:sp>
    </p:spTree>
    <p:extLst>
      <p:ext uri="{BB962C8B-B14F-4D97-AF65-F5344CB8AC3E}">
        <p14:creationId xmlns:p14="http://schemas.microsoft.com/office/powerpoint/2010/main" val="22655456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24200" y="90488"/>
            <a:ext cx="6019800" cy="1190625"/>
          </a:xfrm>
        </p:spPr>
        <p:txBody>
          <a:bodyPr/>
          <a:lstStyle/>
          <a:p>
            <a:r>
              <a:rPr lang="en-GB" b="1" dirty="0" smtClean="0">
                <a:latin typeface="Garamond" panose="02020404030301010803" pitchFamily="18" charset="0"/>
              </a:rPr>
              <a:t>Back to youthful offenders.</a:t>
            </a:r>
            <a:endParaRPr lang="en-US" b="1" dirty="0">
              <a:latin typeface="Garamond" panose="02020404030301010803" pitchFamily="18" charset="0"/>
            </a:endParaRPr>
          </a:p>
        </p:txBody>
      </p:sp>
      <p:sp>
        <p:nvSpPr>
          <p:cNvPr id="3" name="Content Placeholder 2"/>
          <p:cNvSpPr>
            <a:spLocks noGrp="1"/>
          </p:cNvSpPr>
          <p:nvPr>
            <p:ph idx="4294967295"/>
          </p:nvPr>
        </p:nvSpPr>
        <p:spPr>
          <a:xfrm>
            <a:off x="0" y="1371600"/>
            <a:ext cx="8839200" cy="5334000"/>
          </a:xfrm>
        </p:spPr>
        <p:txBody>
          <a:bodyPr/>
          <a:lstStyle/>
          <a:p>
            <a:r>
              <a:rPr lang="en-GB" sz="2400" dirty="0" smtClean="0">
                <a:latin typeface="Garamond" panose="02020404030301010803" pitchFamily="18" charset="0"/>
              </a:rPr>
              <a:t>Up to half of child sexual abuse is conducted by those under age 21. in a meta analysis, Graves et al., (1996) classed offenders into 3 categories:</a:t>
            </a:r>
          </a:p>
          <a:p>
            <a:pPr marL="0" indent="0">
              <a:buNone/>
            </a:pPr>
            <a:endParaRPr lang="en-GB" sz="2400" dirty="0" smtClean="0"/>
          </a:p>
          <a:p>
            <a:pPr marL="0" indent="0">
              <a:buNone/>
            </a:pPr>
            <a:endParaRPr lang="en-GB" sz="2400" dirty="0"/>
          </a:p>
          <a:p>
            <a:pPr marL="0" indent="0">
              <a:buNone/>
            </a:pPr>
            <a:endParaRPr lang="en-GB" sz="2400" dirty="0" smtClean="0"/>
          </a:p>
          <a:p>
            <a:pPr marL="0" indent="0">
              <a:buNone/>
            </a:pPr>
            <a:endParaRPr lang="en-GB" sz="2400" dirty="0"/>
          </a:p>
          <a:p>
            <a:pPr marL="0" indent="0">
              <a:buNone/>
            </a:pPr>
            <a:endParaRPr lang="en-GB" sz="2400" dirty="0" smtClean="0"/>
          </a:p>
          <a:p>
            <a:pPr marL="0" indent="0">
              <a:buNone/>
            </a:pPr>
            <a:endParaRPr lang="en-GB" sz="2400" dirty="0" smtClean="0"/>
          </a:p>
          <a:p>
            <a:r>
              <a:rPr lang="en-GB" sz="2400" dirty="0" smtClean="0">
                <a:latin typeface="Garamond" panose="02020404030301010803" pitchFamily="18" charset="0"/>
              </a:rPr>
              <a:t>They generally are of lower social class, with pathological family structures, parents physically neglected/abused as children and a patriarchal problem of substance abuse.</a:t>
            </a:r>
            <a:endParaRPr lang="en-US" sz="2400" dirty="0">
              <a:latin typeface="Garamond" panose="02020404030301010803" pitchFamily="18" charset="0"/>
            </a:endParaRPr>
          </a:p>
        </p:txBody>
      </p:sp>
      <p:sp>
        <p:nvSpPr>
          <p:cNvPr id="4" name="TextBox 3"/>
          <p:cNvSpPr txBox="1"/>
          <p:nvPr/>
        </p:nvSpPr>
        <p:spPr>
          <a:xfrm>
            <a:off x="762000" y="2667000"/>
            <a:ext cx="7315200" cy="1938992"/>
          </a:xfrm>
          <a:prstGeom prst="rect">
            <a:avLst/>
          </a:prstGeom>
          <a:solidFill>
            <a:schemeClr val="accent1">
              <a:lumMod val="40000"/>
              <a:lumOff val="60000"/>
            </a:schemeClr>
          </a:solidFill>
          <a:ln>
            <a:solidFill>
              <a:schemeClr val="tx1">
                <a:lumMod val="50000"/>
                <a:lumOff val="50000"/>
              </a:schemeClr>
            </a:solidFill>
          </a:ln>
        </p:spPr>
        <p:txBody>
          <a:bodyPr wrap="square" rtlCol="0">
            <a:spAutoFit/>
          </a:bodyPr>
          <a:lstStyle/>
          <a:p>
            <a:pPr algn="l"/>
            <a:r>
              <a:rPr lang="en-GB" dirty="0">
                <a:latin typeface="Garamond" panose="02020404030301010803" pitchFamily="18" charset="0"/>
              </a:rPr>
              <a:t>Paedophilic: first offence between 6-12 years, usually female.</a:t>
            </a:r>
          </a:p>
          <a:p>
            <a:pPr algn="l"/>
            <a:r>
              <a:rPr lang="en-GB" dirty="0">
                <a:latin typeface="Garamond" panose="02020404030301010803" pitchFamily="18" charset="0"/>
              </a:rPr>
              <a:t>Sexual Assault: first offence age 13-15, victims vary, both older and younger.</a:t>
            </a:r>
          </a:p>
          <a:p>
            <a:pPr algn="l"/>
            <a:r>
              <a:rPr lang="en-GB" dirty="0">
                <a:latin typeface="Garamond" panose="02020404030301010803" pitchFamily="18" charset="0"/>
              </a:rPr>
              <a:t>Mixed Offence: a variety of sexual assault, exhibitionism, voyeurism, young children and </a:t>
            </a:r>
            <a:r>
              <a:rPr lang="en-GB" dirty="0" err="1">
                <a:latin typeface="Garamond" panose="02020404030301010803" pitchFamily="18" charset="0"/>
              </a:rPr>
              <a:t>frotteurism</a:t>
            </a:r>
            <a:r>
              <a:rPr lang="en-GB" dirty="0">
                <a:latin typeface="Garamond" panose="02020404030301010803" pitchFamily="18" charset="0"/>
              </a:rPr>
              <a:t>. </a:t>
            </a:r>
          </a:p>
        </p:txBody>
      </p:sp>
    </p:spTree>
    <p:extLst>
      <p:ext uri="{BB962C8B-B14F-4D97-AF65-F5344CB8AC3E}">
        <p14:creationId xmlns:p14="http://schemas.microsoft.com/office/powerpoint/2010/main" val="397452239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Theories of Paedophilia: </a:t>
            </a:r>
            <a:br>
              <a:rPr lang="en-GB" sz="3200" b="1" dirty="0" smtClean="0">
                <a:latin typeface="Garamond" panose="02020404030301010803" pitchFamily="18" charset="0"/>
              </a:rPr>
            </a:br>
            <a:r>
              <a:rPr lang="en-GB" sz="3200" b="1" dirty="0" smtClean="0">
                <a:latin typeface="Garamond" panose="02020404030301010803" pitchFamily="18" charset="0"/>
              </a:rPr>
              <a:t>The Preconditions model.</a:t>
            </a:r>
            <a:endParaRPr lang="en-US" sz="3200"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dirty="0" err="1" smtClean="0">
                <a:latin typeface="Garamond" panose="02020404030301010803" pitchFamily="18" charset="0"/>
              </a:rPr>
              <a:t>Araji</a:t>
            </a:r>
            <a:r>
              <a:rPr lang="en-GB" sz="2400" dirty="0" smtClean="0">
                <a:latin typeface="Garamond" panose="02020404030301010803" pitchFamily="18" charset="0"/>
              </a:rPr>
              <a:t> &amp; </a:t>
            </a:r>
            <a:r>
              <a:rPr lang="en-GB" sz="2400" dirty="0" err="1" smtClean="0">
                <a:latin typeface="Garamond" panose="02020404030301010803" pitchFamily="18" charset="0"/>
              </a:rPr>
              <a:t>Finkelhor</a:t>
            </a:r>
            <a:r>
              <a:rPr lang="en-GB" sz="2400" dirty="0" smtClean="0">
                <a:latin typeface="Garamond" panose="02020404030301010803" pitchFamily="18" charset="0"/>
              </a:rPr>
              <a:t> (1985) proposed a model of preconditions for sexual abuse. It is an older model based on common sense notions, with little supporting empirical evidence. Its main advantage is that it links theory with therapy, but it is mainly descriptive.</a:t>
            </a:r>
            <a:endParaRPr lang="en-US" sz="2400" dirty="0">
              <a:latin typeface="Garamond" panose="02020404030301010803" pitchFamily="18" charset="0"/>
            </a:endParaRPr>
          </a:p>
        </p:txBody>
      </p:sp>
      <p:sp>
        <p:nvSpPr>
          <p:cNvPr id="7" name="Rectangle 6"/>
          <p:cNvSpPr/>
          <p:nvPr/>
        </p:nvSpPr>
        <p:spPr bwMode="auto">
          <a:xfrm>
            <a:off x="1524000" y="3619500"/>
            <a:ext cx="2743200" cy="1295400"/>
          </a:xfrm>
          <a:prstGeom prst="rect">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Emotional congruence</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dirty="0" smtClean="0">
                <a:ln>
                  <a:noFill/>
                </a:ln>
                <a:solidFill>
                  <a:schemeClr val="tx1"/>
                </a:solidFill>
                <a:effectLst/>
                <a:latin typeface="Garamond" panose="02020404030301010803" pitchFamily="18" charset="0"/>
              </a:rPr>
              <a:t> with children</a:t>
            </a:r>
            <a:r>
              <a:rPr kumimoji="0" lang="en-GB" sz="1600" b="0" i="0" u="none" strike="noStrike" cap="none" normalizeH="0" dirty="0" smtClean="0">
                <a:ln>
                  <a:noFill/>
                </a:ln>
                <a:solidFill>
                  <a:schemeClr val="tx1"/>
                </a:solidFill>
                <a:effectLst/>
                <a:latin typeface="Garamond" panose="02020404030301010803" pitchFamily="18" charset="0"/>
              </a:rPr>
              <a:t>: lacking in </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a:latin typeface="Garamond" panose="02020404030301010803" pitchFamily="18" charset="0"/>
              </a:rPr>
              <a:t>s</a:t>
            </a:r>
            <a:r>
              <a:rPr lang="en-GB" sz="1600" baseline="0" dirty="0" smtClean="0">
                <a:latin typeface="Garamond" panose="02020404030301010803" pitchFamily="18" charset="0"/>
              </a:rPr>
              <a:t>elf esteem, psychosocially</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a:latin typeface="Garamond" panose="02020404030301010803" pitchFamily="18" charset="0"/>
              </a:rPr>
              <a:t>i</a:t>
            </a:r>
            <a:r>
              <a:rPr kumimoji="0" lang="en-GB" sz="1600" b="0" i="0" u="none" strike="noStrike" cap="none" normalizeH="0" dirty="0" smtClean="0">
                <a:ln>
                  <a:noFill/>
                </a:ln>
                <a:solidFill>
                  <a:schemeClr val="tx1"/>
                </a:solidFill>
                <a:effectLst/>
                <a:latin typeface="Garamond" panose="02020404030301010803" pitchFamily="18" charset="0"/>
              </a:rPr>
              <a:t>mmature, a need to </a:t>
            </a:r>
          </a:p>
          <a:p>
            <a:pPr marL="0" marR="0" indent="0" algn="ctr" defTabSz="914400" rtl="0" eaLnBrk="1" fontAlgn="base" latinLnBrk="0" hangingPunct="1">
              <a:lnSpc>
                <a:spcPct val="100000"/>
              </a:lnSpc>
              <a:spcBef>
                <a:spcPct val="0"/>
              </a:spcBef>
              <a:spcAft>
                <a:spcPct val="0"/>
              </a:spcAft>
              <a:buClrTx/>
              <a:buSzTx/>
              <a:buFontTx/>
              <a:buNone/>
              <a:tabLst/>
            </a:pPr>
            <a:r>
              <a:rPr lang="en-GB" sz="1600" baseline="0" dirty="0" smtClean="0">
                <a:latin typeface="Garamond" panose="02020404030301010803" pitchFamily="18" charset="0"/>
              </a:rPr>
              <a:t>Dominate.</a:t>
            </a:r>
            <a:endParaRPr kumimoji="0" lang="en-US" sz="1600" b="0" i="0" u="none" strike="noStrike" cap="none" normalizeH="0" baseline="0" dirty="0" smtClean="0">
              <a:ln>
                <a:noFill/>
              </a:ln>
              <a:solidFill>
                <a:schemeClr val="tx1"/>
              </a:solidFill>
              <a:effectLst/>
              <a:latin typeface="Garamond" panose="02020404030301010803" pitchFamily="18" charset="0"/>
            </a:endParaRPr>
          </a:p>
        </p:txBody>
      </p:sp>
      <p:sp>
        <p:nvSpPr>
          <p:cNvPr id="8" name="Rectangle 7"/>
          <p:cNvSpPr/>
          <p:nvPr/>
        </p:nvSpPr>
        <p:spPr bwMode="auto">
          <a:xfrm>
            <a:off x="5486400" y="3619500"/>
            <a:ext cx="2743200" cy="1295400"/>
          </a:xfrm>
          <a:prstGeom prst="rect">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GB" sz="1600" b="1" dirty="0" smtClean="0">
                <a:latin typeface="Garamond" panose="02020404030301010803" pitchFamily="18" charset="0"/>
              </a:rPr>
              <a:t>Social arousal by children:</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i="0" u="none" strike="noStrike" cap="none" normalizeH="0" baseline="0" dirty="0" smtClean="0">
                <a:ln>
                  <a:noFill/>
                </a:ln>
                <a:solidFill>
                  <a:schemeClr val="tx1"/>
                </a:solidFill>
                <a:effectLst/>
                <a:latin typeface="Garamond" panose="02020404030301010803" pitchFamily="18" charset="0"/>
              </a:rPr>
              <a:t>Sexually</a:t>
            </a:r>
            <a:r>
              <a:rPr kumimoji="0" lang="en-GB" sz="1600" i="0" u="none" strike="noStrike" cap="none" normalizeH="0" dirty="0" smtClean="0">
                <a:ln>
                  <a:noFill/>
                </a:ln>
                <a:solidFill>
                  <a:schemeClr val="tx1"/>
                </a:solidFill>
                <a:effectLst/>
                <a:latin typeface="Garamond" panose="02020404030301010803" pitchFamily="18" charset="0"/>
              </a:rPr>
              <a:t> socialised by child</a:t>
            </a:r>
          </a:p>
          <a:p>
            <a:pPr marL="0" marR="0" indent="0" algn="ctr" defTabSz="914400" rtl="0" eaLnBrk="1" fontAlgn="base" latinLnBrk="0" hangingPunct="1">
              <a:lnSpc>
                <a:spcPct val="100000"/>
              </a:lnSpc>
              <a:spcBef>
                <a:spcPct val="0"/>
              </a:spcBef>
              <a:spcAft>
                <a:spcPct val="0"/>
              </a:spcAft>
              <a:buClrTx/>
              <a:buSzTx/>
              <a:buFontTx/>
              <a:buNone/>
              <a:tabLst/>
            </a:pPr>
            <a:r>
              <a:rPr lang="en-GB" sz="1600" baseline="0" dirty="0" smtClean="0">
                <a:latin typeface="Garamond" panose="02020404030301010803" pitchFamily="18" charset="0"/>
              </a:rPr>
              <a:t>Pornography, hormonal</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i="0" u="none" strike="noStrike" cap="none" normalizeH="0" dirty="0" smtClean="0">
                <a:ln>
                  <a:noFill/>
                </a:ln>
                <a:solidFill>
                  <a:schemeClr val="tx1"/>
                </a:solidFill>
                <a:effectLst/>
                <a:latin typeface="Garamond" panose="02020404030301010803" pitchFamily="18" charset="0"/>
              </a:rPr>
              <a:t>Imbalances/abnormalities</a:t>
            </a:r>
            <a:r>
              <a:rPr kumimoji="0" lang="en-GB" sz="1600" i="0" u="none" strike="noStrike" cap="none" normalizeH="0" dirty="0" smtClean="0">
                <a:ln>
                  <a:noFill/>
                </a:ln>
                <a:solidFill>
                  <a:schemeClr val="tx1"/>
                </a:solidFill>
                <a:effectLst/>
                <a:latin typeface="Times New Roman" pitchFamily="18" charset="0"/>
              </a:rPr>
              <a:t>.</a:t>
            </a:r>
            <a:endParaRPr kumimoji="0" lang="en-US" sz="1600" i="0" u="none" strike="noStrike" cap="none" normalizeH="0" baseline="0" dirty="0" smtClean="0">
              <a:ln>
                <a:noFill/>
              </a:ln>
              <a:solidFill>
                <a:schemeClr val="tx1"/>
              </a:solidFill>
              <a:effectLst/>
              <a:latin typeface="Times New Roman" pitchFamily="18" charset="0"/>
            </a:endParaRPr>
          </a:p>
        </p:txBody>
      </p:sp>
      <p:sp>
        <p:nvSpPr>
          <p:cNvPr id="9" name="Rectangle 8"/>
          <p:cNvSpPr/>
          <p:nvPr/>
        </p:nvSpPr>
        <p:spPr bwMode="auto">
          <a:xfrm>
            <a:off x="1524000" y="5219700"/>
            <a:ext cx="2743200" cy="1295400"/>
          </a:xfrm>
          <a:prstGeom prst="rect">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Blockages preventing adult </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c</a:t>
            </a:r>
            <a:r>
              <a:rPr lang="en-GB" sz="1600" b="1" dirty="0" smtClean="0">
                <a:latin typeface="Garamond" panose="02020404030301010803" pitchFamily="18" charset="0"/>
              </a:rPr>
              <a:t>ontact: </a:t>
            </a:r>
            <a:r>
              <a:rPr lang="en-GB" sz="1600" dirty="0" smtClean="0">
                <a:latin typeface="Garamond" panose="02020404030301010803" pitchFamily="18" charset="0"/>
              </a:rPr>
              <a:t>lack of social skills,</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a:latin typeface="Garamond" panose="02020404030301010803" pitchFamily="18" charset="0"/>
              </a:rPr>
              <a:t>p</a:t>
            </a:r>
            <a:r>
              <a:rPr kumimoji="0" lang="en-GB" sz="1600" b="0" i="0" u="none" strike="noStrike" cap="none" normalizeH="0" baseline="0" dirty="0" smtClean="0">
                <a:ln>
                  <a:noFill/>
                </a:ln>
                <a:solidFill>
                  <a:schemeClr val="tx1"/>
                </a:solidFill>
                <a:effectLst/>
                <a:latin typeface="Garamond" panose="02020404030301010803" pitchFamily="18" charset="0"/>
              </a:rPr>
              <a:t>roblems relating to adult</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a:latin typeface="Garamond" panose="02020404030301010803" pitchFamily="18" charset="0"/>
              </a:rPr>
              <a:t>f</a:t>
            </a:r>
            <a:r>
              <a:rPr lang="en-GB" sz="1600" dirty="0" smtClean="0">
                <a:latin typeface="Garamond" panose="02020404030301010803" pitchFamily="18" charset="0"/>
              </a:rPr>
              <a:t>emales, repressive sexual </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smtClean="0">
                <a:latin typeface="Garamond" panose="02020404030301010803" pitchFamily="18" charset="0"/>
              </a:rPr>
              <a:t>Socialisation in childhood.</a:t>
            </a:r>
            <a:endParaRPr lang="en-GB" sz="1600" dirty="0">
              <a:latin typeface="Garamond" panose="02020404030301010803" pitchFamily="18" charset="0"/>
            </a:endParaRPr>
          </a:p>
        </p:txBody>
      </p:sp>
      <p:sp>
        <p:nvSpPr>
          <p:cNvPr id="10" name="Rectangle 9"/>
          <p:cNvSpPr/>
          <p:nvPr/>
        </p:nvSpPr>
        <p:spPr bwMode="auto">
          <a:xfrm>
            <a:off x="5486400" y="5219700"/>
            <a:ext cx="2743200" cy="1295400"/>
          </a:xfrm>
          <a:prstGeom prst="rect">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Garamond" panose="02020404030301010803" pitchFamily="18" charset="0"/>
              </a:rPr>
              <a:t>Disinhibition of norms </a:t>
            </a:r>
          </a:p>
          <a:p>
            <a:pPr marL="0" marR="0" indent="0" algn="ctr" defTabSz="914400" rtl="0" eaLnBrk="1" fontAlgn="base" latinLnBrk="0" hangingPunct="1">
              <a:lnSpc>
                <a:spcPct val="100000"/>
              </a:lnSpc>
              <a:spcBef>
                <a:spcPct val="0"/>
              </a:spcBef>
              <a:spcAft>
                <a:spcPct val="0"/>
              </a:spcAft>
              <a:buClrTx/>
              <a:buSzTx/>
              <a:buFontTx/>
              <a:buNone/>
              <a:tabLst/>
            </a:pPr>
            <a:r>
              <a:rPr lang="en-GB" sz="1600" b="1" dirty="0">
                <a:latin typeface="Garamond" panose="02020404030301010803" pitchFamily="18" charset="0"/>
              </a:rPr>
              <a:t>a</a:t>
            </a:r>
            <a:r>
              <a:rPr kumimoji="0" lang="en-GB" sz="1600" b="1" i="0" u="none" strike="noStrike" cap="none" normalizeH="0" baseline="0" dirty="0" smtClean="0">
                <a:ln>
                  <a:noFill/>
                </a:ln>
                <a:solidFill>
                  <a:schemeClr val="tx1"/>
                </a:solidFill>
                <a:effectLst/>
                <a:latin typeface="Garamond" panose="02020404030301010803" pitchFamily="18" charset="0"/>
              </a:rPr>
              <a:t>gainst</a:t>
            </a:r>
            <a:r>
              <a:rPr lang="en-GB" sz="1600" b="1" dirty="0" smtClean="0">
                <a:latin typeface="Garamond" panose="02020404030301010803" pitchFamily="18" charset="0"/>
              </a:rPr>
              <a:t> adult/child sex:</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600" i="0" u="none" strike="noStrike" cap="none" normalizeH="0" baseline="0" dirty="0" smtClean="0">
                <a:ln>
                  <a:noFill/>
                </a:ln>
                <a:solidFill>
                  <a:schemeClr val="tx1"/>
                </a:solidFill>
                <a:effectLst/>
                <a:latin typeface="Garamond" panose="02020404030301010803" pitchFamily="18" charset="0"/>
              </a:rPr>
              <a:t>Senility, alcohol, incest-</a:t>
            </a:r>
          </a:p>
          <a:p>
            <a:pPr marL="0" marR="0" indent="0" algn="ctr" defTabSz="914400" rtl="0" eaLnBrk="1" fontAlgn="base" latinLnBrk="0" hangingPunct="1">
              <a:lnSpc>
                <a:spcPct val="100000"/>
              </a:lnSpc>
              <a:spcBef>
                <a:spcPct val="0"/>
              </a:spcBef>
              <a:spcAft>
                <a:spcPct val="0"/>
              </a:spcAft>
              <a:buClrTx/>
              <a:buSzTx/>
              <a:buFontTx/>
              <a:buNone/>
              <a:tabLst/>
            </a:pPr>
            <a:r>
              <a:rPr lang="en-GB" sz="1600" dirty="0" smtClean="0">
                <a:latin typeface="Garamond" panose="02020404030301010803" pitchFamily="18" charset="0"/>
              </a:rPr>
              <a:t>Tolerant sub culture.</a:t>
            </a:r>
            <a:endParaRPr kumimoji="0" lang="en-US" sz="1600" i="0" u="none" strike="noStrike" cap="none" normalizeH="0" baseline="0" dirty="0" smtClean="0">
              <a:ln>
                <a:noFill/>
              </a:ln>
              <a:solidFill>
                <a:schemeClr val="tx1"/>
              </a:solidFill>
              <a:effectLst/>
              <a:latin typeface="Garamond" panose="02020404030301010803" pitchFamily="18" charset="0"/>
            </a:endParaRPr>
          </a:p>
        </p:txBody>
      </p:sp>
    </p:spTree>
    <p:extLst>
      <p:ext uri="{BB962C8B-B14F-4D97-AF65-F5344CB8AC3E}">
        <p14:creationId xmlns:p14="http://schemas.microsoft.com/office/powerpoint/2010/main" val="342756088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67000" y="90488"/>
            <a:ext cx="6477000" cy="1190625"/>
          </a:xfrm>
        </p:spPr>
        <p:txBody>
          <a:bodyPr/>
          <a:lstStyle/>
          <a:p>
            <a:r>
              <a:rPr lang="en-GB" sz="2800" b="1" dirty="0" smtClean="0">
                <a:latin typeface="Garamond" panose="02020404030301010803" pitchFamily="18" charset="0"/>
              </a:rPr>
              <a:t>Theories: </a:t>
            </a:r>
            <a:br>
              <a:rPr lang="en-GB" sz="2800" b="1" dirty="0" smtClean="0">
                <a:latin typeface="Garamond" panose="02020404030301010803" pitchFamily="18" charset="0"/>
              </a:rPr>
            </a:br>
            <a:r>
              <a:rPr lang="en-GB" sz="2800" b="1" dirty="0" smtClean="0">
                <a:latin typeface="Garamond" panose="02020404030301010803" pitchFamily="18" charset="0"/>
              </a:rPr>
              <a:t>Psychotherapeutic/cognitive model.</a:t>
            </a:r>
            <a:endParaRPr lang="en-US" sz="2800" b="1" dirty="0">
              <a:latin typeface="Garamond" panose="02020404030301010803" pitchFamily="18" charset="0"/>
            </a:endParaRPr>
          </a:p>
        </p:txBody>
      </p:sp>
      <p:sp>
        <p:nvSpPr>
          <p:cNvPr id="3" name="Content Placeholder 2"/>
          <p:cNvSpPr>
            <a:spLocks noGrp="1"/>
          </p:cNvSpPr>
          <p:nvPr>
            <p:ph idx="4294967295"/>
          </p:nvPr>
        </p:nvSpPr>
        <p:spPr>
          <a:xfrm>
            <a:off x="0" y="1371600"/>
            <a:ext cx="8763000" cy="4572000"/>
          </a:xfrm>
        </p:spPr>
        <p:txBody>
          <a:bodyPr/>
          <a:lstStyle/>
          <a:p>
            <a:r>
              <a:rPr lang="en-GB" sz="2400" dirty="0" smtClean="0">
                <a:latin typeface="Garamond" panose="02020404030301010803" pitchFamily="18" charset="0"/>
              </a:rPr>
              <a:t>The main emphasis is on cognitive and behavioural steps in offending behaviour. Usually only see parts of the model being used depending on the situation. There are 4 steps to the abusive process:</a:t>
            </a:r>
          </a:p>
        </p:txBody>
      </p:sp>
      <p:sp>
        <p:nvSpPr>
          <p:cNvPr id="4" name="TextBox 3"/>
          <p:cNvSpPr txBox="1"/>
          <p:nvPr/>
        </p:nvSpPr>
        <p:spPr>
          <a:xfrm>
            <a:off x="4648200" y="2667000"/>
            <a:ext cx="4114800" cy="3785652"/>
          </a:xfrm>
          <a:prstGeom prst="rect">
            <a:avLst/>
          </a:prstGeom>
          <a:solidFill>
            <a:srgbClr val="CCFF99"/>
          </a:solidFill>
          <a:ln>
            <a:solidFill>
              <a:schemeClr val="tx1">
                <a:lumMod val="50000"/>
                <a:lumOff val="50000"/>
              </a:schemeClr>
            </a:solidFill>
          </a:ln>
        </p:spPr>
        <p:txBody>
          <a:bodyPr wrap="square" rtlCol="0">
            <a:spAutoFit/>
          </a:bodyPr>
          <a:lstStyle/>
          <a:p>
            <a:r>
              <a:rPr lang="en-GB" sz="2000" dirty="0" err="1">
                <a:latin typeface="Garamond" panose="02020404030301010803" pitchFamily="18" charset="0"/>
              </a:rPr>
              <a:t>Barbaree</a:t>
            </a:r>
            <a:r>
              <a:rPr lang="en-GB" sz="2000" dirty="0">
                <a:latin typeface="Garamond" panose="02020404030301010803" pitchFamily="18" charset="0"/>
              </a:rPr>
              <a:t> (1998) found substantial numbers of rapist and paedophiles denied their offences, with up to 40% minimising the seriousness of their offence. Interestingly, two thirds admitted their offences following therapy.</a:t>
            </a:r>
          </a:p>
          <a:p>
            <a:r>
              <a:rPr lang="en-GB" sz="2000" dirty="0">
                <a:latin typeface="Garamond" panose="02020404030301010803" pitchFamily="18" charset="0"/>
              </a:rPr>
              <a:t>Denial and cognitive distortions are important in understanding the link to recidivism; offenders may fail to deal with the factors which lead to offending. </a:t>
            </a:r>
          </a:p>
        </p:txBody>
      </p:sp>
      <p:sp>
        <p:nvSpPr>
          <p:cNvPr id="5" name="TextBox 4"/>
          <p:cNvSpPr txBox="1"/>
          <p:nvPr/>
        </p:nvSpPr>
        <p:spPr>
          <a:xfrm>
            <a:off x="228600" y="3348473"/>
            <a:ext cx="3867982" cy="1938992"/>
          </a:xfrm>
          <a:prstGeom prst="rect">
            <a:avLst/>
          </a:prstGeom>
          <a:noFill/>
        </p:spPr>
        <p:txBody>
          <a:bodyPr wrap="none" rtlCol="0">
            <a:spAutoFit/>
          </a:bodyPr>
          <a:lstStyle/>
          <a:p>
            <a:r>
              <a:rPr lang="en-GB" b="1" dirty="0" smtClean="0">
                <a:solidFill>
                  <a:srgbClr val="00B050"/>
                </a:solidFill>
                <a:latin typeface="Garamond" panose="02020404030301010803" pitchFamily="18" charset="0"/>
              </a:rPr>
              <a:t>1. Cognitive </a:t>
            </a:r>
            <a:r>
              <a:rPr lang="en-GB" b="1" dirty="0">
                <a:solidFill>
                  <a:srgbClr val="00B050"/>
                </a:solidFill>
                <a:latin typeface="Garamond" panose="02020404030301010803" pitchFamily="18" charset="0"/>
              </a:rPr>
              <a:t>distortions, </a:t>
            </a:r>
            <a:endParaRPr lang="en-GB" b="1" dirty="0" smtClean="0">
              <a:solidFill>
                <a:srgbClr val="00B050"/>
              </a:solidFill>
              <a:latin typeface="Garamond" panose="02020404030301010803" pitchFamily="18" charset="0"/>
            </a:endParaRPr>
          </a:p>
          <a:p>
            <a:r>
              <a:rPr lang="en-GB" b="1" dirty="0" smtClean="0">
                <a:solidFill>
                  <a:srgbClr val="00B050"/>
                </a:solidFill>
                <a:latin typeface="Garamond" panose="02020404030301010803" pitchFamily="18" charset="0"/>
              </a:rPr>
              <a:t>2. Grooming</a:t>
            </a:r>
            <a:r>
              <a:rPr lang="en-GB" b="1" dirty="0">
                <a:solidFill>
                  <a:srgbClr val="00B050"/>
                </a:solidFill>
                <a:latin typeface="Garamond" panose="02020404030301010803" pitchFamily="18" charset="0"/>
              </a:rPr>
              <a:t>, </a:t>
            </a:r>
            <a:endParaRPr lang="en-GB" b="1" dirty="0" smtClean="0">
              <a:solidFill>
                <a:srgbClr val="00B050"/>
              </a:solidFill>
              <a:latin typeface="Garamond" panose="02020404030301010803" pitchFamily="18" charset="0"/>
            </a:endParaRPr>
          </a:p>
          <a:p>
            <a:r>
              <a:rPr lang="en-GB" b="1" dirty="0" smtClean="0">
                <a:solidFill>
                  <a:srgbClr val="00B050"/>
                </a:solidFill>
                <a:latin typeface="Garamond" panose="02020404030301010803" pitchFamily="18" charset="0"/>
              </a:rPr>
              <a:t>3. Planning </a:t>
            </a:r>
            <a:r>
              <a:rPr lang="en-GB" b="1" dirty="0">
                <a:solidFill>
                  <a:srgbClr val="00B050"/>
                </a:solidFill>
                <a:latin typeface="Garamond" panose="02020404030301010803" pitchFamily="18" charset="0"/>
              </a:rPr>
              <a:t>through fantasy </a:t>
            </a:r>
            <a:endParaRPr lang="en-GB" b="1" dirty="0" smtClean="0">
              <a:solidFill>
                <a:srgbClr val="00B050"/>
              </a:solidFill>
              <a:latin typeface="Garamond" panose="02020404030301010803" pitchFamily="18" charset="0"/>
            </a:endParaRPr>
          </a:p>
          <a:p>
            <a:r>
              <a:rPr lang="en-GB" b="1" dirty="0" smtClean="0">
                <a:solidFill>
                  <a:srgbClr val="00B050"/>
                </a:solidFill>
                <a:latin typeface="Garamond" panose="02020404030301010803" pitchFamily="18" charset="0"/>
              </a:rPr>
              <a:t>and </a:t>
            </a:r>
          </a:p>
          <a:p>
            <a:r>
              <a:rPr lang="en-GB" b="1" dirty="0" smtClean="0">
                <a:solidFill>
                  <a:srgbClr val="00B050"/>
                </a:solidFill>
                <a:latin typeface="Garamond" panose="02020404030301010803" pitchFamily="18" charset="0"/>
              </a:rPr>
              <a:t>4. Denial</a:t>
            </a:r>
            <a:r>
              <a:rPr lang="en-GB" b="1" dirty="0">
                <a:solidFill>
                  <a:srgbClr val="00B050"/>
                </a:solidFill>
                <a:latin typeface="Garamond" panose="02020404030301010803" pitchFamily="18" charset="0"/>
              </a:rPr>
              <a:t>.</a:t>
            </a:r>
          </a:p>
        </p:txBody>
      </p:sp>
    </p:spTree>
    <p:extLst>
      <p:ext uri="{BB962C8B-B14F-4D97-AF65-F5344CB8AC3E}">
        <p14:creationId xmlns:p14="http://schemas.microsoft.com/office/powerpoint/2010/main" val="12975325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Typical clinical/cognitive model.</a:t>
            </a:r>
            <a:endParaRPr lang="en-US" sz="3200" b="1" dirty="0">
              <a:latin typeface="Garamond" panose="02020404030301010803"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86671635"/>
              </p:ext>
            </p:extLst>
          </p:nvPr>
        </p:nvGraphicFramePr>
        <p:xfrm>
          <a:off x="457200" y="1371600"/>
          <a:ext cx="81534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8" name="Straight Arrow Connector 7"/>
          <p:cNvCxnSpPr/>
          <p:nvPr/>
        </p:nvCxnSpPr>
        <p:spPr bwMode="auto">
          <a:xfrm flipV="1">
            <a:off x="3733800" y="2743200"/>
            <a:ext cx="685800" cy="2743200"/>
          </a:xfrm>
          <a:prstGeom prst="straightConnector1">
            <a:avLst/>
          </a:prstGeom>
          <a:solidFill>
            <a:schemeClr val="accent1"/>
          </a:solidFill>
          <a:ln w="12700" cap="sq" cmpd="sng" algn="ctr">
            <a:solidFill>
              <a:schemeClr val="tx1"/>
            </a:solidFill>
            <a:prstDash val="solid"/>
            <a:round/>
            <a:headEnd type="none" w="sm" len="sm"/>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V="1">
            <a:off x="3733800" y="3657600"/>
            <a:ext cx="2057400" cy="1828800"/>
          </a:xfrm>
          <a:prstGeom prst="straightConnector1">
            <a:avLst/>
          </a:prstGeom>
          <a:solidFill>
            <a:schemeClr val="accent1"/>
          </a:solidFill>
          <a:ln w="12700" cap="sq" cmpd="sng" algn="ctr">
            <a:solidFill>
              <a:schemeClr val="tx1"/>
            </a:solidFill>
            <a:prstDash val="solid"/>
            <a:round/>
            <a:headEnd type="none" w="sm" len="sm"/>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ight Arrow 10"/>
          <p:cNvSpPr/>
          <p:nvPr/>
        </p:nvSpPr>
        <p:spPr bwMode="auto">
          <a:xfrm rot="2398216">
            <a:off x="5553688" y="2010696"/>
            <a:ext cx="914400" cy="3048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6684838">
            <a:off x="2484117" y="1840039"/>
            <a:ext cx="774700" cy="68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155944">
            <a:off x="6566026" y="3897749"/>
            <a:ext cx="792163" cy="87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7384111">
            <a:off x="1750873" y="3914110"/>
            <a:ext cx="803521" cy="8840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3360311">
            <a:off x="4102595" y="5678098"/>
            <a:ext cx="792163" cy="87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9615137">
            <a:off x="3503832" y="3241230"/>
            <a:ext cx="1036474" cy="1140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2771099">
            <a:off x="4566905" y="3654147"/>
            <a:ext cx="1417383" cy="13587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501222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Theories: </a:t>
            </a:r>
            <a:br>
              <a:rPr lang="en-GB" sz="3200" b="1" dirty="0" smtClean="0">
                <a:latin typeface="Garamond" panose="02020404030301010803" pitchFamily="18" charset="0"/>
              </a:rPr>
            </a:br>
            <a:r>
              <a:rPr lang="en-GB" sz="3200" b="1" dirty="0" smtClean="0">
                <a:latin typeface="Garamond" panose="02020404030301010803" pitchFamily="18" charset="0"/>
              </a:rPr>
              <a:t>The Sexualisation model.</a:t>
            </a:r>
            <a:endParaRPr lang="en-US" sz="3200"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dirty="0" smtClean="0">
                <a:latin typeface="Garamond" panose="02020404030301010803" pitchFamily="18" charset="0"/>
              </a:rPr>
              <a:t>Howitt (1995) regards paedophilic orientation developing from early sexual experiences. </a:t>
            </a:r>
          </a:p>
          <a:p>
            <a:r>
              <a:rPr lang="en-GB" sz="2400" dirty="0" smtClean="0">
                <a:latin typeface="Garamond" panose="02020404030301010803" pitchFamily="18" charset="0"/>
              </a:rPr>
              <a:t>Early abuse, especially penetrative, by older children, or by females, is more likely to have this effect. </a:t>
            </a:r>
          </a:p>
          <a:p>
            <a:r>
              <a:rPr lang="en-GB" sz="2400" dirty="0" smtClean="0">
                <a:latin typeface="Garamond" panose="02020404030301010803" pitchFamily="18" charset="0"/>
              </a:rPr>
              <a:t>Therefore this is a developmental model and can explain why some of the abused go on to abuse and others do not.</a:t>
            </a:r>
            <a:endParaRPr lang="en-US" sz="2400" dirty="0">
              <a:latin typeface="Garamond" panose="02020404030301010803" pitchFamily="18" charset="0"/>
            </a:endParaRPr>
          </a:p>
        </p:txBody>
      </p:sp>
      <p:sp>
        <p:nvSpPr>
          <p:cNvPr id="5" name="Rectangle 4"/>
          <p:cNvSpPr/>
          <p:nvPr/>
        </p:nvSpPr>
        <p:spPr bwMode="auto">
          <a:xfrm>
            <a:off x="1143000" y="4220296"/>
            <a:ext cx="2133600" cy="914400"/>
          </a:xfrm>
          <a:prstGeom prst="rect">
            <a:avLst/>
          </a:prstGeom>
          <a:solidFill>
            <a:srgbClr val="FFFFCC"/>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Garamond" panose="02020404030301010803" pitchFamily="18" charset="0"/>
              </a:rPr>
              <a:t>Early abusive</a:t>
            </a:r>
          </a:p>
          <a:p>
            <a:pPr marL="0" marR="0" indent="0" algn="ctr" defTabSz="914400" rtl="0" eaLnBrk="1" fontAlgn="base" latinLnBrk="0" hangingPunct="1">
              <a:lnSpc>
                <a:spcPct val="100000"/>
              </a:lnSpc>
              <a:spcBef>
                <a:spcPct val="0"/>
              </a:spcBef>
              <a:spcAft>
                <a:spcPct val="0"/>
              </a:spcAft>
              <a:buClrTx/>
              <a:buSzTx/>
              <a:buFontTx/>
              <a:buNone/>
              <a:tabLst/>
            </a:pPr>
            <a:r>
              <a:rPr lang="en-GB" sz="1800" dirty="0">
                <a:latin typeface="Garamond" panose="02020404030301010803" pitchFamily="18" charset="0"/>
              </a:rPr>
              <a:t>s</a:t>
            </a:r>
            <a:r>
              <a:rPr lang="en-GB" sz="1800" dirty="0" smtClean="0">
                <a:latin typeface="Garamond" panose="02020404030301010803" pitchFamily="18" charset="0"/>
              </a:rPr>
              <a:t>exual</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Garamond" panose="02020404030301010803" pitchFamily="18" charset="0"/>
              </a:rPr>
              <a:t>experiences</a:t>
            </a:r>
            <a:endParaRPr kumimoji="0" lang="en-US" sz="1800" b="0" i="0" u="none" strike="noStrike" cap="none" normalizeH="0" baseline="0" dirty="0" smtClean="0">
              <a:ln>
                <a:noFill/>
              </a:ln>
              <a:solidFill>
                <a:schemeClr val="tx1"/>
              </a:solidFill>
              <a:effectLst/>
              <a:latin typeface="Garamond" panose="02020404030301010803" pitchFamily="18" charset="0"/>
            </a:endParaRPr>
          </a:p>
        </p:txBody>
      </p:sp>
      <p:sp>
        <p:nvSpPr>
          <p:cNvPr id="15" name="Rectangle 14"/>
          <p:cNvSpPr/>
          <p:nvPr/>
        </p:nvSpPr>
        <p:spPr bwMode="auto">
          <a:xfrm>
            <a:off x="3657600" y="4220296"/>
            <a:ext cx="2133600" cy="914400"/>
          </a:xfrm>
          <a:prstGeom prst="rect">
            <a:avLst/>
          </a:prstGeom>
          <a:solidFill>
            <a:srgbClr val="FFFF99"/>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Garamond" panose="02020404030301010803" pitchFamily="18" charset="0"/>
              </a:rPr>
              <a:t>Especially if</a:t>
            </a:r>
          </a:p>
          <a:p>
            <a:pPr marL="0" marR="0" indent="0" algn="ctr" defTabSz="914400" rtl="0" eaLnBrk="1" fontAlgn="base" latinLnBrk="0" hangingPunct="1">
              <a:lnSpc>
                <a:spcPct val="100000"/>
              </a:lnSpc>
              <a:spcBef>
                <a:spcPct val="0"/>
              </a:spcBef>
              <a:spcAft>
                <a:spcPct val="0"/>
              </a:spcAft>
              <a:buClrTx/>
              <a:buSzTx/>
              <a:buFontTx/>
              <a:buNone/>
              <a:tabLst/>
            </a:pPr>
            <a:r>
              <a:rPr lang="en-GB" sz="1800" dirty="0" smtClean="0">
                <a:latin typeface="Garamond" panose="02020404030301010803" pitchFamily="18" charset="0"/>
              </a:rPr>
              <a:t>Extreme or repeated</a:t>
            </a:r>
            <a:endParaRPr kumimoji="0" lang="en-US" sz="1800" b="0" i="0" u="none" strike="noStrike" cap="none" normalizeH="0" baseline="0" dirty="0" smtClean="0">
              <a:ln>
                <a:noFill/>
              </a:ln>
              <a:solidFill>
                <a:schemeClr val="tx1"/>
              </a:solidFill>
              <a:effectLst/>
              <a:latin typeface="Garamond" panose="02020404030301010803" pitchFamily="18" charset="0"/>
            </a:endParaRPr>
          </a:p>
        </p:txBody>
      </p:sp>
      <p:sp>
        <p:nvSpPr>
          <p:cNvPr id="17" name="Rectangle 16"/>
          <p:cNvSpPr/>
          <p:nvPr/>
        </p:nvSpPr>
        <p:spPr bwMode="auto">
          <a:xfrm>
            <a:off x="6172200" y="4220296"/>
            <a:ext cx="2133600" cy="914400"/>
          </a:xfrm>
          <a:prstGeom prst="rect">
            <a:avLst/>
          </a:prstGeom>
          <a:solidFill>
            <a:srgbClr val="FFFF66"/>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Garamond" panose="02020404030301010803" pitchFamily="18" charset="0"/>
              </a:rPr>
              <a:t>Possibly sexual </a:t>
            </a:r>
          </a:p>
          <a:p>
            <a:pPr marL="0" marR="0" indent="0" algn="ctr" defTabSz="914400" rtl="0" eaLnBrk="1" fontAlgn="base" latinLnBrk="0" hangingPunct="1">
              <a:lnSpc>
                <a:spcPct val="100000"/>
              </a:lnSpc>
              <a:spcBef>
                <a:spcPct val="0"/>
              </a:spcBef>
              <a:spcAft>
                <a:spcPct val="0"/>
              </a:spcAft>
              <a:buClrTx/>
              <a:buSzTx/>
              <a:buFontTx/>
              <a:buNone/>
              <a:tabLst/>
            </a:pPr>
            <a:r>
              <a:rPr lang="en-GB" sz="1800" dirty="0">
                <a:latin typeface="Garamond" panose="02020404030301010803" pitchFamily="18" charset="0"/>
              </a:rPr>
              <a:t>e</a:t>
            </a:r>
            <a:r>
              <a:rPr lang="en-GB" sz="1800" dirty="0" smtClean="0">
                <a:latin typeface="Garamond" panose="02020404030301010803" pitchFamily="18" charset="0"/>
              </a:rPr>
              <a:t>xperiences with</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Garamond" panose="02020404030301010803" pitchFamily="18" charset="0"/>
              </a:rPr>
              <a:t>Peers</a:t>
            </a:r>
            <a:endParaRPr kumimoji="0" lang="en-US" sz="1800" b="0" i="0" u="none" strike="noStrike" cap="none" normalizeH="0" baseline="0" dirty="0" smtClean="0">
              <a:ln>
                <a:noFill/>
              </a:ln>
              <a:solidFill>
                <a:schemeClr val="tx1"/>
              </a:solidFill>
              <a:effectLst/>
              <a:latin typeface="Garamond" panose="02020404030301010803" pitchFamily="18" charset="0"/>
            </a:endParaRPr>
          </a:p>
        </p:txBody>
      </p:sp>
      <p:sp>
        <p:nvSpPr>
          <p:cNvPr id="18" name="Rectangle 17"/>
          <p:cNvSpPr/>
          <p:nvPr/>
        </p:nvSpPr>
        <p:spPr bwMode="auto">
          <a:xfrm>
            <a:off x="4918075" y="5572270"/>
            <a:ext cx="2133600" cy="914400"/>
          </a:xfrm>
          <a:prstGeom prst="rect">
            <a:avLst/>
          </a:prstGeom>
          <a:solidFill>
            <a:srgbClr val="FFFF00"/>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GB" sz="2000" dirty="0" smtClean="0">
                <a:latin typeface="Garamond" panose="02020404030301010803" pitchFamily="18" charset="0"/>
              </a:rPr>
              <a:t>`Adolescent` </a:t>
            </a:r>
          </a:p>
          <a:p>
            <a:pPr marL="0" marR="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Garamond" panose="02020404030301010803" pitchFamily="18" charset="0"/>
              </a:rPr>
              <a:t>Paedophile</a:t>
            </a:r>
            <a:r>
              <a:rPr kumimoji="0" lang="en-GB" sz="2000" b="0" i="0" u="none" strike="noStrike" cap="none" normalizeH="0" dirty="0" smtClean="0">
                <a:ln>
                  <a:noFill/>
                </a:ln>
                <a:solidFill>
                  <a:schemeClr val="tx1"/>
                </a:solidFill>
                <a:effectLst/>
                <a:latin typeface="Garamond" panose="02020404030301010803" pitchFamily="18" charset="0"/>
              </a:rPr>
              <a:t> career</a:t>
            </a:r>
            <a:endParaRPr kumimoji="0" lang="en-US" sz="2000" b="0" i="0" u="none" strike="noStrike" cap="none" normalizeH="0" baseline="0" dirty="0" smtClean="0">
              <a:ln>
                <a:noFill/>
              </a:ln>
              <a:solidFill>
                <a:schemeClr val="tx1"/>
              </a:solidFill>
              <a:effectLst/>
              <a:latin typeface="Garamond" panose="02020404030301010803" pitchFamily="18" charset="0"/>
            </a:endParaRPr>
          </a:p>
        </p:txBody>
      </p:sp>
      <p:sp>
        <p:nvSpPr>
          <p:cNvPr id="10" name="Right Arrow 9"/>
          <p:cNvSpPr/>
          <p:nvPr/>
        </p:nvSpPr>
        <p:spPr bwMode="auto">
          <a:xfrm>
            <a:off x="3276600" y="4539744"/>
            <a:ext cx="381000" cy="275504"/>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1362" y="4504098"/>
            <a:ext cx="396875"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6474545" y="5218257"/>
            <a:ext cx="396875"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4495800" y="5864226"/>
            <a:ext cx="396875"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Rectangle 23"/>
          <p:cNvSpPr/>
          <p:nvPr/>
        </p:nvSpPr>
        <p:spPr bwMode="auto">
          <a:xfrm>
            <a:off x="2362199" y="5572270"/>
            <a:ext cx="2133600" cy="914400"/>
          </a:xfrm>
          <a:prstGeom prst="rect">
            <a:avLst/>
          </a:prstGeom>
          <a:solidFill>
            <a:srgbClr val="FFCC00"/>
          </a:solidFill>
          <a:ln w="12700" cap="sq" cmpd="sng" algn="ctr">
            <a:solidFill>
              <a:schemeClr val="tx1"/>
            </a:solidFill>
            <a:prstDash val="solid"/>
            <a:round/>
            <a:headEnd type="none" w="sm" len="sm"/>
            <a:tailEnd type="none" w="sm" len="sm"/>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Garamond" panose="02020404030301010803" pitchFamily="18" charset="0"/>
              </a:rPr>
              <a:t>Paedophile adult</a:t>
            </a:r>
            <a:endParaRPr kumimoji="0" lang="en-US" sz="2000" b="0" i="0" u="none" strike="noStrike" cap="none" normalizeH="0" baseline="0" dirty="0" smtClean="0">
              <a:ln>
                <a:noFill/>
              </a:ln>
              <a:solidFill>
                <a:schemeClr val="tx1"/>
              </a:solidFill>
              <a:effectLst/>
              <a:latin typeface="Garamond" panose="02020404030301010803" pitchFamily="18" charset="0"/>
            </a:endParaRPr>
          </a:p>
        </p:txBody>
      </p:sp>
    </p:spTree>
    <p:extLst>
      <p:ext uri="{BB962C8B-B14F-4D97-AF65-F5344CB8AC3E}">
        <p14:creationId xmlns:p14="http://schemas.microsoft.com/office/powerpoint/2010/main" val="395611319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Theories: </a:t>
            </a:r>
            <a:br>
              <a:rPr lang="en-GB" sz="3200" b="1" dirty="0" smtClean="0">
                <a:latin typeface="Garamond" panose="02020404030301010803" pitchFamily="18" charset="0"/>
              </a:rPr>
            </a:br>
            <a:r>
              <a:rPr lang="en-GB" sz="3200" b="1" dirty="0" smtClean="0">
                <a:latin typeface="Garamond" panose="02020404030301010803" pitchFamily="18" charset="0"/>
              </a:rPr>
              <a:t>The Pathways model.</a:t>
            </a:r>
            <a:endParaRPr lang="en-US" sz="3200" b="1" dirty="0">
              <a:latin typeface="Garamond" panose="02020404030301010803" pitchFamily="18" charset="0"/>
            </a:endParaRPr>
          </a:p>
        </p:txBody>
      </p:sp>
      <p:sp>
        <p:nvSpPr>
          <p:cNvPr id="3" name="Content Placeholder 2"/>
          <p:cNvSpPr>
            <a:spLocks noGrp="1"/>
          </p:cNvSpPr>
          <p:nvPr>
            <p:ph idx="1"/>
          </p:nvPr>
        </p:nvSpPr>
        <p:spPr>
          <a:xfrm>
            <a:off x="228600" y="1371600"/>
            <a:ext cx="8686800" cy="4191000"/>
          </a:xfrm>
        </p:spPr>
        <p:txBody>
          <a:bodyPr/>
          <a:lstStyle/>
          <a:p>
            <a:r>
              <a:rPr lang="en-GB" sz="2400" dirty="0" smtClean="0">
                <a:latin typeface="Garamond" panose="02020404030301010803" pitchFamily="18" charset="0"/>
              </a:rPr>
              <a:t>Ward &amp; </a:t>
            </a:r>
            <a:r>
              <a:rPr lang="en-GB" sz="2400" dirty="0" err="1" smtClean="0">
                <a:latin typeface="Garamond" panose="02020404030301010803" pitchFamily="18" charset="0"/>
              </a:rPr>
              <a:t>Siegert</a:t>
            </a:r>
            <a:r>
              <a:rPr lang="en-GB" sz="2400" dirty="0" smtClean="0">
                <a:latin typeface="Garamond" panose="02020404030301010803" pitchFamily="18" charset="0"/>
              </a:rPr>
              <a:t> (2002) took the best features of models and developed one comprehensive model. </a:t>
            </a:r>
          </a:p>
          <a:p>
            <a:r>
              <a:rPr lang="en-GB" sz="2400" dirty="0" smtClean="0">
                <a:latin typeface="Garamond" panose="02020404030301010803" pitchFamily="18" charset="0"/>
              </a:rPr>
              <a:t>The model explores all of the potential determinants of behaviour, individually and in combination to explain the interest in children as sexual orientation (and not as a substitute for sexual relationships with adults).</a:t>
            </a:r>
          </a:p>
          <a:p>
            <a:r>
              <a:rPr lang="en-GB" sz="2400" dirty="0" smtClean="0">
                <a:latin typeface="Garamond" panose="02020404030301010803" pitchFamily="18" charset="0"/>
              </a:rPr>
              <a:t>From this model, they postulate four psychological mechanisms involved in offending behaviour:</a:t>
            </a:r>
          </a:p>
          <a:p>
            <a:endParaRPr lang="en-GB" sz="2400" dirty="0">
              <a:latin typeface="Garamond" panose="02020404030301010803" pitchFamily="18" charset="0"/>
            </a:endParaRPr>
          </a:p>
          <a:p>
            <a:endParaRPr lang="en-GB" sz="2400" dirty="0" smtClean="0">
              <a:latin typeface="Garamond" panose="02020404030301010803" pitchFamily="18" charset="0"/>
            </a:endParaRPr>
          </a:p>
          <a:p>
            <a:endParaRPr lang="en-GB" sz="2400" dirty="0" smtClean="0">
              <a:latin typeface="Garamond" panose="02020404030301010803" pitchFamily="18" charset="0"/>
            </a:endParaRPr>
          </a:p>
          <a:p>
            <a:r>
              <a:rPr lang="en-GB" sz="2400" dirty="0" smtClean="0">
                <a:latin typeface="Garamond" panose="02020404030301010803" pitchFamily="18" charset="0"/>
              </a:rPr>
              <a:t>According to Ward &amp; </a:t>
            </a:r>
            <a:r>
              <a:rPr lang="en-GB" sz="2400" dirty="0" err="1" smtClean="0">
                <a:latin typeface="Garamond" panose="02020404030301010803" pitchFamily="18" charset="0"/>
              </a:rPr>
              <a:t>Siegert</a:t>
            </a:r>
            <a:r>
              <a:rPr lang="en-GB" sz="2400" dirty="0" smtClean="0">
                <a:latin typeface="Garamond" panose="02020404030301010803" pitchFamily="18" charset="0"/>
              </a:rPr>
              <a:t>, the pure paedophile has critical deficits in all four psychological pathways.</a:t>
            </a:r>
            <a:endParaRPr lang="en-US" sz="2400" dirty="0">
              <a:latin typeface="Garamond" panose="02020404030301010803" pitchFamily="18" charset="0"/>
            </a:endParaRPr>
          </a:p>
        </p:txBody>
      </p:sp>
      <p:sp>
        <p:nvSpPr>
          <p:cNvPr id="4" name="TextBox 3"/>
          <p:cNvSpPr txBox="1"/>
          <p:nvPr/>
        </p:nvSpPr>
        <p:spPr>
          <a:xfrm>
            <a:off x="838200" y="4724400"/>
            <a:ext cx="7467600" cy="830997"/>
          </a:xfrm>
          <a:prstGeom prst="rect">
            <a:avLst/>
          </a:prstGeom>
          <a:solidFill>
            <a:schemeClr val="accent1">
              <a:lumMod val="20000"/>
              <a:lumOff val="80000"/>
            </a:schemeClr>
          </a:solidFill>
          <a:ln>
            <a:solidFill>
              <a:schemeClr val="tx1">
                <a:lumMod val="50000"/>
                <a:lumOff val="50000"/>
              </a:schemeClr>
            </a:solidFill>
          </a:ln>
        </p:spPr>
        <p:txBody>
          <a:bodyPr wrap="square" rtlCol="0">
            <a:spAutoFit/>
          </a:bodyPr>
          <a:lstStyle/>
          <a:p>
            <a:r>
              <a:rPr lang="en-GB" b="1" dirty="0">
                <a:solidFill>
                  <a:srgbClr val="00B050"/>
                </a:solidFill>
                <a:latin typeface="Garamond" panose="02020404030301010803" pitchFamily="18" charset="0"/>
              </a:rPr>
              <a:t>Intimacy and social skills deficits, sexual scripts, emotional dysregulation and cognitive distortions. </a:t>
            </a:r>
          </a:p>
        </p:txBody>
      </p:sp>
    </p:spTree>
    <p:extLst>
      <p:ext uri="{BB962C8B-B14F-4D97-AF65-F5344CB8AC3E}">
        <p14:creationId xmlns:p14="http://schemas.microsoft.com/office/powerpoint/2010/main" val="208912181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The Pathways </a:t>
            </a:r>
            <a:r>
              <a:rPr lang="en-GB" b="1" dirty="0">
                <a:latin typeface="Garamond" panose="02020404030301010803" pitchFamily="18" charset="0"/>
              </a:rPr>
              <a:t>M</a:t>
            </a:r>
            <a:r>
              <a:rPr lang="en-GB" b="1" dirty="0" smtClean="0">
                <a:latin typeface="Garamond" panose="02020404030301010803" pitchFamily="18" charset="0"/>
              </a:rPr>
              <a:t>odel.</a:t>
            </a:r>
            <a:endParaRPr lang="en-US" b="1" dirty="0">
              <a:latin typeface="Garamond" panose="02020404030301010803"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74829892"/>
              </p:ext>
            </p:extLst>
          </p:nvPr>
        </p:nvGraphicFramePr>
        <p:xfrm>
          <a:off x="457200" y="1371600"/>
          <a:ext cx="81534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215910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latin typeface="Garamond" panose="02020404030301010803" pitchFamily="18" charset="0"/>
              </a:rPr>
              <a:t>Internet offenders.</a:t>
            </a:r>
            <a:endParaRPr lang="en-US" sz="4000" b="1" dirty="0">
              <a:latin typeface="Garamond" panose="02020404030301010803" pitchFamily="18" charset="0"/>
            </a:endParaRPr>
          </a:p>
        </p:txBody>
      </p:sp>
      <p:sp>
        <p:nvSpPr>
          <p:cNvPr id="3" name="Content Placeholder 2"/>
          <p:cNvSpPr>
            <a:spLocks noGrp="1"/>
          </p:cNvSpPr>
          <p:nvPr>
            <p:ph idx="1"/>
          </p:nvPr>
        </p:nvSpPr>
        <p:spPr/>
        <p:txBody>
          <a:bodyPr/>
          <a:lstStyle/>
          <a:p>
            <a:r>
              <a:rPr lang="en-GB" sz="2400" dirty="0" smtClean="0">
                <a:latin typeface="Garamond" panose="02020404030301010803" pitchFamily="18" charset="0"/>
              </a:rPr>
              <a:t>Robbins &amp; Darlington (2003) estimate that 27,000 individuals visit child pornography sites every day with over one million images in circulation. </a:t>
            </a:r>
          </a:p>
          <a:p>
            <a:r>
              <a:rPr lang="en-GB" sz="2400" dirty="0" smtClean="0">
                <a:latin typeface="Garamond" panose="02020404030301010803" pitchFamily="18" charset="0"/>
              </a:rPr>
              <a:t>Studying internet pornography is important from a theoretical standpoint, as there may be valuable insights into why some individuals will view but never contact children themselves.</a:t>
            </a:r>
          </a:p>
          <a:p>
            <a:r>
              <a:rPr lang="en-GB" sz="2400" dirty="0" smtClean="0">
                <a:latin typeface="Garamond" panose="02020404030301010803" pitchFamily="18" charset="0"/>
              </a:rPr>
              <a:t>Evidence suggests that 97% of UK internet paedophiles have no previous convictions, and that internet paedophiles go onto abuse in real life is merely speculation at present.</a:t>
            </a:r>
          </a:p>
          <a:p>
            <a:r>
              <a:rPr lang="en-GB" sz="2400" dirty="0" smtClean="0">
                <a:latin typeface="Garamond" panose="02020404030301010803" pitchFamily="18" charset="0"/>
              </a:rPr>
              <a:t>Research is in its infancy, but Sheldon &amp; </a:t>
            </a:r>
            <a:r>
              <a:rPr lang="en-GB" sz="2400" dirty="0" err="1" smtClean="0">
                <a:latin typeface="Garamond" panose="02020404030301010803" pitchFamily="18" charset="0"/>
              </a:rPr>
              <a:t>Howitt</a:t>
            </a:r>
            <a:r>
              <a:rPr lang="en-GB" sz="2400" dirty="0" smtClean="0">
                <a:latin typeface="Garamond" panose="02020404030301010803" pitchFamily="18" charset="0"/>
              </a:rPr>
              <a:t> (2007)compared internet pornography offenders and contact offenders:</a:t>
            </a:r>
            <a:endParaRPr lang="en-US" sz="2400" dirty="0">
              <a:latin typeface="Garamond" panose="02020404030301010803" pitchFamily="18" charset="0"/>
            </a:endParaRPr>
          </a:p>
        </p:txBody>
      </p:sp>
    </p:spTree>
    <p:extLst>
      <p:ext uri="{BB962C8B-B14F-4D97-AF65-F5344CB8AC3E}">
        <p14:creationId xmlns:p14="http://schemas.microsoft.com/office/powerpoint/2010/main" val="206298186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            </a:t>
            </a:r>
            <a:r>
              <a:rPr lang="en-GB" b="1" dirty="0" smtClean="0">
                <a:latin typeface="Garamond" panose="02020404030301010803" pitchFamily="18" charset="0"/>
              </a:rPr>
              <a:t>Findings:</a:t>
            </a:r>
            <a:endParaRPr lang="en-US" b="1" dirty="0">
              <a:latin typeface="Garamond" panose="02020404030301010803" pitchFamily="18" charset="0"/>
            </a:endParaRPr>
          </a:p>
        </p:txBody>
      </p:sp>
      <p:sp>
        <p:nvSpPr>
          <p:cNvPr id="4" name="Text Placeholder 3"/>
          <p:cNvSpPr>
            <a:spLocks noGrp="1"/>
          </p:cNvSpPr>
          <p:nvPr>
            <p:ph type="body" idx="1"/>
          </p:nvPr>
        </p:nvSpPr>
        <p:spPr>
          <a:xfrm>
            <a:off x="457200" y="1371601"/>
            <a:ext cx="4040188" cy="609600"/>
          </a:xfrm>
        </p:spPr>
        <p:txBody>
          <a:bodyPr/>
          <a:lstStyle/>
          <a:p>
            <a:r>
              <a:rPr lang="en-GB" dirty="0" smtClean="0">
                <a:latin typeface="Garamond" panose="02020404030301010803" pitchFamily="18" charset="0"/>
              </a:rPr>
              <a:t>Internet offenders</a:t>
            </a:r>
            <a:endParaRPr lang="en-US" dirty="0">
              <a:latin typeface="Garamond" panose="02020404030301010803" pitchFamily="18" charset="0"/>
            </a:endParaRPr>
          </a:p>
        </p:txBody>
      </p:sp>
      <p:sp>
        <p:nvSpPr>
          <p:cNvPr id="5" name="Content Placeholder 4"/>
          <p:cNvSpPr>
            <a:spLocks noGrp="1"/>
          </p:cNvSpPr>
          <p:nvPr>
            <p:ph sz="half" idx="2"/>
          </p:nvPr>
        </p:nvSpPr>
        <p:spPr>
          <a:xfrm>
            <a:off x="457200" y="1981200"/>
            <a:ext cx="3733800" cy="4648200"/>
          </a:xfrm>
          <a:solidFill>
            <a:schemeClr val="accent2">
              <a:lumMod val="20000"/>
              <a:lumOff val="80000"/>
            </a:schemeClr>
          </a:solidFill>
          <a:ln>
            <a:solidFill>
              <a:schemeClr val="tx1">
                <a:lumMod val="50000"/>
                <a:lumOff val="50000"/>
              </a:schemeClr>
            </a:solidFill>
          </a:ln>
        </p:spPr>
        <p:txBody>
          <a:bodyPr/>
          <a:lstStyle/>
          <a:p>
            <a:r>
              <a:rPr lang="en-GB" sz="2800" dirty="0" smtClean="0">
                <a:solidFill>
                  <a:srgbClr val="00B050"/>
                </a:solidFill>
                <a:latin typeface="Garamond" panose="02020404030301010803" pitchFamily="18" charset="0"/>
              </a:rPr>
              <a:t>Longer education</a:t>
            </a:r>
          </a:p>
          <a:p>
            <a:r>
              <a:rPr lang="en-GB" sz="2800" dirty="0" smtClean="0">
                <a:latin typeface="Garamond" panose="02020404030301010803" pitchFamily="18" charset="0"/>
              </a:rPr>
              <a:t>In current relationship</a:t>
            </a:r>
          </a:p>
          <a:p>
            <a:r>
              <a:rPr lang="en-GB" sz="2800" dirty="0" smtClean="0">
                <a:latin typeface="Garamond" panose="02020404030301010803" pitchFamily="18" charset="0"/>
              </a:rPr>
              <a:t>Relationship dysfunction</a:t>
            </a:r>
          </a:p>
          <a:p>
            <a:r>
              <a:rPr lang="en-GB" sz="2800" dirty="0" smtClean="0">
                <a:solidFill>
                  <a:srgbClr val="00B050"/>
                </a:solidFill>
                <a:latin typeface="Garamond" panose="02020404030301010803" pitchFamily="18" charset="0"/>
              </a:rPr>
              <a:t>More psychologically secure</a:t>
            </a:r>
          </a:p>
          <a:p>
            <a:r>
              <a:rPr lang="en-GB" sz="2800" dirty="0" smtClean="0">
                <a:latin typeface="Garamond" panose="02020404030301010803" pitchFamily="18" charset="0"/>
              </a:rPr>
              <a:t>Abusive/neglectful childhood</a:t>
            </a:r>
          </a:p>
          <a:p>
            <a:endParaRPr lang="en-GB" sz="2800" dirty="0">
              <a:latin typeface="Garamond" panose="02020404030301010803" pitchFamily="18" charset="0"/>
            </a:endParaRPr>
          </a:p>
          <a:p>
            <a:endParaRPr lang="en-GB" dirty="0" smtClean="0"/>
          </a:p>
          <a:p>
            <a:endParaRPr lang="en-GB" dirty="0"/>
          </a:p>
          <a:p>
            <a:r>
              <a:rPr lang="en-GB" dirty="0" smtClean="0"/>
              <a:t>Cognitive distortions</a:t>
            </a:r>
            <a:endParaRPr lang="en-US" dirty="0"/>
          </a:p>
        </p:txBody>
      </p:sp>
      <p:sp>
        <p:nvSpPr>
          <p:cNvPr id="6" name="Text Placeholder 5"/>
          <p:cNvSpPr>
            <a:spLocks noGrp="1"/>
          </p:cNvSpPr>
          <p:nvPr>
            <p:ph type="body" sz="quarter" idx="3"/>
          </p:nvPr>
        </p:nvSpPr>
        <p:spPr>
          <a:xfrm>
            <a:off x="4645025" y="1535113"/>
            <a:ext cx="4041775" cy="446087"/>
          </a:xfrm>
        </p:spPr>
        <p:txBody>
          <a:bodyPr/>
          <a:lstStyle/>
          <a:p>
            <a:r>
              <a:rPr lang="en-GB" dirty="0" smtClean="0">
                <a:latin typeface="Garamond" panose="02020404030301010803" pitchFamily="18" charset="0"/>
              </a:rPr>
              <a:t>Contact offenders</a:t>
            </a:r>
            <a:endParaRPr lang="en-US" dirty="0">
              <a:latin typeface="Garamond" panose="02020404030301010803" pitchFamily="18" charset="0"/>
            </a:endParaRPr>
          </a:p>
        </p:txBody>
      </p:sp>
      <p:sp>
        <p:nvSpPr>
          <p:cNvPr id="7" name="Content Placeholder 6"/>
          <p:cNvSpPr>
            <a:spLocks noGrp="1"/>
          </p:cNvSpPr>
          <p:nvPr>
            <p:ph sz="quarter" idx="4"/>
          </p:nvPr>
        </p:nvSpPr>
        <p:spPr>
          <a:xfrm>
            <a:off x="4495800" y="1981200"/>
            <a:ext cx="4419599" cy="4648200"/>
          </a:xfrm>
          <a:solidFill>
            <a:schemeClr val="accent1">
              <a:lumMod val="20000"/>
              <a:lumOff val="80000"/>
            </a:schemeClr>
          </a:solidFill>
          <a:ln>
            <a:solidFill>
              <a:schemeClr val="tx1">
                <a:lumMod val="50000"/>
                <a:lumOff val="50000"/>
              </a:schemeClr>
            </a:solidFill>
          </a:ln>
        </p:spPr>
        <p:txBody>
          <a:bodyPr/>
          <a:lstStyle/>
          <a:p>
            <a:endParaRPr lang="en-GB" dirty="0"/>
          </a:p>
          <a:p>
            <a:r>
              <a:rPr lang="en-GB" sz="2800" dirty="0" smtClean="0">
                <a:latin typeface="Garamond" panose="02020404030301010803" pitchFamily="18" charset="0"/>
              </a:rPr>
              <a:t>In current relationship</a:t>
            </a:r>
          </a:p>
          <a:p>
            <a:r>
              <a:rPr lang="en-GB" sz="2800" dirty="0" smtClean="0">
                <a:latin typeface="Garamond" panose="02020404030301010803" pitchFamily="18" charset="0"/>
              </a:rPr>
              <a:t>Relationship dysfunction</a:t>
            </a:r>
          </a:p>
          <a:p>
            <a:pPr marL="0" indent="0">
              <a:buNone/>
            </a:pPr>
            <a:endParaRPr lang="en-GB" sz="2800" dirty="0" smtClean="0">
              <a:latin typeface="Garamond" panose="02020404030301010803" pitchFamily="18" charset="0"/>
            </a:endParaRPr>
          </a:p>
          <a:p>
            <a:r>
              <a:rPr lang="en-GB" sz="2800" dirty="0">
                <a:latin typeface="Garamond" panose="02020404030301010803" pitchFamily="18" charset="0"/>
              </a:rPr>
              <a:t>Abusive/neglectful </a:t>
            </a:r>
            <a:r>
              <a:rPr lang="en-GB" sz="2800" dirty="0" smtClean="0">
                <a:latin typeface="Garamond" panose="02020404030301010803" pitchFamily="18" charset="0"/>
              </a:rPr>
              <a:t>childhood</a:t>
            </a:r>
          </a:p>
          <a:p>
            <a:r>
              <a:rPr lang="en-GB" sz="2800" dirty="0" smtClean="0">
                <a:solidFill>
                  <a:srgbClr val="00B050"/>
                </a:solidFill>
                <a:latin typeface="Garamond" panose="02020404030301010803" pitchFamily="18" charset="0"/>
              </a:rPr>
              <a:t>Abusive sexual relationships</a:t>
            </a:r>
            <a:r>
              <a:rPr lang="en-GB" sz="2800" dirty="0" smtClean="0">
                <a:solidFill>
                  <a:srgbClr val="FFFF00"/>
                </a:solidFill>
                <a:latin typeface="Garamond" panose="02020404030301010803" pitchFamily="18" charset="0"/>
              </a:rPr>
              <a:t> </a:t>
            </a:r>
            <a:r>
              <a:rPr lang="en-GB" sz="2800" dirty="0" smtClean="0">
                <a:solidFill>
                  <a:srgbClr val="00B050"/>
                </a:solidFill>
                <a:latin typeface="Garamond" panose="02020404030301010803" pitchFamily="18" charset="0"/>
              </a:rPr>
              <a:t>with adults in childhood</a:t>
            </a:r>
          </a:p>
          <a:p>
            <a:r>
              <a:rPr lang="en-GB" sz="2800" dirty="0" smtClean="0">
                <a:latin typeface="Garamond" panose="02020404030301010803" pitchFamily="18" charset="0"/>
              </a:rPr>
              <a:t>Cognitive distortions</a:t>
            </a:r>
            <a:endParaRPr lang="en-GB" sz="2800" dirty="0">
              <a:latin typeface="Garamond" panose="02020404030301010803" pitchFamily="18" charset="0"/>
            </a:endParaRPr>
          </a:p>
          <a:p>
            <a:endParaRPr lang="en-GB" dirty="0">
              <a:latin typeface="Garamond" panose="02020404030301010803" pitchFamily="18" charset="0"/>
            </a:endParaRPr>
          </a:p>
          <a:p>
            <a:endParaRPr lang="en-US" dirty="0">
              <a:latin typeface="Garamond" panose="02020404030301010803" pitchFamily="18" charset="0"/>
            </a:endParaRPr>
          </a:p>
        </p:txBody>
      </p:sp>
    </p:spTree>
    <p:extLst>
      <p:ext uri="{BB962C8B-B14F-4D97-AF65-F5344CB8AC3E}">
        <p14:creationId xmlns:p14="http://schemas.microsoft.com/office/powerpoint/2010/main" val="319321131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Conclusions:</a:t>
            </a:r>
            <a:endParaRPr lang="en-GB" b="1" dirty="0">
              <a:latin typeface="Garamond" panose="02020404030301010803" pitchFamily="18" charset="0"/>
            </a:endParaRPr>
          </a:p>
        </p:txBody>
      </p:sp>
      <p:sp>
        <p:nvSpPr>
          <p:cNvPr id="7" name="Content Placeholder 6"/>
          <p:cNvSpPr>
            <a:spLocks noGrp="1"/>
          </p:cNvSpPr>
          <p:nvPr>
            <p:ph idx="1"/>
          </p:nvPr>
        </p:nvSpPr>
        <p:spPr/>
        <p:txBody>
          <a:bodyPr/>
          <a:lstStyle/>
          <a:p>
            <a:r>
              <a:rPr lang="en-GB" sz="2400" dirty="0" smtClean="0">
                <a:latin typeface="Garamond" panose="02020404030301010803" pitchFamily="18" charset="0"/>
              </a:rPr>
              <a:t>Homicide and violent serious crime is largely psychological; there is limited evidence of a biological or genetic influence (Leyton, 1986).</a:t>
            </a:r>
          </a:p>
          <a:p>
            <a:r>
              <a:rPr lang="en-GB" sz="2400" dirty="0" smtClean="0">
                <a:latin typeface="Garamond" panose="02020404030301010803" pitchFamily="18" charset="0"/>
              </a:rPr>
              <a:t>However, the pattern of violent offences are useful in terms of improving our understanding of such crimes (</a:t>
            </a:r>
            <a:r>
              <a:rPr lang="en-GB" sz="2400" dirty="0" err="1" smtClean="0">
                <a:latin typeface="Garamond" panose="02020404030301010803" pitchFamily="18" charset="0"/>
              </a:rPr>
              <a:t>Delisi</a:t>
            </a:r>
            <a:r>
              <a:rPr lang="en-GB" sz="2400" dirty="0" smtClean="0">
                <a:latin typeface="Garamond" panose="02020404030301010803" pitchFamily="18" charset="0"/>
              </a:rPr>
              <a:t> &amp; Collins, 2012).</a:t>
            </a:r>
          </a:p>
          <a:p>
            <a:r>
              <a:rPr lang="en-GB" sz="2400" dirty="0" smtClean="0">
                <a:latin typeface="Garamond" panose="02020404030301010803" pitchFamily="18" charset="0"/>
              </a:rPr>
              <a:t>Sex offenders are difficult to categorise into the regressed and fixated types, particularly since many of the offences are committed by adolescents (Howitt, 2015).</a:t>
            </a:r>
          </a:p>
          <a:p>
            <a:r>
              <a:rPr lang="en-GB" sz="2400" dirty="0" smtClean="0">
                <a:latin typeface="Garamond" panose="02020404030301010803" pitchFamily="18" charset="0"/>
              </a:rPr>
              <a:t>Although abused individuals appear to go onto abuse, the pathways model suggests that there are a number of factors which contribute to actual offending (Leam et al., 2008).</a:t>
            </a:r>
          </a:p>
          <a:p>
            <a:pPr marL="0" indent="0">
              <a:buNone/>
            </a:pPr>
            <a:r>
              <a:rPr lang="en-GB" sz="2400" dirty="0" smtClean="0">
                <a:latin typeface="Garamond" panose="02020404030301010803" pitchFamily="18" charset="0"/>
              </a:rPr>
              <a:t> </a:t>
            </a:r>
          </a:p>
          <a:p>
            <a:endParaRPr lang="en-GB" sz="2400" dirty="0" smtClean="0">
              <a:latin typeface="Garamond" panose="02020404030301010803" pitchFamily="18" charset="0"/>
            </a:endParaRPr>
          </a:p>
          <a:p>
            <a:endParaRPr lang="en-GB" sz="2400" dirty="0">
              <a:latin typeface="Garamond" panose="02020404030301010803" pitchFamily="18" charset="0"/>
            </a:endParaRPr>
          </a:p>
        </p:txBody>
      </p:sp>
    </p:spTree>
    <p:extLst>
      <p:ext uri="{BB962C8B-B14F-4D97-AF65-F5344CB8AC3E}">
        <p14:creationId xmlns:p14="http://schemas.microsoft.com/office/powerpoint/2010/main" val="38755754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Garamond" panose="02020404030301010803" pitchFamily="18" charset="0"/>
              </a:rPr>
              <a:t>References. </a:t>
            </a:r>
            <a:endParaRPr lang="en-US" dirty="0">
              <a:latin typeface="Garamond" panose="02020404030301010803" pitchFamily="18" charset="0"/>
            </a:endParaRPr>
          </a:p>
        </p:txBody>
      </p:sp>
      <p:sp>
        <p:nvSpPr>
          <p:cNvPr id="3" name="Content Placeholder 2"/>
          <p:cNvSpPr>
            <a:spLocks noGrp="1"/>
          </p:cNvSpPr>
          <p:nvPr>
            <p:ph idx="1"/>
          </p:nvPr>
        </p:nvSpPr>
        <p:spPr/>
        <p:txBody>
          <a:bodyPr/>
          <a:lstStyle/>
          <a:p>
            <a:r>
              <a:rPr lang="en-GB" sz="2000" dirty="0" smtClean="0">
                <a:latin typeface="Garamond" panose="02020404030301010803" pitchFamily="18" charset="0"/>
              </a:rPr>
              <a:t>Abel, G., Becker, J. V., </a:t>
            </a:r>
            <a:r>
              <a:rPr lang="en-GB" sz="2000" dirty="0" err="1" smtClean="0">
                <a:latin typeface="Garamond" panose="02020404030301010803" pitchFamily="18" charset="0"/>
              </a:rPr>
              <a:t>Mittleman</a:t>
            </a:r>
            <a:r>
              <a:rPr lang="en-GB" sz="2000" dirty="0" smtClean="0">
                <a:latin typeface="Garamond" panose="02020404030301010803" pitchFamily="18" charset="0"/>
              </a:rPr>
              <a:t>, M. S., Cunningham-</a:t>
            </a:r>
            <a:r>
              <a:rPr lang="en-GB" sz="2000" dirty="0" err="1" smtClean="0">
                <a:latin typeface="Garamond" panose="02020404030301010803" pitchFamily="18" charset="0"/>
              </a:rPr>
              <a:t>Rathner</a:t>
            </a:r>
            <a:r>
              <a:rPr lang="en-GB" sz="2000" dirty="0" smtClean="0">
                <a:latin typeface="Garamond" panose="02020404030301010803" pitchFamily="18" charset="0"/>
              </a:rPr>
              <a:t>, J., </a:t>
            </a:r>
            <a:r>
              <a:rPr lang="en-GB" sz="2000" dirty="0" err="1" smtClean="0">
                <a:latin typeface="Garamond" panose="02020404030301010803" pitchFamily="18" charset="0"/>
              </a:rPr>
              <a:t>Rouleau</a:t>
            </a:r>
            <a:r>
              <a:rPr lang="en-GB" sz="2000" dirty="0" smtClean="0">
                <a:latin typeface="Garamond" panose="02020404030301010803" pitchFamily="18" charset="0"/>
              </a:rPr>
              <a:t>, J. L., and Murphy, W. D.(1987). Self reported sex crimes on non-incarcerated </a:t>
            </a:r>
            <a:r>
              <a:rPr lang="en-GB" sz="2000" dirty="0" err="1" smtClean="0">
                <a:latin typeface="Garamond" panose="02020404030301010803" pitchFamily="18" charset="0"/>
              </a:rPr>
              <a:t>paraphiliacs</a:t>
            </a:r>
            <a:r>
              <a:rPr lang="en-GB" sz="2000" dirty="0" smtClean="0">
                <a:latin typeface="Garamond" panose="02020404030301010803" pitchFamily="18" charset="0"/>
              </a:rPr>
              <a:t>. </a:t>
            </a:r>
            <a:r>
              <a:rPr lang="en-GB" sz="2000" i="1" dirty="0" smtClean="0">
                <a:latin typeface="Garamond" panose="02020404030301010803" pitchFamily="18" charset="0"/>
              </a:rPr>
              <a:t>Journal of interpersonal violence, </a:t>
            </a:r>
            <a:r>
              <a:rPr lang="en-GB" sz="2000" dirty="0" smtClean="0">
                <a:latin typeface="Garamond" panose="02020404030301010803" pitchFamily="18" charset="0"/>
              </a:rPr>
              <a:t>2, 3-25.</a:t>
            </a:r>
          </a:p>
          <a:p>
            <a:r>
              <a:rPr lang="en-GB" sz="2000" dirty="0" err="1" smtClean="0">
                <a:latin typeface="Garamond" panose="02020404030301010803" pitchFamily="18" charset="0"/>
              </a:rPr>
              <a:t>Araji</a:t>
            </a:r>
            <a:r>
              <a:rPr lang="en-GB" sz="2000" dirty="0" smtClean="0">
                <a:latin typeface="Garamond" panose="02020404030301010803" pitchFamily="18" charset="0"/>
              </a:rPr>
              <a:t>, S. </a:t>
            </a:r>
            <a:r>
              <a:rPr lang="en-GB" sz="2000" dirty="0">
                <a:latin typeface="Garamond" panose="02020404030301010803" pitchFamily="18" charset="0"/>
              </a:rPr>
              <a:t>&amp; </a:t>
            </a:r>
            <a:r>
              <a:rPr lang="en-GB" sz="2000" dirty="0" err="1" smtClean="0">
                <a:latin typeface="Garamond" panose="02020404030301010803" pitchFamily="18" charset="0"/>
              </a:rPr>
              <a:t>Finkelhor</a:t>
            </a:r>
            <a:r>
              <a:rPr lang="en-GB" sz="2000" dirty="0" smtClean="0">
                <a:latin typeface="Garamond" panose="02020404030301010803" pitchFamily="18" charset="0"/>
              </a:rPr>
              <a:t>, D.(</a:t>
            </a:r>
            <a:r>
              <a:rPr lang="en-GB" sz="2000" dirty="0">
                <a:latin typeface="Garamond" panose="02020404030301010803" pitchFamily="18" charset="0"/>
              </a:rPr>
              <a:t>1985</a:t>
            </a:r>
            <a:r>
              <a:rPr lang="en-GB" sz="2000" dirty="0" smtClean="0">
                <a:latin typeface="Garamond" panose="02020404030301010803" pitchFamily="18" charset="0"/>
              </a:rPr>
              <a:t>). Explanations of </a:t>
            </a:r>
            <a:r>
              <a:rPr lang="en-GB" sz="2000" dirty="0" err="1" smtClean="0">
                <a:latin typeface="Garamond" panose="02020404030301010803" pitchFamily="18" charset="0"/>
              </a:rPr>
              <a:t>Pedophilia</a:t>
            </a:r>
            <a:r>
              <a:rPr lang="en-GB" sz="2000" dirty="0" smtClean="0">
                <a:latin typeface="Garamond" panose="02020404030301010803" pitchFamily="18" charset="0"/>
              </a:rPr>
              <a:t>: review of empirical research. </a:t>
            </a:r>
            <a:r>
              <a:rPr lang="en-GB" sz="2000" i="1" dirty="0" smtClean="0">
                <a:latin typeface="Garamond" panose="02020404030301010803" pitchFamily="18" charset="0"/>
              </a:rPr>
              <a:t>Bulletin of the America Academy of Psychiatry and the Law,</a:t>
            </a:r>
            <a:r>
              <a:rPr lang="en-GB" sz="2000" dirty="0" smtClean="0">
                <a:latin typeface="Garamond" panose="02020404030301010803" pitchFamily="18" charset="0"/>
              </a:rPr>
              <a:t> 13, (1), 17-37. </a:t>
            </a:r>
          </a:p>
          <a:p>
            <a:r>
              <a:rPr lang="en-GB" sz="2000" dirty="0" smtClean="0">
                <a:latin typeface="Garamond" panose="02020404030301010803" pitchFamily="18" charset="0"/>
              </a:rPr>
              <a:t>Arce, R. </a:t>
            </a:r>
            <a:r>
              <a:rPr lang="en-GB" sz="2000" dirty="0" err="1" smtClean="0">
                <a:latin typeface="Garamond" panose="02020404030301010803" pitchFamily="18" charset="0"/>
              </a:rPr>
              <a:t>Seijo</a:t>
            </a:r>
            <a:r>
              <a:rPr lang="en-GB" sz="2000" dirty="0" smtClean="0">
                <a:latin typeface="Garamond" panose="02020404030301010803" pitchFamily="18" charset="0"/>
              </a:rPr>
              <a:t>, D., Farina, F. and Novo, M.(</a:t>
            </a:r>
            <a:r>
              <a:rPr lang="en-GB" sz="2000" dirty="0">
                <a:latin typeface="Garamond" panose="02020404030301010803" pitchFamily="18" charset="0"/>
              </a:rPr>
              <a:t>2004</a:t>
            </a:r>
            <a:r>
              <a:rPr lang="en-GB" sz="2000" dirty="0" smtClean="0">
                <a:latin typeface="Garamond" panose="02020404030301010803" pitchFamily="18" charset="0"/>
              </a:rPr>
              <a:t>). Family interaction factor: analysing the effects on personal, social and school inadaptability and delinquent behaviour. Krakow European Association of Psychology and Law (EAPL) Conference. </a:t>
            </a:r>
          </a:p>
          <a:p>
            <a:r>
              <a:rPr lang="en-GB" sz="2000" dirty="0" err="1" smtClean="0">
                <a:latin typeface="Garamond" panose="02020404030301010803" pitchFamily="18" charset="0"/>
              </a:rPr>
              <a:t>Barbaree</a:t>
            </a:r>
            <a:r>
              <a:rPr lang="en-GB" sz="2000" dirty="0" smtClean="0">
                <a:latin typeface="Garamond" panose="02020404030301010803" pitchFamily="18" charset="0"/>
              </a:rPr>
              <a:t>, H. E.(</a:t>
            </a:r>
            <a:r>
              <a:rPr lang="en-GB" sz="2000" dirty="0">
                <a:latin typeface="Garamond" panose="02020404030301010803" pitchFamily="18" charset="0"/>
              </a:rPr>
              <a:t>1998</a:t>
            </a:r>
            <a:r>
              <a:rPr lang="en-GB" sz="2000" dirty="0" smtClean="0">
                <a:latin typeface="Garamond" panose="02020404030301010803" pitchFamily="18" charset="0"/>
              </a:rPr>
              <a:t>). Denial and minimization among sex offenders: assessment and treatment outcome. </a:t>
            </a:r>
            <a:r>
              <a:rPr lang="en-GB" sz="2000" i="1" dirty="0" smtClean="0">
                <a:latin typeface="Garamond" panose="02020404030301010803" pitchFamily="18" charset="0"/>
              </a:rPr>
              <a:t>Sex Offender </a:t>
            </a:r>
            <a:r>
              <a:rPr lang="en-GB" sz="2000" i="1" dirty="0">
                <a:latin typeface="Garamond" panose="02020404030301010803" pitchFamily="18" charset="0"/>
              </a:rPr>
              <a:t>P</a:t>
            </a:r>
            <a:r>
              <a:rPr lang="en-GB" sz="2000" i="1" dirty="0" smtClean="0">
                <a:latin typeface="Garamond" panose="02020404030301010803" pitchFamily="18" charset="0"/>
              </a:rPr>
              <a:t>rogramming</a:t>
            </a:r>
            <a:r>
              <a:rPr lang="en-GB" sz="2000" dirty="0" smtClean="0">
                <a:latin typeface="Garamond" panose="02020404030301010803" pitchFamily="18" charset="0"/>
              </a:rPr>
              <a:t>, 3, (4),1-7.</a:t>
            </a:r>
          </a:p>
          <a:p>
            <a:r>
              <a:rPr lang="en-GB" sz="2000" dirty="0" err="1" smtClean="0">
                <a:latin typeface="Garamond" panose="02020404030301010803" pitchFamily="18" charset="0"/>
              </a:rPr>
              <a:t>Brugman</a:t>
            </a:r>
            <a:r>
              <a:rPr lang="en-GB" sz="2000" dirty="0" smtClean="0">
                <a:latin typeface="Garamond" panose="02020404030301010803" pitchFamily="18" charset="0"/>
              </a:rPr>
              <a:t>, D. </a:t>
            </a:r>
            <a:r>
              <a:rPr lang="en-GB" sz="2000" dirty="0">
                <a:latin typeface="Garamond" panose="02020404030301010803" pitchFamily="18" charset="0"/>
              </a:rPr>
              <a:t>&amp; </a:t>
            </a:r>
            <a:r>
              <a:rPr lang="en-GB" sz="2000" dirty="0" err="1" smtClean="0">
                <a:latin typeface="Garamond" panose="02020404030301010803" pitchFamily="18" charset="0"/>
              </a:rPr>
              <a:t>Aleva</a:t>
            </a:r>
            <a:r>
              <a:rPr lang="en-GB" sz="2000" dirty="0" smtClean="0">
                <a:latin typeface="Garamond" panose="02020404030301010803" pitchFamily="18" charset="0"/>
              </a:rPr>
              <a:t>, E.(</a:t>
            </a:r>
            <a:r>
              <a:rPr lang="en-GB" sz="2000" dirty="0">
                <a:latin typeface="Garamond" panose="02020404030301010803" pitchFamily="18" charset="0"/>
              </a:rPr>
              <a:t>2004</a:t>
            </a:r>
            <a:r>
              <a:rPr lang="en-GB" sz="2000" dirty="0" smtClean="0">
                <a:latin typeface="Garamond" panose="02020404030301010803" pitchFamily="18" charset="0"/>
              </a:rPr>
              <a:t>). Developmental delay or regression in moral reasoning by juvenile delinquents? </a:t>
            </a:r>
            <a:r>
              <a:rPr lang="en-GB" sz="2000" i="1" dirty="0" smtClean="0">
                <a:latin typeface="Garamond" panose="02020404030301010803" pitchFamily="18" charset="0"/>
              </a:rPr>
              <a:t>Journal of Moral Education,</a:t>
            </a:r>
            <a:r>
              <a:rPr lang="en-GB" sz="2000" dirty="0" smtClean="0">
                <a:latin typeface="Garamond" panose="02020404030301010803" pitchFamily="18" charset="0"/>
              </a:rPr>
              <a:t> 33, 321-38. </a:t>
            </a:r>
          </a:p>
        </p:txBody>
      </p:sp>
    </p:spTree>
    <p:extLst>
      <p:ext uri="{BB962C8B-B14F-4D97-AF65-F5344CB8AC3E}">
        <p14:creationId xmlns:p14="http://schemas.microsoft.com/office/powerpoint/2010/main" val="176769636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p:txBody>
          <a:bodyPr/>
          <a:lstStyle/>
          <a:p>
            <a:r>
              <a:rPr lang="sv-SE" sz="2000" dirty="0" smtClean="0">
                <a:latin typeface="Garamond" panose="02020404030301010803" pitchFamily="18" charset="0"/>
              </a:rPr>
              <a:t>Ellis, L.(</a:t>
            </a:r>
            <a:r>
              <a:rPr lang="sv-SE" sz="2000" dirty="0">
                <a:latin typeface="Garamond" panose="02020404030301010803" pitchFamily="18" charset="0"/>
              </a:rPr>
              <a:t>1989</a:t>
            </a:r>
            <a:r>
              <a:rPr lang="sv-SE" sz="2000" dirty="0" smtClean="0">
                <a:latin typeface="Garamond" panose="02020404030301010803" pitchFamily="18" charset="0"/>
              </a:rPr>
              <a:t>). </a:t>
            </a:r>
            <a:r>
              <a:rPr lang="sv-SE" sz="2000" i="1" dirty="0" smtClean="0">
                <a:latin typeface="Garamond" panose="02020404030301010803" pitchFamily="18" charset="0"/>
              </a:rPr>
              <a:t>Theories of rape:Inquiries into the causes of sexual aggression</a:t>
            </a:r>
            <a:r>
              <a:rPr lang="sv-SE" sz="2000" dirty="0" smtClean="0">
                <a:latin typeface="Garamond" panose="02020404030301010803" pitchFamily="18" charset="0"/>
              </a:rPr>
              <a:t>. New York: Hemisphere.</a:t>
            </a:r>
            <a:endParaRPr lang="sv-SE" sz="2000" dirty="0">
              <a:latin typeface="Garamond" panose="02020404030301010803" pitchFamily="18" charset="0"/>
            </a:endParaRPr>
          </a:p>
          <a:p>
            <a:r>
              <a:rPr lang="sv-SE" sz="2000" dirty="0" smtClean="0">
                <a:latin typeface="Garamond" panose="02020404030301010803" pitchFamily="18" charset="0"/>
              </a:rPr>
              <a:t>Eron,L. D.(</a:t>
            </a:r>
            <a:r>
              <a:rPr lang="sv-SE" sz="2000" dirty="0">
                <a:latin typeface="Garamond" panose="02020404030301010803" pitchFamily="18" charset="0"/>
              </a:rPr>
              <a:t>1963</a:t>
            </a:r>
            <a:r>
              <a:rPr lang="sv-SE" sz="2000" dirty="0" smtClean="0">
                <a:latin typeface="Garamond" panose="02020404030301010803" pitchFamily="18" charset="0"/>
              </a:rPr>
              <a:t>). Relationship of TV viewing habits and agressive behaviour in vhildren.</a:t>
            </a:r>
            <a:r>
              <a:rPr lang="sv-SE" sz="2000" i="1" dirty="0" smtClean="0">
                <a:latin typeface="Garamond" panose="02020404030301010803" pitchFamily="18" charset="0"/>
              </a:rPr>
              <a:t> Journal of Abnormal and Social Psychology</a:t>
            </a:r>
            <a:r>
              <a:rPr lang="sv-SE" sz="2000" dirty="0" smtClean="0">
                <a:latin typeface="Garamond" panose="02020404030301010803" pitchFamily="18" charset="0"/>
              </a:rPr>
              <a:t>, 67, 193-6.</a:t>
            </a:r>
            <a:endParaRPr lang="sv-SE" sz="2000" dirty="0">
              <a:latin typeface="Garamond" panose="02020404030301010803" pitchFamily="18" charset="0"/>
            </a:endParaRPr>
          </a:p>
          <a:p>
            <a:r>
              <a:rPr lang="sv-SE" sz="2000" dirty="0" smtClean="0">
                <a:latin typeface="Garamond" panose="02020404030301010803" pitchFamily="18" charset="0"/>
              </a:rPr>
              <a:t>Farrington, D. P.(</a:t>
            </a:r>
            <a:r>
              <a:rPr lang="sv-SE" sz="2000" dirty="0">
                <a:latin typeface="Garamond" panose="02020404030301010803" pitchFamily="18" charset="0"/>
              </a:rPr>
              <a:t>1995</a:t>
            </a:r>
            <a:r>
              <a:rPr lang="sv-SE" sz="2000" dirty="0" smtClean="0">
                <a:latin typeface="Garamond" panose="02020404030301010803" pitchFamily="18" charset="0"/>
              </a:rPr>
              <a:t>). The Psychology of crime: Influences and constraints on offending. In R. Bull and D. Carson (Eds), </a:t>
            </a:r>
            <a:r>
              <a:rPr lang="sv-SE" sz="2000" i="1" dirty="0" smtClean="0">
                <a:latin typeface="Garamond" panose="02020404030301010803" pitchFamily="18" charset="0"/>
              </a:rPr>
              <a:t>Handbook of Psychology in Legal Contexts</a:t>
            </a:r>
            <a:r>
              <a:rPr lang="sv-SE" sz="2000" dirty="0" smtClean="0">
                <a:latin typeface="Garamond" panose="02020404030301010803" pitchFamily="18" charset="0"/>
              </a:rPr>
              <a:t>. Chichester: John Wiley, pp, 291-314.</a:t>
            </a:r>
            <a:endParaRPr lang="sv-SE" sz="2000" dirty="0">
              <a:latin typeface="Garamond" panose="02020404030301010803" pitchFamily="18" charset="0"/>
            </a:endParaRPr>
          </a:p>
          <a:p>
            <a:r>
              <a:rPr lang="sv-SE" sz="2000" dirty="0" smtClean="0">
                <a:latin typeface="Garamond" panose="02020404030301010803" pitchFamily="18" charset="0"/>
              </a:rPr>
              <a:t>Felson, R. B.(</a:t>
            </a:r>
            <a:r>
              <a:rPr lang="sv-SE" sz="2000" dirty="0">
                <a:latin typeface="Garamond" panose="02020404030301010803" pitchFamily="18" charset="0"/>
              </a:rPr>
              <a:t>1996</a:t>
            </a:r>
            <a:r>
              <a:rPr lang="sv-SE" sz="2000" dirty="0" smtClean="0">
                <a:latin typeface="Garamond" panose="02020404030301010803" pitchFamily="18" charset="0"/>
              </a:rPr>
              <a:t>). Mass media effects on violent behaviour. </a:t>
            </a:r>
            <a:r>
              <a:rPr lang="sv-SE" sz="2000" i="1" dirty="0" smtClean="0">
                <a:latin typeface="Garamond" panose="02020404030301010803" pitchFamily="18" charset="0"/>
              </a:rPr>
              <a:t>Annual Review of Sociology</a:t>
            </a:r>
            <a:r>
              <a:rPr lang="sv-SE" sz="2000" dirty="0" smtClean="0">
                <a:latin typeface="Garamond" panose="02020404030301010803" pitchFamily="18" charset="0"/>
              </a:rPr>
              <a:t>, 22, 102-28.</a:t>
            </a:r>
          </a:p>
          <a:p>
            <a:r>
              <a:rPr lang="fr-FR" sz="2000" dirty="0" err="1" smtClean="0">
                <a:latin typeface="Garamond" panose="02020404030301010803" pitchFamily="18" charset="0"/>
              </a:rPr>
              <a:t>Gelles</a:t>
            </a:r>
            <a:r>
              <a:rPr lang="fr-FR" sz="2000" dirty="0" smtClean="0">
                <a:latin typeface="Garamond" panose="02020404030301010803" pitchFamily="18" charset="0"/>
              </a:rPr>
              <a:t>, R. J. </a:t>
            </a:r>
            <a:r>
              <a:rPr lang="fr-FR" sz="2000" dirty="0">
                <a:latin typeface="Garamond" panose="02020404030301010803" pitchFamily="18" charset="0"/>
              </a:rPr>
              <a:t>&amp; </a:t>
            </a:r>
            <a:r>
              <a:rPr lang="fr-FR" sz="2000" dirty="0" err="1" smtClean="0">
                <a:latin typeface="Garamond" panose="02020404030301010803" pitchFamily="18" charset="0"/>
              </a:rPr>
              <a:t>Straus</a:t>
            </a:r>
            <a:r>
              <a:rPr lang="fr-FR" sz="2000" dirty="0" smtClean="0">
                <a:latin typeface="Garamond" panose="02020404030301010803" pitchFamily="18" charset="0"/>
              </a:rPr>
              <a:t>, M. A.(</a:t>
            </a:r>
            <a:r>
              <a:rPr lang="fr-FR" sz="2000" dirty="0">
                <a:latin typeface="Garamond" panose="02020404030301010803" pitchFamily="18" charset="0"/>
              </a:rPr>
              <a:t>1979</a:t>
            </a:r>
            <a:r>
              <a:rPr lang="fr-FR" sz="2000" dirty="0" smtClean="0">
                <a:latin typeface="Garamond" panose="02020404030301010803" pitchFamily="18" charset="0"/>
              </a:rPr>
              <a:t>). Déterminants of Violence: </a:t>
            </a:r>
            <a:r>
              <a:rPr lang="fr-FR" sz="2000" dirty="0" err="1" smtClean="0">
                <a:latin typeface="Garamond" panose="02020404030301010803" pitchFamily="18" charset="0"/>
              </a:rPr>
              <a:t>towards</a:t>
            </a:r>
            <a:r>
              <a:rPr lang="fr-FR" sz="2000" dirty="0" smtClean="0">
                <a:latin typeface="Garamond" panose="02020404030301010803" pitchFamily="18" charset="0"/>
              </a:rPr>
              <a:t> a </a:t>
            </a:r>
            <a:r>
              <a:rPr lang="fr-FR" sz="2000" dirty="0" err="1" smtClean="0">
                <a:latin typeface="Garamond" panose="02020404030301010803" pitchFamily="18" charset="0"/>
              </a:rPr>
              <a:t>theoretical</a:t>
            </a:r>
            <a:r>
              <a:rPr lang="fr-FR" sz="2000" dirty="0" smtClean="0">
                <a:latin typeface="Garamond" panose="02020404030301010803" pitchFamily="18" charset="0"/>
              </a:rPr>
              <a:t> </a:t>
            </a:r>
            <a:r>
              <a:rPr lang="fr-FR" sz="2000" dirty="0" err="1" smtClean="0">
                <a:latin typeface="Garamond" panose="02020404030301010803" pitchFamily="18" charset="0"/>
              </a:rPr>
              <a:t>intergration</a:t>
            </a:r>
            <a:r>
              <a:rPr lang="fr-FR" sz="2000" dirty="0" smtClean="0">
                <a:latin typeface="Garamond" panose="02020404030301010803" pitchFamily="18" charset="0"/>
              </a:rPr>
              <a:t>. In W. </a:t>
            </a:r>
            <a:r>
              <a:rPr lang="fr-FR" sz="2000" dirty="0" err="1" smtClean="0">
                <a:latin typeface="Garamond" panose="02020404030301010803" pitchFamily="18" charset="0"/>
              </a:rPr>
              <a:t>Burr</a:t>
            </a:r>
            <a:r>
              <a:rPr lang="fr-FR" sz="2000" dirty="0" smtClean="0">
                <a:latin typeface="Garamond" panose="02020404030301010803" pitchFamily="18" charset="0"/>
              </a:rPr>
              <a:t>, R. Hill, I. </a:t>
            </a:r>
            <a:r>
              <a:rPr lang="fr-FR" sz="2000" dirty="0" err="1" smtClean="0">
                <a:latin typeface="Garamond" panose="02020404030301010803" pitchFamily="18" charset="0"/>
              </a:rPr>
              <a:t>Nyer</a:t>
            </a:r>
            <a:r>
              <a:rPr lang="fr-FR" sz="2000" dirty="0">
                <a:latin typeface="Garamond" panose="02020404030301010803" pitchFamily="18" charset="0"/>
              </a:rPr>
              <a:t> </a:t>
            </a:r>
            <a:r>
              <a:rPr lang="fr-FR" sz="2000" dirty="0" smtClean="0">
                <a:latin typeface="Garamond" panose="02020404030301010803" pitchFamily="18" charset="0"/>
              </a:rPr>
              <a:t>and I. </a:t>
            </a:r>
            <a:r>
              <a:rPr lang="fr-FR" sz="2000" dirty="0" err="1" smtClean="0">
                <a:latin typeface="Garamond" panose="02020404030301010803" pitchFamily="18" charset="0"/>
              </a:rPr>
              <a:t>Reiss</a:t>
            </a:r>
            <a:r>
              <a:rPr lang="fr-FR" sz="2000" dirty="0" smtClean="0">
                <a:latin typeface="Garamond" panose="02020404030301010803" pitchFamily="18" charset="0"/>
              </a:rPr>
              <a:t> (</a:t>
            </a:r>
            <a:r>
              <a:rPr lang="fr-FR" sz="2000" dirty="0" err="1" smtClean="0">
                <a:latin typeface="Garamond" panose="02020404030301010803" pitchFamily="18" charset="0"/>
              </a:rPr>
              <a:t>Eds</a:t>
            </a:r>
            <a:r>
              <a:rPr lang="fr-FR" sz="2000" dirty="0" smtClean="0">
                <a:latin typeface="Garamond" panose="02020404030301010803" pitchFamily="18" charset="0"/>
              </a:rPr>
              <a:t>), </a:t>
            </a:r>
            <a:r>
              <a:rPr lang="fr-FR" sz="2000" i="1" dirty="0" err="1" smtClean="0">
                <a:latin typeface="Garamond" panose="02020404030301010803" pitchFamily="18" charset="0"/>
              </a:rPr>
              <a:t>Contemporary</a:t>
            </a:r>
            <a:r>
              <a:rPr lang="fr-FR" sz="2000" i="1" dirty="0" smtClean="0">
                <a:latin typeface="Garamond" panose="02020404030301010803" pitchFamily="18" charset="0"/>
              </a:rPr>
              <a:t> </a:t>
            </a:r>
            <a:r>
              <a:rPr lang="fr-FR" sz="2000" i="1" dirty="0" err="1" smtClean="0">
                <a:latin typeface="Garamond" panose="02020404030301010803" pitchFamily="18" charset="0"/>
              </a:rPr>
              <a:t>Theories</a:t>
            </a:r>
            <a:r>
              <a:rPr lang="fr-FR" sz="2000" i="1" dirty="0" smtClean="0">
                <a:latin typeface="Garamond" panose="02020404030301010803" pitchFamily="18" charset="0"/>
              </a:rPr>
              <a:t> About the </a:t>
            </a:r>
            <a:r>
              <a:rPr lang="fr-FR" sz="2000" i="1" dirty="0" err="1" smtClean="0">
                <a:latin typeface="Garamond" panose="02020404030301010803" pitchFamily="18" charset="0"/>
              </a:rPr>
              <a:t>family</a:t>
            </a:r>
            <a:r>
              <a:rPr lang="fr-FR" sz="2000" i="1" dirty="0" smtClean="0">
                <a:latin typeface="Garamond" panose="02020404030301010803" pitchFamily="18" charset="0"/>
              </a:rPr>
              <a:t>. </a:t>
            </a:r>
            <a:r>
              <a:rPr lang="fr-FR" sz="2000" dirty="0" smtClean="0">
                <a:latin typeface="Garamond" panose="02020404030301010803" pitchFamily="18" charset="0"/>
              </a:rPr>
              <a:t>New York: Free </a:t>
            </a:r>
            <a:r>
              <a:rPr lang="fr-FR" sz="2000" dirty="0" err="1" smtClean="0">
                <a:latin typeface="Garamond" panose="02020404030301010803" pitchFamily="18" charset="0"/>
              </a:rPr>
              <a:t>Press</a:t>
            </a:r>
            <a:r>
              <a:rPr lang="fr-FR" sz="2000" dirty="0" smtClean="0">
                <a:latin typeface="Garamond" panose="02020404030301010803" pitchFamily="18" charset="0"/>
              </a:rPr>
              <a:t>, pp.549-81.</a:t>
            </a:r>
            <a:endParaRPr lang="fr-FR" sz="2000" dirty="0">
              <a:latin typeface="Garamond" panose="02020404030301010803" pitchFamily="18" charset="0"/>
            </a:endParaRPr>
          </a:p>
          <a:p>
            <a:endParaRPr lang="sv-SE" sz="2000" dirty="0">
              <a:latin typeface="Garamond" panose="02020404030301010803" pitchFamily="18" charset="0"/>
            </a:endParaRPr>
          </a:p>
          <a:p>
            <a:endParaRPr lang="en-US" dirty="0">
              <a:latin typeface="Garamond" panose="02020404030301010803" pitchFamily="18" charset="0"/>
            </a:endParaRPr>
          </a:p>
        </p:txBody>
      </p:sp>
    </p:spTree>
    <p:extLst>
      <p:ext uri="{BB962C8B-B14F-4D97-AF65-F5344CB8AC3E}">
        <p14:creationId xmlns:p14="http://schemas.microsoft.com/office/powerpoint/2010/main" val="14082141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a:xfrm>
            <a:off x="533400" y="1295400"/>
            <a:ext cx="8153400" cy="4572000"/>
          </a:xfrm>
        </p:spPr>
        <p:txBody>
          <a:bodyPr/>
          <a:lstStyle/>
          <a:p>
            <a:r>
              <a:rPr lang="en-US" sz="2000" dirty="0" smtClean="0">
                <a:latin typeface="Garamond" panose="02020404030301010803" pitchFamily="18" charset="0"/>
              </a:rPr>
              <a:t>Graves, R.B., </a:t>
            </a:r>
            <a:r>
              <a:rPr lang="en-US" sz="2000" dirty="0" err="1" smtClean="0">
                <a:latin typeface="Garamond" panose="02020404030301010803" pitchFamily="18" charset="0"/>
              </a:rPr>
              <a:t>Openshaw</a:t>
            </a:r>
            <a:r>
              <a:rPr lang="en-US" sz="2000" dirty="0" smtClean="0">
                <a:latin typeface="Garamond" panose="02020404030301010803" pitchFamily="18" charset="0"/>
              </a:rPr>
              <a:t>, D. K., </a:t>
            </a:r>
            <a:r>
              <a:rPr lang="en-US" sz="2000" dirty="0" err="1" smtClean="0">
                <a:latin typeface="Garamond" panose="02020404030301010803" pitchFamily="18" charset="0"/>
              </a:rPr>
              <a:t>Ascione</a:t>
            </a:r>
            <a:r>
              <a:rPr lang="en-US" sz="2000" dirty="0" smtClean="0">
                <a:latin typeface="Garamond" panose="02020404030301010803" pitchFamily="18" charset="0"/>
              </a:rPr>
              <a:t>, F.R. and </a:t>
            </a:r>
            <a:r>
              <a:rPr lang="en-US" sz="2000" dirty="0" err="1" smtClean="0">
                <a:latin typeface="Garamond" panose="02020404030301010803" pitchFamily="18" charset="0"/>
              </a:rPr>
              <a:t>Ericksen</a:t>
            </a:r>
            <a:r>
              <a:rPr lang="en-US" sz="2000" dirty="0" smtClean="0">
                <a:latin typeface="Garamond" panose="02020404030301010803" pitchFamily="18" charset="0"/>
              </a:rPr>
              <a:t>, S. I.(</a:t>
            </a:r>
            <a:r>
              <a:rPr lang="en-US" sz="2000" dirty="0">
                <a:latin typeface="Garamond" panose="02020404030301010803" pitchFamily="18" charset="0"/>
              </a:rPr>
              <a:t>1996</a:t>
            </a:r>
            <a:r>
              <a:rPr lang="en-US" sz="2000" dirty="0" smtClean="0">
                <a:latin typeface="Garamond" panose="02020404030301010803" pitchFamily="18" charset="0"/>
              </a:rPr>
              <a:t>). Demographic and parental characteristics of youthful sexual offenders. </a:t>
            </a:r>
            <a:r>
              <a:rPr lang="en-US" sz="2000" i="1" dirty="0" smtClean="0">
                <a:latin typeface="Garamond" panose="02020404030301010803" pitchFamily="18" charset="0"/>
              </a:rPr>
              <a:t>International Journal of Offender Therapy and Comparative Criminology</a:t>
            </a:r>
            <a:r>
              <a:rPr lang="en-US" sz="2000" dirty="0" smtClean="0">
                <a:latin typeface="Garamond" panose="02020404030301010803" pitchFamily="18" charset="0"/>
              </a:rPr>
              <a:t>, 40 (4), 300-17.</a:t>
            </a:r>
          </a:p>
          <a:p>
            <a:r>
              <a:rPr lang="en-US" sz="2000" dirty="0" smtClean="0">
                <a:latin typeface="Garamond" panose="02020404030301010803" pitchFamily="18" charset="0"/>
              </a:rPr>
              <a:t>Gregg</a:t>
            </a:r>
            <a:r>
              <a:rPr lang="en-US" sz="2000" dirty="0">
                <a:latin typeface="Garamond" panose="02020404030301010803" pitchFamily="18" charset="0"/>
              </a:rPr>
              <a:t>, </a:t>
            </a:r>
            <a:r>
              <a:rPr lang="en-US" sz="2000" dirty="0" smtClean="0">
                <a:latin typeface="Garamond" panose="02020404030301010803" pitchFamily="18" charset="0"/>
              </a:rPr>
              <a:t>V. Gibbs, J. C. </a:t>
            </a:r>
            <a:r>
              <a:rPr lang="en-US" sz="2000" dirty="0">
                <a:latin typeface="Garamond" panose="02020404030301010803" pitchFamily="18" charset="0"/>
              </a:rPr>
              <a:t>&amp; </a:t>
            </a:r>
            <a:r>
              <a:rPr lang="en-US" sz="2000" dirty="0" err="1" smtClean="0">
                <a:latin typeface="Garamond" panose="02020404030301010803" pitchFamily="18" charset="0"/>
              </a:rPr>
              <a:t>Basinger</a:t>
            </a:r>
            <a:r>
              <a:rPr lang="en-US" sz="2000" dirty="0" smtClean="0">
                <a:latin typeface="Garamond" panose="02020404030301010803" pitchFamily="18" charset="0"/>
              </a:rPr>
              <a:t>, K. S.(</a:t>
            </a:r>
            <a:r>
              <a:rPr lang="en-US" sz="2000" dirty="0">
                <a:latin typeface="Garamond" panose="02020404030301010803" pitchFamily="18" charset="0"/>
              </a:rPr>
              <a:t>1994</a:t>
            </a:r>
            <a:r>
              <a:rPr lang="en-US" sz="2000" dirty="0" smtClean="0">
                <a:latin typeface="Garamond" panose="02020404030301010803" pitchFamily="18" charset="0"/>
              </a:rPr>
              <a:t>). Patterns of developmental delay in moral judgments by male and female delinquents. </a:t>
            </a:r>
            <a:r>
              <a:rPr lang="en-US" sz="2000" i="1" dirty="0" smtClean="0">
                <a:latin typeface="Garamond" panose="02020404030301010803" pitchFamily="18" charset="0"/>
              </a:rPr>
              <a:t>Merrill-Palmer Quarterly, </a:t>
            </a:r>
            <a:r>
              <a:rPr lang="en-US" sz="2000" dirty="0" smtClean="0">
                <a:latin typeface="Garamond" panose="02020404030301010803" pitchFamily="18" charset="0"/>
              </a:rPr>
              <a:t>40, 538-53.</a:t>
            </a:r>
          </a:p>
          <a:p>
            <a:r>
              <a:rPr lang="en-US" sz="2000" dirty="0" err="1" smtClean="0">
                <a:latin typeface="Garamond" panose="02020404030301010803" pitchFamily="18" charset="0"/>
              </a:rPr>
              <a:t>Groth</a:t>
            </a:r>
            <a:r>
              <a:rPr lang="en-US" sz="2000" dirty="0" smtClean="0">
                <a:latin typeface="Garamond" panose="02020404030301010803" pitchFamily="18" charset="0"/>
              </a:rPr>
              <a:t>, A. N. &amp; Birnbaum, H. J.(1978). Adult sexual orientation and attraction to underage persons. </a:t>
            </a:r>
            <a:r>
              <a:rPr lang="en-US" sz="2000" i="1" dirty="0" smtClean="0">
                <a:latin typeface="Garamond" panose="02020404030301010803" pitchFamily="18" charset="0"/>
              </a:rPr>
              <a:t>Archives of Sexual </a:t>
            </a:r>
            <a:r>
              <a:rPr lang="en-US" sz="2000" i="1" dirty="0" err="1" smtClean="0">
                <a:latin typeface="Garamond" panose="02020404030301010803" pitchFamily="18" charset="0"/>
              </a:rPr>
              <a:t>Behaviour</a:t>
            </a:r>
            <a:r>
              <a:rPr lang="en-US" sz="2000" dirty="0" smtClean="0">
                <a:latin typeface="Garamond" panose="02020404030301010803" pitchFamily="18" charset="0"/>
              </a:rPr>
              <a:t>, 7 (3) 175-81.</a:t>
            </a:r>
            <a:endParaRPr lang="en-US" sz="2000" dirty="0">
              <a:latin typeface="Garamond" panose="02020404030301010803" pitchFamily="18" charset="0"/>
            </a:endParaRPr>
          </a:p>
          <a:p>
            <a:r>
              <a:rPr lang="en-US" sz="2000" dirty="0" smtClean="0">
                <a:latin typeface="Garamond" panose="02020404030301010803" pitchFamily="18" charset="0"/>
              </a:rPr>
              <a:t>Grover, C. </a:t>
            </a:r>
            <a:r>
              <a:rPr lang="en-US" sz="2000" dirty="0">
                <a:latin typeface="Garamond" panose="02020404030301010803" pitchFamily="18" charset="0"/>
              </a:rPr>
              <a:t>&amp; </a:t>
            </a:r>
            <a:r>
              <a:rPr lang="en-US" sz="2000" dirty="0" err="1" smtClean="0">
                <a:latin typeface="Garamond" panose="02020404030301010803" pitchFamily="18" charset="0"/>
              </a:rPr>
              <a:t>Soothill</a:t>
            </a:r>
            <a:r>
              <a:rPr lang="en-US" sz="2000" dirty="0" smtClean="0">
                <a:latin typeface="Garamond" panose="02020404030301010803" pitchFamily="18" charset="0"/>
              </a:rPr>
              <a:t>, K.(</a:t>
            </a:r>
            <a:r>
              <a:rPr lang="en-US" sz="2000" dirty="0">
                <a:latin typeface="Garamond" panose="02020404030301010803" pitchFamily="18" charset="0"/>
              </a:rPr>
              <a:t>1999</a:t>
            </a:r>
            <a:r>
              <a:rPr lang="en-US" sz="2000" dirty="0" smtClean="0">
                <a:latin typeface="Garamond" panose="02020404030301010803" pitchFamily="18" charset="0"/>
              </a:rPr>
              <a:t>). British serial killing: towards a structural explanation. </a:t>
            </a:r>
            <a:r>
              <a:rPr lang="en-US" sz="2000" i="1" dirty="0" smtClean="0">
                <a:latin typeface="Garamond" panose="02020404030301010803" pitchFamily="18" charset="0"/>
              </a:rPr>
              <a:t>British Criminology Conferences: Selected Proceedings, </a:t>
            </a:r>
            <a:r>
              <a:rPr lang="en-US" sz="2000" dirty="0" smtClean="0">
                <a:latin typeface="Garamond" panose="02020404030301010803" pitchFamily="18" charset="0"/>
              </a:rPr>
              <a:t>Vol.2.http://www/lboro.ac.uk/departments/</a:t>
            </a:r>
            <a:r>
              <a:rPr lang="en-US" sz="2000" dirty="0" err="1" smtClean="0">
                <a:latin typeface="Garamond" panose="02020404030301010803" pitchFamily="18" charset="0"/>
              </a:rPr>
              <a:t>ss</a:t>
            </a:r>
            <a:r>
              <a:rPr lang="en-US" sz="2000" dirty="0" smtClean="0">
                <a:latin typeface="Garamond" panose="02020404030301010803" pitchFamily="18" charset="0"/>
              </a:rPr>
              <a:t>/</a:t>
            </a:r>
            <a:r>
              <a:rPr lang="en-US" sz="2000" dirty="0" err="1" smtClean="0">
                <a:latin typeface="Garamond" panose="02020404030301010803" pitchFamily="18" charset="0"/>
              </a:rPr>
              <a:t>BSC.bccsp</a:t>
            </a:r>
            <a:r>
              <a:rPr lang="en-US" sz="2000" dirty="0" smtClean="0">
                <a:latin typeface="Garamond" panose="02020404030301010803" pitchFamily="18" charset="0"/>
              </a:rPr>
              <a:t>/vol02/08GROVE.HTM</a:t>
            </a:r>
          </a:p>
        </p:txBody>
      </p:sp>
    </p:spTree>
    <p:extLst>
      <p:ext uri="{BB962C8B-B14F-4D97-AF65-F5344CB8AC3E}">
        <p14:creationId xmlns:p14="http://schemas.microsoft.com/office/powerpoint/2010/main" val="31684600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a:xfrm>
            <a:off x="228600" y="1295400"/>
            <a:ext cx="8686800" cy="5410200"/>
          </a:xfrm>
        </p:spPr>
        <p:txBody>
          <a:bodyPr/>
          <a:lstStyle/>
          <a:p>
            <a:r>
              <a:rPr lang="fi-FI" sz="2000" dirty="0" smtClean="0">
                <a:latin typeface="Garamond" panose="02020404030301010803" pitchFamily="18" charset="0"/>
              </a:rPr>
              <a:t>Haapasalo, J. </a:t>
            </a:r>
            <a:r>
              <a:rPr lang="fi-FI" sz="2000" dirty="0">
                <a:latin typeface="Garamond" panose="02020404030301010803" pitchFamily="18" charset="0"/>
              </a:rPr>
              <a:t>&amp; </a:t>
            </a:r>
            <a:r>
              <a:rPr lang="fi-FI" sz="2000" dirty="0" smtClean="0">
                <a:latin typeface="Garamond" panose="02020404030301010803" pitchFamily="18" charset="0"/>
              </a:rPr>
              <a:t>Kankkonen, M. </a:t>
            </a:r>
            <a:r>
              <a:rPr lang="fi-FI" sz="2000" dirty="0">
                <a:latin typeface="Garamond" panose="02020404030301010803" pitchFamily="18" charset="0"/>
              </a:rPr>
              <a:t>(1997</a:t>
            </a:r>
            <a:r>
              <a:rPr lang="fi-FI" sz="2000" dirty="0" smtClean="0">
                <a:latin typeface="Garamond" panose="02020404030301010803" pitchFamily="18" charset="0"/>
              </a:rPr>
              <a:t>). Self reported childhood abuse among sex and violent offenders. </a:t>
            </a:r>
            <a:r>
              <a:rPr lang="fi-FI" sz="2000" i="1" dirty="0" smtClean="0">
                <a:latin typeface="Garamond" panose="02020404030301010803" pitchFamily="18" charset="0"/>
              </a:rPr>
              <a:t>Archives of Sexual Behavior,</a:t>
            </a:r>
            <a:r>
              <a:rPr lang="fi-FI" sz="2000" dirty="0" smtClean="0">
                <a:latin typeface="Garamond" panose="02020404030301010803" pitchFamily="18" charset="0"/>
              </a:rPr>
              <a:t> 26, (4) 421-31. </a:t>
            </a:r>
            <a:endParaRPr lang="fi-FI" sz="2000" dirty="0">
              <a:latin typeface="Garamond" panose="02020404030301010803" pitchFamily="18" charset="0"/>
            </a:endParaRPr>
          </a:p>
          <a:p>
            <a:r>
              <a:rPr lang="fi-FI" sz="2000" dirty="0" smtClean="0">
                <a:latin typeface="Garamond" panose="02020404030301010803" pitchFamily="18" charset="0"/>
              </a:rPr>
              <a:t>Haapasalo, J. </a:t>
            </a:r>
            <a:r>
              <a:rPr lang="fi-FI" sz="2000" dirty="0">
                <a:latin typeface="Garamond" panose="02020404030301010803" pitchFamily="18" charset="0"/>
              </a:rPr>
              <a:t>&amp; </a:t>
            </a:r>
            <a:r>
              <a:rPr lang="fi-FI" sz="2000" dirty="0" smtClean="0">
                <a:latin typeface="Garamond" panose="02020404030301010803" pitchFamily="18" charset="0"/>
              </a:rPr>
              <a:t>Pokela, E. </a:t>
            </a:r>
            <a:r>
              <a:rPr lang="fi-FI" sz="2000" dirty="0">
                <a:latin typeface="Garamond" panose="02020404030301010803" pitchFamily="18" charset="0"/>
              </a:rPr>
              <a:t>(1999</a:t>
            </a:r>
            <a:r>
              <a:rPr lang="fi-FI" sz="2000" dirty="0" smtClean="0">
                <a:latin typeface="Garamond" panose="02020404030301010803" pitchFamily="18" charset="0"/>
              </a:rPr>
              <a:t>). Child rearing and child abuse antecedents of criminality. </a:t>
            </a:r>
            <a:r>
              <a:rPr lang="fi-FI" sz="2000" i="1" dirty="0" smtClean="0">
                <a:latin typeface="Garamond" panose="02020404030301010803" pitchFamily="18" charset="0"/>
              </a:rPr>
              <a:t>Aggression and Violent Behavior, </a:t>
            </a:r>
            <a:r>
              <a:rPr lang="fi-FI" sz="2000" dirty="0" smtClean="0">
                <a:latin typeface="Garamond" panose="02020404030301010803" pitchFamily="18" charset="0"/>
              </a:rPr>
              <a:t>4 (1), 107-27.</a:t>
            </a:r>
            <a:endParaRPr lang="en-US" sz="2000" dirty="0" smtClean="0">
              <a:latin typeface="Garamond" panose="02020404030301010803" pitchFamily="18" charset="0"/>
            </a:endParaRPr>
          </a:p>
          <a:p>
            <a:r>
              <a:rPr lang="en-US" sz="2000" dirty="0" err="1" smtClean="0">
                <a:latin typeface="Garamond" panose="02020404030301010803" pitchFamily="18" charset="0"/>
              </a:rPr>
              <a:t>Haapasalo</a:t>
            </a:r>
            <a:r>
              <a:rPr lang="en-US" sz="2000" dirty="0" smtClean="0">
                <a:latin typeface="Garamond" panose="02020404030301010803" pitchFamily="18" charset="0"/>
              </a:rPr>
              <a:t>, J. </a:t>
            </a:r>
            <a:r>
              <a:rPr lang="en-US" sz="2000" dirty="0">
                <a:latin typeface="Garamond" panose="02020404030301010803" pitchFamily="18" charset="0"/>
              </a:rPr>
              <a:t>&amp; </a:t>
            </a:r>
            <a:r>
              <a:rPr lang="en-US" sz="2000" dirty="0" smtClean="0">
                <a:latin typeface="Garamond" panose="02020404030301010803" pitchFamily="18" charset="0"/>
              </a:rPr>
              <a:t>Tremblay, R.E. </a:t>
            </a:r>
            <a:r>
              <a:rPr lang="en-US" sz="2000" dirty="0">
                <a:latin typeface="Garamond" panose="02020404030301010803" pitchFamily="18" charset="0"/>
              </a:rPr>
              <a:t>(1994</a:t>
            </a:r>
            <a:r>
              <a:rPr lang="en-US" sz="2000" dirty="0" smtClean="0">
                <a:latin typeface="Garamond" panose="02020404030301010803" pitchFamily="18" charset="0"/>
              </a:rPr>
              <a:t>). Physically aggressive boys from ages 6-12: family background, parenting behavior, and prediction of delinquency.  </a:t>
            </a:r>
            <a:r>
              <a:rPr lang="en-US" sz="2000" i="1" dirty="0" smtClean="0">
                <a:latin typeface="Garamond" panose="02020404030301010803" pitchFamily="18" charset="0"/>
              </a:rPr>
              <a:t>Journal of Consulting and Clinical Psychology, </a:t>
            </a:r>
            <a:r>
              <a:rPr lang="en-US" sz="2000" dirty="0" smtClean="0">
                <a:latin typeface="Garamond" panose="02020404030301010803" pitchFamily="18" charset="0"/>
              </a:rPr>
              <a:t>62 (5), 104-52.</a:t>
            </a:r>
          </a:p>
          <a:p>
            <a:r>
              <a:rPr lang="en-US" sz="2000" dirty="0" smtClean="0">
                <a:latin typeface="Garamond" panose="02020404030301010803" pitchFamily="18" charset="0"/>
              </a:rPr>
              <a:t>Hall, G.C.N., Hirschman, R. and Oliver, L.L.(1995). Sexual arousal and </a:t>
            </a:r>
            <a:r>
              <a:rPr lang="en-US" sz="2000" dirty="0" err="1" smtClean="0">
                <a:latin typeface="Garamond" panose="02020404030301010803" pitchFamily="18" charset="0"/>
              </a:rPr>
              <a:t>arousability</a:t>
            </a:r>
            <a:r>
              <a:rPr lang="en-US" sz="2000" dirty="0" smtClean="0">
                <a:latin typeface="Garamond" panose="02020404030301010803" pitchFamily="18" charset="0"/>
              </a:rPr>
              <a:t> to pedophilic stimuli in a community sample of normal men. </a:t>
            </a:r>
            <a:r>
              <a:rPr lang="en-US" sz="2000" i="1" dirty="0" smtClean="0">
                <a:latin typeface="Garamond" panose="02020404030301010803" pitchFamily="18" charset="0"/>
              </a:rPr>
              <a:t>Behavior Therapy</a:t>
            </a:r>
            <a:r>
              <a:rPr lang="en-US" sz="2000" dirty="0" smtClean="0">
                <a:latin typeface="Garamond" panose="02020404030301010803" pitchFamily="18" charset="0"/>
              </a:rPr>
              <a:t>, 26, 681-94.</a:t>
            </a:r>
          </a:p>
          <a:p>
            <a:r>
              <a:rPr lang="en-GB" sz="2000" dirty="0" smtClean="0">
                <a:latin typeface="Garamond" panose="02020404030301010803" pitchFamily="18" charset="0"/>
              </a:rPr>
              <a:t>Hazelwood, R.R. (1987). </a:t>
            </a:r>
            <a:r>
              <a:rPr lang="en-GB" sz="2000" dirty="0" err="1" smtClean="0">
                <a:latin typeface="Garamond" panose="02020404030301010803" pitchFamily="18" charset="0"/>
              </a:rPr>
              <a:t>Analyzing</a:t>
            </a:r>
            <a:r>
              <a:rPr lang="en-GB" sz="2000" dirty="0" smtClean="0">
                <a:latin typeface="Garamond" panose="02020404030301010803" pitchFamily="18" charset="0"/>
              </a:rPr>
              <a:t> the rape and profiling the offender. In R.R. Hazelwood and A.W. Burgess (</a:t>
            </a:r>
            <a:r>
              <a:rPr lang="en-GB" sz="2000" dirty="0" err="1" smtClean="0">
                <a:latin typeface="Garamond" panose="02020404030301010803" pitchFamily="18" charset="0"/>
              </a:rPr>
              <a:t>Eds</a:t>
            </a:r>
            <a:r>
              <a:rPr lang="en-GB" sz="2000" dirty="0" smtClean="0">
                <a:latin typeface="Garamond" panose="02020404030301010803" pitchFamily="18" charset="0"/>
              </a:rPr>
              <a:t>), </a:t>
            </a:r>
            <a:r>
              <a:rPr lang="en-GB" sz="2000" i="1" dirty="0" smtClean="0">
                <a:latin typeface="Garamond" panose="02020404030301010803" pitchFamily="18" charset="0"/>
              </a:rPr>
              <a:t>Practical Aspects of Rape Investigation: A Multidisciplinary Approach.</a:t>
            </a:r>
            <a:r>
              <a:rPr lang="en-GB" sz="2000" dirty="0" smtClean="0">
                <a:latin typeface="Garamond" panose="02020404030301010803" pitchFamily="18" charset="0"/>
              </a:rPr>
              <a:t> New York: Elsevier, pp.16-24.</a:t>
            </a:r>
            <a:endParaRPr lang="en-US" sz="2000" dirty="0">
              <a:latin typeface="Garamond" panose="02020404030301010803" pitchFamily="18" charset="0"/>
            </a:endParaRPr>
          </a:p>
          <a:p>
            <a:endParaRPr lang="en-US" dirty="0">
              <a:latin typeface="Garamond" panose="02020404030301010803" pitchFamily="18" charset="0"/>
            </a:endParaRPr>
          </a:p>
          <a:p>
            <a:endParaRPr lang="en-US" dirty="0">
              <a:latin typeface="Garamond" panose="02020404030301010803" pitchFamily="18" charset="0"/>
            </a:endParaRPr>
          </a:p>
        </p:txBody>
      </p:sp>
    </p:spTree>
    <p:extLst>
      <p:ext uri="{BB962C8B-B14F-4D97-AF65-F5344CB8AC3E}">
        <p14:creationId xmlns:p14="http://schemas.microsoft.com/office/powerpoint/2010/main" val="40497182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p:txBody>
          <a:bodyPr/>
          <a:lstStyle/>
          <a:p>
            <a:r>
              <a:rPr lang="en-US" sz="2000" dirty="0" smtClean="0">
                <a:latin typeface="Garamond" panose="02020404030301010803" pitchFamily="18" charset="0"/>
              </a:rPr>
              <a:t>Johnson, J.G., </a:t>
            </a:r>
            <a:r>
              <a:rPr lang="en-US" sz="2000" dirty="0" err="1" smtClean="0">
                <a:latin typeface="Garamond" panose="02020404030301010803" pitchFamily="18" charset="0"/>
              </a:rPr>
              <a:t>Smailes</a:t>
            </a:r>
            <a:r>
              <a:rPr lang="en-US" sz="2000" dirty="0" smtClean="0">
                <a:latin typeface="Garamond" panose="02020404030301010803" pitchFamily="18" charset="0"/>
              </a:rPr>
              <a:t>, E., Cohen, P., Kasen, S. and Brook, J.S.(2004). Antisocial parental </a:t>
            </a:r>
            <a:r>
              <a:rPr lang="en-US" sz="2000" dirty="0" err="1" smtClean="0">
                <a:latin typeface="Garamond" panose="02020404030301010803" pitchFamily="18" charset="0"/>
              </a:rPr>
              <a:t>behaviour</a:t>
            </a:r>
            <a:r>
              <a:rPr lang="en-US" sz="2000" dirty="0" smtClean="0">
                <a:latin typeface="Garamond" panose="02020404030301010803" pitchFamily="18" charset="0"/>
              </a:rPr>
              <a:t>, problematic parenting and aggressive offspring </a:t>
            </a:r>
            <a:r>
              <a:rPr lang="en-US" sz="2000" dirty="0" err="1" smtClean="0">
                <a:latin typeface="Garamond" panose="02020404030301010803" pitchFamily="18" charset="0"/>
              </a:rPr>
              <a:t>behaviour</a:t>
            </a:r>
            <a:r>
              <a:rPr lang="en-US" sz="2000" dirty="0" smtClean="0">
                <a:latin typeface="Garamond" panose="02020404030301010803" pitchFamily="18" charset="0"/>
              </a:rPr>
              <a:t> during adulthood: A 25 year longitudinal investigation. </a:t>
            </a:r>
            <a:r>
              <a:rPr lang="en-US" sz="2000" i="1" dirty="0" smtClean="0">
                <a:latin typeface="Garamond" panose="02020404030301010803" pitchFamily="18" charset="0"/>
              </a:rPr>
              <a:t>British Journal of Criminology</a:t>
            </a:r>
            <a:r>
              <a:rPr lang="en-US" sz="2000" dirty="0" smtClean="0">
                <a:latin typeface="Garamond" panose="02020404030301010803" pitchFamily="18" charset="0"/>
              </a:rPr>
              <a:t>, 44, 915-30.</a:t>
            </a:r>
            <a:endParaRPr lang="en-US" sz="2000" dirty="0">
              <a:latin typeface="Garamond" panose="02020404030301010803" pitchFamily="18" charset="0"/>
            </a:endParaRPr>
          </a:p>
          <a:p>
            <a:r>
              <a:rPr lang="en-US" sz="2000" dirty="0" err="1" smtClean="0">
                <a:latin typeface="Garamond" panose="02020404030301010803" pitchFamily="18" charset="0"/>
              </a:rPr>
              <a:t>Langstrom</a:t>
            </a:r>
            <a:r>
              <a:rPr lang="en-US" sz="2000" dirty="0" smtClean="0">
                <a:latin typeface="Garamond" panose="02020404030301010803" pitchFamily="18" charset="0"/>
              </a:rPr>
              <a:t>, N.(</a:t>
            </a:r>
            <a:r>
              <a:rPr lang="en-US" sz="2000" dirty="0">
                <a:latin typeface="Garamond" panose="02020404030301010803" pitchFamily="18" charset="0"/>
              </a:rPr>
              <a:t>1999</a:t>
            </a:r>
            <a:r>
              <a:rPr lang="en-US" sz="2000" dirty="0" smtClean="0">
                <a:latin typeface="Garamond" panose="02020404030301010803" pitchFamily="18" charset="0"/>
              </a:rPr>
              <a:t>). </a:t>
            </a:r>
            <a:r>
              <a:rPr lang="en-US" sz="2000" i="1" dirty="0" smtClean="0">
                <a:latin typeface="Garamond" panose="02020404030301010803" pitchFamily="18" charset="0"/>
              </a:rPr>
              <a:t>Young Sex </a:t>
            </a:r>
            <a:r>
              <a:rPr lang="en-US" sz="2000" i="1" dirty="0">
                <a:latin typeface="Garamond" panose="02020404030301010803" pitchFamily="18" charset="0"/>
              </a:rPr>
              <a:t>O</a:t>
            </a:r>
            <a:r>
              <a:rPr lang="en-US" sz="2000" i="1" dirty="0" smtClean="0">
                <a:latin typeface="Garamond" panose="02020404030301010803" pitchFamily="18" charset="0"/>
              </a:rPr>
              <a:t>ffenders: Individual Characteristics, Agency Reactions and Criminal Recidivism</a:t>
            </a:r>
            <a:r>
              <a:rPr lang="en-US" sz="2000" dirty="0" smtClean="0">
                <a:latin typeface="Garamond" panose="02020404030301010803" pitchFamily="18" charset="0"/>
              </a:rPr>
              <a:t>. Stockholm: </a:t>
            </a:r>
            <a:r>
              <a:rPr lang="en-US" sz="2000" dirty="0" err="1" smtClean="0">
                <a:latin typeface="Garamond" panose="02020404030301010803" pitchFamily="18" charset="0"/>
              </a:rPr>
              <a:t>Karolinka</a:t>
            </a:r>
            <a:r>
              <a:rPr lang="en-US" sz="2000" dirty="0" smtClean="0">
                <a:latin typeface="Garamond" panose="02020404030301010803" pitchFamily="18" charset="0"/>
              </a:rPr>
              <a:t> </a:t>
            </a:r>
            <a:r>
              <a:rPr lang="en-US" sz="2000" dirty="0" err="1" smtClean="0">
                <a:latin typeface="Garamond" panose="02020404030301010803" pitchFamily="18" charset="0"/>
              </a:rPr>
              <a:t>Instutet</a:t>
            </a:r>
            <a:r>
              <a:rPr lang="en-US" sz="2000" dirty="0" smtClean="0">
                <a:latin typeface="Garamond" panose="02020404030301010803" pitchFamily="18" charset="0"/>
              </a:rPr>
              <a:t>, Department of Public Health, Division of Psychosocial Factors and Health, Division of Forensic Psychiatry.</a:t>
            </a:r>
          </a:p>
          <a:p>
            <a:r>
              <a:rPr lang="en-US" sz="2000" dirty="0" err="1" smtClean="0">
                <a:latin typeface="Garamond" panose="02020404030301010803" pitchFamily="18" charset="0"/>
              </a:rPr>
              <a:t>Leyton</a:t>
            </a:r>
            <a:r>
              <a:rPr lang="en-US" sz="2000" dirty="0" smtClean="0">
                <a:latin typeface="Garamond" panose="02020404030301010803" pitchFamily="18" charset="0"/>
              </a:rPr>
              <a:t>, E.(</a:t>
            </a:r>
            <a:r>
              <a:rPr lang="en-US" sz="2000" dirty="0">
                <a:latin typeface="Garamond" panose="02020404030301010803" pitchFamily="18" charset="0"/>
              </a:rPr>
              <a:t>1986</a:t>
            </a:r>
            <a:r>
              <a:rPr lang="en-US" sz="2000" dirty="0" smtClean="0">
                <a:latin typeface="Garamond" panose="02020404030301010803" pitchFamily="18" charset="0"/>
              </a:rPr>
              <a:t>). </a:t>
            </a:r>
            <a:r>
              <a:rPr lang="en-US" sz="2000" i="1" dirty="0" smtClean="0">
                <a:latin typeface="Garamond" panose="02020404030301010803" pitchFamily="18" charset="0"/>
              </a:rPr>
              <a:t>Hunting Humans: The Rise of the Modern Multiple Murderer. </a:t>
            </a:r>
            <a:r>
              <a:rPr lang="en-US" sz="2000" dirty="0" smtClean="0">
                <a:latin typeface="Garamond" panose="02020404030301010803" pitchFamily="18" charset="0"/>
              </a:rPr>
              <a:t>Toronto: McClelland and Stewart.</a:t>
            </a:r>
          </a:p>
          <a:p>
            <a:r>
              <a:rPr lang="en-GB" sz="2000" dirty="0" err="1" smtClean="0">
                <a:latin typeface="Garamond" panose="02020404030301010803" pitchFamily="18" charset="0"/>
              </a:rPr>
              <a:t>Mair</a:t>
            </a:r>
            <a:r>
              <a:rPr lang="en-GB" sz="2000" dirty="0" smtClean="0">
                <a:latin typeface="Garamond" panose="02020404030301010803" pitchFamily="18" charset="0"/>
              </a:rPr>
              <a:t>, K.J. (1995). Cognitive distortion in the prediction of sexual offending. In N.K. Clark and G.M. Stephenson (</a:t>
            </a:r>
            <a:r>
              <a:rPr lang="en-GB" sz="2000" dirty="0" err="1" smtClean="0">
                <a:latin typeface="Garamond" panose="02020404030301010803" pitchFamily="18" charset="0"/>
              </a:rPr>
              <a:t>Eds</a:t>
            </a:r>
            <a:r>
              <a:rPr lang="en-GB" sz="2000" dirty="0" smtClean="0">
                <a:latin typeface="Garamond" panose="02020404030301010803" pitchFamily="18" charset="0"/>
              </a:rPr>
              <a:t>) Investigative and Forensic Decision Making. </a:t>
            </a:r>
            <a:r>
              <a:rPr lang="en-GB" sz="2000" i="1" dirty="0" smtClean="0">
                <a:latin typeface="Garamond" panose="02020404030301010803" pitchFamily="18" charset="0"/>
              </a:rPr>
              <a:t>Issues in Criminological and Legal Psychology.</a:t>
            </a:r>
            <a:r>
              <a:rPr lang="en-GB" sz="2000" dirty="0" smtClean="0">
                <a:latin typeface="Garamond" panose="02020404030301010803" pitchFamily="18" charset="0"/>
              </a:rPr>
              <a:t> No. 26. Leicester: Division of Criminological and Legal Psychology, British Psychological Society, pp.12-17.</a:t>
            </a:r>
            <a:endParaRPr lang="en-US" sz="2000" dirty="0" smtClean="0">
              <a:latin typeface="Garamond" panose="02020404030301010803" pitchFamily="18" charset="0"/>
            </a:endParaRPr>
          </a:p>
          <a:p>
            <a:endParaRPr lang="en-US" dirty="0">
              <a:latin typeface="Garamond" panose="02020404030301010803" pitchFamily="18" charset="0"/>
            </a:endParaRPr>
          </a:p>
          <a:p>
            <a:endParaRPr lang="en-US" dirty="0">
              <a:latin typeface="Garamond" panose="02020404030301010803" pitchFamily="18" charset="0"/>
            </a:endParaRPr>
          </a:p>
        </p:txBody>
      </p:sp>
    </p:spTree>
    <p:extLst>
      <p:ext uri="{BB962C8B-B14F-4D97-AF65-F5344CB8AC3E}">
        <p14:creationId xmlns:p14="http://schemas.microsoft.com/office/powerpoint/2010/main" val="19487030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a:xfrm>
            <a:off x="228600" y="1219200"/>
            <a:ext cx="8686800" cy="5486400"/>
          </a:xfrm>
        </p:spPr>
        <p:txBody>
          <a:bodyPr/>
          <a:lstStyle/>
          <a:p>
            <a:r>
              <a:rPr lang="en-US" sz="2000" dirty="0" smtClean="0">
                <a:latin typeface="Garamond" panose="02020404030301010803" pitchFamily="18" charset="0"/>
              </a:rPr>
              <a:t>McCabe, M.P. </a:t>
            </a:r>
            <a:r>
              <a:rPr lang="en-US" sz="2000" dirty="0">
                <a:latin typeface="Garamond" panose="02020404030301010803" pitchFamily="18" charset="0"/>
              </a:rPr>
              <a:t>&amp; </a:t>
            </a:r>
            <a:r>
              <a:rPr lang="en-US" sz="2000" dirty="0" err="1" smtClean="0">
                <a:latin typeface="Garamond" panose="02020404030301010803" pitchFamily="18" charset="0"/>
              </a:rPr>
              <a:t>Wauchope</a:t>
            </a:r>
            <a:r>
              <a:rPr lang="en-US" sz="2000" dirty="0" smtClean="0">
                <a:latin typeface="Garamond" panose="02020404030301010803" pitchFamily="18" charset="0"/>
              </a:rPr>
              <a:t>, M. </a:t>
            </a:r>
            <a:r>
              <a:rPr lang="en-US" sz="2000" dirty="0">
                <a:latin typeface="Garamond" panose="02020404030301010803" pitchFamily="18" charset="0"/>
              </a:rPr>
              <a:t>(2005</a:t>
            </a:r>
            <a:r>
              <a:rPr lang="en-US" sz="2000" dirty="0" smtClean="0">
                <a:latin typeface="Garamond" panose="02020404030301010803" pitchFamily="18" charset="0"/>
              </a:rPr>
              <a:t>). </a:t>
            </a:r>
            <a:r>
              <a:rPr lang="en-US" sz="2000" dirty="0" err="1" smtClean="0">
                <a:latin typeface="Garamond" panose="02020404030301010803" pitchFamily="18" charset="0"/>
              </a:rPr>
              <a:t>Behavioural</a:t>
            </a:r>
            <a:r>
              <a:rPr lang="en-US" sz="2000" dirty="0" smtClean="0">
                <a:latin typeface="Garamond" panose="02020404030301010803" pitchFamily="18" charset="0"/>
              </a:rPr>
              <a:t> characteristics of rapists. </a:t>
            </a:r>
            <a:r>
              <a:rPr lang="en-US" sz="2000" i="1" dirty="0" smtClean="0">
                <a:latin typeface="Garamond" panose="02020404030301010803" pitchFamily="18" charset="0"/>
              </a:rPr>
              <a:t>Journal of Sexual Aggression,</a:t>
            </a:r>
            <a:r>
              <a:rPr lang="en-US" sz="2000" dirty="0" smtClean="0">
                <a:latin typeface="Garamond" panose="02020404030301010803" pitchFamily="18" charset="0"/>
              </a:rPr>
              <a:t> 11 (2) 235-47. </a:t>
            </a:r>
            <a:endParaRPr lang="en-US" sz="2000" dirty="0">
              <a:latin typeface="Garamond" panose="02020404030301010803" pitchFamily="18" charset="0"/>
            </a:endParaRPr>
          </a:p>
          <a:p>
            <a:r>
              <a:rPr lang="en-US" sz="2000" dirty="0" smtClean="0">
                <a:latin typeface="Garamond" panose="02020404030301010803" pitchFamily="18" charset="0"/>
              </a:rPr>
              <a:t>Palmer, E.J. &amp; </a:t>
            </a:r>
            <a:r>
              <a:rPr lang="en-US" sz="2000" dirty="0" err="1" smtClean="0">
                <a:latin typeface="Garamond" panose="02020404030301010803" pitchFamily="18" charset="0"/>
              </a:rPr>
              <a:t>Hollin</a:t>
            </a:r>
            <a:r>
              <a:rPr lang="en-US" sz="2000" dirty="0" smtClean="0">
                <a:latin typeface="Garamond" panose="02020404030301010803" pitchFamily="18" charset="0"/>
              </a:rPr>
              <a:t>, C.R. </a:t>
            </a:r>
            <a:r>
              <a:rPr lang="en-US" sz="2000" dirty="0">
                <a:latin typeface="Garamond" panose="02020404030301010803" pitchFamily="18" charset="0"/>
              </a:rPr>
              <a:t>(1998</a:t>
            </a:r>
            <a:r>
              <a:rPr lang="en-US" sz="2000" dirty="0" smtClean="0">
                <a:latin typeface="Garamond" panose="02020404030301010803" pitchFamily="18" charset="0"/>
              </a:rPr>
              <a:t>). A comparison of patterns of moral development in young offenders and non offenders</a:t>
            </a:r>
            <a:r>
              <a:rPr lang="en-US" sz="2000" i="1" dirty="0" smtClean="0">
                <a:latin typeface="Garamond" panose="02020404030301010803" pitchFamily="18" charset="0"/>
              </a:rPr>
              <a:t>. Legal and Criminological Psychology,</a:t>
            </a:r>
            <a:r>
              <a:rPr lang="en-US" sz="2000" dirty="0" smtClean="0">
                <a:latin typeface="Garamond" panose="02020404030301010803" pitchFamily="18" charset="0"/>
              </a:rPr>
              <a:t> 3, 225-35. </a:t>
            </a:r>
            <a:endParaRPr lang="en-US" sz="2000" dirty="0">
              <a:latin typeface="Garamond" panose="02020404030301010803" pitchFamily="18" charset="0"/>
            </a:endParaRPr>
          </a:p>
          <a:p>
            <a:r>
              <a:rPr lang="en-US" sz="2000" dirty="0" smtClean="0">
                <a:latin typeface="Garamond" panose="02020404030301010803" pitchFamily="18" charset="0"/>
              </a:rPr>
              <a:t>Radley, L. </a:t>
            </a:r>
            <a:r>
              <a:rPr lang="en-US" sz="2000" dirty="0">
                <a:latin typeface="Garamond" panose="02020404030301010803" pitchFamily="18" charset="0"/>
              </a:rPr>
              <a:t>(2001</a:t>
            </a:r>
            <a:r>
              <a:rPr lang="en-US" sz="2000" dirty="0" smtClean="0">
                <a:latin typeface="Garamond" panose="02020404030301010803" pitchFamily="18" charset="0"/>
              </a:rPr>
              <a:t>). Attitudes towards sex offenders. </a:t>
            </a:r>
            <a:r>
              <a:rPr lang="en-US" sz="2000" i="1" dirty="0" smtClean="0">
                <a:latin typeface="Garamond" panose="02020404030301010803" pitchFamily="18" charset="0"/>
              </a:rPr>
              <a:t>Forensic Update, </a:t>
            </a:r>
            <a:r>
              <a:rPr lang="en-US" sz="2000" dirty="0" smtClean="0">
                <a:latin typeface="Garamond" panose="02020404030301010803" pitchFamily="18" charset="0"/>
              </a:rPr>
              <a:t>66, 5-9.</a:t>
            </a:r>
            <a:endParaRPr lang="en-US" sz="2000" dirty="0">
              <a:latin typeface="Garamond" panose="02020404030301010803" pitchFamily="18" charset="0"/>
            </a:endParaRPr>
          </a:p>
          <a:p>
            <a:r>
              <a:rPr lang="en-US" sz="2000" dirty="0">
                <a:latin typeface="Garamond" panose="02020404030301010803" pitchFamily="18" charset="0"/>
              </a:rPr>
              <a:t>Robertson, </a:t>
            </a:r>
            <a:r>
              <a:rPr lang="en-US" sz="2000" dirty="0" smtClean="0">
                <a:latin typeface="Garamond" panose="02020404030301010803" pitchFamily="18" charset="0"/>
              </a:rPr>
              <a:t>G. Gibb, R. </a:t>
            </a:r>
            <a:r>
              <a:rPr lang="en-US" sz="2000" dirty="0">
                <a:latin typeface="Garamond" panose="02020404030301010803" pitchFamily="18" charset="0"/>
              </a:rPr>
              <a:t>&amp; </a:t>
            </a:r>
            <a:r>
              <a:rPr lang="en-US" sz="2000" dirty="0" smtClean="0">
                <a:latin typeface="Garamond" panose="02020404030301010803" pitchFamily="18" charset="0"/>
              </a:rPr>
              <a:t>Pearson, R. </a:t>
            </a:r>
            <a:r>
              <a:rPr lang="en-US" sz="2000" dirty="0">
                <a:latin typeface="Garamond" panose="02020404030301010803" pitchFamily="18" charset="0"/>
              </a:rPr>
              <a:t>(1995</a:t>
            </a:r>
            <a:r>
              <a:rPr lang="en-US" sz="2000" dirty="0" smtClean="0">
                <a:latin typeface="Garamond" panose="02020404030301010803" pitchFamily="18" charset="0"/>
              </a:rPr>
              <a:t>). Drunkenness among police detainees. </a:t>
            </a:r>
            <a:r>
              <a:rPr lang="en-US" sz="2000" i="1" dirty="0" smtClean="0">
                <a:latin typeface="Garamond" panose="02020404030301010803" pitchFamily="18" charset="0"/>
              </a:rPr>
              <a:t>Addiction, </a:t>
            </a:r>
            <a:r>
              <a:rPr lang="en-US" sz="2000" dirty="0" smtClean="0">
                <a:latin typeface="Garamond" panose="02020404030301010803" pitchFamily="18" charset="0"/>
              </a:rPr>
              <a:t>90, 793-803.</a:t>
            </a:r>
            <a:endParaRPr lang="en-US" sz="2000" dirty="0">
              <a:latin typeface="Garamond" panose="02020404030301010803" pitchFamily="18" charset="0"/>
            </a:endParaRPr>
          </a:p>
          <a:p>
            <a:r>
              <a:rPr lang="en-US" sz="2000" dirty="0" smtClean="0">
                <a:latin typeface="Garamond" panose="02020404030301010803" pitchFamily="18" charset="0"/>
              </a:rPr>
              <a:t>Robbins, P. </a:t>
            </a:r>
            <a:r>
              <a:rPr lang="en-US" sz="2000" dirty="0">
                <a:latin typeface="Garamond" panose="02020404030301010803" pitchFamily="18" charset="0"/>
              </a:rPr>
              <a:t>&amp; </a:t>
            </a:r>
            <a:r>
              <a:rPr lang="en-US" sz="2000" dirty="0" smtClean="0">
                <a:latin typeface="Garamond" panose="02020404030301010803" pitchFamily="18" charset="0"/>
              </a:rPr>
              <a:t>Darlington, R. </a:t>
            </a:r>
            <a:r>
              <a:rPr lang="en-US" sz="2000" dirty="0">
                <a:latin typeface="Garamond" panose="02020404030301010803" pitchFamily="18" charset="0"/>
              </a:rPr>
              <a:t>(2003</a:t>
            </a:r>
            <a:r>
              <a:rPr lang="en-US" sz="2000" dirty="0" smtClean="0">
                <a:latin typeface="Garamond" panose="02020404030301010803" pitchFamily="18" charset="0"/>
              </a:rPr>
              <a:t>).The Role of Industry and the Internet Watch Foundation. In A. </a:t>
            </a:r>
            <a:r>
              <a:rPr lang="en-US" sz="2000" dirty="0" err="1" smtClean="0">
                <a:latin typeface="Garamond" panose="02020404030301010803" pitchFamily="18" charset="0"/>
              </a:rPr>
              <a:t>MacVean</a:t>
            </a:r>
            <a:r>
              <a:rPr lang="en-US" sz="2000" dirty="0" smtClean="0">
                <a:latin typeface="Garamond" panose="02020404030301010803" pitchFamily="18" charset="0"/>
              </a:rPr>
              <a:t> and P. </a:t>
            </a:r>
            <a:r>
              <a:rPr lang="en-US" sz="2000" dirty="0" err="1" smtClean="0">
                <a:latin typeface="Garamond" panose="02020404030301010803" pitchFamily="18" charset="0"/>
              </a:rPr>
              <a:t>Spindler</a:t>
            </a:r>
            <a:r>
              <a:rPr lang="en-US" sz="2000" dirty="0" smtClean="0">
                <a:latin typeface="Garamond" panose="02020404030301010803" pitchFamily="18" charset="0"/>
              </a:rPr>
              <a:t> (</a:t>
            </a:r>
            <a:r>
              <a:rPr lang="en-US" sz="2000" dirty="0" err="1" smtClean="0">
                <a:latin typeface="Garamond" panose="02020404030301010803" pitchFamily="18" charset="0"/>
              </a:rPr>
              <a:t>Eds</a:t>
            </a:r>
            <a:r>
              <a:rPr lang="en-US" sz="2000" dirty="0" smtClean="0">
                <a:latin typeface="Garamond" panose="02020404030301010803" pitchFamily="18" charset="0"/>
              </a:rPr>
              <a:t>), </a:t>
            </a:r>
            <a:r>
              <a:rPr lang="en-US" sz="2000" i="1" dirty="0" smtClean="0">
                <a:latin typeface="Garamond" panose="02020404030301010803" pitchFamily="18" charset="0"/>
              </a:rPr>
              <a:t>Policing </a:t>
            </a:r>
            <a:r>
              <a:rPr lang="en-US" sz="2000" i="1" dirty="0" err="1" smtClean="0">
                <a:latin typeface="Garamond" panose="02020404030301010803" pitchFamily="18" charset="0"/>
              </a:rPr>
              <a:t>Paedophiles</a:t>
            </a:r>
            <a:r>
              <a:rPr lang="en-US" sz="2000" i="1" dirty="0" smtClean="0">
                <a:latin typeface="Garamond" panose="02020404030301010803" pitchFamily="18" charset="0"/>
              </a:rPr>
              <a:t> on the Internet</a:t>
            </a:r>
            <a:r>
              <a:rPr lang="en-US" sz="2000" dirty="0" smtClean="0">
                <a:latin typeface="Garamond" panose="02020404030301010803" pitchFamily="18" charset="0"/>
              </a:rPr>
              <a:t>. Bristol: New Police Bookshop, pp.79-87. </a:t>
            </a:r>
            <a:endParaRPr lang="en-US" dirty="0" smtClean="0">
              <a:latin typeface="Garamond" panose="02020404030301010803" pitchFamily="18" charset="0"/>
            </a:endParaRPr>
          </a:p>
          <a:p>
            <a:r>
              <a:rPr lang="en-US" sz="2000" dirty="0" err="1">
                <a:latin typeface="Garamond" panose="02020404030301010803" pitchFamily="18" charset="0"/>
              </a:rPr>
              <a:t>Ruchkin</a:t>
            </a:r>
            <a:r>
              <a:rPr lang="en-US" sz="2000" dirty="0">
                <a:latin typeface="Garamond" panose="02020404030301010803" pitchFamily="18" charset="0"/>
              </a:rPr>
              <a:t>, </a:t>
            </a:r>
            <a:r>
              <a:rPr lang="en-US" sz="2000" dirty="0" err="1" smtClean="0">
                <a:latin typeface="Garamond" panose="02020404030301010803" pitchFamily="18" charset="0"/>
              </a:rPr>
              <a:t>V.V.Eisemann</a:t>
            </a:r>
            <a:r>
              <a:rPr lang="en-US" sz="2000" dirty="0" smtClean="0">
                <a:latin typeface="Garamond" panose="02020404030301010803" pitchFamily="18" charset="0"/>
              </a:rPr>
              <a:t>, M. </a:t>
            </a:r>
            <a:r>
              <a:rPr lang="en-US" sz="2000" dirty="0">
                <a:latin typeface="Garamond" panose="02020404030301010803" pitchFamily="18" charset="0"/>
              </a:rPr>
              <a:t>&amp; </a:t>
            </a:r>
            <a:r>
              <a:rPr lang="en-US" sz="2000" dirty="0" err="1" smtClean="0">
                <a:latin typeface="Garamond" panose="02020404030301010803" pitchFamily="18" charset="0"/>
              </a:rPr>
              <a:t>Hagglof</a:t>
            </a:r>
            <a:r>
              <a:rPr lang="en-US" sz="2000" dirty="0" smtClean="0">
                <a:latin typeface="Garamond" panose="02020404030301010803" pitchFamily="18" charset="0"/>
              </a:rPr>
              <a:t>, B. </a:t>
            </a:r>
            <a:r>
              <a:rPr lang="en-US" sz="2000" dirty="0">
                <a:latin typeface="Garamond" panose="02020404030301010803" pitchFamily="18" charset="0"/>
              </a:rPr>
              <a:t>(1998</a:t>
            </a:r>
            <a:r>
              <a:rPr lang="en-US" sz="2000" dirty="0" smtClean="0">
                <a:latin typeface="Garamond" panose="02020404030301010803" pitchFamily="18" charset="0"/>
              </a:rPr>
              <a:t>). Parental rearing and problem </a:t>
            </a:r>
            <a:r>
              <a:rPr lang="en-US" sz="2000" dirty="0" err="1" smtClean="0">
                <a:latin typeface="Garamond" panose="02020404030301010803" pitchFamily="18" charset="0"/>
              </a:rPr>
              <a:t>behaviours</a:t>
            </a:r>
            <a:r>
              <a:rPr lang="en-US" sz="2000" dirty="0" smtClean="0">
                <a:latin typeface="Garamond" panose="02020404030301010803" pitchFamily="18" charset="0"/>
              </a:rPr>
              <a:t> in male delinquent adolescents versus controls in Northern Russia. </a:t>
            </a:r>
            <a:r>
              <a:rPr lang="en-US" sz="2000" i="1" dirty="0" smtClean="0">
                <a:latin typeface="Garamond" panose="02020404030301010803" pitchFamily="18" charset="0"/>
              </a:rPr>
              <a:t>Social Psychiatry and Psychiatric Epidemiology,</a:t>
            </a:r>
            <a:r>
              <a:rPr lang="en-US" sz="2000" dirty="0" smtClean="0">
                <a:latin typeface="Garamond" panose="02020404030301010803" pitchFamily="18" charset="0"/>
              </a:rPr>
              <a:t> 33 477-82.</a:t>
            </a:r>
            <a:endParaRPr lang="en-US" sz="2000" dirty="0">
              <a:latin typeface="Garamond" panose="02020404030301010803" pitchFamily="18" charset="0"/>
            </a:endParaRPr>
          </a:p>
          <a:p>
            <a:endParaRPr lang="en-US" sz="2000" dirty="0">
              <a:latin typeface="Garamond" panose="02020404030301010803" pitchFamily="18" charset="0"/>
            </a:endParaRPr>
          </a:p>
        </p:txBody>
      </p:sp>
    </p:spTree>
    <p:extLst>
      <p:ext uri="{BB962C8B-B14F-4D97-AF65-F5344CB8AC3E}">
        <p14:creationId xmlns:p14="http://schemas.microsoft.com/office/powerpoint/2010/main" val="3310281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24809"/>
            <a:ext cx="6019800" cy="1190625"/>
          </a:xfrm>
        </p:spPr>
        <p:txBody>
          <a:bodyPr/>
          <a:lstStyle/>
          <a:p>
            <a:r>
              <a:rPr lang="en-GB" dirty="0" smtClean="0">
                <a:latin typeface="Garamond" panose="02020404030301010803" pitchFamily="18" charset="0"/>
              </a:rPr>
              <a:t>References.</a:t>
            </a:r>
            <a:endParaRPr lang="en-US" dirty="0">
              <a:latin typeface="Garamond" panose="02020404030301010803" pitchFamily="18" charset="0"/>
            </a:endParaRPr>
          </a:p>
        </p:txBody>
      </p:sp>
      <p:sp>
        <p:nvSpPr>
          <p:cNvPr id="3" name="Content Placeholder 2"/>
          <p:cNvSpPr>
            <a:spLocks noGrp="1"/>
          </p:cNvSpPr>
          <p:nvPr>
            <p:ph idx="1"/>
          </p:nvPr>
        </p:nvSpPr>
        <p:spPr/>
        <p:txBody>
          <a:bodyPr/>
          <a:lstStyle/>
          <a:p>
            <a:r>
              <a:rPr lang="en-US" sz="2000" dirty="0" smtClean="0">
                <a:latin typeface="Garamond" panose="02020404030301010803" pitchFamily="18" charset="0"/>
              </a:rPr>
              <a:t>Sheldon, K. </a:t>
            </a:r>
            <a:r>
              <a:rPr lang="en-US" sz="2000" dirty="0">
                <a:latin typeface="Garamond" panose="02020404030301010803" pitchFamily="18" charset="0"/>
              </a:rPr>
              <a:t>&amp; </a:t>
            </a:r>
            <a:r>
              <a:rPr lang="en-US" sz="2000" dirty="0" err="1" smtClean="0">
                <a:latin typeface="Garamond" panose="02020404030301010803" pitchFamily="18" charset="0"/>
              </a:rPr>
              <a:t>Howitt</a:t>
            </a:r>
            <a:r>
              <a:rPr lang="en-US" sz="2000" dirty="0" smtClean="0">
                <a:latin typeface="Garamond" panose="02020404030301010803" pitchFamily="18" charset="0"/>
              </a:rPr>
              <a:t>, D. </a:t>
            </a:r>
            <a:r>
              <a:rPr lang="en-US" sz="2000" dirty="0">
                <a:latin typeface="Garamond" panose="02020404030301010803" pitchFamily="18" charset="0"/>
              </a:rPr>
              <a:t>(2007</a:t>
            </a:r>
            <a:r>
              <a:rPr lang="en-US" sz="2000" dirty="0" smtClean="0">
                <a:latin typeface="Garamond" panose="02020404030301010803" pitchFamily="18" charset="0"/>
              </a:rPr>
              <a:t>). </a:t>
            </a:r>
            <a:r>
              <a:rPr lang="en-US" sz="2000" i="1" dirty="0" smtClean="0">
                <a:latin typeface="Garamond" panose="02020404030301010803" pitchFamily="18" charset="0"/>
              </a:rPr>
              <a:t>Sex Offenders and the Internet. </a:t>
            </a:r>
            <a:r>
              <a:rPr lang="en-US" sz="2000" dirty="0" err="1" smtClean="0">
                <a:latin typeface="Garamond" panose="02020404030301010803" pitchFamily="18" charset="0"/>
              </a:rPr>
              <a:t>Chichester</a:t>
            </a:r>
            <a:r>
              <a:rPr lang="en-US" sz="2000" dirty="0" smtClean="0">
                <a:latin typeface="Garamond" panose="02020404030301010803" pitchFamily="18" charset="0"/>
              </a:rPr>
              <a:t>: John Wiley and Sons.</a:t>
            </a:r>
            <a:endParaRPr lang="en-US" sz="2000" dirty="0">
              <a:latin typeface="Garamond" panose="02020404030301010803" pitchFamily="18" charset="0"/>
            </a:endParaRPr>
          </a:p>
          <a:p>
            <a:r>
              <a:rPr lang="en-US" sz="2000" dirty="0" err="1" smtClean="0">
                <a:latin typeface="Garamond" panose="02020404030301010803" pitchFamily="18" charset="0"/>
              </a:rPr>
              <a:t>Tjaden</a:t>
            </a:r>
            <a:r>
              <a:rPr lang="en-US" sz="2000" dirty="0" smtClean="0">
                <a:latin typeface="Garamond" panose="02020404030301010803" pitchFamily="18" charset="0"/>
              </a:rPr>
              <a:t>, P. </a:t>
            </a:r>
            <a:r>
              <a:rPr lang="en-US" sz="2000" dirty="0">
                <a:latin typeface="Garamond" panose="02020404030301010803" pitchFamily="18" charset="0"/>
              </a:rPr>
              <a:t>&amp; </a:t>
            </a:r>
            <a:r>
              <a:rPr lang="en-US" sz="2000" dirty="0" err="1" smtClean="0">
                <a:latin typeface="Garamond" panose="02020404030301010803" pitchFamily="18" charset="0"/>
              </a:rPr>
              <a:t>Thoennes</a:t>
            </a:r>
            <a:r>
              <a:rPr lang="en-US" sz="2000" dirty="0" smtClean="0">
                <a:latin typeface="Garamond" panose="02020404030301010803" pitchFamily="18" charset="0"/>
              </a:rPr>
              <a:t>, N. </a:t>
            </a:r>
            <a:r>
              <a:rPr lang="en-US" sz="2000" dirty="0">
                <a:latin typeface="Garamond" panose="02020404030301010803" pitchFamily="18" charset="0"/>
              </a:rPr>
              <a:t>(1998</a:t>
            </a:r>
            <a:r>
              <a:rPr lang="en-US" sz="2000" dirty="0" smtClean="0">
                <a:latin typeface="Garamond" panose="02020404030301010803" pitchFamily="18" charset="0"/>
              </a:rPr>
              <a:t>). </a:t>
            </a:r>
            <a:r>
              <a:rPr lang="en-US" sz="2000" i="1" dirty="0" smtClean="0">
                <a:latin typeface="Garamond" panose="02020404030301010803" pitchFamily="18" charset="0"/>
              </a:rPr>
              <a:t>Stalking in America: Findings from the National Violence Against Women Survey. </a:t>
            </a:r>
            <a:r>
              <a:rPr lang="en-US" sz="2000" dirty="0" smtClean="0">
                <a:latin typeface="Garamond" panose="02020404030301010803" pitchFamily="18" charset="0"/>
              </a:rPr>
              <a:t>Washington, D.C: US Department of Justice.</a:t>
            </a:r>
          </a:p>
          <a:p>
            <a:r>
              <a:rPr lang="en-GB" sz="2000" dirty="0" smtClean="0">
                <a:latin typeface="Garamond" panose="02020404030301010803" pitchFamily="18" charset="0"/>
              </a:rPr>
              <a:t>Ward, T. &amp; </a:t>
            </a:r>
            <a:r>
              <a:rPr lang="en-GB" sz="2000" dirty="0" err="1" smtClean="0">
                <a:latin typeface="Garamond" panose="02020404030301010803" pitchFamily="18" charset="0"/>
              </a:rPr>
              <a:t>Siegert</a:t>
            </a:r>
            <a:r>
              <a:rPr lang="en-GB" sz="2000" dirty="0" smtClean="0">
                <a:latin typeface="Garamond" panose="02020404030301010803" pitchFamily="18" charset="0"/>
              </a:rPr>
              <a:t>, R.J. (2002). Towards a comprehensive theory of child abuse: a theory knitting perspective. </a:t>
            </a:r>
            <a:r>
              <a:rPr lang="en-GB" sz="2000" i="1" dirty="0" smtClean="0">
                <a:latin typeface="Garamond" panose="02020404030301010803" pitchFamily="18" charset="0"/>
              </a:rPr>
              <a:t>Psychology, Crime and Law,</a:t>
            </a:r>
            <a:r>
              <a:rPr lang="en-GB" sz="2000" dirty="0" smtClean="0">
                <a:latin typeface="Garamond" panose="02020404030301010803" pitchFamily="18" charset="0"/>
              </a:rPr>
              <a:t> 8, 319-51.</a:t>
            </a:r>
            <a:endParaRPr lang="en-US" sz="2000" dirty="0" smtClean="0">
              <a:latin typeface="Garamond" panose="02020404030301010803" pitchFamily="18" charset="0"/>
            </a:endParaRPr>
          </a:p>
          <a:p>
            <a:r>
              <a:rPr lang="en-GB" sz="2000" dirty="0" smtClean="0">
                <a:latin typeface="Garamond" panose="02020404030301010803" pitchFamily="18" charset="0"/>
              </a:rPr>
              <a:t>West, D.J. (1987). </a:t>
            </a:r>
            <a:r>
              <a:rPr lang="en-GB" sz="2000" i="1" dirty="0" smtClean="0">
                <a:latin typeface="Garamond" panose="02020404030301010803" pitchFamily="18" charset="0"/>
              </a:rPr>
              <a:t>Sexual Crimes and Confrontations: A study of Victims and Offenders.</a:t>
            </a:r>
            <a:r>
              <a:rPr lang="en-GB" sz="2000" dirty="0" smtClean="0">
                <a:latin typeface="Garamond" panose="02020404030301010803" pitchFamily="18" charset="0"/>
              </a:rPr>
              <a:t> Aldershot: Gower.</a:t>
            </a:r>
            <a:endParaRPr lang="en-US" sz="2000" dirty="0">
              <a:latin typeface="Garamond" panose="02020404030301010803" pitchFamily="18" charset="0"/>
            </a:endParaRPr>
          </a:p>
          <a:p>
            <a:r>
              <a:rPr lang="en-US" sz="2000" dirty="0" err="1" smtClean="0">
                <a:latin typeface="Garamond" panose="02020404030301010803" pitchFamily="18" charset="0"/>
              </a:rPr>
              <a:t>Widom</a:t>
            </a:r>
            <a:r>
              <a:rPr lang="en-US" sz="2000" dirty="0" smtClean="0">
                <a:latin typeface="Garamond" panose="02020404030301010803" pitchFamily="18" charset="0"/>
              </a:rPr>
              <a:t>, C.S. </a:t>
            </a:r>
            <a:r>
              <a:rPr lang="en-US" sz="2000" dirty="0">
                <a:latin typeface="Garamond" panose="02020404030301010803" pitchFamily="18" charset="0"/>
              </a:rPr>
              <a:t>(1989</a:t>
            </a:r>
            <a:r>
              <a:rPr lang="en-US" sz="2000" dirty="0" smtClean="0">
                <a:latin typeface="Garamond" panose="02020404030301010803" pitchFamily="18" charset="0"/>
              </a:rPr>
              <a:t>). The Cycle of Violence. </a:t>
            </a:r>
            <a:r>
              <a:rPr lang="en-US" sz="2000" i="1" dirty="0" smtClean="0">
                <a:latin typeface="Garamond" panose="02020404030301010803" pitchFamily="18" charset="0"/>
              </a:rPr>
              <a:t>Science</a:t>
            </a:r>
            <a:r>
              <a:rPr lang="en-US" sz="2000" dirty="0" smtClean="0">
                <a:latin typeface="Garamond" panose="02020404030301010803" pitchFamily="18" charset="0"/>
              </a:rPr>
              <a:t>, 244, 160-6.</a:t>
            </a:r>
            <a:endParaRPr lang="en-US" sz="2000" dirty="0">
              <a:latin typeface="Garamond" panose="02020404030301010803" pitchFamily="18" charset="0"/>
            </a:endParaRPr>
          </a:p>
          <a:p>
            <a:r>
              <a:rPr lang="en-US" sz="2000" dirty="0" err="1" smtClean="0">
                <a:latin typeface="Garamond" panose="02020404030301010803" pitchFamily="18" charset="0"/>
              </a:rPr>
              <a:t>Worling</a:t>
            </a:r>
            <a:r>
              <a:rPr lang="en-US" sz="2000" dirty="0" smtClean="0">
                <a:latin typeface="Garamond" panose="02020404030301010803" pitchFamily="18" charset="0"/>
              </a:rPr>
              <a:t>, J.R. </a:t>
            </a:r>
            <a:r>
              <a:rPr lang="en-US" sz="2000" dirty="0">
                <a:latin typeface="Garamond" panose="02020404030301010803" pitchFamily="18" charset="0"/>
              </a:rPr>
              <a:t>(1995</a:t>
            </a:r>
            <a:r>
              <a:rPr lang="en-US" sz="2000" dirty="0" smtClean="0">
                <a:latin typeface="Garamond" panose="02020404030301010803" pitchFamily="18" charset="0"/>
              </a:rPr>
              <a:t>). Sexual abuse histories of adolescent male sex offenders: differences on the basis of age and gender of their victims. </a:t>
            </a:r>
            <a:r>
              <a:rPr lang="en-US" sz="2000" i="1" dirty="0" smtClean="0">
                <a:latin typeface="Garamond" panose="02020404030301010803" pitchFamily="18" charset="0"/>
              </a:rPr>
              <a:t>Journal of Abnormal Psychology</a:t>
            </a:r>
            <a:r>
              <a:rPr lang="en-US" sz="2000" dirty="0" smtClean="0">
                <a:latin typeface="Garamond" panose="02020404030301010803" pitchFamily="18" charset="0"/>
              </a:rPr>
              <a:t>, 104 (4), 610-13.</a:t>
            </a:r>
            <a:endParaRPr lang="en-US" sz="2000" dirty="0">
              <a:latin typeface="Garamond" panose="02020404030301010803" pitchFamily="18" charset="0"/>
            </a:endParaRPr>
          </a:p>
          <a:p>
            <a:endParaRPr lang="en-US" dirty="0">
              <a:latin typeface="Garamond" panose="02020404030301010803" pitchFamily="18" charset="0"/>
            </a:endParaRPr>
          </a:p>
        </p:txBody>
      </p:sp>
    </p:spTree>
    <p:extLst>
      <p:ext uri="{BB962C8B-B14F-4D97-AF65-F5344CB8AC3E}">
        <p14:creationId xmlns:p14="http://schemas.microsoft.com/office/powerpoint/2010/main" val="2902402932"/>
      </p:ext>
    </p:extLst>
  </p:cSld>
  <p:clrMapOvr>
    <a:masterClrMapping/>
  </p:clrMapOvr>
</p:sld>
</file>

<file path=ppt/theme/theme1.xml><?xml version="1.0" encoding="utf-8"?>
<a:theme xmlns:a="http://schemas.openxmlformats.org/drawingml/2006/main" name="Wheat field design template">
  <a:themeElements>
    <a:clrScheme name="Default Design 11">
      <a:dk1>
        <a:srgbClr val="1C1C1C"/>
      </a:dk1>
      <a:lt1>
        <a:srgbClr val="523E26"/>
      </a:lt1>
      <a:dk2>
        <a:srgbClr val="654A1D"/>
      </a:dk2>
      <a:lt2>
        <a:srgbClr val="2D2015"/>
      </a:lt2>
      <a:accent1>
        <a:srgbClr val="B1A59D"/>
      </a:accent1>
      <a:accent2>
        <a:srgbClr val="8F5F2F"/>
      </a:accent2>
      <a:accent3>
        <a:srgbClr val="B3AFAC"/>
      </a:accent3>
      <a:accent4>
        <a:srgbClr val="161616"/>
      </a:accent4>
      <a:accent5>
        <a:srgbClr val="D5CFCC"/>
      </a:accent5>
      <a:accent6>
        <a:srgbClr val="81552A"/>
      </a:accent6>
      <a:hlink>
        <a:srgbClr val="F4D700"/>
      </a:hlink>
      <a:folHlink>
        <a:srgbClr val="E7EBEB"/>
      </a:folHlink>
    </a:clrScheme>
    <a:fontScheme name="Default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D9"/>
        </a:lt1>
        <a:dk2>
          <a:srgbClr val="000000"/>
        </a:dk2>
        <a:lt2>
          <a:srgbClr val="777777"/>
        </a:lt2>
        <a:accent1>
          <a:srgbClr val="FFFFF7"/>
        </a:accent1>
        <a:accent2>
          <a:srgbClr val="CC9900"/>
        </a:accent2>
        <a:accent3>
          <a:srgbClr val="FFFFE9"/>
        </a:accent3>
        <a:accent4>
          <a:srgbClr val="000000"/>
        </a:accent4>
        <a:accent5>
          <a:srgbClr val="FFFFFA"/>
        </a:accent5>
        <a:accent6>
          <a:srgbClr val="B98A00"/>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96969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C5B303"/>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CC990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FFCC66"/>
        </a:accent1>
        <a:accent2>
          <a:srgbClr val="EAEAEA"/>
        </a:accent2>
        <a:accent3>
          <a:srgbClr val="FFFFFF"/>
        </a:accent3>
        <a:accent4>
          <a:srgbClr val="000000"/>
        </a:accent4>
        <a:accent5>
          <a:srgbClr val="FFE2B8"/>
        </a:accent5>
        <a:accent6>
          <a:srgbClr val="D4D4D4"/>
        </a:accent6>
        <a:hlink>
          <a:srgbClr val="CC6600"/>
        </a:hlink>
        <a:folHlink>
          <a:srgbClr val="993300"/>
        </a:folHlink>
      </a:clrScheme>
      <a:clrMap bg1="lt1" tx1="dk1" bg2="lt2" tx2="dk2" accent1="accent1" accent2="accent2" accent3="accent3" accent4="accent4" accent5="accent5" accent6="accent6" hlink="hlink" folHlink="folHlink"/>
    </a:extraClrScheme>
    <a:extraClrScheme>
      <a:clrScheme name="Default Design 7">
        <a:dk1>
          <a:srgbClr val="003366"/>
        </a:dk1>
        <a:lt1>
          <a:srgbClr val="361B00"/>
        </a:lt1>
        <a:dk2>
          <a:srgbClr val="000099"/>
        </a:dk2>
        <a:lt2>
          <a:srgbClr val="333333"/>
        </a:lt2>
        <a:accent1>
          <a:srgbClr val="3366CC"/>
        </a:accent1>
        <a:accent2>
          <a:srgbClr val="F09A00"/>
        </a:accent2>
        <a:accent3>
          <a:srgbClr val="AAAACA"/>
        </a:accent3>
        <a:accent4>
          <a:srgbClr val="2D1500"/>
        </a:accent4>
        <a:accent5>
          <a:srgbClr val="ADB8E2"/>
        </a:accent5>
        <a:accent6>
          <a:srgbClr val="D98B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777777"/>
        </a:dk1>
        <a:lt1>
          <a:srgbClr val="926C00"/>
        </a:lt1>
        <a:dk2>
          <a:srgbClr val="686B5D"/>
        </a:dk2>
        <a:lt2>
          <a:srgbClr val="4D4D4D"/>
        </a:lt2>
        <a:accent1>
          <a:srgbClr val="B2B2B2"/>
        </a:accent1>
        <a:accent2>
          <a:srgbClr val="809EA8"/>
        </a:accent2>
        <a:accent3>
          <a:srgbClr val="B9BAB6"/>
        </a:accent3>
        <a:accent4>
          <a:srgbClr val="7C5B00"/>
        </a:accent4>
        <a:accent5>
          <a:srgbClr val="D5D5D5"/>
        </a:accent5>
        <a:accent6>
          <a:srgbClr val="738F98"/>
        </a:accent6>
        <a:hlink>
          <a:srgbClr val="FFCC66"/>
        </a:hlink>
        <a:folHlink>
          <a:srgbClr val="F7F3E7"/>
        </a:folHlink>
      </a:clrScheme>
      <a:clrMap bg1="dk2" tx1="lt1" bg2="dk1" tx2="lt2" accent1="accent1" accent2="accent2" accent3="accent3" accent4="accent4" accent5="accent5" accent6="accent6" hlink="hlink" folHlink="folHlink"/>
    </a:extraClrScheme>
    <a:extraClrScheme>
      <a:clrScheme name="Default Design 9">
        <a:dk1>
          <a:srgbClr val="005A58"/>
        </a:dk1>
        <a:lt1>
          <a:srgbClr val="CC9900"/>
        </a:lt1>
        <a:dk2>
          <a:srgbClr val="008080"/>
        </a:dk2>
        <a:lt2>
          <a:srgbClr val="006666"/>
        </a:lt2>
        <a:accent1>
          <a:srgbClr val="006462"/>
        </a:accent1>
        <a:accent2>
          <a:srgbClr val="6D6FC7"/>
        </a:accent2>
        <a:accent3>
          <a:srgbClr val="AAC0C0"/>
        </a:accent3>
        <a:accent4>
          <a:srgbClr val="AE8200"/>
        </a:accent4>
        <a:accent5>
          <a:srgbClr val="AAB8B7"/>
        </a:accent5>
        <a:accent6>
          <a:srgbClr val="6264B4"/>
        </a:accent6>
        <a:hlink>
          <a:srgbClr val="FFC41F"/>
        </a:hlink>
        <a:folHlink>
          <a:srgbClr val="FFFFCC"/>
        </a:folHlink>
      </a:clrScheme>
      <a:clrMap bg1="dk2" tx1="lt1" bg2="dk1" tx2="lt2" accent1="accent1" accent2="accent2" accent3="accent3" accent4="accent4" accent5="accent5" accent6="accent6" hlink="hlink" folHlink="folHlink"/>
    </a:extraClrScheme>
    <a:extraClrScheme>
      <a:clrScheme name="Default Design 10">
        <a:dk1>
          <a:srgbClr val="111111"/>
        </a:dk1>
        <a:lt1>
          <a:srgbClr val="800000"/>
        </a:lt1>
        <a:dk2>
          <a:srgbClr val="663300"/>
        </a:dk2>
        <a:lt2>
          <a:srgbClr val="5C1F00"/>
        </a:lt2>
        <a:accent1>
          <a:srgbClr val="CC3300"/>
        </a:accent1>
        <a:accent2>
          <a:srgbClr val="BE7960"/>
        </a:accent2>
        <a:accent3>
          <a:srgbClr val="C0AAAA"/>
        </a:accent3>
        <a:accent4>
          <a:srgbClr val="0D0D0D"/>
        </a:accent4>
        <a:accent5>
          <a:srgbClr val="E2ADAA"/>
        </a:accent5>
        <a:accent6>
          <a:srgbClr val="AC6D56"/>
        </a:accent6>
        <a:hlink>
          <a:srgbClr val="FFCC66"/>
        </a:hlink>
        <a:folHlink>
          <a:srgbClr val="D3A219"/>
        </a:folHlink>
      </a:clrScheme>
      <a:clrMap bg1="lt1" tx1="dk1" bg2="lt2" tx2="dk2" accent1="accent1" accent2="accent2" accent3="accent3" accent4="accent4" accent5="accent5" accent6="accent6" hlink="hlink" folHlink="folHlink"/>
    </a:extraClrScheme>
    <a:extraClrScheme>
      <a:clrScheme name="Default Design 11">
        <a:dk1>
          <a:srgbClr val="1C1C1C"/>
        </a:dk1>
        <a:lt1>
          <a:srgbClr val="523E26"/>
        </a:lt1>
        <a:dk2>
          <a:srgbClr val="654A1D"/>
        </a:dk2>
        <a:lt2>
          <a:srgbClr val="2D2015"/>
        </a:lt2>
        <a:accent1>
          <a:srgbClr val="B1A59D"/>
        </a:accent1>
        <a:accent2>
          <a:srgbClr val="8F5F2F"/>
        </a:accent2>
        <a:accent3>
          <a:srgbClr val="B3AFAC"/>
        </a:accent3>
        <a:accent4>
          <a:srgbClr val="161616"/>
        </a:accent4>
        <a:accent5>
          <a:srgbClr val="D5CFCC"/>
        </a:accent5>
        <a:accent6>
          <a:srgbClr val="81552A"/>
        </a:accent6>
        <a:hlink>
          <a:srgbClr val="F4D700"/>
        </a:hlink>
        <a:folHlink>
          <a:srgbClr val="E7EBEB"/>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Wheat field design template</Template>
  <TotalTime>1402</TotalTime>
  <Words>5839</Words>
  <Application>Microsoft Office PowerPoint</Application>
  <PresentationFormat>On-screen Show (4:3)</PresentationFormat>
  <Paragraphs>456</Paragraphs>
  <Slides>55</Slides>
  <Notes>2</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Wheat field design template</vt:lpstr>
      <vt:lpstr>Lecture 8:  Serious and violent offending.</vt:lpstr>
      <vt:lpstr>Serious and violent offenders.</vt:lpstr>
      <vt:lpstr>Much violent crime is…</vt:lpstr>
      <vt:lpstr>Much violent crime is…</vt:lpstr>
      <vt:lpstr>Theories of murder/homicide.</vt:lpstr>
      <vt:lpstr>Theory 2: Psychological dispositions</vt:lpstr>
      <vt:lpstr>Theory 3: Socio-biological</vt:lpstr>
      <vt:lpstr>Evaluating this idea:</vt:lpstr>
      <vt:lpstr>                 The multi factorial approach.</vt:lpstr>
      <vt:lpstr>Explaining the model.</vt:lpstr>
      <vt:lpstr>An example:</vt:lpstr>
      <vt:lpstr>Anger management.</vt:lpstr>
      <vt:lpstr>Anger management continued…</vt:lpstr>
      <vt:lpstr>Domestic violence.</vt:lpstr>
      <vt:lpstr>Models of domestic violence.</vt:lpstr>
      <vt:lpstr>And…</vt:lpstr>
      <vt:lpstr>Domestic violence by women.</vt:lpstr>
      <vt:lpstr>Stalking: what type of crime?</vt:lpstr>
      <vt:lpstr>Violent offender programmes.</vt:lpstr>
      <vt:lpstr>Criminal careers:</vt:lpstr>
      <vt:lpstr>PowerPoint Presentation</vt:lpstr>
      <vt:lpstr>Moral reasoning and offending.</vt:lpstr>
      <vt:lpstr>Different crimes, different moral development?</vt:lpstr>
      <vt:lpstr>Young sex offenders.</vt:lpstr>
      <vt:lpstr>Youthful sex offenders.</vt:lpstr>
      <vt:lpstr>Sexual offenders: Rape.</vt:lpstr>
      <vt:lpstr>Some statistics.</vt:lpstr>
      <vt:lpstr>Patterns in rape.</vt:lpstr>
      <vt:lpstr>Are there different types of rape? Hazelwood (1987):</vt:lpstr>
      <vt:lpstr>Some theories of Rape: Feminist.</vt:lpstr>
      <vt:lpstr>Social learning theory.</vt:lpstr>
      <vt:lpstr>Evolutionary theory.</vt:lpstr>
      <vt:lpstr>Sexual offenders: child molestation.</vt:lpstr>
      <vt:lpstr>Mental illness and sexual predators.</vt:lpstr>
      <vt:lpstr>Classifications of child molesters.</vt:lpstr>
      <vt:lpstr>But, caution using the taxonomy:</vt:lpstr>
      <vt:lpstr>How common is paedophilia?</vt:lpstr>
      <vt:lpstr>Sex offenders: major or minor recidivists? Two opposing views: </vt:lpstr>
      <vt:lpstr>Back to youthful offenders.</vt:lpstr>
      <vt:lpstr>Theories of Paedophilia:  The Preconditions model.</vt:lpstr>
      <vt:lpstr>Theories:  Psychotherapeutic/cognitive model.</vt:lpstr>
      <vt:lpstr>Typical clinical/cognitive model.</vt:lpstr>
      <vt:lpstr>Theories:  The Sexualisation model.</vt:lpstr>
      <vt:lpstr>Theories:  The Pathways model.</vt:lpstr>
      <vt:lpstr>The Pathways Model.</vt:lpstr>
      <vt:lpstr>Internet offenders.</vt:lpstr>
      <vt:lpstr>            Findings:</vt:lpstr>
      <vt:lpstr>Conclusions:</vt:lpstr>
      <vt:lpstr>References.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Juvenile, violent and sexual offenders.</dc:title>
  <dc:creator>Administrator</dc:creator>
  <cp:lastModifiedBy>karen</cp:lastModifiedBy>
  <cp:revision>93</cp:revision>
  <dcterms:created xsi:type="dcterms:W3CDTF">2014-10-28T13:39:25Z</dcterms:created>
  <dcterms:modified xsi:type="dcterms:W3CDTF">2017-11-27T19:43:18Z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TC011408001033</vt:lpwstr>
  </property>
</Properties>
</file>