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842" autoAdjust="0"/>
  </p:normalViewPr>
  <p:slideViewPr>
    <p:cSldViewPr snapToGrid="0" snapToObjects="1">
      <p:cViewPr varScale="1">
        <p:scale>
          <a:sx n="80" d="100"/>
          <a:sy n="80" d="100"/>
        </p:scale>
        <p:origin x="1522" y="5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966C8D-4A64-43CB-8532-5D37A35A2637}" type="datetimeFigureOut">
              <a:rPr lang="en-US" smtClean="0"/>
              <a:t>12/18/2025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F02B37-C20F-43CD-BBE8-63D7EDF36AB5}" type="slidenum">
              <a:rPr lang="en-US" smtClean="0"/>
              <a:t>‹#›</a:t>
            </a:fld>
            <a:endParaRPr lang="en-US"/>
          </a:p>
        </p:txBody>
      </p:sp>
    </p:spTree>
    <p:extLst>
      <p:ext uri="{BB962C8B-B14F-4D97-AF65-F5344CB8AC3E}">
        <p14:creationId xmlns:p14="http://schemas.microsoft.com/office/powerpoint/2010/main" val="32157001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F02B37-C20F-43CD-BBE8-63D7EDF36AB5}" type="slidenum">
              <a:rPr lang="en-US" smtClean="0"/>
              <a:t>1</a:t>
            </a:fld>
            <a:endParaRPr lang="en-US"/>
          </a:p>
        </p:txBody>
      </p:sp>
    </p:spTree>
    <p:extLst>
      <p:ext uri="{BB962C8B-B14F-4D97-AF65-F5344CB8AC3E}">
        <p14:creationId xmlns:p14="http://schemas.microsoft.com/office/powerpoint/2010/main" val="729679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txBody>
            <a:bodyPr/>
            <a:lstStyle/>
            <a:p>
              <a:endParaRPr lang="en-US"/>
            </a:p>
          </p:txBody>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txBody>
            <a:bodyPr/>
            <a:lstStyle/>
            <a:p>
              <a:endParaRPr lang="en-US"/>
            </a:p>
          </p:txBody>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txBody>
            <a:bodyPr/>
            <a:lstStyle/>
            <a:p>
              <a:endParaRPr lang="en-US"/>
            </a:p>
          </p:txBody>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txBody>
            <a:bodyPr/>
            <a:lstStyle/>
            <a:p>
              <a:endParaRPr lang="en-US"/>
            </a:p>
          </p:txBody>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txBody>
            <a:bodyPr/>
            <a:lstStyle/>
            <a:p>
              <a:endParaRPr lang="en-US"/>
            </a:p>
          </p:txBody>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txBody>
            <a:bodyPr/>
            <a:lstStyle/>
            <a:p>
              <a:endParaRPr lang="en-US"/>
            </a:p>
          </p:txBody>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325773" y="6117336"/>
            <a:ext cx="857473" cy="365125"/>
          </a:xfrm>
        </p:spPr>
        <p:txBody>
          <a:bodyPr/>
          <a:lstStyle/>
          <a:p>
            <a:fld id="{5BCAD085-E8A6-8845-BD4E-CB4CCA059FC4}" type="datetimeFigureOut">
              <a:rPr lang="en-US" smtClean="0"/>
              <a:t>12/18/2025</a:t>
            </a:fld>
            <a:endParaRPr lang="en-US"/>
          </a:p>
        </p:txBody>
      </p:sp>
      <p:sp>
        <p:nvSpPr>
          <p:cNvPr id="5" name="Footer Placeholder 4"/>
          <p:cNvSpPr>
            <a:spLocks noGrp="1"/>
          </p:cNvSpPr>
          <p:nvPr>
            <p:ph type="ftr" sz="quarter" idx="11"/>
          </p:nvPr>
        </p:nvSpPr>
        <p:spPr>
          <a:xfrm>
            <a:off x="3623733" y="6117336"/>
            <a:ext cx="3609438" cy="365125"/>
          </a:xfrm>
        </p:spPr>
        <p:txBody>
          <a:bodyPr/>
          <a:lstStyle/>
          <a:p>
            <a:endParaRPr lang="en-US"/>
          </a:p>
        </p:txBody>
      </p:sp>
      <p:sp>
        <p:nvSpPr>
          <p:cNvPr id="6" name="Slide Number Placeholder 5"/>
          <p:cNvSpPr>
            <a:spLocks noGrp="1"/>
          </p:cNvSpPr>
          <p:nvPr>
            <p:ph type="sldNum" sz="quarter" idx="12"/>
          </p:nvPr>
        </p:nvSpPr>
        <p:spPr>
          <a:xfrm>
            <a:off x="8275320" y="6117336"/>
            <a:ext cx="411480" cy="365125"/>
          </a:xfrm>
        </p:spPr>
        <p:txBody>
          <a:bodyPr/>
          <a:lstStyle/>
          <a:p>
            <a:fld id="{C1FF6DA9-008F-8B48-92A6-B652298478BF}" type="slidenum">
              <a:rPr lang="en-US" smtClean="0"/>
              <a:t>‹#›</a:t>
            </a:fld>
            <a:endParaRPr lang="en-US"/>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a:p>
        </p:txBody>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a:p>
        </p:txBody>
      </p:sp>
    </p:spTree>
    <p:extLst>
      <p:ext uri="{BB962C8B-B14F-4D97-AF65-F5344CB8AC3E}">
        <p14:creationId xmlns:p14="http://schemas.microsoft.com/office/powerpoint/2010/main" val="2798177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en-US"/>
              <a:t>Click to edit Master title style</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44329" y="6108173"/>
            <a:ext cx="857473" cy="365125"/>
          </a:xfrm>
        </p:spPr>
        <p:txBody>
          <a:bodyPr/>
          <a:lstStyle/>
          <a:p>
            <a:fld id="{5BCAD085-E8A6-8845-BD4E-CB4CCA059FC4}" type="datetimeFigureOut">
              <a:rPr lang="en-US" smtClean="0"/>
              <a:t>12/18/2025</a:t>
            </a:fld>
            <a:endParaRPr lang="en-US"/>
          </a:p>
        </p:txBody>
      </p:sp>
      <p:sp>
        <p:nvSpPr>
          <p:cNvPr id="5" name="Footer Placeholder 4"/>
          <p:cNvSpPr>
            <a:spLocks noGrp="1"/>
          </p:cNvSpPr>
          <p:nvPr>
            <p:ph type="ftr" sz="quarter" idx="11"/>
          </p:nvPr>
        </p:nvSpPr>
        <p:spPr>
          <a:xfrm>
            <a:off x="1972647" y="6108173"/>
            <a:ext cx="5314517" cy="365125"/>
          </a:xfrm>
        </p:spPr>
        <p:txBody>
          <a:bodyPr/>
          <a:lstStyle/>
          <a:p>
            <a:endParaRPr lang="en-US"/>
          </a:p>
        </p:txBody>
      </p:sp>
      <p:sp>
        <p:nvSpPr>
          <p:cNvPr id="6" name="Slide Number Placeholder 5"/>
          <p:cNvSpPr>
            <a:spLocks noGrp="1"/>
          </p:cNvSpPr>
          <p:nvPr>
            <p:ph type="sldNum" sz="quarter" idx="12"/>
          </p:nvPr>
        </p:nvSpPr>
        <p:spPr>
          <a:xfrm>
            <a:off x="8258967" y="6108173"/>
            <a:ext cx="427833"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222193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273317" y="6116070"/>
            <a:ext cx="413483"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7606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12/18/2025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279335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12/18/2025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361461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12/18/2025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661427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435922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90516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940025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564646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749616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2454539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7450086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291214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5913659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649399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206911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txBody>
            <a:bodyPr/>
            <a:lstStyle/>
            <a:p>
              <a:endParaRPr lang="en-US"/>
            </a:p>
          </p:txBody>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txBody>
            <a:bodyPr/>
            <a:lstStyle/>
            <a:p>
              <a:endParaRPr lang="en-US"/>
            </a:p>
          </p:txBody>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txBody>
            <a:bodyPr/>
            <a:lstStyle/>
            <a:p>
              <a:endParaRPr lang="en-US"/>
            </a:p>
          </p:txBody>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txBody>
            <a:bodyPr/>
            <a:lstStyle/>
            <a:p>
              <a:endParaRPr lang="en-US"/>
            </a:p>
          </p:txBody>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txBody>
            <a:bodyPr/>
            <a:lstStyle/>
            <a:p>
              <a:endParaRPr lang="en-US"/>
            </a:p>
          </p:txBody>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txBody>
            <a:bodyPr/>
            <a:lstStyle/>
            <a:p>
              <a:endParaRPr lang="en-US"/>
            </a:p>
          </p:txBody>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BCAD085-E8A6-8845-BD4E-CB4CCA059FC4}" type="datetimeFigureOut">
              <a:rPr lang="en-US" smtClean="0"/>
              <a:t>12/18/2025</a:t>
            </a:fld>
            <a:endParaRPr lang="en-US"/>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147380071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studentcrowd.com/university-of-wales-trinity-saint-david-uwtsd/psychology-with-counselling-bsc-hons-c108691" TargetMode="External"/><Relationship Id="rId3" Type="http://schemas.openxmlformats.org/officeDocument/2006/relationships/audio" Target="../media/media1.m4a"/><Relationship Id="rId7" Type="http://schemas.openxmlformats.org/officeDocument/2006/relationships/image" Target="../media/image3.jp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jpeg"/><Relationship Id="rId5" Type="http://schemas.openxmlformats.org/officeDocument/2006/relationships/notesSlide" Target="../notesSlides/notesSlide1.xml"/><Relationship Id="rId4" Type="http://schemas.openxmlformats.org/officeDocument/2006/relationships/slideLayout" Target="../slideLayouts/slideLayout1.xml"/><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jpg"/><Relationship Id="rId5" Type="http://schemas.openxmlformats.org/officeDocument/2006/relationships/image" Target="../media/image2.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6.jpg"/><Relationship Id="rId5" Type="http://schemas.openxmlformats.org/officeDocument/2006/relationships/image" Target="../media/image2.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2.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jpg"/><Relationship Id="rId5" Type="http://schemas.openxmlformats.org/officeDocument/2006/relationships/image" Target="../media/image2.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2.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8.jpeg"/><Relationship Id="rId5" Type="http://schemas.openxmlformats.org/officeDocument/2006/relationships/image" Target="../media/image2.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4.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9.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8.png"/><Relationship Id="rId5" Type="http://schemas.openxmlformats.org/officeDocument/2006/relationships/image" Target="../media/image2.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4.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0.jpg"/><Relationship Id="rId5" Type="http://schemas.openxmlformats.org/officeDocument/2006/relationships/image" Target="../media/image2.jpe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4.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4.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8" Type="http://schemas.openxmlformats.org/officeDocument/2006/relationships/hyperlink" Target="https://www.nationalcoalitionhpc.org/navigating-ethical-and-legal-decisions-in-serious-illness/" TargetMode="External"/><Relationship Id="rId13"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hyperlink" Target="https://pmc.ncbi.nlm.nih.gov/articles/PMC12097743/" TargetMode="External"/><Relationship Id="rId12" Type="http://schemas.openxmlformats.org/officeDocument/2006/relationships/hyperlink" Target="https://www.ncbi.nlm.nih.gov/books/NBK539907/" TargetMode="Externa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hyperlink" Target="https://goldcopd.org/2025-gold-report/" TargetMode="External"/><Relationship Id="rId11" Type="http://schemas.openxmlformats.org/officeDocument/2006/relationships/hyperlink" Target="https://www.bmj.com/content/352/bmj.i768" TargetMode="External"/><Relationship Id="rId5" Type="http://schemas.openxmlformats.org/officeDocument/2006/relationships/hyperlink" Target="https://pmc.ncbi.nlm.nih.gov/articles/PMC10111975/" TargetMode="External"/><Relationship Id="rId10" Type="http://schemas.openxmlformats.org/officeDocument/2006/relationships/hyperlink" Target="https://pmc.ncbi.nlm.nih.gov/articles/PMC12013625/" TargetMode="External"/><Relationship Id="rId4" Type="http://schemas.openxmlformats.org/officeDocument/2006/relationships/notesSlide" Target="../notesSlides/notesSlide15.xml"/><Relationship Id="rId9" Type="http://schemas.openxmlformats.org/officeDocument/2006/relationships/hyperlink" Target="https://www.nice.org.uk/guidance/ng115/chapter/recommendat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6">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5655827-B42D-4180-88D3-D83F25E4B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a:effectLst/>
        </p:spPr>
        <p:txBody>
          <a:bodyPr rtlCol="0" anchor="ctr"/>
          <a:lstStyle/>
          <a:p>
            <a:pPr algn="ctr"/>
            <a:endParaRPr lang="en-US"/>
          </a:p>
        </p:txBody>
      </p:sp>
      <p:sp>
        <p:nvSpPr>
          <p:cNvPr id="10" name="Freeform: Shape 9">
            <a:extLst>
              <a:ext uri="{FF2B5EF4-FFF2-40B4-BE49-F238E27FC236}">
                <a16:creationId xmlns:a16="http://schemas.microsoft.com/office/drawing/2014/main" id="{24ACCB06-563C-4ADE-B4D6-1FE9F723C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955594"/>
            <a:ext cx="1371718" cy="2902407"/>
          </a:xfrm>
          <a:custGeom>
            <a:avLst/>
            <a:gdLst>
              <a:gd name="connsiteX0" fmla="*/ 0 w 1828958"/>
              <a:gd name="connsiteY0" fmla="*/ 0 h 2902407"/>
              <a:gd name="connsiteX1" fmla="*/ 1828958 w 1828958"/>
              <a:gd name="connsiteY1" fmla="*/ 2902407 h 2902407"/>
              <a:gd name="connsiteX2" fmla="*/ 1709896 w 1828958"/>
              <a:gd name="connsiteY2" fmla="*/ 2902407 h 2902407"/>
              <a:gd name="connsiteX3" fmla="*/ 0 w 1828958"/>
              <a:gd name="connsiteY3" fmla="*/ 63474 h 2902407"/>
            </a:gdLst>
            <a:ahLst/>
            <a:cxnLst>
              <a:cxn ang="0">
                <a:pos x="connsiteX0" y="connsiteY0"/>
              </a:cxn>
              <a:cxn ang="0">
                <a:pos x="connsiteX1" y="connsiteY1"/>
              </a:cxn>
              <a:cxn ang="0">
                <a:pos x="connsiteX2" y="connsiteY2"/>
              </a:cxn>
              <a:cxn ang="0">
                <a:pos x="connsiteX3" y="connsiteY3"/>
              </a:cxn>
            </a:cxnLst>
            <a:rect l="l" t="t" r="r" b="b"/>
            <a:pathLst>
              <a:path w="1828958" h="2902407">
                <a:moveTo>
                  <a:pt x="0" y="0"/>
                </a:moveTo>
                <a:lnTo>
                  <a:pt x="1828958" y="2902407"/>
                </a:lnTo>
                <a:lnTo>
                  <a:pt x="1709896" y="2902407"/>
                </a:lnTo>
                <a:lnTo>
                  <a:pt x="0" y="63474"/>
                </a:lnTo>
                <a:close/>
              </a:path>
            </a:pathLst>
          </a:custGeom>
          <a:solidFill>
            <a:srgbClr val="262626"/>
          </a:solidFill>
          <a:ln>
            <a:noFill/>
          </a:ln>
        </p:spPr>
        <p:txBody>
          <a:bodyPr/>
          <a:lstStyle/>
          <a:p>
            <a:endParaRPr lang="en-US"/>
          </a:p>
        </p:txBody>
      </p:sp>
      <p:sp>
        <p:nvSpPr>
          <p:cNvPr id="12" name="Freeform: Shape 11">
            <a:extLst>
              <a:ext uri="{FF2B5EF4-FFF2-40B4-BE49-F238E27FC236}">
                <a16:creationId xmlns:a16="http://schemas.microsoft.com/office/drawing/2014/main" id="{40761ECD-D92B-46AE-82CA-640023D282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220098"/>
            <a:ext cx="2182534" cy="3637903"/>
          </a:xfrm>
          <a:custGeom>
            <a:avLst/>
            <a:gdLst>
              <a:gd name="connsiteX0" fmla="*/ 0 w 2910045"/>
              <a:gd name="connsiteY0" fmla="*/ 0 h 3637903"/>
              <a:gd name="connsiteX1" fmla="*/ 2910045 w 2910045"/>
              <a:gd name="connsiteY1" fmla="*/ 3637903 h 3637903"/>
              <a:gd name="connsiteX2" fmla="*/ 2786220 w 2910045"/>
              <a:gd name="connsiteY2" fmla="*/ 3637903 h 3637903"/>
              <a:gd name="connsiteX3" fmla="*/ 0 w 2910045"/>
              <a:gd name="connsiteY3" fmla="*/ 20366 h 3637903"/>
            </a:gdLst>
            <a:ahLst/>
            <a:cxnLst>
              <a:cxn ang="0">
                <a:pos x="connsiteX0" y="connsiteY0"/>
              </a:cxn>
              <a:cxn ang="0">
                <a:pos x="connsiteX1" y="connsiteY1"/>
              </a:cxn>
              <a:cxn ang="0">
                <a:pos x="connsiteX2" y="connsiteY2"/>
              </a:cxn>
              <a:cxn ang="0">
                <a:pos x="connsiteX3" y="connsiteY3"/>
              </a:cxn>
            </a:cxnLst>
            <a:rect l="l" t="t" r="r" b="b"/>
            <a:pathLst>
              <a:path w="2910045" h="3637903">
                <a:moveTo>
                  <a:pt x="0" y="0"/>
                </a:moveTo>
                <a:lnTo>
                  <a:pt x="2910045" y="3637903"/>
                </a:lnTo>
                <a:lnTo>
                  <a:pt x="2786220" y="3637903"/>
                </a:lnTo>
                <a:lnTo>
                  <a:pt x="0" y="20366"/>
                </a:lnTo>
                <a:close/>
              </a:path>
            </a:pathLst>
          </a:custGeom>
          <a:solidFill>
            <a:schemeClr val="accent1">
              <a:lumMod val="50000"/>
            </a:schemeClr>
          </a:solidFill>
          <a:ln>
            <a:noFill/>
          </a:ln>
        </p:spPr>
        <p:txBody>
          <a:bodyPr/>
          <a:lstStyle/>
          <a:p>
            <a:endParaRPr lang="en-US"/>
          </a:p>
        </p:txBody>
      </p:sp>
      <p:sp>
        <p:nvSpPr>
          <p:cNvPr id="14" name="Freeform: Shape 13">
            <a:extLst>
              <a:ext uri="{FF2B5EF4-FFF2-40B4-BE49-F238E27FC236}">
                <a16:creationId xmlns:a16="http://schemas.microsoft.com/office/drawing/2014/main" id="{9A928607-C55C-40FD-B2DF-6CD6A7226A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2845509"/>
            <a:ext cx="3112413" cy="4012491"/>
          </a:xfrm>
          <a:custGeom>
            <a:avLst/>
            <a:gdLst>
              <a:gd name="connsiteX0" fmla="*/ 0 w 4149883"/>
              <a:gd name="connsiteY0" fmla="*/ 0 h 4012491"/>
              <a:gd name="connsiteX1" fmla="*/ 4149883 w 4149883"/>
              <a:gd name="connsiteY1" fmla="*/ 4012491 h 4012491"/>
              <a:gd name="connsiteX2" fmla="*/ 2910046 w 4149883"/>
              <a:gd name="connsiteY2" fmla="*/ 4012491 h 4012491"/>
              <a:gd name="connsiteX3" fmla="*/ 0 w 4149883"/>
              <a:gd name="connsiteY3" fmla="*/ 374587 h 4012491"/>
            </a:gdLst>
            <a:ahLst/>
            <a:cxnLst>
              <a:cxn ang="0">
                <a:pos x="connsiteX0" y="connsiteY0"/>
              </a:cxn>
              <a:cxn ang="0">
                <a:pos x="connsiteX1" y="connsiteY1"/>
              </a:cxn>
              <a:cxn ang="0">
                <a:pos x="connsiteX2" y="connsiteY2"/>
              </a:cxn>
              <a:cxn ang="0">
                <a:pos x="connsiteX3" y="connsiteY3"/>
              </a:cxn>
            </a:cxnLst>
            <a:rect l="l" t="t" r="r" b="b"/>
            <a:pathLst>
              <a:path w="4149883" h="4012491">
                <a:moveTo>
                  <a:pt x="0" y="0"/>
                </a:moveTo>
                <a:lnTo>
                  <a:pt x="4149883" y="4012491"/>
                </a:lnTo>
                <a:lnTo>
                  <a:pt x="2910046" y="4012491"/>
                </a:lnTo>
                <a:lnTo>
                  <a:pt x="0" y="374587"/>
                </a:lnTo>
                <a:close/>
              </a:path>
            </a:pathLst>
          </a:custGeom>
          <a:solidFill>
            <a:schemeClr val="accent1">
              <a:lumMod val="75000"/>
            </a:schemeClr>
          </a:solidFill>
          <a:ln>
            <a:noFill/>
          </a:ln>
        </p:spPr>
        <p:txBody>
          <a:bodyPr/>
          <a:lstStyle/>
          <a:p>
            <a:endParaRPr lang="en-US"/>
          </a:p>
        </p:txBody>
      </p:sp>
      <p:sp>
        <p:nvSpPr>
          <p:cNvPr id="16" name="Freeform: Shape 15">
            <a:extLst>
              <a:ext uri="{FF2B5EF4-FFF2-40B4-BE49-F238E27FC236}">
                <a16:creationId xmlns:a16="http://schemas.microsoft.com/office/drawing/2014/main" id="{400A20C1-29A4-43E0-AB15-7931F76F8C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332410"/>
            <a:ext cx="2039659" cy="3525590"/>
          </a:xfrm>
          <a:custGeom>
            <a:avLst/>
            <a:gdLst>
              <a:gd name="connsiteX0" fmla="*/ 0 w 2719546"/>
              <a:gd name="connsiteY0" fmla="*/ 0 h 3525590"/>
              <a:gd name="connsiteX1" fmla="*/ 2719546 w 2719546"/>
              <a:gd name="connsiteY1" fmla="*/ 3525590 h 3525590"/>
              <a:gd name="connsiteX2" fmla="*/ 1828959 w 2719546"/>
              <a:gd name="connsiteY2" fmla="*/ 3525590 h 3525590"/>
              <a:gd name="connsiteX3" fmla="*/ 0 w 2719546"/>
              <a:gd name="connsiteY3" fmla="*/ 623183 h 3525590"/>
            </a:gdLst>
            <a:ahLst/>
            <a:cxnLst>
              <a:cxn ang="0">
                <a:pos x="connsiteX0" y="connsiteY0"/>
              </a:cxn>
              <a:cxn ang="0">
                <a:pos x="connsiteX1" y="connsiteY1"/>
              </a:cxn>
              <a:cxn ang="0">
                <a:pos x="connsiteX2" y="connsiteY2"/>
              </a:cxn>
              <a:cxn ang="0">
                <a:pos x="connsiteX3" y="connsiteY3"/>
              </a:cxn>
            </a:cxnLst>
            <a:rect l="l" t="t" r="r" b="b"/>
            <a:pathLst>
              <a:path w="2719546" h="3525590">
                <a:moveTo>
                  <a:pt x="0" y="0"/>
                </a:moveTo>
                <a:lnTo>
                  <a:pt x="2719546" y="3525590"/>
                </a:lnTo>
                <a:lnTo>
                  <a:pt x="1828959" y="3525590"/>
                </a:lnTo>
                <a:lnTo>
                  <a:pt x="0" y="623183"/>
                </a:lnTo>
                <a:close/>
              </a:path>
            </a:pathLst>
          </a:custGeom>
          <a:solidFill>
            <a:srgbClr val="404040"/>
          </a:solidFill>
          <a:ln>
            <a:noFill/>
          </a:ln>
        </p:spPr>
        <p:txBody>
          <a:bodyPr/>
          <a:lstStyle/>
          <a:p>
            <a:endParaRPr lang="en-US"/>
          </a:p>
        </p:txBody>
      </p:sp>
      <p:sp>
        <p:nvSpPr>
          <p:cNvPr id="2" name="Title 1"/>
          <p:cNvSpPr>
            <a:spLocks noGrp="1"/>
          </p:cNvSpPr>
          <p:nvPr>
            <p:ph type="ctrTitle"/>
          </p:nvPr>
        </p:nvSpPr>
        <p:spPr>
          <a:xfrm>
            <a:off x="1143000" y="1798320"/>
            <a:ext cx="6858000" cy="1580126"/>
          </a:xfrm>
        </p:spPr>
        <p:txBody>
          <a:bodyPr anchor="b">
            <a:noAutofit/>
          </a:bodyPr>
          <a:lstStyle/>
          <a:p>
            <a:pPr algn="ctr"/>
            <a:r>
              <a:rPr lang="en-US" sz="3600" dirty="0"/>
              <a:t>Presentation About Chronic Respiratory Disease (</a:t>
            </a:r>
            <a:r>
              <a:rPr lang="en-US" sz="2800" dirty="0"/>
              <a:t>CRD</a:t>
            </a:r>
            <a:r>
              <a:rPr lang="en-US" sz="3600" dirty="0"/>
              <a:t>) — COPD</a:t>
            </a:r>
          </a:p>
        </p:txBody>
      </p:sp>
      <p:sp>
        <p:nvSpPr>
          <p:cNvPr id="3" name="Subtitle 2"/>
          <p:cNvSpPr>
            <a:spLocks noGrp="1"/>
          </p:cNvSpPr>
          <p:nvPr>
            <p:ph type="subTitle" idx="1"/>
          </p:nvPr>
        </p:nvSpPr>
        <p:spPr>
          <a:xfrm>
            <a:off x="2039658" y="3534813"/>
            <a:ext cx="5064681" cy="2689142"/>
          </a:xfrm>
        </p:spPr>
        <p:txBody>
          <a:bodyPr>
            <a:normAutofit/>
          </a:bodyPr>
          <a:lstStyle/>
          <a:p>
            <a:pPr algn="ctr">
              <a:lnSpc>
                <a:spcPct val="90000"/>
              </a:lnSpc>
            </a:pPr>
            <a:r>
              <a:rPr lang="en-US" sz="1600" dirty="0">
                <a:latin typeface="Arial" panose="020B0604020202020204" pitchFamily="34" charset="0"/>
                <a:cs typeface="Arial" panose="020B0604020202020204" pitchFamily="34" charset="0"/>
              </a:rPr>
              <a:t>Name: Busra Akter Rusi </a:t>
            </a:r>
          </a:p>
          <a:p>
            <a:pPr algn="ctr">
              <a:lnSpc>
                <a:spcPct val="90000"/>
              </a:lnSpc>
            </a:pPr>
            <a:r>
              <a:rPr lang="en-US" sz="1600" dirty="0">
                <a:latin typeface="Arial" panose="020B0604020202020204" pitchFamily="34" charset="0"/>
                <a:cs typeface="Arial" panose="020B0604020202020204" pitchFamily="34" charset="0"/>
              </a:rPr>
              <a:t>Student ID: 2413161</a:t>
            </a:r>
          </a:p>
          <a:p>
            <a:pPr algn="ctr">
              <a:lnSpc>
                <a:spcPct val="90000"/>
              </a:lnSpc>
            </a:pPr>
            <a:r>
              <a:rPr lang="en-US" sz="1600" dirty="0">
                <a:latin typeface="Arial" panose="020B0604020202020204" pitchFamily="34" charset="0"/>
                <a:cs typeface="Arial" panose="020B0604020202020204" pitchFamily="34" charset="0"/>
              </a:rPr>
              <a:t>Module code: BMHP5023 </a:t>
            </a:r>
          </a:p>
          <a:p>
            <a:pPr algn="ctr">
              <a:lnSpc>
                <a:spcPct val="90000"/>
              </a:lnSpc>
            </a:pPr>
            <a:r>
              <a:rPr lang="en-US" sz="1600" dirty="0">
                <a:latin typeface="Arial" panose="020B0604020202020204" pitchFamily="34" charset="0"/>
                <a:cs typeface="Arial" panose="020B0604020202020204" pitchFamily="34" charset="0"/>
              </a:rPr>
              <a:t>Lecturer: Shaila Hussain </a:t>
            </a:r>
          </a:p>
          <a:p>
            <a:pPr algn="ctr">
              <a:lnSpc>
                <a:spcPct val="90000"/>
              </a:lnSpc>
            </a:pPr>
            <a:r>
              <a:rPr lang="en-US" sz="1600" dirty="0">
                <a:latin typeface="Arial" panose="020B0604020202020204" pitchFamily="34" charset="0"/>
                <a:cs typeface="Arial" panose="020B0604020202020204" pitchFamily="34" charset="0"/>
              </a:rPr>
              <a:t>Date: 17 December 2025</a:t>
            </a:r>
          </a:p>
        </p:txBody>
      </p:sp>
      <p:pic>
        <p:nvPicPr>
          <p:cNvPr id="5" name="Picture 4" descr="A logo for a university&#10;&#10;AI-generated content may be incorrect.">
            <a:extLst>
              <a:ext uri="{FF2B5EF4-FFF2-40B4-BE49-F238E27FC236}">
                <a16:creationId xmlns:a16="http://schemas.microsoft.com/office/drawing/2014/main" id="{2F975AC8-1041-B273-DAD1-2CD1B1B0183C}"/>
              </a:ext>
            </a:extLst>
          </p:cNvPr>
          <p:cNvPicPr>
            <a:picLocks noChangeAspect="1"/>
          </p:cNvPicPr>
          <p:nvPr/>
        </p:nvPicPr>
        <p:blipFill>
          <a:blip r:embed="rId7">
            <a:extLst>
              <a:ext uri="{837473B0-CC2E-450A-ABE3-18F120FF3D39}">
                <a1611:picAttrSrcUrl xmlns:a1611="http://schemas.microsoft.com/office/drawing/2016/11/main" r:id="rId8"/>
              </a:ext>
            </a:extLst>
          </a:blip>
          <a:srcRect l="6889" t="34815" r="7037" b="36210"/>
          <a:stretch>
            <a:fillRect/>
          </a:stretch>
        </p:blipFill>
        <p:spPr>
          <a:xfrm>
            <a:off x="2407919" y="244134"/>
            <a:ext cx="4328160" cy="1456963"/>
          </a:xfrm>
          <a:prstGeom prst="rect">
            <a:avLst/>
          </a:prstGeom>
        </p:spPr>
      </p:pic>
      <p:pic>
        <p:nvPicPr>
          <p:cNvPr id="40" name="Audio 39">
            <a:hlinkClick r:id="" action="ppaction://media"/>
            <a:extLst>
              <a:ext uri="{FF2B5EF4-FFF2-40B4-BE49-F238E27FC236}">
                <a16:creationId xmlns:a16="http://schemas.microsoft.com/office/drawing/2014/main" id="{91CE5B77-105A-CA6A-BE25-876C80A9D910}"/>
              </a:ext>
            </a:extLst>
          </p:cNvPr>
          <p:cNvPicPr>
            <a:picLocks noChangeAspect="1"/>
          </p:cNvPicPr>
          <p:nvPr>
            <a:audioFile r:link="rId3"/>
            <p:extLst>
              <p:ext uri="{DAA4B4D4-6D71-4841-9C94-3DE7FCFB9230}">
                <p14:media xmlns:p14="http://schemas.microsoft.com/office/powerpoint/2010/main" r:embed="rId2"/>
              </p:ext>
            </p:extLst>
          </p:nvPr>
        </p:nvPicPr>
        <p:blipFill>
          <a:blip r:embed="rId9"/>
          <a:srcRect l="-161075" t="-161075" r="-161075" b="-161075"/>
          <a:stretch>
            <a:fillRect/>
          </a:stretch>
        </p:blipFill>
        <p:spPr>
          <a:xfrm>
            <a:off x="7004304" y="4718304"/>
            <a:ext cx="2057400" cy="2057400"/>
          </a:xfrm>
          <a:prstGeom prst="ellipse">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9900"/>
    </mc:Choice>
    <mc:Fallback>
      <p:transition spd="slow" advTm="199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0"/>
                                        </p:tgtEl>
                                      </p:cBhvr>
                                    </p:cmd>
                                  </p:childTnLst>
                                </p:cTn>
                              </p:par>
                              <p:par>
                                <p:cTn id="7" presetID="10" presetClass="entr" presetSubtype="0" fill="hold" grpId="0" nodeType="withEffect">
                                  <p:stCondLst>
                                    <p:cond delay="500"/>
                                  </p:stCondLst>
                                  <p:iterate>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700"/>
                                        <p:tgtEl>
                                          <p:spTgt spid="2"/>
                                        </p:tgtEl>
                                      </p:cBhvr>
                                    </p:animEffect>
                                  </p:childTnLst>
                                </p:cTn>
                              </p:par>
                              <p:par>
                                <p:cTn id="10" presetID="10" presetClass="entr" presetSubtype="0" fill="hold" grpId="0" nodeType="withEffect">
                                  <p:stCondLst>
                                    <p:cond delay="1000"/>
                                  </p:stCondLst>
                                  <p:iterate>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7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1000"/>
                                  </p:stCondLst>
                                  <p:iterate>
                                    <p:tmPct val="10000"/>
                                  </p:iterate>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7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1000"/>
                                  </p:stCondLst>
                                  <p:iterate>
                                    <p:tmPct val="10000"/>
                                  </p:iterate>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7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1000"/>
                                  </p:stCondLst>
                                  <p:iterate>
                                    <p:tmPct val="10000"/>
                                  </p:iterate>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7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1000"/>
                                  </p:stCondLst>
                                  <p:iterate>
                                    <p:tmPct val="10000"/>
                                  </p:iterate>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7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3" fill="hold" display="0">
                  <p:stCondLst>
                    <p:cond delay="indefinite"/>
                  </p:stCondLst>
                  <p:endCondLst>
                    <p:cond evt="onStopAudio" delay="0">
                      <p:tgtEl>
                        <p:sldTgt/>
                      </p:tgtEl>
                    </p:cond>
                  </p:endCondLst>
                </p:cTn>
                <p:tgtEl>
                  <p:spTgt spid="40"/>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13233" y="685800"/>
            <a:ext cx="7514035" cy="1185333"/>
          </a:xfrm>
        </p:spPr>
        <p:txBody>
          <a:bodyPr>
            <a:normAutofit/>
          </a:bodyPr>
          <a:lstStyle/>
          <a:p>
            <a:pPr>
              <a:lnSpc>
                <a:spcPct val="90000"/>
              </a:lnSpc>
            </a:pPr>
            <a:r>
              <a:rPr lang="en-US" sz="3700" dirty="0"/>
              <a:t>Introduction to Chronic Respiratory Disease (CRD) and COPD Definition</a:t>
            </a:r>
          </a:p>
        </p:txBody>
      </p:sp>
      <p:sp>
        <p:nvSpPr>
          <p:cNvPr id="3" name="Content Placeholder 2"/>
          <p:cNvSpPr>
            <a:spLocks noGrp="1"/>
          </p:cNvSpPr>
          <p:nvPr>
            <p:ph idx="1"/>
          </p:nvPr>
        </p:nvSpPr>
        <p:spPr>
          <a:xfrm>
            <a:off x="1113234" y="1998133"/>
            <a:ext cx="4839892" cy="3793067"/>
          </a:xfrm>
        </p:spPr>
        <p:txBody>
          <a:bodyPr>
            <a:normAutofit lnSpcReduction="10000"/>
          </a:bodyPr>
          <a:lstStyle/>
          <a:p>
            <a:pPr>
              <a:defRPr sz="1400"/>
            </a:pPr>
            <a:r>
              <a:rPr lang="en-US" sz="1400" dirty="0"/>
              <a:t>Chronic Respiratory Diseases (CRDs) are a global health priority, encompassing chronic conditions of the airways and other lung structures (Walker, 2016). Our focus is Chronic Obstructive Pulmonary Disease (COPD), a major chronic issue in the UK. The Global Initiative for Chronic Obstructive Lung Disease (GOLD) defines COPD as a heterogeneous lung condition characterized by persistent, chronic respiratory symptoms, including dyspnea and cough (GOLD, 2023). These symptoms stem from anatomical abnormalities in the small airways (bronchitis, bronchiolitis) or the alveoli (emphysema), leading to persistent, often progressive, airflow obstruction (GOLD, 2023). This definition recognizes the multifaceted pathology driving the disease, guiding targeted clinical management (GOLD, 2023). The comprehensive care plan presented herein integrates physiological understanding with evidence-based clinical guidance from NICE and GOLD to optimize patient outcomes.</a:t>
            </a:r>
          </a:p>
        </p:txBody>
      </p:sp>
      <p:pic>
        <p:nvPicPr>
          <p:cNvPr id="6" name="Picture 5" descr="A diagram of the body&#10;&#10;AI-generated content may be incorrect.">
            <a:extLst>
              <a:ext uri="{FF2B5EF4-FFF2-40B4-BE49-F238E27FC236}">
                <a16:creationId xmlns:a16="http://schemas.microsoft.com/office/drawing/2014/main" id="{3B2F0C0C-68CF-2164-D553-CB62B09032CD}"/>
              </a:ext>
            </a:extLst>
          </p:cNvPr>
          <p:cNvPicPr>
            <a:picLocks noChangeAspect="1"/>
          </p:cNvPicPr>
          <p:nvPr/>
        </p:nvPicPr>
        <p:blipFill>
          <a:blip r:embed="rId6"/>
          <a:stretch>
            <a:fillRect/>
          </a:stretch>
        </p:blipFill>
        <p:spPr>
          <a:xfrm>
            <a:off x="6057900" y="2752725"/>
            <a:ext cx="3072002" cy="2304000"/>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25" name="Audio 24">
            <a:hlinkClick r:id="" action="ppaction://media"/>
            <a:extLst>
              <a:ext uri="{FF2B5EF4-FFF2-40B4-BE49-F238E27FC236}">
                <a16:creationId xmlns:a16="http://schemas.microsoft.com/office/drawing/2014/main" id="{2CDEE7E4-06B0-BF0B-A550-27775158E57B}"/>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99010"/>
    </mc:Choice>
    <mc:Fallback>
      <p:transition spd="slow" advTm="990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62025" y="685800"/>
            <a:ext cx="7665243" cy="1185333"/>
          </a:xfrm>
        </p:spPr>
        <p:txBody>
          <a:bodyPr>
            <a:normAutofit/>
          </a:bodyPr>
          <a:lstStyle/>
          <a:p>
            <a:pPr>
              <a:lnSpc>
                <a:spcPct val="90000"/>
              </a:lnSpc>
            </a:pPr>
            <a:r>
              <a:rPr lang="en-US" sz="3700" dirty="0"/>
              <a:t>Anatomy and Structure of the Healthy Pulmonary System</a:t>
            </a:r>
          </a:p>
        </p:txBody>
      </p:sp>
      <p:sp>
        <p:nvSpPr>
          <p:cNvPr id="3" name="Content Placeholder 2"/>
          <p:cNvSpPr>
            <a:spLocks noGrp="1"/>
          </p:cNvSpPr>
          <p:nvPr>
            <p:ph idx="1"/>
          </p:nvPr>
        </p:nvSpPr>
        <p:spPr>
          <a:xfrm>
            <a:off x="1113234" y="1704975"/>
            <a:ext cx="4344592" cy="5000625"/>
          </a:xfrm>
        </p:spPr>
        <p:txBody>
          <a:bodyPr>
            <a:normAutofit/>
          </a:bodyPr>
          <a:lstStyle/>
          <a:p>
            <a:pPr marL="0" indent="0">
              <a:buNone/>
              <a:defRPr sz="1400"/>
            </a:pPr>
            <a:r>
              <a:rPr lang="en-US" sz="1600" dirty="0"/>
              <a:t>The respiratory system's primary function is gas exchange, requiring highly specialized anatomical structures. Air is conducted through the bronchi and bronchioles to the respiratory zone, which contains millions of alveoli (Young &amp; Keshin, 2023). The alveoli are microscopic air sacs intimately associated with pulmonary capillaries, forming the alveolar-capillary membrane (Young &amp; Keshin, 2023). This interface is optimized for rapid diffusion, requiring gases to pass through thin layers including the alveolar epithelium and capillary endothelium (Young &amp; Keshin, 2023). This vast, delicate surface area is protected by alveolar macrophages, which patrol against inhaled irritants and pathogens (Young &amp; Keshin, 2023). The physical destruction or thickening of this membrane, as occurs in COPD, profoundly compromises the fundamental physiological function, linking anatomical damage directly to respiratory failure.</a:t>
            </a:r>
          </a:p>
        </p:txBody>
      </p:sp>
      <p:pic>
        <p:nvPicPr>
          <p:cNvPr id="6" name="Picture 5" descr="A diagram of a human body&#10;&#10;AI-generated content may be incorrect.">
            <a:extLst>
              <a:ext uri="{FF2B5EF4-FFF2-40B4-BE49-F238E27FC236}">
                <a16:creationId xmlns:a16="http://schemas.microsoft.com/office/drawing/2014/main" id="{E0B8E47D-0A85-F920-0E62-7476C76C192D}"/>
              </a:ext>
            </a:extLst>
          </p:cNvPr>
          <p:cNvPicPr>
            <a:picLocks noChangeAspect="1"/>
          </p:cNvPicPr>
          <p:nvPr/>
        </p:nvPicPr>
        <p:blipFill>
          <a:blip r:embed="rId6"/>
          <a:stretch>
            <a:fillRect/>
          </a:stretch>
        </p:blipFill>
        <p:spPr>
          <a:xfrm>
            <a:off x="5358984" y="2571751"/>
            <a:ext cx="3785016" cy="2886074"/>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21" name="Audio 20">
            <a:hlinkClick r:id="" action="ppaction://media"/>
            <a:extLst>
              <a:ext uri="{FF2B5EF4-FFF2-40B4-BE49-F238E27FC236}">
                <a16:creationId xmlns:a16="http://schemas.microsoft.com/office/drawing/2014/main" id="{7064F6A8-0844-4B69-BD1C-7E67157FC1C0}"/>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91012"/>
    </mc:Choice>
    <mc:Fallback>
      <p:transition spd="slow" advTm="910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643778-7F6C-4E8D-84D1-D5CDB992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1D22F88D-6907-48AF-B024-346E855E0D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330278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p:cNvSpPr>
            <a:spLocks noGrp="1"/>
          </p:cNvSpPr>
          <p:nvPr>
            <p:ph type="title"/>
          </p:nvPr>
        </p:nvSpPr>
        <p:spPr>
          <a:xfrm>
            <a:off x="372084" y="685801"/>
            <a:ext cx="2057400" cy="5105400"/>
          </a:xfrm>
        </p:spPr>
        <p:txBody>
          <a:bodyPr>
            <a:normAutofit/>
          </a:bodyPr>
          <a:lstStyle/>
          <a:p>
            <a:pPr algn="l"/>
            <a:r>
              <a:rPr lang="en-US" sz="2800">
                <a:solidFill>
                  <a:srgbClr val="FFFFFF"/>
                </a:solidFill>
              </a:rPr>
              <a:t>Physiology of Gas Exchange and Ventilation-Perfusion (V/Q) Matching</a:t>
            </a:r>
          </a:p>
        </p:txBody>
      </p:sp>
      <p:grpSp>
        <p:nvGrpSpPr>
          <p:cNvPr id="12" name="Group 11">
            <a:extLst>
              <a:ext uri="{FF2B5EF4-FFF2-40B4-BE49-F238E27FC236}">
                <a16:creationId xmlns:a16="http://schemas.microsoft.com/office/drawing/2014/main" id="{F3842748-48B5-4DD0-A06A-A31C74024A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86469" y="0"/>
            <a:ext cx="1827609" cy="6858001"/>
            <a:chOff x="1320800" y="0"/>
            <a:chExt cx="2436813" cy="6858001"/>
          </a:xfrm>
        </p:grpSpPr>
        <p:sp>
          <p:nvSpPr>
            <p:cNvPr id="13" name="Freeform 6">
              <a:extLst>
                <a:ext uri="{FF2B5EF4-FFF2-40B4-BE49-F238E27FC236}">
                  <a16:creationId xmlns:a16="http://schemas.microsoft.com/office/drawing/2014/main" id="{548E99BE-1071-4690-9B9C-07926CEE5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US"/>
            </a:p>
          </p:txBody>
        </p:sp>
        <p:sp>
          <p:nvSpPr>
            <p:cNvPr id="14" name="Freeform 7">
              <a:extLst>
                <a:ext uri="{FF2B5EF4-FFF2-40B4-BE49-F238E27FC236}">
                  <a16:creationId xmlns:a16="http://schemas.microsoft.com/office/drawing/2014/main" id="{9301F039-B467-413A-B25C-770E51069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US"/>
            </a:p>
          </p:txBody>
        </p:sp>
        <p:sp>
          <p:nvSpPr>
            <p:cNvPr id="15" name="Freeform 8">
              <a:extLst>
                <a:ext uri="{FF2B5EF4-FFF2-40B4-BE49-F238E27FC236}">
                  <a16:creationId xmlns:a16="http://schemas.microsoft.com/office/drawing/2014/main" id="{9F06AEC1-5558-49E8-8CAC-FEBD00DF0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US"/>
            </a:p>
          </p:txBody>
        </p:sp>
        <p:sp>
          <p:nvSpPr>
            <p:cNvPr id="16" name="Freeform 9">
              <a:extLst>
                <a:ext uri="{FF2B5EF4-FFF2-40B4-BE49-F238E27FC236}">
                  <a16:creationId xmlns:a16="http://schemas.microsoft.com/office/drawing/2014/main" id="{D10B76B9-BA68-471E-B58C-ED91198A9F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US"/>
            </a:p>
          </p:txBody>
        </p:sp>
        <p:sp>
          <p:nvSpPr>
            <p:cNvPr id="17" name="Freeform 10">
              <a:extLst>
                <a:ext uri="{FF2B5EF4-FFF2-40B4-BE49-F238E27FC236}">
                  <a16:creationId xmlns:a16="http://schemas.microsoft.com/office/drawing/2014/main" id="{FEB3913B-54A3-490E-BA4B-5D0330990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US"/>
            </a:p>
          </p:txBody>
        </p:sp>
        <p:sp>
          <p:nvSpPr>
            <p:cNvPr id="18" name="Freeform 11">
              <a:extLst>
                <a:ext uri="{FF2B5EF4-FFF2-40B4-BE49-F238E27FC236}">
                  <a16:creationId xmlns:a16="http://schemas.microsoft.com/office/drawing/2014/main" id="{F75DC961-08A4-46F8-8A80-2E1FB977E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US"/>
            </a:p>
          </p:txBody>
        </p:sp>
      </p:grpSp>
      <p:sp>
        <p:nvSpPr>
          <p:cNvPr id="3" name="Content Placeholder 2"/>
          <p:cNvSpPr>
            <a:spLocks noGrp="1"/>
          </p:cNvSpPr>
          <p:nvPr>
            <p:ph idx="1"/>
          </p:nvPr>
        </p:nvSpPr>
        <p:spPr>
          <a:xfrm>
            <a:off x="3837829" y="685801"/>
            <a:ext cx="4789439" cy="5105400"/>
          </a:xfrm>
        </p:spPr>
        <p:txBody>
          <a:bodyPr>
            <a:normAutofit/>
          </a:bodyPr>
          <a:lstStyle/>
          <a:p>
            <a:pPr marL="0" indent="0">
              <a:lnSpc>
                <a:spcPct val="90000"/>
              </a:lnSpc>
              <a:buNone/>
              <a:defRPr sz="1400"/>
            </a:pPr>
            <a:r>
              <a:rPr lang="en-US" sz="1700" dirty="0"/>
              <a:t>Effective gas exchange relies on the precise balance between ventilation (V), the flow of air into the alveoli, and perfusion (Q), the flow of blood through the capillaries (Young &amp; Keshin, 2023). This ratio, known as V/Q matching, should be approximately 1.0 in a healthy lung (Young &amp; Keshin, 2023). Optimal matching allows the partial pressures of oxygen (O</a:t>
            </a:r>
            <a:r>
              <a:rPr lang="en-US" sz="1700" baseline="-25000" dirty="0"/>
              <a:t>2</a:t>
            </a:r>
            <a:r>
              <a:rPr lang="en-US" sz="1700" dirty="0"/>
              <a:t>) and carbon dioxide (CO</a:t>
            </a:r>
            <a:r>
              <a:rPr lang="en-US" sz="1700" baseline="-25000" dirty="0"/>
              <a:t>2</a:t>
            </a:r>
            <a:r>
              <a:rPr lang="en-US" sz="1700" dirty="0"/>
              <a:t>) to equilibrate efficiently between alveolar air and capillary blood (Young &amp; Keshin, 2023). Deoxygenated blood enters the capillaries at PVO</a:t>
            </a:r>
            <a:r>
              <a:rPr lang="en-US" sz="1700" baseline="-25000" dirty="0"/>
              <a:t>2</a:t>
            </a:r>
            <a:r>
              <a:rPr lang="en-US" sz="1700" dirty="0"/>
              <a:t> 40 mmHg and leaves as arterial blood at PaO</a:t>
            </a:r>
            <a:r>
              <a:rPr lang="en-US" sz="1700" baseline="-25000" dirty="0"/>
              <a:t>2</a:t>
            </a:r>
            <a:r>
              <a:rPr lang="en-US" sz="1700" dirty="0"/>
              <a:t> 100 mmHg (Young &amp; Keshin, 2023). In COPD, V/Q mismatching is the hallmark: chronic bronchitis causes low V/Q (wasted perfusion), while emphysema can cause high V/Q (wasted ventilation). This mismatching leads directly to hypoxemia and hypercapnia, the physiological indicators of impaired respiratory function (Young &amp; Keshin, 2023).</a:t>
            </a:r>
          </a:p>
        </p:txBody>
      </p:sp>
      <p:pic>
        <p:nvPicPr>
          <p:cNvPr id="22" name="Audio 21">
            <a:hlinkClick r:id="" action="ppaction://media"/>
            <a:extLst>
              <a:ext uri="{FF2B5EF4-FFF2-40B4-BE49-F238E27FC236}">
                <a16:creationId xmlns:a16="http://schemas.microsoft.com/office/drawing/2014/main" id="{C47BC0F7-CB31-E7AB-E462-82B3385ED9A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03071"/>
    </mc:Choice>
    <mc:Fallback>
      <p:transition spd="slow" advTm="1030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90880" y="193042"/>
            <a:ext cx="2347287" cy="6030778"/>
          </a:xfrm>
        </p:spPr>
        <p:txBody>
          <a:bodyPr>
            <a:normAutofit/>
          </a:bodyPr>
          <a:lstStyle/>
          <a:p>
            <a:r>
              <a:rPr lang="en-US" sz="2400" dirty="0"/>
              <a:t>Pathophysiology of COPD: Emphysema and Chronic Bronchitis</a:t>
            </a:r>
          </a:p>
        </p:txBody>
      </p:sp>
      <p:sp>
        <p:nvSpPr>
          <p:cNvPr id="3" name="Content Placeholder 2"/>
          <p:cNvSpPr>
            <a:spLocks noGrp="1"/>
          </p:cNvSpPr>
          <p:nvPr>
            <p:ph idx="1"/>
          </p:nvPr>
        </p:nvSpPr>
        <p:spPr>
          <a:xfrm>
            <a:off x="3536195" y="193041"/>
            <a:ext cx="5364456" cy="3769360"/>
          </a:xfrm>
        </p:spPr>
        <p:txBody>
          <a:bodyPr>
            <a:normAutofit lnSpcReduction="10000"/>
          </a:bodyPr>
          <a:lstStyle/>
          <a:p>
            <a:pPr marL="0" indent="0">
              <a:buNone/>
              <a:defRPr sz="1400"/>
            </a:pPr>
            <a:r>
              <a:rPr lang="en-US" sz="1600" dirty="0"/>
              <a:t>COPD pathology involves two overlapping processes driven by chronic inflammation from irritants like tobacco smoke (GOLD, 2023). Chronic Bronchitis is defined by inflammation and remodeling of the small airways, causing mucus hypersecretion and obstruction (GOLD, 2023). This leads to air trapping and V/Q mismatching. Emphysema involves the permanent destruction of the alveolar walls and the associated elastic tissue (GOLD, 2023). The loss of alveolar surface area drastically impairs diffusion capacity (Young &amp; Keshin, 2023). Critically, the destruction of elastic recoil causes the airways to collapse prematurely during exhalation, defining the irreversible airflow obstruction and gas trapping central to the disease (GOLD, 2023). These combined pathological changes explain the persistent dyspnea and the limited reversibility of the disease with medication (NICE, 2019).</a:t>
            </a:r>
          </a:p>
        </p:txBody>
      </p:sp>
      <p:pic>
        <p:nvPicPr>
          <p:cNvPr id="7" name="Picture 6">
            <a:extLst>
              <a:ext uri="{FF2B5EF4-FFF2-40B4-BE49-F238E27FC236}">
                <a16:creationId xmlns:a16="http://schemas.microsoft.com/office/drawing/2014/main" id="{05152533-1681-5C9A-97B5-F16BE9B525D8}"/>
              </a:ext>
            </a:extLst>
          </p:cNvPr>
          <p:cNvPicPr>
            <a:picLocks noChangeAspect="1"/>
          </p:cNvPicPr>
          <p:nvPr/>
        </p:nvPicPr>
        <p:blipFill>
          <a:blip r:embed="rId6"/>
          <a:stretch>
            <a:fillRect/>
          </a:stretch>
        </p:blipFill>
        <p:spPr>
          <a:xfrm>
            <a:off x="3943350" y="4043854"/>
            <a:ext cx="4305299" cy="2866100"/>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13" name="Audio 12">
            <a:hlinkClick r:id="" action="ppaction://media"/>
            <a:extLst>
              <a:ext uri="{FF2B5EF4-FFF2-40B4-BE49-F238E27FC236}">
                <a16:creationId xmlns:a16="http://schemas.microsoft.com/office/drawing/2014/main" id="{6035F10C-AA0D-5A6E-4AC6-A36FA5560D2D}"/>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76567"/>
    </mc:Choice>
    <mc:Fallback>
      <p:transition spd="slow" advTm="765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03BF673-8C68-4092-BF1B-53C57EFEC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7">
            <a:extLst>
              <a:ext uri="{FF2B5EF4-FFF2-40B4-BE49-F238E27FC236}">
                <a16:creationId xmlns:a16="http://schemas.microsoft.com/office/drawing/2014/main" id="{08751D95-C333-4DEB-90B4-1EAC9A91DC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flipH="1">
            <a:off x="3046595" y="-15832"/>
            <a:ext cx="6097405" cy="6889518"/>
          </a:xfrm>
          <a:custGeom>
            <a:avLst/>
            <a:gdLst>
              <a:gd name="connsiteX0" fmla="*/ 0 w 8129873"/>
              <a:gd name="connsiteY0" fmla="*/ 0 h 6889518"/>
              <a:gd name="connsiteX1" fmla="*/ 0 w 8129873"/>
              <a:gd name="connsiteY1" fmla="*/ 6889518 h 6889518"/>
              <a:gd name="connsiteX2" fmla="*/ 6207942 w 8129873"/>
              <a:gd name="connsiteY2" fmla="*/ 6882299 h 6889518"/>
              <a:gd name="connsiteX3" fmla="*/ 8129873 w 8129873"/>
              <a:gd name="connsiteY3" fmla="*/ 5349831 h 6889518"/>
              <a:gd name="connsiteX4" fmla="*/ 7291674 w 8129873"/>
              <a:gd name="connsiteY4" fmla="*/ 7365 h 68895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9873" h="6889518">
                <a:moveTo>
                  <a:pt x="0" y="0"/>
                </a:moveTo>
                <a:lnTo>
                  <a:pt x="0" y="6889518"/>
                </a:lnTo>
                <a:lnTo>
                  <a:pt x="6207942" y="6882299"/>
                </a:lnTo>
                <a:lnTo>
                  <a:pt x="8129873" y="5349831"/>
                </a:lnTo>
                <a:lnTo>
                  <a:pt x="7291674" y="7365"/>
                </a:lnTo>
                <a:close/>
              </a:path>
            </a:pathLst>
          </a:custGeom>
          <a:solidFill>
            <a:schemeClr val="tx1">
              <a:lumMod val="95000"/>
              <a:lumOff val="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grpSp>
        <p:nvGrpSpPr>
          <p:cNvPr id="12" name="Group 11">
            <a:extLst>
              <a:ext uri="{FF2B5EF4-FFF2-40B4-BE49-F238E27FC236}">
                <a16:creationId xmlns:a16="http://schemas.microsoft.com/office/drawing/2014/main" id="{FBBA7535-3851-431E-BDA9-B4F6C12012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60419" y="0"/>
            <a:ext cx="1827609" cy="6858001"/>
            <a:chOff x="1320800" y="0"/>
            <a:chExt cx="2436813" cy="6858001"/>
          </a:xfrm>
        </p:grpSpPr>
        <p:sp>
          <p:nvSpPr>
            <p:cNvPr id="13" name="Freeform 6">
              <a:extLst>
                <a:ext uri="{FF2B5EF4-FFF2-40B4-BE49-F238E27FC236}">
                  <a16:creationId xmlns:a16="http://schemas.microsoft.com/office/drawing/2014/main" id="{2F07680B-461A-4AFC-808F-93216679AA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US"/>
            </a:p>
          </p:txBody>
        </p:sp>
        <p:sp>
          <p:nvSpPr>
            <p:cNvPr id="14" name="Freeform 7">
              <a:extLst>
                <a:ext uri="{FF2B5EF4-FFF2-40B4-BE49-F238E27FC236}">
                  <a16:creationId xmlns:a16="http://schemas.microsoft.com/office/drawing/2014/main" id="{8C864A04-25C0-4A5F-B6D4-F3859450A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US"/>
            </a:p>
          </p:txBody>
        </p:sp>
        <p:sp>
          <p:nvSpPr>
            <p:cNvPr id="15" name="Freeform 8">
              <a:extLst>
                <a:ext uri="{FF2B5EF4-FFF2-40B4-BE49-F238E27FC236}">
                  <a16:creationId xmlns:a16="http://schemas.microsoft.com/office/drawing/2014/main" id="{5F596D75-78C8-47A8-9225-7C64A66747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US"/>
            </a:p>
          </p:txBody>
        </p:sp>
        <p:sp>
          <p:nvSpPr>
            <p:cNvPr id="16" name="Freeform 9">
              <a:extLst>
                <a:ext uri="{FF2B5EF4-FFF2-40B4-BE49-F238E27FC236}">
                  <a16:creationId xmlns:a16="http://schemas.microsoft.com/office/drawing/2014/main" id="{128D8641-4FEB-4878-B029-6CC4922EB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US"/>
            </a:p>
          </p:txBody>
        </p:sp>
        <p:sp>
          <p:nvSpPr>
            <p:cNvPr id="17" name="Freeform 10">
              <a:extLst>
                <a:ext uri="{FF2B5EF4-FFF2-40B4-BE49-F238E27FC236}">
                  <a16:creationId xmlns:a16="http://schemas.microsoft.com/office/drawing/2014/main" id="{BB339737-0E88-4165-A752-9E204068DE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US"/>
            </a:p>
          </p:txBody>
        </p:sp>
        <p:sp>
          <p:nvSpPr>
            <p:cNvPr id="18" name="Freeform 11">
              <a:extLst>
                <a:ext uri="{FF2B5EF4-FFF2-40B4-BE49-F238E27FC236}">
                  <a16:creationId xmlns:a16="http://schemas.microsoft.com/office/drawing/2014/main" id="{633AF255-B0DD-4D23-A3F2-DDB221BB1B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US"/>
            </a:p>
          </p:txBody>
        </p:sp>
      </p:grpSp>
      <p:sp>
        <p:nvSpPr>
          <p:cNvPr id="2" name="Title 1"/>
          <p:cNvSpPr>
            <a:spLocks noGrp="1"/>
          </p:cNvSpPr>
          <p:nvPr>
            <p:ph type="title"/>
          </p:nvPr>
        </p:nvSpPr>
        <p:spPr>
          <a:xfrm>
            <a:off x="309018" y="1072609"/>
            <a:ext cx="2281168" cy="4522647"/>
          </a:xfrm>
          <a:effectLst/>
        </p:spPr>
        <p:txBody>
          <a:bodyPr anchor="ctr">
            <a:normAutofit/>
          </a:bodyPr>
          <a:lstStyle/>
          <a:p>
            <a:pPr algn="l"/>
            <a:r>
              <a:rPr lang="en-US" sz="2600"/>
              <a:t>Fictional Patient Profile: Demographics, Lifestyle, and Risk Factors </a:t>
            </a:r>
          </a:p>
        </p:txBody>
      </p:sp>
      <p:sp>
        <p:nvSpPr>
          <p:cNvPr id="3" name="Content Placeholder 2"/>
          <p:cNvSpPr>
            <a:spLocks noGrp="1"/>
          </p:cNvSpPr>
          <p:nvPr>
            <p:ph idx="1"/>
          </p:nvPr>
        </p:nvSpPr>
        <p:spPr>
          <a:xfrm>
            <a:off x="3861774" y="1072609"/>
            <a:ext cx="4989330" cy="4522647"/>
          </a:xfrm>
        </p:spPr>
        <p:txBody>
          <a:bodyPr anchor="ctr">
            <a:normAutofit/>
          </a:bodyPr>
          <a:lstStyle/>
          <a:p>
            <a:pPr>
              <a:lnSpc>
                <a:spcPct val="90000"/>
              </a:lnSpc>
              <a:defRPr sz="1400"/>
            </a:pPr>
            <a:r>
              <a:rPr lang="en-US" sz="1700" dirty="0">
                <a:solidFill>
                  <a:schemeClr val="bg1"/>
                </a:solidFill>
              </a:rPr>
              <a:t>We examine the case of Mr. R , a 68-year-old retired male with worsening dyspnea and chronic cough. His risk profile is high and multifactorial. His primary risk factor was significant tobacco use—a 40 pack-year smoking history, though he quit five years ago (GOLD, 2023). Smoking is the leading global cause of COPD (GOLD, 2023). Secondly, he spent 35 years in construction, experiencing intense, prolonged occupational exposure to dusts and chemical fumes, an independent risk factor that synergizes with smoking (GOLD, 2023). Finally, Mr. J has a history of severe childhood asthma and respiratory infections (Young &amp; Keshin, 2023). This complex history suggests a high-risk phenotype, potentially falling under Asthma-COPD Overlap (ACO), which is vital for tailoring his initial pharmacological care plan (Young &amp; Keshin, 2023).</a:t>
            </a:r>
          </a:p>
        </p:txBody>
      </p:sp>
      <p:pic>
        <p:nvPicPr>
          <p:cNvPr id="22" name="Audio 21">
            <a:hlinkClick r:id="" action="ppaction://media"/>
            <a:extLst>
              <a:ext uri="{FF2B5EF4-FFF2-40B4-BE49-F238E27FC236}">
                <a16:creationId xmlns:a16="http://schemas.microsoft.com/office/drawing/2014/main" id="{05579046-1064-8E24-0049-F3DEE8C053E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68165"/>
    </mc:Choice>
    <mc:Fallback>
      <p:transition spd="slow" advTm="681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Diagnostic Criteria and Severity Staging (Spirometry &amp; GOLD Grading) </a:t>
            </a:r>
          </a:p>
        </p:txBody>
      </p:sp>
      <p:sp>
        <p:nvSpPr>
          <p:cNvPr id="3" name="Content Placeholder 2"/>
          <p:cNvSpPr>
            <a:spLocks noGrp="1"/>
          </p:cNvSpPr>
          <p:nvPr>
            <p:ph idx="1"/>
          </p:nvPr>
        </p:nvSpPr>
        <p:spPr/>
        <p:txBody>
          <a:bodyPr>
            <a:normAutofit/>
          </a:bodyPr>
          <a:lstStyle/>
          <a:p>
            <a:pPr>
              <a:defRPr sz="1400"/>
            </a:pPr>
            <a:r>
              <a:rPr sz="1600" dirty="0"/>
              <a:t>Diagnosis of COPD requires objective confirmation via spirometry (GOLD, 2025). Persistent airflow obstruction is defined by a post-bronchodilator FEV</a:t>
            </a:r>
            <a:r>
              <a:rPr sz="1600" baseline="-25000" dirty="0"/>
              <a:t>1</a:t>
            </a:r>
            <a:r>
              <a:rPr sz="1600" dirty="0"/>
              <a:t>FVC ratio of less than 0.7 (GOLD, 2025). Mr. </a:t>
            </a:r>
            <a:r>
              <a:rPr lang="en-US" sz="1600" dirty="0"/>
              <a:t>J</a:t>
            </a:r>
            <a:r>
              <a:rPr sz="1600" dirty="0"/>
              <a:t>’s results indicate an FEV</a:t>
            </a:r>
            <a:r>
              <a:rPr sz="1600" baseline="-25000" dirty="0"/>
              <a:t>1</a:t>
            </a:r>
            <a:r>
              <a:rPr sz="1600" dirty="0"/>
              <a:t>FVC of 0.55. His physiological severity is then graded based on his FEV</a:t>
            </a:r>
            <a:r>
              <a:rPr sz="1600" baseline="-25000" dirty="0"/>
              <a:t>1</a:t>
            </a:r>
            <a:r>
              <a:rPr sz="1600" dirty="0"/>
              <a:t> percentage of predicted normal, which is 40% (GOLD, 2023). This result classifies him as GOLD Grade 3: Severe (GOLD, 2023). Patients at this stage experience substantial functional limitation, often struggling with simple daily activities like dressing (GOLD, 2023). This severe physiological grading demands intensive, combined therapeutic interventions to manage his irreversible lung damage and prevent further deterioration (NICE, 2019).</a:t>
            </a:r>
          </a:p>
        </p:txBody>
      </p:sp>
      <p:sp>
        <p:nvSpPr>
          <p:cNvPr id="4" name="TextBox 3"/>
          <p:cNvSpPr txBox="1"/>
          <p:nvPr/>
        </p:nvSpPr>
        <p:spPr>
          <a:xfrm>
            <a:off x="182880" y="6309360"/>
            <a:ext cx="8229600" cy="365760"/>
          </a:xfrm>
          <a:prstGeom prst="rect">
            <a:avLst/>
          </a:prstGeom>
          <a:noFill/>
        </p:spPr>
        <p:txBody>
          <a:bodyPr wrap="none">
            <a:spAutoFit/>
          </a:bodyPr>
          <a:lstStyle/>
          <a:p>
            <a:r>
              <a:rPr sz="900" i="1">
                <a:solidFill>
                  <a:srgbClr val="505050"/>
                </a:solidFill>
              </a:rPr>
              <a:t>Sources: GOLD, NICE, Young &amp; Keshin, Walker et al. (see References slide)</a:t>
            </a:r>
          </a:p>
        </p:txBody>
      </p:sp>
      <p:pic>
        <p:nvPicPr>
          <p:cNvPr id="13" name="Audio 12">
            <a:hlinkClick r:id="" action="ppaction://media"/>
            <a:extLst>
              <a:ext uri="{FF2B5EF4-FFF2-40B4-BE49-F238E27FC236}">
                <a16:creationId xmlns:a16="http://schemas.microsoft.com/office/drawing/2014/main" id="{AAEBC62F-A0F4-C4F1-730A-BB15CD091E3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80340"/>
    </mc:Choice>
    <mc:Fallback>
      <p:transition spd="slow" advTm="803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13233" y="685800"/>
            <a:ext cx="7514035" cy="1185333"/>
          </a:xfrm>
        </p:spPr>
        <p:txBody>
          <a:bodyPr>
            <a:normAutofit/>
          </a:bodyPr>
          <a:lstStyle/>
          <a:p>
            <a:pPr>
              <a:lnSpc>
                <a:spcPct val="90000"/>
              </a:lnSpc>
            </a:pPr>
            <a:r>
              <a:rPr lang="en-US" sz="3100"/>
              <a:t>Symptom Assessment and Risk Stratification (CAT, </a:t>
            </a:r>
            <a:r>
              <a:rPr lang="en-US" sz="3100" err="1"/>
              <a:t>mMRC</a:t>
            </a:r>
            <a:r>
              <a:rPr lang="en-US" sz="3100"/>
              <a:t>, and GOLD Group)</a:t>
            </a:r>
          </a:p>
        </p:txBody>
      </p:sp>
      <p:sp>
        <p:nvSpPr>
          <p:cNvPr id="3" name="Content Placeholder 2"/>
          <p:cNvSpPr>
            <a:spLocks noGrp="1"/>
          </p:cNvSpPr>
          <p:nvPr>
            <p:ph idx="1"/>
          </p:nvPr>
        </p:nvSpPr>
        <p:spPr>
          <a:xfrm>
            <a:off x="1113233" y="1998133"/>
            <a:ext cx="4871007" cy="4174067"/>
          </a:xfrm>
        </p:spPr>
        <p:txBody>
          <a:bodyPr>
            <a:normAutofit/>
          </a:bodyPr>
          <a:lstStyle/>
          <a:p>
            <a:pPr marL="0" indent="0">
              <a:buNone/>
              <a:defRPr sz="1400"/>
            </a:pPr>
            <a:r>
              <a:rPr lang="en-US" sz="1600" dirty="0"/>
              <a:t>COPD management requires stratifying patients based on symptoms and exacerbation risk, in addition to physiological grade (NICE, 2019). Symptoms are assessed using the COPD Assessment Test (CAT), which measures overall health impact, or the </a:t>
            </a:r>
            <a:r>
              <a:rPr lang="en-US" sz="1600" dirty="0" err="1"/>
              <a:t>mMRC</a:t>
            </a:r>
            <a:r>
              <a:rPr lang="en-US" sz="1600" dirty="0"/>
              <a:t> </a:t>
            </a:r>
            <a:r>
              <a:rPr lang="en-US" sz="1600" dirty="0" err="1"/>
              <a:t>dyspnoea</a:t>
            </a:r>
            <a:r>
              <a:rPr lang="en-US" sz="1600" dirty="0"/>
              <a:t> scale (Tachibana et al., 2021). Mr. J’s CAT score is 22 (high symptom burden), and he has a history of three moderate exacerbations requiring oral steroids or antibiotics in the last year (NICE, 2019). This combination of high symptoms and high exacerbation frequency places him into GOLD Group E (High Risk/High Symptom) (NICE, 2019). This group requires the most aggressive management, prioritizing interventions proven to reduce future exacerbation frequency, as these events pose significant mortality and cardiovascular risk (Karam et al., 2024).</a:t>
            </a:r>
          </a:p>
        </p:txBody>
      </p:sp>
      <p:pic>
        <p:nvPicPr>
          <p:cNvPr id="6" name="Picture 5">
            <a:extLst>
              <a:ext uri="{FF2B5EF4-FFF2-40B4-BE49-F238E27FC236}">
                <a16:creationId xmlns:a16="http://schemas.microsoft.com/office/drawing/2014/main" id="{A3AB98EA-BECF-B4C7-8535-B1DEE2AF50B2}"/>
              </a:ext>
            </a:extLst>
          </p:cNvPr>
          <p:cNvPicPr>
            <a:picLocks noChangeAspect="1"/>
          </p:cNvPicPr>
          <p:nvPr/>
        </p:nvPicPr>
        <p:blipFill>
          <a:blip r:embed="rId6"/>
          <a:srcRect l="6275" r="3391" b="-1"/>
          <a:stretch>
            <a:fillRect/>
          </a:stretch>
        </p:blipFill>
        <p:spPr>
          <a:xfrm>
            <a:off x="6100248" y="2753361"/>
            <a:ext cx="2978004" cy="2233508"/>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12" name="Audio 11">
            <a:hlinkClick r:id="" action="ppaction://media"/>
            <a:extLst>
              <a:ext uri="{FF2B5EF4-FFF2-40B4-BE49-F238E27FC236}">
                <a16:creationId xmlns:a16="http://schemas.microsoft.com/office/drawing/2014/main" id="{04D65C02-6148-BC9B-A653-A29B1A3AFFD5}"/>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66228"/>
    </mc:Choice>
    <mc:Fallback>
      <p:transition spd="slow" advTm="66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Pharmacological Care Plan: Initial Therapy (NICE/GOLD Guidelines)</a:t>
            </a:r>
          </a:p>
        </p:txBody>
      </p:sp>
      <p:sp>
        <p:nvSpPr>
          <p:cNvPr id="3" name="Content Placeholder 2"/>
          <p:cNvSpPr>
            <a:spLocks noGrp="1"/>
          </p:cNvSpPr>
          <p:nvPr>
            <p:ph idx="1"/>
          </p:nvPr>
        </p:nvSpPr>
        <p:spPr/>
        <p:txBody>
          <a:bodyPr>
            <a:normAutofit/>
          </a:bodyPr>
          <a:lstStyle/>
          <a:p>
            <a:pPr algn="just">
              <a:defRPr sz="1400"/>
            </a:pPr>
            <a:r>
              <a:rPr sz="1600" dirty="0"/>
              <a:t>As a GOLD Grade 3, Group E patient, Mr. </a:t>
            </a:r>
            <a:r>
              <a:rPr lang="en-US" sz="1600" dirty="0"/>
              <a:t>J</a:t>
            </a:r>
            <a:r>
              <a:rPr sz="1600" dirty="0"/>
              <a:t> requires combined long-acting inhaled therapy (NICE, 2019). Following NICE NG115, dual therapy (LAMA+LABA or LABA+ICS) is mandated for patients with high symptoms impacting quality of life (NICE, 2019). Given his history suggestive of Asthma-COPD Overlap (ACO) (Slide 5), the initial evidence-based recommendation is a Long-Acting Beta2 Agonist and Inhaled Corticosteroid (LABA+ICS) (NICE, 2019). The ICS component addresses the eosinophilic inflammation often associated with ACO features (NICE, 2019). Furthermore, he must be prescribed a Short-Acting Bronchodilator (SABD) for rapid relief of breakthrough dyspnea (NICE, 2019). This personalized initial selection, based on his phenotype, provides the foundation for his daily care routine and acute management plan.</a:t>
            </a:r>
          </a:p>
        </p:txBody>
      </p:sp>
      <p:pic>
        <p:nvPicPr>
          <p:cNvPr id="10" name="Audio 9">
            <a:hlinkClick r:id="" action="ppaction://media"/>
            <a:extLst>
              <a:ext uri="{FF2B5EF4-FFF2-40B4-BE49-F238E27FC236}">
                <a16:creationId xmlns:a16="http://schemas.microsoft.com/office/drawing/2014/main" id="{1A8709F9-90FC-022F-5D0B-4C10A0BF00C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75107"/>
    </mc:Choice>
    <mc:Fallback>
      <p:transition spd="slow" advTm="751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4673" y="604028"/>
            <a:ext cx="2500121" cy="1504335"/>
          </a:xfrm>
        </p:spPr>
        <p:txBody>
          <a:bodyPr>
            <a:normAutofit/>
          </a:bodyPr>
          <a:lstStyle/>
          <a:p>
            <a:r>
              <a:rPr lang="en-US" sz="2100" dirty="0"/>
              <a:t>Pharmacological Care Plan: Escalation to Triple Therapy and Novel Agents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143713" y="2032162"/>
                <a:ext cx="3428288" cy="4419438"/>
              </a:xfrm>
            </p:spPr>
            <p:txBody>
              <a:bodyPr anchor="t">
                <a:normAutofit/>
              </a:bodyPr>
              <a:lstStyle/>
              <a:p>
                <a:pPr marL="0" indent="0">
                  <a:lnSpc>
                    <a:spcPct val="90000"/>
                  </a:lnSpc>
                  <a:buNone/>
                  <a:defRPr sz="1400"/>
                </a:pPr>
                <a:r>
                  <a:rPr lang="en-US" sz="1400" dirty="0"/>
                  <a:t>If Mr. J’s symptoms persist or he experiences </a:t>
                </a:r>
                <a14:m>
                  <m:oMath xmlns:m="http://schemas.openxmlformats.org/officeDocument/2006/math">
                    <m:r>
                      <a:rPr lang="en-US" sz="1400" i="1">
                        <a:latin typeface="Cambria Math" panose="02040503050406030204" pitchFamily="18" charset="0"/>
                        <a:ea typeface="Cambria Math" panose="02040503050406030204" pitchFamily="18" charset="0"/>
                      </a:rPr>
                      <m:t>≥</m:t>
                    </m:r>
                  </m:oMath>
                </a14:m>
                <a:r>
                  <a:rPr lang="en-US" sz="1400" dirty="0"/>
                  <a:t>2 moderate exacerbations, his therapy must escalate to Triple Therapy (LAMA+LABA+ICS) (NICE, 2019). GOLD 2025 emphasizes that triple therapy is superior to ICS-LABA for preventing exacerbations and improving lung function in high-risk patients (Karam et al., 2024). Before starting, non-pharmacological management (e.g., inhaler technique) must be optimized (NICE, 2019). For patients with chronic bronchitis and refractory exacerbations despite triple therapy, and with blood eosinophils </a:t>
                </a:r>
                <a14:m>
                  <m:oMath xmlns:m="http://schemas.openxmlformats.org/officeDocument/2006/math">
                    <m:r>
                      <a:rPr lang="en-US" sz="1400" i="1">
                        <a:latin typeface="Cambria Math" panose="02040503050406030204" pitchFamily="18" charset="0"/>
                        <a:ea typeface="Cambria Math" panose="02040503050406030204" pitchFamily="18" charset="0"/>
                      </a:rPr>
                      <m:t>≥</m:t>
                    </m:r>
                  </m:oMath>
                </a14:m>
                <a:r>
                  <a:rPr lang="en-US" sz="1400" dirty="0"/>
                  <a:t> 300 cells/µL, the biologic agent Dupilumab may be recommended by a specialist (Karam et al., 2024). This requirement to screen for specific biomarkers (eosinophils) demonstrates the shift toward precision medicine in advanced COPD management (Karam et al., 2024).</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143713" y="2032162"/>
                <a:ext cx="3428288" cy="4419438"/>
              </a:xfrm>
              <a:blipFill>
                <a:blip r:embed="rId6"/>
                <a:stretch>
                  <a:fillRect l="-534" t="-552" r="-1423"/>
                </a:stretch>
              </a:blipFill>
            </p:spPr>
            <p:txBody>
              <a:bodyPr/>
              <a:lstStyle/>
              <a:p>
                <a:r>
                  <a:rPr lang="en-US">
                    <a:noFill/>
                  </a:rPr>
                  <a:t> </a:t>
                </a:r>
              </a:p>
            </p:txBody>
          </p:sp>
        </mc:Fallback>
      </mc:AlternateContent>
      <p:pic>
        <p:nvPicPr>
          <p:cNvPr id="6" name="Picture 5">
            <a:extLst>
              <a:ext uri="{FF2B5EF4-FFF2-40B4-BE49-F238E27FC236}">
                <a16:creationId xmlns:a16="http://schemas.microsoft.com/office/drawing/2014/main" id="{780F915D-96C4-C488-C955-B1A2BBF4C902}"/>
              </a:ext>
            </a:extLst>
          </p:cNvPr>
          <p:cNvPicPr>
            <a:picLocks noChangeAspect="1"/>
          </p:cNvPicPr>
          <p:nvPr/>
        </p:nvPicPr>
        <p:blipFill>
          <a:blip r:embed="rId7"/>
          <a:stretch>
            <a:fillRect/>
          </a:stretch>
        </p:blipFill>
        <p:spPr>
          <a:xfrm>
            <a:off x="4846320" y="2556861"/>
            <a:ext cx="3780947" cy="1720331"/>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14" name="Audio 13">
            <a:hlinkClick r:id="" action="ppaction://media"/>
            <a:extLst>
              <a:ext uri="{FF2B5EF4-FFF2-40B4-BE49-F238E27FC236}">
                <a16:creationId xmlns:a16="http://schemas.microsoft.com/office/drawing/2014/main" id="{0D2EAE11-7E05-41B1-2BFC-D2384D1F34FE}"/>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61231"/>
    </mc:Choice>
    <mc:Fallback>
      <p:transition spd="slow" advTm="612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Non-Pharmacological Care: Pulmonary Rehabilitation and Multidisciplinary Teams</a:t>
            </a:r>
          </a:p>
        </p:txBody>
      </p:sp>
      <p:sp>
        <p:nvSpPr>
          <p:cNvPr id="3" name="Content Placeholder 2"/>
          <p:cNvSpPr>
            <a:spLocks noGrp="1"/>
          </p:cNvSpPr>
          <p:nvPr>
            <p:ph idx="1"/>
          </p:nvPr>
        </p:nvSpPr>
        <p:spPr/>
        <p:txBody>
          <a:bodyPr>
            <a:normAutofit/>
          </a:bodyPr>
          <a:lstStyle/>
          <a:p>
            <a:pPr algn="just">
              <a:defRPr sz="1400"/>
            </a:pPr>
            <a:r>
              <a:rPr sz="1600" dirty="0"/>
              <a:t>Pulmonary Rehabilitation (PR) is a cornerstone of Mr. </a:t>
            </a:r>
            <a:r>
              <a:rPr lang="en-US" sz="1600" dirty="0"/>
              <a:t>J</a:t>
            </a:r>
            <a:r>
              <a:rPr sz="1600" dirty="0"/>
              <a:t>’s care, mandated by NICE (Walker, 2016). PR should be a multicomponent, multidisciplinary intervention including physical training, disease education, and nutritional support, aiming to improve exercise capacity and reduce hospital readmissions (NICE, 2019; Walker, 2016). Effective care is delivered by a Multidisciplinary Team (MDT), typically including a physician, specialist nurse, respiratory therapist, and physiotherapist (Tachibana et al., 2021). The specialist nurse acts as the key worker, coordinating care, checking inhaler technique, and ensuring compliance with the PR program (Tachibana et al., 2021). The MDT structure ensures holistic management, linking physiological support with patient education and lifestyle modification, which improves adherence and overall care outcomes (Tachibana et al., 2021).</a:t>
            </a:r>
          </a:p>
        </p:txBody>
      </p:sp>
      <p:pic>
        <p:nvPicPr>
          <p:cNvPr id="12" name="Audio 11">
            <a:hlinkClick r:id="" action="ppaction://media"/>
            <a:extLst>
              <a:ext uri="{FF2B5EF4-FFF2-40B4-BE49-F238E27FC236}">
                <a16:creationId xmlns:a16="http://schemas.microsoft.com/office/drawing/2014/main" id="{5D958DBA-2E32-A3FE-9CF5-5AA681BE00A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3780"/>
    </mc:Choice>
    <mc:Fallback>
      <p:transition spd="slow" advTm="437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13233" y="685800"/>
            <a:ext cx="7514035" cy="1752599"/>
          </a:xfrm>
        </p:spPr>
        <p:txBody>
          <a:bodyPr>
            <a:normAutofit/>
          </a:bodyPr>
          <a:lstStyle/>
          <a:p>
            <a:r>
              <a:rPr lang="en-US"/>
              <a:t>Care Routine and Monitoring: Managing Acute Exacerbations </a:t>
            </a:r>
          </a:p>
        </p:txBody>
      </p:sp>
      <p:pic>
        <p:nvPicPr>
          <p:cNvPr id="6" name="Picture 5" descr="A diagram of lung tissue&#10;&#10;AI-generated content may be incorrect.">
            <a:extLst>
              <a:ext uri="{FF2B5EF4-FFF2-40B4-BE49-F238E27FC236}">
                <a16:creationId xmlns:a16="http://schemas.microsoft.com/office/drawing/2014/main" id="{534F49BB-E211-BDD3-5C61-F117CE8D2088}"/>
              </a:ext>
            </a:extLst>
          </p:cNvPr>
          <p:cNvPicPr>
            <a:picLocks noChangeAspect="1"/>
          </p:cNvPicPr>
          <p:nvPr/>
        </p:nvPicPr>
        <p:blipFill>
          <a:blip r:embed="rId6"/>
          <a:stretch>
            <a:fillRect/>
          </a:stretch>
        </p:blipFill>
        <p:spPr>
          <a:xfrm>
            <a:off x="701040" y="2987044"/>
            <a:ext cx="3507484" cy="213079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
        <p:nvSpPr>
          <p:cNvPr id="3" name="Content Placeholder 2"/>
          <p:cNvSpPr>
            <a:spLocks noGrp="1"/>
          </p:cNvSpPr>
          <p:nvPr>
            <p:ph idx="1"/>
          </p:nvPr>
        </p:nvSpPr>
        <p:spPr>
          <a:xfrm>
            <a:off x="4318000" y="2438399"/>
            <a:ext cx="4551680" cy="3606801"/>
          </a:xfrm>
        </p:spPr>
        <p:txBody>
          <a:bodyPr anchor="t">
            <a:normAutofit/>
          </a:bodyPr>
          <a:lstStyle/>
          <a:p>
            <a:pPr marL="0" indent="0" algn="just">
              <a:lnSpc>
                <a:spcPct val="90000"/>
              </a:lnSpc>
              <a:buNone/>
              <a:defRPr sz="1400"/>
            </a:pPr>
            <a:r>
              <a:rPr lang="en-US" sz="1400" dirty="0"/>
              <a:t>Mr. J’s routine involves continuous symptom monitoring (CAT score) and annual function review (NICE, 2019). Acute Exacerbations (AECOPD) are first managed by increasing SABD use (NICE, 2019). Systemic Corticosteroids (e.g., 5-day course) are recommended for all hospitalized exacerbations and significant community events, shortening recovery time (NICE, 2019; Walker, 2016). Antibiotics must be used judiciously, only when bacterial infection is likely, indicated by increased dyspnea, sputum volume, and purulence (GOLD, 2025). Bacterial infection is implicated in less than one-third of cases (GOLD, 2025). The use of biomarkers like procalcitonin may help guide antibiotic necessity (GOLD, 2025). Providing Mr. J with an explicit, accurate self-management plan empowers him to present early and manage his routine effectively (NICE, 2019).</a:t>
            </a:r>
          </a:p>
        </p:txBody>
      </p:sp>
      <p:pic>
        <p:nvPicPr>
          <p:cNvPr id="14" name="Audio 13">
            <a:hlinkClick r:id="" action="ppaction://media"/>
            <a:extLst>
              <a:ext uri="{FF2B5EF4-FFF2-40B4-BE49-F238E27FC236}">
                <a16:creationId xmlns:a16="http://schemas.microsoft.com/office/drawing/2014/main" id="{E57C9633-89C9-13CD-F1FE-C914A2B39CF4}"/>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32277"/>
    </mc:Choice>
    <mc:Fallback>
      <p:transition spd="slow" advTm="322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Communication Strategies and Shared Decision Making (SDM) </a:t>
            </a:r>
          </a:p>
        </p:txBody>
      </p:sp>
      <p:sp>
        <p:nvSpPr>
          <p:cNvPr id="3" name="Content Placeholder 2"/>
          <p:cNvSpPr>
            <a:spLocks noGrp="1"/>
          </p:cNvSpPr>
          <p:nvPr>
            <p:ph idx="1"/>
          </p:nvPr>
        </p:nvSpPr>
        <p:spPr/>
        <p:txBody>
          <a:bodyPr>
            <a:normAutofit/>
          </a:bodyPr>
          <a:lstStyle/>
          <a:p>
            <a:pPr algn="just">
              <a:defRPr sz="1400"/>
            </a:pPr>
            <a:r>
              <a:rPr sz="1600" dirty="0"/>
              <a:t>Effective communication must be respectful and human-focused to achieve optimal outcomes (Tachibana et al., 2021). The goal is to establish Concordance, a shared understanding between Mr. </a:t>
            </a:r>
            <a:r>
              <a:rPr lang="en-US" sz="1600" dirty="0"/>
              <a:t>J</a:t>
            </a:r>
            <a:r>
              <a:rPr sz="1600" dirty="0"/>
              <a:t> and his care providers regarding his illness and treatment (Tachibana et al., 2021). This is achieved through Shared Decision Making (SDM), which upholds the ethical principle of Autonomy (National Coalition for Hospice and Palliative Care, 2024). SDM is crucial for commitment-heavy decisions, such as adherence to Pulmonary Rehabilitation or escalating to complex inhaled therapies (Tachibana et al., 2021). By fully involving Mr. </a:t>
            </a:r>
            <a:r>
              <a:rPr lang="en-US" sz="1600" dirty="0"/>
              <a:t>J</a:t>
            </a:r>
            <a:r>
              <a:rPr sz="1600" dirty="0"/>
              <a:t> and explaining the rationale and alternatives, his satisfaction and engagement improve, leading to better compliance and therapeutic outcomes (Tachibana et al., 2021). The specialist nurse facilitates this by providing tailored education and verifying understanding of complex drug regimens.</a:t>
            </a:r>
          </a:p>
        </p:txBody>
      </p:sp>
      <p:pic>
        <p:nvPicPr>
          <p:cNvPr id="16" name="Audio 15">
            <a:hlinkClick r:id="" action="ppaction://media"/>
            <a:extLst>
              <a:ext uri="{FF2B5EF4-FFF2-40B4-BE49-F238E27FC236}">
                <a16:creationId xmlns:a16="http://schemas.microsoft.com/office/drawing/2014/main" id="{A9CB0233-078A-0F54-FE03-01C6722F33D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32330"/>
    </mc:Choice>
    <mc:Fallback>
      <p:transition spd="slow" advTm="323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Ethical Considerations in Advanced CRD Care (Autonomy and End-of-Life) </a:t>
            </a:r>
          </a:p>
        </p:txBody>
      </p:sp>
      <p:sp>
        <p:nvSpPr>
          <p:cNvPr id="3" name="Content Placeholder 2"/>
          <p:cNvSpPr>
            <a:spLocks noGrp="1"/>
          </p:cNvSpPr>
          <p:nvPr>
            <p:ph idx="1"/>
          </p:nvPr>
        </p:nvSpPr>
        <p:spPr/>
        <p:txBody>
          <a:bodyPr>
            <a:normAutofit/>
          </a:bodyPr>
          <a:lstStyle/>
          <a:p>
            <a:pPr>
              <a:defRPr sz="1400"/>
            </a:pPr>
            <a:r>
              <a:rPr sz="1600" dirty="0"/>
              <a:t>Care planning for advanced COPD must integrate the four foundational ethical principles: Autonomy, Beneficence, Non-maleficence, and Justice (National Coalition for Hospice and Palliative Care, 2024). Proactive Advanced Care Planning (ACP) is essential, focusing on prognosis while Mr. </a:t>
            </a:r>
            <a:r>
              <a:rPr lang="en-US" sz="1600" dirty="0"/>
              <a:t>J</a:t>
            </a:r>
            <a:r>
              <a:rPr sz="1600" dirty="0"/>
              <a:t> retains capacity (National Coalition for Hospice and Palliative Care, 2024). Discussions regarding Do Not Attempt Resuscitation (DNAR) orders must respect his Autonomy (right to refuse treatment) (National Coalition for Hospice and Palliative Care, 2024). Clinicians must candidly describe the low likelihood of successful CPR and the potential harm (Non-maleficence) of futile intervention (National Coalition for Hospice and Palliative Care, 2024). Beneficence requires prioritizing symptom management; therefore, the early integration of palliative care is necessary to manage intractable dyspnea and pain, upholding the patient’s quality of life (National Coalition for Hospice and Palliative Care, 2024). Justice ensures equitable access to these specialized services.</a:t>
            </a:r>
          </a:p>
        </p:txBody>
      </p:sp>
      <p:pic>
        <p:nvPicPr>
          <p:cNvPr id="29" name="Audio 28">
            <a:hlinkClick r:id="" action="ppaction://media"/>
            <a:extLst>
              <a:ext uri="{FF2B5EF4-FFF2-40B4-BE49-F238E27FC236}">
                <a16:creationId xmlns:a16="http://schemas.microsoft.com/office/drawing/2014/main" id="{F5FC07D1-6400-BA3D-11A0-153A43D9A25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8982"/>
    </mc:Choice>
    <mc:Fallback>
      <p:transition spd="slow" advTm="489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6401"/>
            <a:ext cx="7772400" cy="579119"/>
          </a:xfrm>
        </p:spPr>
        <p:txBody>
          <a:bodyPr>
            <a:normAutofit fontScale="90000"/>
          </a:bodyPr>
          <a:lstStyle/>
          <a:p>
            <a:r>
              <a:rPr dirty="0"/>
              <a:t>References </a:t>
            </a:r>
          </a:p>
        </p:txBody>
      </p:sp>
      <p:sp>
        <p:nvSpPr>
          <p:cNvPr id="3" name="Content Placeholder 2"/>
          <p:cNvSpPr>
            <a:spLocks noGrp="1"/>
          </p:cNvSpPr>
          <p:nvPr>
            <p:ph idx="1"/>
          </p:nvPr>
        </p:nvSpPr>
        <p:spPr>
          <a:xfrm>
            <a:off x="985520" y="822960"/>
            <a:ext cx="7772400" cy="5293360"/>
          </a:xfrm>
        </p:spPr>
        <p:txBody>
          <a:bodyPr>
            <a:normAutofit/>
          </a:bodyPr>
          <a:lstStyle/>
          <a:p>
            <a:pPr marL="0" indent="0">
              <a:buNone/>
              <a:defRPr sz="1400"/>
            </a:pPr>
            <a:r>
              <a:rPr sz="1200" dirty="0"/>
              <a:t>GOLD (Global Initiative for Chronic Obstructive Lung Disease) (2023) GOLD 2023: Global Strategy for Prevention, Diagnosis and Management of COPD [Online]. Available at: </a:t>
            </a:r>
            <a:r>
              <a:rPr sz="1200" dirty="0">
                <a:hlinkClick r:id="rId5"/>
              </a:rPr>
              <a:t>https://pmc.ncbi.nlm.nih.gov/articles/PMC10111975/</a:t>
            </a:r>
            <a:r>
              <a:rPr lang="en-US" sz="1200" dirty="0"/>
              <a:t> </a:t>
            </a:r>
            <a:r>
              <a:rPr sz="1200" dirty="0"/>
              <a:t> (Accessed: 14 June 2024).</a:t>
            </a:r>
            <a:br>
              <a:rPr sz="1200" dirty="0"/>
            </a:br>
            <a:br>
              <a:rPr sz="1200" dirty="0"/>
            </a:br>
            <a:r>
              <a:rPr sz="1200" dirty="0"/>
              <a:t>GOLD (Global Initiative for Chronic Obstructive Lung Disease) (2025) 2025 GOLD Report: Key updates [Online]. Available at: </a:t>
            </a:r>
            <a:r>
              <a:rPr sz="1200" dirty="0">
                <a:hlinkClick r:id="rId6"/>
              </a:rPr>
              <a:t>https://goldcopd.org/2025-gold-report/</a:t>
            </a:r>
            <a:r>
              <a:rPr lang="en-US" sz="1200" dirty="0"/>
              <a:t> </a:t>
            </a:r>
            <a:r>
              <a:rPr sz="1200" dirty="0"/>
              <a:t> (Accessed: 14 June 2024).</a:t>
            </a:r>
            <a:br>
              <a:rPr sz="1200" dirty="0"/>
            </a:br>
            <a:br>
              <a:rPr sz="1200" dirty="0"/>
            </a:br>
            <a:r>
              <a:rPr sz="1200" dirty="0"/>
              <a:t>Karam, S., </a:t>
            </a:r>
            <a:r>
              <a:rPr sz="1200" dirty="0" err="1"/>
              <a:t>Eltarabishi</a:t>
            </a:r>
            <a:r>
              <a:rPr sz="1200" dirty="0"/>
              <a:t>, M. and Abdelmoneim, A. (2024) ‘Key Updates in the 2025 GOLD Report: New Diagnostic and Therapeutic Approaches in COPD’, Journal of Personalized Medicine, 14(4), pp. 411. Available at: </a:t>
            </a:r>
            <a:r>
              <a:rPr sz="1200" dirty="0">
                <a:hlinkClick r:id="rId7"/>
              </a:rPr>
              <a:t>https://pmc.ncbi.nlm.nih.gov/articles/PMC12097743/</a:t>
            </a:r>
            <a:r>
              <a:rPr lang="en-US" sz="1200" dirty="0"/>
              <a:t> </a:t>
            </a:r>
            <a:r>
              <a:rPr sz="1200" dirty="0"/>
              <a:t> (Accessed: 14 June 2024).</a:t>
            </a:r>
            <a:br>
              <a:rPr sz="1200" dirty="0"/>
            </a:br>
            <a:br>
              <a:rPr sz="1200" dirty="0"/>
            </a:br>
            <a:r>
              <a:rPr sz="1200" dirty="0"/>
              <a:t>National Coalition for Hospice and Palliative Care (2024) Navigating Ethical and Legal Decisions in Serious Illness [Online]. Available at: </a:t>
            </a:r>
            <a:r>
              <a:rPr sz="1200" dirty="0">
                <a:hlinkClick r:id="rId8"/>
              </a:rPr>
              <a:t>https://www.nationalcoalitionhpc.org/navigating-ethical-and-legal-decisions-in-serious-illness/</a:t>
            </a:r>
            <a:r>
              <a:rPr lang="en-US" sz="1200" dirty="0"/>
              <a:t> </a:t>
            </a:r>
            <a:r>
              <a:rPr sz="1200" dirty="0"/>
              <a:t> (Accessed: 14 June 2024).</a:t>
            </a:r>
            <a:br>
              <a:rPr sz="1200" dirty="0"/>
            </a:br>
            <a:br>
              <a:rPr sz="1200" dirty="0"/>
            </a:br>
            <a:r>
              <a:rPr sz="1200" dirty="0"/>
              <a:t>NICE (National Institute for Health and Care Excellence) (2019) Chronic obstructive pulmonary disease in over 16s: diagnosis and management (NG115) [Online]. Available at: </a:t>
            </a:r>
            <a:r>
              <a:rPr sz="1200" dirty="0">
                <a:hlinkClick r:id="rId9"/>
              </a:rPr>
              <a:t>https://www.nice.org.uk/guidance/ng115/chapter/recommendations</a:t>
            </a:r>
            <a:r>
              <a:rPr lang="en-US" sz="1200" dirty="0"/>
              <a:t> </a:t>
            </a:r>
            <a:r>
              <a:rPr sz="1200" dirty="0"/>
              <a:t> (Accessed: 14 June 2024).</a:t>
            </a:r>
            <a:br>
              <a:rPr sz="1200" dirty="0"/>
            </a:br>
            <a:br>
              <a:rPr sz="1200" dirty="0"/>
            </a:br>
            <a:r>
              <a:rPr sz="1200" dirty="0"/>
              <a:t>Tachibana, I., et al. (2021) ‘Multidisciplinary team approach to advanced COPD care: a retrospective study’, Journal of the American Thoracic Society, 10(3), pp. 317–324. Available at: </a:t>
            </a:r>
            <a:r>
              <a:rPr sz="1200" dirty="0">
                <a:hlinkClick r:id="rId10"/>
              </a:rPr>
              <a:t>https://pmc.ncbi.nlm.nih.gov/articles/PMC12013625/</a:t>
            </a:r>
            <a:r>
              <a:rPr lang="en-US" sz="1200" dirty="0"/>
              <a:t> </a:t>
            </a:r>
            <a:r>
              <a:rPr sz="1200" dirty="0"/>
              <a:t> (Accessed: 14 June 2024).</a:t>
            </a:r>
            <a:br>
              <a:rPr sz="1200" dirty="0"/>
            </a:br>
            <a:br>
              <a:rPr sz="1200" dirty="0"/>
            </a:br>
            <a:r>
              <a:rPr sz="1200" dirty="0"/>
              <a:t>Walker, C. (2016) ‘Pulmonary rehabilitation in COPD: NICE guidance update’, BMJ, 352(i768). Available at: </a:t>
            </a:r>
            <a:r>
              <a:rPr sz="1200" dirty="0">
                <a:hlinkClick r:id="rId11"/>
              </a:rPr>
              <a:t>https://www.bmj.com/content/352/bmj.i768</a:t>
            </a:r>
            <a:r>
              <a:rPr lang="en-US" sz="1200" dirty="0"/>
              <a:t> </a:t>
            </a:r>
            <a:r>
              <a:rPr sz="1200" dirty="0"/>
              <a:t> (Accessed: 14 June 2024).</a:t>
            </a:r>
            <a:br>
              <a:rPr sz="1200" dirty="0"/>
            </a:br>
            <a:br>
              <a:rPr sz="1200" dirty="0"/>
            </a:br>
            <a:r>
              <a:rPr sz="1200" dirty="0"/>
              <a:t>Young, M. and Keshin, K. (2023) ‘Physiology, Pulmonary Ventilation and Perfusion’, </a:t>
            </a:r>
            <a:r>
              <a:rPr sz="1200" dirty="0" err="1"/>
              <a:t>StatPearls</a:t>
            </a:r>
            <a:r>
              <a:rPr sz="1200" dirty="0"/>
              <a:t>. Available at: </a:t>
            </a:r>
            <a:r>
              <a:rPr sz="1200" dirty="0">
                <a:hlinkClick r:id="rId12"/>
              </a:rPr>
              <a:t>https://www.ncbi.nlm.nih.gov/books/NBK539907/</a:t>
            </a:r>
            <a:r>
              <a:rPr lang="en-US" sz="1200" dirty="0"/>
              <a:t> </a:t>
            </a:r>
            <a:r>
              <a:rPr sz="1200" dirty="0"/>
              <a:t> (Accessed: 14 June 2024).</a:t>
            </a:r>
          </a:p>
        </p:txBody>
      </p:sp>
      <p:pic>
        <p:nvPicPr>
          <p:cNvPr id="37" name="Audio 36">
            <a:hlinkClick r:id="" action="ppaction://media"/>
            <a:extLst>
              <a:ext uri="{FF2B5EF4-FFF2-40B4-BE49-F238E27FC236}">
                <a16:creationId xmlns:a16="http://schemas.microsoft.com/office/drawing/2014/main" id="{9FD530DC-0629-31AB-9E94-733CBE8E2AF6}"/>
              </a:ext>
            </a:extLst>
          </p:cNvPr>
          <p:cNvPicPr>
            <a:picLocks noChangeAspect="1"/>
          </p:cNvPicPr>
          <p:nvPr>
            <a:audioFile r:link="rId2"/>
            <p:extLst>
              <p:ext uri="{DAA4B4D4-6D71-4841-9C94-3DE7FCFB9230}">
                <p14:media xmlns:p14="http://schemas.microsoft.com/office/powerpoint/2010/main" r:embed="rId1"/>
              </p:ext>
            </p:extLst>
          </p:nvPr>
        </p:nvPicPr>
        <p:blipFill>
          <a:blip r:embed="rId13"/>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998"/>
    </mc:Choice>
    <mc:Fallback>
      <p:transition spd="slow" advTm="19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7|1.2|1.5|1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EBEBEB"/>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Parallax</Template>
  <TotalTime>0</TotalTime>
  <Words>2614</Words>
  <Application>Microsoft Office PowerPoint</Application>
  <PresentationFormat>On-screen Show (4:3)</PresentationFormat>
  <Paragraphs>36</Paragraphs>
  <Slides>15</Slides>
  <Notes>15</Notes>
  <HiddenSlides>0</HiddenSlides>
  <MMClips>15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Arial</vt:lpstr>
      <vt:lpstr>Cambria Math</vt:lpstr>
      <vt:lpstr>Corbel</vt:lpstr>
      <vt:lpstr>Parallax</vt:lpstr>
      <vt:lpstr>Presentation About Chronic Respiratory Disease (CRD) — COPD</vt:lpstr>
      <vt:lpstr>Introduction to Chronic Respiratory Disease (CRD) and COPD Definition</vt:lpstr>
      <vt:lpstr>Anatomy and Structure of the Healthy Pulmonary System</vt:lpstr>
      <vt:lpstr>Physiology of Gas Exchange and Ventilation-Perfusion (V/Q) Matching</vt:lpstr>
      <vt:lpstr>Pathophysiology of COPD: Emphysema and Chronic Bronchitis</vt:lpstr>
      <vt:lpstr>Fictional Patient Profile: Demographics, Lifestyle, and Risk Factors </vt:lpstr>
      <vt:lpstr>Diagnostic Criteria and Severity Staging (Spirometry &amp; GOLD Grading) </vt:lpstr>
      <vt:lpstr>Symptom Assessment and Risk Stratification (CAT, mMRC, and GOLD Group)</vt:lpstr>
      <vt:lpstr>Pharmacological Care Plan: Initial Therapy (NICE/GOLD Guidelines)</vt:lpstr>
      <vt:lpstr>Pharmacological Care Plan: Escalation to Triple Therapy and Novel Agents</vt:lpstr>
      <vt:lpstr>Non-Pharmacological Care: Pulmonary Rehabilitation and Multidisciplinary Teams</vt:lpstr>
      <vt:lpstr>Care Routine and Monitoring: Managing Acute Exacerbations </vt:lpstr>
      <vt:lpstr>Communication Strategies and Shared Decision Making (SDM) </vt:lpstr>
      <vt:lpstr>Ethical Considerations in Advanced CRD Care (Autonomy and End-of-Life) </vt:lpstr>
      <vt:lpstr>References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Md. Masum Ahmed</dc:creator>
  <cp:keywords/>
  <dc:description>generated using python-pptx</dc:description>
  <cp:lastModifiedBy>Md. Masum Ahmed</cp:lastModifiedBy>
  <cp:revision>19</cp:revision>
  <dcterms:created xsi:type="dcterms:W3CDTF">2013-01-27T09:14:16Z</dcterms:created>
  <dcterms:modified xsi:type="dcterms:W3CDTF">2025-12-18T23:42:14Z</dcterms:modified>
  <cp:category/>
</cp:coreProperties>
</file>