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e Cooke" userId="b3c94d21-8a1d-43ee-8da6-4d64bd538e20" providerId="ADAL" clId="{04C37F61-6E4C-45CB-8AAF-CE85A717BDA6}"/>
    <pc:docChg chg="undo custSel delSld modSld">
      <pc:chgData name="Zoe Cooke" userId="b3c94d21-8a1d-43ee-8da6-4d64bd538e20" providerId="ADAL" clId="{04C37F61-6E4C-45CB-8AAF-CE85A717BDA6}" dt="2023-11-08T11:54:21.960" v="135" actId="47"/>
      <pc:docMkLst>
        <pc:docMk/>
      </pc:docMkLst>
      <pc:sldChg chg="delSp modSp mod">
        <pc:chgData name="Zoe Cooke" userId="b3c94d21-8a1d-43ee-8da6-4d64bd538e20" providerId="ADAL" clId="{04C37F61-6E4C-45CB-8AAF-CE85A717BDA6}" dt="2023-11-08T11:54:05.625" v="134"/>
        <pc:sldMkLst>
          <pc:docMk/>
          <pc:sldMk cId="0" sldId="257"/>
        </pc:sldMkLst>
        <pc:spChg chg="mod">
          <ac:chgData name="Zoe Cooke" userId="b3c94d21-8a1d-43ee-8da6-4d64bd538e20" providerId="ADAL" clId="{04C37F61-6E4C-45CB-8AAF-CE85A717BDA6}" dt="2023-11-08T11:50:23.473" v="131" actId="1076"/>
          <ac:spMkLst>
            <pc:docMk/>
            <pc:sldMk cId="0" sldId="257"/>
            <ac:spMk id="3" creationId="{00000000-0000-0000-0000-000000000000}"/>
          </ac:spMkLst>
        </pc:spChg>
        <pc:spChg chg="del mod">
          <ac:chgData name="Zoe Cooke" userId="b3c94d21-8a1d-43ee-8da6-4d64bd538e20" providerId="ADAL" clId="{04C37F61-6E4C-45CB-8AAF-CE85A717BDA6}" dt="2023-11-08T11:49:51.747" v="43" actId="478"/>
          <ac:spMkLst>
            <pc:docMk/>
            <pc:sldMk cId="0" sldId="257"/>
            <ac:spMk id="4" creationId="{00000000-0000-0000-0000-000000000000}"/>
          </ac:spMkLst>
        </pc:spChg>
        <pc:spChg chg="mod">
          <ac:chgData name="Zoe Cooke" userId="b3c94d21-8a1d-43ee-8da6-4d64bd538e20" providerId="ADAL" clId="{04C37F61-6E4C-45CB-8AAF-CE85A717BDA6}" dt="2023-11-08T11:50:26.617" v="132" actId="1076"/>
          <ac:spMkLst>
            <pc:docMk/>
            <pc:sldMk cId="0" sldId="257"/>
            <ac:spMk id="5" creationId="{00000000-0000-0000-0000-000000000000}"/>
          </ac:spMkLst>
        </pc:spChg>
        <pc:spChg chg="del mod">
          <ac:chgData name="Zoe Cooke" userId="b3c94d21-8a1d-43ee-8da6-4d64bd538e20" providerId="ADAL" clId="{04C37F61-6E4C-45CB-8AAF-CE85A717BDA6}" dt="2023-11-08T11:54:05.625" v="134"/>
          <ac:spMkLst>
            <pc:docMk/>
            <pc:sldMk cId="0" sldId="257"/>
            <ac:spMk id="11" creationId="{00000000-0000-0000-0000-000000000000}"/>
          </ac:spMkLst>
        </pc:spChg>
      </pc:sldChg>
      <pc:sldChg chg="del">
        <pc:chgData name="Zoe Cooke" userId="b3c94d21-8a1d-43ee-8da6-4d64bd538e20" providerId="ADAL" clId="{04C37F61-6E4C-45CB-8AAF-CE85A717BDA6}" dt="2023-11-08T11:54:21.960" v="135" actId="47"/>
        <pc:sldMkLst>
          <pc:docMk/>
          <pc:sldMk cId="0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39789-D95B-4EB8-AAE8-C4BAADA8D08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0500CB-235B-4DB4-92C2-CBB50E95D0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947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A013A2-CCB5-497F-A018-DFD1B5EA4FC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0539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8" name="bk object 18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9" name="bk object 19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0" name="bk object 20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1" name="bk object 21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2" name="bk object 22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3" name="bk object 23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15786" y="874370"/>
            <a:ext cx="7160428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1"/>
            <a:ext cx="853440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1070093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8" name="bk object 18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9" name="bk object 19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0" name="bk object 20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1" name="bk object 21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2" name="bk object 22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3" name="bk object 23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738664"/>
          </a:xfrm>
        </p:spPr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99387" y="2047578"/>
            <a:ext cx="9793224" cy="410433"/>
          </a:xfrm>
        </p:spPr>
        <p:txBody>
          <a:bodyPr lIns="0" tIns="0" rIns="0" bIns="0"/>
          <a:lstStyle>
            <a:lvl1pPr>
              <a:defRPr sz="2667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849705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8" name="bk object 18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9" name="bk object 19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0" name="bk object 20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1" name="bk object 21"/>
          <p:cNvSpPr/>
          <p:nvPr/>
        </p:nvSpPr>
        <p:spPr>
          <a:xfrm>
            <a:off x="69087" y="136143"/>
            <a:ext cx="4003040" cy="931333"/>
          </a:xfrm>
          <a:custGeom>
            <a:avLst/>
            <a:gdLst/>
            <a:ahLst/>
            <a:cxnLst/>
            <a:rect l="l" t="t" r="r" b="b"/>
            <a:pathLst>
              <a:path w="3002280" h="698500">
                <a:moveTo>
                  <a:pt x="0" y="697991"/>
                </a:moveTo>
                <a:lnTo>
                  <a:pt x="3002280" y="697991"/>
                </a:lnTo>
                <a:lnTo>
                  <a:pt x="3002280" y="0"/>
                </a:lnTo>
                <a:lnTo>
                  <a:pt x="0" y="0"/>
                </a:lnTo>
                <a:lnTo>
                  <a:pt x="0" y="697991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738664"/>
          </a:xfrm>
        </p:spPr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11/8/2023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4073895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1020064" y="16931"/>
            <a:ext cx="10655808" cy="68410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738664"/>
          </a:xfrm>
        </p:spPr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11/8/2023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184774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1020064" y="16931"/>
            <a:ext cx="10655808" cy="68410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11/8/2023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286603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99387" y="2047578"/>
            <a:ext cx="9793224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1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1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573256" y="6287677"/>
            <a:ext cx="254845" cy="2051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1660012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609585">
        <a:defRPr>
          <a:latin typeface="+mn-lt"/>
          <a:ea typeface="+mn-ea"/>
          <a:cs typeface="+mn-cs"/>
        </a:defRPr>
      </a:lvl2pPr>
      <a:lvl3pPr marL="1219170">
        <a:defRPr>
          <a:latin typeface="+mn-lt"/>
          <a:ea typeface="+mn-ea"/>
          <a:cs typeface="+mn-cs"/>
        </a:defRPr>
      </a:lvl3pPr>
      <a:lvl4pPr marL="1828754">
        <a:defRPr>
          <a:latin typeface="+mn-lt"/>
          <a:ea typeface="+mn-ea"/>
          <a:cs typeface="+mn-cs"/>
        </a:defRPr>
      </a:lvl4pPr>
      <a:lvl5pPr marL="2438339">
        <a:defRPr>
          <a:latin typeface="+mn-lt"/>
          <a:ea typeface="+mn-ea"/>
          <a:cs typeface="+mn-cs"/>
        </a:defRPr>
      </a:lvl5pPr>
      <a:lvl6pPr marL="3047924">
        <a:defRPr>
          <a:latin typeface="+mn-lt"/>
          <a:ea typeface="+mn-ea"/>
          <a:cs typeface="+mn-cs"/>
        </a:defRPr>
      </a:lvl6pPr>
      <a:lvl7pPr marL="3657509">
        <a:defRPr>
          <a:latin typeface="+mn-lt"/>
          <a:ea typeface="+mn-ea"/>
          <a:cs typeface="+mn-cs"/>
        </a:defRPr>
      </a:lvl7pPr>
      <a:lvl8pPr marL="4267093">
        <a:defRPr>
          <a:latin typeface="+mn-lt"/>
          <a:ea typeface="+mn-ea"/>
          <a:cs typeface="+mn-cs"/>
        </a:defRPr>
      </a:lvl8pPr>
      <a:lvl9pPr marL="4876678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609585">
        <a:defRPr>
          <a:latin typeface="+mn-lt"/>
          <a:ea typeface="+mn-ea"/>
          <a:cs typeface="+mn-cs"/>
        </a:defRPr>
      </a:lvl2pPr>
      <a:lvl3pPr marL="1219170">
        <a:defRPr>
          <a:latin typeface="+mn-lt"/>
          <a:ea typeface="+mn-ea"/>
          <a:cs typeface="+mn-cs"/>
        </a:defRPr>
      </a:lvl3pPr>
      <a:lvl4pPr marL="1828754">
        <a:defRPr>
          <a:latin typeface="+mn-lt"/>
          <a:ea typeface="+mn-ea"/>
          <a:cs typeface="+mn-cs"/>
        </a:defRPr>
      </a:lvl4pPr>
      <a:lvl5pPr marL="2438339">
        <a:defRPr>
          <a:latin typeface="+mn-lt"/>
          <a:ea typeface="+mn-ea"/>
          <a:cs typeface="+mn-cs"/>
        </a:defRPr>
      </a:lvl5pPr>
      <a:lvl6pPr marL="3047924">
        <a:defRPr>
          <a:latin typeface="+mn-lt"/>
          <a:ea typeface="+mn-ea"/>
          <a:cs typeface="+mn-cs"/>
        </a:defRPr>
      </a:lvl6pPr>
      <a:lvl7pPr marL="3657509">
        <a:defRPr>
          <a:latin typeface="+mn-lt"/>
          <a:ea typeface="+mn-ea"/>
          <a:cs typeface="+mn-cs"/>
        </a:defRPr>
      </a:lvl7pPr>
      <a:lvl8pPr marL="4267093">
        <a:defRPr>
          <a:latin typeface="+mn-lt"/>
          <a:ea typeface="+mn-ea"/>
          <a:cs typeface="+mn-cs"/>
        </a:defRPr>
      </a:lvl8pPr>
      <a:lvl9pPr marL="4876678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hyperlink" Target="http://news.bbc.co.uk/media/images/38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dailymail.co.uk/i/pix/2010/03/11/article" TargetMode="Externa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90298" y="8466"/>
            <a:ext cx="11007344" cy="684106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455077" y="1434593"/>
            <a:ext cx="6000859" cy="2150033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086" marR="6773" indent="-3387" algn="ctr">
              <a:spcBef>
                <a:spcPts val="127"/>
              </a:spcBef>
            </a:pPr>
            <a:r>
              <a:rPr lang="en-GB" sz="6933" dirty="0"/>
              <a:t>Study Skills:</a:t>
            </a:r>
            <a:br>
              <a:rPr lang="en-GB" sz="6933" dirty="0"/>
            </a:br>
            <a:r>
              <a:rPr lang="en-GB" sz="6933" dirty="0"/>
              <a:t>Presentations</a:t>
            </a:r>
            <a:endParaRPr sz="6933" dirty="0"/>
          </a:p>
        </p:txBody>
      </p:sp>
      <p:sp>
        <p:nvSpPr>
          <p:cNvPr id="6" name="object 6"/>
          <p:cNvSpPr/>
          <p:nvPr/>
        </p:nvSpPr>
        <p:spPr>
          <a:xfrm>
            <a:off x="2474976" y="1314703"/>
            <a:ext cx="382693" cy="382693"/>
          </a:xfrm>
          <a:custGeom>
            <a:avLst/>
            <a:gdLst/>
            <a:ahLst/>
            <a:cxnLst/>
            <a:rect l="l" t="t" r="r" b="b"/>
            <a:pathLst>
              <a:path w="287019" h="287019">
                <a:moveTo>
                  <a:pt x="278384" y="171704"/>
                </a:moveTo>
                <a:lnTo>
                  <a:pt x="114807" y="8127"/>
                </a:lnTo>
                <a:lnTo>
                  <a:pt x="110236" y="4699"/>
                </a:lnTo>
                <a:lnTo>
                  <a:pt x="105537" y="2286"/>
                </a:lnTo>
                <a:lnTo>
                  <a:pt x="99694" y="1143"/>
                </a:lnTo>
                <a:lnTo>
                  <a:pt x="95123" y="0"/>
                </a:lnTo>
                <a:lnTo>
                  <a:pt x="89281" y="1143"/>
                </a:lnTo>
                <a:lnTo>
                  <a:pt x="84709" y="2286"/>
                </a:lnTo>
                <a:lnTo>
                  <a:pt x="80010" y="4699"/>
                </a:lnTo>
                <a:lnTo>
                  <a:pt x="75437" y="8127"/>
                </a:lnTo>
                <a:lnTo>
                  <a:pt x="0" y="84709"/>
                </a:lnTo>
                <a:lnTo>
                  <a:pt x="201803" y="286512"/>
                </a:lnTo>
                <a:lnTo>
                  <a:pt x="278384" y="211074"/>
                </a:lnTo>
                <a:lnTo>
                  <a:pt x="281813" y="206501"/>
                </a:lnTo>
                <a:lnTo>
                  <a:pt x="284099" y="201802"/>
                </a:lnTo>
                <a:lnTo>
                  <a:pt x="285369" y="197231"/>
                </a:lnTo>
                <a:lnTo>
                  <a:pt x="286512" y="191388"/>
                </a:lnTo>
                <a:lnTo>
                  <a:pt x="285369" y="186817"/>
                </a:lnTo>
                <a:lnTo>
                  <a:pt x="284099" y="180975"/>
                </a:lnTo>
                <a:lnTo>
                  <a:pt x="281813" y="176275"/>
                </a:lnTo>
                <a:lnTo>
                  <a:pt x="278384" y="171704"/>
                </a:lnTo>
                <a:close/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93392" y="1627632"/>
            <a:ext cx="667173" cy="667173"/>
          </a:xfrm>
          <a:custGeom>
            <a:avLst/>
            <a:gdLst/>
            <a:ahLst/>
            <a:cxnLst/>
            <a:rect l="l" t="t" r="r" b="b"/>
            <a:pathLst>
              <a:path w="500380" h="500380">
                <a:moveTo>
                  <a:pt x="499872" y="0"/>
                </a:moveTo>
                <a:lnTo>
                  <a:pt x="0" y="499872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747520" y="1434593"/>
            <a:ext cx="989753" cy="989753"/>
          </a:xfrm>
          <a:custGeom>
            <a:avLst/>
            <a:gdLst/>
            <a:ahLst/>
            <a:cxnLst/>
            <a:rect l="l" t="t" r="r" b="b"/>
            <a:pathLst>
              <a:path w="742314" h="742314">
                <a:moveTo>
                  <a:pt x="538607" y="0"/>
                </a:moveTo>
                <a:lnTo>
                  <a:pt x="36068" y="503681"/>
                </a:lnTo>
                <a:lnTo>
                  <a:pt x="32638" y="507238"/>
                </a:lnTo>
                <a:lnTo>
                  <a:pt x="30225" y="510666"/>
                </a:lnTo>
                <a:lnTo>
                  <a:pt x="29082" y="514222"/>
                </a:lnTo>
                <a:lnTo>
                  <a:pt x="27940" y="518794"/>
                </a:lnTo>
                <a:lnTo>
                  <a:pt x="0" y="710818"/>
                </a:lnTo>
                <a:lnTo>
                  <a:pt x="0" y="716533"/>
                </a:lnTo>
                <a:lnTo>
                  <a:pt x="1143" y="723518"/>
                </a:lnTo>
                <a:lnTo>
                  <a:pt x="4698" y="729360"/>
                </a:lnTo>
                <a:lnTo>
                  <a:pt x="8128" y="734059"/>
                </a:lnTo>
                <a:lnTo>
                  <a:pt x="12826" y="737488"/>
                </a:lnTo>
                <a:lnTo>
                  <a:pt x="17525" y="739901"/>
                </a:lnTo>
                <a:lnTo>
                  <a:pt x="22097" y="741044"/>
                </a:lnTo>
                <a:lnTo>
                  <a:pt x="27940" y="742188"/>
                </a:lnTo>
                <a:lnTo>
                  <a:pt x="31496" y="742188"/>
                </a:lnTo>
                <a:lnTo>
                  <a:pt x="223393" y="714247"/>
                </a:lnTo>
                <a:lnTo>
                  <a:pt x="231521" y="711961"/>
                </a:lnTo>
                <a:lnTo>
                  <a:pt x="235076" y="709676"/>
                </a:lnTo>
                <a:lnTo>
                  <a:pt x="238506" y="706119"/>
                </a:lnTo>
                <a:lnTo>
                  <a:pt x="742187" y="203580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877568" y="1511807"/>
            <a:ext cx="664633" cy="667173"/>
          </a:xfrm>
          <a:custGeom>
            <a:avLst/>
            <a:gdLst/>
            <a:ahLst/>
            <a:cxnLst/>
            <a:rect l="l" t="t" r="r" b="b"/>
            <a:pathLst>
              <a:path w="498475" h="500380">
                <a:moveTo>
                  <a:pt x="0" y="499872"/>
                </a:moveTo>
                <a:lnTo>
                  <a:pt x="498348" y="0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767840" y="2103119"/>
            <a:ext cx="300736" cy="30073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39098" y="1579879"/>
            <a:ext cx="172804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Aims:</a:t>
            </a:r>
          </a:p>
        </p:txBody>
      </p:sp>
      <p:sp>
        <p:nvSpPr>
          <p:cNvPr id="11" name="object 11"/>
          <p:cNvSpPr/>
          <p:nvPr/>
        </p:nvSpPr>
        <p:spPr>
          <a:xfrm>
            <a:off x="9627615" y="2257552"/>
            <a:ext cx="1780032" cy="23124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820077" y="918971"/>
            <a:ext cx="4520353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39409" marR="6773" indent="-423323" defTabSz="1219170">
              <a:spcBef>
                <a:spcPts val="133"/>
              </a:spcBef>
              <a:tabLst>
                <a:tab pos="439409" algn="l"/>
              </a:tabLst>
            </a:pPr>
            <a:r>
              <a:rPr sz="186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Discuss the value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creating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/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making a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2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820077" y="2219046"/>
            <a:ext cx="5367020" cy="4161951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39409" marR="6773" indent="-422476" defTabSz="1219170">
              <a:spcBef>
                <a:spcPts val="133"/>
              </a:spcBef>
              <a:buClr>
                <a:srgbClr val="CCCCCC"/>
              </a:buClr>
              <a:buSzPct val="77777"/>
              <a:buFont typeface="MS Gothic"/>
              <a:buChar char="o"/>
              <a:tabLst>
                <a:tab pos="439409" algn="l"/>
                <a:tab pos="440256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Allow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feel more confident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and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 control prior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assessed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40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39409" marR="1309759" indent="-422476" defTabSz="1219170">
              <a:buClr>
                <a:srgbClr val="CCCCCC"/>
              </a:buClr>
              <a:buSzPct val="77777"/>
              <a:buFont typeface="MS Gothic"/>
              <a:buChar char="o"/>
              <a:tabLst>
                <a:tab pos="439409" algn="l"/>
                <a:tab pos="440256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Introduce different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types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presentation, different  audiences/purposes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40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39409" marR="580797" indent="-422476" defTabSz="1219170">
              <a:buClr>
                <a:srgbClr val="CCCCCC"/>
              </a:buClr>
              <a:buSzPct val="77777"/>
              <a:buFont typeface="MS Gothic"/>
              <a:buChar char="o"/>
              <a:tabLst>
                <a:tab pos="439409" algn="l"/>
                <a:tab pos="440256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Discuss how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give an effective  presentation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0"/>
            <a:ext cx="12191999" cy="68701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62190" y="328947"/>
            <a:ext cx="5422900" cy="223309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algn="ctr">
              <a:spcBef>
                <a:spcPts val="133"/>
              </a:spcBef>
            </a:pPr>
            <a:r>
              <a:rPr dirty="0"/>
              <a:t>Why do</a:t>
            </a:r>
            <a:r>
              <a:rPr spc="-87" dirty="0"/>
              <a:t> </a:t>
            </a:r>
            <a:r>
              <a:rPr dirty="0"/>
              <a:t>we</a:t>
            </a:r>
            <a:r>
              <a:rPr spc="-40" dirty="0"/>
              <a:t> </a:t>
            </a:r>
            <a:r>
              <a:rPr dirty="0"/>
              <a:t>assess  you via  presentations?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37816" y="868274"/>
            <a:ext cx="1050713" cy="124820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8000" dirty="0">
                <a:solidFill>
                  <a:prstClr val="black"/>
                </a:solidFill>
                <a:latin typeface="Segoe UI Symbol"/>
                <a:cs typeface="Segoe UI Symbol"/>
              </a:rPr>
              <a:t>😒</a:t>
            </a:r>
            <a:endParaRPr sz="8000">
              <a:solidFill>
                <a:prstClr val="black"/>
              </a:solidFill>
              <a:latin typeface="Segoe UI Symbol"/>
              <a:cs typeface="Segoe UI Symbo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950622" y="868274"/>
            <a:ext cx="1050713" cy="124820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8000" dirty="0">
                <a:solidFill>
                  <a:prstClr val="black"/>
                </a:solidFill>
                <a:latin typeface="Segoe UI Symbol"/>
                <a:cs typeface="Segoe UI Symbol"/>
              </a:rPr>
              <a:t>😒</a:t>
            </a:r>
            <a:endParaRPr sz="8000">
              <a:solidFill>
                <a:prstClr val="black"/>
              </a:solidFill>
              <a:latin typeface="Segoe UI Symbol"/>
              <a:cs typeface="Segoe UI Symbo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909063" y="3010407"/>
            <a:ext cx="4267200" cy="29362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09063" y="3010407"/>
            <a:ext cx="4267200" cy="2936240"/>
          </a:xfrm>
          <a:custGeom>
            <a:avLst/>
            <a:gdLst/>
            <a:ahLst/>
            <a:cxnLst/>
            <a:rect l="l" t="t" r="r" b="b"/>
            <a:pathLst>
              <a:path w="3200400" h="2202179">
                <a:moveTo>
                  <a:pt x="0" y="1101089"/>
                </a:moveTo>
                <a:lnTo>
                  <a:pt x="1010" y="1061599"/>
                </a:lnTo>
                <a:lnTo>
                  <a:pt x="4017" y="1022459"/>
                </a:lnTo>
                <a:lnTo>
                  <a:pt x="8989" y="983691"/>
                </a:lnTo>
                <a:lnTo>
                  <a:pt x="15890" y="945320"/>
                </a:lnTo>
                <a:lnTo>
                  <a:pt x="24687" y="907368"/>
                </a:lnTo>
                <a:lnTo>
                  <a:pt x="35346" y="869858"/>
                </a:lnTo>
                <a:lnTo>
                  <a:pt x="47834" y="832815"/>
                </a:lnTo>
                <a:lnTo>
                  <a:pt x="62116" y="796261"/>
                </a:lnTo>
                <a:lnTo>
                  <a:pt x="78159" y="760220"/>
                </a:lnTo>
                <a:lnTo>
                  <a:pt x="95929" y="724714"/>
                </a:lnTo>
                <a:lnTo>
                  <a:pt x="115392" y="689768"/>
                </a:lnTo>
                <a:lnTo>
                  <a:pt x="136514" y="655405"/>
                </a:lnTo>
                <a:lnTo>
                  <a:pt x="159261" y="621647"/>
                </a:lnTo>
                <a:lnTo>
                  <a:pt x="183599" y="588518"/>
                </a:lnTo>
                <a:lnTo>
                  <a:pt x="209495" y="556042"/>
                </a:lnTo>
                <a:lnTo>
                  <a:pt x="236915" y="524242"/>
                </a:lnTo>
                <a:lnTo>
                  <a:pt x="265825" y="493140"/>
                </a:lnTo>
                <a:lnTo>
                  <a:pt x="296191" y="462761"/>
                </a:lnTo>
                <a:lnTo>
                  <a:pt x="327979" y="433128"/>
                </a:lnTo>
                <a:lnTo>
                  <a:pt x="361156" y="404263"/>
                </a:lnTo>
                <a:lnTo>
                  <a:pt x="395687" y="376191"/>
                </a:lnTo>
                <a:lnTo>
                  <a:pt x="431539" y="348934"/>
                </a:lnTo>
                <a:lnTo>
                  <a:pt x="468677" y="322516"/>
                </a:lnTo>
                <a:lnTo>
                  <a:pt x="507069" y="296960"/>
                </a:lnTo>
                <a:lnTo>
                  <a:pt x="546680" y="272290"/>
                </a:lnTo>
                <a:lnTo>
                  <a:pt x="587476" y="248528"/>
                </a:lnTo>
                <a:lnTo>
                  <a:pt x="629423" y="225698"/>
                </a:lnTo>
                <a:lnTo>
                  <a:pt x="672489" y="203824"/>
                </a:lnTo>
                <a:lnTo>
                  <a:pt x="716638" y="182928"/>
                </a:lnTo>
                <a:lnTo>
                  <a:pt x="761837" y="163034"/>
                </a:lnTo>
                <a:lnTo>
                  <a:pt x="808052" y="144165"/>
                </a:lnTo>
                <a:lnTo>
                  <a:pt x="855249" y="126345"/>
                </a:lnTo>
                <a:lnTo>
                  <a:pt x="903395" y="109596"/>
                </a:lnTo>
                <a:lnTo>
                  <a:pt x="952455" y="93943"/>
                </a:lnTo>
                <a:lnTo>
                  <a:pt x="1002397" y="79408"/>
                </a:lnTo>
                <a:lnTo>
                  <a:pt x="1053185" y="66015"/>
                </a:lnTo>
                <a:lnTo>
                  <a:pt x="1104786" y="53786"/>
                </a:lnTo>
                <a:lnTo>
                  <a:pt x="1157166" y="42746"/>
                </a:lnTo>
                <a:lnTo>
                  <a:pt x="1210292" y="32918"/>
                </a:lnTo>
                <a:lnTo>
                  <a:pt x="1264129" y="24324"/>
                </a:lnTo>
                <a:lnTo>
                  <a:pt x="1318644" y="16989"/>
                </a:lnTo>
                <a:lnTo>
                  <a:pt x="1373803" y="10935"/>
                </a:lnTo>
                <a:lnTo>
                  <a:pt x="1429572" y="6185"/>
                </a:lnTo>
                <a:lnTo>
                  <a:pt x="1485917" y="2764"/>
                </a:lnTo>
                <a:lnTo>
                  <a:pt x="1542804" y="695"/>
                </a:lnTo>
                <a:lnTo>
                  <a:pt x="1600200" y="0"/>
                </a:lnTo>
                <a:lnTo>
                  <a:pt x="1657595" y="695"/>
                </a:lnTo>
                <a:lnTo>
                  <a:pt x="1714482" y="2764"/>
                </a:lnTo>
                <a:lnTo>
                  <a:pt x="1770827" y="6185"/>
                </a:lnTo>
                <a:lnTo>
                  <a:pt x="1826596" y="10935"/>
                </a:lnTo>
                <a:lnTo>
                  <a:pt x="1881755" y="16989"/>
                </a:lnTo>
                <a:lnTo>
                  <a:pt x="1936270" y="24324"/>
                </a:lnTo>
                <a:lnTo>
                  <a:pt x="1990107" y="32918"/>
                </a:lnTo>
                <a:lnTo>
                  <a:pt x="2043233" y="42746"/>
                </a:lnTo>
                <a:lnTo>
                  <a:pt x="2095613" y="53786"/>
                </a:lnTo>
                <a:lnTo>
                  <a:pt x="2147214" y="66015"/>
                </a:lnTo>
                <a:lnTo>
                  <a:pt x="2198002" y="79408"/>
                </a:lnTo>
                <a:lnTo>
                  <a:pt x="2247944" y="93943"/>
                </a:lnTo>
                <a:lnTo>
                  <a:pt x="2297004" y="109596"/>
                </a:lnTo>
                <a:lnTo>
                  <a:pt x="2345150" y="126345"/>
                </a:lnTo>
                <a:lnTo>
                  <a:pt x="2392347" y="144165"/>
                </a:lnTo>
                <a:lnTo>
                  <a:pt x="2438562" y="163034"/>
                </a:lnTo>
                <a:lnTo>
                  <a:pt x="2483761" y="182928"/>
                </a:lnTo>
                <a:lnTo>
                  <a:pt x="2527910" y="203824"/>
                </a:lnTo>
                <a:lnTo>
                  <a:pt x="2570976" y="225698"/>
                </a:lnTo>
                <a:lnTo>
                  <a:pt x="2612923" y="248528"/>
                </a:lnTo>
                <a:lnTo>
                  <a:pt x="2653719" y="272290"/>
                </a:lnTo>
                <a:lnTo>
                  <a:pt x="2693330" y="296960"/>
                </a:lnTo>
                <a:lnTo>
                  <a:pt x="2731722" y="322516"/>
                </a:lnTo>
                <a:lnTo>
                  <a:pt x="2768860" y="348934"/>
                </a:lnTo>
                <a:lnTo>
                  <a:pt x="2804712" y="376191"/>
                </a:lnTo>
                <a:lnTo>
                  <a:pt x="2839243" y="404263"/>
                </a:lnTo>
                <a:lnTo>
                  <a:pt x="2872420" y="433128"/>
                </a:lnTo>
                <a:lnTo>
                  <a:pt x="2904208" y="462761"/>
                </a:lnTo>
                <a:lnTo>
                  <a:pt x="2934574" y="493140"/>
                </a:lnTo>
                <a:lnTo>
                  <a:pt x="2963484" y="524242"/>
                </a:lnTo>
                <a:lnTo>
                  <a:pt x="2990904" y="556042"/>
                </a:lnTo>
                <a:lnTo>
                  <a:pt x="3016800" y="588518"/>
                </a:lnTo>
                <a:lnTo>
                  <a:pt x="3041138" y="621647"/>
                </a:lnTo>
                <a:lnTo>
                  <a:pt x="3063885" y="655405"/>
                </a:lnTo>
                <a:lnTo>
                  <a:pt x="3085007" y="689768"/>
                </a:lnTo>
                <a:lnTo>
                  <a:pt x="3104470" y="724714"/>
                </a:lnTo>
                <a:lnTo>
                  <a:pt x="3122240" y="760220"/>
                </a:lnTo>
                <a:lnTo>
                  <a:pt x="3138283" y="796261"/>
                </a:lnTo>
                <a:lnTo>
                  <a:pt x="3152565" y="832815"/>
                </a:lnTo>
                <a:lnTo>
                  <a:pt x="3165053" y="869858"/>
                </a:lnTo>
                <a:lnTo>
                  <a:pt x="3175712" y="907368"/>
                </a:lnTo>
                <a:lnTo>
                  <a:pt x="3184509" y="945320"/>
                </a:lnTo>
                <a:lnTo>
                  <a:pt x="3191410" y="983691"/>
                </a:lnTo>
                <a:lnTo>
                  <a:pt x="3196382" y="1022459"/>
                </a:lnTo>
                <a:lnTo>
                  <a:pt x="3199389" y="1061599"/>
                </a:lnTo>
                <a:lnTo>
                  <a:pt x="3200400" y="1101089"/>
                </a:lnTo>
                <a:lnTo>
                  <a:pt x="3199389" y="1140582"/>
                </a:lnTo>
                <a:lnTo>
                  <a:pt x="3196382" y="1179725"/>
                </a:lnTo>
                <a:lnTo>
                  <a:pt x="3191410" y="1218494"/>
                </a:lnTo>
                <a:lnTo>
                  <a:pt x="3184509" y="1256868"/>
                </a:lnTo>
                <a:lnTo>
                  <a:pt x="3175712" y="1294821"/>
                </a:lnTo>
                <a:lnTo>
                  <a:pt x="3165053" y="1332332"/>
                </a:lnTo>
                <a:lnTo>
                  <a:pt x="3152565" y="1369377"/>
                </a:lnTo>
                <a:lnTo>
                  <a:pt x="3138283" y="1405932"/>
                </a:lnTo>
                <a:lnTo>
                  <a:pt x="3122240" y="1441974"/>
                </a:lnTo>
                <a:lnTo>
                  <a:pt x="3104470" y="1477480"/>
                </a:lnTo>
                <a:lnTo>
                  <a:pt x="3085007" y="1512427"/>
                </a:lnTo>
                <a:lnTo>
                  <a:pt x="3063885" y="1546791"/>
                </a:lnTo>
                <a:lnTo>
                  <a:pt x="3041138" y="1580549"/>
                </a:lnTo>
                <a:lnTo>
                  <a:pt x="3016800" y="1613678"/>
                </a:lnTo>
                <a:lnTo>
                  <a:pt x="2990904" y="1646154"/>
                </a:lnTo>
                <a:lnTo>
                  <a:pt x="2963484" y="1677954"/>
                </a:lnTo>
                <a:lnTo>
                  <a:pt x="2934574" y="1709056"/>
                </a:lnTo>
                <a:lnTo>
                  <a:pt x="2904208" y="1739434"/>
                </a:lnTo>
                <a:lnTo>
                  <a:pt x="2872420" y="1769068"/>
                </a:lnTo>
                <a:lnTo>
                  <a:pt x="2839243" y="1797932"/>
                </a:lnTo>
                <a:lnTo>
                  <a:pt x="2804712" y="1826004"/>
                </a:lnTo>
                <a:lnTo>
                  <a:pt x="2768860" y="1853260"/>
                </a:lnTo>
                <a:lnTo>
                  <a:pt x="2731722" y="1879677"/>
                </a:lnTo>
                <a:lnTo>
                  <a:pt x="2693330" y="1905233"/>
                </a:lnTo>
                <a:lnTo>
                  <a:pt x="2653719" y="1929902"/>
                </a:lnTo>
                <a:lnTo>
                  <a:pt x="2612923" y="1953663"/>
                </a:lnTo>
                <a:lnTo>
                  <a:pt x="2570976" y="1976492"/>
                </a:lnTo>
                <a:lnTo>
                  <a:pt x="2527910" y="1998366"/>
                </a:lnTo>
                <a:lnTo>
                  <a:pt x="2483761" y="2019261"/>
                </a:lnTo>
                <a:lnTo>
                  <a:pt x="2438562" y="2039154"/>
                </a:lnTo>
                <a:lnTo>
                  <a:pt x="2392347" y="2058022"/>
                </a:lnTo>
                <a:lnTo>
                  <a:pt x="2345150" y="2075842"/>
                </a:lnTo>
                <a:lnTo>
                  <a:pt x="2297004" y="2092589"/>
                </a:lnTo>
                <a:lnTo>
                  <a:pt x="2247944" y="2108242"/>
                </a:lnTo>
                <a:lnTo>
                  <a:pt x="2198002" y="2122776"/>
                </a:lnTo>
                <a:lnTo>
                  <a:pt x="2147214" y="2136169"/>
                </a:lnTo>
                <a:lnTo>
                  <a:pt x="2095613" y="2148396"/>
                </a:lnTo>
                <a:lnTo>
                  <a:pt x="2043233" y="2159436"/>
                </a:lnTo>
                <a:lnTo>
                  <a:pt x="1990107" y="2169264"/>
                </a:lnTo>
                <a:lnTo>
                  <a:pt x="1936270" y="2177857"/>
                </a:lnTo>
                <a:lnTo>
                  <a:pt x="1881755" y="2185192"/>
                </a:lnTo>
                <a:lnTo>
                  <a:pt x="1826596" y="2191245"/>
                </a:lnTo>
                <a:lnTo>
                  <a:pt x="1770827" y="2195994"/>
                </a:lnTo>
                <a:lnTo>
                  <a:pt x="1714482" y="2199415"/>
                </a:lnTo>
                <a:lnTo>
                  <a:pt x="1657595" y="2201484"/>
                </a:lnTo>
                <a:lnTo>
                  <a:pt x="1600200" y="2202180"/>
                </a:lnTo>
                <a:lnTo>
                  <a:pt x="1542804" y="2201484"/>
                </a:lnTo>
                <a:lnTo>
                  <a:pt x="1485917" y="2199415"/>
                </a:lnTo>
                <a:lnTo>
                  <a:pt x="1429572" y="2195994"/>
                </a:lnTo>
                <a:lnTo>
                  <a:pt x="1373803" y="2191245"/>
                </a:lnTo>
                <a:lnTo>
                  <a:pt x="1318644" y="2185192"/>
                </a:lnTo>
                <a:lnTo>
                  <a:pt x="1264129" y="2177857"/>
                </a:lnTo>
                <a:lnTo>
                  <a:pt x="1210292" y="2169264"/>
                </a:lnTo>
                <a:lnTo>
                  <a:pt x="1157166" y="2159436"/>
                </a:lnTo>
                <a:lnTo>
                  <a:pt x="1104786" y="2148396"/>
                </a:lnTo>
                <a:lnTo>
                  <a:pt x="1053185" y="2136169"/>
                </a:lnTo>
                <a:lnTo>
                  <a:pt x="1002397" y="2122776"/>
                </a:lnTo>
                <a:lnTo>
                  <a:pt x="952455" y="2108242"/>
                </a:lnTo>
                <a:lnTo>
                  <a:pt x="903395" y="2092589"/>
                </a:lnTo>
                <a:lnTo>
                  <a:pt x="855249" y="2075842"/>
                </a:lnTo>
                <a:lnTo>
                  <a:pt x="808052" y="2058022"/>
                </a:lnTo>
                <a:lnTo>
                  <a:pt x="761837" y="2039154"/>
                </a:lnTo>
                <a:lnTo>
                  <a:pt x="716638" y="2019261"/>
                </a:lnTo>
                <a:lnTo>
                  <a:pt x="672489" y="1998366"/>
                </a:lnTo>
                <a:lnTo>
                  <a:pt x="629423" y="1976492"/>
                </a:lnTo>
                <a:lnTo>
                  <a:pt x="587476" y="1953663"/>
                </a:lnTo>
                <a:lnTo>
                  <a:pt x="546680" y="1929902"/>
                </a:lnTo>
                <a:lnTo>
                  <a:pt x="507069" y="1905233"/>
                </a:lnTo>
                <a:lnTo>
                  <a:pt x="468677" y="1879677"/>
                </a:lnTo>
                <a:lnTo>
                  <a:pt x="431539" y="1853260"/>
                </a:lnTo>
                <a:lnTo>
                  <a:pt x="395687" y="1826004"/>
                </a:lnTo>
                <a:lnTo>
                  <a:pt x="361156" y="1797932"/>
                </a:lnTo>
                <a:lnTo>
                  <a:pt x="327979" y="1769068"/>
                </a:lnTo>
                <a:lnTo>
                  <a:pt x="296191" y="1739434"/>
                </a:lnTo>
                <a:lnTo>
                  <a:pt x="265825" y="1709056"/>
                </a:lnTo>
                <a:lnTo>
                  <a:pt x="236915" y="1677954"/>
                </a:lnTo>
                <a:lnTo>
                  <a:pt x="209495" y="1646154"/>
                </a:lnTo>
                <a:lnTo>
                  <a:pt x="183599" y="1613678"/>
                </a:lnTo>
                <a:lnTo>
                  <a:pt x="159261" y="1580549"/>
                </a:lnTo>
                <a:lnTo>
                  <a:pt x="136514" y="1546791"/>
                </a:lnTo>
                <a:lnTo>
                  <a:pt x="115392" y="1512427"/>
                </a:lnTo>
                <a:lnTo>
                  <a:pt x="95929" y="1477480"/>
                </a:lnTo>
                <a:lnTo>
                  <a:pt x="78159" y="1441974"/>
                </a:lnTo>
                <a:lnTo>
                  <a:pt x="62116" y="1405932"/>
                </a:lnTo>
                <a:lnTo>
                  <a:pt x="47834" y="1369377"/>
                </a:lnTo>
                <a:lnTo>
                  <a:pt x="35346" y="1332332"/>
                </a:lnTo>
                <a:lnTo>
                  <a:pt x="24687" y="1294821"/>
                </a:lnTo>
                <a:lnTo>
                  <a:pt x="15890" y="1256868"/>
                </a:lnTo>
                <a:lnTo>
                  <a:pt x="8989" y="1218494"/>
                </a:lnTo>
                <a:lnTo>
                  <a:pt x="4017" y="1179725"/>
                </a:lnTo>
                <a:lnTo>
                  <a:pt x="1010" y="1140582"/>
                </a:lnTo>
                <a:lnTo>
                  <a:pt x="0" y="1101089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664461" y="3480138"/>
            <a:ext cx="2755900" cy="1985629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086" marR="6773" algn="ctr" defTabSz="1219170">
              <a:spcBef>
                <a:spcPts val="127"/>
              </a:spcBef>
            </a:pP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Developing </a:t>
            </a: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133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ability  to speak to an  audience in of the  greatest benefits </a:t>
            </a: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  will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get from </a:t>
            </a: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time  in</a:t>
            </a:r>
            <a:r>
              <a:rPr sz="2133" spc="-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HE</a:t>
            </a:r>
            <a:endParaRPr sz="2133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364984" y="2679192"/>
            <a:ext cx="3275584" cy="160528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364985" y="2679192"/>
            <a:ext cx="3275753" cy="1605280"/>
          </a:xfrm>
          <a:custGeom>
            <a:avLst/>
            <a:gdLst/>
            <a:ahLst/>
            <a:cxnLst/>
            <a:rect l="l" t="t" r="r" b="b"/>
            <a:pathLst>
              <a:path w="2456815" h="1203960">
                <a:moveTo>
                  <a:pt x="0" y="601980"/>
                </a:moveTo>
                <a:lnTo>
                  <a:pt x="6341" y="540427"/>
                </a:lnTo>
                <a:lnTo>
                  <a:pt x="24954" y="480653"/>
                </a:lnTo>
                <a:lnTo>
                  <a:pt x="55220" y="422961"/>
                </a:lnTo>
                <a:lnTo>
                  <a:pt x="96523" y="367653"/>
                </a:lnTo>
                <a:lnTo>
                  <a:pt x="148246" y="315031"/>
                </a:lnTo>
                <a:lnTo>
                  <a:pt x="177822" y="289821"/>
                </a:lnTo>
                <a:lnTo>
                  <a:pt x="209771" y="265397"/>
                </a:lnTo>
                <a:lnTo>
                  <a:pt x="244017" y="241796"/>
                </a:lnTo>
                <a:lnTo>
                  <a:pt x="280481" y="219055"/>
                </a:lnTo>
                <a:lnTo>
                  <a:pt x="319088" y="197213"/>
                </a:lnTo>
                <a:lnTo>
                  <a:pt x="359759" y="176307"/>
                </a:lnTo>
                <a:lnTo>
                  <a:pt x="402418" y="156375"/>
                </a:lnTo>
                <a:lnTo>
                  <a:pt x="446987" y="137455"/>
                </a:lnTo>
                <a:lnTo>
                  <a:pt x="493389" y="119585"/>
                </a:lnTo>
                <a:lnTo>
                  <a:pt x="541548" y="102803"/>
                </a:lnTo>
                <a:lnTo>
                  <a:pt x="591385" y="87145"/>
                </a:lnTo>
                <a:lnTo>
                  <a:pt x="642825" y="72651"/>
                </a:lnTo>
                <a:lnTo>
                  <a:pt x="695789" y="59358"/>
                </a:lnTo>
                <a:lnTo>
                  <a:pt x="750200" y="47303"/>
                </a:lnTo>
                <a:lnTo>
                  <a:pt x="805982" y="36525"/>
                </a:lnTo>
                <a:lnTo>
                  <a:pt x="863057" y="27061"/>
                </a:lnTo>
                <a:lnTo>
                  <a:pt x="921348" y="18950"/>
                </a:lnTo>
                <a:lnTo>
                  <a:pt x="980778" y="12229"/>
                </a:lnTo>
                <a:lnTo>
                  <a:pt x="1041270" y="6935"/>
                </a:lnTo>
                <a:lnTo>
                  <a:pt x="1102746" y="3107"/>
                </a:lnTo>
                <a:lnTo>
                  <a:pt x="1165130" y="783"/>
                </a:lnTo>
                <a:lnTo>
                  <a:pt x="1228343" y="0"/>
                </a:lnTo>
                <a:lnTo>
                  <a:pt x="1291557" y="783"/>
                </a:lnTo>
                <a:lnTo>
                  <a:pt x="1353941" y="3107"/>
                </a:lnTo>
                <a:lnTo>
                  <a:pt x="1415417" y="6935"/>
                </a:lnTo>
                <a:lnTo>
                  <a:pt x="1475909" y="12229"/>
                </a:lnTo>
                <a:lnTo>
                  <a:pt x="1535339" y="18950"/>
                </a:lnTo>
                <a:lnTo>
                  <a:pt x="1593630" y="27061"/>
                </a:lnTo>
                <a:lnTo>
                  <a:pt x="1650705" y="36525"/>
                </a:lnTo>
                <a:lnTo>
                  <a:pt x="1706487" y="47303"/>
                </a:lnTo>
                <a:lnTo>
                  <a:pt x="1760898" y="59358"/>
                </a:lnTo>
                <a:lnTo>
                  <a:pt x="1813862" y="72651"/>
                </a:lnTo>
                <a:lnTo>
                  <a:pt x="1865302" y="87145"/>
                </a:lnTo>
                <a:lnTo>
                  <a:pt x="1915139" y="102803"/>
                </a:lnTo>
                <a:lnTo>
                  <a:pt x="1963298" y="119585"/>
                </a:lnTo>
                <a:lnTo>
                  <a:pt x="2009700" y="137455"/>
                </a:lnTo>
                <a:lnTo>
                  <a:pt x="2054269" y="156375"/>
                </a:lnTo>
                <a:lnTo>
                  <a:pt x="2096928" y="176307"/>
                </a:lnTo>
                <a:lnTo>
                  <a:pt x="2137599" y="197213"/>
                </a:lnTo>
                <a:lnTo>
                  <a:pt x="2176206" y="219055"/>
                </a:lnTo>
                <a:lnTo>
                  <a:pt x="2212670" y="241796"/>
                </a:lnTo>
                <a:lnTo>
                  <a:pt x="2246916" y="265397"/>
                </a:lnTo>
                <a:lnTo>
                  <a:pt x="2278865" y="289821"/>
                </a:lnTo>
                <a:lnTo>
                  <a:pt x="2308441" y="315031"/>
                </a:lnTo>
                <a:lnTo>
                  <a:pt x="2360164" y="367653"/>
                </a:lnTo>
                <a:lnTo>
                  <a:pt x="2401467" y="422961"/>
                </a:lnTo>
                <a:lnTo>
                  <a:pt x="2431733" y="480653"/>
                </a:lnTo>
                <a:lnTo>
                  <a:pt x="2450346" y="540427"/>
                </a:lnTo>
                <a:lnTo>
                  <a:pt x="2456688" y="601980"/>
                </a:lnTo>
                <a:lnTo>
                  <a:pt x="2455089" y="632959"/>
                </a:lnTo>
                <a:lnTo>
                  <a:pt x="2442535" y="693660"/>
                </a:lnTo>
                <a:lnTo>
                  <a:pt x="2418018" y="752431"/>
                </a:lnTo>
                <a:lnTo>
                  <a:pt x="2382156" y="808969"/>
                </a:lnTo>
                <a:lnTo>
                  <a:pt x="2335566" y="862972"/>
                </a:lnTo>
                <a:lnTo>
                  <a:pt x="2278865" y="914138"/>
                </a:lnTo>
                <a:lnTo>
                  <a:pt x="2246916" y="938562"/>
                </a:lnTo>
                <a:lnTo>
                  <a:pt x="2212670" y="962163"/>
                </a:lnTo>
                <a:lnTo>
                  <a:pt x="2176206" y="984904"/>
                </a:lnTo>
                <a:lnTo>
                  <a:pt x="2137599" y="1006746"/>
                </a:lnTo>
                <a:lnTo>
                  <a:pt x="2096928" y="1027652"/>
                </a:lnTo>
                <a:lnTo>
                  <a:pt x="2054269" y="1047584"/>
                </a:lnTo>
                <a:lnTo>
                  <a:pt x="2009700" y="1066504"/>
                </a:lnTo>
                <a:lnTo>
                  <a:pt x="1963298" y="1084374"/>
                </a:lnTo>
                <a:lnTo>
                  <a:pt x="1915139" y="1101156"/>
                </a:lnTo>
                <a:lnTo>
                  <a:pt x="1865302" y="1116814"/>
                </a:lnTo>
                <a:lnTo>
                  <a:pt x="1813862" y="1131308"/>
                </a:lnTo>
                <a:lnTo>
                  <a:pt x="1760898" y="1144601"/>
                </a:lnTo>
                <a:lnTo>
                  <a:pt x="1706487" y="1156656"/>
                </a:lnTo>
                <a:lnTo>
                  <a:pt x="1650705" y="1167434"/>
                </a:lnTo>
                <a:lnTo>
                  <a:pt x="1593630" y="1176898"/>
                </a:lnTo>
                <a:lnTo>
                  <a:pt x="1535339" y="1185009"/>
                </a:lnTo>
                <a:lnTo>
                  <a:pt x="1475909" y="1191730"/>
                </a:lnTo>
                <a:lnTo>
                  <a:pt x="1415417" y="1197024"/>
                </a:lnTo>
                <a:lnTo>
                  <a:pt x="1353941" y="1200852"/>
                </a:lnTo>
                <a:lnTo>
                  <a:pt x="1291557" y="1203176"/>
                </a:lnTo>
                <a:lnTo>
                  <a:pt x="1228343" y="1203960"/>
                </a:lnTo>
                <a:lnTo>
                  <a:pt x="1165130" y="1203176"/>
                </a:lnTo>
                <a:lnTo>
                  <a:pt x="1102746" y="1200852"/>
                </a:lnTo>
                <a:lnTo>
                  <a:pt x="1041270" y="1197024"/>
                </a:lnTo>
                <a:lnTo>
                  <a:pt x="980778" y="1191730"/>
                </a:lnTo>
                <a:lnTo>
                  <a:pt x="921348" y="1185009"/>
                </a:lnTo>
                <a:lnTo>
                  <a:pt x="863057" y="1176898"/>
                </a:lnTo>
                <a:lnTo>
                  <a:pt x="805982" y="1167434"/>
                </a:lnTo>
                <a:lnTo>
                  <a:pt x="750200" y="1156656"/>
                </a:lnTo>
                <a:lnTo>
                  <a:pt x="695789" y="1144601"/>
                </a:lnTo>
                <a:lnTo>
                  <a:pt x="642825" y="1131308"/>
                </a:lnTo>
                <a:lnTo>
                  <a:pt x="591385" y="1116814"/>
                </a:lnTo>
                <a:lnTo>
                  <a:pt x="541548" y="1101156"/>
                </a:lnTo>
                <a:lnTo>
                  <a:pt x="493389" y="1084374"/>
                </a:lnTo>
                <a:lnTo>
                  <a:pt x="446987" y="1066504"/>
                </a:lnTo>
                <a:lnTo>
                  <a:pt x="402418" y="1047584"/>
                </a:lnTo>
                <a:lnTo>
                  <a:pt x="359759" y="1027652"/>
                </a:lnTo>
                <a:lnTo>
                  <a:pt x="319088" y="1006746"/>
                </a:lnTo>
                <a:lnTo>
                  <a:pt x="280481" y="984904"/>
                </a:lnTo>
                <a:lnTo>
                  <a:pt x="244017" y="962163"/>
                </a:lnTo>
                <a:lnTo>
                  <a:pt x="209771" y="938562"/>
                </a:lnTo>
                <a:lnTo>
                  <a:pt x="177822" y="914138"/>
                </a:lnTo>
                <a:lnTo>
                  <a:pt x="148246" y="888928"/>
                </a:lnTo>
                <a:lnTo>
                  <a:pt x="96523" y="836306"/>
                </a:lnTo>
                <a:lnTo>
                  <a:pt x="55220" y="780998"/>
                </a:lnTo>
                <a:lnTo>
                  <a:pt x="24954" y="723306"/>
                </a:lnTo>
                <a:lnTo>
                  <a:pt x="6341" y="663532"/>
                </a:lnTo>
                <a:lnTo>
                  <a:pt x="0" y="601980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27228" y="3134359"/>
            <a:ext cx="1551093" cy="672706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480048" marR="6773" indent="-463962" defTabSz="1219170">
              <a:spcBef>
                <a:spcPts val="127"/>
              </a:spcBef>
            </a:pP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T</a:t>
            </a:r>
            <a:r>
              <a:rPr sz="2133" spc="-20" dirty="0">
                <a:solidFill>
                  <a:prstClr val="black"/>
                </a:solidFill>
                <a:latin typeface="Arial"/>
                <a:cs typeface="Arial"/>
              </a:rPr>
              <a:t>r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an</a:t>
            </a:r>
            <a:r>
              <a:rPr sz="2133" dirty="0">
                <a:solidFill>
                  <a:prstClr val="black"/>
                </a:solidFill>
                <a:latin typeface="Arial"/>
                <a:cs typeface="Arial"/>
              </a:rPr>
              <a:t>s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ferable  skills</a:t>
            </a:r>
            <a:endParaRPr sz="21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364984" y="4497831"/>
            <a:ext cx="3275584" cy="160528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364985" y="4497831"/>
            <a:ext cx="3275753" cy="1605280"/>
          </a:xfrm>
          <a:custGeom>
            <a:avLst/>
            <a:gdLst/>
            <a:ahLst/>
            <a:cxnLst/>
            <a:rect l="l" t="t" r="r" b="b"/>
            <a:pathLst>
              <a:path w="2456815" h="1203960">
                <a:moveTo>
                  <a:pt x="0" y="601979"/>
                </a:moveTo>
                <a:lnTo>
                  <a:pt x="6341" y="540427"/>
                </a:lnTo>
                <a:lnTo>
                  <a:pt x="24954" y="480653"/>
                </a:lnTo>
                <a:lnTo>
                  <a:pt x="55220" y="422961"/>
                </a:lnTo>
                <a:lnTo>
                  <a:pt x="96523" y="367653"/>
                </a:lnTo>
                <a:lnTo>
                  <a:pt x="148246" y="315031"/>
                </a:lnTo>
                <a:lnTo>
                  <a:pt x="177822" y="289821"/>
                </a:lnTo>
                <a:lnTo>
                  <a:pt x="209771" y="265397"/>
                </a:lnTo>
                <a:lnTo>
                  <a:pt x="244017" y="241796"/>
                </a:lnTo>
                <a:lnTo>
                  <a:pt x="280481" y="219055"/>
                </a:lnTo>
                <a:lnTo>
                  <a:pt x="319088" y="197213"/>
                </a:lnTo>
                <a:lnTo>
                  <a:pt x="359759" y="176307"/>
                </a:lnTo>
                <a:lnTo>
                  <a:pt x="402418" y="156375"/>
                </a:lnTo>
                <a:lnTo>
                  <a:pt x="446987" y="137455"/>
                </a:lnTo>
                <a:lnTo>
                  <a:pt x="493389" y="119585"/>
                </a:lnTo>
                <a:lnTo>
                  <a:pt x="541548" y="102803"/>
                </a:lnTo>
                <a:lnTo>
                  <a:pt x="591385" y="87145"/>
                </a:lnTo>
                <a:lnTo>
                  <a:pt x="642825" y="72651"/>
                </a:lnTo>
                <a:lnTo>
                  <a:pt x="695789" y="59358"/>
                </a:lnTo>
                <a:lnTo>
                  <a:pt x="750200" y="47303"/>
                </a:lnTo>
                <a:lnTo>
                  <a:pt x="805982" y="36525"/>
                </a:lnTo>
                <a:lnTo>
                  <a:pt x="863057" y="27061"/>
                </a:lnTo>
                <a:lnTo>
                  <a:pt x="921348" y="18950"/>
                </a:lnTo>
                <a:lnTo>
                  <a:pt x="980778" y="12229"/>
                </a:lnTo>
                <a:lnTo>
                  <a:pt x="1041270" y="6935"/>
                </a:lnTo>
                <a:lnTo>
                  <a:pt x="1102746" y="3107"/>
                </a:lnTo>
                <a:lnTo>
                  <a:pt x="1165130" y="783"/>
                </a:lnTo>
                <a:lnTo>
                  <a:pt x="1228343" y="0"/>
                </a:lnTo>
                <a:lnTo>
                  <a:pt x="1291557" y="783"/>
                </a:lnTo>
                <a:lnTo>
                  <a:pt x="1353941" y="3107"/>
                </a:lnTo>
                <a:lnTo>
                  <a:pt x="1415417" y="6935"/>
                </a:lnTo>
                <a:lnTo>
                  <a:pt x="1475909" y="12229"/>
                </a:lnTo>
                <a:lnTo>
                  <a:pt x="1535339" y="18950"/>
                </a:lnTo>
                <a:lnTo>
                  <a:pt x="1593630" y="27061"/>
                </a:lnTo>
                <a:lnTo>
                  <a:pt x="1650705" y="36525"/>
                </a:lnTo>
                <a:lnTo>
                  <a:pt x="1706487" y="47303"/>
                </a:lnTo>
                <a:lnTo>
                  <a:pt x="1760898" y="59358"/>
                </a:lnTo>
                <a:lnTo>
                  <a:pt x="1813862" y="72651"/>
                </a:lnTo>
                <a:lnTo>
                  <a:pt x="1865302" y="87145"/>
                </a:lnTo>
                <a:lnTo>
                  <a:pt x="1915139" y="102803"/>
                </a:lnTo>
                <a:lnTo>
                  <a:pt x="1963298" y="119585"/>
                </a:lnTo>
                <a:lnTo>
                  <a:pt x="2009700" y="137455"/>
                </a:lnTo>
                <a:lnTo>
                  <a:pt x="2054269" y="156375"/>
                </a:lnTo>
                <a:lnTo>
                  <a:pt x="2096928" y="176307"/>
                </a:lnTo>
                <a:lnTo>
                  <a:pt x="2137599" y="197213"/>
                </a:lnTo>
                <a:lnTo>
                  <a:pt x="2176206" y="219055"/>
                </a:lnTo>
                <a:lnTo>
                  <a:pt x="2212670" y="241796"/>
                </a:lnTo>
                <a:lnTo>
                  <a:pt x="2246916" y="265397"/>
                </a:lnTo>
                <a:lnTo>
                  <a:pt x="2278865" y="289821"/>
                </a:lnTo>
                <a:lnTo>
                  <a:pt x="2308441" y="315031"/>
                </a:lnTo>
                <a:lnTo>
                  <a:pt x="2360164" y="367653"/>
                </a:lnTo>
                <a:lnTo>
                  <a:pt x="2401467" y="422961"/>
                </a:lnTo>
                <a:lnTo>
                  <a:pt x="2431733" y="480653"/>
                </a:lnTo>
                <a:lnTo>
                  <a:pt x="2450346" y="540427"/>
                </a:lnTo>
                <a:lnTo>
                  <a:pt x="2456688" y="601979"/>
                </a:lnTo>
                <a:lnTo>
                  <a:pt x="2455089" y="632957"/>
                </a:lnTo>
                <a:lnTo>
                  <a:pt x="2442535" y="693654"/>
                </a:lnTo>
                <a:lnTo>
                  <a:pt x="2418018" y="752422"/>
                </a:lnTo>
                <a:lnTo>
                  <a:pt x="2382156" y="808959"/>
                </a:lnTo>
                <a:lnTo>
                  <a:pt x="2335566" y="862961"/>
                </a:lnTo>
                <a:lnTo>
                  <a:pt x="2278865" y="914126"/>
                </a:lnTo>
                <a:lnTo>
                  <a:pt x="2246916" y="938551"/>
                </a:lnTo>
                <a:lnTo>
                  <a:pt x="2212670" y="962152"/>
                </a:lnTo>
                <a:lnTo>
                  <a:pt x="2176206" y="984893"/>
                </a:lnTo>
                <a:lnTo>
                  <a:pt x="2137599" y="1006736"/>
                </a:lnTo>
                <a:lnTo>
                  <a:pt x="2096928" y="1027642"/>
                </a:lnTo>
                <a:lnTo>
                  <a:pt x="2054269" y="1047575"/>
                </a:lnTo>
                <a:lnTo>
                  <a:pt x="2009700" y="1066495"/>
                </a:lnTo>
                <a:lnTo>
                  <a:pt x="1963298" y="1084366"/>
                </a:lnTo>
                <a:lnTo>
                  <a:pt x="1915139" y="1101150"/>
                </a:lnTo>
                <a:lnTo>
                  <a:pt x="1865302" y="1116808"/>
                </a:lnTo>
                <a:lnTo>
                  <a:pt x="1813862" y="1131303"/>
                </a:lnTo>
                <a:lnTo>
                  <a:pt x="1760898" y="1144597"/>
                </a:lnTo>
                <a:lnTo>
                  <a:pt x="1706487" y="1156652"/>
                </a:lnTo>
                <a:lnTo>
                  <a:pt x="1650705" y="1167431"/>
                </a:lnTo>
                <a:lnTo>
                  <a:pt x="1593630" y="1176895"/>
                </a:lnTo>
                <a:lnTo>
                  <a:pt x="1535339" y="1185007"/>
                </a:lnTo>
                <a:lnTo>
                  <a:pt x="1475909" y="1191729"/>
                </a:lnTo>
                <a:lnTo>
                  <a:pt x="1415417" y="1197023"/>
                </a:lnTo>
                <a:lnTo>
                  <a:pt x="1353941" y="1200852"/>
                </a:lnTo>
                <a:lnTo>
                  <a:pt x="1291557" y="1203176"/>
                </a:lnTo>
                <a:lnTo>
                  <a:pt x="1228343" y="1203960"/>
                </a:lnTo>
                <a:lnTo>
                  <a:pt x="1165130" y="1203176"/>
                </a:lnTo>
                <a:lnTo>
                  <a:pt x="1102746" y="1200852"/>
                </a:lnTo>
                <a:lnTo>
                  <a:pt x="1041270" y="1197023"/>
                </a:lnTo>
                <a:lnTo>
                  <a:pt x="980778" y="1191729"/>
                </a:lnTo>
                <a:lnTo>
                  <a:pt x="921348" y="1185007"/>
                </a:lnTo>
                <a:lnTo>
                  <a:pt x="863057" y="1176895"/>
                </a:lnTo>
                <a:lnTo>
                  <a:pt x="805982" y="1167431"/>
                </a:lnTo>
                <a:lnTo>
                  <a:pt x="750200" y="1156652"/>
                </a:lnTo>
                <a:lnTo>
                  <a:pt x="695789" y="1144597"/>
                </a:lnTo>
                <a:lnTo>
                  <a:pt x="642825" y="1131303"/>
                </a:lnTo>
                <a:lnTo>
                  <a:pt x="591385" y="1116808"/>
                </a:lnTo>
                <a:lnTo>
                  <a:pt x="541548" y="1101150"/>
                </a:lnTo>
                <a:lnTo>
                  <a:pt x="493389" y="1084366"/>
                </a:lnTo>
                <a:lnTo>
                  <a:pt x="446987" y="1066495"/>
                </a:lnTo>
                <a:lnTo>
                  <a:pt x="402418" y="1047575"/>
                </a:lnTo>
                <a:lnTo>
                  <a:pt x="359759" y="1027642"/>
                </a:lnTo>
                <a:lnTo>
                  <a:pt x="319088" y="1006736"/>
                </a:lnTo>
                <a:lnTo>
                  <a:pt x="280481" y="984893"/>
                </a:lnTo>
                <a:lnTo>
                  <a:pt x="244017" y="962152"/>
                </a:lnTo>
                <a:lnTo>
                  <a:pt x="209771" y="938551"/>
                </a:lnTo>
                <a:lnTo>
                  <a:pt x="177822" y="914126"/>
                </a:lnTo>
                <a:lnTo>
                  <a:pt x="148246" y="888917"/>
                </a:lnTo>
                <a:lnTo>
                  <a:pt x="96523" y="836296"/>
                </a:lnTo>
                <a:lnTo>
                  <a:pt x="55220" y="780989"/>
                </a:lnTo>
                <a:lnTo>
                  <a:pt x="24954" y="723298"/>
                </a:lnTo>
                <a:lnTo>
                  <a:pt x="6341" y="663528"/>
                </a:lnTo>
                <a:lnTo>
                  <a:pt x="0" y="601979"/>
                </a:lnTo>
                <a:close/>
              </a:path>
            </a:pathLst>
          </a:custGeom>
          <a:ln w="2590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172364" y="4952525"/>
            <a:ext cx="1659467" cy="672706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marR="6773" indent="241294" defTabSz="1219170">
              <a:spcBef>
                <a:spcPts val="127"/>
              </a:spcBef>
            </a:pP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Your own 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personal</a:t>
            </a:r>
            <a:r>
              <a:rPr sz="2133" spc="-8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gain</a:t>
            </a:r>
            <a:endParaRPr sz="21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3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4665" y="1797642"/>
            <a:ext cx="4838700" cy="27265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ctr">
              <a:spcBef>
                <a:spcPts val="140"/>
              </a:spcBef>
            </a:pPr>
            <a:r>
              <a:rPr sz="5867" dirty="0"/>
              <a:t>How to</a:t>
            </a:r>
            <a:r>
              <a:rPr sz="5867" spc="-93" dirty="0"/>
              <a:t> </a:t>
            </a:r>
            <a:r>
              <a:rPr sz="5867" dirty="0"/>
              <a:t>give</a:t>
            </a:r>
            <a:r>
              <a:rPr sz="5867" spc="-40" dirty="0"/>
              <a:t> </a:t>
            </a:r>
            <a:r>
              <a:rPr sz="5867" dirty="0"/>
              <a:t>a  </a:t>
            </a:r>
            <a:r>
              <a:rPr sz="5867" spc="-7" dirty="0"/>
              <a:t>good  </a:t>
            </a:r>
            <a:r>
              <a:rPr sz="5867" dirty="0"/>
              <a:t>presentation</a:t>
            </a:r>
            <a:endParaRPr sz="5867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8137" y="478536"/>
            <a:ext cx="5963073" cy="1165148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marR="6773">
              <a:spcBef>
                <a:spcPts val="127"/>
              </a:spcBef>
            </a:pPr>
            <a:r>
              <a:rPr sz="3733" spc="-7" dirty="0"/>
              <a:t>Presenting doesn’t </a:t>
            </a:r>
            <a:r>
              <a:rPr sz="3733" spc="-13" dirty="0"/>
              <a:t>come  </a:t>
            </a:r>
            <a:r>
              <a:rPr sz="3733" spc="-7" dirty="0"/>
              <a:t>natural to us as</a:t>
            </a:r>
            <a:r>
              <a:rPr sz="3733" spc="-20" dirty="0"/>
              <a:t> </a:t>
            </a:r>
            <a:r>
              <a:rPr sz="3733" spc="-7" dirty="0"/>
              <a:t>humans…</a:t>
            </a:r>
            <a:endParaRPr sz="3733"/>
          </a:p>
        </p:txBody>
      </p:sp>
      <p:sp>
        <p:nvSpPr>
          <p:cNvPr id="3" name="object 3"/>
          <p:cNvSpPr txBox="1"/>
          <p:nvPr/>
        </p:nvSpPr>
        <p:spPr>
          <a:xfrm>
            <a:off x="2396236" y="2641768"/>
            <a:ext cx="5414433" cy="245885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680703" indent="-440256" algn="just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For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many people, giving an oral  presentation can be a daunting  prospect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marR="6773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key 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giving a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good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preparation  lies in preparation and</a:t>
            </a:r>
            <a:r>
              <a:rPr sz="2400" spc="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rehearsal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83168" y="5153152"/>
            <a:ext cx="211667" cy="211667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126110" y="0"/>
                </a:moveTo>
                <a:lnTo>
                  <a:pt x="11302" y="135420"/>
                </a:lnTo>
                <a:lnTo>
                  <a:pt x="0" y="158496"/>
                </a:lnTo>
                <a:lnTo>
                  <a:pt x="23113" y="147205"/>
                </a:lnTo>
                <a:lnTo>
                  <a:pt x="158496" y="32308"/>
                </a:lnTo>
                <a:lnTo>
                  <a:pt x="126110" y="0"/>
                </a:lnTo>
                <a:close/>
              </a:path>
            </a:pathLst>
          </a:custGeom>
          <a:ln w="1219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871711" y="4862576"/>
            <a:ext cx="213360" cy="2133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660384" y="4947921"/>
            <a:ext cx="342053" cy="339513"/>
          </a:xfrm>
          <a:custGeom>
            <a:avLst/>
            <a:gdLst/>
            <a:ahLst/>
            <a:cxnLst/>
            <a:rect l="l" t="t" r="r" b="b"/>
            <a:pathLst>
              <a:path w="256540" h="254635">
                <a:moveTo>
                  <a:pt x="169671" y="0"/>
                </a:moveTo>
                <a:lnTo>
                  <a:pt x="102869" y="66929"/>
                </a:lnTo>
                <a:lnTo>
                  <a:pt x="97662" y="64897"/>
                </a:lnTo>
                <a:lnTo>
                  <a:pt x="92583" y="62865"/>
                </a:lnTo>
                <a:lnTo>
                  <a:pt x="86360" y="60833"/>
                </a:lnTo>
                <a:lnTo>
                  <a:pt x="80263" y="59817"/>
                </a:lnTo>
                <a:lnTo>
                  <a:pt x="73533" y="58293"/>
                </a:lnTo>
                <a:lnTo>
                  <a:pt x="66802" y="57277"/>
                </a:lnTo>
                <a:lnTo>
                  <a:pt x="60197" y="56769"/>
                </a:lnTo>
                <a:lnTo>
                  <a:pt x="53466" y="56769"/>
                </a:lnTo>
                <a:lnTo>
                  <a:pt x="47243" y="56769"/>
                </a:lnTo>
                <a:lnTo>
                  <a:pt x="41147" y="57277"/>
                </a:lnTo>
                <a:lnTo>
                  <a:pt x="3048" y="73660"/>
                </a:lnTo>
                <a:lnTo>
                  <a:pt x="1524" y="75184"/>
                </a:lnTo>
                <a:lnTo>
                  <a:pt x="508" y="77216"/>
                </a:lnTo>
                <a:lnTo>
                  <a:pt x="0" y="79248"/>
                </a:lnTo>
                <a:lnTo>
                  <a:pt x="0" y="81788"/>
                </a:lnTo>
                <a:lnTo>
                  <a:pt x="0" y="83820"/>
                </a:lnTo>
                <a:lnTo>
                  <a:pt x="508" y="85852"/>
                </a:lnTo>
                <a:lnTo>
                  <a:pt x="1524" y="87884"/>
                </a:lnTo>
                <a:lnTo>
                  <a:pt x="3048" y="89916"/>
                </a:lnTo>
                <a:lnTo>
                  <a:pt x="165481" y="251447"/>
                </a:lnTo>
                <a:lnTo>
                  <a:pt x="167639" y="252971"/>
                </a:lnTo>
                <a:lnTo>
                  <a:pt x="169671" y="253987"/>
                </a:lnTo>
                <a:lnTo>
                  <a:pt x="171704" y="254508"/>
                </a:lnTo>
                <a:lnTo>
                  <a:pt x="173736" y="254508"/>
                </a:lnTo>
                <a:lnTo>
                  <a:pt x="176403" y="254508"/>
                </a:lnTo>
                <a:lnTo>
                  <a:pt x="178435" y="253987"/>
                </a:lnTo>
                <a:lnTo>
                  <a:pt x="180466" y="252971"/>
                </a:lnTo>
                <a:lnTo>
                  <a:pt x="181990" y="251447"/>
                </a:lnTo>
                <a:lnTo>
                  <a:pt x="198501" y="213614"/>
                </a:lnTo>
                <a:lnTo>
                  <a:pt x="199009" y="207492"/>
                </a:lnTo>
                <a:lnTo>
                  <a:pt x="199009" y="201358"/>
                </a:lnTo>
                <a:lnTo>
                  <a:pt x="199009" y="194703"/>
                </a:lnTo>
                <a:lnTo>
                  <a:pt x="198501" y="188074"/>
                </a:lnTo>
                <a:lnTo>
                  <a:pt x="197358" y="181432"/>
                </a:lnTo>
                <a:lnTo>
                  <a:pt x="195834" y="174777"/>
                </a:lnTo>
                <a:lnTo>
                  <a:pt x="194817" y="168656"/>
                </a:lnTo>
                <a:lnTo>
                  <a:pt x="192786" y="162560"/>
                </a:lnTo>
                <a:lnTo>
                  <a:pt x="190754" y="157353"/>
                </a:lnTo>
                <a:lnTo>
                  <a:pt x="188721" y="152273"/>
                </a:lnTo>
                <a:lnTo>
                  <a:pt x="256032" y="85852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816847" y="4992623"/>
            <a:ext cx="57573" cy="57573"/>
          </a:xfrm>
          <a:custGeom>
            <a:avLst/>
            <a:gdLst/>
            <a:ahLst/>
            <a:cxnLst/>
            <a:rect l="l" t="t" r="r" b="b"/>
            <a:pathLst>
              <a:path w="43179" h="43179">
                <a:moveTo>
                  <a:pt x="0" y="42671"/>
                </a:moveTo>
                <a:lnTo>
                  <a:pt x="42672" y="0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420352" y="2442633"/>
            <a:ext cx="1987973" cy="1798320"/>
          </a:xfrm>
          <a:custGeom>
            <a:avLst/>
            <a:gdLst/>
            <a:ahLst/>
            <a:cxnLst/>
            <a:rect l="l" t="t" r="r" b="b"/>
            <a:pathLst>
              <a:path w="1490979" h="1348739">
                <a:moveTo>
                  <a:pt x="1477009" y="1204849"/>
                </a:moveTo>
                <a:lnTo>
                  <a:pt x="825753" y="46354"/>
                </a:lnTo>
                <a:lnTo>
                  <a:pt x="819022" y="36957"/>
                </a:lnTo>
                <a:lnTo>
                  <a:pt x="810132" y="27686"/>
                </a:lnTo>
                <a:lnTo>
                  <a:pt x="769874" y="2286"/>
                </a:lnTo>
                <a:lnTo>
                  <a:pt x="756411" y="0"/>
                </a:lnTo>
                <a:lnTo>
                  <a:pt x="745235" y="0"/>
                </a:lnTo>
                <a:lnTo>
                  <a:pt x="731901" y="0"/>
                </a:lnTo>
                <a:lnTo>
                  <a:pt x="720597" y="2286"/>
                </a:lnTo>
                <a:lnTo>
                  <a:pt x="680338" y="27686"/>
                </a:lnTo>
                <a:lnTo>
                  <a:pt x="13461" y="1204849"/>
                </a:lnTo>
                <a:lnTo>
                  <a:pt x="6857" y="1216406"/>
                </a:lnTo>
                <a:lnTo>
                  <a:pt x="2285" y="1228089"/>
                </a:lnTo>
                <a:lnTo>
                  <a:pt x="0" y="1239647"/>
                </a:lnTo>
                <a:lnTo>
                  <a:pt x="0" y="1253617"/>
                </a:lnTo>
                <a:lnTo>
                  <a:pt x="0" y="1265174"/>
                </a:lnTo>
                <a:lnTo>
                  <a:pt x="2285" y="1276731"/>
                </a:lnTo>
                <a:lnTo>
                  <a:pt x="6857" y="1290701"/>
                </a:lnTo>
                <a:lnTo>
                  <a:pt x="13461" y="1302131"/>
                </a:lnTo>
                <a:lnTo>
                  <a:pt x="46989" y="1337056"/>
                </a:lnTo>
                <a:lnTo>
                  <a:pt x="58292" y="1341627"/>
                </a:lnTo>
                <a:lnTo>
                  <a:pt x="69341" y="1346200"/>
                </a:lnTo>
                <a:lnTo>
                  <a:pt x="80644" y="1348486"/>
                </a:lnTo>
                <a:lnTo>
                  <a:pt x="93979" y="1348486"/>
                </a:lnTo>
                <a:lnTo>
                  <a:pt x="1396491" y="1348486"/>
                </a:lnTo>
                <a:lnTo>
                  <a:pt x="1409827" y="1348486"/>
                </a:lnTo>
                <a:lnTo>
                  <a:pt x="1421129" y="1346200"/>
                </a:lnTo>
                <a:lnTo>
                  <a:pt x="1432305" y="1341627"/>
                </a:lnTo>
                <a:lnTo>
                  <a:pt x="1443481" y="1337056"/>
                </a:lnTo>
                <a:lnTo>
                  <a:pt x="1454657" y="1330070"/>
                </a:lnTo>
                <a:lnTo>
                  <a:pt x="1463675" y="1320673"/>
                </a:lnTo>
                <a:lnTo>
                  <a:pt x="1470405" y="1311529"/>
                </a:lnTo>
                <a:lnTo>
                  <a:pt x="1477009" y="1302131"/>
                </a:lnTo>
                <a:lnTo>
                  <a:pt x="1483740" y="1290701"/>
                </a:lnTo>
                <a:lnTo>
                  <a:pt x="1488312" y="1276731"/>
                </a:lnTo>
                <a:lnTo>
                  <a:pt x="1490471" y="1265174"/>
                </a:lnTo>
                <a:lnTo>
                  <a:pt x="1490471" y="1253617"/>
                </a:lnTo>
                <a:lnTo>
                  <a:pt x="1490471" y="1239647"/>
                </a:lnTo>
                <a:lnTo>
                  <a:pt x="1488312" y="1228089"/>
                </a:lnTo>
                <a:lnTo>
                  <a:pt x="1483740" y="1216406"/>
                </a:lnTo>
                <a:lnTo>
                  <a:pt x="1477009" y="1204849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0286491" y="3753612"/>
            <a:ext cx="255015" cy="26348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276671" y="2998724"/>
            <a:ext cx="275167" cy="664633"/>
          </a:xfrm>
          <a:custGeom>
            <a:avLst/>
            <a:gdLst/>
            <a:ahLst/>
            <a:cxnLst/>
            <a:rect l="l" t="t" r="r" b="b"/>
            <a:pathLst>
              <a:path w="206375" h="498475">
                <a:moveTo>
                  <a:pt x="205994" y="67182"/>
                </a:moveTo>
                <a:lnTo>
                  <a:pt x="179070" y="431038"/>
                </a:lnTo>
                <a:lnTo>
                  <a:pt x="176783" y="444881"/>
                </a:lnTo>
                <a:lnTo>
                  <a:pt x="172466" y="458724"/>
                </a:lnTo>
                <a:lnTo>
                  <a:pt x="165735" y="467994"/>
                </a:lnTo>
                <a:lnTo>
                  <a:pt x="156718" y="479679"/>
                </a:lnTo>
                <a:lnTo>
                  <a:pt x="145542" y="486537"/>
                </a:lnTo>
                <a:lnTo>
                  <a:pt x="134366" y="493521"/>
                </a:lnTo>
                <a:lnTo>
                  <a:pt x="123190" y="498220"/>
                </a:lnTo>
                <a:lnTo>
                  <a:pt x="109727" y="498220"/>
                </a:lnTo>
                <a:lnTo>
                  <a:pt x="96393" y="498220"/>
                </a:lnTo>
                <a:lnTo>
                  <a:pt x="82803" y="498220"/>
                </a:lnTo>
                <a:lnTo>
                  <a:pt x="71754" y="493521"/>
                </a:lnTo>
                <a:lnTo>
                  <a:pt x="60451" y="486537"/>
                </a:lnTo>
                <a:lnTo>
                  <a:pt x="49275" y="479679"/>
                </a:lnTo>
                <a:lnTo>
                  <a:pt x="40386" y="467994"/>
                </a:lnTo>
                <a:lnTo>
                  <a:pt x="33654" y="458724"/>
                </a:lnTo>
                <a:lnTo>
                  <a:pt x="29210" y="444881"/>
                </a:lnTo>
                <a:lnTo>
                  <a:pt x="26924" y="431038"/>
                </a:lnTo>
                <a:lnTo>
                  <a:pt x="0" y="67182"/>
                </a:lnTo>
                <a:lnTo>
                  <a:pt x="9017" y="30099"/>
                </a:lnTo>
                <a:lnTo>
                  <a:pt x="49275" y="2286"/>
                </a:lnTo>
                <a:lnTo>
                  <a:pt x="60451" y="0"/>
                </a:lnTo>
                <a:lnTo>
                  <a:pt x="145542" y="0"/>
                </a:lnTo>
                <a:lnTo>
                  <a:pt x="156718" y="2286"/>
                </a:lnTo>
                <a:lnTo>
                  <a:pt x="170179" y="4571"/>
                </a:lnTo>
                <a:lnTo>
                  <a:pt x="201422" y="41656"/>
                </a:lnTo>
                <a:lnTo>
                  <a:pt x="205994" y="6718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5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93" y="224028"/>
            <a:ext cx="362458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Preparation:</a:t>
            </a:r>
          </a:p>
        </p:txBody>
      </p:sp>
      <p:sp>
        <p:nvSpPr>
          <p:cNvPr id="3" name="object 3"/>
          <p:cNvSpPr/>
          <p:nvPr/>
        </p:nvSpPr>
        <p:spPr>
          <a:xfrm>
            <a:off x="2249423" y="1213103"/>
            <a:ext cx="7313168" cy="53604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45176" y="3118583"/>
            <a:ext cx="1478280" cy="125427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086" marR="6773" indent="-847" algn="ctr" defTabSz="1219170">
              <a:lnSpc>
                <a:spcPct val="114999"/>
              </a:lnSpc>
              <a:spcBef>
                <a:spcPts val="127"/>
              </a:spcBef>
            </a:pPr>
            <a:r>
              <a:rPr sz="2400" b="1" spc="-7" dirty="0">
                <a:solidFill>
                  <a:srgbClr val="FFFFFF"/>
                </a:solidFill>
                <a:latin typeface="Arial"/>
                <a:cs typeface="Arial"/>
              </a:rPr>
              <a:t>Consider 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the  follo</a:t>
            </a:r>
            <a:r>
              <a:rPr sz="2400" b="1" spc="2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400" b="1" spc="-13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2400" b="1" spc="-7" dirty="0">
                <a:solidFill>
                  <a:srgbClr val="FFFFFF"/>
                </a:solidFill>
                <a:latin typeface="Arial"/>
                <a:cs typeface="Arial"/>
              </a:rPr>
              <a:t>: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6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13980" y="2142744"/>
            <a:ext cx="1168400" cy="42838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defTabSz="1219170">
              <a:spcBef>
                <a:spcPts val="140"/>
              </a:spcBef>
            </a:pP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Subje</a:t>
            </a:r>
            <a:r>
              <a:rPr sz="2667" spc="7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52156" y="4826145"/>
            <a:ext cx="1073573" cy="963639"/>
          </a:xfrm>
          <a:prstGeom prst="rect">
            <a:avLst/>
          </a:prstGeom>
        </p:spPr>
        <p:txBody>
          <a:bodyPr vert="horz" wrap="square" lIns="0" tIns="77892" rIns="0" bIns="0" rtlCol="0">
            <a:spAutoFit/>
          </a:bodyPr>
          <a:lstStyle/>
          <a:p>
            <a:pPr marL="16933" defTabSz="1219170">
              <a:spcBef>
                <a:spcPts val="612"/>
              </a:spcBef>
            </a:pP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Length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28786" defTabSz="1219170">
              <a:spcBef>
                <a:spcPts val="487"/>
              </a:spcBef>
            </a:pP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667" spc="-133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srgbClr val="FFFFFF"/>
                </a:solidFill>
                <a:latin typeface="Arial"/>
                <a:cs typeface="Arial"/>
              </a:rPr>
              <a:t>time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48093" y="4888721"/>
            <a:ext cx="1135380" cy="830398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6566" marR="6773" indent="-30479" defTabSz="1219170">
              <a:lnSpc>
                <a:spcPct val="114999"/>
              </a:lnSpc>
              <a:spcBef>
                <a:spcPts val="133"/>
              </a:spcBef>
            </a:pP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Mode</a:t>
            </a:r>
            <a:r>
              <a:rPr sz="2400" spc="-113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of  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delivery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579868" y="2019469"/>
            <a:ext cx="1301325" cy="3864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ce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992955" y="2459228"/>
            <a:ext cx="2675467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627363" defTabSz="1219170">
              <a:spcBef>
                <a:spcPts val="133"/>
              </a:spcBef>
            </a:pPr>
            <a:r>
              <a:rPr sz="4800" b="1" dirty="0">
                <a:solidFill>
                  <a:prstClr val="black"/>
                </a:solidFill>
                <a:latin typeface="Arial"/>
                <a:cs typeface="Arial"/>
              </a:rPr>
              <a:t>Your  audie</a:t>
            </a:r>
            <a:r>
              <a:rPr sz="4800" b="1" spc="-20" dirty="0">
                <a:solidFill>
                  <a:prstClr val="black"/>
                </a:solidFill>
                <a:latin typeface="Arial"/>
                <a:cs typeface="Arial"/>
              </a:rPr>
              <a:t>n</a:t>
            </a:r>
            <a:r>
              <a:rPr sz="4800" b="1" spc="-7" dirty="0">
                <a:solidFill>
                  <a:prstClr val="black"/>
                </a:solidFill>
                <a:latin typeface="Arial"/>
                <a:cs typeface="Arial"/>
              </a:rPr>
              <a:t>ce</a:t>
            </a:r>
            <a:endParaRPr sz="48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655823" y="160528"/>
            <a:ext cx="5454227" cy="1448452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053" rIns="0" bIns="0" rtlCol="0">
            <a:spAutoFit/>
          </a:bodyPr>
          <a:lstStyle/>
          <a:p>
            <a:pPr marL="334425" marR="369984" algn="just" defTabSz="1219170">
              <a:spcBef>
                <a:spcPts val="1693"/>
              </a:spcBef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During your degree you may</a:t>
            </a:r>
            <a:r>
              <a:rPr sz="2667" spc="-1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be  asked to present with a specific  audience in</a:t>
            </a:r>
            <a:r>
              <a:rPr sz="2667" spc="-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mind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655823" y="2147823"/>
            <a:ext cx="5454227" cy="185888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053" rIns="0" bIns="0" rtlCol="0">
            <a:spAutoFit/>
          </a:bodyPr>
          <a:lstStyle/>
          <a:p>
            <a:pPr marL="334425" marR="160015" defTabSz="1219170">
              <a:spcBef>
                <a:spcPts val="1693"/>
              </a:spcBef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It may be for an academic  conference, with academic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peers  and esteemed academic  colleague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659889" y="4517136"/>
            <a:ext cx="5449993" cy="18597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900" rIns="0" bIns="0" rtlCol="0">
            <a:spAutoFit/>
          </a:bodyPr>
          <a:lstStyle/>
          <a:p>
            <a:pPr marL="332730" marR="389457" defTabSz="1219170">
              <a:spcBef>
                <a:spcPts val="1700"/>
              </a:spcBef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Or it may be that you are</a:t>
            </a:r>
            <a:r>
              <a:rPr sz="2667" spc="-2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asked  to design a campaign based  presentation aimed at raising  awareness to</a:t>
            </a:r>
            <a:r>
              <a:rPr sz="2667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parents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900210" y="1928367"/>
            <a:ext cx="144237" cy="3149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33121" y="1778001"/>
            <a:ext cx="288713" cy="345439"/>
          </a:xfrm>
          <a:custGeom>
            <a:avLst/>
            <a:gdLst/>
            <a:ahLst/>
            <a:cxnLst/>
            <a:rect l="l" t="t" r="r" b="b"/>
            <a:pathLst>
              <a:path w="216534" h="259080">
                <a:moveTo>
                  <a:pt x="151282" y="259079"/>
                </a:moveTo>
                <a:lnTo>
                  <a:pt x="153847" y="247776"/>
                </a:lnTo>
                <a:lnTo>
                  <a:pt x="157429" y="236982"/>
                </a:lnTo>
                <a:lnTo>
                  <a:pt x="161531" y="226695"/>
                </a:lnTo>
                <a:lnTo>
                  <a:pt x="166154" y="217550"/>
                </a:lnTo>
                <a:lnTo>
                  <a:pt x="171284" y="208787"/>
                </a:lnTo>
                <a:lnTo>
                  <a:pt x="176403" y="200025"/>
                </a:lnTo>
                <a:lnTo>
                  <a:pt x="198450" y="167259"/>
                </a:lnTo>
                <a:lnTo>
                  <a:pt x="213842" y="130301"/>
                </a:lnTo>
                <a:lnTo>
                  <a:pt x="215887" y="113919"/>
                </a:lnTo>
                <a:lnTo>
                  <a:pt x="216407" y="108203"/>
                </a:lnTo>
                <a:lnTo>
                  <a:pt x="215379" y="97027"/>
                </a:lnTo>
                <a:lnTo>
                  <a:pt x="213842" y="86233"/>
                </a:lnTo>
                <a:lnTo>
                  <a:pt x="197942" y="47751"/>
                </a:lnTo>
                <a:lnTo>
                  <a:pt x="168719" y="18541"/>
                </a:lnTo>
                <a:lnTo>
                  <a:pt x="129743" y="2032"/>
                </a:lnTo>
                <a:lnTo>
                  <a:pt x="108203" y="0"/>
                </a:lnTo>
                <a:lnTo>
                  <a:pt x="66154" y="8762"/>
                </a:lnTo>
                <a:lnTo>
                  <a:pt x="31788" y="31876"/>
                </a:lnTo>
                <a:lnTo>
                  <a:pt x="8712" y="66166"/>
                </a:lnTo>
                <a:lnTo>
                  <a:pt x="0" y="108203"/>
                </a:lnTo>
                <a:lnTo>
                  <a:pt x="8712" y="149860"/>
                </a:lnTo>
                <a:lnTo>
                  <a:pt x="28714" y="183641"/>
                </a:lnTo>
                <a:lnTo>
                  <a:pt x="40004" y="200025"/>
                </a:lnTo>
                <a:lnTo>
                  <a:pt x="45123" y="208787"/>
                </a:lnTo>
                <a:lnTo>
                  <a:pt x="50253" y="217550"/>
                </a:lnTo>
                <a:lnTo>
                  <a:pt x="54876" y="226695"/>
                </a:lnTo>
                <a:lnTo>
                  <a:pt x="58978" y="236982"/>
                </a:lnTo>
                <a:lnTo>
                  <a:pt x="62560" y="247776"/>
                </a:lnTo>
                <a:lnTo>
                  <a:pt x="65125" y="259079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918498" y="1920240"/>
            <a:ext cx="138108" cy="2133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7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38617" y="1663463"/>
            <a:ext cx="4590627" cy="362945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ctr" defTabSz="1219170">
              <a:spcBef>
                <a:spcPts val="140"/>
              </a:spcBef>
            </a:pP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Questions</a:t>
            </a:r>
            <a:r>
              <a:rPr sz="5867" b="1" spc="-12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to  ask yourself  about </a:t>
            </a:r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your  </a:t>
            </a: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endParaRPr sz="58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0"/>
            <a:ext cx="12191999" cy="68701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590190" y="6271701"/>
            <a:ext cx="220980" cy="22136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defTabSz="1219170">
              <a:spcBef>
                <a:spcPts val="127"/>
              </a:spcBef>
            </a:pPr>
            <a:r>
              <a:rPr sz="1333" b="1" spc="-13" dirty="0">
                <a:solidFill>
                  <a:srgbClr val="FFFFFF"/>
                </a:solidFill>
                <a:latin typeface="Arial"/>
                <a:cs typeface="Arial"/>
              </a:rPr>
              <a:t>10</a:t>
            </a:r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81057" y="423164"/>
            <a:ext cx="5866553" cy="42838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>
              <a:spcBef>
                <a:spcPts val="140"/>
              </a:spcBef>
            </a:pPr>
            <a:r>
              <a:rPr sz="2667" b="0" dirty="0">
                <a:solidFill>
                  <a:srgbClr val="333333"/>
                </a:solidFill>
              </a:rPr>
              <a:t>1. What will they know of your</a:t>
            </a:r>
            <a:r>
              <a:rPr sz="2667" b="0" spc="-187" dirty="0">
                <a:solidFill>
                  <a:srgbClr val="333333"/>
                </a:solidFill>
              </a:rPr>
              <a:t> </a:t>
            </a:r>
            <a:r>
              <a:rPr sz="2667" b="0" dirty="0">
                <a:solidFill>
                  <a:srgbClr val="333333"/>
                </a:solidFill>
              </a:rPr>
              <a:t>subject?</a:t>
            </a:r>
            <a:endParaRPr sz="2667"/>
          </a:p>
        </p:txBody>
      </p:sp>
      <p:sp>
        <p:nvSpPr>
          <p:cNvPr id="5" name="object 5"/>
          <p:cNvSpPr txBox="1"/>
          <p:nvPr/>
        </p:nvSpPr>
        <p:spPr>
          <a:xfrm>
            <a:off x="1906184" y="1098567"/>
            <a:ext cx="7872307" cy="526362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508834" indent="-491901" defTabSz="1219170">
              <a:spcBef>
                <a:spcPts val="140"/>
              </a:spcBef>
              <a:buFontTx/>
              <a:buAutoNum type="arabicPeriod" startAt="2"/>
              <a:tabLst>
                <a:tab pos="391150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What background information do</a:t>
            </a:r>
            <a:r>
              <a:rPr sz="2667" spc="-17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srgbClr val="333333"/>
                </a:solidFill>
                <a:latin typeface="Arial"/>
                <a:cs typeface="Arial"/>
              </a:rPr>
              <a:t>you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>
              <a:spcBef>
                <a:spcPts val="7"/>
              </a:spcBef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need to</a:t>
            </a:r>
            <a:r>
              <a:rPr sz="2667" spc="-5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provide?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508834" marR="1970144" defTabSz="1219170">
              <a:spcBef>
                <a:spcPts val="2247"/>
              </a:spcBef>
              <a:buFontTx/>
              <a:buAutoNum type="arabicPeriod" startAt="3"/>
              <a:tabLst>
                <a:tab pos="883051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What technical terms or complex  </a:t>
            </a:r>
            <a:r>
              <a:rPr sz="2667" spc="-7" dirty="0">
                <a:solidFill>
                  <a:srgbClr val="333333"/>
                </a:solidFill>
                <a:latin typeface="Arial"/>
                <a:cs typeface="Arial"/>
              </a:rPr>
              <a:t>matters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will you need to explain</a:t>
            </a:r>
            <a:r>
              <a:rPr sz="2667" spc="-1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and  what can </a:t>
            </a:r>
            <a:r>
              <a:rPr sz="2667" spc="-7" dirty="0">
                <a:solidFill>
                  <a:srgbClr val="333333"/>
                </a:solidFill>
                <a:latin typeface="Arial"/>
                <a:cs typeface="Arial"/>
              </a:rPr>
              <a:t>you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assume they already  know?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274201" indent="-373371" defTabSz="1219170">
              <a:spcBef>
                <a:spcPts val="1733"/>
              </a:spcBef>
              <a:buFontTx/>
              <a:buAutoNum type="arabicPeriod" startAt="3"/>
              <a:tabLst>
                <a:tab pos="1275048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How can you keep them</a:t>
            </a:r>
            <a:r>
              <a:rPr sz="2667" spc="-12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interested?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777956" indent="-374217" defTabSz="1219170">
              <a:spcBef>
                <a:spcPts val="2473"/>
              </a:spcBef>
              <a:buFontTx/>
              <a:buAutoNum type="arabicPeriod" startAt="3"/>
              <a:tabLst>
                <a:tab pos="1778802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What questions might they</a:t>
            </a:r>
            <a:r>
              <a:rPr sz="2667" spc="-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ask?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896486" marR="6773" defTabSz="1219170">
              <a:spcBef>
                <a:spcPts val="2467"/>
              </a:spcBef>
              <a:buFontTx/>
              <a:buAutoNum type="arabicPeriod" startAt="3"/>
              <a:tabLst>
                <a:tab pos="2270703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Is your presentation being marked?</a:t>
            </a:r>
            <a:r>
              <a:rPr sz="2667" spc="-20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If  so, what are the marking</a:t>
            </a:r>
            <a:r>
              <a:rPr sz="2667" spc="-17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criteria?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56001" y="2311400"/>
            <a:ext cx="5095748" cy="1986868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81278" defTabSz="1219170">
              <a:spcBef>
                <a:spcPts val="133"/>
              </a:spcBef>
            </a:pPr>
            <a:r>
              <a:rPr sz="6400" b="1" dirty="0">
                <a:solidFill>
                  <a:prstClr val="black"/>
                </a:solidFill>
                <a:latin typeface="Arial"/>
                <a:cs typeface="Arial"/>
              </a:rPr>
              <a:t>Creating</a:t>
            </a:r>
            <a:r>
              <a:rPr sz="6400" b="1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GB" sz="6400" b="1" spc="-53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6400" b="1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endParaRPr sz="6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746590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1. Again, consider </a:t>
            </a:r>
            <a:r>
              <a:rPr sz="3733" spc="-20" dirty="0"/>
              <a:t>your</a:t>
            </a:r>
            <a:r>
              <a:rPr sz="3733" spc="113" dirty="0"/>
              <a:t> </a:t>
            </a:r>
            <a:r>
              <a:rPr sz="3733" spc="-7" dirty="0"/>
              <a:t>audience</a:t>
            </a:r>
            <a:endParaRPr sz="3733"/>
          </a:p>
        </p:txBody>
      </p:sp>
      <p:sp>
        <p:nvSpPr>
          <p:cNvPr id="3" name="object 3"/>
          <p:cNvSpPr/>
          <p:nvPr/>
        </p:nvSpPr>
        <p:spPr>
          <a:xfrm>
            <a:off x="2540000" y="1253744"/>
            <a:ext cx="9652000" cy="5429672"/>
          </a:xfrm>
          <a:custGeom>
            <a:avLst/>
            <a:gdLst/>
            <a:ahLst/>
            <a:cxnLst/>
            <a:rect l="l" t="t" r="r" b="b"/>
            <a:pathLst>
              <a:path w="7239000" h="4072254">
                <a:moveTo>
                  <a:pt x="0" y="4072128"/>
                </a:moveTo>
                <a:lnTo>
                  <a:pt x="7239000" y="4072128"/>
                </a:lnTo>
                <a:lnTo>
                  <a:pt x="7239000" y="0"/>
                </a:lnTo>
                <a:lnTo>
                  <a:pt x="0" y="0"/>
                </a:lnTo>
                <a:lnTo>
                  <a:pt x="0" y="4072128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3303" y="1451863"/>
            <a:ext cx="9043245" cy="453121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435176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Important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consider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 as this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will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influence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content, the vocabulary that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use and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style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the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Keep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professional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all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times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(no matter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who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400" spc="1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audience)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Ask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yourself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if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 is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set at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an appropriate level</a:t>
            </a:r>
            <a:r>
              <a:rPr sz="2400" spc="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</a:p>
          <a:p>
            <a:pPr marL="457189" defTabSz="1219170"/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target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/>
            <a:endParaRPr sz="3200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066773" marR="193035" indent="-441102" defTabSz="1219170">
              <a:spcBef>
                <a:spcPts val="7"/>
              </a:spcBef>
              <a:tabLst>
                <a:tab pos="1066773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don’t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want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give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audience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headache as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 is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academic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 tone (if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this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isn’t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target  audience…)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11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3" name="object 3"/>
          <p:cNvSpPr/>
          <p:nvPr/>
        </p:nvSpPr>
        <p:spPr>
          <a:xfrm>
            <a:off x="2540000" y="1509776"/>
            <a:ext cx="9652000" cy="3759200"/>
          </a:xfrm>
          <a:custGeom>
            <a:avLst/>
            <a:gdLst/>
            <a:ahLst/>
            <a:cxnLst/>
            <a:rect l="l" t="t" r="r" b="b"/>
            <a:pathLst>
              <a:path w="7239000" h="2819400">
                <a:moveTo>
                  <a:pt x="0" y="2819400"/>
                </a:moveTo>
                <a:lnTo>
                  <a:pt x="7239000" y="2819400"/>
                </a:lnTo>
                <a:lnTo>
                  <a:pt x="7239000" y="0"/>
                </a:lnTo>
                <a:lnTo>
                  <a:pt x="0" y="0"/>
                </a:lnTo>
                <a:lnTo>
                  <a:pt x="0" y="281940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3303" y="1709081"/>
            <a:ext cx="8974667" cy="2684623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6773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Introduce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with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 brief overview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content, locating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topic  in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its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wider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context and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state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400" spc="1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argument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Describe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what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 is about and how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it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will</a:t>
            </a:r>
            <a:r>
              <a:rPr sz="2400" spc="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develop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Also don’t forget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introduce</a:t>
            </a:r>
            <a:r>
              <a:rPr sz="2400" spc="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yourself!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12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70379" y="1011935"/>
            <a:ext cx="9627716" cy="49006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13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399198" y="1409868"/>
            <a:ext cx="2893060" cy="1249253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algn="ctr" defTabSz="1219170">
              <a:spcBef>
                <a:spcPts val="140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The points that</a:t>
            </a:r>
            <a:r>
              <a:rPr sz="2667" i="1" spc="-16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1693" algn="ctr" defTabSz="1219170"/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presentation</a:t>
            </a:r>
            <a:r>
              <a:rPr sz="2667" i="1" spc="-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1693" algn="ctr" defTabSz="1219170"/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focus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2667" i="1" spc="-8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are….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448555" y="3728043"/>
            <a:ext cx="2854960" cy="124839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1693" algn="ctr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The central aim of  this</a:t>
            </a:r>
            <a:r>
              <a:rPr sz="2667" i="1" spc="-6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presentation</a:t>
            </a:r>
            <a:r>
              <a:rPr sz="2667" i="1" spc="-10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is  to….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3" name="object 3"/>
          <p:cNvSpPr/>
          <p:nvPr/>
        </p:nvSpPr>
        <p:spPr>
          <a:xfrm>
            <a:off x="2540000" y="1280159"/>
            <a:ext cx="9652000" cy="4385733"/>
          </a:xfrm>
          <a:custGeom>
            <a:avLst/>
            <a:gdLst/>
            <a:ahLst/>
            <a:cxnLst/>
            <a:rect l="l" t="t" r="r" b="b"/>
            <a:pathLst>
              <a:path w="7239000" h="3289300">
                <a:moveTo>
                  <a:pt x="0" y="3288791"/>
                </a:moveTo>
                <a:lnTo>
                  <a:pt x="7239000" y="3288791"/>
                </a:lnTo>
                <a:lnTo>
                  <a:pt x="7239000" y="0"/>
                </a:lnTo>
                <a:lnTo>
                  <a:pt x="0" y="0"/>
                </a:lnTo>
                <a:lnTo>
                  <a:pt x="0" y="3288791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3303" y="1478957"/>
            <a:ext cx="9164320" cy="384385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 is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opportunity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get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r>
              <a:rPr sz="2400" spc="1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interested!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buClr>
                <a:srgbClr val="CCCCCC"/>
              </a:buClr>
              <a:buFont typeface="MS Gothic"/>
              <a:buChar char="o"/>
            </a:pPr>
            <a:endParaRPr sz="3200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066773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Perhaps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 want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400" spc="1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include…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startling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fact</a:t>
            </a: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pertinent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question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An interesting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statistic</a:t>
            </a: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dramatic visual aid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(IF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appropriate..)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219170" lvl="2" defTabSz="1219170">
              <a:spcBef>
                <a:spcPts val="47"/>
              </a:spcBef>
              <a:buClr>
                <a:srgbClr val="CCCCCC"/>
              </a:buClr>
              <a:buFont typeface="MS Gothic"/>
              <a:buChar char="o"/>
            </a:pPr>
            <a:endParaRPr sz="24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066773" marR="6773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Tip: Avoid telling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joke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unless you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know it’s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going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work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 if it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falls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flat,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so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will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400" spc="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confidence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14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15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38400" y="1295401"/>
            <a:ext cx="5952067" cy="4347922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900" rIns="0" bIns="0" rtlCol="0">
            <a:spAutoFit/>
          </a:bodyPr>
          <a:lstStyle/>
          <a:p>
            <a:pPr marL="732348" marR="430943" indent="-441102" defTabSz="1219170">
              <a:spcBef>
                <a:spcPts val="17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731502" algn="l"/>
                <a:tab pos="732348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Also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think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about HOW you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want  to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present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this</a:t>
            </a:r>
            <a:r>
              <a:rPr sz="2667" spc="-1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information…</a:t>
            </a: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732348" marR="430943" indent="-441102" defTabSz="1219170">
              <a:spcBef>
                <a:spcPts val="17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731502" algn="l"/>
                <a:tab pos="732348" algn="l"/>
              </a:tabLst>
            </a:pP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732348" marR="430943" indent="-441102" defTabSz="1219170">
              <a:spcBef>
                <a:spcPts val="17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731502" algn="l"/>
                <a:tab pos="732348" algn="l"/>
              </a:tabLst>
            </a:pP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Remember that you are being assessed on a </a:t>
            </a:r>
            <a:r>
              <a:rPr lang="en-GB" sz="2667" dirty="0" err="1">
                <a:solidFill>
                  <a:prstClr val="black"/>
                </a:solidFill>
                <a:latin typeface="Arial"/>
                <a:cs typeface="Arial"/>
              </a:rPr>
              <a:t>powerpoint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presentation, and so you have a visual aid (slides) to work with but also have to orally present information, too!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326068"/>
            <a:ext cx="504867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00" dirty="0"/>
              <a:t> </a:t>
            </a:r>
            <a:r>
              <a:rPr dirty="0"/>
              <a:t>Body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16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34057" y="1880108"/>
            <a:ext cx="7334673" cy="293689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marR="6773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Decide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upon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 the main ideas that you want to get  across, and aim </a:t>
            </a:r>
            <a:r>
              <a:rPr sz="2667" spc="-13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group them into logical</a:t>
            </a:r>
            <a:r>
              <a:rPr sz="2667" spc="-2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and  coherent chunks of</a:t>
            </a:r>
            <a:r>
              <a:rPr sz="2667" spc="-1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information</a:t>
            </a: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focused on what is</a:t>
            </a:r>
            <a:r>
              <a:rPr sz="2667" spc="-1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important</a:t>
            </a: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Ensure key ideas </a:t>
            </a:r>
            <a:r>
              <a:rPr sz="2667" b="1" u="heavy" dirty="0">
                <a:solidFill>
                  <a:prstClr val="black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stand</a:t>
            </a:r>
            <a:r>
              <a:rPr sz="2667" b="1" u="heavy" spc="-107" dirty="0">
                <a:solidFill>
                  <a:prstClr val="black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667" b="1" u="heavy" dirty="0">
                <a:solidFill>
                  <a:prstClr val="black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out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326068"/>
            <a:ext cx="504867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00" dirty="0"/>
              <a:t> </a:t>
            </a:r>
            <a:r>
              <a:rPr dirty="0"/>
              <a:t>Body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17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34057" y="1880108"/>
            <a:ext cx="7278793" cy="378071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marR="6773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your information relevant, and get to</a:t>
            </a:r>
            <a:r>
              <a:rPr sz="2667" spc="-2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  point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Omit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waffle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and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trivial</a:t>
            </a:r>
            <a:r>
              <a:rPr sz="2667" spc="-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details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marR="468195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Provide the necessary evidence to</a:t>
            </a:r>
            <a:r>
              <a:rPr sz="2667" spc="-1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support  your arguments and</a:t>
            </a:r>
            <a:r>
              <a:rPr sz="2667" spc="-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claims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Use clear examples to illustrate</a:t>
            </a:r>
            <a:r>
              <a:rPr sz="2667" spc="-1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points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6096" y="442975"/>
            <a:ext cx="11915904" cy="559424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369509" y="399627"/>
            <a:ext cx="6730436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13" dirty="0"/>
              <a:t> </a:t>
            </a:r>
            <a:r>
              <a:rPr dirty="0"/>
              <a:t>Body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18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27131" y="1038961"/>
            <a:ext cx="660146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Use connective devices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get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from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point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point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>
              <a:spcBef>
                <a:spcPts val="7"/>
              </a:spcBef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(signposts),</a:t>
            </a:r>
            <a:r>
              <a:rPr sz="2400" spc="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e.g.,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27645" y="2530856"/>
            <a:ext cx="2611967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87668" marR="6773" indent="-471582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From this we</a:t>
            </a:r>
            <a:r>
              <a:rPr sz="2667" i="1" spc="-14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can  see</a:t>
            </a:r>
            <a:r>
              <a:rPr sz="2667" i="1" spc="-4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that….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253739" y="4471415"/>
            <a:ext cx="2855807" cy="124839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086" marR="6773" algn="ctr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On the other</a:t>
            </a:r>
            <a:r>
              <a:rPr sz="2667" i="1" spc="-17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hand,  it was also</a:t>
            </a:r>
            <a:r>
              <a:rPr sz="2667" i="1" spc="-11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true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algn="ctr" defTabSz="1219170"/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that…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34295" y="2701883"/>
            <a:ext cx="2334260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811086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As a  consequence</a:t>
            </a:r>
            <a:r>
              <a:rPr sz="2667" i="1" spc="-13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sz="2667" i="1" spc="-27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145271" y="4674615"/>
            <a:ext cx="2780452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158323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This exemplifies  the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point in</a:t>
            </a:r>
            <a:r>
              <a:rPr sz="2667" i="1" spc="-1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that….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326068"/>
            <a:ext cx="504867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00" dirty="0"/>
              <a:t> </a:t>
            </a:r>
            <a:r>
              <a:rPr dirty="0"/>
              <a:t>Body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19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57161" y="2584874"/>
            <a:ext cx="7041727" cy="25384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398770" indent="-381837" defTabSz="1219170">
              <a:spcBef>
                <a:spcPts val="133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Try to use only 3 to 5 main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points</a:t>
            </a: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08355" lvl="1" indent="-381837" defTabSz="1219170">
              <a:spcBef>
                <a:spcPts val="133"/>
              </a:spcBef>
              <a:buFont typeface="Courier New"/>
              <a:buChar char="o"/>
              <a:tabLst>
                <a:tab pos="399617" algn="l"/>
              </a:tabLst>
            </a:pP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And explain them in turn…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Logical</a:t>
            </a:r>
            <a:r>
              <a:rPr sz="2667" spc="-2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progression!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Aim for a chronological order (if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appropriate)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30" y="326069"/>
            <a:ext cx="4030133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3.</a:t>
            </a:r>
            <a:r>
              <a:rPr spc="-80" dirty="0"/>
              <a:t> </a:t>
            </a:r>
            <a:r>
              <a:rPr spc="-7" dirty="0"/>
              <a:t>Conclusion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20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12456" y="2439009"/>
            <a:ext cx="7135707" cy="3370282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You must include</a:t>
            </a:r>
            <a:r>
              <a:rPr sz="2667" spc="-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one!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Briefly summarise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everything you’ve</a:t>
            </a:r>
            <a:r>
              <a:rPr sz="2667" spc="-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covered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Be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prepared for questions –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but if you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can’t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398770" defTabSz="1219170">
              <a:spcBef>
                <a:spcPts val="7"/>
              </a:spcBef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answer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them,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don’t be</a:t>
            </a:r>
            <a:r>
              <a:rPr sz="2667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thrown!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Be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confident in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saying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‘I don’t</a:t>
            </a:r>
            <a:r>
              <a:rPr sz="2667" spc="-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know’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6096" y="442975"/>
            <a:ext cx="11915904" cy="596814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27131" y="1031580"/>
            <a:ext cx="402928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3.</a:t>
            </a:r>
            <a:r>
              <a:rPr spc="-80" dirty="0"/>
              <a:t> </a:t>
            </a:r>
            <a:r>
              <a:rPr spc="-7" dirty="0"/>
              <a:t>Conclusion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21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15453" y="2327656"/>
            <a:ext cx="2636519" cy="1249253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ctr" defTabSz="1219170">
              <a:spcBef>
                <a:spcPts val="140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2667" i="1" spc="-11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presentation  intended to 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demonstrate….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19115" y="5048843"/>
            <a:ext cx="2744893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97268" marR="6773" indent="-181182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Results</a:t>
            </a:r>
            <a:r>
              <a:rPr sz="2667" i="1" spc="-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confirmed  that…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2667" i="1" spc="-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so…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01352" y="2701883"/>
            <a:ext cx="2198793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40543" marR="6773" indent="-124457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So it has</a:t>
            </a:r>
            <a:r>
              <a:rPr sz="2667" i="1" spc="-152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been  shown</a:t>
            </a:r>
            <a:r>
              <a:rPr sz="2667" i="1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that...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437829"/>
            <a:ext cx="400134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4.</a:t>
            </a:r>
            <a:r>
              <a:rPr spc="-113" dirty="0"/>
              <a:t> </a:t>
            </a:r>
            <a:r>
              <a:rPr dirty="0"/>
              <a:t>References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22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52008" y="1600200"/>
            <a:ext cx="7286413" cy="4601581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marR="856805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As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with your academic writing,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must  reference thoroughly throughout your  presentation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Refer to referencing</a:t>
            </a:r>
            <a:r>
              <a:rPr sz="2667" spc="-1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guidelines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marR="6773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Include a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‘Reference List’ in your presentation</a:t>
            </a:r>
            <a:r>
              <a:rPr lang="en-GB" sz="2667" spc="-7" dirty="0">
                <a:solidFill>
                  <a:prstClr val="black"/>
                </a:solidFill>
                <a:latin typeface="Arial"/>
                <a:cs typeface="Arial"/>
              </a:rPr>
              <a:t>/poster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(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separate</a:t>
            </a:r>
            <a:r>
              <a:rPr sz="2667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slide)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marR="1464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Attempt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to reference all pictures / graphs</a:t>
            </a:r>
            <a:r>
              <a:rPr sz="2667" spc="-2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etc, 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but just include in the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reference</a:t>
            </a:r>
            <a:r>
              <a:rPr sz="2667" spc="-1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list…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971041"/>
            <a:ext cx="10438384" cy="3210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586721" y="1971041"/>
            <a:ext cx="1601215" cy="14427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0586720" y="609600"/>
            <a:ext cx="1601893" cy="1368213"/>
          </a:xfrm>
          <a:custGeom>
            <a:avLst/>
            <a:gdLst/>
            <a:ahLst/>
            <a:cxnLst/>
            <a:rect l="l" t="t" r="r" b="b"/>
            <a:pathLst>
              <a:path w="1201420" h="1026160">
                <a:moveTo>
                  <a:pt x="0" y="1025651"/>
                </a:moveTo>
                <a:lnTo>
                  <a:pt x="1200911" y="1025651"/>
                </a:lnTo>
                <a:lnTo>
                  <a:pt x="1200911" y="0"/>
                </a:lnTo>
                <a:lnTo>
                  <a:pt x="0" y="0"/>
                </a:lnTo>
                <a:lnTo>
                  <a:pt x="0" y="1025651"/>
                </a:lnTo>
                <a:close/>
              </a:path>
            </a:pathLst>
          </a:custGeom>
          <a:solidFill>
            <a:srgbClr val="3981B9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35770" y="518668"/>
            <a:ext cx="4131733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Do </a:t>
            </a:r>
            <a:r>
              <a:rPr u="heavy" dirty="0">
                <a:uFill>
                  <a:solidFill>
                    <a:srgbClr val="000000"/>
                  </a:solidFill>
                </a:uFill>
              </a:rPr>
              <a:t>not </a:t>
            </a:r>
            <a:r>
              <a:rPr dirty="0"/>
              <a:t>do</a:t>
            </a:r>
            <a:r>
              <a:rPr spc="-113" dirty="0"/>
              <a:t> </a:t>
            </a:r>
            <a:r>
              <a:rPr dirty="0"/>
              <a:t>this</a:t>
            </a:r>
          </a:p>
        </p:txBody>
      </p:sp>
      <p:sp>
        <p:nvSpPr>
          <p:cNvPr id="6" name="object 6"/>
          <p:cNvSpPr/>
          <p:nvPr/>
        </p:nvSpPr>
        <p:spPr>
          <a:xfrm>
            <a:off x="7939023" y="2462784"/>
            <a:ext cx="2060448" cy="247294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91792" y="2220976"/>
            <a:ext cx="2220976" cy="330606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85147" y="5790116"/>
            <a:ext cx="3573780" cy="448841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defTabSz="1219170">
              <a:spcBef>
                <a:spcPts val="140"/>
              </a:spcBef>
            </a:pPr>
            <a:r>
              <a:rPr sz="1400" spc="-7" dirty="0">
                <a:solidFill>
                  <a:prstClr val="black"/>
                </a:solidFill>
                <a:latin typeface="Arial"/>
                <a:cs typeface="Arial"/>
                <a:hlinkClick r:id="rId6"/>
              </a:rPr>
              <a:t>http://i.dailymail.co.uk/i/pix/2010/03/11/article</a:t>
            </a:r>
            <a:endParaRPr sz="140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/>
            <a:r>
              <a:rPr sz="1400" dirty="0">
                <a:solidFill>
                  <a:prstClr val="black"/>
                </a:solidFill>
                <a:latin typeface="Arial"/>
                <a:cs typeface="Arial"/>
              </a:rPr>
              <a:t>-0-08AD3D26000005DC-63_233x347.jpg</a:t>
            </a:r>
            <a:endParaRPr sz="1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97403" y="5297559"/>
            <a:ext cx="3136900" cy="66428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just" defTabSz="1219170">
              <a:spcBef>
                <a:spcPts val="140"/>
              </a:spcBef>
            </a:pPr>
            <a:r>
              <a:rPr sz="1400" dirty="0">
                <a:solidFill>
                  <a:prstClr val="black"/>
                </a:solidFill>
                <a:latin typeface="Arial"/>
                <a:cs typeface="Arial"/>
                <a:hlinkClick r:id="rId7"/>
              </a:rPr>
              <a:t>http://news.bbc.co.uk/media/images/38 </a:t>
            </a:r>
            <a:r>
              <a:rPr sz="1400" dirty="0">
                <a:solidFill>
                  <a:prstClr val="black"/>
                </a:solidFill>
                <a:latin typeface="Arial"/>
                <a:cs typeface="Arial"/>
              </a:rPr>
              <a:t> 672000/jpg/_38672897_morrisons150.j  </a:t>
            </a:r>
            <a:r>
              <a:rPr sz="1400" spc="-7" dirty="0">
                <a:solidFill>
                  <a:prstClr val="black"/>
                </a:solidFill>
                <a:latin typeface="Arial"/>
                <a:cs typeface="Arial"/>
              </a:rPr>
              <a:t>pg</a:t>
            </a:r>
            <a:endParaRPr sz="1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11880" y="2344691"/>
            <a:ext cx="4795520" cy="182370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2540" algn="ctr" defTabSz="1219170">
              <a:spcBef>
                <a:spcPts val="140"/>
              </a:spcBef>
            </a:pPr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Other</a:t>
            </a:r>
            <a:r>
              <a:rPr sz="5867" b="1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things</a:t>
            </a:r>
            <a:endParaRPr sz="5867">
              <a:solidFill>
                <a:prstClr val="black"/>
              </a:solidFill>
              <a:latin typeface="Arial"/>
              <a:cs typeface="Arial"/>
            </a:endParaRPr>
          </a:p>
          <a:p>
            <a:pPr algn="ctr" defTabSz="1219170"/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5867" b="1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consider…</a:t>
            </a:r>
            <a:endParaRPr sz="58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0780" y="1579879"/>
            <a:ext cx="332062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Visual</a:t>
            </a:r>
            <a:r>
              <a:rPr spc="-120" dirty="0"/>
              <a:t> </a:t>
            </a:r>
            <a:r>
              <a:rPr dirty="0"/>
              <a:t>Aids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25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0107" y="2706589"/>
            <a:ext cx="6158653" cy="3403090"/>
          </a:xfrm>
          <a:prstGeom prst="rect">
            <a:avLst/>
          </a:prstGeom>
        </p:spPr>
        <p:txBody>
          <a:bodyPr vert="horz" wrap="square" lIns="0" tIns="118533" rIns="0" bIns="0" rtlCol="0">
            <a:spAutoFit/>
          </a:bodyPr>
          <a:lstStyle/>
          <a:p>
            <a:pPr marL="457189" indent="-440256" defTabSz="1219170">
              <a:spcBef>
                <a:spcPts val="93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them simple and</a:t>
            </a:r>
            <a:r>
              <a:rPr sz="2667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uncluttered</a:t>
            </a:r>
          </a:p>
          <a:p>
            <a:pPr marL="457189" marR="6773" indent="-440256" defTabSz="1219170">
              <a:spcBef>
                <a:spcPts val="80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Avoid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too many words –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use  key</a:t>
            </a:r>
            <a:r>
              <a:rPr sz="2667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words</a:t>
            </a: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Don’t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use too small a</a:t>
            </a:r>
            <a:r>
              <a:rPr sz="2667" spc="-1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font</a:t>
            </a: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Using stats? Make them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digestible!</a:t>
            </a:r>
          </a:p>
          <a:p>
            <a:pPr marL="457189" marR="369984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Charts/graphs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can be good ways</a:t>
            </a:r>
            <a:r>
              <a:rPr sz="2667" spc="-1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of  conveying a</a:t>
            </a:r>
            <a:r>
              <a:rPr sz="2667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message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6109" y="1826090"/>
            <a:ext cx="2557780" cy="2971753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847" algn="ctr" defTabSz="1219170">
              <a:spcBef>
                <a:spcPts val="133"/>
              </a:spcBef>
            </a:pP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TIP: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marL="16933" marR="6773" indent="847" algn="ctr" defTabSz="1219170"/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Make sure that 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understand 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what it is </a:t>
            </a:r>
            <a:r>
              <a:rPr sz="2400" b="1" spc="-13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are  trying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say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/</a:t>
            </a:r>
            <a:r>
              <a:rPr sz="2400" b="1" spc="-8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get 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across,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and then 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try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it out on 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others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if</a:t>
            </a:r>
            <a:r>
              <a:rPr sz="2400" b="1" spc="-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possible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0780" y="1579879"/>
            <a:ext cx="332062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Visual</a:t>
            </a:r>
            <a:r>
              <a:rPr spc="-120" dirty="0"/>
              <a:t> </a:t>
            </a:r>
            <a:r>
              <a:rPr dirty="0"/>
              <a:t>Aids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26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0107" y="2807886"/>
            <a:ext cx="6179820" cy="340315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220128" indent="-440256" defTabSz="1219170">
              <a:spcBef>
                <a:spcPts val="13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Make sure your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text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is readable –  dark background, light writing or</a:t>
            </a:r>
            <a:r>
              <a:rPr sz="2667" spc="-2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vice  versa..</a:t>
            </a:r>
          </a:p>
          <a:p>
            <a:pPr marL="457189" indent="-440256" defTabSz="1219170">
              <a:spcBef>
                <a:spcPts val="80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number of points per 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section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13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667" spc="-1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minimum</a:t>
            </a:r>
          </a:p>
          <a:p>
            <a:pPr marL="1066773" marR="6773" indent="-441102" defTabSz="1219170">
              <a:spcBef>
                <a:spcPts val="7"/>
              </a:spcBef>
              <a:tabLst>
                <a:tab pos="1066773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Keywords 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and ability to talk around points will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demonstrate</a:t>
            </a:r>
            <a:r>
              <a:rPr sz="2667" spc="-1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understanding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96670" y="2502407"/>
            <a:ext cx="611293" cy="3864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TIP: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300125" y="3233521"/>
            <a:ext cx="220218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algn="ctr" defTabSz="1219170">
              <a:spcBef>
                <a:spcPts val="133"/>
              </a:spcBef>
            </a:pP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Simple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is</a:t>
            </a:r>
            <a:r>
              <a:rPr sz="2400" b="1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often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marL="1693" algn="ctr" defTabSz="1219170">
              <a:spcBef>
                <a:spcPts val="7"/>
              </a:spcBef>
            </a:pP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best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52011" y="1635420"/>
            <a:ext cx="5030047" cy="330122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086" marR="6773" indent="-6773" algn="ctr">
              <a:spcBef>
                <a:spcPts val="140"/>
              </a:spcBef>
            </a:pPr>
            <a:r>
              <a:rPr sz="4267" dirty="0"/>
              <a:t>What </a:t>
            </a:r>
            <a:r>
              <a:rPr sz="4267" spc="-7" dirty="0"/>
              <a:t>else </a:t>
            </a:r>
            <a:r>
              <a:rPr sz="4267" spc="-13" dirty="0"/>
              <a:t>a</a:t>
            </a:r>
            <a:r>
              <a:rPr lang="en-GB" sz="4267" spc="-13" dirty="0"/>
              <a:t>re we </a:t>
            </a:r>
            <a:r>
              <a:rPr sz="4267" dirty="0"/>
              <a:t> going to be</a:t>
            </a:r>
            <a:r>
              <a:rPr sz="4267" spc="-152" dirty="0"/>
              <a:t> </a:t>
            </a:r>
            <a:r>
              <a:rPr sz="4267" dirty="0"/>
              <a:t>looking  for in your  </a:t>
            </a:r>
            <a:r>
              <a:rPr sz="4267" spc="-13" dirty="0"/>
              <a:t>assessed </a:t>
            </a:r>
            <a:r>
              <a:rPr sz="4267" spc="-7" dirty="0"/>
              <a:t>presentations?</a:t>
            </a:r>
            <a:endParaRPr sz="4267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27885" y="572686"/>
            <a:ext cx="355684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Eye</a:t>
            </a:r>
            <a:r>
              <a:rPr spc="-107" dirty="0"/>
              <a:t> </a:t>
            </a:r>
            <a:r>
              <a:rPr dirty="0"/>
              <a:t>Contact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22219" y="1830153"/>
            <a:ext cx="5674360" cy="319850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indent="-440256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Look at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667" spc="-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audience…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lvl="1" indent="-441102" defTabSz="1219170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7620" algn="l"/>
                <a:tab pos="1068467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if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 genuinely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can’t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at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least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look</a:t>
            </a:r>
            <a:r>
              <a:rPr sz="2400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up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242141" indent="-440256" defTabSz="1219170">
              <a:spcBef>
                <a:spcPts val="79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Focus for a split second on</a:t>
            </a:r>
            <a:r>
              <a:rPr sz="2667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many  faces – scan the</a:t>
            </a:r>
            <a:r>
              <a:rPr sz="2667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room</a:t>
            </a:r>
          </a:p>
          <a:p>
            <a:pPr marL="1067620" lvl="1" indent="-441102" defTabSz="1219170">
              <a:spcBef>
                <a:spcPts val="1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7620" algn="l"/>
                <a:tab pos="1068467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This is also a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good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way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400" spc="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check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r>
              <a:rPr sz="2400" spc="-27" dirty="0">
                <a:solidFill>
                  <a:prstClr val="black"/>
                </a:solidFill>
                <a:latin typeface="Arial"/>
                <a:cs typeface="Arial"/>
              </a:rPr>
              <a:t>who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is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engaged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in</a:t>
            </a:r>
            <a:r>
              <a:rPr sz="2400" spc="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presentation…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298431" y="2241296"/>
            <a:ext cx="2399792" cy="239979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28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5786" y="874370"/>
            <a:ext cx="653542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Pace, </a:t>
            </a:r>
            <a:r>
              <a:rPr spc="-7" dirty="0"/>
              <a:t>Pitch </a:t>
            </a:r>
            <a:r>
              <a:rPr dirty="0"/>
              <a:t>and</a:t>
            </a:r>
            <a:r>
              <a:rPr spc="-93" dirty="0"/>
              <a:t> </a:t>
            </a:r>
            <a:r>
              <a:rPr spc="-7" dirty="0"/>
              <a:t>Power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29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30401" y="2413000"/>
            <a:ext cx="5890260" cy="317956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indent="-440256" defTabSz="1219170">
              <a:spcBef>
                <a:spcPts val="13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Vary your</a:t>
            </a:r>
            <a:r>
              <a:rPr sz="2667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pace</a:t>
            </a:r>
          </a:p>
          <a:p>
            <a:pPr marL="1066773" lvl="1" indent="-440256" defTabSz="1219170">
              <a:spcBef>
                <a:spcPts val="1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Slow </a:t>
            </a:r>
            <a:r>
              <a:rPr sz="2400" spc="-27" dirty="0">
                <a:solidFill>
                  <a:prstClr val="black"/>
                </a:solidFill>
                <a:latin typeface="Arial"/>
                <a:cs typeface="Arial"/>
              </a:rPr>
              <a:t>down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for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important key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points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Speed up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encourage</a:t>
            </a:r>
            <a:r>
              <a:rPr sz="2400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enthusiasm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609585" lvl="1" defTabSz="1219170">
              <a:spcBef>
                <a:spcPts val="60"/>
              </a:spcBef>
              <a:buClr>
                <a:srgbClr val="CCCCCC"/>
              </a:buClr>
              <a:buFont typeface="MS Gothic"/>
              <a:buChar char="o"/>
            </a:pPr>
            <a:endParaRPr sz="31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Pitch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spcBef>
                <a:spcPts val="1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Keep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r>
              <a:rPr sz="2400" spc="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awake!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marR="259074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Remember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boring monotone  teachers at school…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15786" y="874370"/>
            <a:ext cx="653542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4800" b="1" dirty="0">
                <a:solidFill>
                  <a:prstClr val="black"/>
                </a:solidFill>
                <a:latin typeface="Arial"/>
                <a:cs typeface="Arial"/>
              </a:rPr>
              <a:t>Pace, </a:t>
            </a:r>
            <a:r>
              <a:rPr sz="4800" b="1" spc="-7" dirty="0">
                <a:solidFill>
                  <a:prstClr val="black"/>
                </a:solidFill>
                <a:latin typeface="Arial"/>
                <a:cs typeface="Arial"/>
              </a:rPr>
              <a:t>Pitch </a:t>
            </a:r>
            <a:r>
              <a:rPr sz="4800" b="1" dirty="0">
                <a:solidFill>
                  <a:prstClr val="black"/>
                </a:solidFill>
                <a:latin typeface="Arial"/>
                <a:cs typeface="Arial"/>
              </a:rPr>
              <a:t>and</a:t>
            </a:r>
            <a:r>
              <a:rPr sz="4800" b="1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4800" b="1" spc="-7" dirty="0">
                <a:solidFill>
                  <a:prstClr val="black"/>
                </a:solidFill>
                <a:latin typeface="Arial"/>
                <a:cs typeface="Arial"/>
              </a:rPr>
              <a:t>Power</a:t>
            </a:r>
            <a:endParaRPr sz="48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30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0108" y="3316394"/>
            <a:ext cx="6399953" cy="124839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6773" indent="-441102" defTabSz="1219170">
              <a:spcBef>
                <a:spcPts val="133"/>
              </a:spcBef>
              <a:tabLst>
                <a:tab pos="457189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There may be something you feel</a:t>
            </a:r>
            <a:r>
              <a:rPr sz="2667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really  strongly about – use power in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your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voice to highlight your</a:t>
            </a:r>
            <a:r>
              <a:rPr sz="2667" spc="-1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interest!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92681" y="874370"/>
            <a:ext cx="461010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Body</a:t>
            </a:r>
            <a:r>
              <a:rPr spc="-100" dirty="0"/>
              <a:t> </a:t>
            </a:r>
            <a:r>
              <a:rPr dirty="0"/>
              <a:t>Language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31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61674" y="2245462"/>
            <a:ext cx="5771727" cy="32795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Folding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arms?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Defensive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Avoid nervous</a:t>
            </a:r>
            <a:r>
              <a:rPr sz="2400" spc="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gestures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E.g.,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clicking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pen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Body language includes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eye</a:t>
            </a:r>
            <a:r>
              <a:rPr sz="2400" spc="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contact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6773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Don’t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over rely on </a:t>
            </a: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the slides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</a:t>
            </a: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use as an aid or guide. F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ace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with </a:t>
            </a:r>
            <a:r>
              <a:rPr lang="en-GB" sz="2400" spc="-20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whole</a:t>
            </a:r>
            <a:r>
              <a:rPr sz="2400" spc="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body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2427" y="963778"/>
            <a:ext cx="735330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Don’t forget to</a:t>
            </a:r>
            <a:r>
              <a:rPr spc="-73" dirty="0"/>
              <a:t> </a:t>
            </a:r>
            <a:r>
              <a:rPr dirty="0"/>
              <a:t>practice…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32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1599183" y="2730104"/>
            <a:ext cx="13057632" cy="257525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701757" indent="-441102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1702604" algn="l"/>
                <a:tab pos="1703451" algn="l"/>
              </a:tabLst>
            </a:pPr>
            <a:r>
              <a:rPr dirty="0"/>
              <a:t>Practice in </a:t>
            </a:r>
            <a:r>
              <a:rPr spc="-7" dirty="0"/>
              <a:t>front </a:t>
            </a:r>
            <a:r>
              <a:rPr dirty="0"/>
              <a:t>of family, friends or a</a:t>
            </a:r>
            <a:r>
              <a:rPr spc="-200" dirty="0"/>
              <a:t> </a:t>
            </a:r>
            <a:r>
              <a:rPr dirty="0"/>
              <a:t>mirror</a:t>
            </a:r>
          </a:p>
          <a:p>
            <a:pPr marL="2311342" lvl="1" indent="-441102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2312189" algn="l"/>
                <a:tab pos="2313036" algn="l"/>
              </a:tabLst>
            </a:pPr>
            <a:r>
              <a:rPr sz="2400" spc="-7" dirty="0">
                <a:latin typeface="Arial"/>
                <a:cs typeface="Arial"/>
              </a:rPr>
              <a:t>You </a:t>
            </a:r>
            <a:r>
              <a:rPr sz="2400" spc="-20" dirty="0">
                <a:latin typeface="Arial"/>
                <a:cs typeface="Arial"/>
              </a:rPr>
              <a:t>will </a:t>
            </a:r>
            <a:r>
              <a:rPr sz="2400" spc="-7" dirty="0">
                <a:latin typeface="Arial"/>
                <a:cs typeface="Arial"/>
              </a:rPr>
              <a:t>present more confidently </a:t>
            </a:r>
            <a:r>
              <a:rPr sz="2400" dirty="0">
                <a:latin typeface="Arial"/>
                <a:cs typeface="Arial"/>
              </a:rPr>
              <a:t>if </a:t>
            </a:r>
            <a:r>
              <a:rPr sz="2400" spc="-13" dirty="0">
                <a:latin typeface="Arial"/>
                <a:cs typeface="Arial"/>
              </a:rPr>
              <a:t>you </a:t>
            </a:r>
            <a:r>
              <a:rPr sz="2400" spc="-7" dirty="0">
                <a:latin typeface="Arial"/>
                <a:cs typeface="Arial"/>
              </a:rPr>
              <a:t>feel prepared</a:t>
            </a:r>
            <a:r>
              <a:rPr sz="2400" spc="213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–</a:t>
            </a:r>
          </a:p>
          <a:p>
            <a:pPr marL="2311342"/>
            <a:r>
              <a:rPr sz="2400" spc="-13" dirty="0"/>
              <a:t>and </a:t>
            </a:r>
            <a:r>
              <a:rPr sz="2400" dirty="0"/>
              <a:t>if </a:t>
            </a:r>
            <a:r>
              <a:rPr sz="2400" spc="-20" dirty="0"/>
              <a:t>you </a:t>
            </a:r>
            <a:r>
              <a:rPr sz="2400" spc="-7" dirty="0"/>
              <a:t>know </a:t>
            </a:r>
            <a:r>
              <a:rPr sz="2400" spc="-27" dirty="0"/>
              <a:t>what </a:t>
            </a:r>
            <a:r>
              <a:rPr sz="2400" spc="-20" dirty="0"/>
              <a:t>you </a:t>
            </a:r>
            <a:r>
              <a:rPr sz="2400" spc="-7" dirty="0"/>
              <a:t>are talking </a:t>
            </a:r>
            <a:r>
              <a:rPr sz="2400" spc="-13" dirty="0"/>
              <a:t>about</a:t>
            </a:r>
            <a:r>
              <a:rPr sz="2400" spc="272" dirty="0"/>
              <a:t> </a:t>
            </a:r>
            <a:r>
              <a:rPr sz="2400" spc="-13" dirty="0"/>
              <a:t>beforehand!</a:t>
            </a:r>
            <a:endParaRPr sz="2400" dirty="0"/>
          </a:p>
          <a:p>
            <a:pPr marL="1243722"/>
            <a:endParaRPr sz="2400" dirty="0"/>
          </a:p>
          <a:p>
            <a:pPr marL="1701757" indent="-441102">
              <a:spcBef>
                <a:spcPts val="172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1702604" algn="l"/>
                <a:tab pos="1703451" algn="l"/>
              </a:tabLst>
            </a:pPr>
            <a:r>
              <a:rPr dirty="0"/>
              <a:t>Make sure you have everything you need before</a:t>
            </a:r>
            <a:r>
              <a:rPr spc="-267" dirty="0"/>
              <a:t> </a:t>
            </a:r>
            <a:r>
              <a:rPr dirty="0"/>
              <a:t>you</a:t>
            </a:r>
          </a:p>
          <a:p>
            <a:pPr marL="1701757"/>
            <a:r>
              <a:rPr dirty="0"/>
              <a:t>start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7723" y="830071"/>
            <a:ext cx="569214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Anxiety </a:t>
            </a:r>
            <a:r>
              <a:rPr dirty="0"/>
              <a:t>and</a:t>
            </a:r>
            <a:r>
              <a:rPr spc="-47" dirty="0"/>
              <a:t> </a:t>
            </a:r>
            <a:r>
              <a:rPr spc="-7" dirty="0"/>
              <a:t>Nerves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33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06377" y="2198725"/>
            <a:ext cx="7020560" cy="3342133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indent="-440256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Public speaking is</a:t>
            </a:r>
            <a:r>
              <a:rPr sz="2667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nerve-wracking!</a:t>
            </a:r>
          </a:p>
          <a:p>
            <a:pPr defTabSz="1219170">
              <a:spcBef>
                <a:spcPts val="47"/>
              </a:spcBef>
              <a:buClr>
                <a:srgbClr val="CCCCCC"/>
              </a:buClr>
              <a:buFont typeface="MS Gothic"/>
              <a:buChar char="o"/>
            </a:pPr>
            <a:endParaRPr sz="41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It is perfectly natural to be</a:t>
            </a:r>
            <a:r>
              <a:rPr sz="2667" spc="-2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nervous</a:t>
            </a:r>
          </a:p>
          <a:p>
            <a:pPr defTabSz="1219170">
              <a:spcBef>
                <a:spcPts val="47"/>
              </a:spcBef>
              <a:buClr>
                <a:srgbClr val="CCCCCC"/>
              </a:buClr>
              <a:buFont typeface="MS Gothic"/>
              <a:buChar char="o"/>
            </a:pPr>
            <a:endParaRPr sz="41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marR="6773" indent="-440256" algn="just" defTabSz="1219170">
              <a:buClr>
                <a:srgbClr val="CCCCCC"/>
              </a:buClr>
              <a:buSzPct val="80000"/>
              <a:buFont typeface="MS Gothic"/>
              <a:buChar char="o"/>
              <a:tabLst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If you follow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previous points, you</a:t>
            </a:r>
            <a:r>
              <a:rPr sz="2667" spc="-1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should  (hopefully) go into your presentation having  alleviated some of your initial</a:t>
            </a:r>
            <a:r>
              <a:rPr sz="2667" spc="-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nerves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7723" y="830071"/>
            <a:ext cx="569214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Anxiety </a:t>
            </a:r>
            <a:r>
              <a:rPr dirty="0"/>
              <a:t>and</a:t>
            </a:r>
            <a:r>
              <a:rPr spc="-47" dirty="0"/>
              <a:t> </a:t>
            </a:r>
            <a:r>
              <a:rPr spc="-7" dirty="0"/>
              <a:t>Nerves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06378" y="2010860"/>
            <a:ext cx="747522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  <a:tabLst>
                <a:tab pos="457189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reduce anxiety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on 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day,</a:t>
            </a:r>
            <a:r>
              <a:rPr sz="2400" spc="-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consider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defTabSz="1219170">
              <a:spcBef>
                <a:spcPts val="7"/>
              </a:spcBef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the following: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06378" y="2974352"/>
            <a:ext cx="8763170" cy="3827458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indent="-440256" defTabSz="1219170">
              <a:lnSpc>
                <a:spcPct val="150000"/>
              </a:lnSpc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Cue cards make less noise if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you</a:t>
            </a:r>
            <a:r>
              <a:rPr sz="2400" spc="-1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are</a:t>
            </a:r>
          </a:p>
          <a:p>
            <a:pPr marL="457189" defTabSz="1219170">
              <a:lnSpc>
                <a:spcPct val="150000"/>
              </a:lnSpc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shaking than loose A4</a:t>
            </a:r>
            <a:r>
              <a:rPr sz="2400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sheets</a:t>
            </a:r>
          </a:p>
          <a:p>
            <a:pPr marL="457189" indent="-440256" defTabSz="1219170">
              <a:lnSpc>
                <a:spcPct val="150000"/>
              </a:lnSpc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Know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room and the</a:t>
            </a:r>
            <a:r>
              <a:rPr sz="2400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equipment</a:t>
            </a:r>
          </a:p>
          <a:p>
            <a:pPr marL="457189" marR="55879" indent="-440256" defTabSz="1219170">
              <a:lnSpc>
                <a:spcPct val="150000"/>
              </a:lnSpc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Take deep breaths and consciously</a:t>
            </a:r>
            <a:r>
              <a:rPr sz="2400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slow  down your</a:t>
            </a:r>
            <a:r>
              <a:rPr sz="2400" spc="-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speech</a:t>
            </a:r>
          </a:p>
          <a:p>
            <a:pPr marL="457189" marR="6773" indent="-440256" defTabSz="1219170">
              <a:lnSpc>
                <a:spcPct val="150000"/>
              </a:lnSpc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Arrive on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time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do not fluster yourself</a:t>
            </a:r>
            <a:r>
              <a:rPr sz="2400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by  arriving</a:t>
            </a:r>
            <a:r>
              <a:rPr sz="2400" spc="-2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late</a:t>
            </a:r>
            <a:endParaRPr lang="en-GB"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6773" indent="-440256" defTabSz="1219170">
              <a:lnSpc>
                <a:spcPct val="150000"/>
              </a:lnSpc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Do not be afraid to stop and take a second to compose yourself 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590190" y="6271701"/>
            <a:ext cx="220980" cy="22136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defTabSz="1219170">
              <a:spcBef>
                <a:spcPts val="127"/>
              </a:spcBef>
            </a:pPr>
            <a:r>
              <a:rPr sz="1333" b="1" spc="-13" dirty="0">
                <a:solidFill>
                  <a:srgbClr val="FFFFFF"/>
                </a:solidFill>
                <a:latin typeface="Arial"/>
                <a:cs typeface="Arial"/>
              </a:rPr>
              <a:t>36</a:t>
            </a:r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7723" y="830071"/>
            <a:ext cx="569214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Anxiety </a:t>
            </a:r>
            <a:r>
              <a:rPr dirty="0"/>
              <a:t>and</a:t>
            </a:r>
            <a:r>
              <a:rPr spc="-47" dirty="0"/>
              <a:t> </a:t>
            </a:r>
            <a:r>
              <a:rPr spc="-7" dirty="0"/>
              <a:t>Nerves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06377" y="2198725"/>
            <a:ext cx="7823200" cy="391703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marR="748435" indent="-440256" algn="just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You will feel more nervous than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actually  appear – so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don’t worry about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audience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noticing!</a:t>
            </a:r>
          </a:p>
          <a:p>
            <a:pPr marL="626518" defTabSz="1219170">
              <a:spcBef>
                <a:spcPts val="7"/>
              </a:spcBef>
              <a:tabLst>
                <a:tab pos="1066773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Plus,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they’ll all be just as</a:t>
            </a:r>
            <a:r>
              <a:rPr sz="2667" spc="-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nervous!</a:t>
            </a: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Do not be afraid of</a:t>
            </a:r>
            <a:r>
              <a:rPr sz="2667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silence</a:t>
            </a:r>
          </a:p>
          <a:p>
            <a:pPr marL="457189" marR="6773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TIP: </a:t>
            </a:r>
            <a:r>
              <a:rPr lang="en-GB" sz="2667" spc="-7" dirty="0">
                <a:solidFill>
                  <a:prstClr val="black"/>
                </a:solidFill>
                <a:latin typeface="Arial"/>
                <a:cs typeface="Arial"/>
              </a:rPr>
              <a:t>any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r>
              <a:rPr lang="en-GB" sz="2667" spc="-7" dirty="0">
                <a:solidFill>
                  <a:prstClr val="black"/>
                </a:solidFill>
                <a:latin typeface="Arial"/>
                <a:cs typeface="Arial"/>
              </a:rPr>
              <a:t>s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 at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UG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level don’t last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that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long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so think of it as a short performance.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Even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if 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you’re not feeling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confident,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pretend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that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 are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confident!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590190" y="6271701"/>
            <a:ext cx="220980" cy="22136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defTabSz="1219170">
              <a:spcBef>
                <a:spcPts val="127"/>
              </a:spcBef>
            </a:pPr>
            <a:r>
              <a:rPr sz="1333" b="1" spc="-13" dirty="0">
                <a:solidFill>
                  <a:srgbClr val="FFFFFF"/>
                </a:solidFill>
                <a:latin typeface="Arial"/>
                <a:cs typeface="Arial"/>
              </a:rPr>
              <a:t>37</a:t>
            </a:r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1381</Words>
  <Application>Microsoft Office PowerPoint</Application>
  <PresentationFormat>Widescreen</PresentationFormat>
  <Paragraphs>225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MS Gothic</vt:lpstr>
      <vt:lpstr>Arial</vt:lpstr>
      <vt:lpstr>Calibri</vt:lpstr>
      <vt:lpstr>Courier New</vt:lpstr>
      <vt:lpstr>Segoe UI Symbol</vt:lpstr>
      <vt:lpstr>Times New Roman</vt:lpstr>
      <vt:lpstr>1_Office Theme</vt:lpstr>
      <vt:lpstr>Study Skills: Presentations</vt:lpstr>
      <vt:lpstr>Aims:</vt:lpstr>
      <vt:lpstr>Why do we assess  you via  presentations?</vt:lpstr>
      <vt:lpstr>How to give a  good  presentation</vt:lpstr>
      <vt:lpstr>Presenting doesn’t come  natural to us as humans…</vt:lpstr>
      <vt:lpstr>Preparation:</vt:lpstr>
      <vt:lpstr>PowerPoint Presentation</vt:lpstr>
      <vt:lpstr>PowerPoint Presentation</vt:lpstr>
      <vt:lpstr>1. What will they know of your subject?</vt:lpstr>
      <vt:lpstr>PowerPoint Presentation</vt:lpstr>
      <vt:lpstr>1. Again, consider your audience</vt:lpstr>
      <vt:lpstr>2. The Introduction</vt:lpstr>
      <vt:lpstr>2. The Introduction</vt:lpstr>
      <vt:lpstr>2. The Introduction</vt:lpstr>
      <vt:lpstr>2. The Introduction</vt:lpstr>
      <vt:lpstr>2. The Main Body</vt:lpstr>
      <vt:lpstr>2. The Main Body</vt:lpstr>
      <vt:lpstr>2. The Main Body</vt:lpstr>
      <vt:lpstr>2. The Main Body</vt:lpstr>
      <vt:lpstr>3. Conclusion</vt:lpstr>
      <vt:lpstr>3. Conclusion</vt:lpstr>
      <vt:lpstr>4. References</vt:lpstr>
      <vt:lpstr>Do not do this</vt:lpstr>
      <vt:lpstr>PowerPoint Presentation</vt:lpstr>
      <vt:lpstr>Visual Aids</vt:lpstr>
      <vt:lpstr>Visual Aids</vt:lpstr>
      <vt:lpstr>What else are we  going to be looking  for in your  assessed presentations?</vt:lpstr>
      <vt:lpstr>Eye Contact</vt:lpstr>
      <vt:lpstr>Pace, Pitch and Power</vt:lpstr>
      <vt:lpstr>PowerPoint Presentation</vt:lpstr>
      <vt:lpstr>Body Language</vt:lpstr>
      <vt:lpstr>Don’t forget to practice…</vt:lpstr>
      <vt:lpstr>Anxiety and Nerves</vt:lpstr>
      <vt:lpstr>Anxiety and Nerves</vt:lpstr>
      <vt:lpstr>Anxiety and Nerves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 Study Skills  for Students</dc:title>
  <dc:creator>Zoe Cooke</dc:creator>
  <cp:lastModifiedBy>Zoe Cooke</cp:lastModifiedBy>
  <cp:revision>1</cp:revision>
  <dcterms:created xsi:type="dcterms:W3CDTF">2022-12-02T08:28:32Z</dcterms:created>
  <dcterms:modified xsi:type="dcterms:W3CDTF">2023-11-08T11:54:23Z</dcterms:modified>
</cp:coreProperties>
</file>