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notesMasterIdLst>
    <p:notesMasterId r:id="rId40"/>
  </p:notesMasterIdLst>
  <p:sldIdLst>
    <p:sldId id="256" r:id="rId2"/>
    <p:sldId id="257" r:id="rId3"/>
    <p:sldId id="260" r:id="rId4"/>
    <p:sldId id="259" r:id="rId5"/>
    <p:sldId id="258"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7" r:id="rId26"/>
    <p:sldId id="282" r:id="rId27"/>
    <p:sldId id="283" r:id="rId28"/>
    <p:sldId id="286" r:id="rId29"/>
    <p:sldId id="288" r:id="rId30"/>
    <p:sldId id="289" r:id="rId31"/>
    <p:sldId id="285" r:id="rId32"/>
    <p:sldId id="290" r:id="rId33"/>
    <p:sldId id="291" r:id="rId34"/>
    <p:sldId id="292" r:id="rId35"/>
    <p:sldId id="293" r:id="rId36"/>
    <p:sldId id="294" r:id="rId37"/>
    <p:sldId id="295" r:id="rId38"/>
    <p:sldId id="296" r:id="rId39"/>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F1F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4680B8A-281F-4843-81EB-ABF64279F3C6}" v="57" dt="2025-05-01T14:37:28.70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8758" autoAdjust="0"/>
  </p:normalViewPr>
  <p:slideViewPr>
    <p:cSldViewPr snapToGrid="0">
      <p:cViewPr varScale="1">
        <p:scale>
          <a:sx n="73" d="100"/>
          <a:sy n="73" d="100"/>
        </p:scale>
        <p:origin x="107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presProps" Target="presProps.xml"/></Relationships>
</file>

<file path=ppt/diagrams/_rels/data4.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_rels/drawing4.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6DA1E9A-E3DF-4BD5-BD79-B09011998B1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B038A50-E0C4-4018-853C-814B3EC8C179}">
      <dgm:prSet/>
      <dgm:spPr/>
      <dgm:t>
        <a:bodyPr/>
        <a:lstStyle/>
        <a:p>
          <a:r>
            <a:rPr lang="en-GB"/>
            <a:t>By the end of this session, you should be able to:</a:t>
          </a:r>
          <a:endParaRPr lang="en-US"/>
        </a:p>
      </dgm:t>
    </dgm:pt>
    <dgm:pt modelId="{86FC2217-FEBB-43A9-9DA2-D0C65CD4483C}" type="parTrans" cxnId="{92BE79A3-ABA1-44DD-A86E-A25D80149489}">
      <dgm:prSet/>
      <dgm:spPr/>
      <dgm:t>
        <a:bodyPr/>
        <a:lstStyle/>
        <a:p>
          <a:endParaRPr lang="en-US"/>
        </a:p>
      </dgm:t>
    </dgm:pt>
    <dgm:pt modelId="{CFA67504-5A28-4834-A2D1-4E3A76941A38}" type="sibTrans" cxnId="{92BE79A3-ABA1-44DD-A86E-A25D80149489}">
      <dgm:prSet/>
      <dgm:spPr/>
      <dgm:t>
        <a:bodyPr/>
        <a:lstStyle/>
        <a:p>
          <a:endParaRPr lang="en-US"/>
        </a:p>
      </dgm:t>
    </dgm:pt>
    <dgm:pt modelId="{DDE3FDAD-612A-46D7-AA82-794CDC4C76EB}">
      <dgm:prSet/>
      <dgm:spPr/>
      <dgm:t>
        <a:bodyPr/>
        <a:lstStyle/>
        <a:p>
          <a:r>
            <a:rPr lang="en-GB"/>
            <a:t>Define duress and explain the categories of duress (violence to person, threats against property, economic duress).</a:t>
          </a:r>
          <a:endParaRPr lang="en-US"/>
        </a:p>
      </dgm:t>
    </dgm:pt>
    <dgm:pt modelId="{C3AB8491-3258-44F5-A993-0388FD2894F2}" type="parTrans" cxnId="{D0903C15-8339-4ABD-BAED-50B2B963AD14}">
      <dgm:prSet/>
      <dgm:spPr/>
      <dgm:t>
        <a:bodyPr/>
        <a:lstStyle/>
        <a:p>
          <a:endParaRPr lang="en-US"/>
        </a:p>
      </dgm:t>
    </dgm:pt>
    <dgm:pt modelId="{0146B6DB-56B7-4AFE-8E99-C47BF7DE14A8}" type="sibTrans" cxnId="{D0903C15-8339-4ABD-BAED-50B2B963AD14}">
      <dgm:prSet/>
      <dgm:spPr/>
      <dgm:t>
        <a:bodyPr/>
        <a:lstStyle/>
        <a:p>
          <a:endParaRPr lang="en-US"/>
        </a:p>
      </dgm:t>
    </dgm:pt>
    <dgm:pt modelId="{2BE03D57-871A-4FB5-95DB-4A40A112561E}">
      <dgm:prSet/>
      <dgm:spPr/>
      <dgm:t>
        <a:bodyPr/>
        <a:lstStyle/>
        <a:p>
          <a:r>
            <a:rPr lang="en-GB"/>
            <a:t>Define undue influence and distinguish between presumed and actual undue influence and explain the remedies and statutory protection for consumers. </a:t>
          </a:r>
          <a:endParaRPr lang="en-US"/>
        </a:p>
      </dgm:t>
    </dgm:pt>
    <dgm:pt modelId="{B240E98F-4389-4FBA-BFBE-A776FFA6A1DD}" type="parTrans" cxnId="{5335D0C1-D161-4406-933A-A6BFF4835FCC}">
      <dgm:prSet/>
      <dgm:spPr/>
      <dgm:t>
        <a:bodyPr/>
        <a:lstStyle/>
        <a:p>
          <a:endParaRPr lang="en-US"/>
        </a:p>
      </dgm:t>
    </dgm:pt>
    <dgm:pt modelId="{30E7FD62-0544-4E4B-B822-4DD97224B981}" type="sibTrans" cxnId="{5335D0C1-D161-4406-933A-A6BFF4835FCC}">
      <dgm:prSet/>
      <dgm:spPr/>
      <dgm:t>
        <a:bodyPr/>
        <a:lstStyle/>
        <a:p>
          <a:endParaRPr lang="en-US"/>
        </a:p>
      </dgm:t>
    </dgm:pt>
    <dgm:pt modelId="{4C86B6F8-8D39-4757-9ED6-1F9DDEB3307A}" type="pres">
      <dgm:prSet presAssocID="{46DA1E9A-E3DF-4BD5-BD79-B09011998B15}" presName="linear" presStyleCnt="0">
        <dgm:presLayoutVars>
          <dgm:animLvl val="lvl"/>
          <dgm:resizeHandles val="exact"/>
        </dgm:presLayoutVars>
      </dgm:prSet>
      <dgm:spPr/>
    </dgm:pt>
    <dgm:pt modelId="{870D833F-6FCB-42F8-8FD6-8961B9FDC952}" type="pres">
      <dgm:prSet presAssocID="{1B038A50-E0C4-4018-853C-814B3EC8C179}" presName="parentText" presStyleLbl="node1" presStyleIdx="0" presStyleCnt="3">
        <dgm:presLayoutVars>
          <dgm:chMax val="0"/>
          <dgm:bulletEnabled val="1"/>
        </dgm:presLayoutVars>
      </dgm:prSet>
      <dgm:spPr/>
    </dgm:pt>
    <dgm:pt modelId="{842A609B-686F-4300-91F4-3EB00F710C49}" type="pres">
      <dgm:prSet presAssocID="{CFA67504-5A28-4834-A2D1-4E3A76941A38}" presName="spacer" presStyleCnt="0"/>
      <dgm:spPr/>
    </dgm:pt>
    <dgm:pt modelId="{85EC4859-0A73-4177-8A36-B61D5885A06A}" type="pres">
      <dgm:prSet presAssocID="{DDE3FDAD-612A-46D7-AA82-794CDC4C76EB}" presName="parentText" presStyleLbl="node1" presStyleIdx="1" presStyleCnt="3">
        <dgm:presLayoutVars>
          <dgm:chMax val="0"/>
          <dgm:bulletEnabled val="1"/>
        </dgm:presLayoutVars>
      </dgm:prSet>
      <dgm:spPr/>
    </dgm:pt>
    <dgm:pt modelId="{D2D1318C-2ACD-424E-AE1B-0E262722F2E5}" type="pres">
      <dgm:prSet presAssocID="{0146B6DB-56B7-4AFE-8E99-C47BF7DE14A8}" presName="spacer" presStyleCnt="0"/>
      <dgm:spPr/>
    </dgm:pt>
    <dgm:pt modelId="{AF74A1DE-A0F9-471C-8924-6F6E4AE20932}" type="pres">
      <dgm:prSet presAssocID="{2BE03D57-871A-4FB5-95DB-4A40A112561E}" presName="parentText" presStyleLbl="node1" presStyleIdx="2" presStyleCnt="3">
        <dgm:presLayoutVars>
          <dgm:chMax val="0"/>
          <dgm:bulletEnabled val="1"/>
        </dgm:presLayoutVars>
      </dgm:prSet>
      <dgm:spPr/>
    </dgm:pt>
  </dgm:ptLst>
  <dgm:cxnLst>
    <dgm:cxn modelId="{D0903C15-8339-4ABD-BAED-50B2B963AD14}" srcId="{46DA1E9A-E3DF-4BD5-BD79-B09011998B15}" destId="{DDE3FDAD-612A-46D7-AA82-794CDC4C76EB}" srcOrd="1" destOrd="0" parTransId="{C3AB8491-3258-44F5-A993-0388FD2894F2}" sibTransId="{0146B6DB-56B7-4AFE-8E99-C47BF7DE14A8}"/>
    <dgm:cxn modelId="{1556361D-ABA1-449F-87F0-842D05BB2A50}" type="presOf" srcId="{46DA1E9A-E3DF-4BD5-BD79-B09011998B15}" destId="{4C86B6F8-8D39-4757-9ED6-1F9DDEB3307A}" srcOrd="0" destOrd="0" presId="urn:microsoft.com/office/officeart/2005/8/layout/vList2"/>
    <dgm:cxn modelId="{5220A236-0FCA-43C8-8E8C-DDE830AA7BE0}" type="presOf" srcId="{1B038A50-E0C4-4018-853C-814B3EC8C179}" destId="{870D833F-6FCB-42F8-8FD6-8961B9FDC952}" srcOrd="0" destOrd="0" presId="urn:microsoft.com/office/officeart/2005/8/layout/vList2"/>
    <dgm:cxn modelId="{A2449845-0ABE-4203-99D3-1D91978AF278}" type="presOf" srcId="{2BE03D57-871A-4FB5-95DB-4A40A112561E}" destId="{AF74A1DE-A0F9-471C-8924-6F6E4AE20932}" srcOrd="0" destOrd="0" presId="urn:microsoft.com/office/officeart/2005/8/layout/vList2"/>
    <dgm:cxn modelId="{92BE79A3-ABA1-44DD-A86E-A25D80149489}" srcId="{46DA1E9A-E3DF-4BD5-BD79-B09011998B15}" destId="{1B038A50-E0C4-4018-853C-814B3EC8C179}" srcOrd="0" destOrd="0" parTransId="{86FC2217-FEBB-43A9-9DA2-D0C65CD4483C}" sibTransId="{CFA67504-5A28-4834-A2D1-4E3A76941A38}"/>
    <dgm:cxn modelId="{5335D0C1-D161-4406-933A-A6BFF4835FCC}" srcId="{46DA1E9A-E3DF-4BD5-BD79-B09011998B15}" destId="{2BE03D57-871A-4FB5-95DB-4A40A112561E}" srcOrd="2" destOrd="0" parTransId="{B240E98F-4389-4FBA-BFBE-A776FFA6A1DD}" sibTransId="{30E7FD62-0544-4E4B-B822-4DD97224B981}"/>
    <dgm:cxn modelId="{0F267BDB-BBB9-4349-833A-504665B88BA1}" type="presOf" srcId="{DDE3FDAD-612A-46D7-AA82-794CDC4C76EB}" destId="{85EC4859-0A73-4177-8A36-B61D5885A06A}" srcOrd="0" destOrd="0" presId="urn:microsoft.com/office/officeart/2005/8/layout/vList2"/>
    <dgm:cxn modelId="{BB6C2A5C-1123-4C76-8804-9C3FC3E23B43}" type="presParOf" srcId="{4C86B6F8-8D39-4757-9ED6-1F9DDEB3307A}" destId="{870D833F-6FCB-42F8-8FD6-8961B9FDC952}" srcOrd="0" destOrd="0" presId="urn:microsoft.com/office/officeart/2005/8/layout/vList2"/>
    <dgm:cxn modelId="{BCA5EF15-0927-4A4C-B188-EC21235883FF}" type="presParOf" srcId="{4C86B6F8-8D39-4757-9ED6-1F9DDEB3307A}" destId="{842A609B-686F-4300-91F4-3EB00F710C49}" srcOrd="1" destOrd="0" presId="urn:microsoft.com/office/officeart/2005/8/layout/vList2"/>
    <dgm:cxn modelId="{06E99E5D-34CA-495A-A53A-C717861EECBC}" type="presParOf" srcId="{4C86B6F8-8D39-4757-9ED6-1F9DDEB3307A}" destId="{85EC4859-0A73-4177-8A36-B61D5885A06A}" srcOrd="2" destOrd="0" presId="urn:microsoft.com/office/officeart/2005/8/layout/vList2"/>
    <dgm:cxn modelId="{4D2F8699-DF3B-4E9F-B73D-C4DFDE428B3A}" type="presParOf" srcId="{4C86B6F8-8D39-4757-9ED6-1F9DDEB3307A}" destId="{D2D1318C-2ACD-424E-AE1B-0E262722F2E5}" srcOrd="3" destOrd="0" presId="urn:microsoft.com/office/officeart/2005/8/layout/vList2"/>
    <dgm:cxn modelId="{2169AD54-C5DC-4441-86BA-8DACA7F84B20}" type="presParOf" srcId="{4C86B6F8-8D39-4757-9ED6-1F9DDEB3307A}" destId="{AF74A1DE-A0F9-471C-8924-6F6E4AE20932}"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F86281B-CE9D-4383-8DC8-D0C6015C92E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3558439-579F-49D0-9568-D83D5BD04BCE}">
      <dgm:prSet/>
      <dgm:spPr/>
      <dgm:t>
        <a:bodyPr/>
        <a:lstStyle/>
        <a:p>
          <a:r>
            <a:rPr lang="en-GB"/>
            <a:t>An agreement to commit a crime, tort or a fraud.</a:t>
          </a:r>
          <a:endParaRPr lang="en-US"/>
        </a:p>
      </dgm:t>
    </dgm:pt>
    <dgm:pt modelId="{E7FD0186-965F-4A91-9993-AE7A5EFF9BF5}" type="parTrans" cxnId="{09B78A3A-07F6-414B-8A89-3C3D94894CFB}">
      <dgm:prSet/>
      <dgm:spPr/>
      <dgm:t>
        <a:bodyPr/>
        <a:lstStyle/>
        <a:p>
          <a:endParaRPr lang="en-US"/>
        </a:p>
      </dgm:t>
    </dgm:pt>
    <dgm:pt modelId="{C87F8B32-C2F5-49E3-80C6-2EC80F0AC90C}" type="sibTrans" cxnId="{09B78A3A-07F6-414B-8A89-3C3D94894CFB}">
      <dgm:prSet/>
      <dgm:spPr/>
      <dgm:t>
        <a:bodyPr/>
        <a:lstStyle/>
        <a:p>
          <a:endParaRPr lang="en-US"/>
        </a:p>
      </dgm:t>
    </dgm:pt>
    <dgm:pt modelId="{5DCF318E-7A07-4ECD-BD2E-DB974E6A70E8}">
      <dgm:prSet/>
      <dgm:spPr/>
      <dgm:t>
        <a:bodyPr/>
        <a:lstStyle/>
        <a:p>
          <a:r>
            <a:rPr lang="en-GB"/>
            <a:t>An agreement to defraud Revenue and Customs (HMRC) – Napier v National Business Agency Ltd [1951]</a:t>
          </a:r>
          <a:endParaRPr lang="en-US"/>
        </a:p>
      </dgm:t>
    </dgm:pt>
    <dgm:pt modelId="{ADEBB3F4-6CDB-409F-A076-CC4147101B96}" type="parTrans" cxnId="{ABC4D2E6-5B1E-4F7A-9B22-2CB27E357F0D}">
      <dgm:prSet/>
      <dgm:spPr/>
      <dgm:t>
        <a:bodyPr/>
        <a:lstStyle/>
        <a:p>
          <a:endParaRPr lang="en-US"/>
        </a:p>
      </dgm:t>
    </dgm:pt>
    <dgm:pt modelId="{127ACA60-E10C-4313-963F-AAA98FF29A3F}" type="sibTrans" cxnId="{ABC4D2E6-5B1E-4F7A-9B22-2CB27E357F0D}">
      <dgm:prSet/>
      <dgm:spPr/>
      <dgm:t>
        <a:bodyPr/>
        <a:lstStyle/>
        <a:p>
          <a:endParaRPr lang="en-US"/>
        </a:p>
      </dgm:t>
    </dgm:pt>
    <dgm:pt modelId="{1A30AF5F-0D0A-492D-9CD5-B30444D4E646}">
      <dgm:prSet/>
      <dgm:spPr/>
      <dgm:t>
        <a:bodyPr/>
        <a:lstStyle/>
        <a:p>
          <a:r>
            <a:rPr lang="en-GB"/>
            <a:t>Contracts damaging to the public safety or foreign relations – Furtado v Rogers [1802]</a:t>
          </a:r>
          <a:endParaRPr lang="en-US"/>
        </a:p>
      </dgm:t>
    </dgm:pt>
    <dgm:pt modelId="{CF39D333-17BA-4471-9658-7AB276D31CE9}" type="parTrans" cxnId="{23FE7E21-42F3-4905-8CB5-C88F2852CAE4}">
      <dgm:prSet/>
      <dgm:spPr/>
      <dgm:t>
        <a:bodyPr/>
        <a:lstStyle/>
        <a:p>
          <a:endParaRPr lang="en-US"/>
        </a:p>
      </dgm:t>
    </dgm:pt>
    <dgm:pt modelId="{3B6432D8-35C0-470D-B6B3-B6B870CBECBD}" type="sibTrans" cxnId="{23FE7E21-42F3-4905-8CB5-C88F2852CAE4}">
      <dgm:prSet/>
      <dgm:spPr/>
      <dgm:t>
        <a:bodyPr/>
        <a:lstStyle/>
        <a:p>
          <a:endParaRPr lang="en-US"/>
        </a:p>
      </dgm:t>
    </dgm:pt>
    <dgm:pt modelId="{81564075-BBAB-493C-B77E-3BEF23477CFD}">
      <dgm:prSet/>
      <dgm:spPr/>
      <dgm:t>
        <a:bodyPr/>
        <a:lstStyle/>
        <a:p>
          <a:r>
            <a:rPr lang="en-GB"/>
            <a:t>Contracts prejudicial to the administration of justice e.g contracts to give false evidence</a:t>
          </a:r>
          <a:endParaRPr lang="en-US"/>
        </a:p>
      </dgm:t>
    </dgm:pt>
    <dgm:pt modelId="{42CD6B79-4EE0-45EC-890F-B76C73C64564}" type="parTrans" cxnId="{FB843B77-6974-42F9-BD59-1C3ED742EEFD}">
      <dgm:prSet/>
      <dgm:spPr/>
      <dgm:t>
        <a:bodyPr/>
        <a:lstStyle/>
        <a:p>
          <a:endParaRPr lang="en-US"/>
        </a:p>
      </dgm:t>
    </dgm:pt>
    <dgm:pt modelId="{F392764D-98F6-482E-A57F-48F27C477B71}" type="sibTrans" cxnId="{FB843B77-6974-42F9-BD59-1C3ED742EEFD}">
      <dgm:prSet/>
      <dgm:spPr/>
      <dgm:t>
        <a:bodyPr/>
        <a:lstStyle/>
        <a:p>
          <a:endParaRPr lang="en-US"/>
        </a:p>
      </dgm:t>
    </dgm:pt>
    <dgm:pt modelId="{92626272-2A83-4EF4-B609-F552F034D57B}">
      <dgm:prSet/>
      <dgm:spPr/>
      <dgm:t>
        <a:bodyPr/>
        <a:lstStyle/>
        <a:p>
          <a:r>
            <a:rPr lang="en-GB"/>
            <a:t>Contracts that are sexually immoral – Pearce v Brooks [1866]</a:t>
          </a:r>
          <a:endParaRPr lang="en-US"/>
        </a:p>
      </dgm:t>
    </dgm:pt>
    <dgm:pt modelId="{3C565AC9-0F11-43E0-B3D1-DAD1B9428A66}" type="parTrans" cxnId="{E456B117-6EA4-4AA1-9FD1-242F5CB88CA9}">
      <dgm:prSet/>
      <dgm:spPr/>
      <dgm:t>
        <a:bodyPr/>
        <a:lstStyle/>
        <a:p>
          <a:endParaRPr lang="en-US"/>
        </a:p>
      </dgm:t>
    </dgm:pt>
    <dgm:pt modelId="{99A474F9-ECF3-4652-9502-3BEC1C851604}" type="sibTrans" cxnId="{E456B117-6EA4-4AA1-9FD1-242F5CB88CA9}">
      <dgm:prSet/>
      <dgm:spPr/>
      <dgm:t>
        <a:bodyPr/>
        <a:lstStyle/>
        <a:p>
          <a:endParaRPr lang="en-US"/>
        </a:p>
      </dgm:t>
    </dgm:pt>
    <dgm:pt modelId="{DCE46D09-EEC2-42B5-BBB6-C17EE2AE3AB8}">
      <dgm:prSet/>
      <dgm:spPr/>
      <dgm:t>
        <a:bodyPr/>
        <a:lstStyle/>
        <a:p>
          <a:r>
            <a:rPr lang="en-GB"/>
            <a:t>Contracts leading to corruption in public life (Parkinson v College of Ambulance Ltd [1925]</a:t>
          </a:r>
          <a:endParaRPr lang="en-US"/>
        </a:p>
      </dgm:t>
    </dgm:pt>
    <dgm:pt modelId="{F3F021D4-889F-4791-8699-AE7108B65895}" type="parTrans" cxnId="{482F9D34-215C-4FBE-880F-2CCB861F21EA}">
      <dgm:prSet/>
      <dgm:spPr/>
      <dgm:t>
        <a:bodyPr/>
        <a:lstStyle/>
        <a:p>
          <a:endParaRPr lang="en-US"/>
        </a:p>
      </dgm:t>
    </dgm:pt>
    <dgm:pt modelId="{73418062-E1F7-4109-93C5-F22823FD3BF2}" type="sibTrans" cxnId="{482F9D34-215C-4FBE-880F-2CCB861F21EA}">
      <dgm:prSet/>
      <dgm:spPr/>
      <dgm:t>
        <a:bodyPr/>
        <a:lstStyle/>
        <a:p>
          <a:endParaRPr lang="en-US"/>
        </a:p>
      </dgm:t>
    </dgm:pt>
    <dgm:pt modelId="{5B5E87C7-51B8-49B6-BB67-D524D962722A}" type="pres">
      <dgm:prSet presAssocID="{BF86281B-CE9D-4383-8DC8-D0C6015C92EF}" presName="linear" presStyleCnt="0">
        <dgm:presLayoutVars>
          <dgm:animLvl val="lvl"/>
          <dgm:resizeHandles val="exact"/>
        </dgm:presLayoutVars>
      </dgm:prSet>
      <dgm:spPr/>
    </dgm:pt>
    <dgm:pt modelId="{20AECFA4-B9D5-4EC2-A4B8-677ACA711379}" type="pres">
      <dgm:prSet presAssocID="{23558439-579F-49D0-9568-D83D5BD04BCE}" presName="parentText" presStyleLbl="node1" presStyleIdx="0" presStyleCnt="6">
        <dgm:presLayoutVars>
          <dgm:chMax val="0"/>
          <dgm:bulletEnabled val="1"/>
        </dgm:presLayoutVars>
      </dgm:prSet>
      <dgm:spPr/>
    </dgm:pt>
    <dgm:pt modelId="{E4936AAC-4D6A-4C34-A3FF-9060E361D996}" type="pres">
      <dgm:prSet presAssocID="{C87F8B32-C2F5-49E3-80C6-2EC80F0AC90C}" presName="spacer" presStyleCnt="0"/>
      <dgm:spPr/>
    </dgm:pt>
    <dgm:pt modelId="{E4DA378A-58DD-4BE2-B67B-F335BBED74B7}" type="pres">
      <dgm:prSet presAssocID="{5DCF318E-7A07-4ECD-BD2E-DB974E6A70E8}" presName="parentText" presStyleLbl="node1" presStyleIdx="1" presStyleCnt="6">
        <dgm:presLayoutVars>
          <dgm:chMax val="0"/>
          <dgm:bulletEnabled val="1"/>
        </dgm:presLayoutVars>
      </dgm:prSet>
      <dgm:spPr/>
    </dgm:pt>
    <dgm:pt modelId="{CDC9AEB7-A57D-46CC-B2C6-5BF5C092DA05}" type="pres">
      <dgm:prSet presAssocID="{127ACA60-E10C-4313-963F-AAA98FF29A3F}" presName="spacer" presStyleCnt="0"/>
      <dgm:spPr/>
    </dgm:pt>
    <dgm:pt modelId="{AF0AB774-02EB-4E0B-9132-5BCA70099DE4}" type="pres">
      <dgm:prSet presAssocID="{1A30AF5F-0D0A-492D-9CD5-B30444D4E646}" presName="parentText" presStyleLbl="node1" presStyleIdx="2" presStyleCnt="6">
        <dgm:presLayoutVars>
          <dgm:chMax val="0"/>
          <dgm:bulletEnabled val="1"/>
        </dgm:presLayoutVars>
      </dgm:prSet>
      <dgm:spPr/>
    </dgm:pt>
    <dgm:pt modelId="{1C5F0ECA-391A-47CA-87BE-5D6DE1A6E7C0}" type="pres">
      <dgm:prSet presAssocID="{3B6432D8-35C0-470D-B6B3-B6B870CBECBD}" presName="spacer" presStyleCnt="0"/>
      <dgm:spPr/>
    </dgm:pt>
    <dgm:pt modelId="{1C30CB00-A346-4A02-B8A3-6B162E319EFC}" type="pres">
      <dgm:prSet presAssocID="{81564075-BBAB-493C-B77E-3BEF23477CFD}" presName="parentText" presStyleLbl="node1" presStyleIdx="3" presStyleCnt="6">
        <dgm:presLayoutVars>
          <dgm:chMax val="0"/>
          <dgm:bulletEnabled val="1"/>
        </dgm:presLayoutVars>
      </dgm:prSet>
      <dgm:spPr/>
    </dgm:pt>
    <dgm:pt modelId="{DE471F65-2551-4D32-9E34-3C16B476A436}" type="pres">
      <dgm:prSet presAssocID="{F392764D-98F6-482E-A57F-48F27C477B71}" presName="spacer" presStyleCnt="0"/>
      <dgm:spPr/>
    </dgm:pt>
    <dgm:pt modelId="{F4B71069-5C07-4EDB-8882-384D44256C99}" type="pres">
      <dgm:prSet presAssocID="{92626272-2A83-4EF4-B609-F552F034D57B}" presName="parentText" presStyleLbl="node1" presStyleIdx="4" presStyleCnt="6">
        <dgm:presLayoutVars>
          <dgm:chMax val="0"/>
          <dgm:bulletEnabled val="1"/>
        </dgm:presLayoutVars>
      </dgm:prSet>
      <dgm:spPr/>
    </dgm:pt>
    <dgm:pt modelId="{0AA7A459-D561-4984-823C-4EB10E3D5DDD}" type="pres">
      <dgm:prSet presAssocID="{99A474F9-ECF3-4652-9502-3BEC1C851604}" presName="spacer" presStyleCnt="0"/>
      <dgm:spPr/>
    </dgm:pt>
    <dgm:pt modelId="{6189A993-EC66-4E91-9353-A840747DE95C}" type="pres">
      <dgm:prSet presAssocID="{DCE46D09-EEC2-42B5-BBB6-C17EE2AE3AB8}" presName="parentText" presStyleLbl="node1" presStyleIdx="5" presStyleCnt="6">
        <dgm:presLayoutVars>
          <dgm:chMax val="0"/>
          <dgm:bulletEnabled val="1"/>
        </dgm:presLayoutVars>
      </dgm:prSet>
      <dgm:spPr/>
    </dgm:pt>
  </dgm:ptLst>
  <dgm:cxnLst>
    <dgm:cxn modelId="{E456B117-6EA4-4AA1-9FD1-242F5CB88CA9}" srcId="{BF86281B-CE9D-4383-8DC8-D0C6015C92EF}" destId="{92626272-2A83-4EF4-B609-F552F034D57B}" srcOrd="4" destOrd="0" parTransId="{3C565AC9-0F11-43E0-B3D1-DAD1B9428A66}" sibTransId="{99A474F9-ECF3-4652-9502-3BEC1C851604}"/>
    <dgm:cxn modelId="{23FE7E21-42F3-4905-8CB5-C88F2852CAE4}" srcId="{BF86281B-CE9D-4383-8DC8-D0C6015C92EF}" destId="{1A30AF5F-0D0A-492D-9CD5-B30444D4E646}" srcOrd="2" destOrd="0" parTransId="{CF39D333-17BA-4471-9658-7AB276D31CE9}" sibTransId="{3B6432D8-35C0-470D-B6B3-B6B870CBECBD}"/>
    <dgm:cxn modelId="{482F9D34-215C-4FBE-880F-2CCB861F21EA}" srcId="{BF86281B-CE9D-4383-8DC8-D0C6015C92EF}" destId="{DCE46D09-EEC2-42B5-BBB6-C17EE2AE3AB8}" srcOrd="5" destOrd="0" parTransId="{F3F021D4-889F-4791-8699-AE7108B65895}" sibTransId="{73418062-E1F7-4109-93C5-F22823FD3BF2}"/>
    <dgm:cxn modelId="{09B78A3A-07F6-414B-8A89-3C3D94894CFB}" srcId="{BF86281B-CE9D-4383-8DC8-D0C6015C92EF}" destId="{23558439-579F-49D0-9568-D83D5BD04BCE}" srcOrd="0" destOrd="0" parTransId="{E7FD0186-965F-4A91-9993-AE7A5EFF9BF5}" sibTransId="{C87F8B32-C2F5-49E3-80C6-2EC80F0AC90C}"/>
    <dgm:cxn modelId="{07A5E33F-6A9A-4DA7-B1D8-3872B4FCF595}" type="presOf" srcId="{BF86281B-CE9D-4383-8DC8-D0C6015C92EF}" destId="{5B5E87C7-51B8-49B6-BB67-D524D962722A}" srcOrd="0" destOrd="0" presId="urn:microsoft.com/office/officeart/2005/8/layout/vList2"/>
    <dgm:cxn modelId="{985E704B-A189-467B-B2B4-FB116845A608}" type="presOf" srcId="{5DCF318E-7A07-4ECD-BD2E-DB974E6A70E8}" destId="{E4DA378A-58DD-4BE2-B67B-F335BBED74B7}" srcOrd="0" destOrd="0" presId="urn:microsoft.com/office/officeart/2005/8/layout/vList2"/>
    <dgm:cxn modelId="{FB843B77-6974-42F9-BD59-1C3ED742EEFD}" srcId="{BF86281B-CE9D-4383-8DC8-D0C6015C92EF}" destId="{81564075-BBAB-493C-B77E-3BEF23477CFD}" srcOrd="3" destOrd="0" parTransId="{42CD6B79-4EE0-45EC-890F-B76C73C64564}" sibTransId="{F392764D-98F6-482E-A57F-48F27C477B71}"/>
    <dgm:cxn modelId="{7F2654A0-ADFC-4D06-8E1D-99D10ED4FE4D}" type="presOf" srcId="{23558439-579F-49D0-9568-D83D5BD04BCE}" destId="{20AECFA4-B9D5-4EC2-A4B8-677ACA711379}" srcOrd="0" destOrd="0" presId="urn:microsoft.com/office/officeart/2005/8/layout/vList2"/>
    <dgm:cxn modelId="{819F11C2-2961-4098-B33D-6E5C959599F7}" type="presOf" srcId="{81564075-BBAB-493C-B77E-3BEF23477CFD}" destId="{1C30CB00-A346-4A02-B8A3-6B162E319EFC}" srcOrd="0" destOrd="0" presId="urn:microsoft.com/office/officeart/2005/8/layout/vList2"/>
    <dgm:cxn modelId="{2FD5B6C9-C4E8-43C3-AD02-39E233CE1721}" type="presOf" srcId="{92626272-2A83-4EF4-B609-F552F034D57B}" destId="{F4B71069-5C07-4EDB-8882-384D44256C99}" srcOrd="0" destOrd="0" presId="urn:microsoft.com/office/officeart/2005/8/layout/vList2"/>
    <dgm:cxn modelId="{C67D09DD-A61F-4EAB-AD37-DA114704D92B}" type="presOf" srcId="{1A30AF5F-0D0A-492D-9CD5-B30444D4E646}" destId="{AF0AB774-02EB-4E0B-9132-5BCA70099DE4}" srcOrd="0" destOrd="0" presId="urn:microsoft.com/office/officeart/2005/8/layout/vList2"/>
    <dgm:cxn modelId="{ABC4D2E6-5B1E-4F7A-9B22-2CB27E357F0D}" srcId="{BF86281B-CE9D-4383-8DC8-D0C6015C92EF}" destId="{5DCF318E-7A07-4ECD-BD2E-DB974E6A70E8}" srcOrd="1" destOrd="0" parTransId="{ADEBB3F4-6CDB-409F-A076-CC4147101B96}" sibTransId="{127ACA60-E10C-4313-963F-AAA98FF29A3F}"/>
    <dgm:cxn modelId="{68D0B0FD-EC0D-455B-BCF9-1113DD96682A}" type="presOf" srcId="{DCE46D09-EEC2-42B5-BBB6-C17EE2AE3AB8}" destId="{6189A993-EC66-4E91-9353-A840747DE95C}" srcOrd="0" destOrd="0" presId="urn:microsoft.com/office/officeart/2005/8/layout/vList2"/>
    <dgm:cxn modelId="{61E9A8F1-BBDD-4559-AD00-D121F6EA8558}" type="presParOf" srcId="{5B5E87C7-51B8-49B6-BB67-D524D962722A}" destId="{20AECFA4-B9D5-4EC2-A4B8-677ACA711379}" srcOrd="0" destOrd="0" presId="urn:microsoft.com/office/officeart/2005/8/layout/vList2"/>
    <dgm:cxn modelId="{1574A413-103E-4CFE-8FF8-3CA5D834D25B}" type="presParOf" srcId="{5B5E87C7-51B8-49B6-BB67-D524D962722A}" destId="{E4936AAC-4D6A-4C34-A3FF-9060E361D996}" srcOrd="1" destOrd="0" presId="urn:microsoft.com/office/officeart/2005/8/layout/vList2"/>
    <dgm:cxn modelId="{1C98B356-3748-402F-9418-17E4D67114CA}" type="presParOf" srcId="{5B5E87C7-51B8-49B6-BB67-D524D962722A}" destId="{E4DA378A-58DD-4BE2-B67B-F335BBED74B7}" srcOrd="2" destOrd="0" presId="urn:microsoft.com/office/officeart/2005/8/layout/vList2"/>
    <dgm:cxn modelId="{E9B6458E-187F-4E93-950E-7399E133A0C8}" type="presParOf" srcId="{5B5E87C7-51B8-49B6-BB67-D524D962722A}" destId="{CDC9AEB7-A57D-46CC-B2C6-5BF5C092DA05}" srcOrd="3" destOrd="0" presId="urn:microsoft.com/office/officeart/2005/8/layout/vList2"/>
    <dgm:cxn modelId="{1588015B-AD35-40AA-8BCE-5F9CC7827F56}" type="presParOf" srcId="{5B5E87C7-51B8-49B6-BB67-D524D962722A}" destId="{AF0AB774-02EB-4E0B-9132-5BCA70099DE4}" srcOrd="4" destOrd="0" presId="urn:microsoft.com/office/officeart/2005/8/layout/vList2"/>
    <dgm:cxn modelId="{166A3A80-22C3-4FD3-8331-FA349369A297}" type="presParOf" srcId="{5B5E87C7-51B8-49B6-BB67-D524D962722A}" destId="{1C5F0ECA-391A-47CA-87BE-5D6DE1A6E7C0}" srcOrd="5" destOrd="0" presId="urn:microsoft.com/office/officeart/2005/8/layout/vList2"/>
    <dgm:cxn modelId="{81A2935C-C4B1-4239-BB4F-F89F2C15734A}" type="presParOf" srcId="{5B5E87C7-51B8-49B6-BB67-D524D962722A}" destId="{1C30CB00-A346-4A02-B8A3-6B162E319EFC}" srcOrd="6" destOrd="0" presId="urn:microsoft.com/office/officeart/2005/8/layout/vList2"/>
    <dgm:cxn modelId="{04B4C73B-389C-46EE-A74C-2257F47F9CF0}" type="presParOf" srcId="{5B5E87C7-51B8-49B6-BB67-D524D962722A}" destId="{DE471F65-2551-4D32-9E34-3C16B476A436}" srcOrd="7" destOrd="0" presId="urn:microsoft.com/office/officeart/2005/8/layout/vList2"/>
    <dgm:cxn modelId="{0B6C7274-DC44-4B6E-A0A4-85118DD4E7C8}" type="presParOf" srcId="{5B5E87C7-51B8-49B6-BB67-D524D962722A}" destId="{F4B71069-5C07-4EDB-8882-384D44256C99}" srcOrd="8" destOrd="0" presId="urn:microsoft.com/office/officeart/2005/8/layout/vList2"/>
    <dgm:cxn modelId="{835C06D6-89F6-4E4F-9B9D-F0C30F490857}" type="presParOf" srcId="{5B5E87C7-51B8-49B6-BB67-D524D962722A}" destId="{0AA7A459-D561-4984-823C-4EB10E3D5DDD}" srcOrd="9" destOrd="0" presId="urn:microsoft.com/office/officeart/2005/8/layout/vList2"/>
    <dgm:cxn modelId="{E83FE4D6-8B06-4A88-951E-61C8D49BF220}" type="presParOf" srcId="{5B5E87C7-51B8-49B6-BB67-D524D962722A}" destId="{6189A993-EC66-4E91-9353-A840747DE95C}"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6ACB60E-B520-4829-8E33-EB25B5518300}"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4D173F2F-63AF-4CCD-B24F-5E5D5BACB295}">
      <dgm:prSet/>
      <dgm:spPr/>
      <dgm:t>
        <a:bodyPr/>
        <a:lstStyle/>
        <a:p>
          <a:r>
            <a:rPr lang="en-GB" b="1"/>
            <a:t>Herbert Morris Ltd v Saxelby [1916]  - </a:t>
          </a:r>
          <a:r>
            <a:rPr lang="en-GB"/>
            <a:t>the House of Lords stated that a covenant that restrains a person from the competition is always void and unreasonable unless the proprietary interest to be protected is exceptional.</a:t>
          </a:r>
          <a:endParaRPr lang="en-US"/>
        </a:p>
      </dgm:t>
    </dgm:pt>
    <dgm:pt modelId="{91FF844F-2863-4F76-AB92-8533FA3694B1}" type="parTrans" cxnId="{2A30C499-A8C9-4BB5-B7C3-7EB512EAA451}">
      <dgm:prSet/>
      <dgm:spPr/>
      <dgm:t>
        <a:bodyPr/>
        <a:lstStyle/>
        <a:p>
          <a:endParaRPr lang="en-US"/>
        </a:p>
      </dgm:t>
    </dgm:pt>
    <dgm:pt modelId="{B74B09B5-95BF-48D0-9849-33BC22BA2845}" type="sibTrans" cxnId="{2A30C499-A8C9-4BB5-B7C3-7EB512EAA451}">
      <dgm:prSet/>
      <dgm:spPr/>
      <dgm:t>
        <a:bodyPr/>
        <a:lstStyle/>
        <a:p>
          <a:endParaRPr lang="en-US"/>
        </a:p>
      </dgm:t>
    </dgm:pt>
    <dgm:pt modelId="{E26878C8-7AF0-4FCB-9E0F-5C08B13A26A1}">
      <dgm:prSet/>
      <dgm:spPr/>
      <dgm:t>
        <a:bodyPr/>
        <a:lstStyle/>
        <a:p>
          <a:r>
            <a:rPr lang="en-GB" b="1"/>
            <a:t>Mallan v May [1843</a:t>
          </a:r>
          <a:r>
            <a:rPr lang="en-GB"/>
            <a:t>] - “The test appears to be whether the contract is prejudicial or not to the public interest, for it is on grounds of public policy alone that these contracts are supported or avoided”. </a:t>
          </a:r>
          <a:endParaRPr lang="en-US"/>
        </a:p>
      </dgm:t>
    </dgm:pt>
    <dgm:pt modelId="{8D5812BF-7B27-4C20-B424-F2884F2807A9}" type="parTrans" cxnId="{BA6BBE4D-01D1-40B1-863E-88AC285636EA}">
      <dgm:prSet/>
      <dgm:spPr/>
      <dgm:t>
        <a:bodyPr/>
        <a:lstStyle/>
        <a:p>
          <a:endParaRPr lang="en-US"/>
        </a:p>
      </dgm:t>
    </dgm:pt>
    <dgm:pt modelId="{5BF43213-8324-4BCC-96CE-28D243996A59}" type="sibTrans" cxnId="{BA6BBE4D-01D1-40B1-863E-88AC285636EA}">
      <dgm:prSet/>
      <dgm:spPr/>
      <dgm:t>
        <a:bodyPr/>
        <a:lstStyle/>
        <a:p>
          <a:endParaRPr lang="en-US"/>
        </a:p>
      </dgm:t>
    </dgm:pt>
    <dgm:pt modelId="{AB481B44-00B2-4A67-B237-C7A5991C3FE0}">
      <dgm:prSet/>
      <dgm:spPr/>
      <dgm:t>
        <a:bodyPr/>
        <a:lstStyle/>
        <a:p>
          <a:r>
            <a:rPr lang="en-GB" b="1"/>
            <a:t>Wyatt v Kreglinger and Fernau [1933]  - Defining public interest</a:t>
          </a:r>
          <a:endParaRPr lang="en-US"/>
        </a:p>
      </dgm:t>
    </dgm:pt>
    <dgm:pt modelId="{DCC0373D-DEEB-4E41-9936-739F1B59B86E}" type="parTrans" cxnId="{C92F1624-A731-4946-BF37-C8287F6CD75E}">
      <dgm:prSet/>
      <dgm:spPr/>
      <dgm:t>
        <a:bodyPr/>
        <a:lstStyle/>
        <a:p>
          <a:endParaRPr lang="en-US"/>
        </a:p>
      </dgm:t>
    </dgm:pt>
    <dgm:pt modelId="{17BB1017-0AFD-41F2-B88E-19F4C2132641}" type="sibTrans" cxnId="{C92F1624-A731-4946-BF37-C8287F6CD75E}">
      <dgm:prSet/>
      <dgm:spPr/>
      <dgm:t>
        <a:bodyPr/>
        <a:lstStyle/>
        <a:p>
          <a:endParaRPr lang="en-US"/>
        </a:p>
      </dgm:t>
    </dgm:pt>
    <dgm:pt modelId="{DCEEC6D0-DB56-467A-BF47-CD383C352398}">
      <dgm:prSet/>
      <dgm:spPr/>
      <dgm:t>
        <a:bodyPr/>
        <a:lstStyle/>
        <a:p>
          <a:r>
            <a:rPr lang="en-GB" b="1"/>
            <a:t>Hanover Insurance Brokers Ltd and Christchurch Insurance Brokers Ltd v Schapiro [1994] </a:t>
          </a:r>
          <a:endParaRPr lang="en-US"/>
        </a:p>
      </dgm:t>
    </dgm:pt>
    <dgm:pt modelId="{0C61F4B9-D396-4F95-B2C7-F6ADD609600A}" type="parTrans" cxnId="{2440CF85-2F17-4E33-9A94-E5E50B5C70A9}">
      <dgm:prSet/>
      <dgm:spPr/>
      <dgm:t>
        <a:bodyPr/>
        <a:lstStyle/>
        <a:p>
          <a:endParaRPr lang="en-US"/>
        </a:p>
      </dgm:t>
    </dgm:pt>
    <dgm:pt modelId="{DADFD70B-8F3B-4108-B08E-4BA219D24B8D}" type="sibTrans" cxnId="{2440CF85-2F17-4E33-9A94-E5E50B5C70A9}">
      <dgm:prSet/>
      <dgm:spPr/>
      <dgm:t>
        <a:bodyPr/>
        <a:lstStyle/>
        <a:p>
          <a:endParaRPr lang="en-US"/>
        </a:p>
      </dgm:t>
    </dgm:pt>
    <dgm:pt modelId="{0D7DCF77-7AD2-4608-8348-5A55B0DB87C4}">
      <dgm:prSet/>
      <dgm:spPr/>
      <dgm:t>
        <a:bodyPr/>
        <a:lstStyle/>
        <a:p>
          <a:r>
            <a:rPr lang="en-GB"/>
            <a:t>Where an agreement concerns a restrictive clause in a contract of employment or the sale of a business, the covenant will always be subject to a test of reasonableness. </a:t>
          </a:r>
          <a:endParaRPr lang="en-US"/>
        </a:p>
      </dgm:t>
    </dgm:pt>
    <dgm:pt modelId="{DB324D1D-8766-4AD3-82AC-4519ACFA94E4}" type="parTrans" cxnId="{CFA2B1F4-0519-4B80-A3EA-49A413C688B1}">
      <dgm:prSet/>
      <dgm:spPr/>
      <dgm:t>
        <a:bodyPr/>
        <a:lstStyle/>
        <a:p>
          <a:endParaRPr lang="en-US"/>
        </a:p>
      </dgm:t>
    </dgm:pt>
    <dgm:pt modelId="{911FE6F0-70D4-4517-9FD5-CA8329FB1F15}" type="sibTrans" cxnId="{CFA2B1F4-0519-4B80-A3EA-49A413C688B1}">
      <dgm:prSet/>
      <dgm:spPr/>
      <dgm:t>
        <a:bodyPr/>
        <a:lstStyle/>
        <a:p>
          <a:endParaRPr lang="en-US"/>
        </a:p>
      </dgm:t>
    </dgm:pt>
    <dgm:pt modelId="{2892A154-CB86-40BA-B2BC-E80B7091973C}">
      <dgm:prSet/>
      <dgm:spPr/>
      <dgm:t>
        <a:bodyPr/>
        <a:lstStyle/>
        <a:p>
          <a:r>
            <a:rPr lang="en-GB" b="1"/>
            <a:t>Esso Petroleum Co Ltd v Harper’s Garage (Stourport) Ltd [1968]</a:t>
          </a:r>
          <a:endParaRPr lang="en-US"/>
        </a:p>
      </dgm:t>
    </dgm:pt>
    <dgm:pt modelId="{CF3E7C06-6FF9-457E-ADB4-7364F05B1593}" type="parTrans" cxnId="{440356E9-D7B4-48C7-AAFA-75F4F168065B}">
      <dgm:prSet/>
      <dgm:spPr/>
      <dgm:t>
        <a:bodyPr/>
        <a:lstStyle/>
        <a:p>
          <a:endParaRPr lang="en-US"/>
        </a:p>
      </dgm:t>
    </dgm:pt>
    <dgm:pt modelId="{AA18CE40-FA5B-4B7E-961F-D0B7EA84DC5C}" type="sibTrans" cxnId="{440356E9-D7B4-48C7-AAFA-75F4F168065B}">
      <dgm:prSet/>
      <dgm:spPr/>
      <dgm:t>
        <a:bodyPr/>
        <a:lstStyle/>
        <a:p>
          <a:endParaRPr lang="en-US"/>
        </a:p>
      </dgm:t>
    </dgm:pt>
    <dgm:pt modelId="{8BA31D1A-4B1B-422E-9230-879BB048D5EA}" type="pres">
      <dgm:prSet presAssocID="{86ACB60E-B520-4829-8E33-EB25B5518300}" presName="diagram" presStyleCnt="0">
        <dgm:presLayoutVars>
          <dgm:dir/>
          <dgm:resizeHandles val="exact"/>
        </dgm:presLayoutVars>
      </dgm:prSet>
      <dgm:spPr/>
    </dgm:pt>
    <dgm:pt modelId="{29B436F2-06CA-46F3-853C-62FDC2A15700}" type="pres">
      <dgm:prSet presAssocID="{4D173F2F-63AF-4CCD-B24F-5E5D5BACB295}" presName="node" presStyleLbl="node1" presStyleIdx="0" presStyleCnt="6">
        <dgm:presLayoutVars>
          <dgm:bulletEnabled val="1"/>
        </dgm:presLayoutVars>
      </dgm:prSet>
      <dgm:spPr/>
    </dgm:pt>
    <dgm:pt modelId="{EA64FFA1-8E28-44AC-95E7-E658CC44E21F}" type="pres">
      <dgm:prSet presAssocID="{B74B09B5-95BF-48D0-9849-33BC22BA2845}" presName="sibTrans" presStyleCnt="0"/>
      <dgm:spPr/>
    </dgm:pt>
    <dgm:pt modelId="{F968305C-B67D-408A-8ED8-A1DB9E2F583B}" type="pres">
      <dgm:prSet presAssocID="{E26878C8-7AF0-4FCB-9E0F-5C08B13A26A1}" presName="node" presStyleLbl="node1" presStyleIdx="1" presStyleCnt="6">
        <dgm:presLayoutVars>
          <dgm:bulletEnabled val="1"/>
        </dgm:presLayoutVars>
      </dgm:prSet>
      <dgm:spPr/>
    </dgm:pt>
    <dgm:pt modelId="{6B19E5B7-D399-4F8D-AB46-BDCFC5D55B49}" type="pres">
      <dgm:prSet presAssocID="{5BF43213-8324-4BCC-96CE-28D243996A59}" presName="sibTrans" presStyleCnt="0"/>
      <dgm:spPr/>
    </dgm:pt>
    <dgm:pt modelId="{228D68A6-78AB-4215-9755-555AC4A93116}" type="pres">
      <dgm:prSet presAssocID="{AB481B44-00B2-4A67-B237-C7A5991C3FE0}" presName="node" presStyleLbl="node1" presStyleIdx="2" presStyleCnt="6">
        <dgm:presLayoutVars>
          <dgm:bulletEnabled val="1"/>
        </dgm:presLayoutVars>
      </dgm:prSet>
      <dgm:spPr/>
    </dgm:pt>
    <dgm:pt modelId="{2A81EB69-E8F6-448C-A9EB-940DD070A367}" type="pres">
      <dgm:prSet presAssocID="{17BB1017-0AFD-41F2-B88E-19F4C2132641}" presName="sibTrans" presStyleCnt="0"/>
      <dgm:spPr/>
    </dgm:pt>
    <dgm:pt modelId="{EEF6B755-69AF-4039-91DC-5345F95C683E}" type="pres">
      <dgm:prSet presAssocID="{DCEEC6D0-DB56-467A-BF47-CD383C352398}" presName="node" presStyleLbl="node1" presStyleIdx="3" presStyleCnt="6">
        <dgm:presLayoutVars>
          <dgm:bulletEnabled val="1"/>
        </dgm:presLayoutVars>
      </dgm:prSet>
      <dgm:spPr/>
    </dgm:pt>
    <dgm:pt modelId="{77B3D1FD-C818-4E0C-B68D-DBFF4E46F662}" type="pres">
      <dgm:prSet presAssocID="{DADFD70B-8F3B-4108-B08E-4BA219D24B8D}" presName="sibTrans" presStyleCnt="0"/>
      <dgm:spPr/>
    </dgm:pt>
    <dgm:pt modelId="{0FB66210-8175-42D2-A295-F43E646EF208}" type="pres">
      <dgm:prSet presAssocID="{0D7DCF77-7AD2-4608-8348-5A55B0DB87C4}" presName="node" presStyleLbl="node1" presStyleIdx="4" presStyleCnt="6">
        <dgm:presLayoutVars>
          <dgm:bulletEnabled val="1"/>
        </dgm:presLayoutVars>
      </dgm:prSet>
      <dgm:spPr/>
    </dgm:pt>
    <dgm:pt modelId="{254F72EB-6140-4AA9-ADBE-01140F659A82}" type="pres">
      <dgm:prSet presAssocID="{911FE6F0-70D4-4517-9FD5-CA8329FB1F15}" presName="sibTrans" presStyleCnt="0"/>
      <dgm:spPr/>
    </dgm:pt>
    <dgm:pt modelId="{1B03CC3E-81AA-4845-BFE0-2D7CDF953CBD}" type="pres">
      <dgm:prSet presAssocID="{2892A154-CB86-40BA-B2BC-E80B7091973C}" presName="node" presStyleLbl="node1" presStyleIdx="5" presStyleCnt="6">
        <dgm:presLayoutVars>
          <dgm:bulletEnabled val="1"/>
        </dgm:presLayoutVars>
      </dgm:prSet>
      <dgm:spPr/>
    </dgm:pt>
  </dgm:ptLst>
  <dgm:cxnLst>
    <dgm:cxn modelId="{D7910302-7AF0-411B-9620-2E18C18A6ED1}" type="presOf" srcId="{2892A154-CB86-40BA-B2BC-E80B7091973C}" destId="{1B03CC3E-81AA-4845-BFE0-2D7CDF953CBD}" srcOrd="0" destOrd="0" presId="urn:microsoft.com/office/officeart/2005/8/layout/default"/>
    <dgm:cxn modelId="{97FB071D-79A4-4652-BCC0-4986B14B1D5A}" type="presOf" srcId="{86ACB60E-B520-4829-8E33-EB25B5518300}" destId="{8BA31D1A-4B1B-422E-9230-879BB048D5EA}" srcOrd="0" destOrd="0" presId="urn:microsoft.com/office/officeart/2005/8/layout/default"/>
    <dgm:cxn modelId="{C92F1624-A731-4946-BF37-C8287F6CD75E}" srcId="{86ACB60E-B520-4829-8E33-EB25B5518300}" destId="{AB481B44-00B2-4A67-B237-C7A5991C3FE0}" srcOrd="2" destOrd="0" parTransId="{DCC0373D-DEEB-4E41-9936-739F1B59B86E}" sibTransId="{17BB1017-0AFD-41F2-B88E-19F4C2132641}"/>
    <dgm:cxn modelId="{DB430E44-7B3C-4DFC-93BC-7D8864FD5E1E}" type="presOf" srcId="{4D173F2F-63AF-4CCD-B24F-5E5D5BACB295}" destId="{29B436F2-06CA-46F3-853C-62FDC2A15700}" srcOrd="0" destOrd="0" presId="urn:microsoft.com/office/officeart/2005/8/layout/default"/>
    <dgm:cxn modelId="{67B70E69-AC52-4453-9301-472398EB61D8}" type="presOf" srcId="{0D7DCF77-7AD2-4608-8348-5A55B0DB87C4}" destId="{0FB66210-8175-42D2-A295-F43E646EF208}" srcOrd="0" destOrd="0" presId="urn:microsoft.com/office/officeart/2005/8/layout/default"/>
    <dgm:cxn modelId="{BA6BBE4D-01D1-40B1-863E-88AC285636EA}" srcId="{86ACB60E-B520-4829-8E33-EB25B5518300}" destId="{E26878C8-7AF0-4FCB-9E0F-5C08B13A26A1}" srcOrd="1" destOrd="0" parTransId="{8D5812BF-7B27-4C20-B424-F2884F2807A9}" sibTransId="{5BF43213-8324-4BCC-96CE-28D243996A59}"/>
    <dgm:cxn modelId="{47077C56-149F-498A-B553-5F399A847F98}" type="presOf" srcId="{AB481B44-00B2-4A67-B237-C7A5991C3FE0}" destId="{228D68A6-78AB-4215-9755-555AC4A93116}" srcOrd="0" destOrd="0" presId="urn:microsoft.com/office/officeart/2005/8/layout/default"/>
    <dgm:cxn modelId="{2440CF85-2F17-4E33-9A94-E5E50B5C70A9}" srcId="{86ACB60E-B520-4829-8E33-EB25B5518300}" destId="{DCEEC6D0-DB56-467A-BF47-CD383C352398}" srcOrd="3" destOrd="0" parTransId="{0C61F4B9-D396-4F95-B2C7-F6ADD609600A}" sibTransId="{DADFD70B-8F3B-4108-B08E-4BA219D24B8D}"/>
    <dgm:cxn modelId="{E7C4B792-0F92-4D02-844F-DEC2A78582D2}" type="presOf" srcId="{DCEEC6D0-DB56-467A-BF47-CD383C352398}" destId="{EEF6B755-69AF-4039-91DC-5345F95C683E}" srcOrd="0" destOrd="0" presId="urn:microsoft.com/office/officeart/2005/8/layout/default"/>
    <dgm:cxn modelId="{2A30C499-A8C9-4BB5-B7C3-7EB512EAA451}" srcId="{86ACB60E-B520-4829-8E33-EB25B5518300}" destId="{4D173F2F-63AF-4CCD-B24F-5E5D5BACB295}" srcOrd="0" destOrd="0" parTransId="{91FF844F-2863-4F76-AB92-8533FA3694B1}" sibTransId="{B74B09B5-95BF-48D0-9849-33BC22BA2845}"/>
    <dgm:cxn modelId="{8F3642BE-6B1D-43D3-AFD5-C928049C1D2D}" type="presOf" srcId="{E26878C8-7AF0-4FCB-9E0F-5C08B13A26A1}" destId="{F968305C-B67D-408A-8ED8-A1DB9E2F583B}" srcOrd="0" destOrd="0" presId="urn:microsoft.com/office/officeart/2005/8/layout/default"/>
    <dgm:cxn modelId="{440356E9-D7B4-48C7-AAFA-75F4F168065B}" srcId="{86ACB60E-B520-4829-8E33-EB25B5518300}" destId="{2892A154-CB86-40BA-B2BC-E80B7091973C}" srcOrd="5" destOrd="0" parTransId="{CF3E7C06-6FF9-457E-ADB4-7364F05B1593}" sibTransId="{AA18CE40-FA5B-4B7E-961F-D0B7EA84DC5C}"/>
    <dgm:cxn modelId="{CFA2B1F4-0519-4B80-A3EA-49A413C688B1}" srcId="{86ACB60E-B520-4829-8E33-EB25B5518300}" destId="{0D7DCF77-7AD2-4608-8348-5A55B0DB87C4}" srcOrd="4" destOrd="0" parTransId="{DB324D1D-8766-4AD3-82AC-4519ACFA94E4}" sibTransId="{911FE6F0-70D4-4517-9FD5-CA8329FB1F15}"/>
    <dgm:cxn modelId="{76B77710-BE8D-4C83-8552-0607068384CC}" type="presParOf" srcId="{8BA31D1A-4B1B-422E-9230-879BB048D5EA}" destId="{29B436F2-06CA-46F3-853C-62FDC2A15700}" srcOrd="0" destOrd="0" presId="urn:microsoft.com/office/officeart/2005/8/layout/default"/>
    <dgm:cxn modelId="{F4C30995-6DFF-402F-B1A6-DC051D630606}" type="presParOf" srcId="{8BA31D1A-4B1B-422E-9230-879BB048D5EA}" destId="{EA64FFA1-8E28-44AC-95E7-E658CC44E21F}" srcOrd="1" destOrd="0" presId="urn:microsoft.com/office/officeart/2005/8/layout/default"/>
    <dgm:cxn modelId="{DB603CB5-368E-4793-84F4-920A279700FC}" type="presParOf" srcId="{8BA31D1A-4B1B-422E-9230-879BB048D5EA}" destId="{F968305C-B67D-408A-8ED8-A1DB9E2F583B}" srcOrd="2" destOrd="0" presId="urn:microsoft.com/office/officeart/2005/8/layout/default"/>
    <dgm:cxn modelId="{6385E818-228B-4B62-AD6A-C351A7B8C58F}" type="presParOf" srcId="{8BA31D1A-4B1B-422E-9230-879BB048D5EA}" destId="{6B19E5B7-D399-4F8D-AB46-BDCFC5D55B49}" srcOrd="3" destOrd="0" presId="urn:microsoft.com/office/officeart/2005/8/layout/default"/>
    <dgm:cxn modelId="{F7AD289C-83B2-429C-A701-1D5F7AA6B664}" type="presParOf" srcId="{8BA31D1A-4B1B-422E-9230-879BB048D5EA}" destId="{228D68A6-78AB-4215-9755-555AC4A93116}" srcOrd="4" destOrd="0" presId="urn:microsoft.com/office/officeart/2005/8/layout/default"/>
    <dgm:cxn modelId="{844D1EF3-C74E-45B1-B762-FF14186FE699}" type="presParOf" srcId="{8BA31D1A-4B1B-422E-9230-879BB048D5EA}" destId="{2A81EB69-E8F6-448C-A9EB-940DD070A367}" srcOrd="5" destOrd="0" presId="urn:microsoft.com/office/officeart/2005/8/layout/default"/>
    <dgm:cxn modelId="{B546A482-49FF-49E8-94F0-D16956506643}" type="presParOf" srcId="{8BA31D1A-4B1B-422E-9230-879BB048D5EA}" destId="{EEF6B755-69AF-4039-91DC-5345F95C683E}" srcOrd="6" destOrd="0" presId="urn:microsoft.com/office/officeart/2005/8/layout/default"/>
    <dgm:cxn modelId="{AC94CFD2-6325-4EAF-AFE4-848F0E925A49}" type="presParOf" srcId="{8BA31D1A-4B1B-422E-9230-879BB048D5EA}" destId="{77B3D1FD-C818-4E0C-B68D-DBFF4E46F662}" srcOrd="7" destOrd="0" presId="urn:microsoft.com/office/officeart/2005/8/layout/default"/>
    <dgm:cxn modelId="{EE64CEC1-461C-4EC9-BBF9-6025DD0E3395}" type="presParOf" srcId="{8BA31D1A-4B1B-422E-9230-879BB048D5EA}" destId="{0FB66210-8175-42D2-A295-F43E646EF208}" srcOrd="8" destOrd="0" presId="urn:microsoft.com/office/officeart/2005/8/layout/default"/>
    <dgm:cxn modelId="{D71ABF94-FBC6-4041-A23B-D58D2F4BB6BE}" type="presParOf" srcId="{8BA31D1A-4B1B-422E-9230-879BB048D5EA}" destId="{254F72EB-6140-4AA9-ADBE-01140F659A82}" srcOrd="9" destOrd="0" presId="urn:microsoft.com/office/officeart/2005/8/layout/default"/>
    <dgm:cxn modelId="{0F430A05-FB64-4EB4-AA96-4C3DAF60F3CC}" type="presParOf" srcId="{8BA31D1A-4B1B-422E-9230-879BB048D5EA}" destId="{1B03CC3E-81AA-4845-BFE0-2D7CDF953CBD}"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6BC0F4F-8ACE-47FD-86C5-3196C818F99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982E121-2DD6-4826-A750-95AA29A40CE9}">
      <dgm:prSet/>
      <dgm:spPr/>
      <dgm:t>
        <a:bodyPr/>
        <a:lstStyle/>
        <a:p>
          <a:r>
            <a:rPr lang="en-GB"/>
            <a:t>In instances where only part of the contract is “illegal”, it is sometimes possible to split the agreement so that the valid part can be enforced, and the objectionable part is void and unenforceable.</a:t>
          </a:r>
          <a:endParaRPr lang="en-US"/>
        </a:p>
      </dgm:t>
    </dgm:pt>
    <dgm:pt modelId="{185FA0FD-38C3-44B0-A815-B70C55852CA5}" type="parTrans" cxnId="{7B44D2D7-5007-42C2-B64A-2CAC0C80349F}">
      <dgm:prSet/>
      <dgm:spPr/>
      <dgm:t>
        <a:bodyPr/>
        <a:lstStyle/>
        <a:p>
          <a:endParaRPr lang="en-US"/>
        </a:p>
      </dgm:t>
    </dgm:pt>
    <dgm:pt modelId="{E6C180A4-E4FD-4ECC-B3DD-59741980E82F}" type="sibTrans" cxnId="{7B44D2D7-5007-42C2-B64A-2CAC0C80349F}">
      <dgm:prSet/>
      <dgm:spPr/>
      <dgm:t>
        <a:bodyPr/>
        <a:lstStyle/>
        <a:p>
          <a:endParaRPr lang="en-US"/>
        </a:p>
      </dgm:t>
    </dgm:pt>
    <dgm:pt modelId="{7C7A0EEC-8EFE-4135-BBF6-0F9A8E6F97F2}">
      <dgm:prSet/>
      <dgm:spPr/>
      <dgm:t>
        <a:bodyPr/>
        <a:lstStyle/>
        <a:p>
          <a:r>
            <a:rPr lang="en-GB"/>
            <a:t>Severance cannot occur where contracts are illegal if the subject of the contract is a criminal offence, or is contrary to public policy. </a:t>
          </a:r>
          <a:endParaRPr lang="en-US"/>
        </a:p>
      </dgm:t>
    </dgm:pt>
    <dgm:pt modelId="{F91F7FAC-88F9-4D01-AB4B-66287136650F}" type="parTrans" cxnId="{67AB45A3-692C-4913-B0D1-5101FD535F7C}">
      <dgm:prSet/>
      <dgm:spPr/>
      <dgm:t>
        <a:bodyPr/>
        <a:lstStyle/>
        <a:p>
          <a:endParaRPr lang="en-US"/>
        </a:p>
      </dgm:t>
    </dgm:pt>
    <dgm:pt modelId="{8DFCC063-F7E1-4AC6-B51D-A2530EB0EE21}" type="sibTrans" cxnId="{67AB45A3-692C-4913-B0D1-5101FD535F7C}">
      <dgm:prSet/>
      <dgm:spPr/>
      <dgm:t>
        <a:bodyPr/>
        <a:lstStyle/>
        <a:p>
          <a:endParaRPr lang="en-US"/>
        </a:p>
      </dgm:t>
    </dgm:pt>
    <dgm:pt modelId="{31BD4431-7D3F-4E6B-BD81-4AF5CC1FCCC0}">
      <dgm:prSet/>
      <dgm:spPr/>
      <dgm:t>
        <a:bodyPr/>
        <a:lstStyle/>
        <a:p>
          <a:r>
            <a:rPr lang="en-GB"/>
            <a:t>There have traditionally been two elements to the courts’ approach:</a:t>
          </a:r>
          <a:endParaRPr lang="en-US"/>
        </a:p>
      </dgm:t>
    </dgm:pt>
    <dgm:pt modelId="{106B011D-0E29-4D60-A0EF-41BB6C4770B6}" type="parTrans" cxnId="{9BE28136-AEC7-4E55-8627-1BB60614028E}">
      <dgm:prSet/>
      <dgm:spPr/>
      <dgm:t>
        <a:bodyPr/>
        <a:lstStyle/>
        <a:p>
          <a:endParaRPr lang="en-US"/>
        </a:p>
      </dgm:t>
    </dgm:pt>
    <dgm:pt modelId="{3D49AEDD-BA1D-46DA-AC6E-A868848CEED1}" type="sibTrans" cxnId="{9BE28136-AEC7-4E55-8627-1BB60614028E}">
      <dgm:prSet/>
      <dgm:spPr/>
      <dgm:t>
        <a:bodyPr/>
        <a:lstStyle/>
        <a:p>
          <a:endParaRPr lang="en-US"/>
        </a:p>
      </dgm:t>
    </dgm:pt>
    <dgm:pt modelId="{5B72CEAD-2324-486B-81C1-3EE643200769}">
      <dgm:prSet/>
      <dgm:spPr/>
      <dgm:t>
        <a:bodyPr/>
        <a:lstStyle/>
        <a:p>
          <a:r>
            <a:rPr lang="en-GB"/>
            <a:t>(1)   the ‘Blue Pencil Test,’ and</a:t>
          </a:r>
          <a:endParaRPr lang="en-US"/>
        </a:p>
      </dgm:t>
    </dgm:pt>
    <dgm:pt modelId="{FB706330-6477-49B6-BA9D-B9263929E893}" type="parTrans" cxnId="{F7756492-0BEF-4D7F-AE8C-DBAF6ECF5603}">
      <dgm:prSet/>
      <dgm:spPr/>
      <dgm:t>
        <a:bodyPr/>
        <a:lstStyle/>
        <a:p>
          <a:endParaRPr lang="en-US"/>
        </a:p>
      </dgm:t>
    </dgm:pt>
    <dgm:pt modelId="{55C173A9-B7C9-4596-9A85-F4E7C919AA2C}" type="sibTrans" cxnId="{F7756492-0BEF-4D7F-AE8C-DBAF6ECF5603}">
      <dgm:prSet/>
      <dgm:spPr/>
      <dgm:t>
        <a:bodyPr/>
        <a:lstStyle/>
        <a:p>
          <a:endParaRPr lang="en-US"/>
        </a:p>
      </dgm:t>
    </dgm:pt>
    <dgm:pt modelId="{01A2BD6C-AF6D-4323-BFDA-52DEE80E1AE5}">
      <dgm:prSet/>
      <dgm:spPr/>
      <dgm:t>
        <a:bodyPr/>
        <a:lstStyle/>
        <a:p>
          <a:r>
            <a:rPr lang="en-GB"/>
            <a:t>(2)   the requirement that the nature of the contract must be retained.</a:t>
          </a:r>
          <a:endParaRPr lang="en-US"/>
        </a:p>
      </dgm:t>
    </dgm:pt>
    <dgm:pt modelId="{2848D2EC-2D11-4208-8B27-E7B864F48C97}" type="parTrans" cxnId="{30066FE7-67D3-4690-837A-583D5991015C}">
      <dgm:prSet/>
      <dgm:spPr/>
      <dgm:t>
        <a:bodyPr/>
        <a:lstStyle/>
        <a:p>
          <a:endParaRPr lang="en-US"/>
        </a:p>
      </dgm:t>
    </dgm:pt>
    <dgm:pt modelId="{C75BD667-F274-4CEF-955A-CEDC85BF91F8}" type="sibTrans" cxnId="{30066FE7-67D3-4690-837A-583D5991015C}">
      <dgm:prSet/>
      <dgm:spPr/>
      <dgm:t>
        <a:bodyPr/>
        <a:lstStyle/>
        <a:p>
          <a:endParaRPr lang="en-US"/>
        </a:p>
      </dgm:t>
    </dgm:pt>
    <dgm:pt modelId="{59296B56-66C8-4D30-B205-61B588F3BFD8}" type="pres">
      <dgm:prSet presAssocID="{76BC0F4F-8ACE-47FD-86C5-3196C818F99D}" presName="root" presStyleCnt="0">
        <dgm:presLayoutVars>
          <dgm:dir/>
          <dgm:resizeHandles val="exact"/>
        </dgm:presLayoutVars>
      </dgm:prSet>
      <dgm:spPr/>
    </dgm:pt>
    <dgm:pt modelId="{EA02BEEE-13B9-4C06-B798-9F10F2403C6B}" type="pres">
      <dgm:prSet presAssocID="{D982E121-2DD6-4826-A750-95AA29A40CE9}" presName="compNode" presStyleCnt="0"/>
      <dgm:spPr/>
    </dgm:pt>
    <dgm:pt modelId="{F5E92CE3-62C9-44DC-AEFF-4B1E42AF1C99}" type="pres">
      <dgm:prSet presAssocID="{D982E121-2DD6-4826-A750-95AA29A40CE9}" presName="bgRect" presStyleLbl="bgShp" presStyleIdx="0" presStyleCnt="5"/>
      <dgm:spPr/>
    </dgm:pt>
    <dgm:pt modelId="{257B956C-B93A-4756-ADE2-981ABB2E20E8}" type="pres">
      <dgm:prSet presAssocID="{D982E121-2DD6-4826-A750-95AA29A40CE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tract"/>
        </a:ext>
      </dgm:extLst>
    </dgm:pt>
    <dgm:pt modelId="{C7204620-F16C-4E47-9168-3084F05159EA}" type="pres">
      <dgm:prSet presAssocID="{D982E121-2DD6-4826-A750-95AA29A40CE9}" presName="spaceRect" presStyleCnt="0"/>
      <dgm:spPr/>
    </dgm:pt>
    <dgm:pt modelId="{7CCB60B9-0B01-4001-92D5-8C7C588D85BF}" type="pres">
      <dgm:prSet presAssocID="{D982E121-2DD6-4826-A750-95AA29A40CE9}" presName="parTx" presStyleLbl="revTx" presStyleIdx="0" presStyleCnt="5">
        <dgm:presLayoutVars>
          <dgm:chMax val="0"/>
          <dgm:chPref val="0"/>
        </dgm:presLayoutVars>
      </dgm:prSet>
      <dgm:spPr/>
    </dgm:pt>
    <dgm:pt modelId="{916C21A8-2A09-4A08-9DFB-80E2E879420C}" type="pres">
      <dgm:prSet presAssocID="{E6C180A4-E4FD-4ECC-B3DD-59741980E82F}" presName="sibTrans" presStyleCnt="0"/>
      <dgm:spPr/>
    </dgm:pt>
    <dgm:pt modelId="{BDC86197-CAAD-40D3-A2EB-7DF4C9A27760}" type="pres">
      <dgm:prSet presAssocID="{7C7A0EEC-8EFE-4135-BBF6-0F9A8E6F97F2}" presName="compNode" presStyleCnt="0"/>
      <dgm:spPr/>
    </dgm:pt>
    <dgm:pt modelId="{04D355BD-B28D-4434-8B8C-6654AEA4CE0C}" type="pres">
      <dgm:prSet presAssocID="{7C7A0EEC-8EFE-4135-BBF6-0F9A8E6F97F2}" presName="bgRect" presStyleLbl="bgShp" presStyleIdx="1" presStyleCnt="5"/>
      <dgm:spPr/>
    </dgm:pt>
    <dgm:pt modelId="{C4A7A548-CDED-4457-BFE2-6956D1172442}" type="pres">
      <dgm:prSet presAssocID="{7C7A0EEC-8EFE-4135-BBF6-0F9A8E6F97F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vel"/>
        </a:ext>
      </dgm:extLst>
    </dgm:pt>
    <dgm:pt modelId="{95ED3D3B-4923-4183-8F60-AD3FD34CEE33}" type="pres">
      <dgm:prSet presAssocID="{7C7A0EEC-8EFE-4135-BBF6-0F9A8E6F97F2}" presName="spaceRect" presStyleCnt="0"/>
      <dgm:spPr/>
    </dgm:pt>
    <dgm:pt modelId="{42E01A70-C08C-49EA-B061-D1EFDA9B1861}" type="pres">
      <dgm:prSet presAssocID="{7C7A0EEC-8EFE-4135-BBF6-0F9A8E6F97F2}" presName="parTx" presStyleLbl="revTx" presStyleIdx="1" presStyleCnt="5">
        <dgm:presLayoutVars>
          <dgm:chMax val="0"/>
          <dgm:chPref val="0"/>
        </dgm:presLayoutVars>
      </dgm:prSet>
      <dgm:spPr/>
    </dgm:pt>
    <dgm:pt modelId="{5A909E2B-B251-4D7F-83FC-4DFE8DE717E1}" type="pres">
      <dgm:prSet presAssocID="{8DFCC063-F7E1-4AC6-B51D-A2530EB0EE21}" presName="sibTrans" presStyleCnt="0"/>
      <dgm:spPr/>
    </dgm:pt>
    <dgm:pt modelId="{AC6887E3-6651-4E11-B94E-D47E6399ABD0}" type="pres">
      <dgm:prSet presAssocID="{31BD4431-7D3F-4E6B-BD81-4AF5CC1FCCC0}" presName="compNode" presStyleCnt="0"/>
      <dgm:spPr/>
    </dgm:pt>
    <dgm:pt modelId="{3F28619D-B097-4CE5-B164-2EA5520341F9}" type="pres">
      <dgm:prSet presAssocID="{31BD4431-7D3F-4E6B-BD81-4AF5CC1FCCC0}" presName="bgRect" presStyleLbl="bgShp" presStyleIdx="2" presStyleCnt="5"/>
      <dgm:spPr/>
    </dgm:pt>
    <dgm:pt modelId="{BA304B58-746A-4B54-B728-A26A1F9052D6}" type="pres">
      <dgm:prSet presAssocID="{31BD4431-7D3F-4E6B-BD81-4AF5CC1FCCC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udge"/>
        </a:ext>
      </dgm:extLst>
    </dgm:pt>
    <dgm:pt modelId="{908A4376-86DB-447F-ACA9-03F4479507BA}" type="pres">
      <dgm:prSet presAssocID="{31BD4431-7D3F-4E6B-BD81-4AF5CC1FCCC0}" presName="spaceRect" presStyleCnt="0"/>
      <dgm:spPr/>
    </dgm:pt>
    <dgm:pt modelId="{677F696C-5AFD-48DC-B76A-BC33F584E957}" type="pres">
      <dgm:prSet presAssocID="{31BD4431-7D3F-4E6B-BD81-4AF5CC1FCCC0}" presName="parTx" presStyleLbl="revTx" presStyleIdx="2" presStyleCnt="5">
        <dgm:presLayoutVars>
          <dgm:chMax val="0"/>
          <dgm:chPref val="0"/>
        </dgm:presLayoutVars>
      </dgm:prSet>
      <dgm:spPr/>
    </dgm:pt>
    <dgm:pt modelId="{5B80A9D9-CFFF-4D59-9A85-8D938B7916F7}" type="pres">
      <dgm:prSet presAssocID="{3D49AEDD-BA1D-46DA-AC6E-A868848CEED1}" presName="sibTrans" presStyleCnt="0"/>
      <dgm:spPr/>
    </dgm:pt>
    <dgm:pt modelId="{B072A514-0918-4528-812B-6EC7E03E937C}" type="pres">
      <dgm:prSet presAssocID="{5B72CEAD-2324-486B-81C1-3EE643200769}" presName="compNode" presStyleCnt="0"/>
      <dgm:spPr/>
    </dgm:pt>
    <dgm:pt modelId="{20105234-1598-4D07-A593-B7AB2EACB955}" type="pres">
      <dgm:prSet presAssocID="{5B72CEAD-2324-486B-81C1-3EE643200769}" presName="bgRect" presStyleLbl="bgShp" presStyleIdx="3" presStyleCnt="5"/>
      <dgm:spPr/>
    </dgm:pt>
    <dgm:pt modelId="{14005419-FC7C-43F1-9CC0-8038EE331E3F}" type="pres">
      <dgm:prSet presAssocID="{5B72CEAD-2324-486B-81C1-3EE643200769}"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encil"/>
        </a:ext>
      </dgm:extLst>
    </dgm:pt>
    <dgm:pt modelId="{8AEEE63C-9CEF-4239-A4F2-F439AB4E8291}" type="pres">
      <dgm:prSet presAssocID="{5B72CEAD-2324-486B-81C1-3EE643200769}" presName="spaceRect" presStyleCnt="0"/>
      <dgm:spPr/>
    </dgm:pt>
    <dgm:pt modelId="{807CE263-9A53-4D46-AF62-D17EB74D7CA7}" type="pres">
      <dgm:prSet presAssocID="{5B72CEAD-2324-486B-81C1-3EE643200769}" presName="parTx" presStyleLbl="revTx" presStyleIdx="3" presStyleCnt="5">
        <dgm:presLayoutVars>
          <dgm:chMax val="0"/>
          <dgm:chPref val="0"/>
        </dgm:presLayoutVars>
      </dgm:prSet>
      <dgm:spPr/>
    </dgm:pt>
    <dgm:pt modelId="{11DD7B5C-8D87-48E8-A1FE-9132FB53A0DB}" type="pres">
      <dgm:prSet presAssocID="{55C173A9-B7C9-4596-9A85-F4E7C919AA2C}" presName="sibTrans" presStyleCnt="0"/>
      <dgm:spPr/>
    </dgm:pt>
    <dgm:pt modelId="{B046F560-2BD6-414F-A11D-E5C2C527F797}" type="pres">
      <dgm:prSet presAssocID="{01A2BD6C-AF6D-4323-BFDA-52DEE80E1AE5}" presName="compNode" presStyleCnt="0"/>
      <dgm:spPr/>
    </dgm:pt>
    <dgm:pt modelId="{435E44FA-E901-4C12-813E-F37B9FEE7828}" type="pres">
      <dgm:prSet presAssocID="{01A2BD6C-AF6D-4323-BFDA-52DEE80E1AE5}" presName="bgRect" presStyleLbl="bgShp" presStyleIdx="4" presStyleCnt="5"/>
      <dgm:spPr/>
    </dgm:pt>
    <dgm:pt modelId="{6AD5759B-7857-4148-82EB-D825E99A6C9D}" type="pres">
      <dgm:prSet presAssocID="{01A2BD6C-AF6D-4323-BFDA-52DEE80E1AE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ocument"/>
        </a:ext>
      </dgm:extLst>
    </dgm:pt>
    <dgm:pt modelId="{B932EEF2-45B4-430A-8EC4-006216EE23EC}" type="pres">
      <dgm:prSet presAssocID="{01A2BD6C-AF6D-4323-BFDA-52DEE80E1AE5}" presName="spaceRect" presStyleCnt="0"/>
      <dgm:spPr/>
    </dgm:pt>
    <dgm:pt modelId="{8179EA9C-EC9F-4021-8D34-7868AB8F47E5}" type="pres">
      <dgm:prSet presAssocID="{01A2BD6C-AF6D-4323-BFDA-52DEE80E1AE5}" presName="parTx" presStyleLbl="revTx" presStyleIdx="4" presStyleCnt="5">
        <dgm:presLayoutVars>
          <dgm:chMax val="0"/>
          <dgm:chPref val="0"/>
        </dgm:presLayoutVars>
      </dgm:prSet>
      <dgm:spPr/>
    </dgm:pt>
  </dgm:ptLst>
  <dgm:cxnLst>
    <dgm:cxn modelId="{9BE28136-AEC7-4E55-8627-1BB60614028E}" srcId="{76BC0F4F-8ACE-47FD-86C5-3196C818F99D}" destId="{31BD4431-7D3F-4E6B-BD81-4AF5CC1FCCC0}" srcOrd="2" destOrd="0" parTransId="{106B011D-0E29-4D60-A0EF-41BB6C4770B6}" sibTransId="{3D49AEDD-BA1D-46DA-AC6E-A868848CEED1}"/>
    <dgm:cxn modelId="{2A0DC360-14F4-4266-B62A-A8DE00C1E28D}" type="presOf" srcId="{D982E121-2DD6-4826-A750-95AA29A40CE9}" destId="{7CCB60B9-0B01-4001-92D5-8C7C588D85BF}" srcOrd="0" destOrd="0" presId="urn:microsoft.com/office/officeart/2018/2/layout/IconVerticalSolidList"/>
    <dgm:cxn modelId="{48066570-C185-410E-BEE0-9C1B244C0976}" type="presOf" srcId="{01A2BD6C-AF6D-4323-BFDA-52DEE80E1AE5}" destId="{8179EA9C-EC9F-4021-8D34-7868AB8F47E5}" srcOrd="0" destOrd="0" presId="urn:microsoft.com/office/officeart/2018/2/layout/IconVerticalSolidList"/>
    <dgm:cxn modelId="{2586DC52-A34E-43E2-BFB6-5E9CC85E54CA}" type="presOf" srcId="{7C7A0EEC-8EFE-4135-BBF6-0F9A8E6F97F2}" destId="{42E01A70-C08C-49EA-B061-D1EFDA9B1861}" srcOrd="0" destOrd="0" presId="urn:microsoft.com/office/officeart/2018/2/layout/IconVerticalSolidList"/>
    <dgm:cxn modelId="{F7756492-0BEF-4D7F-AE8C-DBAF6ECF5603}" srcId="{76BC0F4F-8ACE-47FD-86C5-3196C818F99D}" destId="{5B72CEAD-2324-486B-81C1-3EE643200769}" srcOrd="3" destOrd="0" parTransId="{FB706330-6477-49B6-BA9D-B9263929E893}" sibTransId="{55C173A9-B7C9-4596-9A85-F4E7C919AA2C}"/>
    <dgm:cxn modelId="{571A1596-CA64-441E-BBA5-2629C3B32C4E}" type="presOf" srcId="{31BD4431-7D3F-4E6B-BD81-4AF5CC1FCCC0}" destId="{677F696C-5AFD-48DC-B76A-BC33F584E957}" srcOrd="0" destOrd="0" presId="urn:microsoft.com/office/officeart/2018/2/layout/IconVerticalSolidList"/>
    <dgm:cxn modelId="{67AB45A3-692C-4913-B0D1-5101FD535F7C}" srcId="{76BC0F4F-8ACE-47FD-86C5-3196C818F99D}" destId="{7C7A0EEC-8EFE-4135-BBF6-0F9A8E6F97F2}" srcOrd="1" destOrd="0" parTransId="{F91F7FAC-88F9-4D01-AB4B-66287136650F}" sibTransId="{8DFCC063-F7E1-4AC6-B51D-A2530EB0EE21}"/>
    <dgm:cxn modelId="{AE2807C1-D8B2-4B61-AC03-003F99799F4D}" type="presOf" srcId="{5B72CEAD-2324-486B-81C1-3EE643200769}" destId="{807CE263-9A53-4D46-AF62-D17EB74D7CA7}" srcOrd="0" destOrd="0" presId="urn:microsoft.com/office/officeart/2018/2/layout/IconVerticalSolidList"/>
    <dgm:cxn modelId="{7B44D2D7-5007-42C2-B64A-2CAC0C80349F}" srcId="{76BC0F4F-8ACE-47FD-86C5-3196C818F99D}" destId="{D982E121-2DD6-4826-A750-95AA29A40CE9}" srcOrd="0" destOrd="0" parTransId="{185FA0FD-38C3-44B0-A815-B70C55852CA5}" sibTransId="{E6C180A4-E4FD-4ECC-B3DD-59741980E82F}"/>
    <dgm:cxn modelId="{30066FE7-67D3-4690-837A-583D5991015C}" srcId="{76BC0F4F-8ACE-47FD-86C5-3196C818F99D}" destId="{01A2BD6C-AF6D-4323-BFDA-52DEE80E1AE5}" srcOrd="4" destOrd="0" parTransId="{2848D2EC-2D11-4208-8B27-E7B864F48C97}" sibTransId="{C75BD667-F274-4CEF-955A-CEDC85BF91F8}"/>
    <dgm:cxn modelId="{917800F9-88D3-4BEB-A17D-E6EDCA1674B3}" type="presOf" srcId="{76BC0F4F-8ACE-47FD-86C5-3196C818F99D}" destId="{59296B56-66C8-4D30-B205-61B588F3BFD8}" srcOrd="0" destOrd="0" presId="urn:microsoft.com/office/officeart/2018/2/layout/IconVerticalSolidList"/>
    <dgm:cxn modelId="{0FB6BC0D-F60E-4882-A846-738DCEE71990}" type="presParOf" srcId="{59296B56-66C8-4D30-B205-61B588F3BFD8}" destId="{EA02BEEE-13B9-4C06-B798-9F10F2403C6B}" srcOrd="0" destOrd="0" presId="urn:microsoft.com/office/officeart/2018/2/layout/IconVerticalSolidList"/>
    <dgm:cxn modelId="{52837AEA-3CE0-4698-AD98-A804D2E2B64D}" type="presParOf" srcId="{EA02BEEE-13B9-4C06-B798-9F10F2403C6B}" destId="{F5E92CE3-62C9-44DC-AEFF-4B1E42AF1C99}" srcOrd="0" destOrd="0" presId="urn:microsoft.com/office/officeart/2018/2/layout/IconVerticalSolidList"/>
    <dgm:cxn modelId="{2824F6C8-3B71-4E63-A0DE-28A4D8595577}" type="presParOf" srcId="{EA02BEEE-13B9-4C06-B798-9F10F2403C6B}" destId="{257B956C-B93A-4756-ADE2-981ABB2E20E8}" srcOrd="1" destOrd="0" presId="urn:microsoft.com/office/officeart/2018/2/layout/IconVerticalSolidList"/>
    <dgm:cxn modelId="{D6A50442-0875-45A7-BDBF-FC2816ADEC4D}" type="presParOf" srcId="{EA02BEEE-13B9-4C06-B798-9F10F2403C6B}" destId="{C7204620-F16C-4E47-9168-3084F05159EA}" srcOrd="2" destOrd="0" presId="urn:microsoft.com/office/officeart/2018/2/layout/IconVerticalSolidList"/>
    <dgm:cxn modelId="{F594D13F-BE05-45D6-B8A0-6428F96F457F}" type="presParOf" srcId="{EA02BEEE-13B9-4C06-B798-9F10F2403C6B}" destId="{7CCB60B9-0B01-4001-92D5-8C7C588D85BF}" srcOrd="3" destOrd="0" presId="urn:microsoft.com/office/officeart/2018/2/layout/IconVerticalSolidList"/>
    <dgm:cxn modelId="{CA1C1A1E-95E8-4A14-8037-C7117FB7289F}" type="presParOf" srcId="{59296B56-66C8-4D30-B205-61B588F3BFD8}" destId="{916C21A8-2A09-4A08-9DFB-80E2E879420C}" srcOrd="1" destOrd="0" presId="urn:microsoft.com/office/officeart/2018/2/layout/IconVerticalSolidList"/>
    <dgm:cxn modelId="{540A556D-E885-4612-BD74-7584D3DC02E4}" type="presParOf" srcId="{59296B56-66C8-4D30-B205-61B588F3BFD8}" destId="{BDC86197-CAAD-40D3-A2EB-7DF4C9A27760}" srcOrd="2" destOrd="0" presId="urn:microsoft.com/office/officeart/2018/2/layout/IconVerticalSolidList"/>
    <dgm:cxn modelId="{133F82E4-9D1D-4C42-9571-143D4A02F83B}" type="presParOf" srcId="{BDC86197-CAAD-40D3-A2EB-7DF4C9A27760}" destId="{04D355BD-B28D-4434-8B8C-6654AEA4CE0C}" srcOrd="0" destOrd="0" presId="urn:microsoft.com/office/officeart/2018/2/layout/IconVerticalSolidList"/>
    <dgm:cxn modelId="{B867356F-2AAD-4B2E-BFD2-4943BEAE38AC}" type="presParOf" srcId="{BDC86197-CAAD-40D3-A2EB-7DF4C9A27760}" destId="{C4A7A548-CDED-4457-BFE2-6956D1172442}" srcOrd="1" destOrd="0" presId="urn:microsoft.com/office/officeart/2018/2/layout/IconVerticalSolidList"/>
    <dgm:cxn modelId="{3B6832FB-04AD-45A7-A956-B7F5FAE08115}" type="presParOf" srcId="{BDC86197-CAAD-40D3-A2EB-7DF4C9A27760}" destId="{95ED3D3B-4923-4183-8F60-AD3FD34CEE33}" srcOrd="2" destOrd="0" presId="urn:microsoft.com/office/officeart/2018/2/layout/IconVerticalSolidList"/>
    <dgm:cxn modelId="{18A3925E-394D-4671-883F-996B9C13E31A}" type="presParOf" srcId="{BDC86197-CAAD-40D3-A2EB-7DF4C9A27760}" destId="{42E01A70-C08C-49EA-B061-D1EFDA9B1861}" srcOrd="3" destOrd="0" presId="urn:microsoft.com/office/officeart/2018/2/layout/IconVerticalSolidList"/>
    <dgm:cxn modelId="{B1FAA62D-75CD-40E3-A290-786F3C1FB7BF}" type="presParOf" srcId="{59296B56-66C8-4D30-B205-61B588F3BFD8}" destId="{5A909E2B-B251-4D7F-83FC-4DFE8DE717E1}" srcOrd="3" destOrd="0" presId="urn:microsoft.com/office/officeart/2018/2/layout/IconVerticalSolidList"/>
    <dgm:cxn modelId="{620CDE2D-531F-4B19-819A-C34B070A6C8D}" type="presParOf" srcId="{59296B56-66C8-4D30-B205-61B588F3BFD8}" destId="{AC6887E3-6651-4E11-B94E-D47E6399ABD0}" srcOrd="4" destOrd="0" presId="urn:microsoft.com/office/officeart/2018/2/layout/IconVerticalSolidList"/>
    <dgm:cxn modelId="{7E45CB0D-C417-4069-8AFA-17AF2FACBBAC}" type="presParOf" srcId="{AC6887E3-6651-4E11-B94E-D47E6399ABD0}" destId="{3F28619D-B097-4CE5-B164-2EA5520341F9}" srcOrd="0" destOrd="0" presId="urn:microsoft.com/office/officeart/2018/2/layout/IconVerticalSolidList"/>
    <dgm:cxn modelId="{86F1CF32-639C-4A74-A27F-C155EC275802}" type="presParOf" srcId="{AC6887E3-6651-4E11-B94E-D47E6399ABD0}" destId="{BA304B58-746A-4B54-B728-A26A1F9052D6}" srcOrd="1" destOrd="0" presId="urn:microsoft.com/office/officeart/2018/2/layout/IconVerticalSolidList"/>
    <dgm:cxn modelId="{E3D57AFF-0A77-45D1-966E-8CB261B482D1}" type="presParOf" srcId="{AC6887E3-6651-4E11-B94E-D47E6399ABD0}" destId="{908A4376-86DB-447F-ACA9-03F4479507BA}" srcOrd="2" destOrd="0" presId="urn:microsoft.com/office/officeart/2018/2/layout/IconVerticalSolidList"/>
    <dgm:cxn modelId="{9B5867FF-15EB-49F7-B97F-28F19B769276}" type="presParOf" srcId="{AC6887E3-6651-4E11-B94E-D47E6399ABD0}" destId="{677F696C-5AFD-48DC-B76A-BC33F584E957}" srcOrd="3" destOrd="0" presId="urn:microsoft.com/office/officeart/2018/2/layout/IconVerticalSolidList"/>
    <dgm:cxn modelId="{B63194EB-90AB-40A7-B73B-6B000BF78D9D}" type="presParOf" srcId="{59296B56-66C8-4D30-B205-61B588F3BFD8}" destId="{5B80A9D9-CFFF-4D59-9A85-8D938B7916F7}" srcOrd="5" destOrd="0" presId="urn:microsoft.com/office/officeart/2018/2/layout/IconVerticalSolidList"/>
    <dgm:cxn modelId="{BE821539-4911-442C-A20D-14D2593087C9}" type="presParOf" srcId="{59296B56-66C8-4D30-B205-61B588F3BFD8}" destId="{B072A514-0918-4528-812B-6EC7E03E937C}" srcOrd="6" destOrd="0" presId="urn:microsoft.com/office/officeart/2018/2/layout/IconVerticalSolidList"/>
    <dgm:cxn modelId="{52408E01-88AD-4702-93C1-F7967A748E32}" type="presParOf" srcId="{B072A514-0918-4528-812B-6EC7E03E937C}" destId="{20105234-1598-4D07-A593-B7AB2EACB955}" srcOrd="0" destOrd="0" presId="urn:microsoft.com/office/officeart/2018/2/layout/IconVerticalSolidList"/>
    <dgm:cxn modelId="{1FA783C7-D947-47E9-9384-ECF87521E16A}" type="presParOf" srcId="{B072A514-0918-4528-812B-6EC7E03E937C}" destId="{14005419-FC7C-43F1-9CC0-8038EE331E3F}" srcOrd="1" destOrd="0" presId="urn:microsoft.com/office/officeart/2018/2/layout/IconVerticalSolidList"/>
    <dgm:cxn modelId="{9C8E3A25-1499-4D9B-BFAD-FC2F35449047}" type="presParOf" srcId="{B072A514-0918-4528-812B-6EC7E03E937C}" destId="{8AEEE63C-9CEF-4239-A4F2-F439AB4E8291}" srcOrd="2" destOrd="0" presId="urn:microsoft.com/office/officeart/2018/2/layout/IconVerticalSolidList"/>
    <dgm:cxn modelId="{6BA056D7-414E-4BF7-A676-244FEE301516}" type="presParOf" srcId="{B072A514-0918-4528-812B-6EC7E03E937C}" destId="{807CE263-9A53-4D46-AF62-D17EB74D7CA7}" srcOrd="3" destOrd="0" presId="urn:microsoft.com/office/officeart/2018/2/layout/IconVerticalSolidList"/>
    <dgm:cxn modelId="{9D522ECA-AD4B-4900-8278-AE3AFED10A8E}" type="presParOf" srcId="{59296B56-66C8-4D30-B205-61B588F3BFD8}" destId="{11DD7B5C-8D87-48E8-A1FE-9132FB53A0DB}" srcOrd="7" destOrd="0" presId="urn:microsoft.com/office/officeart/2018/2/layout/IconVerticalSolidList"/>
    <dgm:cxn modelId="{B5CF5CBD-46F4-48E5-96B0-0B279B31E401}" type="presParOf" srcId="{59296B56-66C8-4D30-B205-61B588F3BFD8}" destId="{B046F560-2BD6-414F-A11D-E5C2C527F797}" srcOrd="8" destOrd="0" presId="urn:microsoft.com/office/officeart/2018/2/layout/IconVerticalSolidList"/>
    <dgm:cxn modelId="{5AE15857-5E9D-4009-9F3E-86F02275505C}" type="presParOf" srcId="{B046F560-2BD6-414F-A11D-E5C2C527F797}" destId="{435E44FA-E901-4C12-813E-F37B9FEE7828}" srcOrd="0" destOrd="0" presId="urn:microsoft.com/office/officeart/2018/2/layout/IconVerticalSolidList"/>
    <dgm:cxn modelId="{87D00113-CEAC-4E7D-9468-CE1B1035314A}" type="presParOf" srcId="{B046F560-2BD6-414F-A11D-E5C2C527F797}" destId="{6AD5759B-7857-4148-82EB-D825E99A6C9D}" srcOrd="1" destOrd="0" presId="urn:microsoft.com/office/officeart/2018/2/layout/IconVerticalSolidList"/>
    <dgm:cxn modelId="{AFF61E84-8531-49F1-BD7B-5557774BC29F}" type="presParOf" srcId="{B046F560-2BD6-414F-A11D-E5C2C527F797}" destId="{B932EEF2-45B4-430A-8EC4-006216EE23EC}" srcOrd="2" destOrd="0" presId="urn:microsoft.com/office/officeart/2018/2/layout/IconVerticalSolidList"/>
    <dgm:cxn modelId="{EC478793-BD98-41BA-978E-89601A2BF431}" type="presParOf" srcId="{B046F560-2BD6-414F-A11D-E5C2C527F797}" destId="{8179EA9C-EC9F-4021-8D34-7868AB8F47E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0D833F-6FCB-42F8-8FD6-8961B9FDC952}">
      <dsp:nvSpPr>
        <dsp:cNvPr id="0" name=""/>
        <dsp:cNvSpPr/>
      </dsp:nvSpPr>
      <dsp:spPr>
        <a:xfrm>
          <a:off x="0" y="112780"/>
          <a:ext cx="6207841" cy="142129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By the end of this session, you should be able to:</a:t>
          </a:r>
          <a:endParaRPr lang="en-US" sz="2000" kern="1200"/>
        </a:p>
      </dsp:txBody>
      <dsp:txXfrm>
        <a:off x="69382" y="182162"/>
        <a:ext cx="6069077" cy="1282534"/>
      </dsp:txXfrm>
    </dsp:sp>
    <dsp:sp modelId="{85EC4859-0A73-4177-8A36-B61D5885A06A}">
      <dsp:nvSpPr>
        <dsp:cNvPr id="0" name=""/>
        <dsp:cNvSpPr/>
      </dsp:nvSpPr>
      <dsp:spPr>
        <a:xfrm>
          <a:off x="0" y="1591679"/>
          <a:ext cx="6207841" cy="1421298"/>
        </a:xfrm>
        <a:prstGeom prst="roundRect">
          <a:avLst/>
        </a:prstGeom>
        <a:solidFill>
          <a:schemeClr val="accent2">
            <a:hueOff val="-7974219"/>
            <a:satOff val="8708"/>
            <a:lumOff val="-30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Define duress and explain the categories of duress (violence to person, threats against property, economic duress).</a:t>
          </a:r>
          <a:endParaRPr lang="en-US" sz="2000" kern="1200"/>
        </a:p>
      </dsp:txBody>
      <dsp:txXfrm>
        <a:off x="69382" y="1661061"/>
        <a:ext cx="6069077" cy="1282534"/>
      </dsp:txXfrm>
    </dsp:sp>
    <dsp:sp modelId="{AF74A1DE-A0F9-471C-8924-6F6E4AE20932}">
      <dsp:nvSpPr>
        <dsp:cNvPr id="0" name=""/>
        <dsp:cNvSpPr/>
      </dsp:nvSpPr>
      <dsp:spPr>
        <a:xfrm>
          <a:off x="0" y="3070577"/>
          <a:ext cx="6207841" cy="1421298"/>
        </a:xfrm>
        <a:prstGeom prst="roundRect">
          <a:avLst/>
        </a:prstGeom>
        <a:solidFill>
          <a:schemeClr val="accent2">
            <a:hueOff val="-15948439"/>
            <a:satOff val="17416"/>
            <a:lumOff val="-60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Define undue influence and distinguish between presumed and actual undue influence and explain the remedies and statutory protection for consumers. </a:t>
          </a:r>
          <a:endParaRPr lang="en-US" sz="2000" kern="1200"/>
        </a:p>
      </dsp:txBody>
      <dsp:txXfrm>
        <a:off x="69382" y="3139959"/>
        <a:ext cx="6069077" cy="12825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AECFA4-B9D5-4EC2-A4B8-677ACA711379}">
      <dsp:nvSpPr>
        <dsp:cNvPr id="0" name=""/>
        <dsp:cNvSpPr/>
      </dsp:nvSpPr>
      <dsp:spPr>
        <a:xfrm>
          <a:off x="0" y="27570"/>
          <a:ext cx="6207841" cy="71505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An agreement to commit a crime, tort or a fraud.</a:t>
          </a:r>
          <a:endParaRPr lang="en-US" sz="1800" kern="1200"/>
        </a:p>
      </dsp:txBody>
      <dsp:txXfrm>
        <a:off x="34906" y="62476"/>
        <a:ext cx="6138029" cy="645240"/>
      </dsp:txXfrm>
    </dsp:sp>
    <dsp:sp modelId="{E4DA378A-58DD-4BE2-B67B-F335BBED74B7}">
      <dsp:nvSpPr>
        <dsp:cNvPr id="0" name=""/>
        <dsp:cNvSpPr/>
      </dsp:nvSpPr>
      <dsp:spPr>
        <a:xfrm>
          <a:off x="0" y="794462"/>
          <a:ext cx="6207841" cy="715052"/>
        </a:xfrm>
        <a:prstGeom prst="roundRect">
          <a:avLst/>
        </a:prstGeom>
        <a:solidFill>
          <a:schemeClr val="accent2">
            <a:hueOff val="-3189688"/>
            <a:satOff val="3483"/>
            <a:lumOff val="-121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An agreement to defraud Revenue and Customs (HMRC) – Napier v National Business Agency Ltd [1951]</a:t>
          </a:r>
          <a:endParaRPr lang="en-US" sz="1800" kern="1200"/>
        </a:p>
      </dsp:txBody>
      <dsp:txXfrm>
        <a:off x="34906" y="829368"/>
        <a:ext cx="6138029" cy="645240"/>
      </dsp:txXfrm>
    </dsp:sp>
    <dsp:sp modelId="{AF0AB774-02EB-4E0B-9132-5BCA70099DE4}">
      <dsp:nvSpPr>
        <dsp:cNvPr id="0" name=""/>
        <dsp:cNvSpPr/>
      </dsp:nvSpPr>
      <dsp:spPr>
        <a:xfrm>
          <a:off x="0" y="1561355"/>
          <a:ext cx="6207841" cy="715052"/>
        </a:xfrm>
        <a:prstGeom prst="roundRect">
          <a:avLst/>
        </a:prstGeom>
        <a:solidFill>
          <a:schemeClr val="accent2">
            <a:hueOff val="-6379376"/>
            <a:satOff val="6966"/>
            <a:lumOff val="-243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Contracts damaging to the public safety or foreign relations – Furtado v Rogers [1802]</a:t>
          </a:r>
          <a:endParaRPr lang="en-US" sz="1800" kern="1200"/>
        </a:p>
      </dsp:txBody>
      <dsp:txXfrm>
        <a:off x="34906" y="1596261"/>
        <a:ext cx="6138029" cy="645240"/>
      </dsp:txXfrm>
    </dsp:sp>
    <dsp:sp modelId="{1C30CB00-A346-4A02-B8A3-6B162E319EFC}">
      <dsp:nvSpPr>
        <dsp:cNvPr id="0" name=""/>
        <dsp:cNvSpPr/>
      </dsp:nvSpPr>
      <dsp:spPr>
        <a:xfrm>
          <a:off x="0" y="2328248"/>
          <a:ext cx="6207841" cy="715052"/>
        </a:xfrm>
        <a:prstGeom prst="roundRect">
          <a:avLst/>
        </a:prstGeom>
        <a:solidFill>
          <a:schemeClr val="accent2">
            <a:hueOff val="-9569063"/>
            <a:satOff val="10450"/>
            <a:lumOff val="-3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Contracts prejudicial to the administration of justice e.g contracts to give false evidence</a:t>
          </a:r>
          <a:endParaRPr lang="en-US" sz="1800" kern="1200"/>
        </a:p>
      </dsp:txBody>
      <dsp:txXfrm>
        <a:off x="34906" y="2363154"/>
        <a:ext cx="6138029" cy="645240"/>
      </dsp:txXfrm>
    </dsp:sp>
    <dsp:sp modelId="{F4B71069-5C07-4EDB-8882-384D44256C99}">
      <dsp:nvSpPr>
        <dsp:cNvPr id="0" name=""/>
        <dsp:cNvSpPr/>
      </dsp:nvSpPr>
      <dsp:spPr>
        <a:xfrm>
          <a:off x="0" y="3095141"/>
          <a:ext cx="6207841" cy="715052"/>
        </a:xfrm>
        <a:prstGeom prst="roundRect">
          <a:avLst/>
        </a:prstGeom>
        <a:solidFill>
          <a:schemeClr val="accent2">
            <a:hueOff val="-12758752"/>
            <a:satOff val="13933"/>
            <a:lumOff val="-48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Contracts that are sexually immoral – Pearce v Brooks [1866]</a:t>
          </a:r>
          <a:endParaRPr lang="en-US" sz="1800" kern="1200"/>
        </a:p>
      </dsp:txBody>
      <dsp:txXfrm>
        <a:off x="34906" y="3130047"/>
        <a:ext cx="6138029" cy="645240"/>
      </dsp:txXfrm>
    </dsp:sp>
    <dsp:sp modelId="{6189A993-EC66-4E91-9353-A840747DE95C}">
      <dsp:nvSpPr>
        <dsp:cNvPr id="0" name=""/>
        <dsp:cNvSpPr/>
      </dsp:nvSpPr>
      <dsp:spPr>
        <a:xfrm>
          <a:off x="0" y="3862034"/>
          <a:ext cx="6207841" cy="715052"/>
        </a:xfrm>
        <a:prstGeom prst="roundRect">
          <a:avLst/>
        </a:prstGeom>
        <a:solidFill>
          <a:schemeClr val="accent2">
            <a:hueOff val="-15948439"/>
            <a:satOff val="17416"/>
            <a:lumOff val="-60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Contracts leading to corruption in public life (Parkinson v College of Ambulance Ltd [1925]</a:t>
          </a:r>
          <a:endParaRPr lang="en-US" sz="1800" kern="1200"/>
        </a:p>
      </dsp:txBody>
      <dsp:txXfrm>
        <a:off x="34906" y="3896940"/>
        <a:ext cx="6138029" cy="6452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B436F2-06CA-46F3-853C-62FDC2A15700}">
      <dsp:nvSpPr>
        <dsp:cNvPr id="0" name=""/>
        <dsp:cNvSpPr/>
      </dsp:nvSpPr>
      <dsp:spPr>
        <a:xfrm>
          <a:off x="0" y="390205"/>
          <a:ext cx="3100863" cy="18605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Herbert Morris Ltd v Saxelby [1916]  - </a:t>
          </a:r>
          <a:r>
            <a:rPr lang="en-GB" sz="1500" kern="1200"/>
            <a:t>the House of Lords stated that a covenant that restrains a person from the competition is always void and unreasonable unless the proprietary interest to be protected is exceptional.</a:t>
          </a:r>
          <a:endParaRPr lang="en-US" sz="1500" kern="1200"/>
        </a:p>
      </dsp:txBody>
      <dsp:txXfrm>
        <a:off x="0" y="390205"/>
        <a:ext cx="3100863" cy="1860518"/>
      </dsp:txXfrm>
    </dsp:sp>
    <dsp:sp modelId="{F968305C-B67D-408A-8ED8-A1DB9E2F583B}">
      <dsp:nvSpPr>
        <dsp:cNvPr id="0" name=""/>
        <dsp:cNvSpPr/>
      </dsp:nvSpPr>
      <dsp:spPr>
        <a:xfrm>
          <a:off x="3410950" y="390205"/>
          <a:ext cx="3100863" cy="18605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Mallan v May [1843</a:t>
          </a:r>
          <a:r>
            <a:rPr lang="en-GB" sz="1500" kern="1200"/>
            <a:t>] - “The test appears to be whether the contract is prejudicial or not to the public interest, for it is on grounds of public policy alone that these contracts are supported or avoided”. </a:t>
          </a:r>
          <a:endParaRPr lang="en-US" sz="1500" kern="1200"/>
        </a:p>
      </dsp:txBody>
      <dsp:txXfrm>
        <a:off x="3410950" y="390205"/>
        <a:ext cx="3100863" cy="1860518"/>
      </dsp:txXfrm>
    </dsp:sp>
    <dsp:sp modelId="{228D68A6-78AB-4215-9755-555AC4A93116}">
      <dsp:nvSpPr>
        <dsp:cNvPr id="0" name=""/>
        <dsp:cNvSpPr/>
      </dsp:nvSpPr>
      <dsp:spPr>
        <a:xfrm>
          <a:off x="6821900" y="390205"/>
          <a:ext cx="3100863" cy="18605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Wyatt v Kreglinger and Fernau [1933]  - Defining public interest</a:t>
          </a:r>
          <a:endParaRPr lang="en-US" sz="1500" kern="1200"/>
        </a:p>
      </dsp:txBody>
      <dsp:txXfrm>
        <a:off x="6821900" y="390205"/>
        <a:ext cx="3100863" cy="1860518"/>
      </dsp:txXfrm>
    </dsp:sp>
    <dsp:sp modelId="{EEF6B755-69AF-4039-91DC-5345F95C683E}">
      <dsp:nvSpPr>
        <dsp:cNvPr id="0" name=""/>
        <dsp:cNvSpPr/>
      </dsp:nvSpPr>
      <dsp:spPr>
        <a:xfrm>
          <a:off x="0" y="2560810"/>
          <a:ext cx="3100863" cy="18605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Hanover Insurance Brokers Ltd and Christchurch Insurance Brokers Ltd v Schapiro [1994] </a:t>
          </a:r>
          <a:endParaRPr lang="en-US" sz="1500" kern="1200"/>
        </a:p>
      </dsp:txBody>
      <dsp:txXfrm>
        <a:off x="0" y="2560810"/>
        <a:ext cx="3100863" cy="1860518"/>
      </dsp:txXfrm>
    </dsp:sp>
    <dsp:sp modelId="{0FB66210-8175-42D2-A295-F43E646EF208}">
      <dsp:nvSpPr>
        <dsp:cNvPr id="0" name=""/>
        <dsp:cNvSpPr/>
      </dsp:nvSpPr>
      <dsp:spPr>
        <a:xfrm>
          <a:off x="3410950" y="2560810"/>
          <a:ext cx="3100863" cy="18605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Where an agreement concerns a restrictive clause in a contract of employment or the sale of a business, the covenant will always be subject to a test of reasonableness. </a:t>
          </a:r>
          <a:endParaRPr lang="en-US" sz="1500" kern="1200"/>
        </a:p>
      </dsp:txBody>
      <dsp:txXfrm>
        <a:off x="3410950" y="2560810"/>
        <a:ext cx="3100863" cy="1860518"/>
      </dsp:txXfrm>
    </dsp:sp>
    <dsp:sp modelId="{1B03CC3E-81AA-4845-BFE0-2D7CDF953CBD}">
      <dsp:nvSpPr>
        <dsp:cNvPr id="0" name=""/>
        <dsp:cNvSpPr/>
      </dsp:nvSpPr>
      <dsp:spPr>
        <a:xfrm>
          <a:off x="6821900" y="2560810"/>
          <a:ext cx="3100863" cy="18605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Esso Petroleum Co Ltd v Harper’s Garage (Stourport) Ltd [1968]</a:t>
          </a:r>
          <a:endParaRPr lang="en-US" sz="1500" kern="1200"/>
        </a:p>
      </dsp:txBody>
      <dsp:txXfrm>
        <a:off x="6821900" y="2560810"/>
        <a:ext cx="3100863" cy="18605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E92CE3-62C9-44DC-AEFF-4B1E42AF1C99}">
      <dsp:nvSpPr>
        <dsp:cNvPr id="0" name=""/>
        <dsp:cNvSpPr/>
      </dsp:nvSpPr>
      <dsp:spPr>
        <a:xfrm>
          <a:off x="0" y="7251"/>
          <a:ext cx="6096000" cy="8941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7B956C-B93A-4756-ADE2-981ABB2E20E8}">
      <dsp:nvSpPr>
        <dsp:cNvPr id="0" name=""/>
        <dsp:cNvSpPr/>
      </dsp:nvSpPr>
      <dsp:spPr>
        <a:xfrm>
          <a:off x="270494" y="208445"/>
          <a:ext cx="492288" cy="49180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CB60B9-0B01-4001-92D5-8C7C588D85BF}">
      <dsp:nvSpPr>
        <dsp:cNvPr id="0" name=""/>
        <dsp:cNvSpPr/>
      </dsp:nvSpPr>
      <dsp:spPr>
        <a:xfrm>
          <a:off x="1033276" y="7251"/>
          <a:ext cx="5031426" cy="950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550" tIns="100550" rIns="100550" bIns="100550" numCol="1" spcCol="1270" anchor="ctr" anchorCtr="0">
          <a:noAutofit/>
        </a:bodyPr>
        <a:lstStyle/>
        <a:p>
          <a:pPr marL="0" lvl="0" indent="0" algn="l" defTabSz="622300">
            <a:lnSpc>
              <a:spcPct val="90000"/>
            </a:lnSpc>
            <a:spcBef>
              <a:spcPct val="0"/>
            </a:spcBef>
            <a:spcAft>
              <a:spcPct val="35000"/>
            </a:spcAft>
            <a:buNone/>
          </a:pPr>
          <a:r>
            <a:rPr lang="en-GB" sz="1400" kern="1200"/>
            <a:t>In instances where only part of the contract is “illegal”, it is sometimes possible to split the agreement so that the valid part can be enforced, and the objectionable part is void and unenforceable.</a:t>
          </a:r>
          <a:endParaRPr lang="en-US" sz="1400" kern="1200"/>
        </a:p>
      </dsp:txBody>
      <dsp:txXfrm>
        <a:off x="1033276" y="7251"/>
        <a:ext cx="5031426" cy="950082"/>
      </dsp:txXfrm>
    </dsp:sp>
    <dsp:sp modelId="{04D355BD-B28D-4434-8B8C-6654AEA4CE0C}">
      <dsp:nvSpPr>
        <dsp:cNvPr id="0" name=""/>
        <dsp:cNvSpPr/>
      </dsp:nvSpPr>
      <dsp:spPr>
        <a:xfrm>
          <a:off x="0" y="1194854"/>
          <a:ext cx="6096000" cy="8941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A7A548-CDED-4457-BFE2-6956D1172442}">
      <dsp:nvSpPr>
        <dsp:cNvPr id="0" name=""/>
        <dsp:cNvSpPr/>
      </dsp:nvSpPr>
      <dsp:spPr>
        <a:xfrm>
          <a:off x="270494" y="1396048"/>
          <a:ext cx="492288" cy="49180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E01A70-C08C-49EA-B061-D1EFDA9B1861}">
      <dsp:nvSpPr>
        <dsp:cNvPr id="0" name=""/>
        <dsp:cNvSpPr/>
      </dsp:nvSpPr>
      <dsp:spPr>
        <a:xfrm>
          <a:off x="1033276" y="1194854"/>
          <a:ext cx="5031426" cy="950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550" tIns="100550" rIns="100550" bIns="100550" numCol="1" spcCol="1270" anchor="ctr" anchorCtr="0">
          <a:noAutofit/>
        </a:bodyPr>
        <a:lstStyle/>
        <a:p>
          <a:pPr marL="0" lvl="0" indent="0" algn="l" defTabSz="622300">
            <a:lnSpc>
              <a:spcPct val="90000"/>
            </a:lnSpc>
            <a:spcBef>
              <a:spcPct val="0"/>
            </a:spcBef>
            <a:spcAft>
              <a:spcPct val="35000"/>
            </a:spcAft>
            <a:buNone/>
          </a:pPr>
          <a:r>
            <a:rPr lang="en-GB" sz="1400" kern="1200"/>
            <a:t>Severance cannot occur where contracts are illegal if the subject of the contract is a criminal offence, or is contrary to public policy. </a:t>
          </a:r>
          <a:endParaRPr lang="en-US" sz="1400" kern="1200"/>
        </a:p>
      </dsp:txBody>
      <dsp:txXfrm>
        <a:off x="1033276" y="1194854"/>
        <a:ext cx="5031426" cy="950082"/>
      </dsp:txXfrm>
    </dsp:sp>
    <dsp:sp modelId="{3F28619D-B097-4CE5-B164-2EA5520341F9}">
      <dsp:nvSpPr>
        <dsp:cNvPr id="0" name=""/>
        <dsp:cNvSpPr/>
      </dsp:nvSpPr>
      <dsp:spPr>
        <a:xfrm>
          <a:off x="0" y="2382458"/>
          <a:ext cx="6096000" cy="8941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304B58-746A-4B54-B728-A26A1F9052D6}">
      <dsp:nvSpPr>
        <dsp:cNvPr id="0" name=""/>
        <dsp:cNvSpPr/>
      </dsp:nvSpPr>
      <dsp:spPr>
        <a:xfrm>
          <a:off x="270494" y="2583652"/>
          <a:ext cx="492288" cy="49180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7F696C-5AFD-48DC-B76A-BC33F584E957}">
      <dsp:nvSpPr>
        <dsp:cNvPr id="0" name=""/>
        <dsp:cNvSpPr/>
      </dsp:nvSpPr>
      <dsp:spPr>
        <a:xfrm>
          <a:off x="1033276" y="2382458"/>
          <a:ext cx="5031426" cy="950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550" tIns="100550" rIns="100550" bIns="100550" numCol="1" spcCol="1270" anchor="ctr" anchorCtr="0">
          <a:noAutofit/>
        </a:bodyPr>
        <a:lstStyle/>
        <a:p>
          <a:pPr marL="0" lvl="0" indent="0" algn="l" defTabSz="622300">
            <a:lnSpc>
              <a:spcPct val="90000"/>
            </a:lnSpc>
            <a:spcBef>
              <a:spcPct val="0"/>
            </a:spcBef>
            <a:spcAft>
              <a:spcPct val="35000"/>
            </a:spcAft>
            <a:buNone/>
          </a:pPr>
          <a:r>
            <a:rPr lang="en-GB" sz="1400" kern="1200"/>
            <a:t>There have traditionally been two elements to the courts’ approach:</a:t>
          </a:r>
          <a:endParaRPr lang="en-US" sz="1400" kern="1200"/>
        </a:p>
      </dsp:txBody>
      <dsp:txXfrm>
        <a:off x="1033276" y="2382458"/>
        <a:ext cx="5031426" cy="950082"/>
      </dsp:txXfrm>
    </dsp:sp>
    <dsp:sp modelId="{20105234-1598-4D07-A593-B7AB2EACB955}">
      <dsp:nvSpPr>
        <dsp:cNvPr id="0" name=""/>
        <dsp:cNvSpPr/>
      </dsp:nvSpPr>
      <dsp:spPr>
        <a:xfrm>
          <a:off x="0" y="3570061"/>
          <a:ext cx="6096000" cy="8941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005419-FC7C-43F1-9CC0-8038EE331E3F}">
      <dsp:nvSpPr>
        <dsp:cNvPr id="0" name=""/>
        <dsp:cNvSpPr/>
      </dsp:nvSpPr>
      <dsp:spPr>
        <a:xfrm>
          <a:off x="270494" y="3771255"/>
          <a:ext cx="492288" cy="49180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07CE263-9A53-4D46-AF62-D17EB74D7CA7}">
      <dsp:nvSpPr>
        <dsp:cNvPr id="0" name=""/>
        <dsp:cNvSpPr/>
      </dsp:nvSpPr>
      <dsp:spPr>
        <a:xfrm>
          <a:off x="1033276" y="3570061"/>
          <a:ext cx="5031426" cy="950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550" tIns="100550" rIns="100550" bIns="100550" numCol="1" spcCol="1270" anchor="ctr" anchorCtr="0">
          <a:noAutofit/>
        </a:bodyPr>
        <a:lstStyle/>
        <a:p>
          <a:pPr marL="0" lvl="0" indent="0" algn="l" defTabSz="622300">
            <a:lnSpc>
              <a:spcPct val="90000"/>
            </a:lnSpc>
            <a:spcBef>
              <a:spcPct val="0"/>
            </a:spcBef>
            <a:spcAft>
              <a:spcPct val="35000"/>
            </a:spcAft>
            <a:buNone/>
          </a:pPr>
          <a:r>
            <a:rPr lang="en-GB" sz="1400" kern="1200"/>
            <a:t>(1)   the ‘Blue Pencil Test,’ and</a:t>
          </a:r>
          <a:endParaRPr lang="en-US" sz="1400" kern="1200"/>
        </a:p>
      </dsp:txBody>
      <dsp:txXfrm>
        <a:off x="1033276" y="3570061"/>
        <a:ext cx="5031426" cy="950082"/>
      </dsp:txXfrm>
    </dsp:sp>
    <dsp:sp modelId="{435E44FA-E901-4C12-813E-F37B9FEE7828}">
      <dsp:nvSpPr>
        <dsp:cNvPr id="0" name=""/>
        <dsp:cNvSpPr/>
      </dsp:nvSpPr>
      <dsp:spPr>
        <a:xfrm>
          <a:off x="0" y="4757665"/>
          <a:ext cx="6096000" cy="8941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D5759B-7857-4148-82EB-D825E99A6C9D}">
      <dsp:nvSpPr>
        <dsp:cNvPr id="0" name=""/>
        <dsp:cNvSpPr/>
      </dsp:nvSpPr>
      <dsp:spPr>
        <a:xfrm>
          <a:off x="270494" y="4958859"/>
          <a:ext cx="492288" cy="49180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79EA9C-EC9F-4021-8D34-7868AB8F47E5}">
      <dsp:nvSpPr>
        <dsp:cNvPr id="0" name=""/>
        <dsp:cNvSpPr/>
      </dsp:nvSpPr>
      <dsp:spPr>
        <a:xfrm>
          <a:off x="1033276" y="4757665"/>
          <a:ext cx="5031426" cy="950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550" tIns="100550" rIns="100550" bIns="100550" numCol="1" spcCol="1270" anchor="ctr" anchorCtr="0">
          <a:noAutofit/>
        </a:bodyPr>
        <a:lstStyle/>
        <a:p>
          <a:pPr marL="0" lvl="0" indent="0" algn="l" defTabSz="622300">
            <a:lnSpc>
              <a:spcPct val="90000"/>
            </a:lnSpc>
            <a:spcBef>
              <a:spcPct val="0"/>
            </a:spcBef>
            <a:spcAft>
              <a:spcPct val="35000"/>
            </a:spcAft>
            <a:buNone/>
          </a:pPr>
          <a:r>
            <a:rPr lang="en-GB" sz="1400" kern="1200"/>
            <a:t>(2)   the requirement that the nature of the contract must be retained.</a:t>
          </a:r>
          <a:endParaRPr lang="en-US" sz="1400" kern="1200"/>
        </a:p>
      </dsp:txBody>
      <dsp:txXfrm>
        <a:off x="1033276" y="4757665"/>
        <a:ext cx="5031426" cy="95008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8D886CB4-AAAD-4C71-9D63-EA804A62B880}" type="datetimeFigureOut">
              <a:rPr lang="en-GB" smtClean="0"/>
              <a:t>17/11/2025</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E0FE2940-494D-43B6-AEF9-C0BF0CC3BE40}" type="slidenum">
              <a:rPr lang="en-GB" smtClean="0"/>
              <a:t>‹#›</a:t>
            </a:fld>
            <a:endParaRPr lang="en-GB"/>
          </a:p>
        </p:txBody>
      </p:sp>
    </p:spTree>
    <p:extLst>
      <p:ext uri="{BB962C8B-B14F-4D97-AF65-F5344CB8AC3E}">
        <p14:creationId xmlns:p14="http://schemas.microsoft.com/office/powerpoint/2010/main" val="29514502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Other factors that we have considered are Mistake and Misrepresentation</a:t>
            </a:r>
          </a:p>
          <a:p>
            <a:endParaRPr lang="en-GB" dirty="0"/>
          </a:p>
          <a:p>
            <a:r>
              <a:rPr lang="en-GB" dirty="0"/>
              <a:t>You are already aware that to have a legally binding contract the parties must have entered into the agreement willingly – that is, they must consent to the relationship. If a person enters into an agreement by improper pressure being put on them, the law may intervene to protect them. The pressure must be improper and a mere allegation of unequal bargaining power or unfairness in the terms of the contract will not generally activate the intervention of the law.</a:t>
            </a:r>
          </a:p>
        </p:txBody>
      </p:sp>
      <p:sp>
        <p:nvSpPr>
          <p:cNvPr id="4" name="Slide Number Placeholder 3"/>
          <p:cNvSpPr>
            <a:spLocks noGrp="1"/>
          </p:cNvSpPr>
          <p:nvPr>
            <p:ph type="sldNum" sz="quarter" idx="5"/>
          </p:nvPr>
        </p:nvSpPr>
        <p:spPr/>
        <p:txBody>
          <a:bodyPr/>
          <a:lstStyle/>
          <a:p>
            <a:fld id="{E0FE2940-494D-43B6-AEF9-C0BF0CC3BE40}" type="slidenum">
              <a:rPr lang="en-GB" smtClean="0"/>
              <a:t>1</a:t>
            </a:fld>
            <a:endParaRPr lang="en-GB"/>
          </a:p>
        </p:txBody>
      </p:sp>
    </p:spTree>
    <p:extLst>
      <p:ext uri="{BB962C8B-B14F-4D97-AF65-F5344CB8AC3E}">
        <p14:creationId xmlns:p14="http://schemas.microsoft.com/office/powerpoint/2010/main" val="16084859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FE2940-494D-43B6-AEF9-C0BF0CC3BE40}" type="slidenum">
              <a:rPr lang="en-GB" smtClean="0"/>
              <a:t>2</a:t>
            </a:fld>
            <a:endParaRPr lang="en-GB"/>
          </a:p>
        </p:txBody>
      </p:sp>
    </p:spTree>
    <p:extLst>
      <p:ext uri="{BB962C8B-B14F-4D97-AF65-F5344CB8AC3E}">
        <p14:creationId xmlns:p14="http://schemas.microsoft.com/office/powerpoint/2010/main" val="42583227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FE2940-494D-43B6-AEF9-C0BF0CC3BE40}" type="slidenum">
              <a:rPr lang="en-GB" smtClean="0"/>
              <a:t>3</a:t>
            </a:fld>
            <a:endParaRPr lang="en-GB"/>
          </a:p>
        </p:txBody>
      </p:sp>
    </p:spTree>
    <p:extLst>
      <p:ext uri="{BB962C8B-B14F-4D97-AF65-F5344CB8AC3E}">
        <p14:creationId xmlns:p14="http://schemas.microsoft.com/office/powerpoint/2010/main" val="6948728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common law doctrine of duress will operate when a party has entered into a contract as a result of illegitimate pressure, rendering the contract voidable. The equitable doctrine of undue influence will be found when a party has entered into a contract as a result of excessive pressure or coercion. Let us first consider the main categories of duress.</a:t>
            </a:r>
          </a:p>
        </p:txBody>
      </p:sp>
      <p:sp>
        <p:nvSpPr>
          <p:cNvPr id="4" name="Slide Number Placeholder 3"/>
          <p:cNvSpPr>
            <a:spLocks noGrp="1"/>
          </p:cNvSpPr>
          <p:nvPr>
            <p:ph type="sldNum" sz="quarter" idx="5"/>
          </p:nvPr>
        </p:nvSpPr>
        <p:spPr/>
        <p:txBody>
          <a:bodyPr/>
          <a:lstStyle/>
          <a:p>
            <a:fld id="{E0FE2940-494D-43B6-AEF9-C0BF0CC3BE40}" type="slidenum">
              <a:rPr lang="en-GB" smtClean="0"/>
              <a:t>4</a:t>
            </a:fld>
            <a:endParaRPr lang="en-GB"/>
          </a:p>
        </p:txBody>
      </p:sp>
    </p:spTree>
    <p:extLst>
      <p:ext uri="{BB962C8B-B14F-4D97-AF65-F5344CB8AC3E}">
        <p14:creationId xmlns:p14="http://schemas.microsoft.com/office/powerpoint/2010/main" val="31763948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FE2940-494D-43B6-AEF9-C0BF0CC3BE40}" type="slidenum">
              <a:rPr lang="en-GB" smtClean="0"/>
              <a:t>5</a:t>
            </a:fld>
            <a:endParaRPr lang="en-GB"/>
          </a:p>
        </p:txBody>
      </p:sp>
    </p:spTree>
    <p:extLst>
      <p:ext uri="{BB962C8B-B14F-4D97-AF65-F5344CB8AC3E}">
        <p14:creationId xmlns:p14="http://schemas.microsoft.com/office/powerpoint/2010/main" val="12271006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Falco’s threats to burn down the restaurant are unlawful and illegitimate. Falco will not be able to enforce the contract in the courts.</a:t>
            </a:r>
          </a:p>
        </p:txBody>
      </p:sp>
      <p:sp>
        <p:nvSpPr>
          <p:cNvPr id="4" name="Slide Number Placeholder 3"/>
          <p:cNvSpPr>
            <a:spLocks noGrp="1"/>
          </p:cNvSpPr>
          <p:nvPr>
            <p:ph type="sldNum" sz="quarter" idx="5"/>
          </p:nvPr>
        </p:nvSpPr>
        <p:spPr/>
        <p:txBody>
          <a:bodyPr/>
          <a:lstStyle/>
          <a:p>
            <a:fld id="{E0FE2940-494D-43B6-AEF9-C0BF0CC3BE40}" type="slidenum">
              <a:rPr lang="en-GB" smtClean="0"/>
              <a:t>6</a:t>
            </a:fld>
            <a:endParaRPr lang="en-GB"/>
          </a:p>
        </p:txBody>
      </p:sp>
    </p:spTree>
    <p:extLst>
      <p:ext uri="{BB962C8B-B14F-4D97-AF65-F5344CB8AC3E}">
        <p14:creationId xmlns:p14="http://schemas.microsoft.com/office/powerpoint/2010/main" val="7350904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FE2940-494D-43B6-AEF9-C0BF0CC3BE40}" type="slidenum">
              <a:rPr lang="en-GB" smtClean="0"/>
              <a:t>7</a:t>
            </a:fld>
            <a:endParaRPr lang="en-GB"/>
          </a:p>
        </p:txBody>
      </p:sp>
    </p:spTree>
    <p:extLst>
      <p:ext uri="{BB962C8B-B14F-4D97-AF65-F5344CB8AC3E}">
        <p14:creationId xmlns:p14="http://schemas.microsoft.com/office/powerpoint/2010/main" val="4462342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a result, there was no economic duress because the respondent had a genuine belief that it did not owe the commission in dispute.</a:t>
            </a:r>
          </a:p>
          <a:p>
            <a:endParaRPr lang="en-GB" dirty="0"/>
          </a:p>
          <a:p>
            <a:r>
              <a:rPr lang="en-GB" dirty="0"/>
              <a:t>These cases show that there is a considerable relaxation of the criteria needed to prove economic duress and it may be said that all that is now required is illegitimate suppression of the victim’s will and voluntary consent. Nevertheless, the concept is unhelpfully vague in that anyone hoping to rely on economic duress to relieve them from a contract has to rely upon the application of legal tests that tend to cloud rather than clarify one’s rights. Further, it is not clear where the line between legitimate and illegitimate pressure is to be drawn.</a:t>
            </a:r>
          </a:p>
        </p:txBody>
      </p:sp>
      <p:sp>
        <p:nvSpPr>
          <p:cNvPr id="4" name="Slide Number Placeholder 3"/>
          <p:cNvSpPr>
            <a:spLocks noGrp="1"/>
          </p:cNvSpPr>
          <p:nvPr>
            <p:ph type="sldNum" sz="quarter" idx="5"/>
          </p:nvPr>
        </p:nvSpPr>
        <p:spPr/>
        <p:txBody>
          <a:bodyPr/>
          <a:lstStyle/>
          <a:p>
            <a:fld id="{E0FE2940-494D-43B6-AEF9-C0BF0CC3BE40}" type="slidenum">
              <a:rPr lang="en-GB" smtClean="0"/>
              <a:t>8</a:t>
            </a:fld>
            <a:endParaRPr lang="en-GB"/>
          </a:p>
        </p:txBody>
      </p:sp>
    </p:spTree>
    <p:extLst>
      <p:ext uri="{BB962C8B-B14F-4D97-AF65-F5344CB8AC3E}">
        <p14:creationId xmlns:p14="http://schemas.microsoft.com/office/powerpoint/2010/main" val="7049444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FE2940-494D-43B6-AEF9-C0BF0CC3BE40}" type="slidenum">
              <a:rPr lang="en-GB" smtClean="0"/>
              <a:t>9</a:t>
            </a:fld>
            <a:endParaRPr lang="en-GB"/>
          </a:p>
        </p:txBody>
      </p:sp>
    </p:spTree>
    <p:extLst>
      <p:ext uri="{BB962C8B-B14F-4D97-AF65-F5344CB8AC3E}">
        <p14:creationId xmlns:p14="http://schemas.microsoft.com/office/powerpoint/2010/main" val="20347423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p>
        </p:txBody>
      </p:sp>
      <p:sp>
        <p:nvSpPr>
          <p:cNvPr id="4" name="Slide Number Placeholder 3"/>
          <p:cNvSpPr>
            <a:spLocks noGrp="1"/>
          </p:cNvSpPr>
          <p:nvPr>
            <p:ph type="sldNum" sz="quarter" idx="5"/>
          </p:nvPr>
        </p:nvSpPr>
        <p:spPr/>
        <p:txBody>
          <a:bodyPr/>
          <a:lstStyle/>
          <a:p>
            <a:fld id="{E0FE2940-494D-43B6-AEF9-C0BF0CC3BE40}" type="slidenum">
              <a:rPr lang="en-GB" smtClean="0"/>
              <a:t>10</a:t>
            </a:fld>
            <a:endParaRPr lang="en-GB"/>
          </a:p>
        </p:txBody>
      </p:sp>
    </p:spTree>
    <p:extLst>
      <p:ext uri="{BB962C8B-B14F-4D97-AF65-F5344CB8AC3E}">
        <p14:creationId xmlns:p14="http://schemas.microsoft.com/office/powerpoint/2010/main" val="27834841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FE2940-494D-43B6-AEF9-C0BF0CC3BE40}" type="slidenum">
              <a:rPr lang="en-GB" smtClean="0"/>
              <a:t>11</a:t>
            </a:fld>
            <a:endParaRPr lang="en-GB"/>
          </a:p>
        </p:txBody>
      </p:sp>
    </p:spTree>
    <p:extLst>
      <p:ext uri="{BB962C8B-B14F-4D97-AF65-F5344CB8AC3E}">
        <p14:creationId xmlns:p14="http://schemas.microsoft.com/office/powerpoint/2010/main" val="4150856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FE2940-494D-43B6-AEF9-C0BF0CC3BE40}" type="slidenum">
              <a:rPr lang="en-GB" smtClean="0"/>
              <a:t>12</a:t>
            </a:fld>
            <a:endParaRPr lang="en-GB"/>
          </a:p>
        </p:txBody>
      </p:sp>
    </p:spTree>
    <p:extLst>
      <p:ext uri="{BB962C8B-B14F-4D97-AF65-F5344CB8AC3E}">
        <p14:creationId xmlns:p14="http://schemas.microsoft.com/office/powerpoint/2010/main" val="7788403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FE2940-494D-43B6-AEF9-C0BF0CC3BE40}" type="slidenum">
              <a:rPr lang="en-GB" smtClean="0"/>
              <a:t>13</a:t>
            </a:fld>
            <a:endParaRPr lang="en-GB"/>
          </a:p>
        </p:txBody>
      </p:sp>
    </p:spTree>
    <p:extLst>
      <p:ext uri="{BB962C8B-B14F-4D97-AF65-F5344CB8AC3E}">
        <p14:creationId xmlns:p14="http://schemas.microsoft.com/office/powerpoint/2010/main" val="1410272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FE2940-494D-43B6-AEF9-C0BF0CC3BE40}" type="slidenum">
              <a:rPr lang="en-GB" smtClean="0"/>
              <a:t>14</a:t>
            </a:fld>
            <a:endParaRPr lang="en-GB"/>
          </a:p>
        </p:txBody>
      </p:sp>
    </p:spTree>
    <p:extLst>
      <p:ext uri="{BB962C8B-B14F-4D97-AF65-F5344CB8AC3E}">
        <p14:creationId xmlns:p14="http://schemas.microsoft.com/office/powerpoint/2010/main" val="28162066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minimum steps a lawyer should take when advising a surety are summarised in the above diagram using the example of the most common category of parties in transactions of this nature: husband and wife):</a:t>
            </a:r>
          </a:p>
        </p:txBody>
      </p:sp>
      <p:sp>
        <p:nvSpPr>
          <p:cNvPr id="4" name="Slide Number Placeholder 3"/>
          <p:cNvSpPr>
            <a:spLocks noGrp="1"/>
          </p:cNvSpPr>
          <p:nvPr>
            <p:ph type="sldNum" sz="quarter" idx="5"/>
          </p:nvPr>
        </p:nvSpPr>
        <p:spPr/>
        <p:txBody>
          <a:bodyPr/>
          <a:lstStyle/>
          <a:p>
            <a:fld id="{E0FE2940-494D-43B6-AEF9-C0BF0CC3BE40}" type="slidenum">
              <a:rPr lang="en-GB" smtClean="0"/>
              <a:t>15</a:t>
            </a:fld>
            <a:endParaRPr lang="en-GB"/>
          </a:p>
        </p:txBody>
      </p:sp>
    </p:spTree>
    <p:extLst>
      <p:ext uri="{BB962C8B-B14F-4D97-AF65-F5344CB8AC3E}">
        <p14:creationId xmlns:p14="http://schemas.microsoft.com/office/powerpoint/2010/main" val="283044532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remedy for undue influence is the refusal of the courts to enforce the agreement against the person influenced. In some cases, the appropriate remedy for undue influence is rescission. Just as in misrepresentation, rescission may be lost by restoring parties to original position, affirmation, delay and third party rights.</a:t>
            </a:r>
          </a:p>
        </p:txBody>
      </p:sp>
      <p:sp>
        <p:nvSpPr>
          <p:cNvPr id="4" name="Slide Number Placeholder 3"/>
          <p:cNvSpPr>
            <a:spLocks noGrp="1"/>
          </p:cNvSpPr>
          <p:nvPr>
            <p:ph type="sldNum" sz="quarter" idx="5"/>
          </p:nvPr>
        </p:nvSpPr>
        <p:spPr/>
        <p:txBody>
          <a:bodyPr/>
          <a:lstStyle/>
          <a:p>
            <a:fld id="{E0FE2940-494D-43B6-AEF9-C0BF0CC3BE40}" type="slidenum">
              <a:rPr lang="en-GB" smtClean="0"/>
              <a:t>16</a:t>
            </a:fld>
            <a:endParaRPr lang="en-GB"/>
          </a:p>
        </p:txBody>
      </p:sp>
    </p:spTree>
    <p:extLst>
      <p:ext uri="{BB962C8B-B14F-4D97-AF65-F5344CB8AC3E}">
        <p14:creationId xmlns:p14="http://schemas.microsoft.com/office/powerpoint/2010/main" val="11925503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FE2940-494D-43B6-AEF9-C0BF0CC3BE40}" type="slidenum">
              <a:rPr lang="en-GB" smtClean="0"/>
              <a:t>17</a:t>
            </a:fld>
            <a:endParaRPr lang="en-GB"/>
          </a:p>
        </p:txBody>
      </p:sp>
    </p:spTree>
    <p:extLst>
      <p:ext uri="{BB962C8B-B14F-4D97-AF65-F5344CB8AC3E}">
        <p14:creationId xmlns:p14="http://schemas.microsoft.com/office/powerpoint/2010/main" val="4626758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FE2940-494D-43B6-AEF9-C0BF0CC3BE40}" type="slidenum">
              <a:rPr lang="en-GB" smtClean="0"/>
              <a:t>18</a:t>
            </a:fld>
            <a:endParaRPr lang="en-GB"/>
          </a:p>
        </p:txBody>
      </p:sp>
    </p:spTree>
    <p:extLst>
      <p:ext uri="{BB962C8B-B14F-4D97-AF65-F5344CB8AC3E}">
        <p14:creationId xmlns:p14="http://schemas.microsoft.com/office/powerpoint/2010/main" val="256999565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FE2940-494D-43B6-AEF9-C0BF0CC3BE40}" type="slidenum">
              <a:rPr lang="en-GB" smtClean="0"/>
              <a:t>19</a:t>
            </a:fld>
            <a:endParaRPr lang="en-GB"/>
          </a:p>
        </p:txBody>
      </p:sp>
    </p:spTree>
    <p:extLst>
      <p:ext uri="{BB962C8B-B14F-4D97-AF65-F5344CB8AC3E}">
        <p14:creationId xmlns:p14="http://schemas.microsoft.com/office/powerpoint/2010/main" val="24475425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FE2940-494D-43B6-AEF9-C0BF0CC3BE40}" type="slidenum">
              <a:rPr lang="en-GB" smtClean="0"/>
              <a:t>20</a:t>
            </a:fld>
            <a:endParaRPr lang="en-GB"/>
          </a:p>
        </p:txBody>
      </p:sp>
    </p:spTree>
    <p:extLst>
      <p:ext uri="{BB962C8B-B14F-4D97-AF65-F5344CB8AC3E}">
        <p14:creationId xmlns:p14="http://schemas.microsoft.com/office/powerpoint/2010/main" val="257458860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FE2940-494D-43B6-AEF9-C0BF0CC3BE40}" type="slidenum">
              <a:rPr lang="en-GB" smtClean="0"/>
              <a:t>21</a:t>
            </a:fld>
            <a:endParaRPr lang="en-GB"/>
          </a:p>
        </p:txBody>
      </p:sp>
    </p:spTree>
    <p:extLst>
      <p:ext uri="{BB962C8B-B14F-4D97-AF65-F5344CB8AC3E}">
        <p14:creationId xmlns:p14="http://schemas.microsoft.com/office/powerpoint/2010/main" val="84542482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FE2940-494D-43B6-AEF9-C0BF0CC3BE40}" type="slidenum">
              <a:rPr lang="en-GB" smtClean="0"/>
              <a:t>22</a:t>
            </a:fld>
            <a:endParaRPr lang="en-GB"/>
          </a:p>
        </p:txBody>
      </p:sp>
    </p:spTree>
    <p:extLst>
      <p:ext uri="{BB962C8B-B14F-4D97-AF65-F5344CB8AC3E}">
        <p14:creationId xmlns:p14="http://schemas.microsoft.com/office/powerpoint/2010/main" val="271451825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FE2940-494D-43B6-AEF9-C0BF0CC3BE40}" type="slidenum">
              <a:rPr lang="en-GB" smtClean="0"/>
              <a:t>23</a:t>
            </a:fld>
            <a:endParaRPr lang="en-GB"/>
          </a:p>
        </p:txBody>
      </p:sp>
    </p:spTree>
    <p:extLst>
      <p:ext uri="{BB962C8B-B14F-4D97-AF65-F5344CB8AC3E}">
        <p14:creationId xmlns:p14="http://schemas.microsoft.com/office/powerpoint/2010/main" val="352915958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F08AD9-2769-B4B5-DEA2-2C7069564F7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274DDD3-0FD6-A5C4-EB3F-0432F80DF51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E2D5228-8119-53FD-1AE1-816417F6115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15786D1-15A7-8AAB-44E7-530B27D4A0DC}"/>
              </a:ext>
            </a:extLst>
          </p:cNvPr>
          <p:cNvSpPr>
            <a:spLocks noGrp="1"/>
          </p:cNvSpPr>
          <p:nvPr>
            <p:ph type="sldNum" sz="quarter" idx="5"/>
          </p:nvPr>
        </p:nvSpPr>
        <p:spPr/>
        <p:txBody>
          <a:bodyPr/>
          <a:lstStyle/>
          <a:p>
            <a:fld id="{E0FE2940-494D-43B6-AEF9-C0BF0CC3BE40}" type="slidenum">
              <a:rPr lang="en-GB" smtClean="0"/>
              <a:t>24</a:t>
            </a:fld>
            <a:endParaRPr lang="en-GB"/>
          </a:p>
        </p:txBody>
      </p:sp>
    </p:spTree>
    <p:extLst>
      <p:ext uri="{BB962C8B-B14F-4D97-AF65-F5344CB8AC3E}">
        <p14:creationId xmlns:p14="http://schemas.microsoft.com/office/powerpoint/2010/main" val="289701384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FE2940-494D-43B6-AEF9-C0BF0CC3BE40}" type="slidenum">
              <a:rPr lang="en-GB" smtClean="0"/>
              <a:t>25</a:t>
            </a:fld>
            <a:endParaRPr lang="en-GB"/>
          </a:p>
        </p:txBody>
      </p:sp>
    </p:spTree>
    <p:extLst>
      <p:ext uri="{BB962C8B-B14F-4D97-AF65-F5344CB8AC3E}">
        <p14:creationId xmlns:p14="http://schemas.microsoft.com/office/powerpoint/2010/main" val="155524242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FE2940-494D-43B6-AEF9-C0BF0CC3BE40}" type="slidenum">
              <a:rPr lang="en-GB" smtClean="0"/>
              <a:t>26</a:t>
            </a:fld>
            <a:endParaRPr lang="en-GB"/>
          </a:p>
        </p:txBody>
      </p:sp>
    </p:spTree>
    <p:extLst>
      <p:ext uri="{BB962C8B-B14F-4D97-AF65-F5344CB8AC3E}">
        <p14:creationId xmlns:p14="http://schemas.microsoft.com/office/powerpoint/2010/main" val="416193500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FE2940-494D-43B6-AEF9-C0BF0CC3BE40}" type="slidenum">
              <a:rPr lang="en-GB" smtClean="0"/>
              <a:t>27</a:t>
            </a:fld>
            <a:endParaRPr lang="en-GB"/>
          </a:p>
        </p:txBody>
      </p:sp>
    </p:spTree>
    <p:extLst>
      <p:ext uri="{BB962C8B-B14F-4D97-AF65-F5344CB8AC3E}">
        <p14:creationId xmlns:p14="http://schemas.microsoft.com/office/powerpoint/2010/main" val="81342909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FE2940-494D-43B6-AEF9-C0BF0CC3BE40}" type="slidenum">
              <a:rPr lang="en-GB" smtClean="0"/>
              <a:t>28</a:t>
            </a:fld>
            <a:endParaRPr lang="en-GB"/>
          </a:p>
        </p:txBody>
      </p:sp>
    </p:spTree>
    <p:extLst>
      <p:ext uri="{BB962C8B-B14F-4D97-AF65-F5344CB8AC3E}">
        <p14:creationId xmlns:p14="http://schemas.microsoft.com/office/powerpoint/2010/main" val="22794488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B – a common mistake - the subject-matter of the contract, the holiday cottage was destroyed unbeknown to either party before negotiations had taken place. If the subject-matter is not in existence at the point of agreement, then it will always be considered to be a common mistake rendering the agreement void.</a:t>
            </a:r>
          </a:p>
          <a:p>
            <a:pPr marL="228600" indent="-228600">
              <a:buAutoNum type="arabicPeriod"/>
            </a:pPr>
            <a:endParaRPr lang="en-GB" dirty="0"/>
          </a:p>
          <a:p>
            <a:pPr marL="228600" indent="-228600">
              <a:buAutoNum type="arabicPeriod"/>
            </a:pPr>
            <a:r>
              <a:rPr lang="en-GB" dirty="0"/>
              <a:t>C - A misrepresentation must generally be an unambiguous false statement of fact, which was intended to induce the other party to enter into the contract, and which actually induced the other party to so act.</a:t>
            </a:r>
          </a:p>
        </p:txBody>
      </p:sp>
      <p:sp>
        <p:nvSpPr>
          <p:cNvPr id="4" name="Slide Number Placeholder 3"/>
          <p:cNvSpPr>
            <a:spLocks noGrp="1"/>
          </p:cNvSpPr>
          <p:nvPr>
            <p:ph type="sldNum" sz="quarter" idx="5"/>
          </p:nvPr>
        </p:nvSpPr>
        <p:spPr/>
        <p:txBody>
          <a:bodyPr/>
          <a:lstStyle/>
          <a:p>
            <a:fld id="{E0FE2940-494D-43B6-AEF9-C0BF0CC3BE40}" type="slidenum">
              <a:rPr lang="en-GB" smtClean="0"/>
              <a:t>29</a:t>
            </a:fld>
            <a:endParaRPr lang="en-GB"/>
          </a:p>
        </p:txBody>
      </p:sp>
    </p:spTree>
    <p:extLst>
      <p:ext uri="{BB962C8B-B14F-4D97-AF65-F5344CB8AC3E}">
        <p14:creationId xmlns:p14="http://schemas.microsoft.com/office/powerpoint/2010/main" val="71513636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3. Undue influence – equitable doctrine that involves taking advantage of a position of power</a:t>
            </a:r>
            <a:br>
              <a:rPr lang="en-GB" dirty="0"/>
            </a:br>
            <a:r>
              <a:rPr lang="en-GB" dirty="0"/>
              <a:t>Void contract – not legally enforceable starting from the time it was created</a:t>
            </a:r>
          </a:p>
          <a:p>
            <a:pPr marL="0" indent="0">
              <a:buNone/>
            </a:pPr>
            <a:r>
              <a:rPr lang="en-GB" dirty="0"/>
              <a:t>Voidable – a valid contract which may be either affirmed or rejected at the option of one of the parties</a:t>
            </a:r>
          </a:p>
          <a:p>
            <a:pPr marL="0" indent="0">
              <a:buNone/>
            </a:pPr>
            <a:r>
              <a:rPr lang="en-GB" dirty="0"/>
              <a:t>Mutual – parties to a contract are both mistaken about the same material fact within their contract</a:t>
            </a:r>
          </a:p>
          <a:p>
            <a:pPr marL="0" indent="0">
              <a:buNone/>
            </a:pPr>
            <a:r>
              <a:rPr lang="en-GB" dirty="0"/>
              <a:t>Common – both parties make the same mistake</a:t>
            </a:r>
          </a:p>
          <a:p>
            <a:pPr marL="0" indent="0">
              <a:buNone/>
            </a:pPr>
            <a:r>
              <a:rPr lang="en-GB" dirty="0"/>
              <a:t>Unilateral – where one party is mistaken as to the terms of subject-matter contained in a contract</a:t>
            </a:r>
          </a:p>
          <a:p>
            <a:pPr marL="0" indent="0">
              <a:buNone/>
            </a:pPr>
            <a:r>
              <a:rPr lang="en-GB" dirty="0"/>
              <a:t>4. A</a:t>
            </a:r>
          </a:p>
        </p:txBody>
      </p:sp>
      <p:sp>
        <p:nvSpPr>
          <p:cNvPr id="4" name="Slide Number Placeholder 3"/>
          <p:cNvSpPr>
            <a:spLocks noGrp="1"/>
          </p:cNvSpPr>
          <p:nvPr>
            <p:ph type="sldNum" sz="quarter" idx="5"/>
          </p:nvPr>
        </p:nvSpPr>
        <p:spPr/>
        <p:txBody>
          <a:bodyPr/>
          <a:lstStyle/>
          <a:p>
            <a:fld id="{E0FE2940-494D-43B6-AEF9-C0BF0CC3BE40}" type="slidenum">
              <a:rPr lang="en-GB" smtClean="0"/>
              <a:t>30</a:t>
            </a:fld>
            <a:endParaRPr lang="en-GB"/>
          </a:p>
        </p:txBody>
      </p:sp>
    </p:spTree>
    <p:extLst>
      <p:ext uri="{BB962C8B-B14F-4D97-AF65-F5344CB8AC3E}">
        <p14:creationId xmlns:p14="http://schemas.microsoft.com/office/powerpoint/2010/main" val="310176305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p>
          <a:p>
            <a:r>
              <a:rPr lang="en-GB" dirty="0"/>
              <a:t>Match pairs – answers on slide</a:t>
            </a:r>
          </a:p>
        </p:txBody>
      </p:sp>
      <p:sp>
        <p:nvSpPr>
          <p:cNvPr id="4" name="Slide Number Placeholder 3"/>
          <p:cNvSpPr>
            <a:spLocks noGrp="1"/>
          </p:cNvSpPr>
          <p:nvPr>
            <p:ph type="sldNum" sz="quarter" idx="5"/>
          </p:nvPr>
        </p:nvSpPr>
        <p:spPr/>
        <p:txBody>
          <a:bodyPr/>
          <a:lstStyle/>
          <a:p>
            <a:fld id="{E0FE2940-494D-43B6-AEF9-C0BF0CC3BE40}" type="slidenum">
              <a:rPr lang="en-GB" smtClean="0"/>
              <a:t>31</a:t>
            </a:fld>
            <a:endParaRPr lang="en-GB"/>
          </a:p>
        </p:txBody>
      </p:sp>
    </p:spTree>
    <p:extLst>
      <p:ext uri="{BB962C8B-B14F-4D97-AF65-F5344CB8AC3E}">
        <p14:creationId xmlns:p14="http://schemas.microsoft.com/office/powerpoint/2010/main" val="96482272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 </a:t>
            </a:r>
          </a:p>
        </p:txBody>
      </p:sp>
      <p:sp>
        <p:nvSpPr>
          <p:cNvPr id="4" name="Slide Number Placeholder 3"/>
          <p:cNvSpPr>
            <a:spLocks noGrp="1"/>
          </p:cNvSpPr>
          <p:nvPr>
            <p:ph type="sldNum" sz="quarter" idx="5"/>
          </p:nvPr>
        </p:nvSpPr>
        <p:spPr/>
        <p:txBody>
          <a:bodyPr/>
          <a:lstStyle/>
          <a:p>
            <a:fld id="{E0FE2940-494D-43B6-AEF9-C0BF0CC3BE40}" type="slidenum">
              <a:rPr lang="en-GB" smtClean="0"/>
              <a:t>32</a:t>
            </a:fld>
            <a:endParaRPr lang="en-GB"/>
          </a:p>
        </p:txBody>
      </p:sp>
    </p:spTree>
    <p:extLst>
      <p:ext uri="{BB962C8B-B14F-4D97-AF65-F5344CB8AC3E}">
        <p14:creationId xmlns:p14="http://schemas.microsoft.com/office/powerpoint/2010/main" val="293315708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 </a:t>
            </a:r>
          </a:p>
        </p:txBody>
      </p:sp>
      <p:sp>
        <p:nvSpPr>
          <p:cNvPr id="4" name="Slide Number Placeholder 3"/>
          <p:cNvSpPr>
            <a:spLocks noGrp="1"/>
          </p:cNvSpPr>
          <p:nvPr>
            <p:ph type="sldNum" sz="quarter" idx="5"/>
          </p:nvPr>
        </p:nvSpPr>
        <p:spPr/>
        <p:txBody>
          <a:bodyPr/>
          <a:lstStyle/>
          <a:p>
            <a:fld id="{E0FE2940-494D-43B6-AEF9-C0BF0CC3BE40}" type="slidenum">
              <a:rPr lang="en-GB" smtClean="0"/>
              <a:t>33</a:t>
            </a:fld>
            <a:endParaRPr lang="en-GB"/>
          </a:p>
        </p:txBody>
      </p:sp>
    </p:spTree>
    <p:extLst>
      <p:ext uri="{BB962C8B-B14F-4D97-AF65-F5344CB8AC3E}">
        <p14:creationId xmlns:p14="http://schemas.microsoft.com/office/powerpoint/2010/main" val="282023105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a:t>
            </a:r>
          </a:p>
        </p:txBody>
      </p:sp>
      <p:sp>
        <p:nvSpPr>
          <p:cNvPr id="4" name="Slide Number Placeholder 3"/>
          <p:cNvSpPr>
            <a:spLocks noGrp="1"/>
          </p:cNvSpPr>
          <p:nvPr>
            <p:ph type="sldNum" sz="quarter" idx="5"/>
          </p:nvPr>
        </p:nvSpPr>
        <p:spPr/>
        <p:txBody>
          <a:bodyPr/>
          <a:lstStyle/>
          <a:p>
            <a:fld id="{E0FE2940-494D-43B6-AEF9-C0BF0CC3BE40}" type="slidenum">
              <a:rPr lang="en-GB" smtClean="0"/>
              <a:t>34</a:t>
            </a:fld>
            <a:endParaRPr lang="en-GB"/>
          </a:p>
        </p:txBody>
      </p:sp>
    </p:spTree>
    <p:extLst>
      <p:ext uri="{BB962C8B-B14F-4D97-AF65-F5344CB8AC3E}">
        <p14:creationId xmlns:p14="http://schemas.microsoft.com/office/powerpoint/2010/main" val="414791910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t>
            </a:r>
          </a:p>
        </p:txBody>
      </p:sp>
      <p:sp>
        <p:nvSpPr>
          <p:cNvPr id="4" name="Slide Number Placeholder 3"/>
          <p:cNvSpPr>
            <a:spLocks noGrp="1"/>
          </p:cNvSpPr>
          <p:nvPr>
            <p:ph type="sldNum" sz="quarter" idx="5"/>
          </p:nvPr>
        </p:nvSpPr>
        <p:spPr/>
        <p:txBody>
          <a:bodyPr/>
          <a:lstStyle/>
          <a:p>
            <a:fld id="{E0FE2940-494D-43B6-AEF9-C0BF0CC3BE40}" type="slidenum">
              <a:rPr lang="en-GB" smtClean="0"/>
              <a:t>35</a:t>
            </a:fld>
            <a:endParaRPr lang="en-GB"/>
          </a:p>
        </p:txBody>
      </p:sp>
    </p:spTree>
    <p:extLst>
      <p:ext uri="{BB962C8B-B14F-4D97-AF65-F5344CB8AC3E}">
        <p14:creationId xmlns:p14="http://schemas.microsoft.com/office/powerpoint/2010/main" val="365902992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t>
            </a:r>
          </a:p>
        </p:txBody>
      </p:sp>
      <p:sp>
        <p:nvSpPr>
          <p:cNvPr id="4" name="Slide Number Placeholder 3"/>
          <p:cNvSpPr>
            <a:spLocks noGrp="1"/>
          </p:cNvSpPr>
          <p:nvPr>
            <p:ph type="sldNum" sz="quarter" idx="5"/>
          </p:nvPr>
        </p:nvSpPr>
        <p:spPr/>
        <p:txBody>
          <a:bodyPr/>
          <a:lstStyle/>
          <a:p>
            <a:fld id="{E0FE2940-494D-43B6-AEF9-C0BF0CC3BE40}" type="slidenum">
              <a:rPr lang="en-GB" smtClean="0"/>
              <a:t>36</a:t>
            </a:fld>
            <a:endParaRPr lang="en-GB"/>
          </a:p>
        </p:txBody>
      </p:sp>
    </p:spTree>
    <p:extLst>
      <p:ext uri="{BB962C8B-B14F-4D97-AF65-F5344CB8AC3E}">
        <p14:creationId xmlns:p14="http://schemas.microsoft.com/office/powerpoint/2010/main" val="282828899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1000"/>
              </a:spcAft>
              <a:buNone/>
            </a:pPr>
            <a:r>
              <a:rPr lang="en-GB" dirty="0"/>
              <a:t>Duress</a:t>
            </a:r>
          </a:p>
          <a:p>
            <a:pPr>
              <a:lnSpc>
                <a:spcPct val="115000"/>
              </a:lnSpc>
              <a:spcAft>
                <a:spcPts val="1000"/>
              </a:spcAft>
              <a:buNone/>
            </a:pPr>
            <a:r>
              <a:rPr lang="en-GB" dirty="0"/>
              <a:t>Undue influence</a:t>
            </a:r>
          </a:p>
          <a:p>
            <a:pPr>
              <a:lnSpc>
                <a:spcPct val="115000"/>
              </a:lnSpc>
              <a:spcAft>
                <a:spcPts val="1000"/>
              </a:spcAft>
              <a:buNone/>
            </a:pPr>
            <a:r>
              <a:rPr lang="en-GB" dirty="0"/>
              <a:t>Improper pressure</a:t>
            </a:r>
          </a:p>
          <a:p>
            <a:pPr>
              <a:lnSpc>
                <a:spcPct val="115000"/>
              </a:lnSpc>
              <a:spcAft>
                <a:spcPts val="1000"/>
              </a:spcAft>
              <a:buNone/>
            </a:pPr>
            <a:r>
              <a:rPr lang="en-GB" dirty="0"/>
              <a:t>A relationship that has been exploited</a:t>
            </a:r>
          </a:p>
          <a:p>
            <a:pPr>
              <a:lnSpc>
                <a:spcPct val="115000"/>
              </a:lnSpc>
              <a:spcAft>
                <a:spcPts val="1000"/>
              </a:spcAft>
              <a:buNone/>
            </a:pPr>
            <a:endParaRPr lang="en-GB" dirty="0"/>
          </a:p>
        </p:txBody>
      </p:sp>
      <p:sp>
        <p:nvSpPr>
          <p:cNvPr id="4" name="Slide Number Placeholder 3"/>
          <p:cNvSpPr>
            <a:spLocks noGrp="1"/>
          </p:cNvSpPr>
          <p:nvPr>
            <p:ph type="sldNum" sz="quarter" idx="5"/>
          </p:nvPr>
        </p:nvSpPr>
        <p:spPr/>
        <p:txBody>
          <a:bodyPr/>
          <a:lstStyle/>
          <a:p>
            <a:fld id="{E0FE2940-494D-43B6-AEF9-C0BF0CC3BE40}" type="slidenum">
              <a:rPr lang="en-GB" smtClean="0"/>
              <a:t>37</a:t>
            </a:fld>
            <a:endParaRPr lang="en-GB"/>
          </a:p>
        </p:txBody>
      </p:sp>
    </p:spTree>
    <p:extLst>
      <p:ext uri="{BB962C8B-B14F-4D97-AF65-F5344CB8AC3E}">
        <p14:creationId xmlns:p14="http://schemas.microsoft.com/office/powerpoint/2010/main" val="40829164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83D70-91AA-429A-BD57-1CB6792B30EE}"/>
              </a:ext>
            </a:extLst>
          </p:cNvPr>
          <p:cNvSpPr>
            <a:spLocks noGrp="1"/>
          </p:cNvSpPr>
          <p:nvPr>
            <p:ph type="ctrTitle"/>
          </p:nvPr>
        </p:nvSpPr>
        <p:spPr>
          <a:xfrm>
            <a:off x="1088136" y="1078030"/>
            <a:ext cx="9288096" cy="2956718"/>
          </a:xfrm>
        </p:spPr>
        <p:txBody>
          <a:bodyPr anchor="t">
            <a:noAutofit/>
          </a:bodyPr>
          <a:lstStyle>
            <a:lvl1pPr algn="l">
              <a:defRPr sz="6600" cap="all" baseline="0"/>
            </a:lvl1pPr>
          </a:lstStyle>
          <a:p>
            <a:r>
              <a:rPr lang="en-US" dirty="0"/>
              <a:t>Click to edit Master title style</a:t>
            </a:r>
          </a:p>
        </p:txBody>
      </p:sp>
      <p:sp>
        <p:nvSpPr>
          <p:cNvPr id="3" name="Subtitle 2">
            <a:extLst>
              <a:ext uri="{FF2B5EF4-FFF2-40B4-BE49-F238E27FC236}">
                <a16:creationId xmlns:a16="http://schemas.microsoft.com/office/drawing/2014/main" id="{F065D245-B564-481D-A323-F73C5BCA8461}"/>
              </a:ext>
            </a:extLst>
          </p:cNvPr>
          <p:cNvSpPr>
            <a:spLocks noGrp="1"/>
          </p:cNvSpPr>
          <p:nvPr>
            <p:ph type="subTitle" idx="1"/>
          </p:nvPr>
        </p:nvSpPr>
        <p:spPr>
          <a:xfrm>
            <a:off x="1088136" y="4455621"/>
            <a:ext cx="9288096" cy="1435331"/>
          </a:xfrm>
        </p:spPr>
        <p:txBody>
          <a:bodyPr>
            <a:normAutofit/>
          </a:bodyPr>
          <a:lstStyle>
            <a:lvl1pPr marL="0" indent="0" algn="l">
              <a:lnSpc>
                <a:spcPct val="12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28E072EE-51B3-4C0C-A460-4684AB079301}"/>
              </a:ext>
            </a:extLst>
          </p:cNvPr>
          <p:cNvSpPr>
            <a:spLocks noGrp="1"/>
          </p:cNvSpPr>
          <p:nvPr>
            <p:ph type="dt" sz="half" idx="10"/>
          </p:nvPr>
        </p:nvSpPr>
        <p:spPr/>
        <p:txBody>
          <a:bodyPr/>
          <a:lstStyle/>
          <a:p>
            <a:fld id="{A1E45834-53BD-4C8F-B791-CD5378F4150E}" type="datetimeFigureOut">
              <a:rPr lang="en-US" smtClean="0"/>
              <a:t>11/17/2025</a:t>
            </a:fld>
            <a:endParaRPr lang="en-US"/>
          </a:p>
        </p:txBody>
      </p:sp>
      <p:sp>
        <p:nvSpPr>
          <p:cNvPr id="5" name="Footer Placeholder 4">
            <a:extLst>
              <a:ext uri="{FF2B5EF4-FFF2-40B4-BE49-F238E27FC236}">
                <a16:creationId xmlns:a16="http://schemas.microsoft.com/office/drawing/2014/main" id="{011422A5-3076-413B-84CB-ED3BA4171C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267C68-40D5-477E-9DBC-C28FD4B1142F}"/>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348156663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EE2F5-9D3C-4BE7-9AD5-335B31CF2CB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F98C4F-4BF6-47CF-ABEE-2B12748C470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539070-70D2-4DD1-A439-155343FE262E}"/>
              </a:ext>
            </a:extLst>
          </p:cNvPr>
          <p:cNvSpPr>
            <a:spLocks noGrp="1"/>
          </p:cNvSpPr>
          <p:nvPr>
            <p:ph type="dt" sz="half" idx="10"/>
          </p:nvPr>
        </p:nvSpPr>
        <p:spPr/>
        <p:txBody>
          <a:bodyPr/>
          <a:lstStyle/>
          <a:p>
            <a:fld id="{A1E45834-53BD-4C8F-B791-CD5378F4150E}" type="datetimeFigureOut">
              <a:rPr lang="en-US" smtClean="0"/>
              <a:t>11/17/2025</a:t>
            </a:fld>
            <a:endParaRPr lang="en-US"/>
          </a:p>
        </p:txBody>
      </p:sp>
      <p:sp>
        <p:nvSpPr>
          <p:cNvPr id="5" name="Footer Placeholder 4">
            <a:extLst>
              <a:ext uri="{FF2B5EF4-FFF2-40B4-BE49-F238E27FC236}">
                <a16:creationId xmlns:a16="http://schemas.microsoft.com/office/drawing/2014/main" id="{6151AB30-CD74-471D-9FA6-ADC0C901E6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A137C4-F19E-4521-8DCB-4E0CF9CA3193}"/>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378118522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8007D-9B1D-4E2C-B38F-29C6820996DF}"/>
              </a:ext>
            </a:extLst>
          </p:cNvPr>
          <p:cNvSpPr>
            <a:spLocks noGrp="1"/>
          </p:cNvSpPr>
          <p:nvPr>
            <p:ph type="title"/>
          </p:nvPr>
        </p:nvSpPr>
        <p:spPr>
          <a:xfrm>
            <a:off x="1090940" y="1099127"/>
            <a:ext cx="9272260" cy="3472874"/>
          </a:xfrm>
        </p:spPr>
        <p:txBody>
          <a:bodyPr anchor="t">
            <a:normAutofit/>
          </a:bodyPr>
          <a:lstStyle>
            <a:lvl1pPr>
              <a:defRPr sz="40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960C51B-B525-4032-9D08-2978D7367BFF}"/>
              </a:ext>
            </a:extLst>
          </p:cNvPr>
          <p:cNvSpPr>
            <a:spLocks noGrp="1"/>
          </p:cNvSpPr>
          <p:nvPr>
            <p:ph type="body" idx="1"/>
          </p:nvPr>
        </p:nvSpPr>
        <p:spPr>
          <a:xfrm>
            <a:off x="1090939" y="4572000"/>
            <a:ext cx="9272262" cy="1320801"/>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3408851-4DCC-447C-828A-5F7E66F7623D}"/>
              </a:ext>
            </a:extLst>
          </p:cNvPr>
          <p:cNvSpPr>
            <a:spLocks noGrp="1"/>
          </p:cNvSpPr>
          <p:nvPr>
            <p:ph type="dt" sz="half" idx="10"/>
          </p:nvPr>
        </p:nvSpPr>
        <p:spPr/>
        <p:txBody>
          <a:bodyPr/>
          <a:lstStyle/>
          <a:p>
            <a:fld id="{A1E45834-53BD-4C8F-B791-CD5378F4150E}" type="datetimeFigureOut">
              <a:rPr lang="en-US" smtClean="0"/>
              <a:t>11/17/2025</a:t>
            </a:fld>
            <a:endParaRPr lang="en-US"/>
          </a:p>
        </p:txBody>
      </p:sp>
      <p:sp>
        <p:nvSpPr>
          <p:cNvPr id="5" name="Footer Placeholder 4">
            <a:extLst>
              <a:ext uri="{FF2B5EF4-FFF2-40B4-BE49-F238E27FC236}">
                <a16:creationId xmlns:a16="http://schemas.microsoft.com/office/drawing/2014/main" id="{4C094542-CAEF-4D6C-BE6A-BC100F0590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C8BDE40-8468-4051-9703-B751608AAF9D}"/>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67086386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BF7AE-3892-4896-8C15-7A35A41EFD9C}"/>
              </a:ext>
            </a:extLst>
          </p:cNvPr>
          <p:cNvSpPr>
            <a:spLocks noGrp="1"/>
          </p:cNvSpPr>
          <p:nvPr>
            <p:ph type="title"/>
          </p:nvPr>
        </p:nvSpPr>
        <p:spPr>
          <a:xfrm>
            <a:off x="1088136" y="1088136"/>
            <a:ext cx="9890066" cy="1294228"/>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F2FD9A26-86F1-4817-B243-4DE63B4F182F}"/>
              </a:ext>
            </a:extLst>
          </p:cNvPr>
          <p:cNvSpPr>
            <a:spLocks noGrp="1"/>
          </p:cNvSpPr>
          <p:nvPr>
            <p:ph sz="half" idx="1"/>
          </p:nvPr>
        </p:nvSpPr>
        <p:spPr>
          <a:xfrm>
            <a:off x="1082185" y="2440568"/>
            <a:ext cx="4841505" cy="380128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D454BF9B-EA16-48C8-96B9-7A66051BE768}"/>
              </a:ext>
            </a:extLst>
          </p:cNvPr>
          <p:cNvSpPr>
            <a:spLocks noGrp="1"/>
          </p:cNvSpPr>
          <p:nvPr>
            <p:ph sz="half" idx="2"/>
          </p:nvPr>
        </p:nvSpPr>
        <p:spPr>
          <a:xfrm>
            <a:off x="6172200" y="2440568"/>
            <a:ext cx="4806002" cy="38012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16E2D9F-1FCE-4A1C-996E-DB05777A8994}"/>
              </a:ext>
            </a:extLst>
          </p:cNvPr>
          <p:cNvSpPr>
            <a:spLocks noGrp="1"/>
          </p:cNvSpPr>
          <p:nvPr>
            <p:ph type="dt" sz="half" idx="10"/>
          </p:nvPr>
        </p:nvSpPr>
        <p:spPr/>
        <p:txBody>
          <a:bodyPr/>
          <a:lstStyle/>
          <a:p>
            <a:fld id="{A1E45834-53BD-4C8F-B791-CD5378F4150E}" type="datetimeFigureOut">
              <a:rPr lang="en-US" smtClean="0"/>
              <a:t>11/17/2025</a:t>
            </a:fld>
            <a:endParaRPr lang="en-US"/>
          </a:p>
        </p:txBody>
      </p:sp>
      <p:sp>
        <p:nvSpPr>
          <p:cNvPr id="6" name="Footer Placeholder 5">
            <a:extLst>
              <a:ext uri="{FF2B5EF4-FFF2-40B4-BE49-F238E27FC236}">
                <a16:creationId xmlns:a16="http://schemas.microsoft.com/office/drawing/2014/main" id="{40629E05-3F6C-40BF-9324-118588B6CA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9BE013-C5C0-4CBD-982E-36F037F7366F}"/>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408562652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ED885-5FE5-4407-BE4D-FAD01C40A905}"/>
              </a:ext>
            </a:extLst>
          </p:cNvPr>
          <p:cNvSpPr>
            <a:spLocks noGrp="1"/>
          </p:cNvSpPr>
          <p:nvPr>
            <p:ph type="title"/>
          </p:nvPr>
        </p:nvSpPr>
        <p:spPr>
          <a:xfrm>
            <a:off x="1090940" y="1084333"/>
            <a:ext cx="9949455" cy="838856"/>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6E322A77-C134-4857-83E5-51217D3C29FB}"/>
              </a:ext>
            </a:extLst>
          </p:cNvPr>
          <p:cNvSpPr>
            <a:spLocks noGrp="1"/>
          </p:cNvSpPr>
          <p:nvPr>
            <p:ph type="body" idx="1"/>
          </p:nvPr>
        </p:nvSpPr>
        <p:spPr>
          <a:xfrm>
            <a:off x="1092088" y="1923190"/>
            <a:ext cx="4816475" cy="838856"/>
          </a:xfrm>
        </p:spPr>
        <p:txBody>
          <a:bodyPr anchor="b">
            <a:normAutofit/>
          </a:bodyPr>
          <a:lstStyle>
            <a:lvl1pPr marL="0" indent="0">
              <a:lnSpc>
                <a:spcPct val="100000"/>
              </a:lnSpc>
              <a:buNone/>
              <a:defRPr sz="2000" b="1"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A4ECBFE-C62C-471B-BFE4-1272EAC3479D}"/>
              </a:ext>
            </a:extLst>
          </p:cNvPr>
          <p:cNvSpPr>
            <a:spLocks noGrp="1"/>
          </p:cNvSpPr>
          <p:nvPr>
            <p:ph sz="half" idx="2"/>
          </p:nvPr>
        </p:nvSpPr>
        <p:spPr>
          <a:xfrm>
            <a:off x="1092088" y="2825791"/>
            <a:ext cx="4816475" cy="336387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7710AFC6-F407-4F35-BD37-B32F9B4036D0}"/>
              </a:ext>
            </a:extLst>
          </p:cNvPr>
          <p:cNvSpPr>
            <a:spLocks noGrp="1"/>
          </p:cNvSpPr>
          <p:nvPr>
            <p:ph type="body" sz="quarter" idx="3"/>
          </p:nvPr>
        </p:nvSpPr>
        <p:spPr>
          <a:xfrm>
            <a:off x="6215482" y="1923190"/>
            <a:ext cx="4824913" cy="838856"/>
          </a:xfrm>
        </p:spPr>
        <p:txBody>
          <a:bodyPr anchor="b">
            <a:normAutofit/>
          </a:bodyPr>
          <a:lstStyle>
            <a:lvl1pPr marL="0" indent="0">
              <a:lnSpc>
                <a:spcPct val="100000"/>
              </a:lnSpc>
              <a:buNone/>
              <a:defRPr sz="2000" b="1"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58D60D5-0F83-46CB-92F3-849FC08E6E92}"/>
              </a:ext>
            </a:extLst>
          </p:cNvPr>
          <p:cNvSpPr>
            <a:spLocks noGrp="1"/>
          </p:cNvSpPr>
          <p:nvPr>
            <p:ph sz="quarter" idx="4"/>
          </p:nvPr>
        </p:nvSpPr>
        <p:spPr>
          <a:xfrm>
            <a:off x="6215482" y="2825791"/>
            <a:ext cx="4824913" cy="33638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A5AE694-5CA0-48DA-90D3-EC42BD1D86C1}"/>
              </a:ext>
            </a:extLst>
          </p:cNvPr>
          <p:cNvSpPr>
            <a:spLocks noGrp="1"/>
          </p:cNvSpPr>
          <p:nvPr>
            <p:ph type="dt" sz="half" idx="10"/>
          </p:nvPr>
        </p:nvSpPr>
        <p:spPr/>
        <p:txBody>
          <a:bodyPr/>
          <a:lstStyle/>
          <a:p>
            <a:fld id="{A1E45834-53BD-4C8F-B791-CD5378F4150E}" type="datetimeFigureOut">
              <a:rPr lang="en-US" smtClean="0"/>
              <a:t>11/17/2025</a:t>
            </a:fld>
            <a:endParaRPr lang="en-US"/>
          </a:p>
        </p:txBody>
      </p:sp>
      <p:sp>
        <p:nvSpPr>
          <p:cNvPr id="8" name="Footer Placeholder 7">
            <a:extLst>
              <a:ext uri="{FF2B5EF4-FFF2-40B4-BE49-F238E27FC236}">
                <a16:creationId xmlns:a16="http://schemas.microsoft.com/office/drawing/2014/main" id="{F340A80D-4CCB-4899-9E1D-A5967F4E649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F753A9D-469A-4ED9-99A1-7E4B115F8933}"/>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42188035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7C91E-0A11-4E5D-9B8D-5316E73A2D58}"/>
              </a:ext>
            </a:extLst>
          </p:cNvPr>
          <p:cNvSpPr>
            <a:spLocks noGrp="1"/>
          </p:cNvSpPr>
          <p:nvPr>
            <p:ph type="title"/>
          </p:nvPr>
        </p:nvSpPr>
        <p:spPr/>
        <p:txBody>
          <a:bodyPr/>
          <a:lstStyle>
            <a:lvl1pPr>
              <a:defRPr cap="all" baseline="0"/>
            </a:lvl1pPr>
          </a:lstStyle>
          <a:p>
            <a:r>
              <a:rPr lang="en-US" dirty="0"/>
              <a:t>Click to edit Master title style</a:t>
            </a:r>
          </a:p>
        </p:txBody>
      </p:sp>
      <p:sp>
        <p:nvSpPr>
          <p:cNvPr id="3" name="Date Placeholder 2">
            <a:extLst>
              <a:ext uri="{FF2B5EF4-FFF2-40B4-BE49-F238E27FC236}">
                <a16:creationId xmlns:a16="http://schemas.microsoft.com/office/drawing/2014/main" id="{A1B8A8D1-71AD-4F9F-B393-9EED83FEF003}"/>
              </a:ext>
            </a:extLst>
          </p:cNvPr>
          <p:cNvSpPr>
            <a:spLocks noGrp="1"/>
          </p:cNvSpPr>
          <p:nvPr>
            <p:ph type="dt" sz="half" idx="10"/>
          </p:nvPr>
        </p:nvSpPr>
        <p:spPr/>
        <p:txBody>
          <a:bodyPr/>
          <a:lstStyle/>
          <a:p>
            <a:fld id="{A1E45834-53BD-4C8F-B791-CD5378F4150E}" type="datetimeFigureOut">
              <a:rPr lang="en-US" smtClean="0"/>
              <a:t>11/17/2025</a:t>
            </a:fld>
            <a:endParaRPr lang="en-US"/>
          </a:p>
        </p:txBody>
      </p:sp>
      <p:sp>
        <p:nvSpPr>
          <p:cNvPr id="4" name="Footer Placeholder 3">
            <a:extLst>
              <a:ext uri="{FF2B5EF4-FFF2-40B4-BE49-F238E27FC236}">
                <a16:creationId xmlns:a16="http://schemas.microsoft.com/office/drawing/2014/main" id="{D7E36922-9A4C-453D-9B70-0C3A70281C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F5AAEF2-65DC-4E28-9AA4-5115ACB074CC}"/>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14217321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448B02B-A32A-4383-BBC7-0C383390A96F}"/>
              </a:ext>
            </a:extLst>
          </p:cNvPr>
          <p:cNvSpPr>
            <a:spLocks noGrp="1"/>
          </p:cNvSpPr>
          <p:nvPr>
            <p:ph type="dt" sz="half" idx="10"/>
          </p:nvPr>
        </p:nvSpPr>
        <p:spPr/>
        <p:txBody>
          <a:bodyPr/>
          <a:lstStyle/>
          <a:p>
            <a:fld id="{A1E45834-53BD-4C8F-B791-CD5378F4150E}" type="datetimeFigureOut">
              <a:rPr lang="en-US" smtClean="0"/>
              <a:t>11/17/2025</a:t>
            </a:fld>
            <a:endParaRPr lang="en-US"/>
          </a:p>
        </p:txBody>
      </p:sp>
      <p:sp>
        <p:nvSpPr>
          <p:cNvPr id="3" name="Footer Placeholder 2">
            <a:extLst>
              <a:ext uri="{FF2B5EF4-FFF2-40B4-BE49-F238E27FC236}">
                <a16:creationId xmlns:a16="http://schemas.microsoft.com/office/drawing/2014/main" id="{FCFF7E77-47E0-4F9E-9148-8D0C59C0CFC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98005A2-ECF0-4759-A17B-FDECE80683F4}"/>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217245875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1DD4B-5676-477E-8C52-4C1CF160FCDE}"/>
              </a:ext>
            </a:extLst>
          </p:cNvPr>
          <p:cNvSpPr>
            <a:spLocks noGrp="1"/>
          </p:cNvSpPr>
          <p:nvPr>
            <p:ph type="title"/>
          </p:nvPr>
        </p:nvSpPr>
        <p:spPr>
          <a:xfrm>
            <a:off x="1090940" y="1094448"/>
            <a:ext cx="3785860" cy="1554362"/>
          </a:xfrm>
        </p:spPr>
        <p:txBody>
          <a:bodyPr anchor="t">
            <a:normAutofit/>
          </a:bodyPr>
          <a:lstStyle>
            <a:lvl1pPr>
              <a:defRPr sz="2800" cap="all" baseline="0"/>
            </a:lvl1pPr>
          </a:lstStyle>
          <a:p>
            <a:r>
              <a:rPr lang="en-US" dirty="0"/>
              <a:t>Click to edit Master title style</a:t>
            </a:r>
          </a:p>
        </p:txBody>
      </p:sp>
      <p:sp>
        <p:nvSpPr>
          <p:cNvPr id="3" name="Content Placeholder 2">
            <a:extLst>
              <a:ext uri="{FF2B5EF4-FFF2-40B4-BE49-F238E27FC236}">
                <a16:creationId xmlns:a16="http://schemas.microsoft.com/office/drawing/2014/main" id="{4B5A3E63-EB15-4D82-BF2B-36BB030C430D}"/>
              </a:ext>
            </a:extLst>
          </p:cNvPr>
          <p:cNvSpPr>
            <a:spLocks noGrp="1"/>
          </p:cNvSpPr>
          <p:nvPr>
            <p:ph idx="1"/>
          </p:nvPr>
        </p:nvSpPr>
        <p:spPr>
          <a:xfrm>
            <a:off x="5524500" y="922689"/>
            <a:ext cx="5486002"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CBE994E-BAB7-43DC-A0E4-C779CF2A33D5}"/>
              </a:ext>
            </a:extLst>
          </p:cNvPr>
          <p:cNvSpPr>
            <a:spLocks noGrp="1"/>
          </p:cNvSpPr>
          <p:nvPr>
            <p:ph type="body" sz="half" idx="2"/>
          </p:nvPr>
        </p:nvSpPr>
        <p:spPr>
          <a:xfrm>
            <a:off x="1090940" y="2701254"/>
            <a:ext cx="3785860" cy="3167733"/>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EDEFAAA-1B70-42AA-ADCC-F49B58132654}"/>
              </a:ext>
            </a:extLst>
          </p:cNvPr>
          <p:cNvSpPr>
            <a:spLocks noGrp="1"/>
          </p:cNvSpPr>
          <p:nvPr>
            <p:ph type="dt" sz="half" idx="10"/>
          </p:nvPr>
        </p:nvSpPr>
        <p:spPr/>
        <p:txBody>
          <a:bodyPr/>
          <a:lstStyle/>
          <a:p>
            <a:fld id="{A1E45834-53BD-4C8F-B791-CD5378F4150E}" type="datetimeFigureOut">
              <a:rPr lang="en-US" smtClean="0"/>
              <a:t>11/17/2025</a:t>
            </a:fld>
            <a:endParaRPr lang="en-US"/>
          </a:p>
        </p:txBody>
      </p:sp>
      <p:sp>
        <p:nvSpPr>
          <p:cNvPr id="6" name="Footer Placeholder 5">
            <a:extLst>
              <a:ext uri="{FF2B5EF4-FFF2-40B4-BE49-F238E27FC236}">
                <a16:creationId xmlns:a16="http://schemas.microsoft.com/office/drawing/2014/main" id="{E4C7B6CC-1C13-4F34-AC86-CCD442C8C3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9F1B638-9061-41AD-AF47-73A4AF8B781A}"/>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387234089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F3C43-1676-4A29-83F9-D788ED2E71E9}"/>
              </a:ext>
            </a:extLst>
          </p:cNvPr>
          <p:cNvSpPr>
            <a:spLocks noGrp="1"/>
          </p:cNvSpPr>
          <p:nvPr>
            <p:ph type="title"/>
          </p:nvPr>
        </p:nvSpPr>
        <p:spPr>
          <a:xfrm>
            <a:off x="1090940" y="1097280"/>
            <a:ext cx="3785860" cy="1559740"/>
          </a:xfrm>
        </p:spPr>
        <p:txBody>
          <a:bodyPr anchor="t">
            <a:normAutofit/>
          </a:bodyPr>
          <a:lstStyle>
            <a:lvl1pPr>
              <a:defRPr sz="2800" cap="all" baseline="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5214A903-97C7-4349-B8CE-1BBED1942E3B}"/>
              </a:ext>
            </a:extLst>
          </p:cNvPr>
          <p:cNvSpPr>
            <a:spLocks noGrp="1"/>
          </p:cNvSpPr>
          <p:nvPr>
            <p:ph type="pic" idx="1"/>
          </p:nvPr>
        </p:nvSpPr>
        <p:spPr>
          <a:xfrm>
            <a:off x="5524500" y="1143000"/>
            <a:ext cx="5486400" cy="4572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BF0A9F58-4AEB-4286-98F7-3C77AA913BE8}"/>
              </a:ext>
            </a:extLst>
          </p:cNvPr>
          <p:cNvSpPr>
            <a:spLocks noGrp="1"/>
          </p:cNvSpPr>
          <p:nvPr>
            <p:ph type="body" sz="half" idx="2"/>
          </p:nvPr>
        </p:nvSpPr>
        <p:spPr>
          <a:xfrm>
            <a:off x="1090940" y="2697480"/>
            <a:ext cx="3785860" cy="309342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4F55A58-F085-4500-AF61-045B12C8F41E}"/>
              </a:ext>
            </a:extLst>
          </p:cNvPr>
          <p:cNvSpPr>
            <a:spLocks noGrp="1"/>
          </p:cNvSpPr>
          <p:nvPr>
            <p:ph type="dt" sz="half" idx="10"/>
          </p:nvPr>
        </p:nvSpPr>
        <p:spPr/>
        <p:txBody>
          <a:bodyPr/>
          <a:lstStyle/>
          <a:p>
            <a:fld id="{A1E45834-53BD-4C8F-B791-CD5378F4150E}" type="datetimeFigureOut">
              <a:rPr lang="en-US" smtClean="0"/>
              <a:t>11/17/2025</a:t>
            </a:fld>
            <a:endParaRPr lang="en-US"/>
          </a:p>
        </p:txBody>
      </p:sp>
      <p:sp>
        <p:nvSpPr>
          <p:cNvPr id="6" name="Footer Placeholder 5">
            <a:extLst>
              <a:ext uri="{FF2B5EF4-FFF2-40B4-BE49-F238E27FC236}">
                <a16:creationId xmlns:a16="http://schemas.microsoft.com/office/drawing/2014/main" id="{E9936470-561D-49AE-AC84-B79D483FDA7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EEF2BE2-DF21-4683-9D5F-849A525FD5C4}"/>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331228411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6C900-05BC-4021-B69F-2DAF974B7EF6}"/>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3F26E227-253A-44A0-9404-1CFD8CE419C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AFF5A02-0FC4-41C8-A13C-4C929B28846B}"/>
              </a:ext>
            </a:extLst>
          </p:cNvPr>
          <p:cNvSpPr>
            <a:spLocks noGrp="1"/>
          </p:cNvSpPr>
          <p:nvPr>
            <p:ph type="dt" sz="half" idx="10"/>
          </p:nvPr>
        </p:nvSpPr>
        <p:spPr/>
        <p:txBody>
          <a:bodyPr/>
          <a:lstStyle/>
          <a:p>
            <a:fld id="{A1E45834-53BD-4C8F-B791-CD5378F4150E}" type="datetimeFigureOut">
              <a:rPr lang="en-US" smtClean="0"/>
              <a:t>11/17/2025</a:t>
            </a:fld>
            <a:endParaRPr lang="en-US"/>
          </a:p>
        </p:txBody>
      </p:sp>
      <p:sp>
        <p:nvSpPr>
          <p:cNvPr id="5" name="Footer Placeholder 4">
            <a:extLst>
              <a:ext uri="{FF2B5EF4-FFF2-40B4-BE49-F238E27FC236}">
                <a16:creationId xmlns:a16="http://schemas.microsoft.com/office/drawing/2014/main" id="{80459378-C430-49DB-B2D6-E32FBBCD4A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7B9D57D-CB8E-4E67-AE2D-2790E2AA60CB}"/>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270136245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82CF945-D70F-49C1-8CE5-5758C1166014}"/>
              </a:ext>
            </a:extLst>
          </p:cNvPr>
          <p:cNvSpPr>
            <a:spLocks noGrp="1"/>
          </p:cNvSpPr>
          <p:nvPr>
            <p:ph type="title" orient="vert"/>
          </p:nvPr>
        </p:nvSpPr>
        <p:spPr>
          <a:xfrm>
            <a:off x="9182100" y="1091381"/>
            <a:ext cx="2171700" cy="4953369"/>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C2FDB721-04AA-4330-8045-3F2D9BB4BC66}"/>
              </a:ext>
            </a:extLst>
          </p:cNvPr>
          <p:cNvSpPr>
            <a:spLocks noGrp="1"/>
          </p:cNvSpPr>
          <p:nvPr>
            <p:ph type="body" orient="vert" idx="1"/>
          </p:nvPr>
        </p:nvSpPr>
        <p:spPr>
          <a:xfrm>
            <a:off x="838200" y="1091381"/>
            <a:ext cx="8265340" cy="4953369"/>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F418C15-991C-4C71-8DCD-DB3B3888831F}"/>
              </a:ext>
            </a:extLst>
          </p:cNvPr>
          <p:cNvSpPr>
            <a:spLocks noGrp="1"/>
          </p:cNvSpPr>
          <p:nvPr>
            <p:ph type="dt" sz="half" idx="10"/>
          </p:nvPr>
        </p:nvSpPr>
        <p:spPr/>
        <p:txBody>
          <a:bodyPr/>
          <a:lstStyle/>
          <a:p>
            <a:fld id="{A1E45834-53BD-4C8F-B791-CD5378F4150E}" type="datetimeFigureOut">
              <a:rPr lang="en-US" smtClean="0"/>
              <a:t>11/17/2025</a:t>
            </a:fld>
            <a:endParaRPr lang="en-US"/>
          </a:p>
        </p:txBody>
      </p:sp>
      <p:sp>
        <p:nvSpPr>
          <p:cNvPr id="5" name="Footer Placeholder 4">
            <a:extLst>
              <a:ext uri="{FF2B5EF4-FFF2-40B4-BE49-F238E27FC236}">
                <a16:creationId xmlns:a16="http://schemas.microsoft.com/office/drawing/2014/main" id="{F7728CC3-5830-4EFA-B28E-1648904DE1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CDA91B6-E419-4483-9B66-3C758788BC48}"/>
              </a:ext>
            </a:extLst>
          </p:cNvPr>
          <p:cNvSpPr>
            <a:spLocks noGrp="1"/>
          </p:cNvSpPr>
          <p:nvPr>
            <p:ph type="sldNum" sz="quarter" idx="12"/>
          </p:nvPr>
        </p:nvSpPr>
        <p:spPr/>
        <p:txBody>
          <a:bodyPr/>
          <a:lstStyle/>
          <a:p>
            <a:fld id="{719D7796-F675-488F-AC46-C88938C80352}" type="slidenum">
              <a:rPr lang="en-US" smtClean="0"/>
              <a:t>‹#›</a:t>
            </a:fld>
            <a:endParaRPr lang="en-US"/>
          </a:p>
        </p:txBody>
      </p:sp>
      <p:cxnSp>
        <p:nvCxnSpPr>
          <p:cNvPr id="7" name="Straight Connector 6">
            <a:extLst>
              <a:ext uri="{FF2B5EF4-FFF2-40B4-BE49-F238E27FC236}">
                <a16:creationId xmlns:a16="http://schemas.microsoft.com/office/drawing/2014/main" id="{DE447C6A-78C3-4687-9A71-A05DBF6700DE}"/>
              </a:ext>
            </a:extLst>
          </p:cNvPr>
          <p:cNvCxnSpPr>
            <a:cxnSpLocks/>
          </p:cNvCxnSpPr>
          <p:nvPr/>
        </p:nvCxnSpPr>
        <p:spPr>
          <a:xfrm>
            <a:off x="11387805" y="118520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540860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4438DC-3CEE-4170-9B1C-BAC05CD8C3B5}"/>
              </a:ext>
            </a:extLst>
          </p:cNvPr>
          <p:cNvSpPr>
            <a:spLocks noGrp="1"/>
          </p:cNvSpPr>
          <p:nvPr>
            <p:ph type="title"/>
          </p:nvPr>
        </p:nvSpPr>
        <p:spPr>
          <a:xfrm>
            <a:off x="1088136" y="1090245"/>
            <a:ext cx="9922764" cy="1294228"/>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47C19D24-DCBE-47F9-8B85-8A118B02B3C9}"/>
              </a:ext>
            </a:extLst>
          </p:cNvPr>
          <p:cNvSpPr>
            <a:spLocks noGrp="1"/>
          </p:cNvSpPr>
          <p:nvPr>
            <p:ph type="body" idx="1"/>
          </p:nvPr>
        </p:nvSpPr>
        <p:spPr>
          <a:xfrm>
            <a:off x="1088136" y="2447778"/>
            <a:ext cx="9922764" cy="383872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34F5788-BDCE-49E2-80AE-31C739C6A0CE}"/>
              </a:ext>
            </a:extLst>
          </p:cNvPr>
          <p:cNvSpPr>
            <a:spLocks noGrp="1"/>
          </p:cNvSpPr>
          <p:nvPr>
            <p:ph type="dt" sz="half" idx="2"/>
          </p:nvPr>
        </p:nvSpPr>
        <p:spPr>
          <a:xfrm>
            <a:off x="7315200" y="6389688"/>
            <a:ext cx="3695302" cy="365125"/>
          </a:xfrm>
          <a:prstGeom prst="rect">
            <a:avLst/>
          </a:prstGeom>
        </p:spPr>
        <p:txBody>
          <a:bodyPr vert="horz" lIns="91440" tIns="45720" rIns="91440" bIns="45720" rtlCol="0" anchor="ctr"/>
          <a:lstStyle>
            <a:lvl1pPr algn="l">
              <a:defRPr sz="900">
                <a:solidFill>
                  <a:schemeClr val="tx1"/>
                </a:solidFill>
              </a:defRPr>
            </a:lvl1pPr>
          </a:lstStyle>
          <a:p>
            <a:fld id="{A1E45834-53BD-4C8F-B791-CD5378F4150E}" type="datetimeFigureOut">
              <a:rPr lang="en-US" smtClean="0"/>
              <a:t>11/17/2025</a:t>
            </a:fld>
            <a:endParaRPr lang="en-US"/>
          </a:p>
        </p:txBody>
      </p:sp>
      <p:sp>
        <p:nvSpPr>
          <p:cNvPr id="5" name="Footer Placeholder 4">
            <a:extLst>
              <a:ext uri="{FF2B5EF4-FFF2-40B4-BE49-F238E27FC236}">
                <a16:creationId xmlns:a16="http://schemas.microsoft.com/office/drawing/2014/main" id="{FD1D5844-8163-4D82-BEFC-BC2D8D511B7E}"/>
              </a:ext>
            </a:extLst>
          </p:cNvPr>
          <p:cNvSpPr>
            <a:spLocks noGrp="1"/>
          </p:cNvSpPr>
          <p:nvPr>
            <p:ph type="ftr" sz="quarter" idx="3"/>
          </p:nvPr>
        </p:nvSpPr>
        <p:spPr>
          <a:xfrm>
            <a:off x="1090940" y="6389688"/>
            <a:ext cx="4433560" cy="365125"/>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22698A50-C435-4220-82C6-C8D62A7C9EB0}"/>
              </a:ext>
            </a:extLst>
          </p:cNvPr>
          <p:cNvSpPr>
            <a:spLocks noGrp="1"/>
          </p:cNvSpPr>
          <p:nvPr>
            <p:ph type="sldNum" sz="quarter" idx="4"/>
          </p:nvPr>
        </p:nvSpPr>
        <p:spPr>
          <a:xfrm>
            <a:off x="10983190" y="6389688"/>
            <a:ext cx="940296" cy="365125"/>
          </a:xfrm>
          <a:prstGeom prst="rect">
            <a:avLst/>
          </a:prstGeom>
        </p:spPr>
        <p:txBody>
          <a:bodyPr vert="horz" lIns="91440" tIns="45720" rIns="91440" bIns="45720" rtlCol="0" anchor="ctr"/>
          <a:lstStyle>
            <a:lvl1pPr algn="r">
              <a:defRPr sz="900">
                <a:solidFill>
                  <a:schemeClr val="tx1"/>
                </a:solidFill>
              </a:defRPr>
            </a:lvl1pPr>
          </a:lstStyle>
          <a:p>
            <a:fld id="{719D7796-F675-488F-AC46-C88938C80352}" type="slidenum">
              <a:rPr lang="en-US" smtClean="0"/>
              <a:t>‹#›</a:t>
            </a:fld>
            <a:endParaRPr lang="en-US"/>
          </a:p>
        </p:txBody>
      </p:sp>
      <p:cxnSp>
        <p:nvCxnSpPr>
          <p:cNvPr id="28" name="Straight Connector 27">
            <a:extLst>
              <a:ext uri="{FF2B5EF4-FFF2-40B4-BE49-F238E27FC236}">
                <a16:creationId xmlns:a16="http://schemas.microsoft.com/office/drawing/2014/main" id="{D8689CE0-64D2-447C-9C1F-872D111D8AC3}"/>
              </a:ext>
            </a:extLst>
          </p:cNvPr>
          <p:cNvCxnSpPr>
            <a:cxnSpLocks/>
          </p:cNvCxnSpPr>
          <p:nvPr/>
        </p:nvCxnSpPr>
        <p:spPr>
          <a:xfrm>
            <a:off x="0" y="118520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3602111"/>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05" r:id="rId6"/>
    <p:sldLayoutId id="2147483701" r:id="rId7"/>
    <p:sldLayoutId id="2147483702" r:id="rId8"/>
    <p:sldLayoutId id="2147483703" r:id="rId9"/>
    <p:sldLayoutId id="2147483704" r:id="rId10"/>
    <p:sldLayoutId id="2147483706" r:id="rId1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85000"/>
        </a:lnSpc>
        <a:spcBef>
          <a:spcPct val="0"/>
        </a:spcBef>
        <a:buNone/>
        <a:defRPr sz="4400" b="1" kern="1200" cap="none" baseline="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Neue Haas Grotesk Text Pro" panose="020B0504020202020204" pitchFamily="34" charset="0"/>
        <a:buChar char="-"/>
        <a:defRPr sz="1800" kern="1200">
          <a:solidFill>
            <a:schemeClr val="tx1"/>
          </a:solidFill>
          <a:latin typeface="+mn-lt"/>
          <a:ea typeface="+mn-ea"/>
          <a:cs typeface="+mn-cs"/>
        </a:defRPr>
      </a:lvl1pPr>
      <a:lvl2pPr marL="502920" indent="-228600" algn="l" defTabSz="914400" rtl="0" eaLnBrk="1" latinLnBrk="0" hangingPunct="1">
        <a:lnSpc>
          <a:spcPct val="130000"/>
        </a:lnSpc>
        <a:spcBef>
          <a:spcPts val="500"/>
        </a:spcBef>
        <a:buFont typeface="Neue Haas Grotesk Text Pro" panose="020B05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30000"/>
        </a:lnSpc>
        <a:spcBef>
          <a:spcPts val="500"/>
        </a:spcBef>
        <a:buFont typeface="Neue Haas Grotesk Text Pro" panose="020B05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500"/>
        </a:spcBef>
        <a:buFont typeface="Neue Haas Grotesk Text Pro" panose="020B0504020202020204" pitchFamily="34" charset="0"/>
        <a:buChar char="-"/>
        <a:defRPr sz="1400" kern="1200">
          <a:solidFill>
            <a:schemeClr val="tx1"/>
          </a:solidFill>
          <a:latin typeface="+mn-lt"/>
          <a:ea typeface="+mn-ea"/>
          <a:cs typeface="+mn-cs"/>
        </a:defRPr>
      </a:lvl4pPr>
      <a:lvl5pPr marL="1280160" indent="-228600" algn="l" defTabSz="914400" rtl="0" eaLnBrk="1" latinLnBrk="0" hangingPunct="1">
        <a:lnSpc>
          <a:spcPct val="130000"/>
        </a:lnSpc>
        <a:spcBef>
          <a:spcPts val="500"/>
        </a:spcBef>
        <a:buFont typeface="Neue Haas Grotesk Text Pro" panose="020B05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2.emf"/><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3.emf"/><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4.emf"/><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image" Target="../media/image3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3CE54A2A-DF49-4800-82E7-3AF9353F8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96125ED7-F0CF-40D9-8C60-51E188053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 up of a colorful background&#10;&#10;AI-generated content may be incorrect.">
            <a:extLst>
              <a:ext uri="{FF2B5EF4-FFF2-40B4-BE49-F238E27FC236}">
                <a16:creationId xmlns:a16="http://schemas.microsoft.com/office/drawing/2014/main" id="{2A04BE6F-8D3F-F179-FFD2-2BCDFE263FEE}"/>
              </a:ext>
            </a:extLst>
          </p:cNvPr>
          <p:cNvPicPr>
            <a:picLocks noChangeAspect="1"/>
          </p:cNvPicPr>
          <p:nvPr/>
        </p:nvPicPr>
        <p:blipFill>
          <a:blip r:embed="rId3">
            <a:alphaModFix amt="60000"/>
          </a:blip>
          <a:srcRect b="6250"/>
          <a:stretch/>
        </p:blipFill>
        <p:spPr>
          <a:xfrm>
            <a:off x="20" y="10"/>
            <a:ext cx="12191980" cy="6857990"/>
          </a:xfrm>
          <a:prstGeom prst="rect">
            <a:avLst/>
          </a:prstGeom>
        </p:spPr>
      </p:pic>
      <p:sp>
        <p:nvSpPr>
          <p:cNvPr id="2" name="Title 1">
            <a:extLst>
              <a:ext uri="{FF2B5EF4-FFF2-40B4-BE49-F238E27FC236}">
                <a16:creationId xmlns:a16="http://schemas.microsoft.com/office/drawing/2014/main" id="{6EBAE2FC-DCC6-E309-60BB-5C50B9095CA9}"/>
              </a:ext>
            </a:extLst>
          </p:cNvPr>
          <p:cNvSpPr>
            <a:spLocks noGrp="1"/>
          </p:cNvSpPr>
          <p:nvPr>
            <p:ph type="ctrTitle"/>
          </p:nvPr>
        </p:nvSpPr>
        <p:spPr>
          <a:xfrm>
            <a:off x="1052146" y="1077626"/>
            <a:ext cx="9958754" cy="3317443"/>
          </a:xfrm>
        </p:spPr>
        <p:txBody>
          <a:bodyPr anchor="t">
            <a:normAutofit/>
          </a:bodyPr>
          <a:lstStyle/>
          <a:p>
            <a:r>
              <a:rPr lang="en-GB" sz="8000" dirty="0">
                <a:solidFill>
                  <a:srgbClr val="FFFFFF"/>
                </a:solidFill>
              </a:rPr>
              <a:t>Contract law: </a:t>
            </a:r>
            <a:br>
              <a:rPr lang="en-GB" sz="8000" dirty="0">
                <a:solidFill>
                  <a:srgbClr val="FFFFFF"/>
                </a:solidFill>
              </a:rPr>
            </a:br>
            <a:r>
              <a:rPr lang="en-GB" sz="8000" dirty="0">
                <a:solidFill>
                  <a:srgbClr val="FFFFFF"/>
                </a:solidFill>
              </a:rPr>
              <a:t>Vitiating Factors PART 2</a:t>
            </a:r>
          </a:p>
        </p:txBody>
      </p:sp>
      <p:sp>
        <p:nvSpPr>
          <p:cNvPr id="3" name="Subtitle 2">
            <a:extLst>
              <a:ext uri="{FF2B5EF4-FFF2-40B4-BE49-F238E27FC236}">
                <a16:creationId xmlns:a16="http://schemas.microsoft.com/office/drawing/2014/main" id="{367EB4CB-637A-F30A-EAE8-2AB4DEEE2FE8}"/>
              </a:ext>
            </a:extLst>
          </p:cNvPr>
          <p:cNvSpPr>
            <a:spLocks noGrp="1"/>
          </p:cNvSpPr>
          <p:nvPr>
            <p:ph type="subTitle" idx="1"/>
          </p:nvPr>
        </p:nvSpPr>
        <p:spPr>
          <a:xfrm>
            <a:off x="1097280" y="4572000"/>
            <a:ext cx="9257512" cy="1263047"/>
          </a:xfrm>
        </p:spPr>
        <p:txBody>
          <a:bodyPr anchor="b">
            <a:normAutofit/>
          </a:bodyPr>
          <a:lstStyle/>
          <a:p>
            <a:pPr marL="342900" indent="-342900">
              <a:buFont typeface="Arial" panose="020B0604020202020204" pitchFamily="34" charset="0"/>
              <a:buChar char="•"/>
            </a:pPr>
            <a:r>
              <a:rPr lang="en-GB" dirty="0">
                <a:solidFill>
                  <a:srgbClr val="FFFFFF"/>
                </a:solidFill>
              </a:rPr>
              <a:t>Duress and Undue Influence</a:t>
            </a:r>
          </a:p>
          <a:p>
            <a:pPr marL="342900" indent="-342900">
              <a:buFont typeface="Arial" panose="020B0604020202020204" pitchFamily="34" charset="0"/>
              <a:buChar char="•"/>
            </a:pPr>
            <a:r>
              <a:rPr lang="en-GB" dirty="0">
                <a:solidFill>
                  <a:srgbClr val="FFFFFF"/>
                </a:solidFill>
              </a:rPr>
              <a:t>Illegal and Unenforceable Contracts</a:t>
            </a:r>
          </a:p>
        </p:txBody>
      </p:sp>
      <p:cxnSp>
        <p:nvCxnSpPr>
          <p:cNvPr id="20" name="Straight Connector 19">
            <a:extLst>
              <a:ext uri="{FF2B5EF4-FFF2-40B4-BE49-F238E27FC236}">
                <a16:creationId xmlns:a16="http://schemas.microsoft.com/office/drawing/2014/main" id="{B0AA360F-DECB-4836-8FB6-22C4BC3FB0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206934"/>
            <a:ext cx="804195" cy="0"/>
          </a:xfrm>
          <a:prstGeom prst="line">
            <a:avLst/>
          </a:prstGeom>
          <a:ln w="123825">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9939897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8C38AB-00B3-4611-B51A-458666907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BC5417-4558-0F27-4B64-8D3E79FE7771}"/>
              </a:ext>
            </a:extLst>
          </p:cNvPr>
          <p:cNvSpPr>
            <a:spLocks noGrp="1"/>
          </p:cNvSpPr>
          <p:nvPr>
            <p:ph type="title"/>
          </p:nvPr>
        </p:nvSpPr>
        <p:spPr>
          <a:xfrm>
            <a:off x="1092304" y="4504002"/>
            <a:ext cx="3784496" cy="1790886"/>
          </a:xfrm>
        </p:spPr>
        <p:txBody>
          <a:bodyPr anchor="t">
            <a:normAutofit/>
          </a:bodyPr>
          <a:lstStyle/>
          <a:p>
            <a:r>
              <a:rPr lang="en-GB" sz="4000"/>
              <a:t>Learning Objectives</a:t>
            </a:r>
          </a:p>
        </p:txBody>
      </p:sp>
      <p:cxnSp>
        <p:nvCxnSpPr>
          <p:cNvPr id="11" name="Straight Connector 10">
            <a:extLst>
              <a:ext uri="{FF2B5EF4-FFF2-40B4-BE49-F238E27FC236}">
                <a16:creationId xmlns:a16="http://schemas.microsoft.com/office/drawing/2014/main" id="{8F5909CB-6CD3-45DF-9920-8D81824854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607234"/>
            <a:ext cx="804195" cy="0"/>
          </a:xfrm>
          <a:prstGeom prst="line">
            <a:avLst/>
          </a:prstGeom>
          <a:ln w="825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A0C084B-798A-003C-5072-82EE66298FDE}"/>
              </a:ext>
            </a:extLst>
          </p:cNvPr>
          <p:cNvGraphicFramePr>
            <a:graphicFrameLocks noGrp="1"/>
          </p:cNvGraphicFramePr>
          <p:nvPr>
            <p:ph idx="1"/>
            <p:extLst>
              <p:ext uri="{D42A27DB-BD31-4B8C-83A1-F6EECF244321}">
                <p14:modId xmlns:p14="http://schemas.microsoft.com/office/powerpoint/2010/main" val="2663523489"/>
              </p:ext>
            </p:extLst>
          </p:nvPr>
        </p:nvGraphicFramePr>
        <p:xfrm>
          <a:off x="5412658" y="1110343"/>
          <a:ext cx="6207841" cy="4604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a16="http://schemas.microsoft.com/office/drawing/2014/main" id="{AFC3E765-AB1F-93E6-CC2F-543885C56960}"/>
              </a:ext>
            </a:extLst>
          </p:cNvPr>
          <p:cNvPicPr>
            <a:picLocks noChangeAspect="1"/>
          </p:cNvPicPr>
          <p:nvPr/>
        </p:nvPicPr>
        <p:blipFill>
          <a:blip r:embed="rId8"/>
          <a:stretch>
            <a:fillRect/>
          </a:stretch>
        </p:blipFill>
        <p:spPr>
          <a:xfrm>
            <a:off x="1682926" y="1646237"/>
            <a:ext cx="2143125" cy="2143125"/>
          </a:xfrm>
          <a:prstGeom prst="rect">
            <a:avLst/>
          </a:prstGeom>
        </p:spPr>
      </p:pic>
    </p:spTree>
    <p:extLst>
      <p:ext uri="{BB962C8B-B14F-4D97-AF65-F5344CB8AC3E}">
        <p14:creationId xmlns:p14="http://schemas.microsoft.com/office/powerpoint/2010/main" val="27420595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07A451F5-0044-411A-B07C-6382FDFC6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40DEF8-2D2B-6912-44A8-21D1D8C5FCD8}"/>
              </a:ext>
            </a:extLst>
          </p:cNvPr>
          <p:cNvSpPr>
            <a:spLocks noGrp="1"/>
          </p:cNvSpPr>
          <p:nvPr>
            <p:ph type="ctrTitle"/>
          </p:nvPr>
        </p:nvSpPr>
        <p:spPr>
          <a:xfrm>
            <a:off x="1068818" y="1076635"/>
            <a:ext cx="9919959" cy="3757751"/>
          </a:xfrm>
        </p:spPr>
        <p:txBody>
          <a:bodyPr anchor="t">
            <a:normAutofit/>
          </a:bodyPr>
          <a:lstStyle/>
          <a:p>
            <a:r>
              <a:rPr lang="en-GB" sz="8000"/>
              <a:t>Duress and undue influence</a:t>
            </a:r>
          </a:p>
        </p:txBody>
      </p:sp>
      <p:cxnSp>
        <p:nvCxnSpPr>
          <p:cNvPr id="9" name="Straight Connector 8">
            <a:extLst>
              <a:ext uri="{FF2B5EF4-FFF2-40B4-BE49-F238E27FC236}">
                <a16:creationId xmlns:a16="http://schemas.microsoft.com/office/drawing/2014/main" id="{B0AA360F-DECB-4836-8FB6-22C4BC3FB0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0359231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EB82640-D846-73E1-AA0F-516C58ECCEEB}"/>
              </a:ext>
            </a:extLst>
          </p:cNvPr>
          <p:cNvSpPr/>
          <p:nvPr/>
        </p:nvSpPr>
        <p:spPr>
          <a:xfrm>
            <a:off x="214043" y="2384473"/>
            <a:ext cx="7767874" cy="4030396"/>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2" name="Title 1">
            <a:extLst>
              <a:ext uri="{FF2B5EF4-FFF2-40B4-BE49-F238E27FC236}">
                <a16:creationId xmlns:a16="http://schemas.microsoft.com/office/drawing/2014/main" id="{5A944547-4C99-40D9-0326-609ECB0F49B2}"/>
              </a:ext>
            </a:extLst>
          </p:cNvPr>
          <p:cNvSpPr>
            <a:spLocks noGrp="1"/>
          </p:cNvSpPr>
          <p:nvPr>
            <p:ph type="title"/>
          </p:nvPr>
        </p:nvSpPr>
        <p:spPr/>
        <p:txBody>
          <a:bodyPr/>
          <a:lstStyle/>
          <a:p>
            <a:r>
              <a:rPr lang="en-GB" dirty="0"/>
              <a:t>Byron’s Bistro contracts</a:t>
            </a:r>
            <a:br>
              <a:rPr lang="en-GB" dirty="0"/>
            </a:br>
            <a:endParaRPr lang="en-GB" dirty="0"/>
          </a:p>
        </p:txBody>
      </p:sp>
      <p:sp>
        <p:nvSpPr>
          <p:cNvPr id="3" name="Content Placeholder 2">
            <a:extLst>
              <a:ext uri="{FF2B5EF4-FFF2-40B4-BE49-F238E27FC236}">
                <a16:creationId xmlns:a16="http://schemas.microsoft.com/office/drawing/2014/main" id="{5016EFC5-C5C1-6D9A-D894-8D1863ABF75D}"/>
              </a:ext>
            </a:extLst>
          </p:cNvPr>
          <p:cNvSpPr>
            <a:spLocks noGrp="1"/>
          </p:cNvSpPr>
          <p:nvPr>
            <p:ph idx="1"/>
          </p:nvPr>
        </p:nvSpPr>
        <p:spPr>
          <a:xfrm>
            <a:off x="121525" y="2407051"/>
            <a:ext cx="7684672" cy="3838722"/>
          </a:xfrm>
        </p:spPr>
        <p:txBody>
          <a:bodyPr>
            <a:normAutofit fontScale="62500" lnSpcReduction="20000"/>
          </a:bodyPr>
          <a:lstStyle/>
          <a:p>
            <a:pPr marL="0" indent="0">
              <a:buNone/>
            </a:pPr>
            <a:endParaRPr lang="en-GB" dirty="0"/>
          </a:p>
          <a:p>
            <a:r>
              <a:rPr lang="en-GB" dirty="0"/>
              <a:t>Byron is aged 75 years and is unhappy about several contracts which he feels he has been forced into this month concerning his French Bistro business.</a:t>
            </a:r>
          </a:p>
          <a:p>
            <a:endParaRPr lang="en-GB" dirty="0"/>
          </a:p>
          <a:p>
            <a:r>
              <a:rPr lang="en-GB" dirty="0"/>
              <a:t>(1)   He has agreed to purchase all his wines from Falco at a very high price after Falco threatened to burn the restaurant down.</a:t>
            </a:r>
          </a:p>
          <a:p>
            <a:endParaRPr lang="en-GB" dirty="0"/>
          </a:p>
          <a:p>
            <a:r>
              <a:rPr lang="en-GB" dirty="0"/>
              <a:t>(2)   His meat supplier, Carne Supplies plc, a national supplier for the restaurant trade, told him the night before his last delivery that their prices were going up by 25 per cent. He felt compelled to agree to the higher prices because he knew that there was no alternative supplier who could deliver on time.</a:t>
            </a:r>
          </a:p>
          <a:p>
            <a:endParaRPr lang="en-GB" dirty="0"/>
          </a:p>
          <a:p>
            <a:r>
              <a:rPr lang="en-GB" dirty="0"/>
              <a:t>(3)   His son Pierre has bullied him into lending him £30,000 to help him start his health food shop.</a:t>
            </a:r>
          </a:p>
          <a:p>
            <a:endParaRPr lang="en-GB" dirty="0"/>
          </a:p>
          <a:p>
            <a:r>
              <a:rPr lang="en-GB" dirty="0"/>
              <a:t>Can he use duress or undue influence to argue that these contracts are invalid?</a:t>
            </a:r>
          </a:p>
        </p:txBody>
      </p:sp>
      <p:sp>
        <p:nvSpPr>
          <p:cNvPr id="5" name="Arrow: Right 4">
            <a:extLst>
              <a:ext uri="{FF2B5EF4-FFF2-40B4-BE49-F238E27FC236}">
                <a16:creationId xmlns:a16="http://schemas.microsoft.com/office/drawing/2014/main" id="{DCDB1412-28A2-6D8C-152C-2F3C4A409CB1}"/>
              </a:ext>
            </a:extLst>
          </p:cNvPr>
          <p:cNvSpPr/>
          <p:nvPr/>
        </p:nvSpPr>
        <p:spPr>
          <a:xfrm>
            <a:off x="8252178" y="2043289"/>
            <a:ext cx="3725333" cy="2212622"/>
          </a:xfrm>
          <a:prstGeom prst="rightArrow">
            <a:avLst/>
          </a:prstGeom>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sp>
        <p:nvSpPr>
          <p:cNvPr id="6" name="TextBox 5">
            <a:extLst>
              <a:ext uri="{FF2B5EF4-FFF2-40B4-BE49-F238E27FC236}">
                <a16:creationId xmlns:a16="http://schemas.microsoft.com/office/drawing/2014/main" id="{D193DE05-6B30-4993-88F5-3844AF4681D9}"/>
              </a:ext>
            </a:extLst>
          </p:cNvPr>
          <p:cNvSpPr txBox="1"/>
          <p:nvPr/>
        </p:nvSpPr>
        <p:spPr>
          <a:xfrm>
            <a:off x="8252178" y="2687935"/>
            <a:ext cx="3289318" cy="923330"/>
          </a:xfrm>
          <a:prstGeom prst="rect">
            <a:avLst/>
          </a:prstGeom>
          <a:noFill/>
        </p:spPr>
        <p:txBody>
          <a:bodyPr wrap="square" rtlCol="0">
            <a:spAutoFit/>
          </a:bodyPr>
          <a:lstStyle/>
          <a:p>
            <a:r>
              <a:rPr lang="en-GB" b="1" dirty="0"/>
              <a:t>Duress</a:t>
            </a:r>
            <a:r>
              <a:rPr lang="en-GB" dirty="0"/>
              <a:t> – When a party has entered into a contract due to </a:t>
            </a:r>
            <a:r>
              <a:rPr lang="en-GB" dirty="0">
                <a:highlight>
                  <a:srgbClr val="FFFF00"/>
                </a:highlight>
              </a:rPr>
              <a:t>illegitimate</a:t>
            </a:r>
            <a:r>
              <a:rPr lang="en-GB" dirty="0"/>
              <a:t> pressure</a:t>
            </a:r>
          </a:p>
        </p:txBody>
      </p:sp>
      <p:pic>
        <p:nvPicPr>
          <p:cNvPr id="7" name="Picture 6">
            <a:extLst>
              <a:ext uri="{FF2B5EF4-FFF2-40B4-BE49-F238E27FC236}">
                <a16:creationId xmlns:a16="http://schemas.microsoft.com/office/drawing/2014/main" id="{D0A503E5-7F62-A935-9E09-3E335D6C2EB5}"/>
              </a:ext>
            </a:extLst>
          </p:cNvPr>
          <p:cNvPicPr>
            <a:picLocks noChangeAspect="1"/>
          </p:cNvPicPr>
          <p:nvPr/>
        </p:nvPicPr>
        <p:blipFill>
          <a:blip r:embed="rId3"/>
          <a:stretch>
            <a:fillRect/>
          </a:stretch>
        </p:blipFill>
        <p:spPr>
          <a:xfrm>
            <a:off x="8074435" y="4375795"/>
            <a:ext cx="4061173" cy="2496274"/>
          </a:xfrm>
          <a:prstGeom prst="rect">
            <a:avLst/>
          </a:prstGeom>
        </p:spPr>
      </p:pic>
      <p:sp>
        <p:nvSpPr>
          <p:cNvPr id="8" name="TextBox 7">
            <a:extLst>
              <a:ext uri="{FF2B5EF4-FFF2-40B4-BE49-F238E27FC236}">
                <a16:creationId xmlns:a16="http://schemas.microsoft.com/office/drawing/2014/main" id="{F9134646-69FA-D561-4C7D-3BAEC769B6BB}"/>
              </a:ext>
            </a:extLst>
          </p:cNvPr>
          <p:cNvSpPr txBox="1"/>
          <p:nvPr/>
        </p:nvSpPr>
        <p:spPr>
          <a:xfrm>
            <a:off x="8173154" y="5208955"/>
            <a:ext cx="3623733" cy="1077218"/>
          </a:xfrm>
          <a:prstGeom prst="rect">
            <a:avLst/>
          </a:prstGeom>
          <a:noFill/>
        </p:spPr>
        <p:txBody>
          <a:bodyPr wrap="square" rtlCol="0">
            <a:spAutoFit/>
          </a:bodyPr>
          <a:lstStyle/>
          <a:p>
            <a:r>
              <a:rPr lang="en-GB" sz="1600" b="1" dirty="0"/>
              <a:t>Undue influence </a:t>
            </a:r>
            <a:r>
              <a:rPr lang="en-GB" sz="1600" dirty="0"/>
              <a:t>– When a party has entered into a contract as a result of excessive pressure or coercion</a:t>
            </a:r>
          </a:p>
        </p:txBody>
      </p:sp>
      <p:pic>
        <p:nvPicPr>
          <p:cNvPr id="9" name="Picture 8">
            <a:extLst>
              <a:ext uri="{FF2B5EF4-FFF2-40B4-BE49-F238E27FC236}">
                <a16:creationId xmlns:a16="http://schemas.microsoft.com/office/drawing/2014/main" id="{22469CD2-6376-449E-B8E8-CBF3ED643896}"/>
              </a:ext>
            </a:extLst>
          </p:cNvPr>
          <p:cNvPicPr>
            <a:picLocks noChangeAspect="1"/>
          </p:cNvPicPr>
          <p:nvPr/>
        </p:nvPicPr>
        <p:blipFill>
          <a:blip r:embed="rId4"/>
          <a:stretch>
            <a:fillRect/>
          </a:stretch>
        </p:blipFill>
        <p:spPr>
          <a:xfrm>
            <a:off x="8252178" y="277121"/>
            <a:ext cx="2857500" cy="1600200"/>
          </a:xfrm>
          <a:prstGeom prst="rect">
            <a:avLst/>
          </a:prstGeom>
        </p:spPr>
      </p:pic>
    </p:spTree>
    <p:extLst>
      <p:ext uri="{BB962C8B-B14F-4D97-AF65-F5344CB8AC3E}">
        <p14:creationId xmlns:p14="http://schemas.microsoft.com/office/powerpoint/2010/main" val="26364833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50F64BA-3EE5-E91C-CEED-59CA52530247}"/>
              </a:ext>
            </a:extLst>
          </p:cNvPr>
          <p:cNvPicPr>
            <a:picLocks noGrp="1" noChangeAspect="1"/>
          </p:cNvPicPr>
          <p:nvPr>
            <p:ph idx="1"/>
          </p:nvPr>
        </p:nvPicPr>
        <p:blipFill>
          <a:blip r:embed="rId3"/>
          <a:stretch>
            <a:fillRect/>
          </a:stretch>
        </p:blipFill>
        <p:spPr>
          <a:xfrm>
            <a:off x="498210" y="1778881"/>
            <a:ext cx="5886450" cy="3914775"/>
          </a:xfrm>
        </p:spPr>
      </p:pic>
      <p:sp>
        <p:nvSpPr>
          <p:cNvPr id="6" name="TextBox 5">
            <a:extLst>
              <a:ext uri="{FF2B5EF4-FFF2-40B4-BE49-F238E27FC236}">
                <a16:creationId xmlns:a16="http://schemas.microsoft.com/office/drawing/2014/main" id="{8BBC4C48-C56A-686E-05F6-4695545D3765}"/>
              </a:ext>
            </a:extLst>
          </p:cNvPr>
          <p:cNvSpPr txBox="1"/>
          <p:nvPr/>
        </p:nvSpPr>
        <p:spPr>
          <a:xfrm>
            <a:off x="498210" y="270933"/>
            <a:ext cx="7099212" cy="830997"/>
          </a:xfrm>
          <a:prstGeom prst="rect">
            <a:avLst/>
          </a:prstGeom>
          <a:noFill/>
        </p:spPr>
        <p:txBody>
          <a:bodyPr wrap="square" rtlCol="0">
            <a:spAutoFit/>
          </a:bodyPr>
          <a:lstStyle/>
          <a:p>
            <a:r>
              <a:rPr lang="en-GB" sz="4800" dirty="0"/>
              <a:t>Categories of duress</a:t>
            </a:r>
          </a:p>
        </p:txBody>
      </p:sp>
      <p:sp>
        <p:nvSpPr>
          <p:cNvPr id="7" name="TextBox 6">
            <a:extLst>
              <a:ext uri="{FF2B5EF4-FFF2-40B4-BE49-F238E27FC236}">
                <a16:creationId xmlns:a16="http://schemas.microsoft.com/office/drawing/2014/main" id="{98056EA0-E4AE-AADB-92D9-31674F15ACF0}"/>
              </a:ext>
            </a:extLst>
          </p:cNvPr>
          <p:cNvSpPr txBox="1"/>
          <p:nvPr/>
        </p:nvSpPr>
        <p:spPr>
          <a:xfrm>
            <a:off x="6733822" y="1222149"/>
            <a:ext cx="4210756" cy="2308324"/>
          </a:xfrm>
          <a:prstGeom prst="rect">
            <a:avLst/>
          </a:prstGeom>
          <a:noFill/>
        </p:spPr>
        <p:txBody>
          <a:bodyPr wrap="square" rtlCol="0">
            <a:spAutoFit/>
          </a:bodyPr>
          <a:lstStyle/>
          <a:p>
            <a:pPr marL="342900" indent="-342900">
              <a:buAutoNum type="arabicPeriod"/>
            </a:pPr>
            <a:r>
              <a:rPr lang="en-GB" b="1" u="sng" dirty="0"/>
              <a:t>Violence to a person</a:t>
            </a:r>
          </a:p>
          <a:p>
            <a:pPr marL="285750" indent="-285750">
              <a:buFontTx/>
              <a:buChar char="-"/>
            </a:pPr>
            <a:r>
              <a:rPr lang="en-GB" dirty="0"/>
              <a:t>Involves actual violence and threats of violence.</a:t>
            </a:r>
          </a:p>
          <a:p>
            <a:pPr marL="285750" indent="-285750">
              <a:buFontTx/>
              <a:buChar char="-"/>
            </a:pPr>
            <a:r>
              <a:rPr lang="en-GB" dirty="0"/>
              <a:t>Does not need to comprise the sole reason for contractual consent – but it must be one of the reasons.</a:t>
            </a:r>
          </a:p>
          <a:p>
            <a:pPr marL="285750" indent="-285750">
              <a:buFontTx/>
              <a:buChar char="-"/>
            </a:pPr>
            <a:r>
              <a:rPr lang="en-GB" b="1" i="1" dirty="0">
                <a:solidFill>
                  <a:srgbClr val="00B0F0"/>
                </a:solidFill>
              </a:rPr>
              <a:t>Barton v Armstrong [1976]</a:t>
            </a:r>
          </a:p>
        </p:txBody>
      </p:sp>
      <p:sp>
        <p:nvSpPr>
          <p:cNvPr id="8" name="TextBox 7">
            <a:extLst>
              <a:ext uri="{FF2B5EF4-FFF2-40B4-BE49-F238E27FC236}">
                <a16:creationId xmlns:a16="http://schemas.microsoft.com/office/drawing/2014/main" id="{04C2B965-8147-21DF-BEBC-DB3D2B038D13}"/>
              </a:ext>
            </a:extLst>
          </p:cNvPr>
          <p:cNvSpPr txBox="1"/>
          <p:nvPr/>
        </p:nvSpPr>
        <p:spPr>
          <a:xfrm>
            <a:off x="6965244" y="4075289"/>
            <a:ext cx="3747912" cy="2308324"/>
          </a:xfrm>
          <a:prstGeom prst="rect">
            <a:avLst/>
          </a:prstGeom>
          <a:noFill/>
        </p:spPr>
        <p:txBody>
          <a:bodyPr wrap="square" rtlCol="0">
            <a:spAutoFit/>
          </a:bodyPr>
          <a:lstStyle/>
          <a:p>
            <a:r>
              <a:rPr lang="en-GB" dirty="0"/>
              <a:t>2</a:t>
            </a:r>
            <a:r>
              <a:rPr lang="en-GB" b="1" u="sng" dirty="0"/>
              <a:t>. Threats against property</a:t>
            </a:r>
          </a:p>
          <a:p>
            <a:r>
              <a:rPr lang="en-GB" b="1" i="1" dirty="0">
                <a:solidFill>
                  <a:srgbClr val="00B0F0"/>
                </a:solidFill>
              </a:rPr>
              <a:t>Occidental Worldwide Investment Corporation v </a:t>
            </a:r>
            <a:r>
              <a:rPr lang="en-GB" b="1" i="1" dirty="0" err="1">
                <a:solidFill>
                  <a:srgbClr val="00B0F0"/>
                </a:solidFill>
              </a:rPr>
              <a:t>Skibs</a:t>
            </a:r>
            <a:r>
              <a:rPr lang="en-GB" b="1" i="1" dirty="0">
                <a:solidFill>
                  <a:srgbClr val="00B0F0"/>
                </a:solidFill>
              </a:rPr>
              <a:t> A/S Avanti (The “</a:t>
            </a:r>
            <a:r>
              <a:rPr lang="en-GB" b="1" i="1" dirty="0" err="1">
                <a:solidFill>
                  <a:srgbClr val="00B0F0"/>
                </a:solidFill>
              </a:rPr>
              <a:t>Siboen</a:t>
            </a:r>
            <a:r>
              <a:rPr lang="en-GB" b="1" i="1" dirty="0">
                <a:solidFill>
                  <a:srgbClr val="00B0F0"/>
                </a:solidFill>
              </a:rPr>
              <a:t>” and The “</a:t>
            </a:r>
            <a:r>
              <a:rPr lang="en-GB" b="1" i="1" dirty="0" err="1">
                <a:solidFill>
                  <a:srgbClr val="00B0F0"/>
                </a:solidFill>
              </a:rPr>
              <a:t>Sibotre</a:t>
            </a:r>
            <a:r>
              <a:rPr lang="en-GB" b="1" i="1" dirty="0">
                <a:solidFill>
                  <a:srgbClr val="00B0F0"/>
                </a:solidFill>
              </a:rPr>
              <a:t>” 1976) </a:t>
            </a:r>
            <a:r>
              <a:rPr lang="en-GB" u="sng" dirty="0"/>
              <a:t>– </a:t>
            </a:r>
            <a:r>
              <a:rPr lang="en-GB" dirty="0"/>
              <a:t>The real issue to be addressed is whether or not the contract has been agreed ‘voluntarily’.</a:t>
            </a:r>
          </a:p>
        </p:txBody>
      </p:sp>
    </p:spTree>
    <p:extLst>
      <p:ext uri="{BB962C8B-B14F-4D97-AF65-F5344CB8AC3E}">
        <p14:creationId xmlns:p14="http://schemas.microsoft.com/office/powerpoint/2010/main" val="131153291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0078B-19FD-6B1F-F8F6-1F38D64CA8FD}"/>
              </a:ext>
            </a:extLst>
          </p:cNvPr>
          <p:cNvSpPr>
            <a:spLocks noGrp="1"/>
          </p:cNvSpPr>
          <p:nvPr>
            <p:ph type="title"/>
          </p:nvPr>
        </p:nvSpPr>
        <p:spPr/>
        <p:txBody>
          <a:bodyPr/>
          <a:lstStyle/>
          <a:p>
            <a:r>
              <a:rPr lang="en-GB" dirty="0"/>
              <a:t>DURESS AT COMMON LAW</a:t>
            </a:r>
          </a:p>
        </p:txBody>
      </p:sp>
      <p:sp>
        <p:nvSpPr>
          <p:cNvPr id="3" name="Content Placeholder 2">
            <a:extLst>
              <a:ext uri="{FF2B5EF4-FFF2-40B4-BE49-F238E27FC236}">
                <a16:creationId xmlns:a16="http://schemas.microsoft.com/office/drawing/2014/main" id="{6B8AD4D9-492B-C54B-4052-22BFC8F41F1C}"/>
              </a:ext>
            </a:extLst>
          </p:cNvPr>
          <p:cNvSpPr>
            <a:spLocks noGrp="1"/>
          </p:cNvSpPr>
          <p:nvPr>
            <p:ph idx="1"/>
          </p:nvPr>
        </p:nvSpPr>
        <p:spPr>
          <a:xfrm>
            <a:off x="7874718" y="1640641"/>
            <a:ext cx="3761968" cy="2395021"/>
          </a:xfrm>
          <a:solidFill>
            <a:srgbClr val="C0F1F8"/>
          </a:solidFill>
        </p:spPr>
        <p:txBody>
          <a:bodyPr>
            <a:normAutofit fontScale="70000" lnSpcReduction="20000"/>
          </a:bodyPr>
          <a:lstStyle/>
          <a:p>
            <a:r>
              <a:rPr lang="en-GB" dirty="0"/>
              <a:t>Byron is aged 75 years and is unhappy about several contracts which he feels he has been forced into this month concerning his French Bistro business.</a:t>
            </a:r>
          </a:p>
          <a:p>
            <a:endParaRPr lang="en-GB" dirty="0"/>
          </a:p>
          <a:p>
            <a:r>
              <a:rPr lang="en-GB" dirty="0"/>
              <a:t>(1)   He has agreed to purchase all his wines from Falco at a very high price after Falco threatened to burn the restaurant down.</a:t>
            </a:r>
          </a:p>
          <a:p>
            <a:endParaRPr lang="en-GB" dirty="0"/>
          </a:p>
        </p:txBody>
      </p:sp>
      <p:pic>
        <p:nvPicPr>
          <p:cNvPr id="5" name="Picture 4">
            <a:extLst>
              <a:ext uri="{FF2B5EF4-FFF2-40B4-BE49-F238E27FC236}">
                <a16:creationId xmlns:a16="http://schemas.microsoft.com/office/drawing/2014/main" id="{6FC27B22-4646-E521-D8DD-793049038F84}"/>
              </a:ext>
            </a:extLst>
          </p:cNvPr>
          <p:cNvPicPr>
            <a:picLocks noChangeAspect="1"/>
          </p:cNvPicPr>
          <p:nvPr/>
        </p:nvPicPr>
        <p:blipFill>
          <a:blip r:embed="rId3"/>
          <a:stretch>
            <a:fillRect/>
          </a:stretch>
        </p:blipFill>
        <p:spPr>
          <a:xfrm>
            <a:off x="214352" y="1737359"/>
            <a:ext cx="7163990" cy="4030396"/>
          </a:xfrm>
          <a:prstGeom prst="rect">
            <a:avLst/>
          </a:prstGeom>
        </p:spPr>
      </p:pic>
      <p:pic>
        <p:nvPicPr>
          <p:cNvPr id="4" name="Picture 3">
            <a:extLst>
              <a:ext uri="{FF2B5EF4-FFF2-40B4-BE49-F238E27FC236}">
                <a16:creationId xmlns:a16="http://schemas.microsoft.com/office/drawing/2014/main" id="{FA5E765A-E090-9998-E8D2-EBFA8579F008}"/>
              </a:ext>
            </a:extLst>
          </p:cNvPr>
          <p:cNvPicPr>
            <a:picLocks noChangeAspect="1"/>
          </p:cNvPicPr>
          <p:nvPr/>
        </p:nvPicPr>
        <p:blipFill>
          <a:blip r:embed="rId4"/>
          <a:srcRect t="3204" b="4019"/>
          <a:stretch/>
        </p:blipFill>
        <p:spPr>
          <a:xfrm>
            <a:off x="6926910" y="4293749"/>
            <a:ext cx="5265090" cy="2153050"/>
          </a:xfrm>
          <a:prstGeom prst="rect">
            <a:avLst/>
          </a:prstGeom>
        </p:spPr>
      </p:pic>
    </p:spTree>
    <p:extLst>
      <p:ext uri="{BB962C8B-B14F-4D97-AF65-F5344CB8AC3E}">
        <p14:creationId xmlns:p14="http://schemas.microsoft.com/office/powerpoint/2010/main" val="86326198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6" presetClass="entr" presetSubtype="16" fill="hold" grpId="0" nodeType="clickEffect">
                                  <p:stCondLst>
                                    <p:cond delay="0"/>
                                  </p:stCondLst>
                                  <p:childTnLst>
                                    <p:set>
                                      <p:cBhvr>
                                        <p:cTn id="12" dur="1" fill="hold">
                                          <p:stCondLst>
                                            <p:cond delay="0"/>
                                          </p:stCondLst>
                                        </p:cTn>
                                        <p:tgtEl>
                                          <p:spTgt spid="3">
                                            <p:bg/>
                                          </p:spTgt>
                                        </p:tgtEl>
                                        <p:attrNameLst>
                                          <p:attrName>style.visibility</p:attrName>
                                        </p:attrNameLst>
                                      </p:cBhvr>
                                      <p:to>
                                        <p:strVal val="visible"/>
                                      </p:to>
                                    </p:set>
                                    <p:animEffect transition="in" filter="circle(in)">
                                      <p:cBhvr>
                                        <p:cTn id="13" dur="2000"/>
                                        <p:tgtEl>
                                          <p:spTgt spid="3">
                                            <p:bg/>
                                          </p:spTgt>
                                        </p:tgtEl>
                                      </p:cBhvr>
                                    </p:animEffect>
                                  </p:childTnLst>
                                </p:cTn>
                              </p:par>
                            </p:childTnLst>
                          </p:cTn>
                        </p:par>
                      </p:childTnLst>
                    </p:cTn>
                  </p:par>
                  <p:par>
                    <p:cTn id="14" fill="hold">
                      <p:stCondLst>
                        <p:cond delay="indefinite"/>
                      </p:stCondLst>
                      <p:childTnLst>
                        <p:par>
                          <p:cTn id="15" fill="hold">
                            <p:stCondLst>
                              <p:cond delay="0"/>
                            </p:stCondLst>
                            <p:childTnLst>
                              <p:par>
                                <p:cTn id="16" presetID="6" presetClass="entr" presetSubtype="16"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Effect transition="in" filter="circle(in)">
                                      <p:cBhvr>
                                        <p:cTn id="18" dur="2000"/>
                                        <p:tgtEl>
                                          <p:spTgt spid="3">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6" presetClass="entr" presetSubtype="16"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circle(in)">
                                      <p:cBhvr>
                                        <p:cTn id="23" dur="20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2" presetClass="entr" presetSubtype="4" fill="hold" nodeType="clickEffect">
                                  <p:stCondLst>
                                    <p:cond delay="0"/>
                                  </p:stCondLst>
                                  <p:childTnLst>
                                    <p:set>
                                      <p:cBhvr>
                                        <p:cTn id="27" dur="1" fill="hold">
                                          <p:stCondLst>
                                            <p:cond delay="0"/>
                                          </p:stCondLst>
                                        </p:cTn>
                                        <p:tgtEl>
                                          <p:spTgt spid="5"/>
                                        </p:tgtEl>
                                        <p:attrNameLst>
                                          <p:attrName>style.visibility</p:attrName>
                                        </p:attrNameLst>
                                      </p:cBhvr>
                                      <p:to>
                                        <p:strVal val="visible"/>
                                      </p:to>
                                    </p:set>
                                    <p:anim calcmode="lin" valueType="num">
                                      <p:cBhvr additive="base">
                                        <p:cTn id="28" dur="500" fill="hold"/>
                                        <p:tgtEl>
                                          <p:spTgt spid="5"/>
                                        </p:tgtEl>
                                        <p:attrNameLst>
                                          <p:attrName>ppt_x</p:attrName>
                                        </p:attrNameLst>
                                      </p:cBhvr>
                                      <p:tavLst>
                                        <p:tav tm="0">
                                          <p:val>
                                            <p:strVal val="#ppt_x"/>
                                          </p:val>
                                        </p:tav>
                                        <p:tav tm="100000">
                                          <p:val>
                                            <p:strVal val="#ppt_x"/>
                                          </p:val>
                                        </p:tav>
                                      </p:tavLst>
                                    </p:anim>
                                    <p:anim calcmode="lin" valueType="num">
                                      <p:cBhvr additive="base">
                                        <p:cTn id="29"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4"/>
                                        </p:tgtEl>
                                        <p:attrNameLst>
                                          <p:attrName>style.visibility</p:attrName>
                                        </p:attrNameLst>
                                      </p:cBhvr>
                                      <p:to>
                                        <p:strVal val="visible"/>
                                      </p:to>
                                    </p:set>
                                    <p:animEffect transition="in" filter="fade">
                                      <p:cBhvr>
                                        <p:cTn id="34" dur="1000"/>
                                        <p:tgtEl>
                                          <p:spTgt spid="4"/>
                                        </p:tgtEl>
                                      </p:cBhvr>
                                    </p:animEffect>
                                    <p:anim calcmode="lin" valueType="num">
                                      <p:cBhvr>
                                        <p:cTn id="35" dur="1000" fill="hold"/>
                                        <p:tgtEl>
                                          <p:spTgt spid="4"/>
                                        </p:tgtEl>
                                        <p:attrNameLst>
                                          <p:attrName>ppt_x</p:attrName>
                                        </p:attrNameLst>
                                      </p:cBhvr>
                                      <p:tavLst>
                                        <p:tav tm="0">
                                          <p:val>
                                            <p:strVal val="#ppt_x"/>
                                          </p:val>
                                        </p:tav>
                                        <p:tav tm="100000">
                                          <p:val>
                                            <p:strVal val="#ppt_x"/>
                                          </p:val>
                                        </p:tav>
                                      </p:tavLst>
                                    </p:anim>
                                    <p:anim calcmode="lin" valueType="num">
                                      <p:cBhvr>
                                        <p:cTn id="3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E3C1A4E-E3D4-9F33-815C-4C25E420078D}"/>
              </a:ext>
            </a:extLst>
          </p:cNvPr>
          <p:cNvPicPr>
            <a:picLocks noGrp="1" noChangeAspect="1"/>
          </p:cNvPicPr>
          <p:nvPr>
            <p:ph idx="1"/>
          </p:nvPr>
        </p:nvPicPr>
        <p:blipFill>
          <a:blip r:embed="rId3"/>
          <a:stretch>
            <a:fillRect/>
          </a:stretch>
        </p:blipFill>
        <p:spPr>
          <a:xfrm>
            <a:off x="914978" y="900994"/>
            <a:ext cx="10362044" cy="5056011"/>
          </a:xfrm>
        </p:spPr>
      </p:pic>
      <p:sp>
        <p:nvSpPr>
          <p:cNvPr id="6" name="TextBox 5">
            <a:extLst>
              <a:ext uri="{FF2B5EF4-FFF2-40B4-BE49-F238E27FC236}">
                <a16:creationId xmlns:a16="http://schemas.microsoft.com/office/drawing/2014/main" id="{A78BC494-FA82-4E10-CA68-02BF7E8AFECA}"/>
              </a:ext>
            </a:extLst>
          </p:cNvPr>
          <p:cNvSpPr txBox="1"/>
          <p:nvPr/>
        </p:nvSpPr>
        <p:spPr>
          <a:xfrm>
            <a:off x="79022" y="90311"/>
            <a:ext cx="1614311" cy="646331"/>
          </a:xfrm>
          <a:prstGeom prst="rect">
            <a:avLst/>
          </a:prstGeom>
          <a:noFill/>
        </p:spPr>
        <p:txBody>
          <a:bodyPr wrap="square" rtlCol="0">
            <a:spAutoFit/>
          </a:bodyPr>
          <a:lstStyle/>
          <a:p>
            <a:r>
              <a:rPr lang="en-GB" dirty="0"/>
              <a:t>Economic duress</a:t>
            </a:r>
          </a:p>
        </p:txBody>
      </p:sp>
      <p:sp>
        <p:nvSpPr>
          <p:cNvPr id="3" name="TextBox 2">
            <a:extLst>
              <a:ext uri="{FF2B5EF4-FFF2-40B4-BE49-F238E27FC236}">
                <a16:creationId xmlns:a16="http://schemas.microsoft.com/office/drawing/2014/main" id="{DCD3D81D-19F5-02E9-8463-4D3622D2BE81}"/>
              </a:ext>
            </a:extLst>
          </p:cNvPr>
          <p:cNvSpPr txBox="1"/>
          <p:nvPr/>
        </p:nvSpPr>
        <p:spPr>
          <a:xfrm>
            <a:off x="1421970" y="6121357"/>
            <a:ext cx="6098582" cy="646331"/>
          </a:xfrm>
          <a:prstGeom prst="rect">
            <a:avLst/>
          </a:prstGeom>
          <a:noFill/>
        </p:spPr>
        <p:txBody>
          <a:bodyPr wrap="square">
            <a:spAutoFit/>
          </a:bodyPr>
          <a:lstStyle/>
          <a:p>
            <a:r>
              <a:rPr lang="en-GB" b="1" i="1" dirty="0">
                <a:solidFill>
                  <a:srgbClr val="00B0F0"/>
                </a:solidFill>
              </a:rPr>
              <a:t>North Ocean Shipping Co Ltd v Hyundai Construction Co Ltd (The “Atlantic Baron”) [1979]. </a:t>
            </a:r>
          </a:p>
        </p:txBody>
      </p:sp>
    </p:spTree>
    <p:extLst>
      <p:ext uri="{BB962C8B-B14F-4D97-AF65-F5344CB8AC3E}">
        <p14:creationId xmlns:p14="http://schemas.microsoft.com/office/powerpoint/2010/main" val="92286194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765A055-8CC6-A9E7-47B7-A37D58671F3E}"/>
              </a:ext>
            </a:extLst>
          </p:cNvPr>
          <p:cNvPicPr>
            <a:picLocks noGrp="1" noChangeAspect="1"/>
          </p:cNvPicPr>
          <p:nvPr>
            <p:ph idx="1"/>
          </p:nvPr>
        </p:nvPicPr>
        <p:blipFill>
          <a:blip r:embed="rId3"/>
          <a:stretch>
            <a:fillRect/>
          </a:stretch>
        </p:blipFill>
        <p:spPr>
          <a:xfrm>
            <a:off x="2496887" y="314325"/>
            <a:ext cx="7985095" cy="3838575"/>
          </a:xfrm>
        </p:spPr>
      </p:pic>
      <p:sp>
        <p:nvSpPr>
          <p:cNvPr id="7" name="TextBox 6">
            <a:extLst>
              <a:ext uri="{FF2B5EF4-FFF2-40B4-BE49-F238E27FC236}">
                <a16:creationId xmlns:a16="http://schemas.microsoft.com/office/drawing/2014/main" id="{47E21604-2B8D-29FE-BC66-95B8F1579177}"/>
              </a:ext>
            </a:extLst>
          </p:cNvPr>
          <p:cNvSpPr txBox="1"/>
          <p:nvPr/>
        </p:nvSpPr>
        <p:spPr>
          <a:xfrm>
            <a:off x="304289" y="4549676"/>
            <a:ext cx="11583421" cy="2308324"/>
          </a:xfrm>
          <a:prstGeom prst="rect">
            <a:avLst/>
          </a:prstGeom>
          <a:noFill/>
        </p:spPr>
        <p:txBody>
          <a:bodyPr wrap="square">
            <a:spAutoFit/>
          </a:bodyPr>
          <a:lstStyle/>
          <a:p>
            <a:r>
              <a:rPr lang="en-GB" b="1" i="1" dirty="0">
                <a:solidFill>
                  <a:srgbClr val="00B0F0"/>
                </a:solidFill>
              </a:rPr>
              <a:t>Pakistan International Airline Corporation v Times Travel (UK) Ltd [2021] </a:t>
            </a:r>
            <a:r>
              <a:rPr lang="en-GB" dirty="0"/>
              <a:t>the Supreme Court rejected an appeal against the Court of Appeal decision in Times Travel (UK) Ltd v Pakistan International Airlines Corporation [2019]. The Supreme Court held that an illegitimate demand will exist where:</a:t>
            </a:r>
          </a:p>
          <a:p>
            <a:endParaRPr lang="en-GB" dirty="0"/>
          </a:p>
          <a:p>
            <a:r>
              <a:rPr lang="en-GB" dirty="0"/>
              <a:t>- the defendant has brought about, or made worse the claimant’s vulnerability; and</a:t>
            </a:r>
          </a:p>
          <a:p>
            <a:r>
              <a:rPr lang="en-GB" dirty="0"/>
              <a:t>- the defendant’s behaviour is not based on a genuine belief that it has a legitimate defence to the underlying claim.</a:t>
            </a:r>
          </a:p>
          <a:p>
            <a:endParaRPr lang="en-GB" dirty="0"/>
          </a:p>
        </p:txBody>
      </p:sp>
      <p:sp>
        <p:nvSpPr>
          <p:cNvPr id="10" name="TextBox 9">
            <a:extLst>
              <a:ext uri="{FF2B5EF4-FFF2-40B4-BE49-F238E27FC236}">
                <a16:creationId xmlns:a16="http://schemas.microsoft.com/office/drawing/2014/main" id="{611F739F-DF87-FD4C-9FAF-E9EDE1D26EBE}"/>
              </a:ext>
            </a:extLst>
          </p:cNvPr>
          <p:cNvSpPr txBox="1"/>
          <p:nvPr/>
        </p:nvSpPr>
        <p:spPr>
          <a:xfrm>
            <a:off x="304289" y="169333"/>
            <a:ext cx="1490644" cy="646331"/>
          </a:xfrm>
          <a:prstGeom prst="rect">
            <a:avLst/>
          </a:prstGeom>
          <a:noFill/>
        </p:spPr>
        <p:txBody>
          <a:bodyPr wrap="square" rtlCol="0">
            <a:spAutoFit/>
          </a:bodyPr>
          <a:lstStyle/>
          <a:p>
            <a:r>
              <a:rPr lang="en-GB" dirty="0"/>
              <a:t>Economic duress</a:t>
            </a:r>
          </a:p>
        </p:txBody>
      </p:sp>
    </p:spTree>
    <p:extLst>
      <p:ext uri="{BB962C8B-B14F-4D97-AF65-F5344CB8AC3E}">
        <p14:creationId xmlns:p14="http://schemas.microsoft.com/office/powerpoint/2010/main" val="256620521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D5E04-7C68-7AB7-346A-AF0A35907425}"/>
              </a:ext>
            </a:extLst>
          </p:cNvPr>
          <p:cNvSpPr>
            <a:spLocks noGrp="1"/>
          </p:cNvSpPr>
          <p:nvPr>
            <p:ph type="title"/>
          </p:nvPr>
        </p:nvSpPr>
        <p:spPr/>
        <p:txBody>
          <a:bodyPr/>
          <a:lstStyle/>
          <a:p>
            <a:r>
              <a:rPr lang="en-GB" dirty="0"/>
              <a:t>The effects of duress</a:t>
            </a:r>
          </a:p>
        </p:txBody>
      </p:sp>
      <p:pic>
        <p:nvPicPr>
          <p:cNvPr id="9" name="Content Placeholder 8">
            <a:extLst>
              <a:ext uri="{FF2B5EF4-FFF2-40B4-BE49-F238E27FC236}">
                <a16:creationId xmlns:a16="http://schemas.microsoft.com/office/drawing/2014/main" id="{B2277D95-78AD-3362-09DC-6B971F3A18A8}"/>
              </a:ext>
            </a:extLst>
          </p:cNvPr>
          <p:cNvPicPr>
            <a:picLocks noGrp="1" noChangeAspect="1"/>
          </p:cNvPicPr>
          <p:nvPr>
            <p:ph idx="1"/>
          </p:nvPr>
        </p:nvPicPr>
        <p:blipFill>
          <a:blip r:embed="rId3"/>
          <a:srcRect l="3674" b="24777"/>
          <a:stretch/>
        </p:blipFill>
        <p:spPr>
          <a:xfrm>
            <a:off x="3815645" y="2384473"/>
            <a:ext cx="4735776" cy="1755422"/>
          </a:xfrm>
        </p:spPr>
      </p:pic>
      <p:sp>
        <p:nvSpPr>
          <p:cNvPr id="11" name="TextBox 10">
            <a:extLst>
              <a:ext uri="{FF2B5EF4-FFF2-40B4-BE49-F238E27FC236}">
                <a16:creationId xmlns:a16="http://schemas.microsoft.com/office/drawing/2014/main" id="{EEEC1C35-D878-2296-9ABE-736793CC444C}"/>
              </a:ext>
            </a:extLst>
          </p:cNvPr>
          <p:cNvSpPr txBox="1"/>
          <p:nvPr/>
        </p:nvSpPr>
        <p:spPr>
          <a:xfrm>
            <a:off x="3135533" y="4563838"/>
            <a:ext cx="6096000" cy="2031325"/>
          </a:xfrm>
          <a:prstGeom prst="rect">
            <a:avLst/>
          </a:prstGeom>
          <a:noFill/>
        </p:spPr>
        <p:txBody>
          <a:bodyPr wrap="square">
            <a:spAutoFit/>
          </a:bodyPr>
          <a:lstStyle/>
          <a:p>
            <a:r>
              <a:rPr lang="en-GB" dirty="0"/>
              <a:t>The effect of a successful plea of duress is to make the contract voidable rather than void. In other words, the party subject to the duress can rescind the contract. The right to rescind will be lost by affirmation of the contract after the duress has been lifted, undue delay in bringing the claim, or if the rights of a third party would be affected.</a:t>
            </a:r>
          </a:p>
        </p:txBody>
      </p:sp>
    </p:spTree>
    <p:extLst>
      <p:ext uri="{BB962C8B-B14F-4D97-AF65-F5344CB8AC3E}">
        <p14:creationId xmlns:p14="http://schemas.microsoft.com/office/powerpoint/2010/main" val="186458843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C839C-4788-E39A-6D13-08953A7D2280}"/>
              </a:ext>
            </a:extLst>
          </p:cNvPr>
          <p:cNvSpPr>
            <a:spLocks noGrp="1"/>
          </p:cNvSpPr>
          <p:nvPr>
            <p:ph type="title"/>
          </p:nvPr>
        </p:nvSpPr>
        <p:spPr/>
        <p:txBody>
          <a:bodyPr/>
          <a:lstStyle/>
          <a:p>
            <a:r>
              <a:rPr lang="en-GB" dirty="0"/>
              <a:t>The equitable notion of undue influence</a:t>
            </a:r>
          </a:p>
        </p:txBody>
      </p:sp>
      <p:sp>
        <p:nvSpPr>
          <p:cNvPr id="3" name="Content Placeholder 2">
            <a:extLst>
              <a:ext uri="{FF2B5EF4-FFF2-40B4-BE49-F238E27FC236}">
                <a16:creationId xmlns:a16="http://schemas.microsoft.com/office/drawing/2014/main" id="{AB96C1C9-A1D6-C62B-4624-D73A345CC8C6}"/>
              </a:ext>
            </a:extLst>
          </p:cNvPr>
          <p:cNvSpPr>
            <a:spLocks noGrp="1"/>
          </p:cNvSpPr>
          <p:nvPr>
            <p:ph idx="1"/>
          </p:nvPr>
        </p:nvSpPr>
        <p:spPr>
          <a:xfrm>
            <a:off x="1088136" y="2522514"/>
            <a:ext cx="10287620" cy="3902027"/>
          </a:xfrm>
        </p:spPr>
        <p:txBody>
          <a:bodyPr>
            <a:normAutofit fontScale="85000" lnSpcReduction="10000"/>
          </a:bodyPr>
          <a:lstStyle/>
          <a:p>
            <a:r>
              <a:rPr lang="en-GB" dirty="0"/>
              <a:t>‘Improper pressure’</a:t>
            </a:r>
          </a:p>
          <a:p>
            <a:r>
              <a:rPr lang="en-GB" dirty="0"/>
              <a:t>Doctrine of undue influence is wider than the doctrine of duress and often occurs where there is a relationship between the parties which has been exploited to gain an unfair contractual advantage. </a:t>
            </a:r>
          </a:p>
          <a:p>
            <a:r>
              <a:rPr lang="en-GB" dirty="0" err="1"/>
              <a:t>E.g</a:t>
            </a:r>
            <a:r>
              <a:rPr lang="en-GB" dirty="0"/>
              <a:t> one party has been subject to domination by the other or where trust and confidence have been placed in another person and that trust and confidence have been abused.</a:t>
            </a:r>
          </a:p>
          <a:p>
            <a:r>
              <a:rPr lang="en-GB" b="1" dirty="0">
                <a:solidFill>
                  <a:srgbClr val="00B0F0"/>
                </a:solidFill>
              </a:rPr>
              <a:t>Barclays Bank plc v O’Brien and Another [1993]</a:t>
            </a:r>
          </a:p>
          <a:p>
            <a:pPr marL="0" indent="0">
              <a:buNone/>
            </a:pPr>
            <a:r>
              <a:rPr lang="en-GB" b="1" dirty="0"/>
              <a:t>Class 1: Actual undue influence: </a:t>
            </a:r>
            <a:r>
              <a:rPr lang="en-GB" dirty="0"/>
              <a:t>The C must prove affirmatively that the wrongdoer exerted undue influence on the complainant</a:t>
            </a:r>
          </a:p>
          <a:p>
            <a:pPr marL="0" indent="0">
              <a:buNone/>
            </a:pPr>
            <a:r>
              <a:rPr lang="en-GB" b="1" dirty="0"/>
              <a:t>Class 2: Presumed undue influence: </a:t>
            </a:r>
            <a:r>
              <a:rPr lang="en-GB" dirty="0"/>
              <a:t>The complainant has only to show, in the first instance that there was aa relationship of trust and confidence between the complainant and the wrongdoer of such a nature that it is fair to presume that the wrongdoer abused that relationship in procuring the complainant to enter into the transaction</a:t>
            </a:r>
            <a:endParaRPr lang="en-GB" b="1" dirty="0">
              <a:solidFill>
                <a:srgbClr val="00B0F0"/>
              </a:solidFill>
            </a:endParaRPr>
          </a:p>
        </p:txBody>
      </p:sp>
    </p:spTree>
    <p:extLst>
      <p:ext uri="{BB962C8B-B14F-4D97-AF65-F5344CB8AC3E}">
        <p14:creationId xmlns:p14="http://schemas.microsoft.com/office/powerpoint/2010/main" val="342929263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15008-F4FF-06FF-2EB1-5DE75E6E1B4A}"/>
              </a:ext>
            </a:extLst>
          </p:cNvPr>
          <p:cNvSpPr>
            <a:spLocks noGrp="1"/>
          </p:cNvSpPr>
          <p:nvPr>
            <p:ph type="title"/>
          </p:nvPr>
        </p:nvSpPr>
        <p:spPr/>
        <p:txBody>
          <a:bodyPr/>
          <a:lstStyle/>
          <a:p>
            <a:r>
              <a:rPr lang="en-GB" dirty="0"/>
              <a:t>Class 1: Actual undue influence</a:t>
            </a:r>
          </a:p>
        </p:txBody>
      </p:sp>
      <p:pic>
        <p:nvPicPr>
          <p:cNvPr id="5" name="Content Placeholder 4">
            <a:extLst>
              <a:ext uri="{FF2B5EF4-FFF2-40B4-BE49-F238E27FC236}">
                <a16:creationId xmlns:a16="http://schemas.microsoft.com/office/drawing/2014/main" id="{913E2B78-8719-6587-FD36-629CAC81CC1A}"/>
              </a:ext>
            </a:extLst>
          </p:cNvPr>
          <p:cNvPicPr>
            <a:picLocks noGrp="1" noChangeAspect="1"/>
          </p:cNvPicPr>
          <p:nvPr>
            <p:ph idx="1"/>
          </p:nvPr>
        </p:nvPicPr>
        <p:blipFill>
          <a:blip r:embed="rId3"/>
          <a:srcRect b="13217"/>
          <a:stretch/>
        </p:blipFill>
        <p:spPr>
          <a:xfrm>
            <a:off x="169069" y="2656883"/>
            <a:ext cx="11450896" cy="2822222"/>
          </a:xfrm>
        </p:spPr>
      </p:pic>
    </p:spTree>
    <p:extLst>
      <p:ext uri="{BB962C8B-B14F-4D97-AF65-F5344CB8AC3E}">
        <p14:creationId xmlns:p14="http://schemas.microsoft.com/office/powerpoint/2010/main" val="31834871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4025D-E681-16F3-FC30-AB634575A33D}"/>
              </a:ext>
            </a:extLst>
          </p:cNvPr>
          <p:cNvSpPr>
            <a:spLocks noGrp="1"/>
          </p:cNvSpPr>
          <p:nvPr>
            <p:ph type="title"/>
          </p:nvPr>
        </p:nvSpPr>
        <p:spPr/>
        <p:txBody>
          <a:bodyPr>
            <a:normAutofit fontScale="90000"/>
          </a:bodyPr>
          <a:lstStyle/>
          <a:p>
            <a:r>
              <a:rPr lang="en-GB" dirty="0"/>
              <a:t>Undue influence where a relationship of trust and confidence exists</a:t>
            </a:r>
          </a:p>
        </p:txBody>
      </p:sp>
      <p:pic>
        <p:nvPicPr>
          <p:cNvPr id="10" name="Content Placeholder 9">
            <a:extLst>
              <a:ext uri="{FF2B5EF4-FFF2-40B4-BE49-F238E27FC236}">
                <a16:creationId xmlns:a16="http://schemas.microsoft.com/office/drawing/2014/main" id="{67F33643-D396-4895-2E3E-6196A1029667}"/>
              </a:ext>
            </a:extLst>
          </p:cNvPr>
          <p:cNvPicPr>
            <a:picLocks noGrp="1" noChangeAspect="1"/>
          </p:cNvPicPr>
          <p:nvPr>
            <p:ph idx="1"/>
          </p:nvPr>
        </p:nvPicPr>
        <p:blipFill>
          <a:blip r:embed="rId3"/>
          <a:srcRect b="19671"/>
          <a:stretch/>
        </p:blipFill>
        <p:spPr>
          <a:xfrm>
            <a:off x="1293509" y="4473528"/>
            <a:ext cx="9923462" cy="2336346"/>
          </a:xfrm>
        </p:spPr>
      </p:pic>
      <p:sp>
        <p:nvSpPr>
          <p:cNvPr id="3" name="TextBox 2">
            <a:extLst>
              <a:ext uri="{FF2B5EF4-FFF2-40B4-BE49-F238E27FC236}">
                <a16:creationId xmlns:a16="http://schemas.microsoft.com/office/drawing/2014/main" id="{3BAC5E07-3EEA-61FD-197C-4130159E3398}"/>
              </a:ext>
            </a:extLst>
          </p:cNvPr>
          <p:cNvSpPr txBox="1"/>
          <p:nvPr/>
        </p:nvSpPr>
        <p:spPr>
          <a:xfrm>
            <a:off x="1088136" y="2384473"/>
            <a:ext cx="9264732" cy="1754326"/>
          </a:xfrm>
          <a:prstGeom prst="rect">
            <a:avLst/>
          </a:prstGeom>
          <a:noFill/>
        </p:spPr>
        <p:txBody>
          <a:bodyPr wrap="square" rtlCol="0">
            <a:spAutoFit/>
          </a:bodyPr>
          <a:lstStyle/>
          <a:p>
            <a:r>
              <a:rPr lang="en-GB" dirty="0"/>
              <a:t>For presumed undue influence, there must be:</a:t>
            </a:r>
          </a:p>
          <a:p>
            <a:endParaRPr lang="en-GB" dirty="0"/>
          </a:p>
          <a:p>
            <a:r>
              <a:rPr lang="en-GB" b="1" dirty="0">
                <a:solidFill>
                  <a:srgbClr val="00B0F0"/>
                </a:solidFill>
              </a:rPr>
              <a:t>Royal Bank of Scotland plc v </a:t>
            </a:r>
            <a:r>
              <a:rPr lang="en-GB" b="1" dirty="0" err="1">
                <a:solidFill>
                  <a:srgbClr val="00B0F0"/>
                </a:solidFill>
              </a:rPr>
              <a:t>Etridge</a:t>
            </a:r>
            <a:r>
              <a:rPr lang="en-GB" b="1" dirty="0">
                <a:solidFill>
                  <a:srgbClr val="00B0F0"/>
                </a:solidFill>
              </a:rPr>
              <a:t> (No. 2) [2001]).</a:t>
            </a:r>
            <a:endParaRPr lang="en-GB" dirty="0"/>
          </a:p>
          <a:p>
            <a:pPr marL="285750" indent="-285750">
              <a:buFontTx/>
              <a:buChar char="-"/>
            </a:pPr>
            <a:r>
              <a:rPr lang="en-GB" dirty="0"/>
              <a:t>A recognised relationship such as parent and child, or lawyer and client, or a relationship of ‘trust and confidence’ </a:t>
            </a:r>
          </a:p>
          <a:p>
            <a:pPr marL="285750" indent="-285750">
              <a:buFontTx/>
              <a:buChar char="-"/>
            </a:pPr>
            <a:r>
              <a:rPr lang="en-GB" dirty="0"/>
              <a:t>There must also be a transaction that ‘calls for an explanation’</a:t>
            </a:r>
          </a:p>
        </p:txBody>
      </p:sp>
    </p:spTree>
    <p:extLst>
      <p:ext uri="{BB962C8B-B14F-4D97-AF65-F5344CB8AC3E}">
        <p14:creationId xmlns:p14="http://schemas.microsoft.com/office/powerpoint/2010/main" val="28989104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A30D4-B1D0-F245-BC38-624D2292499C}"/>
              </a:ext>
            </a:extLst>
          </p:cNvPr>
          <p:cNvSpPr>
            <a:spLocks noGrp="1"/>
          </p:cNvSpPr>
          <p:nvPr>
            <p:ph type="title"/>
          </p:nvPr>
        </p:nvSpPr>
        <p:spPr/>
        <p:txBody>
          <a:bodyPr/>
          <a:lstStyle/>
          <a:p>
            <a:r>
              <a:rPr lang="en-GB" dirty="0"/>
              <a:t>Undue influence exercised by a third party</a:t>
            </a:r>
          </a:p>
        </p:txBody>
      </p:sp>
      <p:pic>
        <p:nvPicPr>
          <p:cNvPr id="5" name="Content Placeholder 4">
            <a:extLst>
              <a:ext uri="{FF2B5EF4-FFF2-40B4-BE49-F238E27FC236}">
                <a16:creationId xmlns:a16="http://schemas.microsoft.com/office/drawing/2014/main" id="{DAAFF320-7BE3-B179-AE72-9B45C014B4B1}"/>
              </a:ext>
            </a:extLst>
          </p:cNvPr>
          <p:cNvPicPr>
            <a:picLocks noGrp="1" noChangeAspect="1"/>
          </p:cNvPicPr>
          <p:nvPr>
            <p:ph idx="1"/>
          </p:nvPr>
        </p:nvPicPr>
        <p:blipFill>
          <a:blip r:embed="rId3"/>
          <a:srcRect l="6089" b="6139"/>
          <a:stretch/>
        </p:blipFill>
        <p:spPr>
          <a:xfrm>
            <a:off x="957086" y="2672068"/>
            <a:ext cx="5138914" cy="3602919"/>
          </a:xfrm>
        </p:spPr>
      </p:pic>
      <p:sp>
        <p:nvSpPr>
          <p:cNvPr id="4" name="TextBox 3">
            <a:extLst>
              <a:ext uri="{FF2B5EF4-FFF2-40B4-BE49-F238E27FC236}">
                <a16:creationId xmlns:a16="http://schemas.microsoft.com/office/drawing/2014/main" id="{AA95727C-AE71-214A-E44C-0D205D5CA4B0}"/>
              </a:ext>
            </a:extLst>
          </p:cNvPr>
          <p:cNvSpPr txBox="1"/>
          <p:nvPr/>
        </p:nvSpPr>
        <p:spPr>
          <a:xfrm>
            <a:off x="5482525" y="2869263"/>
            <a:ext cx="6098582" cy="3693319"/>
          </a:xfrm>
          <a:prstGeom prst="rect">
            <a:avLst/>
          </a:prstGeom>
          <a:noFill/>
        </p:spPr>
        <p:txBody>
          <a:bodyPr wrap="square">
            <a:spAutoFit/>
          </a:bodyPr>
          <a:lstStyle/>
          <a:p>
            <a:r>
              <a:rPr lang="en-GB" b="1" dirty="0"/>
              <a:t>Barclays Bank plc v O’Brien and Another [1993</a:t>
            </a:r>
            <a:r>
              <a:rPr lang="en-GB" dirty="0"/>
              <a:t>]</a:t>
            </a:r>
          </a:p>
          <a:p>
            <a:r>
              <a:rPr lang="en-GB" dirty="0"/>
              <a:t>- the bank did have constructive notice of Mr O’Brien’s misrepresentation</a:t>
            </a:r>
          </a:p>
          <a:p>
            <a:endParaRPr lang="en-GB" dirty="0"/>
          </a:p>
          <a:p>
            <a:r>
              <a:rPr lang="en-GB" b="1" dirty="0"/>
              <a:t>CIBC Mortgages plc v Pitt and Another [1993] </a:t>
            </a:r>
          </a:p>
          <a:p>
            <a:r>
              <a:rPr lang="en-GB" dirty="0"/>
              <a:t>the bank was not put on enquiry because the transaction appeared to be a straightforward loan for the purchase of another property. Mrs Pitt was not, in fact, in the position of a “guarantor” but simply a joint applicant for a loan.  </a:t>
            </a:r>
          </a:p>
          <a:p>
            <a:endParaRPr lang="en-GB" dirty="0"/>
          </a:p>
          <a:p>
            <a:endParaRPr lang="en-GB" dirty="0"/>
          </a:p>
          <a:p>
            <a:endParaRPr lang="en-GB" dirty="0"/>
          </a:p>
        </p:txBody>
      </p:sp>
      <p:sp>
        <p:nvSpPr>
          <p:cNvPr id="9" name="TextBox 8">
            <a:extLst>
              <a:ext uri="{FF2B5EF4-FFF2-40B4-BE49-F238E27FC236}">
                <a16:creationId xmlns:a16="http://schemas.microsoft.com/office/drawing/2014/main" id="{76A93738-CBB8-D6FB-0415-EC5E9D19AE0E}"/>
              </a:ext>
            </a:extLst>
          </p:cNvPr>
          <p:cNvSpPr txBox="1"/>
          <p:nvPr/>
        </p:nvSpPr>
        <p:spPr>
          <a:xfrm>
            <a:off x="5482525" y="5893126"/>
            <a:ext cx="6098582" cy="646331"/>
          </a:xfrm>
          <a:prstGeom prst="rect">
            <a:avLst/>
          </a:prstGeom>
          <a:noFill/>
        </p:spPr>
        <p:txBody>
          <a:bodyPr wrap="square">
            <a:spAutoFit/>
          </a:bodyPr>
          <a:lstStyle/>
          <a:p>
            <a:r>
              <a:rPr lang="en-GB" b="1" dirty="0"/>
              <a:t>Crédit Lyonnais Bank Nederland NV v Burch [1997] – </a:t>
            </a:r>
            <a:r>
              <a:rPr lang="en-GB" dirty="0"/>
              <a:t>O’Brien principle does not only apply to spouses </a:t>
            </a:r>
          </a:p>
        </p:txBody>
      </p:sp>
      <p:sp>
        <p:nvSpPr>
          <p:cNvPr id="11" name="TextBox 10">
            <a:extLst>
              <a:ext uri="{FF2B5EF4-FFF2-40B4-BE49-F238E27FC236}">
                <a16:creationId xmlns:a16="http://schemas.microsoft.com/office/drawing/2014/main" id="{B27EEC4D-10E8-87C7-CCFC-F50C8FBB9030}"/>
              </a:ext>
            </a:extLst>
          </p:cNvPr>
          <p:cNvSpPr txBox="1"/>
          <p:nvPr/>
        </p:nvSpPr>
        <p:spPr>
          <a:xfrm>
            <a:off x="5482525" y="1980537"/>
            <a:ext cx="6098582" cy="646331"/>
          </a:xfrm>
          <a:prstGeom prst="rect">
            <a:avLst/>
          </a:prstGeom>
          <a:noFill/>
        </p:spPr>
        <p:txBody>
          <a:bodyPr wrap="square">
            <a:spAutoFit/>
          </a:bodyPr>
          <a:lstStyle/>
          <a:p>
            <a:r>
              <a:rPr lang="en-GB" b="1" dirty="0">
                <a:solidFill>
                  <a:srgbClr val="7030A0"/>
                </a:solidFill>
              </a:rPr>
              <a:t>Whether the creditor had actual or constructive notice of any impropriety on the part of the husband?</a:t>
            </a:r>
          </a:p>
        </p:txBody>
      </p:sp>
    </p:spTree>
    <p:extLst>
      <p:ext uri="{BB962C8B-B14F-4D97-AF65-F5344CB8AC3E}">
        <p14:creationId xmlns:p14="http://schemas.microsoft.com/office/powerpoint/2010/main" val="53602446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52A85-F473-5DD0-92E8-29AA8D325B31}"/>
              </a:ext>
            </a:extLst>
          </p:cNvPr>
          <p:cNvSpPr>
            <a:spLocks noGrp="1"/>
          </p:cNvSpPr>
          <p:nvPr>
            <p:ph type="title"/>
          </p:nvPr>
        </p:nvSpPr>
        <p:spPr>
          <a:xfrm>
            <a:off x="2054747" y="323165"/>
            <a:ext cx="9922764" cy="1294228"/>
          </a:xfrm>
        </p:spPr>
        <p:txBody>
          <a:bodyPr/>
          <a:lstStyle/>
          <a:p>
            <a:r>
              <a:rPr lang="en-GB" dirty="0"/>
              <a:t>Royal Bank of Scotland plc v </a:t>
            </a:r>
            <a:r>
              <a:rPr lang="en-GB" dirty="0" err="1"/>
              <a:t>Etridge</a:t>
            </a:r>
            <a:r>
              <a:rPr lang="en-GB" dirty="0"/>
              <a:t> (No. 2) [2001]</a:t>
            </a:r>
          </a:p>
        </p:txBody>
      </p:sp>
      <p:sp>
        <p:nvSpPr>
          <p:cNvPr id="3" name="Content Placeholder 2">
            <a:extLst>
              <a:ext uri="{FF2B5EF4-FFF2-40B4-BE49-F238E27FC236}">
                <a16:creationId xmlns:a16="http://schemas.microsoft.com/office/drawing/2014/main" id="{21A87A56-7194-52C9-18E4-0BA97373575B}"/>
              </a:ext>
            </a:extLst>
          </p:cNvPr>
          <p:cNvSpPr>
            <a:spLocks noGrp="1"/>
          </p:cNvSpPr>
          <p:nvPr>
            <p:ph idx="1"/>
          </p:nvPr>
        </p:nvSpPr>
        <p:spPr>
          <a:xfrm>
            <a:off x="328718" y="1617393"/>
            <a:ext cx="10938549" cy="4987629"/>
          </a:xfrm>
        </p:spPr>
        <p:txBody>
          <a:bodyPr>
            <a:normAutofit fontScale="40000" lnSpcReduction="20000"/>
          </a:bodyPr>
          <a:lstStyle/>
          <a:p>
            <a:endParaRPr lang="en-GB" dirty="0"/>
          </a:p>
          <a:p>
            <a:pPr marL="0" indent="0">
              <a:buNone/>
            </a:pPr>
            <a:endParaRPr lang="en-GB" dirty="0"/>
          </a:p>
          <a:p>
            <a:pPr marL="0" indent="0">
              <a:buNone/>
            </a:pPr>
            <a:r>
              <a:rPr lang="en-GB" sz="2500" dirty="0"/>
              <a:t>(</a:t>
            </a:r>
            <a:r>
              <a:rPr lang="en-GB" sz="3500" dirty="0"/>
              <a:t>1)   To avoid being fixed with notice, the bank must take reasonable steps to satisfy itself that the practical implications of the proposed transaction have been brought home to the wife in a meaningful way so that she enters into the transaction with her eyes open.</a:t>
            </a:r>
          </a:p>
          <a:p>
            <a:pPr marL="0" indent="0">
              <a:buNone/>
            </a:pPr>
            <a:r>
              <a:rPr lang="en-GB" sz="3500" dirty="0"/>
              <a:t>(2)   Ordinarily, it will be reasonable for the bank to rely upon confirmation from a lawyer acting for the wife that he has advised her appropriately. In the ordinary case, deficiencies in the advice are a matter between the wife and the lawyer and the bank is entitled to proceed in the belief that a lawyer advising the wife has done so properly. In giving the advice, the lawyer is acting not as the bank’s agent but solely for the wife.</a:t>
            </a:r>
          </a:p>
          <a:p>
            <a:pPr marL="0" indent="0">
              <a:buNone/>
            </a:pPr>
            <a:r>
              <a:rPr lang="en-GB" sz="3500" dirty="0"/>
              <a:t>(3)   A lawyer who failed to provide the wife with a core minimum of legal advice, in non-technical language, at a meeting without the husband will be in breach of their obligations. The bank will be tainted by the lawyer’s breach only where it is aware of the breach.</a:t>
            </a:r>
          </a:p>
          <a:p>
            <a:pPr marL="0" indent="0">
              <a:buNone/>
            </a:pPr>
            <a:r>
              <a:rPr lang="en-GB" sz="3500" dirty="0"/>
              <a:t>(4)   Where the lawyer is the bank’s lawyer and acting for the bank alone, any deficiencies in the advice given by the lawyer to the wife could be imputed to the bank.</a:t>
            </a:r>
          </a:p>
          <a:p>
            <a:pPr marL="0" indent="0">
              <a:buNone/>
            </a:pPr>
            <a:r>
              <a:rPr lang="en-GB" sz="3500" dirty="0"/>
              <a:t>(5)   If the bank suspects that the wife has been wronged, the lawyer must be informed of this.</a:t>
            </a:r>
          </a:p>
          <a:p>
            <a:pPr marL="0" indent="0">
              <a:buNone/>
            </a:pPr>
            <a:r>
              <a:rPr lang="en-GB" sz="3500" dirty="0"/>
              <a:t>(6)   The position will be different if the bank knows that the lawyer has not duly advised the wife, or the bank knows facts from which it ought to have realised that she had not received appropriate advice. In such circumstances, the bank proceeds at its own risk</a:t>
            </a:r>
          </a:p>
        </p:txBody>
      </p:sp>
      <p:sp>
        <p:nvSpPr>
          <p:cNvPr id="4" name="TextBox 3">
            <a:extLst>
              <a:ext uri="{FF2B5EF4-FFF2-40B4-BE49-F238E27FC236}">
                <a16:creationId xmlns:a16="http://schemas.microsoft.com/office/drawing/2014/main" id="{A77EC793-6BCF-A096-007D-FB636F3019E6}"/>
              </a:ext>
            </a:extLst>
          </p:cNvPr>
          <p:cNvSpPr txBox="1"/>
          <p:nvPr/>
        </p:nvSpPr>
        <p:spPr>
          <a:xfrm>
            <a:off x="214489" y="0"/>
            <a:ext cx="1286933" cy="646331"/>
          </a:xfrm>
          <a:prstGeom prst="rect">
            <a:avLst/>
          </a:prstGeom>
          <a:noFill/>
        </p:spPr>
        <p:txBody>
          <a:bodyPr wrap="square" rtlCol="0">
            <a:spAutoFit/>
          </a:bodyPr>
          <a:lstStyle/>
          <a:p>
            <a:r>
              <a:rPr lang="en-GB" dirty="0"/>
              <a:t>Undue Influence </a:t>
            </a:r>
          </a:p>
        </p:txBody>
      </p:sp>
    </p:spTree>
    <p:extLst>
      <p:ext uri="{BB962C8B-B14F-4D97-AF65-F5344CB8AC3E}">
        <p14:creationId xmlns:p14="http://schemas.microsoft.com/office/powerpoint/2010/main" val="280592955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EBA7A-7B73-89AB-1375-31B521DA6030}"/>
              </a:ext>
            </a:extLst>
          </p:cNvPr>
          <p:cNvSpPr>
            <a:spLocks noGrp="1"/>
          </p:cNvSpPr>
          <p:nvPr>
            <p:ph type="title"/>
          </p:nvPr>
        </p:nvSpPr>
        <p:spPr/>
        <p:txBody>
          <a:bodyPr/>
          <a:lstStyle/>
          <a:p>
            <a:r>
              <a:rPr lang="en-GB" dirty="0"/>
              <a:t>Duty of the lawyer</a:t>
            </a:r>
          </a:p>
        </p:txBody>
      </p:sp>
      <p:pic>
        <p:nvPicPr>
          <p:cNvPr id="6" name="Content Placeholder 5">
            <a:extLst>
              <a:ext uri="{FF2B5EF4-FFF2-40B4-BE49-F238E27FC236}">
                <a16:creationId xmlns:a16="http://schemas.microsoft.com/office/drawing/2014/main" id="{C5FEB160-0E36-FC0A-C328-5132162AA8E0}"/>
              </a:ext>
            </a:extLst>
          </p:cNvPr>
          <p:cNvPicPr>
            <a:picLocks noGrp="1" noChangeAspect="1"/>
          </p:cNvPicPr>
          <p:nvPr>
            <p:ph idx="1"/>
          </p:nvPr>
        </p:nvPicPr>
        <p:blipFill>
          <a:blip r:embed="rId3"/>
          <a:stretch>
            <a:fillRect/>
          </a:stretch>
        </p:blipFill>
        <p:spPr>
          <a:xfrm>
            <a:off x="3684793" y="2047266"/>
            <a:ext cx="5271384" cy="3838575"/>
          </a:xfrm>
        </p:spPr>
      </p:pic>
      <p:sp>
        <p:nvSpPr>
          <p:cNvPr id="4" name="TextBox 3">
            <a:extLst>
              <a:ext uri="{FF2B5EF4-FFF2-40B4-BE49-F238E27FC236}">
                <a16:creationId xmlns:a16="http://schemas.microsoft.com/office/drawing/2014/main" id="{27FF9E93-0D93-47BF-4DFA-68703A4E4A30}"/>
              </a:ext>
            </a:extLst>
          </p:cNvPr>
          <p:cNvSpPr txBox="1"/>
          <p:nvPr/>
        </p:nvSpPr>
        <p:spPr>
          <a:xfrm>
            <a:off x="406400" y="225778"/>
            <a:ext cx="1298222" cy="646331"/>
          </a:xfrm>
          <a:prstGeom prst="rect">
            <a:avLst/>
          </a:prstGeom>
          <a:noFill/>
        </p:spPr>
        <p:txBody>
          <a:bodyPr wrap="square" rtlCol="0">
            <a:spAutoFit/>
          </a:bodyPr>
          <a:lstStyle/>
          <a:p>
            <a:r>
              <a:rPr lang="en-GB" dirty="0"/>
              <a:t>Undue Influence </a:t>
            </a:r>
          </a:p>
        </p:txBody>
      </p:sp>
    </p:spTree>
    <p:extLst>
      <p:ext uri="{BB962C8B-B14F-4D97-AF65-F5344CB8AC3E}">
        <p14:creationId xmlns:p14="http://schemas.microsoft.com/office/powerpoint/2010/main" val="161430252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2CBBE-0B59-7601-1C58-107FC1E72736}"/>
              </a:ext>
            </a:extLst>
          </p:cNvPr>
          <p:cNvSpPr>
            <a:spLocks noGrp="1"/>
          </p:cNvSpPr>
          <p:nvPr>
            <p:ph type="title"/>
          </p:nvPr>
        </p:nvSpPr>
        <p:spPr/>
        <p:txBody>
          <a:bodyPr/>
          <a:lstStyle/>
          <a:p>
            <a:r>
              <a:rPr lang="en-GB" dirty="0"/>
              <a:t>The effects of undue influence and bars to relief</a:t>
            </a:r>
          </a:p>
        </p:txBody>
      </p:sp>
      <p:pic>
        <p:nvPicPr>
          <p:cNvPr id="5" name="Content Placeholder 4">
            <a:extLst>
              <a:ext uri="{FF2B5EF4-FFF2-40B4-BE49-F238E27FC236}">
                <a16:creationId xmlns:a16="http://schemas.microsoft.com/office/drawing/2014/main" id="{C79D8833-250A-84AF-567B-9E602D3F330D}"/>
              </a:ext>
            </a:extLst>
          </p:cNvPr>
          <p:cNvPicPr>
            <a:picLocks noGrp="1" noChangeAspect="1"/>
          </p:cNvPicPr>
          <p:nvPr>
            <p:ph idx="1"/>
          </p:nvPr>
        </p:nvPicPr>
        <p:blipFill>
          <a:blip r:embed="rId3"/>
          <a:srcRect b="8492"/>
          <a:stretch/>
        </p:blipFill>
        <p:spPr>
          <a:xfrm>
            <a:off x="2074582" y="2287619"/>
            <a:ext cx="9440659" cy="4371818"/>
          </a:xfrm>
        </p:spPr>
      </p:pic>
    </p:spTree>
    <p:extLst>
      <p:ext uri="{BB962C8B-B14F-4D97-AF65-F5344CB8AC3E}">
        <p14:creationId xmlns:p14="http://schemas.microsoft.com/office/powerpoint/2010/main" val="124033507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07F1A2B-7836-4300-AA71-0D56FA4CA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9E8CE7A4-970B-4DA2-BC23-BAF196F18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02D1A37-7C2A-4258-95A8-919D781C69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CA02CF-C8FE-E72D-3E05-AFA3FDF8DF16}"/>
              </a:ext>
            </a:extLst>
          </p:cNvPr>
          <p:cNvSpPr>
            <a:spLocks noGrp="1"/>
          </p:cNvSpPr>
          <p:nvPr>
            <p:ph type="ctrTitle"/>
          </p:nvPr>
        </p:nvSpPr>
        <p:spPr>
          <a:xfrm>
            <a:off x="1039322" y="1065861"/>
            <a:ext cx="10581178" cy="3947757"/>
          </a:xfrm>
        </p:spPr>
        <p:txBody>
          <a:bodyPr anchor="t">
            <a:normAutofit/>
          </a:bodyPr>
          <a:lstStyle/>
          <a:p>
            <a:r>
              <a:rPr lang="en-GB" sz="8000">
                <a:solidFill>
                  <a:schemeClr val="bg1"/>
                </a:solidFill>
              </a:rPr>
              <a:t>Illegal and unenforceable contracts</a:t>
            </a:r>
          </a:p>
        </p:txBody>
      </p:sp>
      <p:cxnSp>
        <p:nvCxnSpPr>
          <p:cNvPr id="13" name="Straight Connector 12">
            <a:extLst>
              <a:ext uri="{FF2B5EF4-FFF2-40B4-BE49-F238E27FC236}">
                <a16:creationId xmlns:a16="http://schemas.microsoft.com/office/drawing/2014/main" id="{BBC0B8F1-C234-43A3-9450-4770CDF9B3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208325"/>
            <a:ext cx="804195" cy="0"/>
          </a:xfrm>
          <a:prstGeom prst="line">
            <a:avLst/>
          </a:prstGeom>
          <a:ln w="1206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98798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F0E71E-7399-6E30-39CD-59131DFB9473}"/>
              </a:ext>
            </a:extLst>
          </p:cNvPr>
          <p:cNvSpPr>
            <a:spLocks noGrp="1"/>
          </p:cNvSpPr>
          <p:nvPr>
            <p:ph type="title"/>
          </p:nvPr>
        </p:nvSpPr>
        <p:spPr/>
        <p:txBody>
          <a:bodyPr/>
          <a:lstStyle/>
          <a:p>
            <a:r>
              <a:rPr lang="en-GB" dirty="0"/>
              <a:t>Introduction to illegal and unenforceable contracts</a:t>
            </a:r>
          </a:p>
        </p:txBody>
      </p:sp>
      <p:sp>
        <p:nvSpPr>
          <p:cNvPr id="3" name="Content Placeholder 2">
            <a:extLst>
              <a:ext uri="{FF2B5EF4-FFF2-40B4-BE49-F238E27FC236}">
                <a16:creationId xmlns:a16="http://schemas.microsoft.com/office/drawing/2014/main" id="{30AFBE71-55F0-713A-E2CA-91A323B493FA}"/>
              </a:ext>
            </a:extLst>
          </p:cNvPr>
          <p:cNvSpPr>
            <a:spLocks noGrp="1"/>
          </p:cNvSpPr>
          <p:nvPr>
            <p:ph idx="1"/>
          </p:nvPr>
        </p:nvSpPr>
        <p:spPr>
          <a:xfrm>
            <a:off x="266726" y="2384473"/>
            <a:ext cx="8412325" cy="3906527"/>
          </a:xfrm>
        </p:spPr>
        <p:txBody>
          <a:bodyPr>
            <a:normAutofit fontScale="92500" lnSpcReduction="20000"/>
          </a:bodyPr>
          <a:lstStyle/>
          <a:p>
            <a:pPr>
              <a:buFontTx/>
              <a:buChar char="-"/>
            </a:pPr>
            <a:r>
              <a:rPr lang="en-GB" dirty="0"/>
              <a:t>An illegal contract is an agreement that is prohibited by statute or is illegal at common law on grounds of public policy.</a:t>
            </a:r>
          </a:p>
          <a:p>
            <a:pPr>
              <a:buFontTx/>
              <a:buChar char="-"/>
            </a:pPr>
            <a:r>
              <a:rPr lang="en-GB" i="1" dirty="0"/>
              <a:t>Void ab initio: </a:t>
            </a:r>
            <a:r>
              <a:rPr lang="en-GB" b="1" i="1" dirty="0"/>
              <a:t>treated as though it never existed </a:t>
            </a:r>
          </a:p>
          <a:p>
            <a:pPr>
              <a:buFontTx/>
              <a:buChar char="-"/>
            </a:pPr>
            <a:r>
              <a:rPr lang="en-GB" b="1" i="1" dirty="0">
                <a:solidFill>
                  <a:srgbClr val="00B0F0"/>
                </a:solidFill>
              </a:rPr>
              <a:t>Pearce v Brooks [1866] </a:t>
            </a:r>
          </a:p>
          <a:p>
            <a:pPr>
              <a:buFontTx/>
              <a:buChar char="-"/>
            </a:pPr>
            <a:r>
              <a:rPr lang="en-GB" dirty="0"/>
              <a:t>Exceptions when the courts will allow recovery e.g. where one of the parties was unaware of the illegality, or where a party can prove that without reliance on the illegal act they are entitled to the transfer of property or money.</a:t>
            </a:r>
          </a:p>
          <a:p>
            <a:pPr>
              <a:buFontTx/>
              <a:buChar char="-"/>
            </a:pPr>
            <a:r>
              <a:rPr lang="en-GB" b="1" i="1" dirty="0">
                <a:solidFill>
                  <a:srgbClr val="00B0F0"/>
                </a:solidFill>
              </a:rPr>
              <a:t>Patel v Mirza [2016] </a:t>
            </a:r>
            <a:r>
              <a:rPr lang="en-GB" dirty="0"/>
              <a:t>– Set out policy base test: Would the legal system be brough into disrepute by allowing an action?</a:t>
            </a:r>
          </a:p>
          <a:p>
            <a:pPr>
              <a:buFontTx/>
              <a:buChar char="-"/>
            </a:pPr>
            <a:r>
              <a:rPr lang="en-GB" b="1" i="1" dirty="0">
                <a:solidFill>
                  <a:srgbClr val="00B0F0"/>
                </a:solidFill>
              </a:rPr>
              <a:t>Stoffel &amp; Co v </a:t>
            </a:r>
            <a:r>
              <a:rPr lang="en-GB" b="1" i="1" dirty="0" err="1">
                <a:solidFill>
                  <a:srgbClr val="00B0F0"/>
                </a:solidFill>
              </a:rPr>
              <a:t>Grondona</a:t>
            </a:r>
            <a:r>
              <a:rPr lang="en-GB" b="1" i="1" dirty="0">
                <a:solidFill>
                  <a:srgbClr val="00B0F0"/>
                </a:solidFill>
              </a:rPr>
              <a:t> [2020] – Affirmed policy base test in Patel v Mirza [2016]</a:t>
            </a:r>
            <a:endParaRPr lang="en-GB" i="1" dirty="0">
              <a:solidFill>
                <a:srgbClr val="00B0F0"/>
              </a:solidFill>
            </a:endParaRPr>
          </a:p>
          <a:p>
            <a:pPr>
              <a:buFontTx/>
              <a:buChar char="-"/>
            </a:pPr>
            <a:endParaRPr lang="en-GB" b="1" i="1" dirty="0">
              <a:solidFill>
                <a:srgbClr val="00B0F0"/>
              </a:solidFill>
            </a:endParaRPr>
          </a:p>
          <a:p>
            <a:pPr>
              <a:buFontTx/>
              <a:buChar char="-"/>
            </a:pPr>
            <a:endParaRPr lang="en-GB" b="1" i="1" dirty="0">
              <a:solidFill>
                <a:srgbClr val="00B0F0"/>
              </a:solidFill>
            </a:endParaRPr>
          </a:p>
        </p:txBody>
      </p:sp>
      <p:sp>
        <p:nvSpPr>
          <p:cNvPr id="4" name="Arrow: Right 3">
            <a:extLst>
              <a:ext uri="{FF2B5EF4-FFF2-40B4-BE49-F238E27FC236}">
                <a16:creationId xmlns:a16="http://schemas.microsoft.com/office/drawing/2014/main" id="{5323E894-26A7-E421-700F-7896C2D3F584}"/>
              </a:ext>
            </a:extLst>
          </p:cNvPr>
          <p:cNvSpPr/>
          <p:nvPr/>
        </p:nvSpPr>
        <p:spPr>
          <a:xfrm>
            <a:off x="8849532" y="371959"/>
            <a:ext cx="2433234" cy="1534333"/>
          </a:xfrm>
          <a:prstGeom prst="rightArrow">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5" name="Arrow: Right 4">
            <a:extLst>
              <a:ext uri="{FF2B5EF4-FFF2-40B4-BE49-F238E27FC236}">
                <a16:creationId xmlns:a16="http://schemas.microsoft.com/office/drawing/2014/main" id="{F94FA696-537E-36B0-D926-7DFA169A42BB}"/>
              </a:ext>
            </a:extLst>
          </p:cNvPr>
          <p:cNvSpPr/>
          <p:nvPr/>
        </p:nvSpPr>
        <p:spPr>
          <a:xfrm>
            <a:off x="8849532" y="2009811"/>
            <a:ext cx="2433234" cy="1534333"/>
          </a:xfrm>
          <a:prstGeom prst="rightArrow">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6" name="TextBox 5">
            <a:extLst>
              <a:ext uri="{FF2B5EF4-FFF2-40B4-BE49-F238E27FC236}">
                <a16:creationId xmlns:a16="http://schemas.microsoft.com/office/drawing/2014/main" id="{E17DC0D9-6771-FEB2-5C01-D5ECC477226F}"/>
              </a:ext>
            </a:extLst>
          </p:cNvPr>
          <p:cNvSpPr txBox="1"/>
          <p:nvPr/>
        </p:nvSpPr>
        <p:spPr>
          <a:xfrm>
            <a:off x="8973519" y="821410"/>
            <a:ext cx="2037381" cy="646331"/>
          </a:xfrm>
          <a:prstGeom prst="rect">
            <a:avLst/>
          </a:prstGeom>
          <a:noFill/>
        </p:spPr>
        <p:txBody>
          <a:bodyPr wrap="square" rtlCol="0">
            <a:spAutoFit/>
          </a:bodyPr>
          <a:lstStyle/>
          <a:p>
            <a:r>
              <a:rPr lang="en-GB" dirty="0"/>
              <a:t>Contracts illegal by statute</a:t>
            </a:r>
          </a:p>
        </p:txBody>
      </p:sp>
      <p:sp>
        <p:nvSpPr>
          <p:cNvPr id="7" name="TextBox 6">
            <a:extLst>
              <a:ext uri="{FF2B5EF4-FFF2-40B4-BE49-F238E27FC236}">
                <a16:creationId xmlns:a16="http://schemas.microsoft.com/office/drawing/2014/main" id="{7E606898-B4AA-8680-5436-39D8F7EACCC3}"/>
              </a:ext>
            </a:extLst>
          </p:cNvPr>
          <p:cNvSpPr txBox="1"/>
          <p:nvPr/>
        </p:nvSpPr>
        <p:spPr>
          <a:xfrm>
            <a:off x="8973519" y="2487992"/>
            <a:ext cx="2309247" cy="646331"/>
          </a:xfrm>
          <a:prstGeom prst="rect">
            <a:avLst/>
          </a:prstGeom>
          <a:noFill/>
        </p:spPr>
        <p:txBody>
          <a:bodyPr wrap="square" rtlCol="0">
            <a:spAutoFit/>
          </a:bodyPr>
          <a:lstStyle/>
          <a:p>
            <a:r>
              <a:rPr lang="en-GB" dirty="0"/>
              <a:t>Contracts illegal at common law</a:t>
            </a:r>
          </a:p>
        </p:txBody>
      </p:sp>
    </p:spTree>
    <p:extLst>
      <p:ext uri="{BB962C8B-B14F-4D97-AF65-F5344CB8AC3E}">
        <p14:creationId xmlns:p14="http://schemas.microsoft.com/office/powerpoint/2010/main" val="217861980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F5730-0491-999F-A994-9378EFEA5FD1}"/>
              </a:ext>
            </a:extLst>
          </p:cNvPr>
          <p:cNvSpPr>
            <a:spLocks noGrp="1"/>
          </p:cNvSpPr>
          <p:nvPr>
            <p:ph type="title"/>
          </p:nvPr>
        </p:nvSpPr>
        <p:spPr>
          <a:xfrm>
            <a:off x="1522089" y="501309"/>
            <a:ext cx="9922764" cy="1294228"/>
          </a:xfrm>
        </p:spPr>
        <p:txBody>
          <a:bodyPr/>
          <a:lstStyle/>
          <a:p>
            <a:r>
              <a:rPr lang="en-GB" dirty="0"/>
              <a:t>Contracts illegal by statute</a:t>
            </a:r>
          </a:p>
        </p:txBody>
      </p:sp>
      <p:pic>
        <p:nvPicPr>
          <p:cNvPr id="9" name="Content Placeholder 8">
            <a:extLst>
              <a:ext uri="{FF2B5EF4-FFF2-40B4-BE49-F238E27FC236}">
                <a16:creationId xmlns:a16="http://schemas.microsoft.com/office/drawing/2014/main" id="{E647BC79-0C9E-DEA0-5E7B-FCA6671729DD}"/>
              </a:ext>
            </a:extLst>
          </p:cNvPr>
          <p:cNvPicPr>
            <a:picLocks noGrp="1" noChangeAspect="1"/>
          </p:cNvPicPr>
          <p:nvPr>
            <p:ph idx="1"/>
          </p:nvPr>
        </p:nvPicPr>
        <p:blipFill>
          <a:blip r:embed="rId3"/>
          <a:srcRect t="2987"/>
          <a:stretch/>
        </p:blipFill>
        <p:spPr>
          <a:xfrm>
            <a:off x="1316872" y="1458181"/>
            <a:ext cx="9558256" cy="4898510"/>
          </a:xfrm>
        </p:spPr>
      </p:pic>
    </p:spTree>
    <p:extLst>
      <p:ext uri="{BB962C8B-B14F-4D97-AF65-F5344CB8AC3E}">
        <p14:creationId xmlns:p14="http://schemas.microsoft.com/office/powerpoint/2010/main" val="245592870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5A8C38AB-00B3-4611-B51A-458666907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D3DF98-6AD3-DFF9-6382-8CB6C2FD1048}"/>
              </a:ext>
            </a:extLst>
          </p:cNvPr>
          <p:cNvSpPr>
            <a:spLocks noGrp="1"/>
          </p:cNvSpPr>
          <p:nvPr>
            <p:ph type="title"/>
          </p:nvPr>
        </p:nvSpPr>
        <p:spPr>
          <a:xfrm>
            <a:off x="1092304" y="4504002"/>
            <a:ext cx="3784496" cy="1790886"/>
          </a:xfrm>
        </p:spPr>
        <p:txBody>
          <a:bodyPr vert="horz" lIns="91440" tIns="45720" rIns="91440" bIns="45720" rtlCol="0" anchor="t">
            <a:normAutofit/>
          </a:bodyPr>
          <a:lstStyle/>
          <a:p>
            <a:r>
              <a:rPr lang="en-US" sz="4000" b="1" kern="1200" cap="none" baseline="0">
                <a:solidFill>
                  <a:schemeClr val="tx1"/>
                </a:solidFill>
                <a:latin typeface="+mj-lt"/>
                <a:ea typeface="+mj-ea"/>
                <a:cs typeface="+mj-cs"/>
              </a:rPr>
              <a:t>Contracts illegal at common law</a:t>
            </a:r>
          </a:p>
        </p:txBody>
      </p:sp>
      <p:cxnSp>
        <p:nvCxnSpPr>
          <p:cNvPr id="8" name="Straight Connector 7">
            <a:extLst>
              <a:ext uri="{FF2B5EF4-FFF2-40B4-BE49-F238E27FC236}">
                <a16:creationId xmlns:a16="http://schemas.microsoft.com/office/drawing/2014/main" id="{8F5909CB-6CD3-45DF-9920-8D81824854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607234"/>
            <a:ext cx="804195" cy="0"/>
          </a:xfrm>
          <a:prstGeom prst="line">
            <a:avLst/>
          </a:prstGeom>
          <a:ln w="825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0" name="TextBox 2">
            <a:extLst>
              <a:ext uri="{FF2B5EF4-FFF2-40B4-BE49-F238E27FC236}">
                <a16:creationId xmlns:a16="http://schemas.microsoft.com/office/drawing/2014/main" id="{47979691-6473-14CD-4B76-2AAE7EB83EB0}"/>
              </a:ext>
            </a:extLst>
          </p:cNvPr>
          <p:cNvGraphicFramePr/>
          <p:nvPr>
            <p:extLst>
              <p:ext uri="{D42A27DB-BD31-4B8C-83A1-F6EECF244321}">
                <p14:modId xmlns:p14="http://schemas.microsoft.com/office/powerpoint/2010/main" val="713077463"/>
              </p:ext>
            </p:extLst>
          </p:nvPr>
        </p:nvGraphicFramePr>
        <p:xfrm>
          <a:off x="5412658" y="1110343"/>
          <a:ext cx="6207841" cy="4604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2609954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712A60F5-941F-ABE7-9A89-B8B420AF2536}"/>
              </a:ext>
            </a:extLst>
          </p:cNvPr>
          <p:cNvSpPr/>
          <p:nvPr/>
        </p:nvSpPr>
        <p:spPr>
          <a:xfrm>
            <a:off x="108488" y="2373367"/>
            <a:ext cx="7291490" cy="3414783"/>
          </a:xfrm>
          <a:prstGeom prst="roundRect">
            <a:avLst/>
          </a:prstGeom>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sp useBgFill="1">
        <p:nvSpPr>
          <p:cNvPr id="9" name="Rectangle 8">
            <a:extLst>
              <a:ext uri="{FF2B5EF4-FFF2-40B4-BE49-F238E27FC236}">
                <a16:creationId xmlns:a16="http://schemas.microsoft.com/office/drawing/2014/main" id="{561B1731-39D9-4145-8343-C209E1F09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85BE8F-CFFC-8E50-9D41-5911A4AD719B}"/>
              </a:ext>
            </a:extLst>
          </p:cNvPr>
          <p:cNvSpPr>
            <a:spLocks noGrp="1"/>
          </p:cNvSpPr>
          <p:nvPr>
            <p:ph type="title"/>
          </p:nvPr>
        </p:nvSpPr>
        <p:spPr>
          <a:xfrm>
            <a:off x="1091203" y="1069848"/>
            <a:ext cx="6308775" cy="2049620"/>
          </a:xfrm>
        </p:spPr>
        <p:txBody>
          <a:bodyPr>
            <a:normAutofit/>
          </a:bodyPr>
          <a:lstStyle/>
          <a:p>
            <a:r>
              <a:rPr lang="en-GB" sz="4700"/>
              <a:t>Go-Green Store relocation</a:t>
            </a:r>
            <a:br>
              <a:rPr lang="en-GB" sz="4700"/>
            </a:br>
            <a:endParaRPr lang="en-GB" sz="4700"/>
          </a:p>
        </p:txBody>
      </p:sp>
      <p:cxnSp>
        <p:nvCxnSpPr>
          <p:cNvPr id="11" name="Straight Connector 10">
            <a:extLst>
              <a:ext uri="{FF2B5EF4-FFF2-40B4-BE49-F238E27FC236}">
                <a16:creationId xmlns:a16="http://schemas.microsoft.com/office/drawing/2014/main" id="{F0748755-DDBC-46D0-91EC-1212A8EE2B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86683"/>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A255909-C5EB-AFE5-6730-BF54D5A46E49}"/>
              </a:ext>
            </a:extLst>
          </p:cNvPr>
          <p:cNvSpPr>
            <a:spLocks noGrp="1"/>
          </p:cNvSpPr>
          <p:nvPr>
            <p:ph idx="1"/>
          </p:nvPr>
        </p:nvSpPr>
        <p:spPr>
          <a:xfrm>
            <a:off x="604434" y="2534497"/>
            <a:ext cx="7020732" cy="3838625"/>
          </a:xfrm>
        </p:spPr>
        <p:style>
          <a:lnRef idx="2">
            <a:schemeClr val="accent1"/>
          </a:lnRef>
          <a:fillRef idx="1">
            <a:schemeClr val="lt1"/>
          </a:fillRef>
          <a:effectRef idx="0">
            <a:schemeClr val="accent1"/>
          </a:effectRef>
          <a:fontRef idx="minor">
            <a:schemeClr val="dk1"/>
          </a:fontRef>
        </p:style>
        <p:txBody>
          <a:bodyPr>
            <a:normAutofit lnSpcReduction="10000"/>
          </a:bodyPr>
          <a:lstStyle/>
          <a:p>
            <a:pPr marL="0" indent="0">
              <a:lnSpc>
                <a:spcPct val="120000"/>
              </a:lnSpc>
              <a:buNone/>
            </a:pPr>
            <a:endParaRPr lang="en-GB" sz="1300" dirty="0"/>
          </a:p>
          <a:p>
            <a:pPr marL="0" indent="0">
              <a:lnSpc>
                <a:spcPct val="120000"/>
              </a:lnSpc>
              <a:buNone/>
            </a:pPr>
            <a:r>
              <a:rPr lang="en-GB" sz="1600" dirty="0"/>
              <a:t>Leroy has a small shop in Erdington that mainly sells and repairs Go-Green energy-saving refrigerators. The shop is the only retail outlet in Erdington that deals in Go-Green products. Leroy plans to relocate his business to another small town called Harborne located approximately six miles away from Erdington. He is planning on selling the shop in Erdington and has been approached by </a:t>
            </a:r>
            <a:r>
              <a:rPr lang="en-GB" sz="1600" dirty="0" err="1"/>
              <a:t>Chillwell</a:t>
            </a:r>
            <a:r>
              <a:rPr lang="en-GB" sz="1600" dirty="0"/>
              <a:t> plc, a national firm which owns a chain of electrical shops and specialises in Go-Green </a:t>
            </a:r>
            <a:r>
              <a:rPr lang="en-GB" sz="1600" dirty="0">
                <a:ln w="0"/>
                <a:solidFill>
                  <a:schemeClr val="tx1"/>
                </a:solidFill>
                <a:effectLst>
                  <a:outerShdw blurRad="38100" dist="25400" dir="5400000" algn="ctr" rotWithShape="0">
                    <a:srgbClr val="6E747A">
                      <a:alpha val="43000"/>
                    </a:srgbClr>
                  </a:outerShdw>
                </a:effectLst>
              </a:rPr>
              <a:t>refrigerators</a:t>
            </a:r>
            <a:r>
              <a:rPr lang="en-GB" sz="1600" dirty="0"/>
              <a:t>. As part of the sale agreement, </a:t>
            </a:r>
            <a:r>
              <a:rPr lang="en-GB" sz="1600" dirty="0" err="1"/>
              <a:t>Chillwell</a:t>
            </a:r>
            <a:r>
              <a:rPr lang="en-GB" sz="1600" dirty="0"/>
              <a:t> plc wants Leroy to agree not to open another shop selling “Go-Green” refrigerators, or any other make of refrigerator or kitchen equipment, anywhere in the UK for the next 10 years. Leroy plans to ignore the clause and go ahead in opening his new shop in Harborne.</a:t>
            </a:r>
          </a:p>
        </p:txBody>
      </p:sp>
      <p:pic>
        <p:nvPicPr>
          <p:cNvPr id="5" name="Picture 4" descr="Cardboard boxes on conveyor belt">
            <a:extLst>
              <a:ext uri="{FF2B5EF4-FFF2-40B4-BE49-F238E27FC236}">
                <a16:creationId xmlns:a16="http://schemas.microsoft.com/office/drawing/2014/main" id="{F92BDAE0-BF12-42CF-9883-B76BB128F69B}"/>
              </a:ext>
            </a:extLst>
          </p:cNvPr>
          <p:cNvPicPr>
            <a:picLocks noChangeAspect="1"/>
          </p:cNvPicPr>
          <p:nvPr/>
        </p:nvPicPr>
        <p:blipFill>
          <a:blip r:embed="rId3"/>
          <a:srcRect l="37274" r="27126" b="-1"/>
          <a:stretch/>
        </p:blipFill>
        <p:spPr>
          <a:xfrm>
            <a:off x="8534400" y="10"/>
            <a:ext cx="3657601" cy="6857990"/>
          </a:xfrm>
          <a:prstGeom prst="rect">
            <a:avLst/>
          </a:prstGeom>
        </p:spPr>
      </p:pic>
    </p:spTree>
    <p:extLst>
      <p:ext uri="{BB962C8B-B14F-4D97-AF65-F5344CB8AC3E}">
        <p14:creationId xmlns:p14="http://schemas.microsoft.com/office/powerpoint/2010/main" val="127059532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9CFB7-56B1-B865-02C5-A057729164FA}"/>
              </a:ext>
            </a:extLst>
          </p:cNvPr>
          <p:cNvSpPr>
            <a:spLocks noGrp="1"/>
          </p:cNvSpPr>
          <p:nvPr>
            <p:ph type="title"/>
          </p:nvPr>
        </p:nvSpPr>
        <p:spPr/>
        <p:txBody>
          <a:bodyPr/>
          <a:lstStyle/>
          <a:p>
            <a:r>
              <a:rPr lang="en-GB" dirty="0"/>
              <a:t>Contracts in restraint of trade</a:t>
            </a:r>
          </a:p>
        </p:txBody>
      </p:sp>
      <p:pic>
        <p:nvPicPr>
          <p:cNvPr id="5" name="Content Placeholder 4">
            <a:extLst>
              <a:ext uri="{FF2B5EF4-FFF2-40B4-BE49-F238E27FC236}">
                <a16:creationId xmlns:a16="http://schemas.microsoft.com/office/drawing/2014/main" id="{3F085651-1699-AD04-6BDC-B9E5750E7A5B}"/>
              </a:ext>
            </a:extLst>
          </p:cNvPr>
          <p:cNvPicPr>
            <a:picLocks noGrp="1" noChangeAspect="1"/>
          </p:cNvPicPr>
          <p:nvPr>
            <p:ph idx="1"/>
          </p:nvPr>
        </p:nvPicPr>
        <p:blipFill>
          <a:blip r:embed="rId3"/>
          <a:srcRect b="17902"/>
          <a:stretch/>
        </p:blipFill>
        <p:spPr>
          <a:xfrm>
            <a:off x="1088136" y="2384473"/>
            <a:ext cx="9269764" cy="3827105"/>
          </a:xfrm>
        </p:spPr>
      </p:pic>
      <p:sp>
        <p:nvSpPr>
          <p:cNvPr id="4" name="TextBox 3">
            <a:extLst>
              <a:ext uri="{FF2B5EF4-FFF2-40B4-BE49-F238E27FC236}">
                <a16:creationId xmlns:a16="http://schemas.microsoft.com/office/drawing/2014/main" id="{4A0BFFD3-FAF0-2D7F-5EC0-C68F311ACD8E}"/>
              </a:ext>
            </a:extLst>
          </p:cNvPr>
          <p:cNvSpPr txBox="1"/>
          <p:nvPr/>
        </p:nvSpPr>
        <p:spPr>
          <a:xfrm>
            <a:off x="1487838" y="1737359"/>
            <a:ext cx="8378194" cy="369332"/>
          </a:xfrm>
          <a:prstGeom prst="rect">
            <a:avLst/>
          </a:prstGeom>
          <a:noFill/>
        </p:spPr>
        <p:txBody>
          <a:bodyPr wrap="square">
            <a:spAutoFit/>
          </a:bodyPr>
          <a:lstStyle/>
          <a:p>
            <a:r>
              <a:rPr lang="de-DE" b="1" i="1" dirty="0" err="1">
                <a:solidFill>
                  <a:srgbClr val="00B0F0"/>
                </a:solidFill>
              </a:rPr>
              <a:t>Nordenfelt</a:t>
            </a:r>
            <a:r>
              <a:rPr lang="de-DE" b="1" i="1" dirty="0">
                <a:solidFill>
                  <a:srgbClr val="00B0F0"/>
                </a:solidFill>
              </a:rPr>
              <a:t> v Maxim </a:t>
            </a:r>
            <a:r>
              <a:rPr lang="de-DE" b="1" i="1" dirty="0" err="1">
                <a:solidFill>
                  <a:srgbClr val="00B0F0"/>
                </a:solidFill>
              </a:rPr>
              <a:t>Nordenfelt</a:t>
            </a:r>
            <a:r>
              <a:rPr lang="de-DE" b="1" i="1" dirty="0">
                <a:solidFill>
                  <a:srgbClr val="00B0F0"/>
                </a:solidFill>
              </a:rPr>
              <a:t> </a:t>
            </a:r>
            <a:r>
              <a:rPr lang="de-DE" b="1" i="1" dirty="0" err="1">
                <a:solidFill>
                  <a:srgbClr val="00B0F0"/>
                </a:solidFill>
              </a:rPr>
              <a:t>Guns</a:t>
            </a:r>
            <a:r>
              <a:rPr lang="de-DE" b="1" i="1" dirty="0">
                <a:solidFill>
                  <a:srgbClr val="00B0F0"/>
                </a:solidFill>
              </a:rPr>
              <a:t> and </a:t>
            </a:r>
            <a:r>
              <a:rPr lang="de-DE" b="1" i="1" dirty="0" err="1">
                <a:solidFill>
                  <a:srgbClr val="00B0F0"/>
                </a:solidFill>
              </a:rPr>
              <a:t>Ammunition</a:t>
            </a:r>
            <a:r>
              <a:rPr lang="de-DE" b="1" i="1" dirty="0">
                <a:solidFill>
                  <a:srgbClr val="00B0F0"/>
                </a:solidFill>
              </a:rPr>
              <a:t> Co Ltd [1894]. </a:t>
            </a:r>
            <a:endParaRPr lang="en-GB" b="1" i="1" dirty="0">
              <a:solidFill>
                <a:srgbClr val="00B0F0"/>
              </a:solidFill>
            </a:endParaRPr>
          </a:p>
        </p:txBody>
      </p:sp>
    </p:spTree>
    <p:extLst>
      <p:ext uri="{BB962C8B-B14F-4D97-AF65-F5344CB8AC3E}">
        <p14:creationId xmlns:p14="http://schemas.microsoft.com/office/powerpoint/2010/main" val="270544917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18797-35AF-9E8D-D71F-D8BF34ADA6AE}"/>
              </a:ext>
            </a:extLst>
          </p:cNvPr>
          <p:cNvSpPr>
            <a:spLocks noGrp="1"/>
          </p:cNvSpPr>
          <p:nvPr>
            <p:ph type="title"/>
          </p:nvPr>
        </p:nvSpPr>
        <p:spPr/>
        <p:txBody>
          <a:bodyPr/>
          <a:lstStyle/>
          <a:p>
            <a:r>
              <a:rPr lang="en-GB" dirty="0"/>
              <a:t>Nordenfelt criteria – </a:t>
            </a:r>
            <a:r>
              <a:rPr lang="en-GB" sz="3200" dirty="0">
                <a:solidFill>
                  <a:srgbClr val="7030A0"/>
                </a:solidFill>
              </a:rPr>
              <a:t>1. Legitimate interest</a:t>
            </a:r>
            <a:endParaRPr lang="en-GB" dirty="0">
              <a:solidFill>
                <a:srgbClr val="7030A0"/>
              </a:solidFill>
            </a:endParaRPr>
          </a:p>
        </p:txBody>
      </p:sp>
      <p:sp>
        <p:nvSpPr>
          <p:cNvPr id="3" name="Content Placeholder 2">
            <a:extLst>
              <a:ext uri="{FF2B5EF4-FFF2-40B4-BE49-F238E27FC236}">
                <a16:creationId xmlns:a16="http://schemas.microsoft.com/office/drawing/2014/main" id="{6751AA1B-73CF-D171-42BE-6E31F3CB1DEA}"/>
              </a:ext>
            </a:extLst>
          </p:cNvPr>
          <p:cNvSpPr>
            <a:spLocks noGrp="1"/>
          </p:cNvSpPr>
          <p:nvPr>
            <p:ph idx="1"/>
          </p:nvPr>
        </p:nvSpPr>
        <p:spPr>
          <a:xfrm>
            <a:off x="468203" y="1797803"/>
            <a:ext cx="10861057" cy="4879575"/>
          </a:xfrm>
        </p:spPr>
        <p:txBody>
          <a:bodyPr>
            <a:normAutofit fontScale="55000" lnSpcReduction="20000"/>
          </a:bodyPr>
          <a:lstStyle/>
          <a:p>
            <a:r>
              <a:rPr lang="en-GB" sz="2800" b="1" dirty="0">
                <a:solidFill>
                  <a:srgbClr val="00B0F0"/>
                </a:solidFill>
              </a:rPr>
              <a:t>Herbert Morris Ltd v Saxelby [1916]</a:t>
            </a:r>
          </a:p>
          <a:p>
            <a:pPr marL="0" indent="0">
              <a:buNone/>
            </a:pPr>
            <a:r>
              <a:rPr lang="en-GB" sz="2800" dirty="0"/>
              <a:t>The two types of interest that can legitimately be protected:</a:t>
            </a:r>
          </a:p>
          <a:p>
            <a:r>
              <a:rPr lang="en-GB" sz="2800" dirty="0"/>
              <a:t>Restraints on employees</a:t>
            </a:r>
          </a:p>
          <a:p>
            <a:r>
              <a:rPr lang="en-GB" sz="2800" dirty="0"/>
              <a:t>Restraints on the vendor of a business</a:t>
            </a:r>
          </a:p>
          <a:p>
            <a:pPr marL="0" indent="0">
              <a:buNone/>
            </a:pPr>
            <a:r>
              <a:rPr lang="en-GB" sz="2800" dirty="0"/>
              <a:t>(1)   Sale of business - clause to prevent the seller from acting in direct competition. This type of clause is intended to prevent the vendor of a business from acting in direct competition with the business they have just sold. The purchaser will have paid an element for the “goodwill” of the business; thus, they would argue that it is a legitimate venture to protect this goodwill interest. Goodwill is an asset of a business that may be bought and sold in conjunction with the business. Goodwill is a marketplace advantage of customer loyalty developed with a continuous business that has extended over some time. It may be bought and sold in connection with a business, and the valuation is a subjective one.</a:t>
            </a:r>
          </a:p>
          <a:p>
            <a:pPr marL="0" indent="0">
              <a:buNone/>
            </a:pPr>
            <a:r>
              <a:rPr lang="en-GB" sz="2800" dirty="0"/>
              <a:t>(2)   Contract of employment - clause to protect trade secrets and to prevent solicitation of clients. A clause preventing the employee from working for a competitor would not be enforceable, but a clause preventing a former employee from benefitting from “insider” knowledge accrued during their past employment with a new employer could be upheld.</a:t>
            </a:r>
          </a:p>
          <a:p>
            <a:pPr marL="0" indent="0">
              <a:buNone/>
            </a:pPr>
            <a:r>
              <a:rPr lang="en-GB" sz="2800" b="1" dirty="0">
                <a:solidFill>
                  <a:srgbClr val="00B0F0"/>
                </a:solidFill>
              </a:rPr>
              <a:t>Forster &amp; Sons Ltd v Suggett [1918]. </a:t>
            </a:r>
          </a:p>
          <a:p>
            <a:pPr marL="0" indent="0">
              <a:buNone/>
            </a:pPr>
            <a:r>
              <a:rPr lang="en-GB" sz="2800" b="1" dirty="0">
                <a:solidFill>
                  <a:srgbClr val="00B0F0"/>
                </a:solidFill>
              </a:rPr>
              <a:t>British Reinforced Concrete Engineering Co. Ltd v </a:t>
            </a:r>
            <a:r>
              <a:rPr lang="en-GB" sz="2800" b="1" dirty="0" err="1">
                <a:solidFill>
                  <a:srgbClr val="00B0F0"/>
                </a:solidFill>
              </a:rPr>
              <a:t>Schelff</a:t>
            </a:r>
            <a:r>
              <a:rPr lang="en-GB" sz="2800" b="1" dirty="0">
                <a:solidFill>
                  <a:srgbClr val="00B0F0"/>
                </a:solidFill>
              </a:rPr>
              <a:t> [1921]. </a:t>
            </a:r>
          </a:p>
          <a:p>
            <a:pPr marL="0" indent="0">
              <a:buNone/>
            </a:pPr>
            <a:endParaRPr lang="en-GB" b="1" dirty="0"/>
          </a:p>
          <a:p>
            <a:pPr marL="0" indent="0">
              <a:buNone/>
            </a:pPr>
            <a:endParaRPr lang="en-GB" dirty="0">
              <a:solidFill>
                <a:srgbClr val="7030A0"/>
              </a:solidFill>
            </a:endParaRPr>
          </a:p>
        </p:txBody>
      </p:sp>
      <p:sp>
        <p:nvSpPr>
          <p:cNvPr id="6" name="TextBox 5">
            <a:extLst>
              <a:ext uri="{FF2B5EF4-FFF2-40B4-BE49-F238E27FC236}">
                <a16:creationId xmlns:a16="http://schemas.microsoft.com/office/drawing/2014/main" id="{A99CADC9-5702-D412-EAF7-7AFE0905EE86}"/>
              </a:ext>
            </a:extLst>
          </p:cNvPr>
          <p:cNvSpPr txBox="1"/>
          <p:nvPr/>
        </p:nvSpPr>
        <p:spPr>
          <a:xfrm>
            <a:off x="316089" y="180622"/>
            <a:ext cx="2449689" cy="646331"/>
          </a:xfrm>
          <a:prstGeom prst="rect">
            <a:avLst/>
          </a:prstGeom>
          <a:noFill/>
        </p:spPr>
        <p:txBody>
          <a:bodyPr wrap="square" rtlCol="0">
            <a:spAutoFit/>
          </a:bodyPr>
          <a:lstStyle/>
          <a:p>
            <a:r>
              <a:rPr lang="en-GB" dirty="0"/>
              <a:t>Contracts in restraint of trade</a:t>
            </a:r>
          </a:p>
        </p:txBody>
      </p:sp>
    </p:spTree>
    <p:extLst>
      <p:ext uri="{BB962C8B-B14F-4D97-AF65-F5344CB8AC3E}">
        <p14:creationId xmlns:p14="http://schemas.microsoft.com/office/powerpoint/2010/main" val="9208784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393DB5-7B11-75D5-29DE-2B7EA301DF3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79C6562-7E93-BE84-A773-16DE14828199}"/>
              </a:ext>
            </a:extLst>
          </p:cNvPr>
          <p:cNvSpPr>
            <a:spLocks noGrp="1"/>
          </p:cNvSpPr>
          <p:nvPr>
            <p:ph type="title"/>
          </p:nvPr>
        </p:nvSpPr>
        <p:spPr/>
        <p:txBody>
          <a:bodyPr/>
          <a:lstStyle/>
          <a:p>
            <a:r>
              <a:rPr lang="en-GB" dirty="0"/>
              <a:t>Nordenfelt criteria - </a:t>
            </a:r>
          </a:p>
        </p:txBody>
      </p:sp>
      <p:sp>
        <p:nvSpPr>
          <p:cNvPr id="3" name="Content Placeholder 2">
            <a:extLst>
              <a:ext uri="{FF2B5EF4-FFF2-40B4-BE49-F238E27FC236}">
                <a16:creationId xmlns:a16="http://schemas.microsoft.com/office/drawing/2014/main" id="{264EA8EC-7EF6-E5EB-87E3-BBA333271D8D}"/>
              </a:ext>
            </a:extLst>
          </p:cNvPr>
          <p:cNvSpPr>
            <a:spLocks noGrp="1"/>
          </p:cNvSpPr>
          <p:nvPr>
            <p:ph idx="1"/>
          </p:nvPr>
        </p:nvSpPr>
        <p:spPr>
          <a:xfrm>
            <a:off x="316089" y="1983783"/>
            <a:ext cx="8409457" cy="4401519"/>
          </a:xfrm>
        </p:spPr>
        <p:txBody>
          <a:bodyPr>
            <a:normAutofit/>
          </a:bodyPr>
          <a:lstStyle/>
          <a:p>
            <a:pPr marL="0" indent="0">
              <a:buNone/>
            </a:pPr>
            <a:r>
              <a:rPr lang="en-GB" b="1" dirty="0">
                <a:solidFill>
                  <a:srgbClr val="7030A0"/>
                </a:solidFill>
              </a:rPr>
              <a:t>2. Reasonableness test</a:t>
            </a:r>
          </a:p>
          <a:p>
            <a:pPr marL="0" indent="0">
              <a:buNone/>
            </a:pPr>
            <a:r>
              <a:rPr lang="en-GB" b="1" dirty="0">
                <a:solidFill>
                  <a:srgbClr val="00B0F0"/>
                </a:solidFill>
              </a:rPr>
              <a:t>- Fitch v Dewes [1921]: </a:t>
            </a:r>
            <a:r>
              <a:rPr lang="en-GB" dirty="0"/>
              <a:t>The clause was deemed necessary to protect the claimant’s business, because the business was one where clients returned over a long period of time.</a:t>
            </a:r>
            <a:endParaRPr lang="en-GB" b="1" dirty="0">
              <a:solidFill>
                <a:srgbClr val="00B0F0"/>
              </a:solidFill>
            </a:endParaRPr>
          </a:p>
          <a:p>
            <a:pPr marL="0" indent="0">
              <a:buNone/>
            </a:pPr>
            <a:r>
              <a:rPr lang="en-GB" b="1" dirty="0">
                <a:solidFill>
                  <a:srgbClr val="7030A0"/>
                </a:solidFill>
              </a:rPr>
              <a:t>3. Geographical extent</a:t>
            </a:r>
          </a:p>
          <a:p>
            <a:pPr marL="0" indent="0">
              <a:buNone/>
            </a:pPr>
            <a:r>
              <a:rPr lang="en-GB" b="1" dirty="0">
                <a:solidFill>
                  <a:srgbClr val="00B0F0"/>
                </a:solidFill>
              </a:rPr>
              <a:t>- Attwood v Lamont [1920] , Mason v Provident, Clothing &amp; Supply Co Ltd [1913] </a:t>
            </a:r>
          </a:p>
          <a:p>
            <a:pPr marL="0" indent="0">
              <a:buNone/>
            </a:pPr>
            <a:r>
              <a:rPr lang="en-GB" b="1" dirty="0">
                <a:solidFill>
                  <a:srgbClr val="7030A0"/>
                </a:solidFill>
              </a:rPr>
              <a:t>4. Duration</a:t>
            </a:r>
          </a:p>
          <a:p>
            <a:pPr marL="0" indent="0">
              <a:buNone/>
            </a:pPr>
            <a:r>
              <a:rPr lang="en-GB" dirty="0">
                <a:solidFill>
                  <a:srgbClr val="00B0F0"/>
                </a:solidFill>
              </a:rPr>
              <a:t> </a:t>
            </a:r>
            <a:r>
              <a:rPr lang="en-GB" b="1" dirty="0">
                <a:solidFill>
                  <a:srgbClr val="00B0F0"/>
                </a:solidFill>
              </a:rPr>
              <a:t>JA Mont (UK) Ltd v Mills [1993], M &amp; S Drapers (A Firm) v Reynolds [1957], Home Counties Dairies Ltd v Skilton [1970</a:t>
            </a:r>
            <a:r>
              <a:rPr lang="en-GB" dirty="0">
                <a:solidFill>
                  <a:srgbClr val="00B0F0"/>
                </a:solidFill>
              </a:rPr>
              <a:t>].</a:t>
            </a:r>
            <a:endParaRPr lang="en-GB" b="1" dirty="0">
              <a:solidFill>
                <a:srgbClr val="00B0F0"/>
              </a:solidFill>
            </a:endParaRPr>
          </a:p>
          <a:p>
            <a:pPr marL="0" indent="0">
              <a:buNone/>
            </a:pPr>
            <a:endParaRPr lang="en-GB" b="1" dirty="0">
              <a:solidFill>
                <a:srgbClr val="7030A0"/>
              </a:solidFill>
            </a:endParaRPr>
          </a:p>
        </p:txBody>
      </p:sp>
      <p:sp>
        <p:nvSpPr>
          <p:cNvPr id="6" name="TextBox 5">
            <a:extLst>
              <a:ext uri="{FF2B5EF4-FFF2-40B4-BE49-F238E27FC236}">
                <a16:creationId xmlns:a16="http://schemas.microsoft.com/office/drawing/2014/main" id="{8F83FDC4-5C3C-9995-8B9A-75A8C06313F0}"/>
              </a:ext>
            </a:extLst>
          </p:cNvPr>
          <p:cNvSpPr txBox="1"/>
          <p:nvPr/>
        </p:nvSpPr>
        <p:spPr>
          <a:xfrm>
            <a:off x="316089" y="180622"/>
            <a:ext cx="2449689" cy="646331"/>
          </a:xfrm>
          <a:prstGeom prst="rect">
            <a:avLst/>
          </a:prstGeom>
          <a:noFill/>
        </p:spPr>
        <p:txBody>
          <a:bodyPr wrap="square" rtlCol="0">
            <a:spAutoFit/>
          </a:bodyPr>
          <a:lstStyle/>
          <a:p>
            <a:r>
              <a:rPr lang="en-GB" dirty="0"/>
              <a:t>Contracts in restraint of trade</a:t>
            </a:r>
          </a:p>
        </p:txBody>
      </p:sp>
    </p:spTree>
    <p:extLst>
      <p:ext uri="{BB962C8B-B14F-4D97-AF65-F5344CB8AC3E}">
        <p14:creationId xmlns:p14="http://schemas.microsoft.com/office/powerpoint/2010/main" val="55360153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396C4-12BC-FE0C-3A8F-2895DF0BA47B}"/>
              </a:ext>
            </a:extLst>
          </p:cNvPr>
          <p:cNvSpPr>
            <a:spLocks noGrp="1"/>
          </p:cNvSpPr>
          <p:nvPr>
            <p:ph type="title"/>
          </p:nvPr>
        </p:nvSpPr>
        <p:spPr/>
        <p:txBody>
          <a:bodyPr/>
          <a:lstStyle/>
          <a:p>
            <a:r>
              <a:rPr lang="en-GB" dirty="0"/>
              <a:t>Nordenfelt criteria -  </a:t>
            </a:r>
            <a:r>
              <a:rPr lang="en-GB" sz="2800" dirty="0">
                <a:solidFill>
                  <a:srgbClr val="7030A0"/>
                </a:solidFill>
              </a:rPr>
              <a:t>5. Public interest</a:t>
            </a:r>
            <a:endParaRPr lang="en-GB" dirty="0">
              <a:solidFill>
                <a:srgbClr val="7030A0"/>
              </a:solidFill>
            </a:endParaRPr>
          </a:p>
        </p:txBody>
      </p:sp>
      <p:graphicFrame>
        <p:nvGraphicFramePr>
          <p:cNvPr id="7" name="Content Placeholder 2">
            <a:extLst>
              <a:ext uri="{FF2B5EF4-FFF2-40B4-BE49-F238E27FC236}">
                <a16:creationId xmlns:a16="http://schemas.microsoft.com/office/drawing/2014/main" id="{AA60E57E-E927-6A47-0227-9C135F7B4BCA}"/>
              </a:ext>
            </a:extLst>
          </p:cNvPr>
          <p:cNvGraphicFramePr>
            <a:graphicFrameLocks noGrp="1"/>
          </p:cNvGraphicFramePr>
          <p:nvPr>
            <p:ph idx="1"/>
          </p:nvPr>
        </p:nvGraphicFramePr>
        <p:xfrm>
          <a:off x="1088136" y="1844298"/>
          <a:ext cx="9922764" cy="48115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A5E3ED5C-3A6F-86B3-DC5A-5E21BC97AB7F}"/>
              </a:ext>
            </a:extLst>
          </p:cNvPr>
          <p:cNvSpPr txBox="1"/>
          <p:nvPr/>
        </p:nvSpPr>
        <p:spPr>
          <a:xfrm>
            <a:off x="259598" y="202168"/>
            <a:ext cx="6098582" cy="369332"/>
          </a:xfrm>
          <a:prstGeom prst="rect">
            <a:avLst/>
          </a:prstGeom>
          <a:noFill/>
        </p:spPr>
        <p:txBody>
          <a:bodyPr wrap="square">
            <a:spAutoFit/>
          </a:bodyPr>
          <a:lstStyle/>
          <a:p>
            <a:r>
              <a:rPr lang="en-GB" dirty="0"/>
              <a:t>Contracts in restraint of trade</a:t>
            </a:r>
          </a:p>
        </p:txBody>
      </p:sp>
    </p:spTree>
    <p:extLst>
      <p:ext uri="{BB962C8B-B14F-4D97-AF65-F5344CB8AC3E}">
        <p14:creationId xmlns:p14="http://schemas.microsoft.com/office/powerpoint/2010/main" val="35748395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227BDC9-FB18-487D-844E-9A6B39F8C1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4697D1-F5DB-E649-3D93-0DF358D7BD18}"/>
              </a:ext>
            </a:extLst>
          </p:cNvPr>
          <p:cNvSpPr>
            <a:spLocks noGrp="1"/>
          </p:cNvSpPr>
          <p:nvPr>
            <p:ph type="title"/>
          </p:nvPr>
        </p:nvSpPr>
        <p:spPr>
          <a:xfrm>
            <a:off x="1088136" y="2235210"/>
            <a:ext cx="3807714" cy="3352789"/>
          </a:xfrm>
        </p:spPr>
        <p:txBody>
          <a:bodyPr anchor="t">
            <a:normAutofit/>
          </a:bodyPr>
          <a:lstStyle/>
          <a:p>
            <a:r>
              <a:rPr lang="en-GB" sz="4000"/>
              <a:t>Severance</a:t>
            </a:r>
          </a:p>
        </p:txBody>
      </p:sp>
      <p:cxnSp>
        <p:nvCxnSpPr>
          <p:cNvPr id="14" name="Straight Connector 13">
            <a:extLst>
              <a:ext uri="{FF2B5EF4-FFF2-40B4-BE49-F238E27FC236}">
                <a16:creationId xmlns:a16="http://schemas.microsoft.com/office/drawing/2014/main" id="{25BE18DF-459C-485A-834C-292AA6BB10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95" y="2337622"/>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5" name="Content Placeholder 2">
            <a:extLst>
              <a:ext uri="{FF2B5EF4-FFF2-40B4-BE49-F238E27FC236}">
                <a16:creationId xmlns:a16="http://schemas.microsoft.com/office/drawing/2014/main" id="{23B02797-514E-1C2C-BA74-A1A3B77BA0F7}"/>
              </a:ext>
            </a:extLst>
          </p:cNvPr>
          <p:cNvGraphicFramePr>
            <a:graphicFrameLocks noGrp="1"/>
          </p:cNvGraphicFramePr>
          <p:nvPr>
            <p:ph idx="1"/>
            <p:extLst>
              <p:ext uri="{D42A27DB-BD31-4B8C-83A1-F6EECF244321}">
                <p14:modId xmlns:p14="http://schemas.microsoft.com/office/powerpoint/2010/main" val="2515077901"/>
              </p:ext>
            </p:extLst>
          </p:nvPr>
        </p:nvGraphicFramePr>
        <p:xfrm>
          <a:off x="5524500" y="571500"/>
          <a:ext cx="6096000" cy="57149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4619834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D8689CE0-64D2-447C-9C1F-872D111D8A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8520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47DDD5C6-582A-4ED0-A2B2-01007B3370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0BEB29DC-9FB0-C3DF-4477-3F670EA28792}"/>
              </a:ext>
            </a:extLst>
          </p:cNvPr>
          <p:cNvPicPr>
            <a:picLocks noGrp="1" noChangeAspect="1"/>
          </p:cNvPicPr>
          <p:nvPr>
            <p:ph idx="1"/>
          </p:nvPr>
        </p:nvPicPr>
        <p:blipFill>
          <a:blip r:embed="rId3">
            <a:alphaModFix/>
          </a:blip>
          <a:srcRect/>
          <a:stretch/>
        </p:blipFill>
        <p:spPr>
          <a:xfrm>
            <a:off x="20" y="10"/>
            <a:ext cx="12191979" cy="6857990"/>
          </a:xfrm>
          <a:prstGeom prst="rect">
            <a:avLst/>
          </a:prstGeom>
        </p:spPr>
      </p:pic>
      <p:sp>
        <p:nvSpPr>
          <p:cNvPr id="15" name="Rectangle 14">
            <a:extLst>
              <a:ext uri="{FF2B5EF4-FFF2-40B4-BE49-F238E27FC236}">
                <a16:creationId xmlns:a16="http://schemas.microsoft.com/office/drawing/2014/main" id="{C5480330-D626-4BB1-A072-22D07F7C66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2189585"/>
            <a:ext cx="12192000" cy="4678805"/>
          </a:xfrm>
          <a:prstGeom prst="rect">
            <a:avLst/>
          </a:prstGeom>
          <a:gradFill>
            <a:gsLst>
              <a:gs pos="0">
                <a:srgbClr val="000000">
                  <a:alpha val="54000"/>
                </a:srgbClr>
              </a:gs>
              <a:gs pos="100000">
                <a:srgbClr val="000000">
                  <a:alpha val="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984CAE-129B-F94D-2DAD-52AE3B3425E4}"/>
              </a:ext>
            </a:extLst>
          </p:cNvPr>
          <p:cNvSpPr>
            <a:spLocks noGrp="1"/>
          </p:cNvSpPr>
          <p:nvPr>
            <p:ph type="title"/>
          </p:nvPr>
        </p:nvSpPr>
        <p:spPr>
          <a:xfrm>
            <a:off x="1078992" y="3484971"/>
            <a:ext cx="9284208" cy="1989568"/>
          </a:xfrm>
        </p:spPr>
        <p:txBody>
          <a:bodyPr vert="horz" lIns="91440" tIns="45720" rIns="91440" bIns="45720" rtlCol="0" anchor="b">
            <a:normAutofit/>
          </a:bodyPr>
          <a:lstStyle/>
          <a:p>
            <a:r>
              <a:rPr lang="en-US" sz="4000" cap="all">
                <a:solidFill>
                  <a:srgbClr val="FFFFFF"/>
                </a:solidFill>
              </a:rPr>
              <a:t>Go Green refrigeration relocation</a:t>
            </a:r>
          </a:p>
        </p:txBody>
      </p:sp>
      <p:cxnSp>
        <p:nvCxnSpPr>
          <p:cNvPr id="17" name="Straight Connector 16">
            <a:extLst>
              <a:ext uri="{FF2B5EF4-FFF2-40B4-BE49-F238E27FC236}">
                <a16:creationId xmlns:a16="http://schemas.microsoft.com/office/drawing/2014/main" id="{CFA49A52-5015-434E-A9B4-E3B97DB8B4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626" y="4965465"/>
            <a:ext cx="804195" cy="0"/>
          </a:xfrm>
          <a:prstGeom prst="line">
            <a:avLst/>
          </a:prstGeom>
          <a:ln w="85725">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8197817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D8689CE0-64D2-447C-9C1F-872D111D8A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8520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41D7B59F-C43F-435D-A754-00854140FD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and blue symbols">
            <a:extLst>
              <a:ext uri="{FF2B5EF4-FFF2-40B4-BE49-F238E27FC236}">
                <a16:creationId xmlns:a16="http://schemas.microsoft.com/office/drawing/2014/main" id="{8E451FEC-0805-DAFD-DFCF-68E3CE8A4CA9}"/>
              </a:ext>
            </a:extLst>
          </p:cNvPr>
          <p:cNvPicPr>
            <a:picLocks noChangeAspect="1"/>
          </p:cNvPicPr>
          <p:nvPr/>
        </p:nvPicPr>
        <p:blipFill>
          <a:blip r:embed="rId3">
            <a:alphaModFix/>
          </a:blip>
          <a:srcRect t="12909" b="13562"/>
          <a:stretch/>
        </p:blipFill>
        <p:spPr>
          <a:xfrm>
            <a:off x="20" y="10"/>
            <a:ext cx="12191979" cy="6857990"/>
          </a:xfrm>
          <a:prstGeom prst="rect">
            <a:avLst/>
          </a:prstGeom>
        </p:spPr>
      </p:pic>
      <p:sp>
        <p:nvSpPr>
          <p:cNvPr id="13" name="Rectangle 12">
            <a:extLst>
              <a:ext uri="{FF2B5EF4-FFF2-40B4-BE49-F238E27FC236}">
                <a16:creationId xmlns:a16="http://schemas.microsoft.com/office/drawing/2014/main" id="{7EEAEB7F-657B-DEB0-ADDC-03CAE43EF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3525254"/>
          </a:xfrm>
          <a:prstGeom prst="rect">
            <a:avLst/>
          </a:prstGeom>
          <a:gradFill>
            <a:gsLst>
              <a:gs pos="0">
                <a:srgbClr val="000000">
                  <a:alpha val="50000"/>
                </a:srgbClr>
              </a:gs>
              <a:gs pos="100000">
                <a:srgbClr val="000000">
                  <a:alpha val="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9F40C9-61FC-D981-732C-E53736D5B8E3}"/>
              </a:ext>
            </a:extLst>
          </p:cNvPr>
          <p:cNvSpPr>
            <a:spLocks noGrp="1"/>
          </p:cNvSpPr>
          <p:nvPr>
            <p:ph type="title"/>
          </p:nvPr>
        </p:nvSpPr>
        <p:spPr>
          <a:xfrm>
            <a:off x="1052146" y="1082439"/>
            <a:ext cx="9958754" cy="2966487"/>
          </a:xfrm>
        </p:spPr>
        <p:txBody>
          <a:bodyPr vert="horz" lIns="91440" tIns="45720" rIns="91440" bIns="45720" rtlCol="0" anchor="t">
            <a:normAutofit/>
          </a:bodyPr>
          <a:lstStyle/>
          <a:p>
            <a:r>
              <a:rPr lang="en-US" sz="5600" cap="all" dirty="0">
                <a:solidFill>
                  <a:srgbClr val="FFFFFF"/>
                </a:solidFill>
              </a:rPr>
              <a:t>Knowledge checks</a:t>
            </a:r>
          </a:p>
        </p:txBody>
      </p:sp>
      <p:sp>
        <p:nvSpPr>
          <p:cNvPr id="15" name="Rectangle 14">
            <a:extLst>
              <a:ext uri="{FF2B5EF4-FFF2-40B4-BE49-F238E27FC236}">
                <a16:creationId xmlns:a16="http://schemas.microsoft.com/office/drawing/2014/main" id="{FC542542-348B-FB37-590A-1A0C034F4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851917"/>
            <a:ext cx="12192000" cy="2006082"/>
          </a:xfrm>
          <a:prstGeom prst="rect">
            <a:avLst/>
          </a:prstGeom>
          <a:gradFill>
            <a:gsLst>
              <a:gs pos="0">
                <a:srgbClr val="000000">
                  <a:alpha val="42000"/>
                </a:srgbClr>
              </a:gs>
              <a:gs pos="100000">
                <a:srgbClr val="000000">
                  <a:alpha val="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 name="Straight Connector 16">
            <a:extLst>
              <a:ext uri="{FF2B5EF4-FFF2-40B4-BE49-F238E27FC236}">
                <a16:creationId xmlns:a16="http://schemas.microsoft.com/office/drawing/2014/main" id="{B0AA360F-DECB-4836-8FB6-22C4BC3FB0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86614"/>
            <a:ext cx="804195" cy="0"/>
          </a:xfrm>
          <a:prstGeom prst="line">
            <a:avLst/>
          </a:prstGeom>
          <a:ln w="85725">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1767560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3616D-2E8D-FD7A-F865-FE70CB2A13C4}"/>
              </a:ext>
            </a:extLst>
          </p:cNvPr>
          <p:cNvSpPr>
            <a:spLocks noGrp="1"/>
          </p:cNvSpPr>
          <p:nvPr>
            <p:ph type="title"/>
          </p:nvPr>
        </p:nvSpPr>
        <p:spPr/>
        <p:txBody>
          <a:bodyPr/>
          <a:lstStyle/>
          <a:p>
            <a:r>
              <a:rPr lang="en-GB" dirty="0"/>
              <a:t>Knowledge checks</a:t>
            </a:r>
          </a:p>
        </p:txBody>
      </p:sp>
      <p:sp>
        <p:nvSpPr>
          <p:cNvPr id="3" name="Content Placeholder 2">
            <a:extLst>
              <a:ext uri="{FF2B5EF4-FFF2-40B4-BE49-F238E27FC236}">
                <a16:creationId xmlns:a16="http://schemas.microsoft.com/office/drawing/2014/main" id="{FC669819-BC72-6121-8B15-2E11FA99C23D}"/>
              </a:ext>
            </a:extLst>
          </p:cNvPr>
          <p:cNvSpPr>
            <a:spLocks noGrp="1"/>
          </p:cNvSpPr>
          <p:nvPr>
            <p:ph idx="1"/>
          </p:nvPr>
        </p:nvSpPr>
        <p:spPr>
          <a:xfrm>
            <a:off x="654182" y="1813302"/>
            <a:ext cx="9481709" cy="4535191"/>
          </a:xfrm>
        </p:spPr>
        <p:txBody>
          <a:bodyPr>
            <a:normAutofit fontScale="55000" lnSpcReduction="20000"/>
          </a:bodyPr>
          <a:lstStyle/>
          <a:p>
            <a:pPr marL="0" indent="0">
              <a:buNone/>
            </a:pPr>
            <a:r>
              <a:rPr lang="en-GB" sz="2200" b="1" dirty="0"/>
              <a:t> 1. On 22 March, Sven agreed to hire his holiday cottage to Vlad for two weeks. However, neither Sven nor Vlad were aware that the cottage had burnt down on 21 March. What is this situation an example of?</a:t>
            </a:r>
          </a:p>
          <a:p>
            <a:r>
              <a:rPr lang="en-GB" sz="2200" dirty="0"/>
              <a:t>A mutual and unilateral mistake</a:t>
            </a:r>
          </a:p>
          <a:p>
            <a:r>
              <a:rPr lang="en-GB" sz="2200" dirty="0"/>
              <a:t>A common mistake</a:t>
            </a:r>
          </a:p>
          <a:p>
            <a:r>
              <a:rPr lang="en-GB" sz="2200" dirty="0"/>
              <a:t>A unilateral mistake</a:t>
            </a:r>
          </a:p>
          <a:p>
            <a:r>
              <a:rPr lang="en-GB" sz="2200" dirty="0"/>
              <a:t>A mutual mistake</a:t>
            </a:r>
          </a:p>
          <a:p>
            <a:pPr marL="0" indent="0">
              <a:buNone/>
            </a:pPr>
            <a:r>
              <a:rPr lang="en-GB" sz="2200" b="1" dirty="0"/>
              <a:t>2. Which of the following definitions of misrepresentation is the most accurate:</a:t>
            </a:r>
          </a:p>
          <a:p>
            <a:pPr marL="228600" indent="-228600">
              <a:buFont typeface="+mj-lt"/>
              <a:buAutoNum type="alphaLcParenR"/>
            </a:pPr>
            <a:r>
              <a:rPr lang="en-GB" sz="2200" dirty="0"/>
              <a:t>A false statement of opinion which is intended to induce, and does induce, the representee to enter into a contract with the representor.</a:t>
            </a:r>
          </a:p>
          <a:p>
            <a:pPr marL="228600" indent="-228600">
              <a:buFont typeface="+mj-lt"/>
              <a:buAutoNum type="alphaLcParenR"/>
            </a:pPr>
            <a:r>
              <a:rPr lang="en-GB" sz="2200" dirty="0"/>
              <a:t>A false statement of fact which is intended to induce the representee to enter into a contract with the representor.</a:t>
            </a:r>
          </a:p>
          <a:p>
            <a:pPr marL="228600" indent="-228600">
              <a:buFont typeface="+mj-lt"/>
              <a:buAutoNum type="alphaLcParenR"/>
            </a:pPr>
            <a:r>
              <a:rPr lang="en-GB" sz="2200" dirty="0"/>
              <a:t>A false statement of fact which is intended to induce, and does induce, the representee to enter into a contract with the representor. </a:t>
            </a:r>
          </a:p>
          <a:p>
            <a:pPr marL="228600" indent="-228600">
              <a:buFont typeface="+mj-lt"/>
              <a:buAutoNum type="alphaLcParenR"/>
            </a:pPr>
            <a:r>
              <a:rPr lang="en-GB" sz="2200" dirty="0"/>
              <a:t>A statement of future conduct which subsequently turns out to be false and which induced the representee to enter into a contract with the representor.</a:t>
            </a:r>
          </a:p>
          <a:p>
            <a:pPr marL="0" indent="0">
              <a:buNone/>
            </a:pPr>
            <a:endParaRPr lang="en-GB" dirty="0"/>
          </a:p>
          <a:p>
            <a:endParaRPr lang="en-GB" dirty="0"/>
          </a:p>
        </p:txBody>
      </p:sp>
    </p:spTree>
    <p:extLst>
      <p:ext uri="{BB962C8B-B14F-4D97-AF65-F5344CB8AC3E}">
        <p14:creationId xmlns:p14="http://schemas.microsoft.com/office/powerpoint/2010/main" val="379499166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230CD-91C7-4F9B-F607-A0241C366518}"/>
              </a:ext>
            </a:extLst>
          </p:cNvPr>
          <p:cNvSpPr>
            <a:spLocks noGrp="1"/>
          </p:cNvSpPr>
          <p:nvPr>
            <p:ph type="title"/>
          </p:nvPr>
        </p:nvSpPr>
        <p:spPr/>
        <p:txBody>
          <a:bodyPr/>
          <a:lstStyle/>
          <a:p>
            <a:r>
              <a:rPr lang="en-GB" dirty="0"/>
              <a:t>Knowledge checks</a:t>
            </a:r>
          </a:p>
        </p:txBody>
      </p:sp>
      <p:sp>
        <p:nvSpPr>
          <p:cNvPr id="3" name="Content Placeholder 2">
            <a:extLst>
              <a:ext uri="{FF2B5EF4-FFF2-40B4-BE49-F238E27FC236}">
                <a16:creationId xmlns:a16="http://schemas.microsoft.com/office/drawing/2014/main" id="{3C38429E-EFCD-0518-5526-F206A263BB92}"/>
              </a:ext>
            </a:extLst>
          </p:cNvPr>
          <p:cNvSpPr>
            <a:spLocks noGrp="1"/>
          </p:cNvSpPr>
          <p:nvPr>
            <p:ph idx="1"/>
          </p:nvPr>
        </p:nvSpPr>
        <p:spPr>
          <a:xfrm>
            <a:off x="1088135" y="2447777"/>
            <a:ext cx="4816719" cy="3319977"/>
          </a:xfrm>
        </p:spPr>
        <p:txBody>
          <a:bodyPr>
            <a:normAutofit/>
          </a:bodyPr>
          <a:lstStyle/>
          <a:p>
            <a:pPr marL="0" indent="0">
              <a:buNone/>
            </a:pPr>
            <a:r>
              <a:rPr lang="en-GB" b="1" dirty="0"/>
              <a:t>3. Define the following</a:t>
            </a:r>
            <a:r>
              <a:rPr lang="en-GB" dirty="0"/>
              <a:t>:</a:t>
            </a:r>
          </a:p>
          <a:p>
            <a:pPr marL="342900" indent="-342900">
              <a:buAutoNum type="alphaLcParenR"/>
            </a:pPr>
            <a:r>
              <a:rPr lang="en-GB" dirty="0"/>
              <a:t>Undue influence</a:t>
            </a:r>
          </a:p>
          <a:p>
            <a:pPr marL="342900" indent="-342900">
              <a:buAutoNum type="alphaLcParenR"/>
            </a:pPr>
            <a:r>
              <a:rPr lang="en-GB" dirty="0"/>
              <a:t>Void contract</a:t>
            </a:r>
          </a:p>
          <a:p>
            <a:pPr marL="342900" indent="-342900">
              <a:buAutoNum type="alphaLcParenR"/>
            </a:pPr>
            <a:r>
              <a:rPr lang="en-GB" dirty="0"/>
              <a:t>Voidable contract</a:t>
            </a:r>
          </a:p>
          <a:p>
            <a:pPr marL="342900" indent="-342900">
              <a:buAutoNum type="alphaLcParenR"/>
            </a:pPr>
            <a:r>
              <a:rPr lang="en-GB" dirty="0"/>
              <a:t>Mutual mistake</a:t>
            </a:r>
          </a:p>
          <a:p>
            <a:pPr marL="342900" indent="-342900">
              <a:buAutoNum type="alphaLcParenR"/>
            </a:pPr>
            <a:r>
              <a:rPr lang="en-GB" dirty="0"/>
              <a:t>Common mistake</a:t>
            </a:r>
          </a:p>
          <a:p>
            <a:pPr marL="342900" indent="-342900">
              <a:buAutoNum type="alphaLcParenR"/>
            </a:pPr>
            <a:r>
              <a:rPr lang="en-GB" dirty="0"/>
              <a:t>Unilateral mistake</a:t>
            </a:r>
          </a:p>
        </p:txBody>
      </p:sp>
      <p:sp>
        <p:nvSpPr>
          <p:cNvPr id="6" name="TextBox 5">
            <a:extLst>
              <a:ext uri="{FF2B5EF4-FFF2-40B4-BE49-F238E27FC236}">
                <a16:creationId xmlns:a16="http://schemas.microsoft.com/office/drawing/2014/main" id="{84ACA18E-8BBC-9A1B-BB38-1E7C7FC62173}"/>
              </a:ext>
            </a:extLst>
          </p:cNvPr>
          <p:cNvSpPr txBox="1"/>
          <p:nvPr/>
        </p:nvSpPr>
        <p:spPr>
          <a:xfrm>
            <a:off x="5183512" y="2481497"/>
            <a:ext cx="5920353" cy="2585323"/>
          </a:xfrm>
          <a:prstGeom prst="rect">
            <a:avLst/>
          </a:prstGeom>
          <a:noFill/>
        </p:spPr>
        <p:txBody>
          <a:bodyPr wrap="square" rtlCol="0">
            <a:spAutoFit/>
          </a:bodyPr>
          <a:lstStyle/>
          <a:p>
            <a:pPr marL="342900" indent="-342900">
              <a:buAutoNum type="arabicPeriod" startAt="4"/>
            </a:pPr>
            <a:r>
              <a:rPr lang="en-GB" b="1" dirty="0"/>
              <a:t>Which one of the following types of mistake will render a contract void?</a:t>
            </a:r>
          </a:p>
          <a:p>
            <a:r>
              <a:rPr lang="en-GB" dirty="0"/>
              <a:t>a) A mistake as to the identity of the subject matter of the contract</a:t>
            </a:r>
          </a:p>
          <a:p>
            <a:r>
              <a:rPr lang="en-GB" dirty="0"/>
              <a:t>b) A mistake as to any condition of the contract</a:t>
            </a:r>
          </a:p>
          <a:p>
            <a:r>
              <a:rPr lang="en-GB" dirty="0"/>
              <a:t>c) A mistake that has financial consequences for at least one party to the contract</a:t>
            </a:r>
          </a:p>
          <a:p>
            <a:r>
              <a:rPr lang="en-GB" dirty="0"/>
              <a:t>d) A mistake relating to the price payable under the contract</a:t>
            </a:r>
          </a:p>
        </p:txBody>
      </p:sp>
    </p:spTree>
    <p:extLst>
      <p:ext uri="{BB962C8B-B14F-4D97-AF65-F5344CB8AC3E}">
        <p14:creationId xmlns:p14="http://schemas.microsoft.com/office/powerpoint/2010/main" val="172201074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7F707-71C1-E497-85F3-AA48D0C6EB4E}"/>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F21FA78A-9489-B1E9-715E-ECAEE833DADA}"/>
              </a:ext>
            </a:extLst>
          </p:cNvPr>
          <p:cNvPicPr>
            <a:picLocks noGrp="1" noChangeAspect="1"/>
          </p:cNvPicPr>
          <p:nvPr>
            <p:ph idx="1"/>
          </p:nvPr>
        </p:nvPicPr>
        <p:blipFill>
          <a:blip r:embed="rId3"/>
          <a:stretch>
            <a:fillRect/>
          </a:stretch>
        </p:blipFill>
        <p:spPr>
          <a:xfrm>
            <a:off x="649905" y="3119614"/>
            <a:ext cx="8743950" cy="1704975"/>
          </a:xfrm>
        </p:spPr>
      </p:pic>
    </p:spTree>
    <p:extLst>
      <p:ext uri="{BB962C8B-B14F-4D97-AF65-F5344CB8AC3E}">
        <p14:creationId xmlns:p14="http://schemas.microsoft.com/office/powerpoint/2010/main" val="307521658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9" name="Straight Connector 28">
            <a:extLst>
              <a:ext uri="{FF2B5EF4-FFF2-40B4-BE49-F238E27FC236}">
                <a16:creationId xmlns:a16="http://schemas.microsoft.com/office/drawing/2014/main" id="{D8689CE0-64D2-447C-9C1F-872D111D8A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8520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31" name="Rectangle 30">
            <a:extLst>
              <a:ext uri="{FF2B5EF4-FFF2-40B4-BE49-F238E27FC236}">
                <a16:creationId xmlns:a16="http://schemas.microsoft.com/office/drawing/2014/main" id="{511C99DC-C3C5-4EBE-91DD-345109C3D6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3E795C-BF10-8BB6-F03A-55CFC81AAC20}"/>
              </a:ext>
            </a:extLst>
          </p:cNvPr>
          <p:cNvSpPr>
            <a:spLocks noGrp="1"/>
          </p:cNvSpPr>
          <p:nvPr>
            <p:ph type="title"/>
          </p:nvPr>
        </p:nvSpPr>
        <p:spPr>
          <a:xfrm>
            <a:off x="1044516" y="1076635"/>
            <a:ext cx="3930256" cy="3495365"/>
          </a:xfrm>
        </p:spPr>
        <p:txBody>
          <a:bodyPr vert="horz" lIns="91440" tIns="45720" rIns="91440" bIns="45720" rtlCol="0" anchor="t">
            <a:normAutofit/>
          </a:bodyPr>
          <a:lstStyle/>
          <a:p>
            <a:r>
              <a:rPr lang="en-US" sz="4000" cap="all"/>
              <a:t>Knowledge checks</a:t>
            </a:r>
          </a:p>
        </p:txBody>
      </p:sp>
      <p:sp>
        <p:nvSpPr>
          <p:cNvPr id="3" name="Content Placeholder 2">
            <a:extLst>
              <a:ext uri="{FF2B5EF4-FFF2-40B4-BE49-F238E27FC236}">
                <a16:creationId xmlns:a16="http://schemas.microsoft.com/office/drawing/2014/main" id="{1E0CAB66-A419-2234-77B4-482CC78E9996}"/>
              </a:ext>
            </a:extLst>
          </p:cNvPr>
          <p:cNvSpPr>
            <a:spLocks noGrp="1"/>
          </p:cNvSpPr>
          <p:nvPr>
            <p:ph idx="1"/>
          </p:nvPr>
        </p:nvSpPr>
        <p:spPr>
          <a:xfrm>
            <a:off x="5301529" y="-261678"/>
            <a:ext cx="3930256" cy="1126847"/>
          </a:xfrm>
        </p:spPr>
        <p:txBody>
          <a:bodyPr vert="horz" lIns="91440" tIns="45720" rIns="91440" bIns="45720" rtlCol="0" anchor="b">
            <a:normAutofit/>
          </a:bodyPr>
          <a:lstStyle/>
          <a:p>
            <a:pPr marL="0" indent="0">
              <a:lnSpc>
                <a:spcPct val="120000"/>
              </a:lnSpc>
              <a:buNone/>
            </a:pPr>
            <a:r>
              <a:rPr lang="en-US" sz="2000" dirty="0"/>
              <a:t>5.  </a:t>
            </a:r>
          </a:p>
        </p:txBody>
      </p:sp>
      <p:cxnSp>
        <p:nvCxnSpPr>
          <p:cNvPr id="33" name="Straight Connector 32">
            <a:extLst>
              <a:ext uri="{FF2B5EF4-FFF2-40B4-BE49-F238E27FC236}">
                <a16:creationId xmlns:a16="http://schemas.microsoft.com/office/drawing/2014/main" id="{B0AA360F-DECB-4836-8FB6-22C4BC3FB0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84" y="1186792"/>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6" name="Table 5">
            <a:extLst>
              <a:ext uri="{FF2B5EF4-FFF2-40B4-BE49-F238E27FC236}">
                <a16:creationId xmlns:a16="http://schemas.microsoft.com/office/drawing/2014/main" id="{172AFF87-29FE-844F-E1AA-BC7D18697485}"/>
              </a:ext>
            </a:extLst>
          </p:cNvPr>
          <p:cNvGraphicFramePr>
            <a:graphicFrameLocks noGrp="1"/>
          </p:cNvGraphicFramePr>
          <p:nvPr>
            <p:extLst>
              <p:ext uri="{D42A27DB-BD31-4B8C-83A1-F6EECF244321}">
                <p14:modId xmlns:p14="http://schemas.microsoft.com/office/powerpoint/2010/main" val="4112241819"/>
              </p:ext>
            </p:extLst>
          </p:nvPr>
        </p:nvGraphicFramePr>
        <p:xfrm>
          <a:off x="6003001" y="571499"/>
          <a:ext cx="5112272" cy="5718092"/>
        </p:xfrm>
        <a:graphic>
          <a:graphicData uri="http://schemas.openxmlformats.org/drawingml/2006/table">
            <a:tbl>
              <a:tblPr firstRow="1" firstCol="1" lastRow="1" lastCol="1" bandRow="1" bandCol="1"/>
              <a:tblGrid>
                <a:gridCol w="315926">
                  <a:extLst>
                    <a:ext uri="{9D8B030D-6E8A-4147-A177-3AD203B41FA5}">
                      <a16:colId xmlns:a16="http://schemas.microsoft.com/office/drawing/2014/main" val="1961923712"/>
                    </a:ext>
                  </a:extLst>
                </a:gridCol>
                <a:gridCol w="4553917">
                  <a:extLst>
                    <a:ext uri="{9D8B030D-6E8A-4147-A177-3AD203B41FA5}">
                      <a16:colId xmlns:a16="http://schemas.microsoft.com/office/drawing/2014/main" val="1231190590"/>
                    </a:ext>
                  </a:extLst>
                </a:gridCol>
                <a:gridCol w="242429">
                  <a:extLst>
                    <a:ext uri="{9D8B030D-6E8A-4147-A177-3AD203B41FA5}">
                      <a16:colId xmlns:a16="http://schemas.microsoft.com/office/drawing/2014/main" val="4134505658"/>
                    </a:ext>
                  </a:extLst>
                </a:gridCol>
              </a:tblGrid>
              <a:tr h="2196612">
                <a:tc gridSpan="3">
                  <a:txBody>
                    <a:bodyPr/>
                    <a:lstStyle/>
                    <a:p>
                      <a:pPr algn="l" fontAlgn="t">
                        <a:lnSpc>
                          <a:spcPct val="115000"/>
                        </a:lnSpc>
                        <a:spcAft>
                          <a:spcPts val="1000"/>
                        </a:spcAft>
                        <a:buNone/>
                      </a:pPr>
                      <a:r>
                        <a:rPr lang="en-GB" sz="1100" b="0" i="0" u="none" strike="noStrike">
                          <a:effectLst/>
                          <a:latin typeface="Calibri" panose="020F0502020204030204" pitchFamily="34" charset="0"/>
                          <a:ea typeface="Calibri" panose="020F0502020204030204" pitchFamily="34" charset="0"/>
                          <a:cs typeface="Arial" panose="020B0604020202020204" pitchFamily="34" charset="0"/>
                        </a:rPr>
                        <a:t>IT Experts Ltd is a company selling IT software. Gruff is an employee of IT Experts Ltd and he makes a mistake as to the price of a photocopier on IT Experts Ltd’s website. The photocopier usually sells for £6000 but Gruff mistakenly inputs the price as £60.  Thousands of these photocopiers are ordered by customers and the orders are accepted by IT Experts Ltd’s automated system before the error in pricing is noticed. </a:t>
                      </a:r>
                      <a:endParaRPr lang="en-GB" sz="1600" b="0" i="0" u="none" strike="noStrike">
                        <a:effectLst/>
                        <a:latin typeface="Arial" panose="020B0604020202020204" pitchFamily="34" charset="0"/>
                      </a:endParaRPr>
                    </a:p>
                    <a:p>
                      <a:pPr algn="l" fontAlgn="t">
                        <a:lnSpc>
                          <a:spcPct val="115000"/>
                        </a:lnSpc>
                        <a:spcAft>
                          <a:spcPts val="1000"/>
                        </a:spcAft>
                        <a:buNone/>
                      </a:pPr>
                      <a:r>
                        <a:rPr lang="en-GB" sz="1100" b="0" i="0" u="none" strike="noStrike">
                          <a:effectLst/>
                          <a:latin typeface="Calibri" panose="020F0502020204030204" pitchFamily="34" charset="0"/>
                          <a:ea typeface="Calibri" panose="020F0502020204030204" pitchFamily="34" charset="0"/>
                          <a:cs typeface="Arial" panose="020B0604020202020204" pitchFamily="34" charset="0"/>
                        </a:rPr>
                        <a:t> </a:t>
                      </a:r>
                      <a:endParaRPr lang="en-GB" sz="1600" b="0" i="0" u="none" strike="noStrike">
                        <a:effectLst/>
                        <a:latin typeface="Arial" panose="020B0604020202020204" pitchFamily="34" charset="0"/>
                      </a:endParaRPr>
                    </a:p>
                    <a:p>
                      <a:pPr algn="l" fontAlgn="t">
                        <a:lnSpc>
                          <a:spcPct val="115000"/>
                        </a:lnSpc>
                        <a:spcAft>
                          <a:spcPts val="1000"/>
                        </a:spcAft>
                        <a:buNone/>
                      </a:pPr>
                      <a:r>
                        <a:rPr lang="en-GB" sz="1100" b="1" i="0" u="none" strike="noStrike">
                          <a:effectLst/>
                          <a:latin typeface="Calibri" panose="020F0502020204030204" pitchFamily="34" charset="0"/>
                          <a:ea typeface="Calibri" panose="020F0502020204030204" pitchFamily="34" charset="0"/>
                          <a:cs typeface="Arial" panose="020B0604020202020204" pitchFamily="34" charset="0"/>
                        </a:rPr>
                        <a:t>Which ONE of the following statements describes the most likely outcome in this matter? </a:t>
                      </a:r>
                      <a:endParaRPr lang="en-GB" sz="1600" b="0" i="0" u="none" strike="noStrike">
                        <a:effectLst/>
                        <a:latin typeface="Arial" panose="020B0604020202020204" pitchFamily="34" charset="0"/>
                      </a:endParaRPr>
                    </a:p>
                    <a:p>
                      <a:pPr algn="l" fontAlgn="t">
                        <a:lnSpc>
                          <a:spcPct val="115000"/>
                        </a:lnSpc>
                        <a:spcAft>
                          <a:spcPts val="1000"/>
                        </a:spcAft>
                        <a:buNone/>
                      </a:pPr>
                      <a:r>
                        <a:rPr lang="en-GB" sz="1100" b="1" i="0" u="none" strike="noStrike">
                          <a:effectLst/>
                          <a:latin typeface="Calibri" panose="020F0502020204030204" pitchFamily="34" charset="0"/>
                          <a:ea typeface="Calibri" panose="020F0502020204030204" pitchFamily="34" charset="0"/>
                          <a:cs typeface="Arial" panose="020B0604020202020204" pitchFamily="34" charset="0"/>
                        </a:rPr>
                        <a:t> </a:t>
                      </a:r>
                      <a:endParaRPr lang="en-GB" sz="1600" b="0" i="0" u="none" strike="noStrike">
                        <a:effectLst/>
                        <a:latin typeface="Arial" panose="020B0604020202020204" pitchFamily="34" charset="0"/>
                      </a:endParaRPr>
                    </a:p>
                  </a:txBody>
                  <a:tcPr marL="83627" marR="83627" marT="41814" marB="41814">
                    <a:lnL>
                      <a:noFill/>
                    </a:lnL>
                    <a:lnR>
                      <a:noFill/>
                    </a:lnR>
                    <a:lnT>
                      <a:noFill/>
                    </a:lnT>
                    <a:lnB>
                      <a:noFill/>
                    </a:lnB>
                    <a:no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591483696"/>
                  </a:ext>
                </a:extLst>
              </a:tr>
              <a:tr h="927683">
                <a:tc>
                  <a:txBody>
                    <a:bodyPr/>
                    <a:lstStyle/>
                    <a:p>
                      <a:pPr algn="l" fontAlgn="t">
                        <a:lnSpc>
                          <a:spcPct val="115000"/>
                        </a:lnSpc>
                        <a:spcAft>
                          <a:spcPts val="1000"/>
                        </a:spcAft>
                        <a:buNone/>
                      </a:pPr>
                      <a:r>
                        <a:rPr lang="en-GB" sz="1100" b="1" i="0" u="none" strike="noStrike">
                          <a:effectLst/>
                          <a:latin typeface="Calibri" panose="020F0502020204030204" pitchFamily="34" charset="0"/>
                          <a:ea typeface="Calibri" panose="020F0502020204030204" pitchFamily="34" charset="0"/>
                          <a:cs typeface="Arial" panose="020B0604020202020204" pitchFamily="34" charset="0"/>
                        </a:rPr>
                        <a:t>A</a:t>
                      </a:r>
                      <a:endParaRPr lang="en-GB" sz="1600" b="0" i="0" u="none" strike="noStrike">
                        <a:effectLst/>
                        <a:latin typeface="Arial" panose="020B0604020202020204" pitchFamily="34" charset="0"/>
                      </a:endParaRPr>
                    </a:p>
                  </a:txBody>
                  <a:tcPr marL="62721" marR="62721" marT="8711" marB="0">
                    <a:lnL>
                      <a:noFill/>
                    </a:lnL>
                    <a:lnR>
                      <a:noFill/>
                    </a:lnR>
                    <a:lnT>
                      <a:noFill/>
                    </a:lnT>
                    <a:lnB>
                      <a:noFill/>
                    </a:lnB>
                    <a:noFill/>
                  </a:tcPr>
                </a:tc>
                <a:tc>
                  <a:txBody>
                    <a:bodyPr/>
                    <a:lstStyle/>
                    <a:p>
                      <a:pPr algn="l" fontAlgn="t">
                        <a:lnSpc>
                          <a:spcPct val="115000"/>
                        </a:lnSpc>
                        <a:spcAft>
                          <a:spcPts val="1000"/>
                        </a:spcAft>
                        <a:buNone/>
                      </a:pPr>
                      <a:r>
                        <a:rPr lang="en-GB" sz="1100" b="0" i="0" u="none" strike="noStrike">
                          <a:effectLst/>
                          <a:latin typeface="Calibri" panose="020F0502020204030204" pitchFamily="34" charset="0"/>
                          <a:ea typeface="Calibri" panose="020F0502020204030204" pitchFamily="34" charset="0"/>
                          <a:cs typeface="Arial" panose="020B0604020202020204" pitchFamily="34" charset="0"/>
                        </a:rPr>
                        <a:t>The customers buying the printers had no knowledge of Gruff’s mistake and have bought them in good faith so the contract will be binding on IT Experts Ltd</a:t>
                      </a:r>
                      <a:endParaRPr lang="en-GB" sz="1600" b="0" i="0" u="none" strike="noStrike">
                        <a:effectLst/>
                        <a:latin typeface="Arial" panose="020B0604020202020204" pitchFamily="34" charset="0"/>
                      </a:endParaRPr>
                    </a:p>
                    <a:p>
                      <a:pPr algn="l" fontAlgn="t">
                        <a:lnSpc>
                          <a:spcPct val="115000"/>
                        </a:lnSpc>
                        <a:spcAft>
                          <a:spcPts val="1000"/>
                        </a:spcAft>
                        <a:buNone/>
                      </a:pPr>
                      <a:r>
                        <a:rPr lang="en-GB" sz="1100" b="0" i="0" u="none" strike="noStrike">
                          <a:effectLst/>
                          <a:latin typeface="Calibri" panose="020F0502020204030204" pitchFamily="34" charset="0"/>
                          <a:ea typeface="Calibri" panose="020F0502020204030204" pitchFamily="34" charset="0"/>
                          <a:cs typeface="Arial" panose="020B0604020202020204" pitchFamily="34" charset="0"/>
                        </a:rPr>
                        <a:t> </a:t>
                      </a:r>
                      <a:endParaRPr lang="en-GB" sz="1600" b="0" i="0" u="none" strike="noStrike">
                        <a:effectLst/>
                        <a:latin typeface="Arial" panose="020B0604020202020204" pitchFamily="34" charset="0"/>
                      </a:endParaRPr>
                    </a:p>
                  </a:txBody>
                  <a:tcPr marL="62721" marR="62721" marT="8711" marB="0">
                    <a:lnL>
                      <a:noFill/>
                    </a:lnL>
                    <a:lnR w="12700" cap="flat" cmpd="sng" algn="ctr">
                      <a:solidFill>
                        <a:srgbClr val="000000"/>
                      </a:solidFill>
                      <a:prstDash val="solid"/>
                      <a:round/>
                      <a:headEnd type="none" w="med" len="med"/>
                      <a:tailEnd type="none" w="med" len="med"/>
                    </a:lnR>
                    <a:lnT>
                      <a:noFill/>
                    </a:lnT>
                    <a:lnB>
                      <a:noFill/>
                    </a:lnB>
                    <a:noFill/>
                  </a:tcPr>
                </a:tc>
                <a:tc>
                  <a:txBody>
                    <a:bodyPr/>
                    <a:lstStyle/>
                    <a:p>
                      <a:pPr algn="l" fontAlgn="ctr">
                        <a:lnSpc>
                          <a:spcPct val="115000"/>
                        </a:lnSpc>
                        <a:spcAft>
                          <a:spcPts val="1000"/>
                        </a:spcAft>
                        <a:buNone/>
                      </a:pPr>
                      <a:r>
                        <a:rPr lang="en-GB" sz="1000" b="0" i="0" u="none" strike="noStrike">
                          <a:effectLst/>
                          <a:latin typeface="Arial" panose="020B0604020202020204" pitchFamily="34" charset="0"/>
                          <a:ea typeface="Calibri" panose="020F0502020204030204" pitchFamily="34" charset="0"/>
                          <a:cs typeface="Arial" panose="020B0604020202020204" pitchFamily="34" charset="0"/>
                        </a:rPr>
                        <a:t> </a:t>
                      </a:r>
                      <a:endParaRPr lang="en-GB" sz="1600" b="0" i="0" u="none" strike="noStrike">
                        <a:effectLst/>
                        <a:latin typeface="Arial" panose="020B0604020202020204" pitchFamily="34" charset="0"/>
                      </a:endParaRPr>
                    </a:p>
                  </a:txBody>
                  <a:tcPr marL="8711" marR="8711" marT="8711" marB="0" anchor="ctr">
                    <a:lnL w="12700" cap="flat" cmpd="sng" algn="ctr">
                      <a:solidFill>
                        <a:srgbClr val="000000"/>
                      </a:solidFill>
                      <a:prstDash val="solid"/>
                      <a:round/>
                      <a:headEnd type="none" w="med" len="med"/>
                      <a:tailEnd type="none" w="med" len="med"/>
                    </a:lnL>
                    <a:lnR>
                      <a:noFill/>
                    </a:lnR>
                    <a:lnT>
                      <a:noFill/>
                    </a:lnT>
                    <a:lnB>
                      <a:noFill/>
                    </a:lnB>
                    <a:noFill/>
                  </a:tcPr>
                </a:tc>
                <a:extLst>
                  <a:ext uri="{0D108BD9-81ED-4DB2-BD59-A6C34878D82A}">
                    <a16:rowId xmlns:a16="http://schemas.microsoft.com/office/drawing/2014/main" val="1352463319"/>
                  </a:ext>
                </a:extLst>
              </a:tr>
              <a:tr h="927683">
                <a:tc>
                  <a:txBody>
                    <a:bodyPr/>
                    <a:lstStyle/>
                    <a:p>
                      <a:pPr algn="l" fontAlgn="t">
                        <a:lnSpc>
                          <a:spcPct val="115000"/>
                        </a:lnSpc>
                        <a:spcAft>
                          <a:spcPts val="1000"/>
                        </a:spcAft>
                        <a:buNone/>
                      </a:pPr>
                      <a:r>
                        <a:rPr lang="en-GB" sz="1100" b="1" i="0" u="none" strike="noStrike">
                          <a:effectLst/>
                          <a:latin typeface="Calibri" panose="020F0502020204030204" pitchFamily="34" charset="0"/>
                          <a:ea typeface="Calibri" panose="020F0502020204030204" pitchFamily="34" charset="0"/>
                          <a:cs typeface="Arial" panose="020B0604020202020204" pitchFamily="34" charset="0"/>
                        </a:rPr>
                        <a:t>B</a:t>
                      </a:r>
                      <a:endParaRPr lang="en-GB" sz="1600" b="0" i="0" u="none" strike="noStrike">
                        <a:effectLst/>
                        <a:latin typeface="Arial" panose="020B0604020202020204" pitchFamily="34" charset="0"/>
                      </a:endParaRPr>
                    </a:p>
                  </a:txBody>
                  <a:tcPr marL="62721" marR="62721" marT="8711" marB="0">
                    <a:lnL>
                      <a:noFill/>
                    </a:lnL>
                    <a:lnR>
                      <a:noFill/>
                    </a:lnR>
                    <a:lnT>
                      <a:noFill/>
                    </a:lnT>
                    <a:lnB>
                      <a:noFill/>
                    </a:lnB>
                    <a:noFill/>
                  </a:tcPr>
                </a:tc>
                <a:tc>
                  <a:txBody>
                    <a:bodyPr/>
                    <a:lstStyle/>
                    <a:p>
                      <a:pPr algn="l" fontAlgn="t">
                        <a:lnSpc>
                          <a:spcPct val="115000"/>
                        </a:lnSpc>
                        <a:spcAft>
                          <a:spcPts val="1000"/>
                        </a:spcAft>
                        <a:buNone/>
                      </a:pPr>
                      <a:r>
                        <a:rPr lang="en-GB" sz="1100" b="0" i="0" u="none" strike="noStrike">
                          <a:effectLst/>
                          <a:latin typeface="Calibri" panose="020F0502020204030204" pitchFamily="34" charset="0"/>
                          <a:ea typeface="Calibri" panose="020F0502020204030204" pitchFamily="34" charset="0"/>
                          <a:cs typeface="Arial" panose="020B0604020202020204" pitchFamily="34" charset="0"/>
                        </a:rPr>
                        <a:t>The pricing is obviously a unilateral mistake and the customers who ordered the photocopiers must have known this, so the contract is unlikely to be binding on IT Experts Ltd</a:t>
                      </a:r>
                      <a:endParaRPr lang="en-GB" sz="1600" b="0" i="0" u="none" strike="noStrike">
                        <a:effectLst/>
                        <a:latin typeface="Arial" panose="020B0604020202020204" pitchFamily="34" charset="0"/>
                      </a:endParaRPr>
                    </a:p>
                    <a:p>
                      <a:pPr algn="l" fontAlgn="t">
                        <a:lnSpc>
                          <a:spcPct val="115000"/>
                        </a:lnSpc>
                        <a:spcAft>
                          <a:spcPts val="1000"/>
                        </a:spcAft>
                        <a:buNone/>
                      </a:pPr>
                      <a:r>
                        <a:rPr lang="en-GB" sz="1100" b="0" i="0" u="none" strike="noStrike">
                          <a:effectLst/>
                          <a:latin typeface="Calibri" panose="020F0502020204030204" pitchFamily="34" charset="0"/>
                          <a:ea typeface="Calibri" panose="020F0502020204030204" pitchFamily="34" charset="0"/>
                          <a:cs typeface="Arial" panose="020B0604020202020204" pitchFamily="34" charset="0"/>
                        </a:rPr>
                        <a:t> </a:t>
                      </a:r>
                      <a:endParaRPr lang="en-GB" sz="1600" b="0" i="0" u="none" strike="noStrike">
                        <a:effectLst/>
                        <a:latin typeface="Arial" panose="020B0604020202020204" pitchFamily="34" charset="0"/>
                      </a:endParaRPr>
                    </a:p>
                  </a:txBody>
                  <a:tcPr marL="62721" marR="62721" marT="8711" marB="0">
                    <a:lnL>
                      <a:noFill/>
                    </a:lnL>
                    <a:lnR w="12700" cap="flat" cmpd="sng" algn="ctr">
                      <a:solidFill>
                        <a:srgbClr val="000000"/>
                      </a:solidFill>
                      <a:prstDash val="solid"/>
                      <a:round/>
                      <a:headEnd type="none" w="med" len="med"/>
                      <a:tailEnd type="none" w="med" len="med"/>
                    </a:lnR>
                    <a:lnT>
                      <a:noFill/>
                    </a:lnT>
                    <a:lnB>
                      <a:noFill/>
                    </a:lnB>
                    <a:noFill/>
                  </a:tcPr>
                </a:tc>
                <a:tc>
                  <a:txBody>
                    <a:bodyPr/>
                    <a:lstStyle/>
                    <a:p>
                      <a:pPr algn="l" fontAlgn="ctr">
                        <a:lnSpc>
                          <a:spcPct val="115000"/>
                        </a:lnSpc>
                        <a:spcAft>
                          <a:spcPts val="1000"/>
                        </a:spcAft>
                        <a:buNone/>
                      </a:pPr>
                      <a:r>
                        <a:rPr lang="en-GB" sz="1000" b="0" i="0" u="none" strike="noStrike">
                          <a:effectLst/>
                          <a:latin typeface="Arial" panose="020B0604020202020204" pitchFamily="34" charset="0"/>
                          <a:ea typeface="Calibri" panose="020F0502020204030204" pitchFamily="34" charset="0"/>
                          <a:cs typeface="Arial" panose="020B0604020202020204" pitchFamily="34" charset="0"/>
                        </a:rPr>
                        <a:t> </a:t>
                      </a:r>
                      <a:endParaRPr lang="en-GB" sz="1600" b="0" i="0" u="none" strike="noStrike">
                        <a:effectLst/>
                        <a:latin typeface="Arial" panose="020B0604020202020204" pitchFamily="34" charset="0"/>
                      </a:endParaRPr>
                    </a:p>
                  </a:txBody>
                  <a:tcPr marL="8711" marR="8711" marT="8711" marB="0" anchor="ctr">
                    <a:lnL w="12700" cap="flat" cmpd="sng" algn="ctr">
                      <a:solidFill>
                        <a:srgbClr val="000000"/>
                      </a:solidFill>
                      <a:prstDash val="solid"/>
                      <a:round/>
                      <a:headEnd type="none" w="med" len="med"/>
                      <a:tailEnd type="none" w="med" len="med"/>
                    </a:lnL>
                    <a:lnR>
                      <a:noFill/>
                    </a:lnR>
                    <a:lnT>
                      <a:noFill/>
                    </a:lnT>
                    <a:lnB>
                      <a:noFill/>
                    </a:lnB>
                    <a:noFill/>
                  </a:tcPr>
                </a:tc>
                <a:extLst>
                  <a:ext uri="{0D108BD9-81ED-4DB2-BD59-A6C34878D82A}">
                    <a16:rowId xmlns:a16="http://schemas.microsoft.com/office/drawing/2014/main" val="3864142808"/>
                  </a:ext>
                </a:extLst>
              </a:tr>
              <a:tr h="927683">
                <a:tc>
                  <a:txBody>
                    <a:bodyPr/>
                    <a:lstStyle/>
                    <a:p>
                      <a:pPr algn="l" fontAlgn="t">
                        <a:lnSpc>
                          <a:spcPct val="115000"/>
                        </a:lnSpc>
                        <a:spcAft>
                          <a:spcPts val="1000"/>
                        </a:spcAft>
                        <a:buNone/>
                      </a:pPr>
                      <a:r>
                        <a:rPr lang="en-GB" sz="1100" b="1" i="0" u="none" strike="noStrike">
                          <a:effectLst/>
                          <a:latin typeface="Calibri" panose="020F0502020204030204" pitchFamily="34" charset="0"/>
                          <a:ea typeface="Calibri" panose="020F0502020204030204" pitchFamily="34" charset="0"/>
                          <a:cs typeface="Arial" panose="020B0604020202020204" pitchFamily="34" charset="0"/>
                        </a:rPr>
                        <a:t>C</a:t>
                      </a:r>
                      <a:endParaRPr lang="en-GB" sz="1600" b="0" i="0" u="none" strike="noStrike">
                        <a:effectLst/>
                        <a:latin typeface="Arial" panose="020B0604020202020204" pitchFamily="34" charset="0"/>
                      </a:endParaRPr>
                    </a:p>
                  </a:txBody>
                  <a:tcPr marL="62721" marR="62721" marT="8711" marB="0">
                    <a:lnL>
                      <a:noFill/>
                    </a:lnL>
                    <a:lnR>
                      <a:noFill/>
                    </a:lnR>
                    <a:lnT>
                      <a:noFill/>
                    </a:lnT>
                    <a:lnB>
                      <a:noFill/>
                    </a:lnB>
                    <a:noFill/>
                  </a:tcPr>
                </a:tc>
                <a:tc>
                  <a:txBody>
                    <a:bodyPr/>
                    <a:lstStyle/>
                    <a:p>
                      <a:pPr algn="l" fontAlgn="t">
                        <a:lnSpc>
                          <a:spcPct val="115000"/>
                        </a:lnSpc>
                        <a:spcAft>
                          <a:spcPts val="1000"/>
                        </a:spcAft>
                        <a:buNone/>
                      </a:pPr>
                      <a:r>
                        <a:rPr lang="en-GB" sz="1100" b="0" i="0" u="none" strike="noStrike">
                          <a:effectLst/>
                          <a:latin typeface="Calibri" panose="020F0502020204030204" pitchFamily="34" charset="0"/>
                          <a:ea typeface="Calibri" panose="020F0502020204030204" pitchFamily="34" charset="0"/>
                          <a:cs typeface="Arial" panose="020B0604020202020204" pitchFamily="34" charset="0"/>
                        </a:rPr>
                        <a:t>The pricing is a unilateral mistake, which is fundamental to the contract. However, the customers who ordered the photocopiers did not cause the mistake, so the contract will be binding on IT Experts Ltd</a:t>
                      </a:r>
                      <a:endParaRPr lang="en-GB" sz="1600" b="0" i="0" u="none" strike="noStrike">
                        <a:effectLst/>
                        <a:latin typeface="Arial" panose="020B0604020202020204" pitchFamily="34" charset="0"/>
                      </a:endParaRPr>
                    </a:p>
                    <a:p>
                      <a:pPr algn="l" fontAlgn="t">
                        <a:lnSpc>
                          <a:spcPct val="115000"/>
                        </a:lnSpc>
                        <a:spcAft>
                          <a:spcPts val="1000"/>
                        </a:spcAft>
                        <a:buNone/>
                      </a:pPr>
                      <a:r>
                        <a:rPr lang="en-GB" sz="1100" b="0" i="0" u="none" strike="noStrike">
                          <a:effectLst/>
                          <a:latin typeface="Calibri" panose="020F0502020204030204" pitchFamily="34" charset="0"/>
                          <a:ea typeface="Calibri" panose="020F0502020204030204" pitchFamily="34" charset="0"/>
                          <a:cs typeface="Arial" panose="020B0604020202020204" pitchFamily="34" charset="0"/>
                        </a:rPr>
                        <a:t> </a:t>
                      </a:r>
                      <a:endParaRPr lang="en-GB" sz="1600" b="0" i="0" u="none" strike="noStrike">
                        <a:effectLst/>
                        <a:latin typeface="Arial" panose="020B0604020202020204" pitchFamily="34" charset="0"/>
                      </a:endParaRPr>
                    </a:p>
                  </a:txBody>
                  <a:tcPr marL="62721" marR="62721" marT="8711" marB="0">
                    <a:lnL>
                      <a:noFill/>
                    </a:lnL>
                    <a:lnR w="12700" cap="flat" cmpd="sng" algn="ctr">
                      <a:solidFill>
                        <a:srgbClr val="000000"/>
                      </a:solidFill>
                      <a:prstDash val="solid"/>
                      <a:round/>
                      <a:headEnd type="none" w="med" len="med"/>
                      <a:tailEnd type="none" w="med" len="med"/>
                    </a:lnR>
                    <a:lnT>
                      <a:noFill/>
                    </a:lnT>
                    <a:lnB>
                      <a:noFill/>
                    </a:lnB>
                    <a:noFill/>
                  </a:tcPr>
                </a:tc>
                <a:tc>
                  <a:txBody>
                    <a:bodyPr/>
                    <a:lstStyle/>
                    <a:p>
                      <a:pPr algn="l" fontAlgn="ctr">
                        <a:lnSpc>
                          <a:spcPct val="115000"/>
                        </a:lnSpc>
                        <a:spcAft>
                          <a:spcPts val="1000"/>
                        </a:spcAft>
                        <a:buNone/>
                      </a:pPr>
                      <a:r>
                        <a:rPr lang="en-GB" sz="1000" b="0" i="0" u="none" strike="noStrike">
                          <a:effectLst/>
                          <a:latin typeface="Arial" panose="020B0604020202020204" pitchFamily="34" charset="0"/>
                          <a:ea typeface="Calibri" panose="020F0502020204030204" pitchFamily="34" charset="0"/>
                          <a:cs typeface="Arial" panose="020B0604020202020204" pitchFamily="34" charset="0"/>
                        </a:rPr>
                        <a:t> </a:t>
                      </a:r>
                      <a:endParaRPr lang="en-GB" sz="1600" b="0" i="0" u="none" strike="noStrike">
                        <a:effectLst/>
                        <a:latin typeface="Arial" panose="020B0604020202020204" pitchFamily="34" charset="0"/>
                      </a:endParaRPr>
                    </a:p>
                  </a:txBody>
                  <a:tcPr marL="8711" marR="8711" marT="8711" marB="0" anchor="ctr">
                    <a:lnL w="12700" cap="flat" cmpd="sng" algn="ctr">
                      <a:solidFill>
                        <a:srgbClr val="000000"/>
                      </a:solidFill>
                      <a:prstDash val="solid"/>
                      <a:round/>
                      <a:headEnd type="none" w="med" len="med"/>
                      <a:tailEnd type="none" w="med" len="med"/>
                    </a:lnL>
                    <a:lnR>
                      <a:noFill/>
                    </a:lnR>
                    <a:lnT>
                      <a:noFill/>
                    </a:lnT>
                    <a:lnB>
                      <a:noFill/>
                    </a:lnB>
                    <a:noFill/>
                  </a:tcPr>
                </a:tc>
                <a:extLst>
                  <a:ext uri="{0D108BD9-81ED-4DB2-BD59-A6C34878D82A}">
                    <a16:rowId xmlns:a16="http://schemas.microsoft.com/office/drawing/2014/main" val="4216114429"/>
                  </a:ext>
                </a:extLst>
              </a:tr>
              <a:tr h="735341">
                <a:tc>
                  <a:txBody>
                    <a:bodyPr/>
                    <a:lstStyle/>
                    <a:p>
                      <a:pPr algn="l" fontAlgn="t">
                        <a:lnSpc>
                          <a:spcPct val="115000"/>
                        </a:lnSpc>
                        <a:spcAft>
                          <a:spcPts val="1000"/>
                        </a:spcAft>
                        <a:buNone/>
                      </a:pPr>
                      <a:r>
                        <a:rPr lang="en-GB" sz="1100" b="1" i="0" u="none" strike="noStrike">
                          <a:effectLst/>
                          <a:latin typeface="Calibri" panose="020F0502020204030204" pitchFamily="34" charset="0"/>
                          <a:ea typeface="Calibri" panose="020F0502020204030204" pitchFamily="34" charset="0"/>
                          <a:cs typeface="Arial" panose="020B0604020202020204" pitchFamily="34" charset="0"/>
                        </a:rPr>
                        <a:t>D</a:t>
                      </a:r>
                      <a:endParaRPr lang="en-GB" sz="1600" b="0" i="0" u="none" strike="noStrike">
                        <a:effectLst/>
                        <a:latin typeface="Arial" panose="020B0604020202020204" pitchFamily="34" charset="0"/>
                      </a:endParaRPr>
                    </a:p>
                    <a:p>
                      <a:pPr algn="l" fontAlgn="t">
                        <a:lnSpc>
                          <a:spcPct val="115000"/>
                        </a:lnSpc>
                        <a:spcAft>
                          <a:spcPts val="1000"/>
                        </a:spcAft>
                        <a:buNone/>
                      </a:pPr>
                      <a:r>
                        <a:rPr lang="en-GB" sz="1100" b="1" i="0" u="none" strike="noStrike">
                          <a:effectLst/>
                          <a:latin typeface="Calibri" panose="020F0502020204030204" pitchFamily="34" charset="0"/>
                          <a:ea typeface="Calibri" panose="020F0502020204030204" pitchFamily="34" charset="0"/>
                          <a:cs typeface="Arial" panose="020B0604020202020204" pitchFamily="34" charset="0"/>
                        </a:rPr>
                        <a:t> </a:t>
                      </a:r>
                      <a:endParaRPr lang="en-GB" sz="1600" b="0" i="0" u="none" strike="noStrike">
                        <a:effectLst/>
                        <a:latin typeface="Arial" panose="020B0604020202020204" pitchFamily="34" charset="0"/>
                      </a:endParaRPr>
                    </a:p>
                  </a:txBody>
                  <a:tcPr marL="62721" marR="62721" marT="8711" marB="0">
                    <a:lnL>
                      <a:noFill/>
                    </a:lnL>
                    <a:lnR>
                      <a:noFill/>
                    </a:lnR>
                    <a:lnT>
                      <a:noFill/>
                    </a:lnT>
                    <a:lnB>
                      <a:noFill/>
                    </a:lnB>
                    <a:noFill/>
                  </a:tcPr>
                </a:tc>
                <a:tc>
                  <a:txBody>
                    <a:bodyPr/>
                    <a:lstStyle/>
                    <a:p>
                      <a:pPr algn="just" fontAlgn="t">
                        <a:lnSpc>
                          <a:spcPct val="115000"/>
                        </a:lnSpc>
                        <a:spcAft>
                          <a:spcPts val="1000"/>
                        </a:spcAft>
                        <a:buNone/>
                        <a:tabLst>
                          <a:tab pos="180340" algn="l"/>
                        </a:tabLst>
                      </a:pPr>
                      <a:r>
                        <a:rPr lang="en-GB" sz="1100" b="0" i="0" u="none" strike="noStrike">
                          <a:effectLst/>
                          <a:latin typeface="Calibri" panose="020F0502020204030204" pitchFamily="34" charset="0"/>
                          <a:ea typeface="Calibri" panose="020F0502020204030204" pitchFamily="34" charset="0"/>
                          <a:cs typeface="Arial" panose="020B0604020202020204" pitchFamily="34" charset="0"/>
                        </a:rPr>
                        <a:t>IT Experts Ltd is not responsible for mistakes by its employees, therefore the contract will not be binding on IT Experts Ltd</a:t>
                      </a:r>
                      <a:endParaRPr lang="en-GB" sz="1600" b="0" i="0" u="none" strike="noStrike">
                        <a:effectLst/>
                        <a:latin typeface="Arial" panose="020B0604020202020204" pitchFamily="34" charset="0"/>
                      </a:endParaRPr>
                    </a:p>
                    <a:p>
                      <a:pPr marL="182880" indent="-182880" algn="just" fontAlgn="t">
                        <a:lnSpc>
                          <a:spcPct val="115000"/>
                        </a:lnSpc>
                        <a:spcAft>
                          <a:spcPts val="1000"/>
                        </a:spcAft>
                        <a:buNone/>
                        <a:tabLst>
                          <a:tab pos="180340" algn="l"/>
                        </a:tabLst>
                      </a:pPr>
                      <a:r>
                        <a:rPr lang="en-GB" sz="1100" b="0" i="0" u="none" strike="noStrike">
                          <a:effectLst/>
                          <a:latin typeface="Calibri" panose="020F0502020204030204" pitchFamily="34" charset="0"/>
                          <a:ea typeface="Calibri" panose="020F0502020204030204" pitchFamily="34" charset="0"/>
                          <a:cs typeface="Arial" panose="020B0604020202020204" pitchFamily="34" charset="0"/>
                        </a:rPr>
                        <a:t> </a:t>
                      </a:r>
                      <a:endParaRPr lang="en-GB" sz="1600" b="0" i="0" u="none" strike="noStrike">
                        <a:effectLst/>
                        <a:latin typeface="Arial" panose="020B0604020202020204" pitchFamily="34" charset="0"/>
                      </a:endParaRPr>
                    </a:p>
                  </a:txBody>
                  <a:tcPr marL="62721" marR="62721" marT="8711" marB="0">
                    <a:lnL>
                      <a:noFill/>
                    </a:lnL>
                    <a:lnR w="12700" cap="flat" cmpd="sng" algn="ctr">
                      <a:solidFill>
                        <a:srgbClr val="000000"/>
                      </a:solidFill>
                      <a:prstDash val="solid"/>
                      <a:round/>
                      <a:headEnd type="none" w="med" len="med"/>
                      <a:tailEnd type="none" w="med" len="med"/>
                    </a:lnR>
                    <a:lnT>
                      <a:noFill/>
                    </a:lnT>
                    <a:lnB>
                      <a:noFill/>
                    </a:lnB>
                    <a:noFill/>
                  </a:tcPr>
                </a:tc>
                <a:tc>
                  <a:txBody>
                    <a:bodyPr/>
                    <a:lstStyle/>
                    <a:p>
                      <a:pPr algn="l" fontAlgn="ctr">
                        <a:lnSpc>
                          <a:spcPct val="115000"/>
                        </a:lnSpc>
                        <a:spcAft>
                          <a:spcPts val="1000"/>
                        </a:spcAft>
                        <a:buNone/>
                      </a:pPr>
                      <a:r>
                        <a:rPr lang="en-GB" sz="1000" b="0" i="0" u="none" strike="noStrike" dirty="0">
                          <a:effectLst/>
                          <a:latin typeface="Arial" panose="020B0604020202020204" pitchFamily="34" charset="0"/>
                          <a:ea typeface="Calibri" panose="020F0502020204030204" pitchFamily="34" charset="0"/>
                          <a:cs typeface="Arial" panose="020B0604020202020204" pitchFamily="34" charset="0"/>
                        </a:rPr>
                        <a:t> </a:t>
                      </a:r>
                      <a:endParaRPr lang="en-GB" sz="1600" b="0" i="0" u="none" strike="noStrike" dirty="0">
                        <a:effectLst/>
                        <a:latin typeface="Arial" panose="020B0604020202020204" pitchFamily="34" charset="0"/>
                      </a:endParaRPr>
                    </a:p>
                  </a:txBody>
                  <a:tcPr marL="8711" marR="8711" marT="8711" marB="0" anchor="ctr">
                    <a:lnL w="12700" cap="flat" cmpd="sng" algn="ctr">
                      <a:solidFill>
                        <a:srgbClr val="000000"/>
                      </a:solidFill>
                      <a:prstDash val="solid"/>
                      <a:round/>
                      <a:headEnd type="none" w="med" len="med"/>
                      <a:tailEnd type="none" w="med" len="med"/>
                    </a:lnL>
                    <a:lnR>
                      <a:noFill/>
                    </a:lnR>
                    <a:lnT>
                      <a:noFill/>
                    </a:lnT>
                    <a:lnB>
                      <a:noFill/>
                    </a:lnB>
                    <a:noFill/>
                  </a:tcPr>
                </a:tc>
                <a:extLst>
                  <a:ext uri="{0D108BD9-81ED-4DB2-BD59-A6C34878D82A}">
                    <a16:rowId xmlns:a16="http://schemas.microsoft.com/office/drawing/2014/main" val="1416943839"/>
                  </a:ext>
                </a:extLst>
              </a:tr>
            </a:tbl>
          </a:graphicData>
        </a:graphic>
      </p:graphicFrame>
    </p:spTree>
    <p:extLst>
      <p:ext uri="{BB962C8B-B14F-4D97-AF65-F5344CB8AC3E}">
        <p14:creationId xmlns:p14="http://schemas.microsoft.com/office/powerpoint/2010/main" val="1179011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3B168A7-66FE-4359-9866-CBB841A729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EC907F-A7E5-B459-85C0-774508B97284}"/>
              </a:ext>
            </a:extLst>
          </p:cNvPr>
          <p:cNvSpPr>
            <a:spLocks noGrp="1"/>
          </p:cNvSpPr>
          <p:nvPr>
            <p:ph type="title"/>
          </p:nvPr>
        </p:nvSpPr>
        <p:spPr>
          <a:xfrm>
            <a:off x="1091204" y="1091868"/>
            <a:ext cx="4147804" cy="2042160"/>
          </a:xfrm>
        </p:spPr>
        <p:txBody>
          <a:bodyPr vert="horz" lIns="91440" tIns="45720" rIns="91440" bIns="45720" rtlCol="0" anchor="t">
            <a:normAutofit/>
          </a:bodyPr>
          <a:lstStyle/>
          <a:p>
            <a:r>
              <a:rPr lang="en-US" sz="4000" b="1" kern="1200" cap="none" baseline="0">
                <a:solidFill>
                  <a:schemeClr val="tx1"/>
                </a:solidFill>
                <a:latin typeface="+mj-lt"/>
                <a:ea typeface="+mj-ea"/>
                <a:cs typeface="+mj-cs"/>
              </a:rPr>
              <a:t>KNOWLEDGE CHECKS</a:t>
            </a:r>
          </a:p>
        </p:txBody>
      </p:sp>
      <p:cxnSp>
        <p:nvCxnSpPr>
          <p:cNvPr id="15" name="Straight Connector 14">
            <a:extLst>
              <a:ext uri="{FF2B5EF4-FFF2-40B4-BE49-F238E27FC236}">
                <a16:creationId xmlns:a16="http://schemas.microsoft.com/office/drawing/2014/main" id="{F0748755-DDBC-46D0-91EC-1212A8EE2B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800" y="1186344"/>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
        <p:nvSpPr>
          <p:cNvPr id="5" name="Rectangle 1">
            <a:extLst>
              <a:ext uri="{FF2B5EF4-FFF2-40B4-BE49-F238E27FC236}">
                <a16:creationId xmlns:a16="http://schemas.microsoft.com/office/drawing/2014/main" id="{9AFD4B5E-340F-5539-AE2E-259AF9E683AF}"/>
              </a:ext>
            </a:extLst>
          </p:cNvPr>
          <p:cNvSpPr>
            <a:spLocks noChangeArrowheads="1"/>
          </p:cNvSpPr>
          <p:nvPr/>
        </p:nvSpPr>
        <p:spPr bwMode="auto">
          <a:xfrm>
            <a:off x="1104004" y="2608987"/>
            <a:ext cx="4147804" cy="296604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R="0" lvl="0" fontAlgn="base">
              <a:lnSpc>
                <a:spcPct val="120000"/>
              </a:lnSpc>
              <a:spcBef>
                <a:spcPct val="0"/>
              </a:spcBef>
              <a:spcAft>
                <a:spcPts val="600"/>
              </a:spcAft>
              <a:buClrTx/>
              <a:buSzTx/>
              <a:tabLst/>
            </a:pPr>
            <a:r>
              <a:rPr kumimoji="0" lang="en-US" altLang="en-US" sz="1400" b="0" i="0" u="none" strike="noStrike" cap="none" normalizeH="0" baseline="0" dirty="0">
                <a:ln>
                  <a:noFill/>
                </a:ln>
                <a:effectLst/>
              </a:rPr>
              <a:t>6. Kate has a longstanding business relationship with Ian, her family’s financial adviser.  Over the past few months Ian has been persuading Kate to enter into a contract with a company which Ian has an interest in.  Ian has dismissed Kate’s concerns and has pestered her over several months. Kate felt that she had no option but to enter into the contract.  </a:t>
            </a:r>
          </a:p>
          <a:p>
            <a:pPr marL="0" marR="0" lvl="0" indent="-228600" fontAlgn="base">
              <a:lnSpc>
                <a:spcPct val="120000"/>
              </a:lnSpc>
              <a:spcBef>
                <a:spcPct val="0"/>
              </a:spcBef>
              <a:spcAft>
                <a:spcPts val="600"/>
              </a:spcAft>
              <a:buClrTx/>
              <a:buSzTx/>
              <a:buFont typeface="Neue Haas Grotesk Text Pro" panose="020B0504020202020204" pitchFamily="34" charset="0"/>
              <a:buChar char="-"/>
              <a:tabLst/>
            </a:pPr>
            <a:r>
              <a:rPr kumimoji="0" lang="en-US" altLang="en-US" sz="1400" b="1" i="0" u="none" strike="noStrike" cap="none" normalizeH="0" baseline="0" dirty="0">
                <a:ln>
                  <a:noFill/>
                </a:ln>
                <a:effectLst/>
              </a:rPr>
              <a:t>What is the likely effect of the persuasion placed by Ian on Kate?</a:t>
            </a:r>
            <a:endParaRPr kumimoji="0" lang="en-US" altLang="en-US" sz="1400" b="0" i="0" u="none" strike="noStrike" cap="none" normalizeH="0" baseline="0" dirty="0">
              <a:ln>
                <a:noFill/>
              </a:ln>
              <a:effectLst/>
            </a:endParaRPr>
          </a:p>
        </p:txBody>
      </p:sp>
      <p:graphicFrame>
        <p:nvGraphicFramePr>
          <p:cNvPr id="4" name="Content Placeholder 3">
            <a:extLst>
              <a:ext uri="{FF2B5EF4-FFF2-40B4-BE49-F238E27FC236}">
                <a16:creationId xmlns:a16="http://schemas.microsoft.com/office/drawing/2014/main" id="{2088BAAC-D8D1-55ED-196A-53A403D86397}"/>
              </a:ext>
            </a:extLst>
          </p:cNvPr>
          <p:cNvGraphicFramePr>
            <a:graphicFrameLocks noGrp="1"/>
          </p:cNvGraphicFramePr>
          <p:nvPr>
            <p:ph idx="1"/>
            <p:extLst>
              <p:ext uri="{D42A27DB-BD31-4B8C-83A1-F6EECF244321}">
                <p14:modId xmlns:p14="http://schemas.microsoft.com/office/powerpoint/2010/main" val="3226247255"/>
              </p:ext>
            </p:extLst>
          </p:nvPr>
        </p:nvGraphicFramePr>
        <p:xfrm>
          <a:off x="6096000" y="1944001"/>
          <a:ext cx="5004795" cy="3631029"/>
        </p:xfrm>
        <a:graphic>
          <a:graphicData uri="http://schemas.openxmlformats.org/drawingml/2006/table">
            <a:tbl>
              <a:tblPr firstRow="1" firstCol="1" lastRow="1" lastCol="1" bandRow="1" bandCol="1"/>
              <a:tblGrid>
                <a:gridCol w="461694">
                  <a:extLst>
                    <a:ext uri="{9D8B030D-6E8A-4147-A177-3AD203B41FA5}">
                      <a16:colId xmlns:a16="http://schemas.microsoft.com/office/drawing/2014/main" val="3732691787"/>
                    </a:ext>
                  </a:extLst>
                </a:gridCol>
                <a:gridCol w="4104747">
                  <a:extLst>
                    <a:ext uri="{9D8B030D-6E8A-4147-A177-3AD203B41FA5}">
                      <a16:colId xmlns:a16="http://schemas.microsoft.com/office/drawing/2014/main" val="2594151225"/>
                    </a:ext>
                  </a:extLst>
                </a:gridCol>
                <a:gridCol w="438354">
                  <a:extLst>
                    <a:ext uri="{9D8B030D-6E8A-4147-A177-3AD203B41FA5}">
                      <a16:colId xmlns:a16="http://schemas.microsoft.com/office/drawing/2014/main" val="2175336790"/>
                    </a:ext>
                  </a:extLst>
                </a:gridCol>
              </a:tblGrid>
              <a:tr h="684568">
                <a:tc>
                  <a:txBody>
                    <a:bodyPr/>
                    <a:lstStyle/>
                    <a:p>
                      <a:pPr algn="l" fontAlgn="t">
                        <a:lnSpc>
                          <a:spcPct val="115000"/>
                        </a:lnSpc>
                        <a:spcAft>
                          <a:spcPts val="1000"/>
                        </a:spcAft>
                        <a:buNone/>
                      </a:pPr>
                      <a:r>
                        <a:rPr lang="en-GB" sz="1800" b="1" i="0" u="none" strike="noStrike">
                          <a:effectLst/>
                          <a:latin typeface="Calibri" panose="020F0502020204030204" pitchFamily="34" charset="0"/>
                          <a:ea typeface="Calibri" panose="020F0502020204030204" pitchFamily="34" charset="0"/>
                          <a:cs typeface="Arial" panose="020B0604020202020204" pitchFamily="34" charset="0"/>
                        </a:rPr>
                        <a:t>A</a:t>
                      </a:r>
                      <a:endParaRPr lang="en-GB" sz="2600" b="0" i="0" u="none" strike="noStrike">
                        <a:effectLst/>
                        <a:latin typeface="Arial" panose="020B0604020202020204" pitchFamily="34" charset="0"/>
                      </a:endParaRPr>
                    </a:p>
                  </a:txBody>
                  <a:tcPr marL="100590" marR="100590" marT="13971" marB="0">
                    <a:lnL>
                      <a:noFill/>
                    </a:lnL>
                    <a:lnR>
                      <a:noFill/>
                    </a:lnR>
                    <a:lnT>
                      <a:noFill/>
                    </a:lnT>
                    <a:lnB>
                      <a:noFill/>
                    </a:lnB>
                    <a:noFill/>
                  </a:tcPr>
                </a:tc>
                <a:tc>
                  <a:txBody>
                    <a:bodyPr/>
                    <a:lstStyle/>
                    <a:p>
                      <a:pPr algn="l" fontAlgn="t">
                        <a:lnSpc>
                          <a:spcPct val="115000"/>
                        </a:lnSpc>
                        <a:spcAft>
                          <a:spcPts val="1000"/>
                        </a:spcAft>
                        <a:buNone/>
                      </a:pPr>
                      <a:r>
                        <a:rPr lang="en-GB" sz="1800" b="0" i="0" u="none" strike="noStrike" dirty="0">
                          <a:effectLst/>
                          <a:latin typeface="Calibri" panose="020F0502020204030204" pitchFamily="34" charset="0"/>
                          <a:ea typeface="Calibri" panose="020F0502020204030204" pitchFamily="34" charset="0"/>
                          <a:cs typeface="Arial" panose="020B0604020202020204" pitchFamily="34" charset="0"/>
                        </a:rPr>
                        <a:t>Ian’s persuasion amounts to economic duress on Kate to enter into the contract </a:t>
                      </a:r>
                      <a:endParaRPr lang="en-GB" sz="2600" b="0" i="0" u="none" strike="noStrike" dirty="0">
                        <a:effectLst/>
                        <a:latin typeface="Arial" panose="020B0604020202020204" pitchFamily="34" charset="0"/>
                      </a:endParaRPr>
                    </a:p>
                  </a:txBody>
                  <a:tcPr marL="100590" marR="100590" marT="13971" marB="0">
                    <a:lnL>
                      <a:noFill/>
                    </a:lnL>
                    <a:lnR w="12700" cap="flat" cmpd="sng" algn="ctr">
                      <a:solidFill>
                        <a:srgbClr val="000000"/>
                      </a:solidFill>
                      <a:prstDash val="solid"/>
                      <a:round/>
                      <a:headEnd type="none" w="med" len="med"/>
                      <a:tailEnd type="none" w="med" len="med"/>
                    </a:lnR>
                    <a:lnT>
                      <a:noFill/>
                    </a:lnT>
                    <a:lnB>
                      <a:noFill/>
                    </a:lnB>
                    <a:noFill/>
                  </a:tcPr>
                </a:tc>
                <a:tc>
                  <a:txBody>
                    <a:bodyPr/>
                    <a:lstStyle/>
                    <a:p>
                      <a:pPr algn="l" fontAlgn="t">
                        <a:lnSpc>
                          <a:spcPct val="115000"/>
                        </a:lnSpc>
                        <a:spcAft>
                          <a:spcPts val="1000"/>
                        </a:spcAft>
                        <a:buNone/>
                      </a:pPr>
                      <a:r>
                        <a:rPr lang="en-GB" sz="1800" b="0" i="0" u="none" strike="noStrike">
                          <a:effectLst/>
                          <a:latin typeface="Calibri" panose="020F0502020204030204" pitchFamily="34" charset="0"/>
                          <a:ea typeface="Calibri" panose="020F0502020204030204" pitchFamily="34" charset="0"/>
                          <a:cs typeface="Arial" panose="020B0604020202020204" pitchFamily="34" charset="0"/>
                        </a:rPr>
                        <a:t> </a:t>
                      </a:r>
                      <a:endParaRPr lang="en-GB" sz="2600" b="0" i="0" u="none" strike="noStrike">
                        <a:effectLst/>
                        <a:latin typeface="Arial" panose="020B0604020202020204" pitchFamily="34" charset="0"/>
                      </a:endParaRPr>
                    </a:p>
                  </a:txBody>
                  <a:tcPr marL="100590" marR="100590" marT="139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893605616"/>
                  </a:ext>
                </a:extLst>
              </a:tr>
              <a:tr h="870845">
                <a:tc>
                  <a:txBody>
                    <a:bodyPr/>
                    <a:lstStyle/>
                    <a:p>
                      <a:pPr algn="l" fontAlgn="t">
                        <a:lnSpc>
                          <a:spcPct val="115000"/>
                        </a:lnSpc>
                        <a:spcAft>
                          <a:spcPts val="1000"/>
                        </a:spcAft>
                        <a:buNone/>
                      </a:pPr>
                      <a:r>
                        <a:rPr lang="en-GB" sz="1800" b="1" i="0" u="none" strike="noStrike">
                          <a:effectLst/>
                          <a:latin typeface="Calibri" panose="020F0502020204030204" pitchFamily="34" charset="0"/>
                          <a:ea typeface="Calibri" panose="020F0502020204030204" pitchFamily="34" charset="0"/>
                          <a:cs typeface="Arial" panose="020B0604020202020204" pitchFamily="34" charset="0"/>
                        </a:rPr>
                        <a:t>B</a:t>
                      </a:r>
                      <a:endParaRPr lang="en-GB" sz="2600" b="0" i="0" u="none" strike="noStrike">
                        <a:effectLst/>
                        <a:latin typeface="Arial" panose="020B0604020202020204" pitchFamily="34" charset="0"/>
                      </a:endParaRPr>
                    </a:p>
                  </a:txBody>
                  <a:tcPr marL="100590" marR="100590" marT="13971" marB="0">
                    <a:lnL>
                      <a:noFill/>
                    </a:lnL>
                    <a:lnR>
                      <a:noFill/>
                    </a:lnR>
                    <a:lnT>
                      <a:noFill/>
                    </a:lnT>
                    <a:lnB>
                      <a:noFill/>
                    </a:lnB>
                    <a:noFill/>
                  </a:tcPr>
                </a:tc>
                <a:tc>
                  <a:txBody>
                    <a:bodyPr/>
                    <a:lstStyle/>
                    <a:p>
                      <a:pPr algn="l" fontAlgn="t">
                        <a:lnSpc>
                          <a:spcPct val="115000"/>
                        </a:lnSpc>
                        <a:spcAft>
                          <a:spcPts val="1000"/>
                        </a:spcAft>
                        <a:buNone/>
                      </a:pPr>
                      <a:r>
                        <a:rPr lang="en-GB" sz="1800" b="0" i="0" u="none" strike="noStrike">
                          <a:effectLst/>
                          <a:latin typeface="Calibri" panose="020F0502020204030204" pitchFamily="34" charset="0"/>
                          <a:ea typeface="Calibri" panose="020F0502020204030204" pitchFamily="34" charset="0"/>
                          <a:cs typeface="Arial" panose="020B0604020202020204" pitchFamily="34" charset="0"/>
                        </a:rPr>
                        <a:t>Ian’s persuasion amounts to undue influence on Kate to enter into the contract</a:t>
                      </a:r>
                      <a:endParaRPr lang="en-GB" sz="2600" b="0" i="0" u="none" strike="noStrike">
                        <a:effectLst/>
                        <a:latin typeface="Arial" panose="020B0604020202020204" pitchFamily="34" charset="0"/>
                      </a:endParaRPr>
                    </a:p>
                  </a:txBody>
                  <a:tcPr marL="100590" marR="100590" marT="13971" marB="0">
                    <a:lnL>
                      <a:noFill/>
                    </a:lnL>
                    <a:lnR w="12700" cap="flat" cmpd="sng" algn="ctr">
                      <a:solidFill>
                        <a:srgbClr val="000000"/>
                      </a:solidFill>
                      <a:prstDash val="solid"/>
                      <a:round/>
                      <a:headEnd type="none" w="med" len="med"/>
                      <a:tailEnd type="none" w="med" len="med"/>
                    </a:lnR>
                    <a:lnT>
                      <a:noFill/>
                    </a:lnT>
                    <a:lnB>
                      <a:noFill/>
                    </a:lnB>
                    <a:noFill/>
                  </a:tcPr>
                </a:tc>
                <a:tc>
                  <a:txBody>
                    <a:bodyPr/>
                    <a:lstStyle/>
                    <a:p>
                      <a:pPr algn="ctr" fontAlgn="t">
                        <a:lnSpc>
                          <a:spcPct val="115000"/>
                        </a:lnSpc>
                        <a:spcAft>
                          <a:spcPts val="1000"/>
                        </a:spcAft>
                        <a:buNone/>
                      </a:pPr>
                      <a:r>
                        <a:rPr lang="en-GB" sz="1800" b="0" i="0" u="none" strike="noStrike" dirty="0">
                          <a:effectLst/>
                          <a:latin typeface="Calibri" panose="020F0502020204030204" pitchFamily="34" charset="0"/>
                          <a:ea typeface="Calibri" panose="020F0502020204030204" pitchFamily="34" charset="0"/>
                          <a:cs typeface="Arial" panose="020B0604020202020204" pitchFamily="34" charset="0"/>
                        </a:rPr>
                        <a:t> </a:t>
                      </a:r>
                      <a:endParaRPr lang="en-GB" sz="2600" b="0" i="0" u="none" strike="noStrike" dirty="0">
                        <a:effectLst/>
                        <a:latin typeface="Arial" panose="020B0604020202020204" pitchFamily="34" charset="0"/>
                      </a:endParaRPr>
                    </a:p>
                    <a:p>
                      <a:pPr algn="ctr" fontAlgn="t">
                        <a:lnSpc>
                          <a:spcPct val="115000"/>
                        </a:lnSpc>
                        <a:spcAft>
                          <a:spcPts val="1000"/>
                        </a:spcAft>
                        <a:buNone/>
                      </a:pPr>
                      <a:endParaRPr lang="en-GB" sz="2600" b="0" i="0" u="none" strike="noStrike" dirty="0">
                        <a:effectLst/>
                        <a:latin typeface="Arial" panose="020B0604020202020204" pitchFamily="34" charset="0"/>
                      </a:endParaRPr>
                    </a:p>
                  </a:txBody>
                  <a:tcPr marL="100590" marR="100590" marT="139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331267201"/>
                  </a:ext>
                </a:extLst>
              </a:tr>
              <a:tr h="993043">
                <a:tc>
                  <a:txBody>
                    <a:bodyPr/>
                    <a:lstStyle/>
                    <a:p>
                      <a:pPr algn="l" fontAlgn="t">
                        <a:lnSpc>
                          <a:spcPct val="115000"/>
                        </a:lnSpc>
                        <a:spcAft>
                          <a:spcPts val="1000"/>
                        </a:spcAft>
                        <a:buNone/>
                      </a:pPr>
                      <a:r>
                        <a:rPr lang="en-GB" sz="1800" b="1" i="0" u="none" strike="noStrike">
                          <a:effectLst/>
                          <a:latin typeface="Calibri" panose="020F0502020204030204" pitchFamily="34" charset="0"/>
                          <a:ea typeface="Calibri" panose="020F0502020204030204" pitchFamily="34" charset="0"/>
                          <a:cs typeface="Arial" panose="020B0604020202020204" pitchFamily="34" charset="0"/>
                        </a:rPr>
                        <a:t>C</a:t>
                      </a:r>
                      <a:endParaRPr lang="en-GB" sz="2600" b="0" i="0" u="none" strike="noStrike">
                        <a:effectLst/>
                        <a:latin typeface="Arial" panose="020B0604020202020204" pitchFamily="34" charset="0"/>
                      </a:endParaRPr>
                    </a:p>
                  </a:txBody>
                  <a:tcPr marL="100590" marR="100590" marT="13971" marB="0">
                    <a:lnL>
                      <a:noFill/>
                    </a:lnL>
                    <a:lnR>
                      <a:noFill/>
                    </a:lnR>
                    <a:lnT>
                      <a:noFill/>
                    </a:lnT>
                    <a:lnB>
                      <a:noFill/>
                    </a:lnB>
                    <a:noFill/>
                  </a:tcPr>
                </a:tc>
                <a:tc>
                  <a:txBody>
                    <a:bodyPr/>
                    <a:lstStyle/>
                    <a:p>
                      <a:pPr algn="l" fontAlgn="t">
                        <a:lnSpc>
                          <a:spcPct val="115000"/>
                        </a:lnSpc>
                        <a:spcAft>
                          <a:spcPts val="1000"/>
                        </a:spcAft>
                        <a:buNone/>
                      </a:pPr>
                      <a:r>
                        <a:rPr lang="en-GB" sz="1800" b="0" i="0" u="none" strike="noStrike" dirty="0">
                          <a:effectLst/>
                          <a:latin typeface="Calibri" panose="020F0502020204030204" pitchFamily="34" charset="0"/>
                          <a:ea typeface="Calibri" panose="020F0502020204030204" pitchFamily="34" charset="0"/>
                          <a:cs typeface="Arial" panose="020B0604020202020204" pitchFamily="34" charset="0"/>
                        </a:rPr>
                        <a:t>Ian’s persuasion is not a threat of physical harm and will therefore have no effect on the contract</a:t>
                      </a:r>
                      <a:endParaRPr lang="en-GB" sz="2600" b="0" i="0" u="none" strike="noStrike" dirty="0">
                        <a:effectLst/>
                        <a:latin typeface="Arial" panose="020B0604020202020204" pitchFamily="34" charset="0"/>
                      </a:endParaRPr>
                    </a:p>
                  </a:txBody>
                  <a:tcPr marL="100590" marR="100590" marT="13971" marB="0">
                    <a:lnL>
                      <a:noFill/>
                    </a:lnL>
                    <a:lnR w="12700" cap="flat" cmpd="sng" algn="ctr">
                      <a:solidFill>
                        <a:srgbClr val="000000"/>
                      </a:solidFill>
                      <a:prstDash val="solid"/>
                      <a:round/>
                      <a:headEnd type="none" w="med" len="med"/>
                      <a:tailEnd type="none" w="med" len="med"/>
                    </a:lnR>
                    <a:lnT>
                      <a:noFill/>
                    </a:lnT>
                    <a:lnB>
                      <a:noFill/>
                    </a:lnB>
                    <a:noFill/>
                  </a:tcPr>
                </a:tc>
                <a:tc>
                  <a:txBody>
                    <a:bodyPr/>
                    <a:lstStyle/>
                    <a:p>
                      <a:pPr algn="l" fontAlgn="t">
                        <a:lnSpc>
                          <a:spcPct val="115000"/>
                        </a:lnSpc>
                        <a:spcAft>
                          <a:spcPts val="1000"/>
                        </a:spcAft>
                        <a:buNone/>
                      </a:pPr>
                      <a:r>
                        <a:rPr lang="en-GB" sz="1800" b="0" i="0" u="none" strike="noStrike" dirty="0">
                          <a:effectLst/>
                          <a:latin typeface="Calibri" panose="020F0502020204030204" pitchFamily="34" charset="0"/>
                          <a:ea typeface="Calibri" panose="020F0502020204030204" pitchFamily="34" charset="0"/>
                          <a:cs typeface="Arial" panose="020B0604020202020204" pitchFamily="34" charset="0"/>
                        </a:rPr>
                        <a:t> </a:t>
                      </a:r>
                      <a:endParaRPr lang="en-GB" sz="2600" b="0" i="0" u="none" strike="noStrike" dirty="0">
                        <a:effectLst/>
                        <a:latin typeface="Arial" panose="020B0604020202020204" pitchFamily="34" charset="0"/>
                      </a:endParaRPr>
                    </a:p>
                  </a:txBody>
                  <a:tcPr marL="100590" marR="100590" marT="139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65478070"/>
                  </a:ext>
                </a:extLst>
              </a:tr>
              <a:tr h="993043">
                <a:tc>
                  <a:txBody>
                    <a:bodyPr/>
                    <a:lstStyle/>
                    <a:p>
                      <a:pPr algn="l" fontAlgn="t">
                        <a:lnSpc>
                          <a:spcPct val="115000"/>
                        </a:lnSpc>
                        <a:spcAft>
                          <a:spcPts val="1000"/>
                        </a:spcAft>
                        <a:buNone/>
                      </a:pPr>
                      <a:r>
                        <a:rPr lang="en-GB" sz="1800" b="1" i="0" u="none" strike="noStrike">
                          <a:effectLst/>
                          <a:latin typeface="Calibri" panose="020F0502020204030204" pitchFamily="34" charset="0"/>
                          <a:ea typeface="Calibri" panose="020F0502020204030204" pitchFamily="34" charset="0"/>
                          <a:cs typeface="Arial" panose="020B0604020202020204" pitchFamily="34" charset="0"/>
                        </a:rPr>
                        <a:t>D</a:t>
                      </a:r>
                      <a:endParaRPr lang="en-GB" sz="2600" b="0" i="0" u="none" strike="noStrike">
                        <a:effectLst/>
                        <a:latin typeface="Arial" panose="020B0604020202020204" pitchFamily="34" charset="0"/>
                      </a:endParaRPr>
                    </a:p>
                  </a:txBody>
                  <a:tcPr marL="100590" marR="100590" marT="13971" marB="0">
                    <a:lnL>
                      <a:noFill/>
                    </a:lnL>
                    <a:lnR>
                      <a:noFill/>
                    </a:lnR>
                    <a:lnT>
                      <a:noFill/>
                    </a:lnT>
                    <a:lnB>
                      <a:noFill/>
                    </a:lnB>
                    <a:noFill/>
                  </a:tcPr>
                </a:tc>
                <a:tc>
                  <a:txBody>
                    <a:bodyPr/>
                    <a:lstStyle/>
                    <a:p>
                      <a:pPr algn="l" fontAlgn="t">
                        <a:lnSpc>
                          <a:spcPct val="115000"/>
                        </a:lnSpc>
                        <a:spcAft>
                          <a:spcPts val="1000"/>
                        </a:spcAft>
                        <a:buNone/>
                      </a:pPr>
                      <a:r>
                        <a:rPr lang="en-GB" sz="1800" b="0" i="0" u="none" strike="noStrike" dirty="0">
                          <a:effectLst/>
                          <a:latin typeface="Calibri" panose="020F0502020204030204" pitchFamily="34" charset="0"/>
                          <a:ea typeface="Calibri" panose="020F0502020204030204" pitchFamily="34" charset="0"/>
                          <a:cs typeface="Arial" panose="020B0604020202020204" pitchFamily="34" charset="0"/>
                        </a:rPr>
                        <a:t>Ian is Kate’s financial adviser and therefore his persuasion will not affect the validity of the contract</a:t>
                      </a:r>
                      <a:endParaRPr lang="en-GB" sz="2600" b="0" i="0" u="none" strike="noStrike" dirty="0">
                        <a:effectLst/>
                        <a:latin typeface="Arial" panose="020B0604020202020204" pitchFamily="34" charset="0"/>
                      </a:endParaRPr>
                    </a:p>
                  </a:txBody>
                  <a:tcPr marL="100590" marR="100590" marT="13971" marB="0">
                    <a:lnL>
                      <a:noFill/>
                    </a:lnL>
                    <a:lnR w="12700" cap="flat" cmpd="sng" algn="ctr">
                      <a:solidFill>
                        <a:srgbClr val="000000"/>
                      </a:solidFill>
                      <a:prstDash val="solid"/>
                      <a:round/>
                      <a:headEnd type="none" w="med" len="med"/>
                      <a:tailEnd type="none" w="med" len="med"/>
                    </a:lnR>
                    <a:lnT>
                      <a:noFill/>
                    </a:lnT>
                    <a:lnB>
                      <a:noFill/>
                    </a:lnB>
                    <a:noFill/>
                  </a:tcPr>
                </a:tc>
                <a:tc>
                  <a:txBody>
                    <a:bodyPr/>
                    <a:lstStyle/>
                    <a:p>
                      <a:pPr algn="l" fontAlgn="t">
                        <a:lnSpc>
                          <a:spcPct val="115000"/>
                        </a:lnSpc>
                        <a:spcAft>
                          <a:spcPts val="1000"/>
                        </a:spcAft>
                        <a:buNone/>
                      </a:pPr>
                      <a:r>
                        <a:rPr lang="en-GB" sz="1800" b="0" i="0" u="none" strike="noStrike" dirty="0">
                          <a:effectLst/>
                          <a:latin typeface="Calibri" panose="020F0502020204030204" pitchFamily="34" charset="0"/>
                          <a:ea typeface="Calibri" panose="020F0502020204030204" pitchFamily="34" charset="0"/>
                          <a:cs typeface="Arial" panose="020B0604020202020204" pitchFamily="34" charset="0"/>
                        </a:rPr>
                        <a:t> </a:t>
                      </a:r>
                      <a:endParaRPr lang="en-GB" sz="2600" b="0" i="0" u="none" strike="noStrike" dirty="0">
                        <a:effectLst/>
                        <a:latin typeface="Arial" panose="020B0604020202020204" pitchFamily="34" charset="0"/>
                      </a:endParaRPr>
                    </a:p>
                  </a:txBody>
                  <a:tcPr marL="100590" marR="100590" marT="139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14507480"/>
                  </a:ext>
                </a:extLst>
              </a:tr>
            </a:tbl>
          </a:graphicData>
        </a:graphic>
      </p:graphicFrame>
    </p:spTree>
    <p:extLst>
      <p:ext uri="{BB962C8B-B14F-4D97-AF65-F5344CB8AC3E}">
        <p14:creationId xmlns:p14="http://schemas.microsoft.com/office/powerpoint/2010/main" val="109669330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B3DB4-28B6-9603-AE8E-CE260D42C97A}"/>
              </a:ext>
            </a:extLst>
          </p:cNvPr>
          <p:cNvSpPr>
            <a:spLocks noGrp="1"/>
          </p:cNvSpPr>
          <p:nvPr>
            <p:ph type="title"/>
          </p:nvPr>
        </p:nvSpPr>
        <p:spPr/>
        <p:txBody>
          <a:bodyPr/>
          <a:lstStyle/>
          <a:p>
            <a:r>
              <a:rPr lang="en-GB" dirty="0"/>
              <a:t>KNOWLEDGE CHECKS</a:t>
            </a:r>
          </a:p>
        </p:txBody>
      </p:sp>
      <p:sp>
        <p:nvSpPr>
          <p:cNvPr id="3" name="Content Placeholder 2">
            <a:extLst>
              <a:ext uri="{FF2B5EF4-FFF2-40B4-BE49-F238E27FC236}">
                <a16:creationId xmlns:a16="http://schemas.microsoft.com/office/drawing/2014/main" id="{8553DF7F-0860-A1B0-6506-F60273F0821D}"/>
              </a:ext>
            </a:extLst>
          </p:cNvPr>
          <p:cNvSpPr>
            <a:spLocks noGrp="1"/>
          </p:cNvSpPr>
          <p:nvPr>
            <p:ph idx="1"/>
          </p:nvPr>
        </p:nvSpPr>
        <p:spPr/>
        <p:txBody>
          <a:bodyPr/>
          <a:lstStyle/>
          <a:p>
            <a:pPr marL="0" indent="0">
              <a:buNone/>
            </a:pPr>
            <a:r>
              <a:rPr lang="en-GB" dirty="0"/>
              <a:t>7. </a:t>
            </a:r>
          </a:p>
        </p:txBody>
      </p:sp>
      <p:pic>
        <p:nvPicPr>
          <p:cNvPr id="6" name="Picture 5">
            <a:extLst>
              <a:ext uri="{FF2B5EF4-FFF2-40B4-BE49-F238E27FC236}">
                <a16:creationId xmlns:a16="http://schemas.microsoft.com/office/drawing/2014/main" id="{B4ABCC2F-BC10-2342-D0BD-5B3BFFFAD9EA}"/>
              </a:ext>
            </a:extLst>
          </p:cNvPr>
          <p:cNvPicPr>
            <a:picLocks noChangeAspect="1"/>
          </p:cNvPicPr>
          <p:nvPr/>
        </p:nvPicPr>
        <p:blipFill>
          <a:blip r:embed="rId3"/>
          <a:stretch>
            <a:fillRect/>
          </a:stretch>
        </p:blipFill>
        <p:spPr>
          <a:xfrm>
            <a:off x="1782678" y="2019985"/>
            <a:ext cx="6348399" cy="4266515"/>
          </a:xfrm>
          <a:prstGeom prst="rect">
            <a:avLst/>
          </a:prstGeom>
        </p:spPr>
      </p:pic>
    </p:spTree>
    <p:extLst>
      <p:ext uri="{BB962C8B-B14F-4D97-AF65-F5344CB8AC3E}">
        <p14:creationId xmlns:p14="http://schemas.microsoft.com/office/powerpoint/2010/main" val="40443822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0520D-A505-E830-79B4-95EEBE200BAE}"/>
              </a:ext>
            </a:extLst>
          </p:cNvPr>
          <p:cNvSpPr>
            <a:spLocks noGrp="1"/>
          </p:cNvSpPr>
          <p:nvPr>
            <p:ph type="title"/>
          </p:nvPr>
        </p:nvSpPr>
        <p:spPr/>
        <p:txBody>
          <a:bodyPr/>
          <a:lstStyle/>
          <a:p>
            <a:r>
              <a:rPr lang="en-GB" dirty="0"/>
              <a:t>KNOWLEDGE CHECKS</a:t>
            </a:r>
          </a:p>
        </p:txBody>
      </p:sp>
      <p:pic>
        <p:nvPicPr>
          <p:cNvPr id="4" name="Content Placeholder 3">
            <a:extLst>
              <a:ext uri="{FF2B5EF4-FFF2-40B4-BE49-F238E27FC236}">
                <a16:creationId xmlns:a16="http://schemas.microsoft.com/office/drawing/2014/main" id="{88924FDD-648E-6437-99C7-DA92812AC1BF}"/>
              </a:ext>
            </a:extLst>
          </p:cNvPr>
          <p:cNvPicPr>
            <a:picLocks noGrp="1" noChangeAspect="1"/>
          </p:cNvPicPr>
          <p:nvPr>
            <p:ph idx="1"/>
          </p:nvPr>
        </p:nvPicPr>
        <p:blipFill>
          <a:blip r:embed="rId3"/>
          <a:stretch>
            <a:fillRect/>
          </a:stretch>
        </p:blipFill>
        <p:spPr>
          <a:xfrm>
            <a:off x="3735091" y="1737359"/>
            <a:ext cx="6644837" cy="5363119"/>
          </a:xfrm>
          <a:prstGeom prst="rect">
            <a:avLst/>
          </a:prstGeom>
        </p:spPr>
      </p:pic>
    </p:spTree>
    <p:extLst>
      <p:ext uri="{BB962C8B-B14F-4D97-AF65-F5344CB8AC3E}">
        <p14:creationId xmlns:p14="http://schemas.microsoft.com/office/powerpoint/2010/main" val="226023394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6A628-3A54-3B62-A563-94325E4DC843}"/>
              </a:ext>
            </a:extLst>
          </p:cNvPr>
          <p:cNvSpPr>
            <a:spLocks noGrp="1"/>
          </p:cNvSpPr>
          <p:nvPr>
            <p:ph type="title"/>
          </p:nvPr>
        </p:nvSpPr>
        <p:spPr/>
        <p:txBody>
          <a:bodyPr/>
          <a:lstStyle/>
          <a:p>
            <a:r>
              <a:rPr lang="en-GB" dirty="0"/>
              <a:t>KNOWLEDGE CHECKS</a:t>
            </a:r>
          </a:p>
        </p:txBody>
      </p:sp>
      <p:pic>
        <p:nvPicPr>
          <p:cNvPr id="5" name="Picture 4">
            <a:extLst>
              <a:ext uri="{FF2B5EF4-FFF2-40B4-BE49-F238E27FC236}">
                <a16:creationId xmlns:a16="http://schemas.microsoft.com/office/drawing/2014/main" id="{F3AADDA4-2969-C4D8-CC14-C11886F34DD7}"/>
              </a:ext>
            </a:extLst>
          </p:cNvPr>
          <p:cNvPicPr>
            <a:picLocks noChangeAspect="1"/>
          </p:cNvPicPr>
          <p:nvPr/>
        </p:nvPicPr>
        <p:blipFill>
          <a:blip r:embed="rId3"/>
          <a:srcRect t="5188"/>
          <a:stretch/>
        </p:blipFill>
        <p:spPr>
          <a:xfrm>
            <a:off x="1395221" y="2247253"/>
            <a:ext cx="6152453" cy="4328902"/>
          </a:xfrm>
          <a:prstGeom prst="rect">
            <a:avLst/>
          </a:prstGeom>
        </p:spPr>
      </p:pic>
    </p:spTree>
    <p:extLst>
      <p:ext uri="{BB962C8B-B14F-4D97-AF65-F5344CB8AC3E}">
        <p14:creationId xmlns:p14="http://schemas.microsoft.com/office/powerpoint/2010/main" val="42400122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5705F979-F7E2-D345-D3A6-1336EE4F041E}"/>
              </a:ext>
            </a:extLst>
          </p:cNvPr>
          <p:cNvSpPr/>
          <p:nvPr/>
        </p:nvSpPr>
        <p:spPr>
          <a:xfrm>
            <a:off x="1921790" y="767863"/>
            <a:ext cx="8911525" cy="3649154"/>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
        <p:nvSpPr>
          <p:cNvPr id="2" name="Title 1">
            <a:extLst>
              <a:ext uri="{FF2B5EF4-FFF2-40B4-BE49-F238E27FC236}">
                <a16:creationId xmlns:a16="http://schemas.microsoft.com/office/drawing/2014/main" id="{1231B061-1582-0FE6-4C8E-2348C33C84AF}"/>
              </a:ext>
            </a:extLst>
          </p:cNvPr>
          <p:cNvSpPr>
            <a:spLocks noGrp="1"/>
          </p:cNvSpPr>
          <p:nvPr>
            <p:ph type="title"/>
          </p:nvPr>
        </p:nvSpPr>
        <p:spPr>
          <a:xfrm>
            <a:off x="2413887" y="120749"/>
            <a:ext cx="9922764" cy="1294228"/>
          </a:xfrm>
        </p:spPr>
        <p:txBody>
          <a:bodyPr/>
          <a:lstStyle/>
          <a:p>
            <a:r>
              <a:rPr lang="en-GB" dirty="0"/>
              <a:t>KNOWLEDGE CHECK</a:t>
            </a:r>
          </a:p>
        </p:txBody>
      </p:sp>
      <p:sp>
        <p:nvSpPr>
          <p:cNvPr id="3" name="Content Placeholder 2">
            <a:extLst>
              <a:ext uri="{FF2B5EF4-FFF2-40B4-BE49-F238E27FC236}">
                <a16:creationId xmlns:a16="http://schemas.microsoft.com/office/drawing/2014/main" id="{F0E0E17D-2F6D-AC8D-8FFA-3598AB8120F8}"/>
              </a:ext>
            </a:extLst>
          </p:cNvPr>
          <p:cNvSpPr>
            <a:spLocks noGrp="1"/>
          </p:cNvSpPr>
          <p:nvPr>
            <p:ph idx="1"/>
          </p:nvPr>
        </p:nvSpPr>
        <p:spPr>
          <a:xfrm>
            <a:off x="2132644" y="767863"/>
            <a:ext cx="8319335" cy="3838722"/>
          </a:xfrm>
        </p:spPr>
        <p:txBody>
          <a:bodyPr>
            <a:normAutofit fontScale="85000" lnSpcReduction="10000"/>
          </a:bodyPr>
          <a:lstStyle/>
          <a:p>
            <a:pPr>
              <a:lnSpc>
                <a:spcPct val="115000"/>
              </a:lnSpc>
              <a:spcAft>
                <a:spcPts val="1000"/>
              </a:spcAft>
              <a:buNone/>
            </a:pPr>
            <a:r>
              <a:rPr lang="en-GB" sz="1800" dirty="0">
                <a:effectLst/>
                <a:latin typeface="Calibri" panose="020F0502020204030204" pitchFamily="34" charset="0"/>
                <a:ea typeface="Calibri" panose="020F0502020204030204" pitchFamily="34" charset="0"/>
                <a:cs typeface="Arial" panose="020B0604020202020204" pitchFamily="34" charset="0"/>
              </a:rPr>
              <a:t>Sylvia is a Senior Partner and Jenson is a trainee lawyer at law firm. Their client Iwan is a businessman who has consulted them regarding two cases where factors might make the contract voidable. In Iwan’s first case, a supplier threatened violence against Iwan’s family if he did not enter into the contract. This is a clear case of </a:t>
            </a:r>
            <a:r>
              <a:rPr lang="en-GB" sz="1800" dirty="0">
                <a:effectLst/>
                <a:highlight>
                  <a:srgbClr val="FFFF00"/>
                </a:highlight>
                <a:latin typeface="Calibri" panose="020F0502020204030204" pitchFamily="34" charset="0"/>
                <a:ea typeface="Calibri" panose="020F0502020204030204" pitchFamily="34" charset="0"/>
                <a:cs typeface="Arial" panose="020B0604020202020204" pitchFamily="34" charset="0"/>
              </a:rPr>
              <a:t>[</a:t>
            </a:r>
            <a:r>
              <a:rPr lang="en-GB" b="1" dirty="0">
                <a:highlight>
                  <a:srgbClr val="FFFF00"/>
                </a:highlight>
                <a:latin typeface="Calibri" panose="020F0502020204030204" pitchFamily="34" charset="0"/>
                <a:ea typeface="Calibri" panose="020F0502020204030204" pitchFamily="34" charset="0"/>
                <a:cs typeface="Arial" panose="020B0604020202020204" pitchFamily="34" charset="0"/>
              </a:rPr>
              <a:t>           </a:t>
            </a:r>
            <a:r>
              <a:rPr lang="en-GB" sz="1800" dirty="0">
                <a:effectLst/>
                <a:highlight>
                  <a:srgbClr val="FFFF00"/>
                </a:highlight>
                <a:latin typeface="Calibri" panose="020F0502020204030204" pitchFamily="34" charset="0"/>
                <a:ea typeface="Calibri" panose="020F0502020204030204" pitchFamily="34" charset="0"/>
                <a:cs typeface="Arial" panose="020B0604020202020204" pitchFamily="34" charset="0"/>
              </a:rPr>
              <a:t>].</a:t>
            </a:r>
            <a:r>
              <a:rPr lang="en-GB" sz="1800" dirty="0">
                <a:effectLst/>
                <a:latin typeface="Calibri" panose="020F0502020204030204" pitchFamily="34" charset="0"/>
                <a:ea typeface="Calibri" panose="020F0502020204030204" pitchFamily="34" charset="0"/>
                <a:cs typeface="Arial" panose="020B0604020202020204" pitchFamily="34" charset="0"/>
              </a:rPr>
              <a:t> </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1000"/>
              </a:spcAft>
              <a:buNone/>
            </a:pPr>
            <a:r>
              <a:rPr lang="en-GB" sz="1800" dirty="0">
                <a:effectLst/>
                <a:latin typeface="Calibri" panose="020F0502020204030204" pitchFamily="34" charset="0"/>
                <a:ea typeface="Calibri" panose="020F0502020204030204" pitchFamily="34" charset="0"/>
                <a:cs typeface="Arial" panose="020B0604020202020204" pitchFamily="34" charset="0"/>
              </a:rPr>
              <a:t>In Iwan’s second case, Iwan’s fiancée  had been threatening to leave him if he did not  enter into a contract to financially support her struggling business. Iwan was against the idea but he was afraid that his fiancée would leave him if he would not agree.  This is a case of </a:t>
            </a:r>
            <a:r>
              <a:rPr lang="en-GB" sz="1800" dirty="0">
                <a:effectLst/>
                <a:highlight>
                  <a:srgbClr val="FFFF00"/>
                </a:highlight>
                <a:latin typeface="Calibri" panose="020F0502020204030204" pitchFamily="34" charset="0"/>
                <a:ea typeface="Calibri" panose="020F0502020204030204" pitchFamily="34" charset="0"/>
                <a:cs typeface="Arial" panose="020B0604020202020204" pitchFamily="34" charset="0"/>
              </a:rPr>
              <a:t>[            </a:t>
            </a:r>
            <a:r>
              <a:rPr lang="en-GB" dirty="0">
                <a:highlight>
                  <a:srgbClr val="FFFF00"/>
                </a:highlight>
                <a:latin typeface="Calibri" panose="020F0502020204030204" pitchFamily="34" charset="0"/>
                <a:ea typeface="Calibri" panose="020F0502020204030204" pitchFamily="34" charset="0"/>
                <a:cs typeface="Arial" panose="020B0604020202020204" pitchFamily="34" charset="0"/>
              </a:rPr>
              <a:t>]’</a:t>
            </a:r>
            <a:r>
              <a:rPr lang="en-GB" sz="1800" dirty="0">
                <a:effectLst/>
                <a:latin typeface="Calibri" panose="020F0502020204030204" pitchFamily="34" charset="0"/>
                <a:ea typeface="Calibri" panose="020F0502020204030204" pitchFamily="34" charset="0"/>
                <a:cs typeface="Arial" panose="020B0604020202020204" pitchFamily="34" charset="0"/>
              </a:rPr>
              <a:t> </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1000"/>
              </a:spcAft>
              <a:buNone/>
            </a:pPr>
            <a:r>
              <a:rPr lang="en-GB" sz="1800" dirty="0">
                <a:effectLst/>
                <a:latin typeface="Calibri" panose="020F0502020204030204" pitchFamily="34" charset="0"/>
                <a:ea typeface="Calibri" panose="020F0502020204030204" pitchFamily="34" charset="0"/>
                <a:cs typeface="Arial" panose="020B0604020202020204" pitchFamily="34" charset="0"/>
              </a:rPr>
              <a:t>Jenson is confused about the difference between the two cases and Sylvia explains as follows:    </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1000"/>
              </a:spcAft>
              <a:buNone/>
            </a:pPr>
            <a:r>
              <a:rPr lang="en-GB" sz="1800" dirty="0">
                <a:effectLst/>
                <a:latin typeface="Calibri" panose="020F0502020204030204" pitchFamily="34" charset="0"/>
                <a:ea typeface="Calibri" panose="020F0502020204030204" pitchFamily="34" charset="0"/>
                <a:cs typeface="Arial" panose="020B0604020202020204" pitchFamily="34" charset="0"/>
              </a:rPr>
              <a:t>‘In both cases Iwan is arguing that he has been forced into a contract as a result of some form of [</a:t>
            </a:r>
            <a:r>
              <a:rPr lang="en-GB" b="1" dirty="0">
                <a:highlight>
                  <a:srgbClr val="FFFF00"/>
                </a:highlight>
                <a:latin typeface="Calibri" panose="020F0502020204030204" pitchFamily="34" charset="0"/>
                <a:ea typeface="Calibri" panose="020F0502020204030204" pitchFamily="34" charset="0"/>
                <a:cs typeface="Arial" panose="020B0604020202020204" pitchFamily="34" charset="0"/>
              </a:rPr>
              <a:t>           </a:t>
            </a:r>
            <a:r>
              <a:rPr lang="en-GB" sz="1800" dirty="0">
                <a:effectLst/>
                <a:highlight>
                  <a:srgbClr val="FFFF00"/>
                </a:highlight>
                <a:latin typeface="Calibri" panose="020F0502020204030204" pitchFamily="34" charset="0"/>
                <a:ea typeface="Calibri" panose="020F0502020204030204" pitchFamily="34" charset="0"/>
                <a:cs typeface="Arial" panose="020B0604020202020204" pitchFamily="34" charset="0"/>
              </a:rPr>
              <a:t>].</a:t>
            </a:r>
            <a:r>
              <a:rPr lang="en-GB" sz="1800" dirty="0">
                <a:effectLst/>
                <a:latin typeface="Calibri" panose="020F0502020204030204" pitchFamily="34" charset="0"/>
                <a:ea typeface="Calibri" panose="020F0502020204030204" pitchFamily="34" charset="0"/>
                <a:cs typeface="Arial" panose="020B0604020202020204" pitchFamily="34" charset="0"/>
              </a:rPr>
              <a:t> The key difference is that undue influence is based on </a:t>
            </a:r>
            <a:r>
              <a:rPr lang="en-GB" sz="1800" dirty="0">
                <a:effectLst/>
                <a:highlight>
                  <a:srgbClr val="FFFF00"/>
                </a:highlight>
                <a:latin typeface="Calibri" panose="020F0502020204030204" pitchFamily="34" charset="0"/>
                <a:ea typeface="Calibri" panose="020F0502020204030204" pitchFamily="34" charset="0"/>
                <a:cs typeface="Arial" panose="020B0604020202020204" pitchFamily="34" charset="0"/>
              </a:rPr>
              <a:t>[</a:t>
            </a:r>
            <a:r>
              <a:rPr lang="en-GB" b="1" dirty="0">
                <a:highlight>
                  <a:srgbClr val="FFFF00"/>
                </a:highlight>
                <a:latin typeface="Calibri" panose="020F0502020204030204" pitchFamily="34" charset="0"/>
                <a:ea typeface="Calibri" panose="020F0502020204030204" pitchFamily="34" charset="0"/>
                <a:cs typeface="Arial" panose="020B0604020202020204" pitchFamily="34" charset="0"/>
              </a:rPr>
              <a:t>                </a:t>
            </a:r>
            <a:r>
              <a:rPr lang="en-GB" sz="1800" dirty="0">
                <a:effectLst/>
                <a:highlight>
                  <a:srgbClr val="FFFF00"/>
                </a:highlight>
                <a:latin typeface="Calibri" panose="020F0502020204030204" pitchFamily="34" charset="0"/>
                <a:ea typeface="Calibri" panose="020F0502020204030204" pitchFamily="34" charset="0"/>
                <a:cs typeface="Arial" panose="020B0604020202020204" pitchFamily="34" charset="0"/>
              </a:rPr>
              <a:t>].</a:t>
            </a:r>
            <a:r>
              <a:rPr lang="en-GB" sz="1800" dirty="0">
                <a:effectLst/>
                <a:latin typeface="Calibri" panose="020F0502020204030204" pitchFamily="34" charset="0"/>
                <a:ea typeface="Calibri" panose="020F0502020204030204" pitchFamily="34" charset="0"/>
                <a:cs typeface="Arial" panose="020B0604020202020204" pitchFamily="34" charset="0"/>
              </a:rPr>
              <a:t>   </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dirty="0"/>
          </a:p>
        </p:txBody>
      </p:sp>
      <p:sp>
        <p:nvSpPr>
          <p:cNvPr id="5" name="TextBox 4">
            <a:extLst>
              <a:ext uri="{FF2B5EF4-FFF2-40B4-BE49-F238E27FC236}">
                <a16:creationId xmlns:a16="http://schemas.microsoft.com/office/drawing/2014/main" id="{42860CFB-15F0-AED3-C857-32386250A10F}"/>
              </a:ext>
            </a:extLst>
          </p:cNvPr>
          <p:cNvSpPr txBox="1"/>
          <p:nvPr/>
        </p:nvSpPr>
        <p:spPr>
          <a:xfrm>
            <a:off x="247973" y="4798259"/>
            <a:ext cx="12088678" cy="2092881"/>
          </a:xfrm>
          <a:prstGeom prst="rect">
            <a:avLst/>
          </a:prstGeom>
          <a:noFill/>
        </p:spPr>
        <p:txBody>
          <a:bodyPr wrap="square">
            <a:spAutoFit/>
          </a:bodyPr>
          <a:lstStyle/>
          <a:p>
            <a:r>
              <a:rPr lang="en-GB" dirty="0"/>
              <a:t>Choose from ONE of the following options to fill in each of the FOUR blanks shown above </a:t>
            </a:r>
          </a:p>
          <a:p>
            <a:pPr marL="285750" indent="-285750">
              <a:buFont typeface="Arial" panose="020B0604020202020204" pitchFamily="34" charset="0"/>
              <a:buChar char="•"/>
            </a:pPr>
            <a:r>
              <a:rPr lang="en-GB" sz="1400" dirty="0"/>
              <a:t>a threat </a:t>
            </a:r>
          </a:p>
          <a:p>
            <a:pPr marL="171450" indent="-171450">
              <a:buFont typeface="Arial" panose="020B0604020202020204" pitchFamily="34" charset="0"/>
              <a:buChar char="•"/>
            </a:pPr>
            <a:r>
              <a:rPr lang="en-GB" sz="1400" dirty="0"/>
              <a:t>a relationship that has been exploited</a:t>
            </a:r>
          </a:p>
          <a:p>
            <a:pPr marL="171450" indent="-171450">
              <a:buFont typeface="Arial" panose="020B0604020202020204" pitchFamily="34" charset="0"/>
              <a:buChar char="•"/>
            </a:pPr>
            <a:r>
              <a:rPr lang="en-GB" sz="1400" dirty="0"/>
              <a:t>an unreasonable request by one party</a:t>
            </a:r>
          </a:p>
          <a:p>
            <a:pPr marL="171450" indent="-171450">
              <a:buFont typeface="Arial" panose="020B0604020202020204" pitchFamily="34" charset="0"/>
              <a:buChar char="•"/>
            </a:pPr>
            <a:r>
              <a:rPr lang="en-GB" sz="1400" dirty="0"/>
              <a:t>an unfair term in a contract</a:t>
            </a:r>
          </a:p>
          <a:p>
            <a:pPr marL="171450" indent="-171450">
              <a:buFont typeface="Arial" panose="020B0604020202020204" pitchFamily="34" charset="0"/>
              <a:buChar char="•"/>
            </a:pPr>
            <a:r>
              <a:rPr lang="en-GB" sz="1400" dirty="0"/>
              <a:t>improper pressure </a:t>
            </a:r>
          </a:p>
          <a:p>
            <a:pPr marL="171450" indent="-171450">
              <a:buFont typeface="Arial" panose="020B0604020202020204" pitchFamily="34" charset="0"/>
              <a:buChar char="•"/>
            </a:pPr>
            <a:r>
              <a:rPr lang="en-GB" sz="1400" dirty="0"/>
              <a:t>economic duress</a:t>
            </a:r>
          </a:p>
          <a:p>
            <a:pPr marL="171450" indent="-171450">
              <a:buFont typeface="Arial" panose="020B0604020202020204" pitchFamily="34" charset="0"/>
              <a:buChar char="•"/>
            </a:pPr>
            <a:r>
              <a:rPr lang="en-GB" sz="1400" dirty="0"/>
              <a:t>duress</a:t>
            </a:r>
          </a:p>
          <a:p>
            <a:pPr marL="171450" indent="-171450">
              <a:buFont typeface="Arial" panose="020B0604020202020204" pitchFamily="34" charset="0"/>
              <a:buChar char="•"/>
            </a:pPr>
            <a:r>
              <a:rPr lang="en-GB" sz="1400" dirty="0"/>
              <a:t>undue influence </a:t>
            </a:r>
          </a:p>
        </p:txBody>
      </p:sp>
    </p:spTree>
    <p:extLst>
      <p:ext uri="{BB962C8B-B14F-4D97-AF65-F5344CB8AC3E}">
        <p14:creationId xmlns:p14="http://schemas.microsoft.com/office/powerpoint/2010/main" val="54698664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9" name="Straight Connector 18">
            <a:extLst>
              <a:ext uri="{FF2B5EF4-FFF2-40B4-BE49-F238E27FC236}">
                <a16:creationId xmlns:a16="http://schemas.microsoft.com/office/drawing/2014/main" id="{D8689CE0-64D2-447C-9C1F-872D111D8A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8520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1" name="Rectangle 20">
            <a:extLst>
              <a:ext uri="{FF2B5EF4-FFF2-40B4-BE49-F238E27FC236}">
                <a16:creationId xmlns:a16="http://schemas.microsoft.com/office/drawing/2014/main" id="{511C99DC-C3C5-4EBE-91DD-345109C3D6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265737-2004-887A-D322-E66665D8D2DD}"/>
              </a:ext>
            </a:extLst>
          </p:cNvPr>
          <p:cNvSpPr>
            <a:spLocks noGrp="1"/>
          </p:cNvSpPr>
          <p:nvPr>
            <p:ph type="title"/>
          </p:nvPr>
        </p:nvSpPr>
        <p:spPr>
          <a:xfrm>
            <a:off x="1044516" y="1076635"/>
            <a:ext cx="3930256" cy="3495365"/>
          </a:xfrm>
        </p:spPr>
        <p:txBody>
          <a:bodyPr vert="horz" lIns="91440" tIns="45720" rIns="91440" bIns="45720" rtlCol="0" anchor="t">
            <a:normAutofit/>
          </a:bodyPr>
          <a:lstStyle/>
          <a:p>
            <a:r>
              <a:rPr lang="en-US" sz="4000" cap="all"/>
              <a:t>THANK YOU</a:t>
            </a:r>
          </a:p>
        </p:txBody>
      </p:sp>
      <p:sp>
        <p:nvSpPr>
          <p:cNvPr id="3" name="Content Placeholder 2">
            <a:extLst>
              <a:ext uri="{FF2B5EF4-FFF2-40B4-BE49-F238E27FC236}">
                <a16:creationId xmlns:a16="http://schemas.microsoft.com/office/drawing/2014/main" id="{F7F6AE53-7009-0528-4F62-4B8E92D13727}"/>
              </a:ext>
            </a:extLst>
          </p:cNvPr>
          <p:cNvSpPr>
            <a:spLocks noGrp="1"/>
          </p:cNvSpPr>
          <p:nvPr>
            <p:ph idx="1"/>
          </p:nvPr>
        </p:nvSpPr>
        <p:spPr>
          <a:xfrm>
            <a:off x="1070491" y="4713514"/>
            <a:ext cx="3930256" cy="1126847"/>
          </a:xfrm>
        </p:spPr>
        <p:txBody>
          <a:bodyPr vert="horz" lIns="91440" tIns="45720" rIns="91440" bIns="45720" rtlCol="0" anchor="b">
            <a:normAutofit/>
          </a:bodyPr>
          <a:lstStyle/>
          <a:p>
            <a:pPr marL="0" indent="0">
              <a:lnSpc>
                <a:spcPct val="110000"/>
              </a:lnSpc>
              <a:buNone/>
            </a:pPr>
            <a:r>
              <a:rPr lang="en-US" sz="2000"/>
              <a:t>The next chapter we will be considering is </a:t>
            </a:r>
            <a:r>
              <a:rPr lang="en-US" sz="2000" b="1"/>
              <a:t>Discharge of Contracts and Remedies</a:t>
            </a:r>
          </a:p>
        </p:txBody>
      </p:sp>
      <p:cxnSp>
        <p:nvCxnSpPr>
          <p:cNvPr id="23" name="Straight Connector 22">
            <a:extLst>
              <a:ext uri="{FF2B5EF4-FFF2-40B4-BE49-F238E27FC236}">
                <a16:creationId xmlns:a16="http://schemas.microsoft.com/office/drawing/2014/main" id="{B0AA360F-DECB-4836-8FB6-22C4BC3FB0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84" y="1186792"/>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Graphic 6" descr="Handshake">
            <a:extLst>
              <a:ext uri="{FF2B5EF4-FFF2-40B4-BE49-F238E27FC236}">
                <a16:creationId xmlns:a16="http://schemas.microsoft.com/office/drawing/2014/main" id="{A88E9E38-04E6-F399-2D0A-EB78D136505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701636" y="571499"/>
            <a:ext cx="5715001" cy="5715001"/>
          </a:xfrm>
          <a:prstGeom prst="rect">
            <a:avLst/>
          </a:prstGeom>
        </p:spPr>
      </p:pic>
    </p:spTree>
    <p:extLst>
      <p:ext uri="{BB962C8B-B14F-4D97-AF65-F5344CB8AC3E}">
        <p14:creationId xmlns:p14="http://schemas.microsoft.com/office/powerpoint/2010/main" val="381315914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BjornVTI">
  <a:themeElements>
    <a:clrScheme name="Bjorn">
      <a:dk1>
        <a:sysClr val="windowText" lastClr="000000"/>
      </a:dk1>
      <a:lt1>
        <a:sysClr val="window" lastClr="FFFFFF"/>
      </a:lt1>
      <a:dk2>
        <a:srgbClr val="252747"/>
      </a:dk2>
      <a:lt2>
        <a:srgbClr val="ECE4E9"/>
      </a:lt2>
      <a:accent1>
        <a:srgbClr val="736EB6"/>
      </a:accent1>
      <a:accent2>
        <a:srgbClr val="AB5991"/>
      </a:accent2>
      <a:accent3>
        <a:srgbClr val="AC9F39"/>
      </a:accent3>
      <a:accent4>
        <a:srgbClr val="756029"/>
      </a:accent4>
      <a:accent5>
        <a:srgbClr val="E87850"/>
      </a:accent5>
      <a:accent6>
        <a:srgbClr val="C6922A"/>
      </a:accent6>
      <a:hlink>
        <a:srgbClr val="736EB6"/>
      </a:hlink>
      <a:folHlink>
        <a:srgbClr val="AB5991"/>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jornVTI" id="{D01443FD-65CF-4AEF-9B9D-4466C96F9785}" vid="{36EF4262-385E-40E6-B073-FB18FD98BF4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3901</Words>
  <Application>Microsoft Office PowerPoint</Application>
  <PresentationFormat>Widescreen</PresentationFormat>
  <Paragraphs>284</Paragraphs>
  <Slides>38</Slides>
  <Notes>37</Notes>
  <HiddenSlides>1</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38</vt:i4>
      </vt:variant>
    </vt:vector>
  </HeadingPairs>
  <TitlesOfParts>
    <vt:vector size="43" baseType="lpstr">
      <vt:lpstr>Aptos</vt:lpstr>
      <vt:lpstr>Arial</vt:lpstr>
      <vt:lpstr>Calibri</vt:lpstr>
      <vt:lpstr>Neue Haas Grotesk Text Pro</vt:lpstr>
      <vt:lpstr>BjornVTI</vt:lpstr>
      <vt:lpstr>Contract law:  Vitiating Factors PART 2</vt:lpstr>
      <vt:lpstr>Learning Objectives</vt:lpstr>
      <vt:lpstr>Duress and undue influence</vt:lpstr>
      <vt:lpstr>Byron’s Bistro contracts </vt:lpstr>
      <vt:lpstr>PowerPoint Presentation</vt:lpstr>
      <vt:lpstr>DURESS AT COMMON LAW</vt:lpstr>
      <vt:lpstr>PowerPoint Presentation</vt:lpstr>
      <vt:lpstr>PowerPoint Presentation</vt:lpstr>
      <vt:lpstr>The effects of duress</vt:lpstr>
      <vt:lpstr>The equitable notion of undue influence</vt:lpstr>
      <vt:lpstr>Class 1: Actual undue influence</vt:lpstr>
      <vt:lpstr>Undue influence where a relationship of trust and confidence exists</vt:lpstr>
      <vt:lpstr>Undue influence exercised by a third party</vt:lpstr>
      <vt:lpstr>Royal Bank of Scotland plc v Etridge (No. 2) [2001]</vt:lpstr>
      <vt:lpstr>Duty of the lawyer</vt:lpstr>
      <vt:lpstr>The effects of undue influence and bars to relief</vt:lpstr>
      <vt:lpstr>Illegal and unenforceable contracts</vt:lpstr>
      <vt:lpstr>Introduction to illegal and unenforceable contracts</vt:lpstr>
      <vt:lpstr>Contracts illegal by statute</vt:lpstr>
      <vt:lpstr>Contracts illegal at common law</vt:lpstr>
      <vt:lpstr>Go-Green Store relocation </vt:lpstr>
      <vt:lpstr>Contracts in restraint of trade</vt:lpstr>
      <vt:lpstr>Nordenfelt criteria – 1. Legitimate interest</vt:lpstr>
      <vt:lpstr>Nordenfelt criteria - </vt:lpstr>
      <vt:lpstr>Nordenfelt criteria -  5. Public interest</vt:lpstr>
      <vt:lpstr>Severance</vt:lpstr>
      <vt:lpstr>Go Green refrigeration relocation</vt:lpstr>
      <vt:lpstr>Knowledge checks</vt:lpstr>
      <vt:lpstr>Knowledge checks</vt:lpstr>
      <vt:lpstr>Knowledge checks</vt:lpstr>
      <vt:lpstr>PowerPoint Presentation</vt:lpstr>
      <vt:lpstr>Knowledge checks</vt:lpstr>
      <vt:lpstr>KNOWLEDGE CHECKS</vt:lpstr>
      <vt:lpstr>KNOWLEDGE CHECKS</vt:lpstr>
      <vt:lpstr>KNOWLEDGE CHECKS</vt:lpstr>
      <vt:lpstr>KNOWLEDGE CHECKS</vt:lpstr>
      <vt:lpstr>KNOWLEDGE CHECK</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Laura Knight</dc:creator>
  <cp:lastModifiedBy>Ellie Brown</cp:lastModifiedBy>
  <cp:revision>28</cp:revision>
  <cp:lastPrinted>2025-05-01T14:37:39Z</cp:lastPrinted>
  <dcterms:created xsi:type="dcterms:W3CDTF">2025-04-30T12:31:19Z</dcterms:created>
  <dcterms:modified xsi:type="dcterms:W3CDTF">2025-11-17T15:40:28Z</dcterms:modified>
</cp:coreProperties>
</file>