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72"/>
  </p:notesMasterIdLst>
  <p:sldIdLst>
    <p:sldId id="256" r:id="rId3"/>
    <p:sldId id="294" r:id="rId4"/>
    <p:sldId id="295" r:id="rId5"/>
    <p:sldId id="296" r:id="rId6"/>
    <p:sldId id="257" r:id="rId7"/>
    <p:sldId id="258" r:id="rId8"/>
    <p:sldId id="261" r:id="rId9"/>
    <p:sldId id="262" r:id="rId10"/>
    <p:sldId id="260" r:id="rId11"/>
    <p:sldId id="263" r:id="rId12"/>
    <p:sldId id="264" r:id="rId13"/>
    <p:sldId id="268" r:id="rId14"/>
    <p:sldId id="269" r:id="rId15"/>
    <p:sldId id="271" r:id="rId16"/>
    <p:sldId id="274" r:id="rId17"/>
    <p:sldId id="276" r:id="rId18"/>
    <p:sldId id="277" r:id="rId19"/>
    <p:sldId id="278" r:id="rId20"/>
    <p:sldId id="279" r:id="rId21"/>
    <p:sldId id="282" r:id="rId22"/>
    <p:sldId id="283" r:id="rId23"/>
    <p:sldId id="284" r:id="rId24"/>
    <p:sldId id="285" r:id="rId25"/>
    <p:sldId id="286" r:id="rId26"/>
    <p:sldId id="287" r:id="rId27"/>
    <p:sldId id="288" r:id="rId28"/>
    <p:sldId id="289" r:id="rId29"/>
    <p:sldId id="298" r:id="rId30"/>
    <p:sldId id="297" r:id="rId31"/>
    <p:sldId id="290" r:id="rId32"/>
    <p:sldId id="291" r:id="rId33"/>
    <p:sldId id="293" r:id="rId34"/>
    <p:sldId id="301" r:id="rId35"/>
    <p:sldId id="308" r:id="rId36"/>
    <p:sldId id="302" r:id="rId37"/>
    <p:sldId id="303" r:id="rId38"/>
    <p:sldId id="304" r:id="rId39"/>
    <p:sldId id="323" r:id="rId40"/>
    <p:sldId id="324" r:id="rId41"/>
    <p:sldId id="299" r:id="rId42"/>
    <p:sldId id="306" r:id="rId43"/>
    <p:sldId id="292" r:id="rId44"/>
    <p:sldId id="307" r:id="rId45"/>
    <p:sldId id="322" r:id="rId46"/>
    <p:sldId id="326" r:id="rId47"/>
    <p:sldId id="330" r:id="rId48"/>
    <p:sldId id="331" r:id="rId49"/>
    <p:sldId id="332" r:id="rId50"/>
    <p:sldId id="333" r:id="rId51"/>
    <p:sldId id="337" r:id="rId52"/>
    <p:sldId id="327" r:id="rId53"/>
    <p:sldId id="328" r:id="rId54"/>
    <p:sldId id="329" r:id="rId55"/>
    <p:sldId id="334" r:id="rId56"/>
    <p:sldId id="335" r:id="rId57"/>
    <p:sldId id="336"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61" d="100"/>
          <a:sy n="61" d="100"/>
        </p:scale>
        <p:origin x="7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8678E3-4AFD-4E81-B548-F82F762CC6D2}" type="datetimeFigureOut">
              <a:rPr lang="en-GB" smtClean="0"/>
              <a:t>30/05/2019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4CC36B-9F74-4F3C-919B-FE4C1EB65364}" type="slidenum">
              <a:rPr lang="en-GB" smtClean="0"/>
              <a:t>‹#›</a:t>
            </a:fld>
            <a:endParaRPr lang="en-GB"/>
          </a:p>
        </p:txBody>
      </p:sp>
    </p:spTree>
    <p:extLst>
      <p:ext uri="{BB962C8B-B14F-4D97-AF65-F5344CB8AC3E}">
        <p14:creationId xmlns:p14="http://schemas.microsoft.com/office/powerpoint/2010/main" val="1318027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3394999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12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FE73EADB-2BE6-4DD1-AB35-51F9F4E001E8}" type="slidenum">
              <a:rPr lang="en-GB" altLang="en-US" smtClean="0">
                <a:solidFill>
                  <a:srgbClr val="000000"/>
                </a:solidFill>
              </a:rPr>
              <a:pPr fontAlgn="base">
                <a:spcBef>
                  <a:spcPct val="0"/>
                </a:spcBef>
                <a:spcAft>
                  <a:spcPct val="0"/>
                </a:spcAft>
                <a:defRPr/>
              </a:pPr>
              <a:t>3</a:t>
            </a:fld>
            <a:endParaRPr lang="en-GB" altLang="en-US" smtClean="0">
              <a:solidFill>
                <a:srgbClr val="000000"/>
              </a:solidFill>
            </a:endParaRPr>
          </a:p>
        </p:txBody>
      </p:sp>
    </p:spTree>
    <p:extLst>
      <p:ext uri="{BB962C8B-B14F-4D97-AF65-F5344CB8AC3E}">
        <p14:creationId xmlns:p14="http://schemas.microsoft.com/office/powerpoint/2010/main" val="1677219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12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FE73EADB-2BE6-4DD1-AB35-51F9F4E001E8}" type="slidenum">
              <a:rPr lang="en-GB" altLang="en-US" smtClean="0">
                <a:solidFill>
                  <a:srgbClr val="000000"/>
                </a:solidFill>
              </a:rPr>
              <a:pPr fontAlgn="base">
                <a:spcBef>
                  <a:spcPct val="0"/>
                </a:spcBef>
                <a:spcAft>
                  <a:spcPct val="0"/>
                </a:spcAft>
                <a:defRPr/>
              </a:pPr>
              <a:t>4</a:t>
            </a:fld>
            <a:endParaRPr lang="en-GB" altLang="en-US" smtClean="0">
              <a:solidFill>
                <a:srgbClr val="000000"/>
              </a:solidFill>
            </a:endParaRPr>
          </a:p>
        </p:txBody>
      </p:sp>
    </p:spTree>
    <p:extLst>
      <p:ext uri="{BB962C8B-B14F-4D97-AF65-F5344CB8AC3E}">
        <p14:creationId xmlns:p14="http://schemas.microsoft.com/office/powerpoint/2010/main" val="1707773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5</a:t>
            </a:fld>
            <a:endParaRPr lang="en-GB"/>
          </a:p>
        </p:txBody>
      </p:sp>
    </p:spTree>
    <p:extLst>
      <p:ext uri="{BB962C8B-B14F-4D97-AF65-F5344CB8AC3E}">
        <p14:creationId xmlns:p14="http://schemas.microsoft.com/office/powerpoint/2010/main" val="6142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6</a:t>
            </a:fld>
            <a:endParaRPr lang="en-GB"/>
          </a:p>
        </p:txBody>
      </p:sp>
    </p:spTree>
    <p:extLst>
      <p:ext uri="{BB962C8B-B14F-4D97-AF65-F5344CB8AC3E}">
        <p14:creationId xmlns:p14="http://schemas.microsoft.com/office/powerpoint/2010/main" val="1109814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549529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803004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44204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Repeated conflicts with other European powers were</a:t>
            </a:r>
            <a:r>
              <a:rPr lang="en-GB" baseline="0" dirty="0" smtClean="0"/>
              <a:t> but one aspect of the First British Empire’s expansion in the 17</a:t>
            </a:r>
            <a:r>
              <a:rPr lang="en-GB" baseline="30000" dirty="0" smtClean="0"/>
              <a:t>th</a:t>
            </a:r>
            <a:r>
              <a:rPr lang="en-GB" baseline="0" dirty="0" smtClean="0"/>
              <a:t> and 18</a:t>
            </a:r>
            <a:r>
              <a:rPr lang="en-GB" baseline="30000" dirty="0" smtClean="0"/>
              <a:t>th</a:t>
            </a:r>
            <a:r>
              <a:rPr lang="en-GB" baseline="0" dirty="0" smtClean="0"/>
              <a:t> centuries.</a:t>
            </a:r>
          </a:p>
          <a:p>
            <a:pPr marL="171450" indent="-171450">
              <a:buFont typeface="Arial" panose="020B0604020202020204" pitchFamily="34" charset="0"/>
              <a:buChar char="•"/>
            </a:pPr>
            <a:r>
              <a:rPr lang="en-GB" dirty="0" smtClean="0"/>
              <a:t>Migration</a:t>
            </a:r>
            <a:r>
              <a:rPr lang="en-GB" baseline="0" dirty="0" smtClean="0"/>
              <a:t> to the New World from the British Isles led to an increasing number of settlers in the western reaches of English colonies – usually at the settlers own behest rather than a formal colonisation mandate from the English crown it is perhaps worth noting.</a:t>
            </a:r>
          </a:p>
          <a:p>
            <a:pPr marL="171450" indent="-171450">
              <a:buFont typeface="Arial" panose="020B0604020202020204" pitchFamily="34" charset="0"/>
              <a:buChar char="•"/>
            </a:pPr>
            <a:r>
              <a:rPr lang="en-GB" baseline="0" dirty="0" smtClean="0"/>
              <a:t>Discuss maps: </a:t>
            </a:r>
            <a:r>
              <a:rPr lang="en-GB" b="1" baseline="0" dirty="0" smtClean="0"/>
              <a:t>quick expansion</a:t>
            </a:r>
            <a:r>
              <a:rPr lang="en-GB" b="0" baseline="0" dirty="0" smtClean="0"/>
              <a:t>. As addressed explicitly last week, Plymouth County was est. 1620, followed by the settling of Massachusetts a decade later.</a:t>
            </a:r>
            <a:endParaRPr lang="en-GB" baseline="0" dirty="0" smtClean="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3869920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As one might expect, this creates tensions with the indigenous inhabitants. </a:t>
            </a:r>
            <a:endParaRPr lang="en-GB" dirty="0" smtClean="0"/>
          </a:p>
          <a:p>
            <a:pPr marL="171450" indent="-171450">
              <a:buFont typeface="Arial" panose="020B0604020202020204" pitchFamily="34" charset="0"/>
              <a:buChar char="•"/>
            </a:pPr>
            <a:r>
              <a:rPr lang="en-GB" baseline="0" dirty="0" smtClean="0"/>
              <a:t>In part, this was an effect of the organisation of New England society: as we saw briefly at the end last Tuesday’s lecture, New England town life was very self-contained, defensive and suspicious of outsiders or alternative lifestyles – something which encouraged distrust of native tribes, but also of supposed heretics like the Salem witches.</a:t>
            </a:r>
          </a:p>
          <a:p>
            <a:pPr marL="171450" indent="-171450">
              <a:buFont typeface="Arial" panose="020B0604020202020204" pitchFamily="34" charset="0"/>
              <a:buChar char="•"/>
            </a:pPr>
            <a:r>
              <a:rPr lang="en-GB" baseline="0" dirty="0" smtClean="0"/>
              <a:t>A number of armed conflicts came about because of hostilities between the English settlers and Native American</a:t>
            </a:r>
          </a:p>
          <a:p>
            <a:pPr marL="171450" indent="-171450">
              <a:buFont typeface="Arial" panose="020B0604020202020204" pitchFamily="34" charset="0"/>
              <a:buChar char="•"/>
            </a:pPr>
            <a:r>
              <a:rPr lang="en-GB" baseline="0" dirty="0" smtClean="0"/>
              <a:t>For our purposes it suffices to mention two,  as they add a punctuation point to last week’s lectures.</a:t>
            </a:r>
          </a:p>
          <a:p>
            <a:pPr marL="171450" indent="-171450">
              <a:buFont typeface="Arial" panose="020B0604020202020204" pitchFamily="34" charset="0"/>
              <a:buChar char="•"/>
            </a:pPr>
            <a:r>
              <a:rPr lang="en-GB" baseline="0" dirty="0" smtClean="0"/>
              <a:t>The first is the Pequot War of 1636–1638, which arose as a result of the English settlement in Connecticut and disputes with the native Pequot tribe, which are recalled in the extracts of </a:t>
            </a:r>
            <a:r>
              <a:rPr lang="en-GB" i="1" baseline="0" dirty="0" err="1" smtClean="0"/>
              <a:t>Of</a:t>
            </a:r>
            <a:r>
              <a:rPr lang="en-GB" i="1" baseline="0" dirty="0" smtClean="0"/>
              <a:t> Plymouth Plantation </a:t>
            </a:r>
            <a:r>
              <a:rPr lang="en-GB" i="0" baseline="0" dirty="0" smtClean="0"/>
              <a:t>made available to you on Moodle.</a:t>
            </a:r>
          </a:p>
          <a:p>
            <a:pPr marL="171450" indent="-171450">
              <a:buFont typeface="Arial" panose="020B0604020202020204" pitchFamily="34" charset="0"/>
              <a:buChar char="•"/>
            </a:pPr>
            <a:r>
              <a:rPr lang="en-GB" i="0" baseline="0" dirty="0" smtClean="0"/>
              <a:t>English victory in the Pequot War was secured at a particularly brutal cost. It led to the virtual extermination of the Pequot in southeast New England, with hundreds tribespeople captured and sold into slavery in the Caribbean – an outcome Bradford intimates was a “sweet sacrifice” for the providential New Englanders.</a:t>
            </a: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538442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454727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7676798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459004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2938584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4511813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10224748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6778187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8973169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1665399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2094570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19591684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15610945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6676865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6856244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735861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4371823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11077919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24159134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B8D4CAFB-1590-40F6-AF66-6B06C7671786}" type="slidenum">
              <a:rPr lang="en-GB" altLang="en-US" smtClean="0">
                <a:solidFill>
                  <a:srgbClr val="000000"/>
                </a:solidFill>
              </a:rPr>
              <a:pPr fontAlgn="base">
                <a:spcBef>
                  <a:spcPct val="0"/>
                </a:spcBef>
                <a:spcAft>
                  <a:spcPct val="0"/>
                </a:spcAft>
                <a:defRPr/>
              </a:pPr>
              <a:t>33</a:t>
            </a:fld>
            <a:endParaRPr lang="en-GB" altLang="en-US" smtClean="0">
              <a:solidFill>
                <a:srgbClr val="000000"/>
              </a:solidFill>
            </a:endParaRPr>
          </a:p>
        </p:txBody>
      </p:sp>
    </p:spTree>
    <p:extLst>
      <p:ext uri="{BB962C8B-B14F-4D97-AF65-F5344CB8AC3E}">
        <p14:creationId xmlns:p14="http://schemas.microsoft.com/office/powerpoint/2010/main" val="29812446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34</a:t>
            </a:fld>
            <a:endParaRPr lang="en-GB"/>
          </a:p>
        </p:txBody>
      </p:sp>
    </p:spTree>
    <p:extLst>
      <p:ext uri="{BB962C8B-B14F-4D97-AF65-F5344CB8AC3E}">
        <p14:creationId xmlns:p14="http://schemas.microsoft.com/office/powerpoint/2010/main" val="1114350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1A29B190-201E-4C65-BA7F-D5F6E9D71803}" type="slidenum">
              <a:rPr lang="en-GB" altLang="en-US" smtClean="0">
                <a:solidFill>
                  <a:srgbClr val="000000"/>
                </a:solidFill>
              </a:rPr>
              <a:pPr fontAlgn="base">
                <a:spcBef>
                  <a:spcPct val="0"/>
                </a:spcBef>
                <a:spcAft>
                  <a:spcPct val="0"/>
                </a:spcAft>
                <a:defRPr/>
              </a:pPr>
              <a:t>35</a:t>
            </a:fld>
            <a:endParaRPr lang="en-GB" altLang="en-US" smtClean="0">
              <a:solidFill>
                <a:srgbClr val="000000"/>
              </a:solidFill>
            </a:endParaRPr>
          </a:p>
        </p:txBody>
      </p:sp>
    </p:spTree>
    <p:extLst>
      <p:ext uri="{BB962C8B-B14F-4D97-AF65-F5344CB8AC3E}">
        <p14:creationId xmlns:p14="http://schemas.microsoft.com/office/powerpoint/2010/main" val="8888865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0F1630B8-AE2E-4BF0-AD39-FEF5F4C2FCA0}" type="slidenum">
              <a:rPr lang="en-GB" altLang="en-US" smtClean="0">
                <a:solidFill>
                  <a:srgbClr val="000000"/>
                </a:solidFill>
              </a:rPr>
              <a:pPr fontAlgn="base">
                <a:spcBef>
                  <a:spcPct val="0"/>
                </a:spcBef>
                <a:spcAft>
                  <a:spcPct val="0"/>
                </a:spcAft>
                <a:defRPr/>
              </a:pPr>
              <a:t>36</a:t>
            </a:fld>
            <a:endParaRPr lang="en-GB" altLang="en-US" smtClean="0">
              <a:solidFill>
                <a:srgbClr val="000000"/>
              </a:solidFill>
            </a:endParaRPr>
          </a:p>
        </p:txBody>
      </p:sp>
    </p:spTree>
    <p:extLst>
      <p:ext uri="{BB962C8B-B14F-4D97-AF65-F5344CB8AC3E}">
        <p14:creationId xmlns:p14="http://schemas.microsoft.com/office/powerpoint/2010/main" val="28173864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2150453-0A31-4CC1-A4E6-7AAF2DFBC4F8}" type="slidenum">
              <a:rPr lang="en-GB" altLang="en-US" smtClean="0">
                <a:solidFill>
                  <a:srgbClr val="000000"/>
                </a:solidFill>
              </a:rPr>
              <a:pPr fontAlgn="base">
                <a:spcBef>
                  <a:spcPct val="0"/>
                </a:spcBef>
                <a:spcAft>
                  <a:spcPct val="0"/>
                </a:spcAft>
                <a:defRPr/>
              </a:pPr>
              <a:t>37</a:t>
            </a:fld>
            <a:endParaRPr lang="en-GB" altLang="en-US" smtClean="0">
              <a:solidFill>
                <a:srgbClr val="000000"/>
              </a:solidFill>
            </a:endParaRPr>
          </a:p>
        </p:txBody>
      </p:sp>
    </p:spTree>
    <p:extLst>
      <p:ext uri="{BB962C8B-B14F-4D97-AF65-F5344CB8AC3E}">
        <p14:creationId xmlns:p14="http://schemas.microsoft.com/office/powerpoint/2010/main" val="38253843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4088378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31659271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229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76A42B87-0DD0-4BA6-A419-315E123092E4}" type="slidenum">
              <a:rPr lang="en-GB" altLang="en-US" smtClean="0">
                <a:solidFill>
                  <a:srgbClr val="000000"/>
                </a:solidFill>
              </a:rPr>
              <a:pPr fontAlgn="base">
                <a:spcBef>
                  <a:spcPct val="0"/>
                </a:spcBef>
                <a:spcAft>
                  <a:spcPct val="0"/>
                </a:spcAft>
                <a:defRPr/>
              </a:pPr>
              <a:t>40</a:t>
            </a:fld>
            <a:endParaRPr lang="en-GB" altLang="en-US" smtClean="0">
              <a:solidFill>
                <a:srgbClr val="000000"/>
              </a:solidFill>
            </a:endParaRPr>
          </a:p>
        </p:txBody>
      </p:sp>
    </p:spTree>
    <p:extLst>
      <p:ext uri="{BB962C8B-B14F-4D97-AF65-F5344CB8AC3E}">
        <p14:creationId xmlns:p14="http://schemas.microsoft.com/office/powerpoint/2010/main" val="4059045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51DA84AA-64D6-4F46-AD3E-825848A6E718}" type="slidenum">
              <a:rPr lang="en-GB" altLang="en-US" smtClean="0">
                <a:solidFill>
                  <a:srgbClr val="000000"/>
                </a:solidFill>
              </a:rPr>
              <a:pPr fontAlgn="base">
                <a:spcBef>
                  <a:spcPct val="0"/>
                </a:spcBef>
                <a:spcAft>
                  <a:spcPct val="0"/>
                </a:spcAft>
                <a:defRPr/>
              </a:pPr>
              <a:t>41</a:t>
            </a:fld>
            <a:endParaRPr lang="en-GB" altLang="en-US" smtClean="0">
              <a:solidFill>
                <a:srgbClr val="000000"/>
              </a:solidFill>
            </a:endParaRPr>
          </a:p>
        </p:txBody>
      </p:sp>
    </p:spTree>
    <p:extLst>
      <p:ext uri="{BB962C8B-B14F-4D97-AF65-F5344CB8AC3E}">
        <p14:creationId xmlns:p14="http://schemas.microsoft.com/office/powerpoint/2010/main" val="268557119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028961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smtClean="0"/>
          </a:p>
        </p:txBody>
      </p:sp>
      <p:sp>
        <p:nvSpPr>
          <p:cNvPr id="4" name="Slide Number Placeholder 3"/>
          <p:cNvSpPr>
            <a:spLocks noGrp="1"/>
          </p:cNvSpPr>
          <p:nvPr>
            <p:ph type="sldNum" sz="quarter" idx="5"/>
          </p:nvPr>
        </p:nvSpPr>
        <p:spPr/>
        <p:txBody>
          <a:bodyPr/>
          <a:lstStyle/>
          <a:p>
            <a:pPr>
              <a:defRPr/>
            </a:pPr>
            <a:fld id="{73DCA9E9-D455-40DD-AA95-E0896F92A69B}" type="slidenum">
              <a:rPr lang="en-GB" smtClean="0">
                <a:solidFill>
                  <a:prstClr val="black"/>
                </a:solidFill>
              </a:rPr>
              <a:pPr>
                <a:defRPr/>
              </a:pPr>
              <a:t>43</a:t>
            </a:fld>
            <a:endParaRPr lang="en-GB">
              <a:solidFill>
                <a:prstClr val="black"/>
              </a:solidFill>
            </a:endParaRPr>
          </a:p>
        </p:txBody>
      </p:sp>
    </p:spTree>
    <p:extLst>
      <p:ext uri="{BB962C8B-B14F-4D97-AF65-F5344CB8AC3E}">
        <p14:creationId xmlns:p14="http://schemas.microsoft.com/office/powerpoint/2010/main" val="13966300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47</a:t>
            </a:fld>
            <a:endParaRPr lang="en-GB"/>
          </a:p>
        </p:txBody>
      </p:sp>
    </p:spTree>
    <p:extLst>
      <p:ext uri="{BB962C8B-B14F-4D97-AF65-F5344CB8AC3E}">
        <p14:creationId xmlns:p14="http://schemas.microsoft.com/office/powerpoint/2010/main" val="312577877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48</a:t>
            </a:fld>
            <a:endParaRPr lang="en-GB"/>
          </a:p>
        </p:txBody>
      </p:sp>
    </p:spTree>
    <p:extLst>
      <p:ext uri="{BB962C8B-B14F-4D97-AF65-F5344CB8AC3E}">
        <p14:creationId xmlns:p14="http://schemas.microsoft.com/office/powerpoint/2010/main" val="121293658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49</a:t>
            </a:fld>
            <a:endParaRPr lang="en-GB"/>
          </a:p>
        </p:txBody>
      </p:sp>
    </p:spTree>
    <p:extLst>
      <p:ext uri="{BB962C8B-B14F-4D97-AF65-F5344CB8AC3E}">
        <p14:creationId xmlns:p14="http://schemas.microsoft.com/office/powerpoint/2010/main" val="9002721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1FCFAE0-1CC4-4452-8CB9-8A8281A003B8}" type="slidenum">
              <a:rPr lang="en-GB" altLang="en-US" smtClean="0">
                <a:solidFill>
                  <a:srgbClr val="000000"/>
                </a:solidFill>
              </a:rPr>
              <a:pPr fontAlgn="base">
                <a:spcBef>
                  <a:spcPct val="0"/>
                </a:spcBef>
                <a:spcAft>
                  <a:spcPct val="0"/>
                </a:spcAft>
                <a:defRPr/>
              </a:pPr>
              <a:t>50</a:t>
            </a:fld>
            <a:endParaRPr lang="en-GB" altLang="en-US" smtClean="0">
              <a:solidFill>
                <a:srgbClr val="000000"/>
              </a:solidFill>
            </a:endParaRPr>
          </a:p>
        </p:txBody>
      </p:sp>
    </p:spTree>
    <p:extLst>
      <p:ext uri="{BB962C8B-B14F-4D97-AF65-F5344CB8AC3E}">
        <p14:creationId xmlns:p14="http://schemas.microsoft.com/office/powerpoint/2010/main" val="18458712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51</a:t>
            </a:fld>
            <a:endParaRPr lang="en-GB"/>
          </a:p>
        </p:txBody>
      </p:sp>
    </p:spTree>
    <p:extLst>
      <p:ext uri="{BB962C8B-B14F-4D97-AF65-F5344CB8AC3E}">
        <p14:creationId xmlns:p14="http://schemas.microsoft.com/office/powerpoint/2010/main" val="87316687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52</a:t>
            </a:fld>
            <a:endParaRPr lang="en-GB"/>
          </a:p>
        </p:txBody>
      </p:sp>
    </p:spTree>
    <p:extLst>
      <p:ext uri="{BB962C8B-B14F-4D97-AF65-F5344CB8AC3E}">
        <p14:creationId xmlns:p14="http://schemas.microsoft.com/office/powerpoint/2010/main" val="233995654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53</a:t>
            </a:fld>
            <a:endParaRPr lang="en-GB"/>
          </a:p>
        </p:txBody>
      </p:sp>
    </p:spTree>
    <p:extLst>
      <p:ext uri="{BB962C8B-B14F-4D97-AF65-F5344CB8AC3E}">
        <p14:creationId xmlns:p14="http://schemas.microsoft.com/office/powerpoint/2010/main" val="309142464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54</a:t>
            </a:fld>
            <a:endParaRPr lang="en-GB"/>
          </a:p>
        </p:txBody>
      </p:sp>
    </p:spTree>
    <p:extLst>
      <p:ext uri="{BB962C8B-B14F-4D97-AF65-F5344CB8AC3E}">
        <p14:creationId xmlns:p14="http://schemas.microsoft.com/office/powerpoint/2010/main" val="40938230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55</a:t>
            </a:fld>
            <a:endParaRPr lang="en-GB"/>
          </a:p>
        </p:txBody>
      </p:sp>
    </p:spTree>
    <p:extLst>
      <p:ext uri="{BB962C8B-B14F-4D97-AF65-F5344CB8AC3E}">
        <p14:creationId xmlns:p14="http://schemas.microsoft.com/office/powerpoint/2010/main" val="178880421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56</a:t>
            </a:fld>
            <a:endParaRPr lang="en-GB">
              <a:solidFill>
                <a:prstClr val="black"/>
              </a:solidFill>
            </a:endParaRPr>
          </a:p>
        </p:txBody>
      </p:sp>
    </p:spTree>
    <p:extLst>
      <p:ext uri="{BB962C8B-B14F-4D97-AF65-F5344CB8AC3E}">
        <p14:creationId xmlns:p14="http://schemas.microsoft.com/office/powerpoint/2010/main" val="135598865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A6806EC-A210-44BB-9201-0A1C4EF248F0}" type="slidenum">
              <a:rPr lang="en-GB" smtClean="0"/>
              <a:t>57</a:t>
            </a:fld>
            <a:endParaRPr lang="en-GB"/>
          </a:p>
        </p:txBody>
      </p:sp>
    </p:spTree>
    <p:extLst>
      <p:ext uri="{BB962C8B-B14F-4D97-AF65-F5344CB8AC3E}">
        <p14:creationId xmlns:p14="http://schemas.microsoft.com/office/powerpoint/2010/main" val="154169675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A6806EC-A210-44BB-9201-0A1C4EF248F0}" type="slidenum">
              <a:rPr lang="en-GB" smtClean="0"/>
              <a:t>61</a:t>
            </a:fld>
            <a:endParaRPr lang="en-GB"/>
          </a:p>
        </p:txBody>
      </p:sp>
    </p:spTree>
    <p:extLst>
      <p:ext uri="{BB962C8B-B14F-4D97-AF65-F5344CB8AC3E}">
        <p14:creationId xmlns:p14="http://schemas.microsoft.com/office/powerpoint/2010/main" val="103729749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67</a:t>
            </a:fld>
            <a:endParaRPr lang="en-GB"/>
          </a:p>
        </p:txBody>
      </p:sp>
    </p:spTree>
    <p:extLst>
      <p:ext uri="{BB962C8B-B14F-4D97-AF65-F5344CB8AC3E}">
        <p14:creationId xmlns:p14="http://schemas.microsoft.com/office/powerpoint/2010/main" val="157879471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68</a:t>
            </a:fld>
            <a:endParaRPr lang="en-GB">
              <a:solidFill>
                <a:prstClr val="black"/>
              </a:solidFill>
            </a:endParaRPr>
          </a:p>
        </p:txBody>
      </p:sp>
    </p:spTree>
    <p:extLst>
      <p:ext uri="{BB962C8B-B14F-4D97-AF65-F5344CB8AC3E}">
        <p14:creationId xmlns:p14="http://schemas.microsoft.com/office/powerpoint/2010/main" val="1963037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6214DA4-7347-4E8E-BA11-69EB24256B8C}"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1435634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214DA4-7347-4E8E-BA11-69EB24256B8C}"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1404596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6214DA4-7347-4E8E-BA11-69EB24256B8C}"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2984242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6214DA4-7347-4E8E-BA11-69EB24256B8C}" type="datetimeFigureOut">
              <a:rPr lang="en-GB" smtClean="0"/>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408541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6214DA4-7347-4E8E-BA11-69EB24256B8C}" type="datetimeFigureOut">
              <a:rPr lang="en-GB" smtClean="0"/>
              <a:t>30/05/2019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1651677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6214DA4-7347-4E8E-BA11-69EB24256B8C}" type="datetimeFigureOut">
              <a:rPr lang="en-GB" smtClean="0"/>
              <a:t>30/05/2019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854825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214DA4-7347-4E8E-BA11-69EB24256B8C}" type="datetimeFigureOut">
              <a:rPr lang="en-GB" smtClean="0"/>
              <a:t>30/05/2019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1331445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6214DA4-7347-4E8E-BA11-69EB24256B8C}" type="datetimeFigureOut">
              <a:rPr lang="en-GB" smtClean="0"/>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602981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6214DA4-7347-4E8E-BA11-69EB24256B8C}" type="datetimeFigureOut">
              <a:rPr lang="en-GB" smtClean="0"/>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771263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214DA4-7347-4E8E-BA11-69EB24256B8C}"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3871775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214DA4-7347-4E8E-BA11-69EB24256B8C}"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359892-9426-40D1-911C-67ACE6C5CFEC}" type="slidenum">
              <a:rPr lang="en-GB" smtClean="0"/>
              <a:t>‹#›</a:t>
            </a:fld>
            <a:endParaRPr lang="en-GB"/>
          </a:p>
        </p:txBody>
      </p:sp>
    </p:spTree>
    <p:extLst>
      <p:ext uri="{BB962C8B-B14F-4D97-AF65-F5344CB8AC3E}">
        <p14:creationId xmlns:p14="http://schemas.microsoft.com/office/powerpoint/2010/main" val="34622238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1802623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970420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615903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9364593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t>30/05/2019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57840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t>30/05/2019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9342254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t>30/05/2019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5418383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4101343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0817291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1749188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33432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214DA4-7347-4E8E-BA11-69EB24256B8C}" type="datetimeFigureOut">
              <a:rPr lang="en-GB" smtClean="0"/>
              <a:t>30/05/2019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359892-9426-40D1-911C-67ACE6C5CFEC}" type="slidenum">
              <a:rPr lang="en-GB" smtClean="0"/>
              <a:t>‹#›</a:t>
            </a:fld>
            <a:endParaRPr lang="en-GB"/>
          </a:p>
        </p:txBody>
      </p:sp>
    </p:spTree>
    <p:extLst>
      <p:ext uri="{BB962C8B-B14F-4D97-AF65-F5344CB8AC3E}">
        <p14:creationId xmlns:p14="http://schemas.microsoft.com/office/powerpoint/2010/main" val="17110500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t>30/05/2019</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t>‹#›</a:t>
            </a:fld>
            <a:endParaRPr lang="en-GB"/>
          </a:p>
        </p:txBody>
      </p:sp>
    </p:spTree>
    <p:extLst>
      <p:ext uri="{BB962C8B-B14F-4D97-AF65-F5344CB8AC3E}">
        <p14:creationId xmlns:p14="http://schemas.microsoft.com/office/powerpoint/2010/main" val="10088352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hyperlink" Target="http://www.wwnorton.com/college/history/give-me-liberty4/ch/01/imaps.aspx" TargetMode="External"/><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18.xml"/><Relationship Id="rId5" Type="http://schemas.openxmlformats.org/officeDocument/2006/relationships/image" Target="../media/image26.png"/><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18.xml"/><Relationship Id="rId5" Type="http://schemas.openxmlformats.org/officeDocument/2006/relationships/image" Target="../media/image39.png"/><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9.xml"/><Relationship Id="rId1" Type="http://schemas.openxmlformats.org/officeDocument/2006/relationships/slideLayout" Target="../slideLayouts/slideLayout18.xml"/><Relationship Id="rId5" Type="http://schemas.openxmlformats.org/officeDocument/2006/relationships/image" Target="../media/image42.png"/><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18.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8" Type="http://schemas.openxmlformats.org/officeDocument/2006/relationships/hyperlink" Target="https://en.wikipedia.org/wiki/1890_United_States_Census" TargetMode="External"/><Relationship Id="rId3" Type="http://schemas.openxmlformats.org/officeDocument/2006/relationships/hyperlink" Target="https://en.wikipedia.org/wiki/1840_United_States_Census" TargetMode="External"/><Relationship Id="rId7" Type="http://schemas.openxmlformats.org/officeDocument/2006/relationships/hyperlink" Target="https://en.wikipedia.org/wiki/1880_United_States_Census" TargetMode="External"/><Relationship Id="rId2" Type="http://schemas.openxmlformats.org/officeDocument/2006/relationships/notesSlide" Target="../notesSlides/notesSlide31.xml"/><Relationship Id="rId1" Type="http://schemas.openxmlformats.org/officeDocument/2006/relationships/slideLayout" Target="../slideLayouts/slideLayout18.xml"/><Relationship Id="rId6" Type="http://schemas.openxmlformats.org/officeDocument/2006/relationships/hyperlink" Target="https://en.wikipedia.org/wiki/1870_United_States_Census" TargetMode="External"/><Relationship Id="rId5" Type="http://schemas.openxmlformats.org/officeDocument/2006/relationships/hyperlink" Target="https://en.wikipedia.org/wiki/1860_United_States_Census" TargetMode="External"/><Relationship Id="rId10" Type="http://schemas.openxmlformats.org/officeDocument/2006/relationships/image" Target="../media/image47.png"/><Relationship Id="rId4" Type="http://schemas.openxmlformats.org/officeDocument/2006/relationships/hyperlink" Target="https://en.wikipedia.org/wiki/1850_United_States_Census" TargetMode="External"/><Relationship Id="rId9" Type="http://schemas.openxmlformats.org/officeDocument/2006/relationships/hyperlink" Target="https://en.wikipedia.org/wiki/1900_United_States_Census"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3.xml"/><Relationship Id="rId1" Type="http://schemas.openxmlformats.org/officeDocument/2006/relationships/slideLayout" Target="../slideLayouts/slideLayout18.xml"/><Relationship Id="rId4" Type="http://schemas.openxmlformats.org/officeDocument/2006/relationships/image" Target="../media/image50.png"/></Relationships>
</file>

<file path=ppt/slides/_rels/slide3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7.xml"/><Relationship Id="rId1" Type="http://schemas.openxmlformats.org/officeDocument/2006/relationships/slideLayout" Target="../slideLayouts/slideLayout18.xml"/><Relationship Id="rId4" Type="http://schemas.openxmlformats.org/officeDocument/2006/relationships/image" Target="../media/image54.png"/></Relationships>
</file>

<file path=ppt/slides/_rels/slide4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9.xml"/><Relationship Id="rId1" Type="http://schemas.openxmlformats.org/officeDocument/2006/relationships/slideLayout" Target="../slideLayouts/slideLayout18.xml"/><Relationship Id="rId5" Type="http://schemas.openxmlformats.org/officeDocument/2006/relationships/image" Target="../media/image58.png"/><Relationship Id="rId4" Type="http://schemas.openxmlformats.org/officeDocument/2006/relationships/image" Target="../media/image57.png"/></Relationships>
</file>

<file path=ppt/slides/_rels/slide4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1.xml"/><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3.xml"/><Relationship Id="rId1" Type="http://schemas.openxmlformats.org/officeDocument/2006/relationships/slideLayout" Target="../slideLayouts/slideLayout18.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5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4.xml"/><Relationship Id="rId1" Type="http://schemas.openxmlformats.org/officeDocument/2006/relationships/slideLayout" Target="../slideLayouts/slideLayout18.xml"/><Relationship Id="rId4" Type="http://schemas.openxmlformats.org/officeDocument/2006/relationships/image" Target="../media/image68.png"/></Relationships>
</file>

<file path=ppt/slides/_rels/slide5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5.xml"/><Relationship Id="rId1" Type="http://schemas.openxmlformats.org/officeDocument/2006/relationships/slideLayout" Target="../slideLayouts/slideLayout18.xml"/><Relationship Id="rId5" Type="http://schemas.openxmlformats.org/officeDocument/2006/relationships/image" Target="../media/image71.png"/><Relationship Id="rId4" Type="http://schemas.openxmlformats.org/officeDocument/2006/relationships/image" Target="../media/image70.png"/></Relationships>
</file>

<file path=ppt/slides/_rels/slide5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6.xml"/><Relationship Id="rId1" Type="http://schemas.openxmlformats.org/officeDocument/2006/relationships/slideLayout" Target="../slideLayouts/slideLayout18.xml"/><Relationship Id="rId6" Type="http://schemas.openxmlformats.org/officeDocument/2006/relationships/hyperlink" Target="http://www.tcm.com/mediaroom/video/499398/Citizen-Kane-Movie-Clip-I-ll-Provide-The-War.html" TargetMode="External"/><Relationship Id="rId5" Type="http://schemas.openxmlformats.org/officeDocument/2006/relationships/image" Target="../media/image74.png"/><Relationship Id="rId4" Type="http://schemas.openxmlformats.org/officeDocument/2006/relationships/image" Target="../media/image73.png"/></Relationships>
</file>

<file path=ppt/slides/_rels/slide5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7.xml"/><Relationship Id="rId1" Type="http://schemas.openxmlformats.org/officeDocument/2006/relationships/slideLayout" Target="../slideLayouts/slideLayout18.xml"/><Relationship Id="rId4" Type="http://schemas.openxmlformats.org/officeDocument/2006/relationships/image" Target="../media/image76.png"/></Relationships>
</file>

<file path=ppt/slides/_rels/slide5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8.xml"/><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3" Type="http://schemas.openxmlformats.org/officeDocument/2006/relationships/hyperlink" Target="http://www.loc.gov/item/98501035/" TargetMode="External"/><Relationship Id="rId7" Type="http://schemas.openxmlformats.org/officeDocument/2006/relationships/image" Target="../media/image79.png"/><Relationship Id="rId2" Type="http://schemas.openxmlformats.org/officeDocument/2006/relationships/notesSlide" Target="../notesSlides/notesSlide49.xml"/><Relationship Id="rId1" Type="http://schemas.openxmlformats.org/officeDocument/2006/relationships/slideLayout" Target="../slideLayouts/slideLayout18.xml"/><Relationship Id="rId6" Type="http://schemas.openxmlformats.org/officeDocument/2006/relationships/image" Target="../media/image78.png"/><Relationship Id="rId5" Type="http://schemas.openxmlformats.org/officeDocument/2006/relationships/hyperlink" Target="http://www.loc.gov/item/98501105/" TargetMode="External"/><Relationship Id="rId4" Type="http://schemas.openxmlformats.org/officeDocument/2006/relationships/hyperlink" Target="http://www.loc.gov/item/98500909/"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0.xml"/><Relationship Id="rId1" Type="http://schemas.openxmlformats.org/officeDocument/2006/relationships/slideLayout" Target="../slideLayouts/slideLayout18.xml"/><Relationship Id="rId5" Type="http://schemas.openxmlformats.org/officeDocument/2006/relationships/image" Target="../media/image82.png"/><Relationship Id="rId4" Type="http://schemas.openxmlformats.org/officeDocument/2006/relationships/image" Target="../media/image81.png"/></Relationships>
</file>

<file path=ppt/slides/_rels/slide58.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51.xml"/><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18.xml"/></Relationships>
</file>

<file path=ppt/slides/_rels/slide6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52.xml"/><Relationship Id="rId1" Type="http://schemas.openxmlformats.org/officeDocument/2006/relationships/slideLayout" Target="../slideLayouts/slideLayout18.xml"/></Relationships>
</file>

<file path=ppt/slides/_rels/slide6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53.xml"/><Relationship Id="rId1" Type="http://schemas.openxmlformats.org/officeDocument/2006/relationships/slideLayout" Target="../slideLayouts/slideLayout18.xml"/></Relationships>
</file>

<file path=ppt/slides/_rels/slide69.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922463"/>
            <a:ext cx="9144000" cy="2387600"/>
          </a:xfrm>
        </p:spPr>
        <p:txBody>
          <a:bodyPr>
            <a:normAutofit fontScale="90000"/>
          </a:bodyPr>
          <a:lstStyle/>
          <a:p>
            <a:r>
              <a:rPr lang="en-GB" dirty="0" smtClean="0">
                <a:solidFill>
                  <a:srgbClr val="7030A0">
                    <a:alpha val="98000"/>
                  </a:srgbClr>
                </a:solidFill>
                <a:latin typeface="Elephant" panose="02020904090505020303" pitchFamily="18" charset="0"/>
              </a:rPr>
              <a:t>THE AMERICAN WEST AND WORLD’S FAIRS</a:t>
            </a:r>
            <a:endParaRPr lang="en-GB" dirty="0">
              <a:solidFill>
                <a:srgbClr val="7030A0">
                  <a:alpha val="98000"/>
                </a:srgbClr>
              </a:solidFill>
              <a:latin typeface="Elephant" panose="02020904090505020303" pitchFamily="18" charset="0"/>
            </a:endParaRP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580097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00515" y="6411"/>
            <a:ext cx="9144000" cy="1004030"/>
          </a:xfrm>
          <a:prstGeom prst="rect">
            <a:avLst/>
          </a:prstGeom>
        </p:spPr>
        <p:txBody>
          <a:bodyPr wrap="square" lIns="540000" tIns="360000" rIns="540000" bIns="360000">
            <a:spAutoFit/>
          </a:bodyPr>
          <a:lstStyle/>
          <a:p>
            <a:endParaRPr lang="en-GB" dirty="0"/>
          </a:p>
        </p:txBody>
      </p:sp>
      <p:sp>
        <p:nvSpPr>
          <p:cNvPr id="5" name="Rectangle 4"/>
          <p:cNvSpPr/>
          <p:nvPr/>
        </p:nvSpPr>
        <p:spPr>
          <a:xfrm>
            <a:off x="1531664" y="3284985"/>
            <a:ext cx="9158986" cy="1019419"/>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1900" dirty="0">
              <a:solidFill>
                <a:prstClr val="black"/>
              </a:solidFill>
            </a:endParaRPr>
          </a:p>
        </p:txBody>
      </p:sp>
      <p:sp>
        <p:nvSpPr>
          <p:cNvPr id="3" name="Rectangle 2"/>
          <p:cNvSpPr/>
          <p:nvPr/>
        </p:nvSpPr>
        <p:spPr>
          <a:xfrm>
            <a:off x="2512724" y="531275"/>
            <a:ext cx="6840760" cy="6063198"/>
          </a:xfrm>
          <a:prstGeom prst="rect">
            <a:avLst/>
          </a:prstGeom>
        </p:spPr>
        <p:txBody>
          <a:bodyPr wrap="square">
            <a:spAutoFit/>
          </a:bodyPr>
          <a:lstStyle/>
          <a:p>
            <a:pPr marL="571500" indent="-571500">
              <a:buFont typeface="Arial" panose="020B0604020202020204" pitchFamily="34" charset="0"/>
              <a:buChar char="•"/>
            </a:pPr>
            <a:r>
              <a:rPr lang="en-GB" sz="3600" b="1" dirty="0"/>
              <a:t>What cultural representations of the American West are you familiar with, and what are some of their distinctive features?</a:t>
            </a:r>
          </a:p>
          <a:p>
            <a:pPr marL="571500" indent="-571500">
              <a:buFont typeface="Arial" panose="020B0604020202020204" pitchFamily="34" charset="0"/>
              <a:buChar char="•"/>
            </a:pPr>
            <a:endParaRPr lang="en-GB" sz="3600" b="1" dirty="0"/>
          </a:p>
          <a:p>
            <a:pPr marL="571500" indent="-571500">
              <a:buFont typeface="Arial" panose="020B0604020202020204" pitchFamily="34" charset="0"/>
              <a:buChar char="•"/>
            </a:pPr>
            <a:r>
              <a:rPr lang="en-GB" sz="3600" b="1" dirty="0"/>
              <a:t>What places, themes, ideas, characteristics and images are popularly associated with the American West</a:t>
            </a:r>
            <a:r>
              <a:rPr lang="en-GB" sz="2800" b="1" dirty="0"/>
              <a:t>?</a:t>
            </a:r>
          </a:p>
          <a:p>
            <a:pPr marL="571500" indent="-571500">
              <a:buFont typeface="Arial" panose="020B0604020202020204" pitchFamily="34" charset="0"/>
              <a:buChar char="•"/>
            </a:pPr>
            <a:endParaRPr lang="en-GB" sz="2800" b="1" dirty="0"/>
          </a:p>
        </p:txBody>
      </p:sp>
    </p:spTree>
    <p:extLst>
      <p:ext uri="{BB962C8B-B14F-4D97-AF65-F5344CB8AC3E}">
        <p14:creationId xmlns:p14="http://schemas.microsoft.com/office/powerpoint/2010/main" val="30307708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9"/>
          <p:cNvSpPr>
            <a:spLocks noChangeArrowheads="1"/>
          </p:cNvSpPr>
          <p:nvPr/>
        </p:nvSpPr>
        <p:spPr bwMode="auto">
          <a:xfrm>
            <a:off x="1500187"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512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2951" y="3451226"/>
            <a:ext cx="4932363" cy="331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512888" y="-3175"/>
            <a:ext cx="9155113" cy="1829211"/>
          </a:xfrm>
          <a:prstGeom prst="rect">
            <a:avLst/>
          </a:prstGeom>
        </p:spPr>
        <p:txBody>
          <a:bodyPr lIns="540000" tIns="540000" rIns="540000" bIns="540000">
            <a:spAutoFit/>
          </a:bodyPr>
          <a:lstStyle/>
          <a:p>
            <a:pPr>
              <a:defRPr/>
            </a:pPr>
            <a:r>
              <a:rPr lang="en-GB" sz="2400" b="1" dirty="0">
                <a:solidFill>
                  <a:srgbClr val="FF0000"/>
                </a:solidFill>
                <a:effectLst>
                  <a:outerShdw blurRad="38100" dist="38100" dir="2700000" algn="tl">
                    <a:srgbClr val="000000">
                      <a:alpha val="43137"/>
                    </a:srgbClr>
                  </a:outerShdw>
                </a:effectLst>
              </a:rPr>
              <a:t>Context: The West in American culture</a:t>
            </a:r>
          </a:p>
          <a:p>
            <a:pPr>
              <a:defRPr/>
            </a:pPr>
            <a:endParaRPr lang="en-GB" sz="2400" b="1" dirty="0">
              <a:solidFill>
                <a:srgbClr val="FF0000"/>
              </a:solidFill>
              <a:effectLst>
                <a:outerShdw blurRad="38100" dist="38100" dir="2700000" algn="tl">
                  <a:srgbClr val="000000">
                    <a:alpha val="43137"/>
                  </a:srgbClr>
                </a:outerShdw>
              </a:effectLst>
            </a:endParaRPr>
          </a:p>
        </p:txBody>
      </p:sp>
      <p:sp>
        <p:nvSpPr>
          <p:cNvPr id="5125" name="Rectangle 11"/>
          <p:cNvSpPr>
            <a:spLocks noChangeArrowheads="1"/>
          </p:cNvSpPr>
          <p:nvPr/>
        </p:nvSpPr>
        <p:spPr bwMode="auto">
          <a:xfrm>
            <a:off x="1500188" y="4344989"/>
            <a:ext cx="4164013"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540000" rIns="540000" bIns="54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GB" altLang="en-US" sz="1600" i="1"/>
              <a:t>The Lewis and Clark Expedition</a:t>
            </a:r>
            <a:r>
              <a:rPr lang="en-GB" altLang="en-US" sz="1600"/>
              <a:t>, Thomas Burnham c. 1850; George Caleb Bingham, </a:t>
            </a:r>
            <a:r>
              <a:rPr lang="en-GB" altLang="en-US" sz="1600" i="1"/>
              <a:t>Daniel Boone Escorting Settlers through the Cumberland Gap</a:t>
            </a:r>
            <a:r>
              <a:rPr lang="en-GB" altLang="en-US" sz="1600"/>
              <a:t>, 1851–1852</a:t>
            </a:r>
          </a:p>
          <a:p>
            <a:pPr eaLnBrk="1" hangingPunct="1">
              <a:spcBef>
                <a:spcPct val="0"/>
              </a:spcBef>
              <a:buFontTx/>
              <a:buNone/>
            </a:pPr>
            <a:endParaRPr lang="en-GB" altLang="en-US" sz="1600"/>
          </a:p>
          <a:p>
            <a:pPr eaLnBrk="1" hangingPunct="1">
              <a:spcBef>
                <a:spcPct val="0"/>
              </a:spcBef>
              <a:buFontTx/>
              <a:buNone/>
            </a:pPr>
            <a:endParaRPr lang="en-GB" altLang="en-US" sz="1600"/>
          </a:p>
        </p:txBody>
      </p:sp>
      <p:pic>
        <p:nvPicPr>
          <p:cNvPr id="51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6538" y="942976"/>
            <a:ext cx="4692651" cy="3402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7" name="Picture 2"/>
          <p:cNvPicPr>
            <a:picLocks noChangeAspect="1" noChangeArrowheads="1"/>
          </p:cNvPicPr>
          <p:nvPr/>
        </p:nvPicPr>
        <p:blipFill>
          <a:blip r:embed="rId5">
            <a:extLst>
              <a:ext uri="{28A0092B-C50C-407E-A947-70E740481C1C}">
                <a14:useLocalDpi xmlns:a14="http://schemas.microsoft.com/office/drawing/2010/main" val="0"/>
              </a:ext>
            </a:extLst>
          </a:blip>
          <a:srcRect l="10838"/>
          <a:stretch>
            <a:fillRect/>
          </a:stretch>
        </p:blipFill>
        <p:spPr bwMode="auto">
          <a:xfrm>
            <a:off x="8602663" y="942976"/>
            <a:ext cx="2208212" cy="3057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72376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9"/>
          <p:cNvSpPr>
            <a:spLocks noChangeArrowheads="1"/>
          </p:cNvSpPr>
          <p:nvPr/>
        </p:nvSpPr>
        <p:spPr bwMode="auto">
          <a:xfrm>
            <a:off x="1500187"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5721" y="-3175"/>
            <a:ext cx="7109743" cy="39997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512888" y="-3175"/>
            <a:ext cx="9155113" cy="1829211"/>
          </a:xfrm>
          <a:prstGeom prst="rect">
            <a:avLst/>
          </a:prstGeom>
        </p:spPr>
        <p:txBody>
          <a:bodyPr lIns="540000" tIns="540000" rIns="540000" bIns="540000">
            <a:spAutoFit/>
          </a:bodyPr>
          <a:lstStyle/>
          <a:p>
            <a:pPr>
              <a:defRPr/>
            </a:pPr>
            <a:r>
              <a:rPr lang="en-GB" sz="2400" b="1" dirty="0">
                <a:solidFill>
                  <a:srgbClr val="FF0000"/>
                </a:solidFill>
                <a:effectLst>
                  <a:outerShdw blurRad="38100" dist="38100" dir="2700000" algn="tl">
                    <a:srgbClr val="000000">
                      <a:alpha val="43137"/>
                    </a:srgbClr>
                  </a:outerShdw>
                </a:effectLst>
              </a:rPr>
              <a:t>Context: The West in American culture</a:t>
            </a:r>
          </a:p>
          <a:p>
            <a:pPr>
              <a:defRPr/>
            </a:pPr>
            <a:endParaRPr lang="en-GB" sz="2400" b="1" dirty="0">
              <a:solidFill>
                <a:srgbClr val="FF0000"/>
              </a:solidFill>
              <a:effectLst>
                <a:outerShdw blurRad="38100" dist="38100" dir="2700000" algn="tl">
                  <a:srgbClr val="000000">
                    <a:alpha val="43137"/>
                  </a:srgbClr>
                </a:outerShdw>
              </a:effectLst>
            </a:endParaRPr>
          </a:p>
        </p:txBody>
      </p:sp>
      <p:pic>
        <p:nvPicPr>
          <p:cNvPr id="1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5550" y="3356993"/>
            <a:ext cx="5627538" cy="34994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00187" y="3356992"/>
            <a:ext cx="3479950" cy="34729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229255" y="723900"/>
            <a:ext cx="2749021" cy="3183428"/>
          </a:xfrm>
          <a:prstGeom prst="rect">
            <a:avLst/>
          </a:prstGeom>
        </p:spPr>
        <p:txBody>
          <a:bodyPr wrap="square" lIns="540000" tIns="540000" rIns="540000" bIns="540000">
            <a:spAutoFit/>
          </a:bodyPr>
          <a:lstStyle/>
          <a:p>
            <a:pPr>
              <a:defRPr/>
            </a:pPr>
            <a:r>
              <a:rPr lang="en-GB" sz="1600" dirty="0"/>
              <a:t>Monument Valley still, </a:t>
            </a:r>
            <a:r>
              <a:rPr lang="en-GB" sz="1600" i="1" dirty="0"/>
              <a:t>The Searchers </a:t>
            </a:r>
            <a:r>
              <a:rPr lang="en-GB" sz="1600" dirty="0"/>
              <a:t>(1956); Frederic Remington, </a:t>
            </a:r>
            <a:r>
              <a:rPr lang="en-GB" sz="1600" i="1" dirty="0"/>
              <a:t>The Flight </a:t>
            </a:r>
            <a:r>
              <a:rPr lang="en-GB" sz="1600" dirty="0"/>
              <a:t>(1895); </a:t>
            </a:r>
            <a:r>
              <a:rPr lang="en-GB" sz="1600" i="1" dirty="0"/>
              <a:t>How the West Was Won </a:t>
            </a:r>
            <a:r>
              <a:rPr lang="en-GB" sz="1600" dirty="0"/>
              <a:t>(1962) poster</a:t>
            </a:r>
          </a:p>
          <a:p>
            <a:pPr marL="457200" indent="-457200">
              <a:buFontTx/>
              <a:buAutoNum type="arabicPeriod"/>
              <a:defRPr/>
            </a:pPr>
            <a:endParaRPr lang="en-GB" sz="24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578577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1500515" y="6412"/>
            <a:ext cx="9144000" cy="1465695"/>
          </a:xfrm>
          <a:prstGeom prst="rect">
            <a:avLst/>
          </a:prstGeom>
        </p:spPr>
        <p:txBody>
          <a:bodyPr wrap="square" lIns="540000" tIns="360000" rIns="540000" bIns="360000">
            <a:spAutoFit/>
          </a:bodyPr>
          <a:lstStyle/>
          <a:p>
            <a:r>
              <a:rPr lang="en-GB" sz="1600" b="1" u="sng" dirty="0" smtClean="0"/>
              <a:t>New </a:t>
            </a:r>
            <a:r>
              <a:rPr lang="en-GB" sz="1600" b="1" u="sng" dirty="0"/>
              <a:t>England</a:t>
            </a:r>
          </a:p>
          <a:p>
            <a:endParaRPr lang="en-GB" sz="1600" b="1" i="1" u="sng" dirty="0"/>
          </a:p>
          <a:p>
            <a:endParaRPr lang="en-GB" sz="1600" b="1" dirty="0"/>
          </a:p>
        </p:txBody>
      </p:sp>
      <p:sp>
        <p:nvSpPr>
          <p:cNvPr id="4" name="Rectangle 3"/>
          <p:cNvSpPr/>
          <p:nvPr/>
        </p:nvSpPr>
        <p:spPr>
          <a:xfrm>
            <a:off x="7999625" y="18055"/>
            <a:ext cx="2644890" cy="6544008"/>
          </a:xfrm>
          <a:prstGeom prst="rect">
            <a:avLst/>
          </a:prstGeom>
        </p:spPr>
        <p:txBody>
          <a:bodyPr wrap="square" lIns="540000" tIns="360000" rIns="540000" bIns="360000">
            <a:spAutoFit/>
          </a:bodyPr>
          <a:lstStyle/>
          <a:p>
            <a:pPr algn="r"/>
            <a:endParaRPr lang="en-GB" sz="1600" b="1" u="sng" dirty="0"/>
          </a:p>
          <a:p>
            <a:pPr algn="r"/>
            <a:endParaRPr lang="en-GB" sz="1000" b="1" u="sng" dirty="0"/>
          </a:p>
          <a:p>
            <a:pPr algn="r"/>
            <a:r>
              <a:rPr lang="en-GB" sz="1600" b="1" dirty="0"/>
              <a:t>1620 – Plymouth colony founded (first permanent English settlement in New England)</a:t>
            </a:r>
          </a:p>
          <a:p>
            <a:pPr algn="r"/>
            <a:endParaRPr lang="en-GB" sz="1600" b="1" dirty="0"/>
          </a:p>
          <a:p>
            <a:pPr algn="r"/>
            <a:r>
              <a:rPr lang="en-GB" sz="1600" b="1" dirty="0"/>
              <a:t>1630 – Massachusetts Bay colony founded</a:t>
            </a:r>
          </a:p>
          <a:p>
            <a:pPr algn="r"/>
            <a:endParaRPr lang="en-GB" sz="1600" b="1" dirty="0"/>
          </a:p>
          <a:p>
            <a:pPr algn="r"/>
            <a:r>
              <a:rPr lang="en-US" sz="1600" dirty="0"/>
              <a:t>Massachusetts Bay Company unique—only of the English chartered </a:t>
            </a:r>
            <a:r>
              <a:rPr lang="en-US" sz="1600" dirty="0" err="1"/>
              <a:t>colonisation</a:t>
            </a:r>
            <a:r>
              <a:rPr lang="en-US" sz="1600" dirty="0"/>
              <a:t> companies NOT subject to the control of a board of governors in England</a:t>
            </a:r>
            <a:endParaRPr lang="en-GB" sz="16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1687" y="739258"/>
            <a:ext cx="6193670" cy="4752528"/>
          </a:xfrm>
          <a:prstGeom prst="rect">
            <a:avLst/>
          </a:prstGeom>
        </p:spPr>
      </p:pic>
    </p:spTree>
    <p:extLst>
      <p:ext uri="{BB962C8B-B14F-4D97-AF65-F5344CB8AC3E}">
        <p14:creationId xmlns:p14="http://schemas.microsoft.com/office/powerpoint/2010/main" val="21715659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8976320" y="4025861"/>
            <a:ext cx="1583316" cy="2677656"/>
          </a:xfrm>
          <a:prstGeom prst="rect">
            <a:avLst/>
          </a:prstGeom>
        </p:spPr>
        <p:txBody>
          <a:bodyPr wrap="square">
            <a:spAutoFit/>
          </a:bodyPr>
          <a:lstStyle/>
          <a:p>
            <a:r>
              <a:rPr lang="en-GB" sz="1400" b="1" dirty="0"/>
              <a:t>Landing of the Pilgrim Fathers by Charles Lucy (c. 1868)</a:t>
            </a:r>
          </a:p>
          <a:p>
            <a:endParaRPr lang="en-GB" sz="1400" b="1" dirty="0"/>
          </a:p>
          <a:p>
            <a:pPr lvl="0"/>
            <a:r>
              <a:rPr lang="en-GB" sz="1400" dirty="0"/>
              <a:t>(see William Bradford, extracts from </a:t>
            </a:r>
            <a:r>
              <a:rPr lang="en-GB" sz="1400" i="1" dirty="0"/>
              <a:t>Of Plymouth Plantation</a:t>
            </a:r>
            <a:r>
              <a:rPr lang="en-GB" sz="1400" dirty="0"/>
              <a:t>, originally written 1630)</a:t>
            </a:r>
          </a:p>
          <a:p>
            <a:endParaRPr lang="en-GB" sz="1400" b="1" dirty="0"/>
          </a:p>
        </p:txBody>
      </p:sp>
      <p:pic>
        <p:nvPicPr>
          <p:cNvPr id="3077" name="Picture 5" descr="http://www.orsonprattbrown.com/MayflowerConnection/mayflower-pilgrims-landing162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0313" y="788548"/>
            <a:ext cx="4809047" cy="317552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11838"/>
          <a:stretch/>
        </p:blipFill>
        <p:spPr bwMode="auto">
          <a:xfrm>
            <a:off x="1556048" y="703532"/>
            <a:ext cx="2956764" cy="251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51784" y="719556"/>
            <a:ext cx="2416022" cy="153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76650" y="3913168"/>
            <a:ext cx="4617930" cy="294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6201748" y="5229201"/>
            <a:ext cx="1583316" cy="1169551"/>
          </a:xfrm>
          <a:prstGeom prst="rect">
            <a:avLst/>
          </a:prstGeom>
        </p:spPr>
        <p:txBody>
          <a:bodyPr wrap="square">
            <a:spAutoFit/>
          </a:bodyPr>
          <a:lstStyle/>
          <a:p>
            <a:r>
              <a:rPr lang="en-GB" sz="1400" b="1" i="1" dirty="0"/>
              <a:t>The First Thanksgiving 1621</a:t>
            </a:r>
            <a:r>
              <a:rPr lang="en-GB" sz="1400" b="1" dirty="0"/>
              <a:t>, by Jean Leon Gerome Ferris (1899)</a:t>
            </a:r>
          </a:p>
        </p:txBody>
      </p:sp>
      <p:sp>
        <p:nvSpPr>
          <p:cNvPr id="9" name="Rectangle 8"/>
          <p:cNvSpPr/>
          <p:nvPr/>
        </p:nvSpPr>
        <p:spPr>
          <a:xfrm>
            <a:off x="1500515" y="6411"/>
            <a:ext cx="9144000" cy="1711916"/>
          </a:xfrm>
          <a:prstGeom prst="rect">
            <a:avLst/>
          </a:prstGeom>
        </p:spPr>
        <p:txBody>
          <a:bodyPr wrap="square" lIns="540000" tIns="360000" rIns="540000" bIns="360000">
            <a:spAutoFit/>
          </a:bodyPr>
          <a:lstStyle/>
          <a:p>
            <a:r>
              <a:rPr lang="en-GB" sz="1600" b="1" u="sng" dirty="0" smtClean="0"/>
              <a:t>New England: Foundation </a:t>
            </a:r>
            <a:r>
              <a:rPr lang="en-GB" sz="1600" b="1" u="sng" dirty="0"/>
              <a:t>myths</a:t>
            </a:r>
          </a:p>
          <a:p>
            <a:endParaRPr lang="en-GB" sz="1600" b="1" u="sng" dirty="0"/>
          </a:p>
          <a:p>
            <a:endParaRPr lang="en-GB" sz="1600" b="1" i="1" u="sng" dirty="0"/>
          </a:p>
          <a:p>
            <a:endParaRPr lang="en-GB" sz="1600" b="1" dirty="0"/>
          </a:p>
        </p:txBody>
      </p:sp>
    </p:spTree>
    <p:extLst>
      <p:ext uri="{BB962C8B-B14F-4D97-AF65-F5344CB8AC3E}">
        <p14:creationId xmlns:p14="http://schemas.microsoft.com/office/powerpoint/2010/main" val="30461285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28771"/>
            <a:ext cx="12192000" cy="6574786"/>
          </a:xfrm>
          <a:prstGeom prst="rect">
            <a:avLst/>
          </a:prstGeom>
        </p:spPr>
        <p:txBody>
          <a:bodyPr wrap="square" lIns="540000" tIns="360000" rIns="540000" bIns="360000">
            <a:spAutoFit/>
          </a:bodyPr>
          <a:lstStyle/>
          <a:p>
            <a:r>
              <a:rPr lang="en-GB" sz="1600" b="1" u="sng" dirty="0" smtClean="0">
                <a:solidFill>
                  <a:prstClr val="black"/>
                </a:solidFill>
              </a:rPr>
              <a:t>William </a:t>
            </a:r>
            <a:r>
              <a:rPr lang="en-GB" sz="1600" b="1" u="sng" dirty="0" err="1" smtClean="0">
                <a:solidFill>
                  <a:prstClr val="black"/>
                </a:solidFill>
              </a:rPr>
              <a:t>radford</a:t>
            </a:r>
            <a:r>
              <a:rPr lang="en-GB" sz="1600" b="1" u="sng" dirty="0">
                <a:solidFill>
                  <a:prstClr val="black"/>
                </a:solidFill>
              </a:rPr>
              <a:t>, </a:t>
            </a:r>
            <a:r>
              <a:rPr lang="en-GB" sz="1600" b="1" i="1" u="sng" dirty="0">
                <a:solidFill>
                  <a:prstClr val="black"/>
                </a:solidFill>
              </a:rPr>
              <a:t>Of Plymouth Plantation</a:t>
            </a:r>
          </a:p>
          <a:p>
            <a:r>
              <a:rPr lang="en-GB" sz="1600" b="1" u="sng" dirty="0">
                <a:solidFill>
                  <a:prstClr val="black"/>
                </a:solidFill>
              </a:rPr>
              <a:t>Mayflower Compact </a:t>
            </a:r>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lgn="just"/>
            <a:endParaRPr lang="en-GB" sz="1600" dirty="0"/>
          </a:p>
          <a:p>
            <a:pPr lvl="0" algn="just"/>
            <a:r>
              <a:rPr lang="en-GB" sz="2000" dirty="0"/>
              <a:t>“</a:t>
            </a:r>
            <a:r>
              <a:rPr lang="en-US" sz="2000" dirty="0"/>
              <a:t>I shall a little return back and begin with a combination made by them before they came ashore, being </a:t>
            </a:r>
            <a:r>
              <a:rPr lang="en-US" sz="2000" b="1" dirty="0"/>
              <a:t>the first foundation of their government in this place</a:t>
            </a:r>
            <a:r>
              <a:rPr lang="en-US" sz="2000" dirty="0"/>
              <a:t>; occasioned partly by the discontented and mutinous speeches that some of the strangers amongst them had let fall from them in the ship—</a:t>
            </a:r>
            <a:r>
              <a:rPr lang="en-US" sz="2000" i="1" dirty="0"/>
              <a:t>That when they came ashore they would use their own </a:t>
            </a:r>
            <a:r>
              <a:rPr lang="en-US" sz="2000" i="1" u="sng" dirty="0"/>
              <a:t>liberty</a:t>
            </a:r>
            <a:r>
              <a:rPr lang="en-US" sz="2000" i="1" dirty="0"/>
              <a:t>; for none had power to command them, the patent they had being for Virginia, and not for New England, which belonged to another Government, with which the Virginia Company had nothing to do</a:t>
            </a:r>
            <a:r>
              <a:rPr lang="en-US" sz="2000" dirty="0"/>
              <a:t>. And partly that such an act by them done, might be </a:t>
            </a:r>
            <a:r>
              <a:rPr lang="en-US" sz="2000" b="1" dirty="0"/>
              <a:t>as</a:t>
            </a:r>
            <a:r>
              <a:rPr lang="en-US" sz="2000" dirty="0"/>
              <a:t> </a:t>
            </a:r>
            <a:r>
              <a:rPr lang="en-US" sz="2000" b="1" dirty="0"/>
              <a:t>firm as any patent, and in some respects more sure</a:t>
            </a:r>
            <a:r>
              <a:rPr lang="en-US" sz="2000" dirty="0"/>
              <a:t>.”</a:t>
            </a:r>
            <a:endParaRPr lang="en-GB" sz="2000" dirty="0"/>
          </a:p>
        </p:txBody>
      </p:sp>
      <p:sp>
        <p:nvSpPr>
          <p:cNvPr id="6" name="Rectangle 5"/>
          <p:cNvSpPr/>
          <p:nvPr/>
        </p:nvSpPr>
        <p:spPr>
          <a:xfrm>
            <a:off x="2495600" y="1089965"/>
            <a:ext cx="1583316" cy="1815882"/>
          </a:xfrm>
          <a:prstGeom prst="rect">
            <a:avLst/>
          </a:prstGeom>
        </p:spPr>
        <p:txBody>
          <a:bodyPr wrap="square">
            <a:spAutoFit/>
          </a:bodyPr>
          <a:lstStyle/>
          <a:p>
            <a:r>
              <a:rPr lang="en-GB" sz="1400" b="1" i="1" dirty="0">
                <a:solidFill>
                  <a:prstClr val="black"/>
                </a:solidFill>
              </a:rPr>
              <a:t>Signing the Mayflower Compact 1620</a:t>
            </a:r>
            <a:r>
              <a:rPr lang="en-GB" sz="1400" b="1" dirty="0">
                <a:solidFill>
                  <a:prstClr val="black"/>
                </a:solidFill>
              </a:rPr>
              <a:t>, by Jean Leon Gerome Ferris (from </a:t>
            </a:r>
            <a:r>
              <a:rPr lang="en-GB" sz="1400" b="1" i="1" dirty="0">
                <a:solidFill>
                  <a:prstClr val="black"/>
                </a:solidFill>
              </a:rPr>
              <a:t>The Pageant of a Nation,</a:t>
            </a:r>
            <a:r>
              <a:rPr lang="en-GB" sz="1400" b="1" dirty="0">
                <a:solidFill>
                  <a:prstClr val="black"/>
                </a:solidFill>
              </a:rPr>
              <a:t> published 1932)</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6398" y="119731"/>
            <a:ext cx="4539732" cy="3196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9683241" y="119731"/>
            <a:ext cx="1905000" cy="2857500"/>
          </a:xfrm>
          <a:prstGeom prst="rect">
            <a:avLst/>
          </a:prstGeom>
        </p:spPr>
      </p:pic>
    </p:spTree>
    <p:extLst>
      <p:ext uri="{BB962C8B-B14F-4D97-AF65-F5344CB8AC3E}">
        <p14:creationId xmlns:p14="http://schemas.microsoft.com/office/powerpoint/2010/main" val="23202035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24353"/>
            <a:ext cx="12192000" cy="6882563"/>
          </a:xfrm>
          <a:prstGeom prst="rect">
            <a:avLst/>
          </a:prstGeom>
        </p:spPr>
        <p:txBody>
          <a:bodyPr wrap="square" lIns="540000" tIns="360000" rIns="540000" bIns="360000">
            <a:spAutoFit/>
          </a:bodyPr>
          <a:lstStyle/>
          <a:p>
            <a:r>
              <a:rPr lang="en-GB" sz="1600" b="1" u="sng" dirty="0" smtClean="0">
                <a:solidFill>
                  <a:prstClr val="black"/>
                </a:solidFill>
              </a:rPr>
              <a:t>William  </a:t>
            </a:r>
            <a:r>
              <a:rPr lang="en-GB" sz="1600" b="1" u="sng" dirty="0">
                <a:solidFill>
                  <a:prstClr val="black"/>
                </a:solidFill>
              </a:rPr>
              <a:t>Bradford, </a:t>
            </a:r>
            <a:r>
              <a:rPr lang="en-GB" sz="1600" b="1" i="1" u="sng" dirty="0">
                <a:solidFill>
                  <a:prstClr val="black"/>
                </a:solidFill>
              </a:rPr>
              <a:t>Of Plymouth Plantation</a:t>
            </a:r>
          </a:p>
          <a:p>
            <a:endParaRPr lang="en-GB" sz="1600" b="1" i="1" u="sng" dirty="0">
              <a:solidFill>
                <a:prstClr val="black"/>
              </a:solidFill>
            </a:endParaRPr>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algn="just"/>
            <a:r>
              <a:rPr lang="en-US" sz="2400" dirty="0" smtClean="0"/>
              <a:t>“… </a:t>
            </a:r>
            <a:r>
              <a:rPr lang="en-US" sz="2400" dirty="0"/>
              <a:t>Having undertaken, for the Glory of God and advancements of the Christian faith and honor of our King and Country, a voyage to plant the first colony in the Northern parts of Virginia, do by these presents, solemnly and mutually, in the presence of God, and one another, </a:t>
            </a:r>
            <a:r>
              <a:rPr lang="en-US" sz="2400" b="1" dirty="0"/>
              <a:t>covenant and combine ourselves together into </a:t>
            </a:r>
            <a:r>
              <a:rPr lang="en-US" sz="2400" b="1" dirty="0">
                <a:solidFill>
                  <a:srgbClr val="FF0000"/>
                </a:solidFill>
              </a:rPr>
              <a:t>a civil body politic</a:t>
            </a:r>
            <a:r>
              <a:rPr lang="en-US" sz="2400" dirty="0"/>
              <a:t>; </a:t>
            </a:r>
            <a:r>
              <a:rPr lang="en-US" sz="2400" b="1" dirty="0"/>
              <a:t>for our better ordering, and preservation and furtherance of the ends aforesaid</a:t>
            </a:r>
            <a:r>
              <a:rPr lang="en-US" sz="2400" dirty="0"/>
              <a:t>; and by virtue hereof </a:t>
            </a:r>
            <a:r>
              <a:rPr lang="en-US" sz="2400" b="1" dirty="0"/>
              <a:t>to enact, constitute, and frame, such just and equal laws, ordinances, acts, constitutions, and offices</a:t>
            </a:r>
            <a:r>
              <a:rPr lang="en-US" sz="2400" dirty="0"/>
              <a:t>, from time to time, as shall be thought most meet and convenient for the </a:t>
            </a:r>
            <a:r>
              <a:rPr lang="en-US" sz="2400" b="1" dirty="0"/>
              <a:t>general good </a:t>
            </a:r>
            <a:r>
              <a:rPr lang="en-US" sz="2400" dirty="0"/>
              <a:t>of the colony.”</a:t>
            </a:r>
          </a:p>
        </p:txBody>
      </p:sp>
      <p:pic>
        <p:nvPicPr>
          <p:cNvPr id="5" name="Picture 4"/>
          <p:cNvPicPr>
            <a:picLocks noChangeAspect="1"/>
          </p:cNvPicPr>
          <p:nvPr/>
        </p:nvPicPr>
        <p:blipFill>
          <a:blip r:embed="rId3"/>
          <a:stretch>
            <a:fillRect/>
          </a:stretch>
        </p:blipFill>
        <p:spPr>
          <a:xfrm>
            <a:off x="9683241" y="119731"/>
            <a:ext cx="1905000" cy="2857500"/>
          </a:xfrm>
          <a:prstGeom prst="rect">
            <a:avLst/>
          </a:prstGeom>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6398" y="119731"/>
            <a:ext cx="4539732" cy="3196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51447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01661" y="0"/>
            <a:ext cx="9144000" cy="9036998"/>
          </a:xfrm>
          <a:prstGeom prst="rect">
            <a:avLst/>
          </a:prstGeom>
        </p:spPr>
        <p:txBody>
          <a:bodyPr wrap="square" lIns="540000" tIns="360000" rIns="540000" bIns="360000">
            <a:spAutoFit/>
          </a:bodyPr>
          <a:lstStyle/>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1200" dirty="0">
              <a:solidFill>
                <a:prstClr val="black"/>
              </a:solidFill>
              <a:latin typeface="Calibri"/>
            </a:endParaRPr>
          </a:p>
          <a:p>
            <a:pPr algn="just"/>
            <a:r>
              <a:rPr lang="en-GB" sz="1200" dirty="0">
                <a:solidFill>
                  <a:prstClr val="black"/>
                </a:solidFill>
                <a:latin typeface="Calibri"/>
              </a:rPr>
              <a:t>Map showing Native American tribes and ways of life, c. 1515 AD. From </a:t>
            </a:r>
            <a:r>
              <a:rPr lang="en-GB" sz="1200" dirty="0" err="1">
                <a:solidFill>
                  <a:prstClr val="black"/>
                </a:solidFill>
                <a:latin typeface="Calibri"/>
              </a:rPr>
              <a:t>Foner</a:t>
            </a:r>
            <a:r>
              <a:rPr lang="en-GB" sz="1200" dirty="0">
                <a:solidFill>
                  <a:prstClr val="black"/>
                </a:solidFill>
                <a:latin typeface="Calibri"/>
              </a:rPr>
              <a:t>, </a:t>
            </a:r>
            <a:r>
              <a:rPr lang="en-GB" sz="1200" i="1" dirty="0">
                <a:solidFill>
                  <a:prstClr val="black"/>
                </a:solidFill>
                <a:latin typeface="Calibri"/>
              </a:rPr>
              <a:t>Give Me Liberty!</a:t>
            </a:r>
            <a:r>
              <a:rPr lang="en-GB" sz="1200" dirty="0">
                <a:solidFill>
                  <a:prstClr val="black"/>
                </a:solidFill>
                <a:latin typeface="Calibri"/>
              </a:rPr>
              <a:t> (</a:t>
            </a:r>
            <a:r>
              <a:rPr lang="en-GB" sz="1200" dirty="0">
                <a:solidFill>
                  <a:prstClr val="black"/>
                </a:solidFill>
                <a:latin typeface="Calibri"/>
                <a:hlinkClick r:id="rId3"/>
              </a:rPr>
              <a:t>http://www.wwnorton.com/college/history/give-me-liberty4/ch/01/imaps.aspx</a:t>
            </a:r>
            <a:r>
              <a:rPr lang="en-GB" sz="1200" dirty="0">
                <a:solidFill>
                  <a:prstClr val="black"/>
                </a:solidFill>
                <a:latin typeface="Calibri"/>
              </a:rPr>
              <a:t>) </a:t>
            </a:r>
          </a:p>
          <a:p>
            <a:pPr algn="just"/>
            <a:endParaRPr lang="en-GB" sz="1600" b="1" u="sng" dirty="0">
              <a:solidFill>
                <a:prstClr val="black"/>
              </a:solidFill>
              <a:latin typeface="Calibri"/>
            </a:endParaRPr>
          </a:p>
          <a:p>
            <a:pPr algn="just"/>
            <a:endParaRPr lang="en-GB" sz="1600" b="1" u="sng" dirty="0">
              <a:solidFill>
                <a:prstClr val="black"/>
              </a:solidFill>
              <a:latin typeface="Calibri"/>
            </a:endParaRPr>
          </a:p>
          <a:p>
            <a:pPr algn="just"/>
            <a:endParaRPr lang="en-GB" sz="2000" b="1" dirty="0">
              <a:solidFill>
                <a:prstClr val="black"/>
              </a:solidFill>
              <a:latin typeface="Calibri"/>
            </a:endParaRPr>
          </a:p>
          <a:p>
            <a:pPr marL="285750" indent="-285750" algn="ctr">
              <a:buFont typeface="Arial" panose="020B0604020202020204" pitchFamily="34" charset="0"/>
              <a:buChar char="•"/>
            </a:pPr>
            <a:endParaRPr lang="en-GB" sz="2000" b="1" dirty="0">
              <a:solidFill>
                <a:prstClr val="black"/>
              </a:solidFill>
              <a:latin typeface="Calibri"/>
            </a:endParaRPr>
          </a:p>
          <a:p>
            <a:pPr algn="just"/>
            <a:endParaRPr lang="en-GB" sz="1600" b="1" dirty="0">
              <a:solidFill>
                <a:prstClr val="black"/>
              </a:solidFill>
              <a:latin typeface="Calibri"/>
            </a:endParaRPr>
          </a:p>
          <a:p>
            <a:pPr marL="285750" indent="-285750" algn="just">
              <a:buFont typeface="Arial" panose="020B0604020202020204" pitchFamily="34" charset="0"/>
              <a:buChar char="•"/>
            </a:pPr>
            <a:endParaRPr lang="en-GB" sz="1600" b="1" dirty="0">
              <a:solidFill>
                <a:prstClr val="black"/>
              </a:solidFill>
              <a:latin typeface="Calibri"/>
            </a:endParaRPr>
          </a:p>
          <a:p>
            <a:endParaRPr lang="en-GB" sz="1600" b="1" dirty="0">
              <a:solidFill>
                <a:prstClr val="black"/>
              </a:solidFill>
              <a:latin typeface="Calibri"/>
            </a:endParaRPr>
          </a:p>
          <a:p>
            <a:endParaRPr lang="en-GB" sz="1600" b="1" dirty="0">
              <a:solidFill>
                <a:prstClr val="black"/>
              </a:solidFill>
              <a:latin typeface="Calibri"/>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25760" y="333467"/>
            <a:ext cx="6772668" cy="5369322"/>
          </a:xfrm>
          <a:prstGeom prst="rect">
            <a:avLst/>
          </a:prstGeom>
        </p:spPr>
      </p:pic>
    </p:spTree>
    <p:extLst>
      <p:ext uri="{BB962C8B-B14F-4D97-AF65-F5344CB8AC3E}">
        <p14:creationId xmlns:p14="http://schemas.microsoft.com/office/powerpoint/2010/main" val="33345961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500516" y="6410"/>
            <a:ext cx="9167484" cy="1896582"/>
          </a:xfrm>
          <a:prstGeom prst="rect">
            <a:avLst/>
          </a:prstGeom>
        </p:spPr>
        <p:txBody>
          <a:bodyPr wrap="square" lIns="540000" tIns="360000" rIns="540000" bIns="360000">
            <a:spAutoFit/>
          </a:bodyPr>
          <a:lstStyle/>
          <a:p>
            <a:r>
              <a:rPr lang="en-GB" sz="2000" b="1" u="sng" dirty="0" smtClean="0">
                <a:solidFill>
                  <a:prstClr val="black"/>
                </a:solidFill>
              </a:rPr>
              <a:t>Wars </a:t>
            </a:r>
            <a:r>
              <a:rPr lang="en-GB" sz="2000" b="1" u="sng" dirty="0">
                <a:solidFill>
                  <a:prstClr val="black"/>
                </a:solidFill>
              </a:rPr>
              <a:t>with Native Americans</a:t>
            </a:r>
          </a:p>
          <a:p>
            <a:r>
              <a:rPr lang="en-GB" sz="2000" b="1" dirty="0">
                <a:solidFill>
                  <a:prstClr val="black"/>
                </a:solidFill>
                <a:ea typeface="Calibri"/>
                <a:cs typeface="Times New Roman"/>
              </a:rPr>
              <a:t>Expansion westward of English settlements</a:t>
            </a:r>
            <a:endParaRPr lang="en-GB" sz="2000" dirty="0">
              <a:ea typeface="Calibri"/>
              <a:cs typeface="Times New Roman"/>
            </a:endParaRPr>
          </a:p>
          <a:p>
            <a:endParaRPr lang="en-GB" sz="2000" b="1" u="sng" dirty="0">
              <a:solidFill>
                <a:prstClr val="black"/>
              </a:solidFill>
            </a:endParaRPr>
          </a:p>
          <a:p>
            <a:pPr algn="just"/>
            <a:endParaRPr lang="en-GB" sz="1600" dirty="0"/>
          </a:p>
        </p:txBody>
      </p:sp>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8669" y="1052736"/>
            <a:ext cx="3946860" cy="40377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descr="Image result for Pequot War ma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9605" y="1052736"/>
            <a:ext cx="3819976" cy="403774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500517" y="4813069"/>
            <a:ext cx="9018345" cy="2031325"/>
          </a:xfrm>
          <a:prstGeom prst="rect">
            <a:avLst/>
          </a:prstGeom>
        </p:spPr>
        <p:txBody>
          <a:bodyPr wrap="square" lIns="457200" tIns="457200" rIns="457200" bIns="457200" numCol="2">
            <a:spAutoFit/>
          </a:bodyPr>
          <a:lstStyle/>
          <a:p>
            <a:pPr marL="457200" indent="-457200"/>
            <a:r>
              <a:rPr lang="en-GB" dirty="0"/>
              <a:t>1620 – Plymouth colony founded</a:t>
            </a:r>
            <a:endParaRPr lang="en-US" dirty="0"/>
          </a:p>
          <a:p>
            <a:pPr marL="457200" indent="-457200"/>
            <a:r>
              <a:rPr lang="en-GB" dirty="0"/>
              <a:t>1630 – Massachusetts Bay colony founded</a:t>
            </a:r>
            <a:endParaRPr lang="en-US" dirty="0"/>
          </a:p>
          <a:p>
            <a:pPr marL="457200" indent="-457200"/>
            <a:r>
              <a:rPr lang="en-GB" dirty="0"/>
              <a:t>1634 – Maryland founded</a:t>
            </a:r>
            <a:endParaRPr lang="en-US" dirty="0"/>
          </a:p>
          <a:p>
            <a:pPr marL="457200" indent="-457200"/>
            <a:r>
              <a:rPr lang="en-GB" dirty="0"/>
              <a:t>1636 – Rhode Island, Connecticut founded</a:t>
            </a:r>
            <a:endParaRPr lang="en-US" dirty="0"/>
          </a:p>
          <a:p>
            <a:pPr marL="457200" indent="-457200"/>
            <a:r>
              <a:rPr lang="en-GB" dirty="0"/>
              <a:t>1663 – Carolina chartered</a:t>
            </a:r>
            <a:endParaRPr lang="en-US" dirty="0"/>
          </a:p>
          <a:p>
            <a:pPr marL="457200" indent="-457200"/>
            <a:r>
              <a:rPr lang="en-GB" dirty="0"/>
              <a:t>1664 – English conquer New Netherlands; New York, New Jersey founded</a:t>
            </a:r>
            <a:endParaRPr lang="en-US" dirty="0"/>
          </a:p>
          <a:p>
            <a:pPr marL="457200" indent="-457200"/>
            <a:r>
              <a:rPr lang="en-GB" dirty="0"/>
              <a:t>1681 – Pennsylvania chartered</a:t>
            </a:r>
            <a:endParaRPr lang="en-US" dirty="0"/>
          </a:p>
        </p:txBody>
      </p:sp>
      <p:sp>
        <p:nvSpPr>
          <p:cNvPr id="3" name="Rectangle 2"/>
          <p:cNvSpPr/>
          <p:nvPr/>
        </p:nvSpPr>
        <p:spPr>
          <a:xfrm>
            <a:off x="4295800" y="1124744"/>
            <a:ext cx="1296144" cy="923330"/>
          </a:xfrm>
          <a:prstGeom prst="rect">
            <a:avLst/>
          </a:prstGeom>
        </p:spPr>
        <p:txBody>
          <a:bodyPr wrap="square">
            <a:spAutoFit/>
          </a:bodyPr>
          <a:lstStyle/>
          <a:p>
            <a:pPr algn="ctr"/>
            <a:r>
              <a:rPr lang="en-GB" b="1" dirty="0">
                <a:solidFill>
                  <a:srgbClr val="7030A0"/>
                </a:solidFill>
                <a:effectLst>
                  <a:outerShdw blurRad="38100" dist="38100" dir="2700000" algn="tl">
                    <a:srgbClr val="000000">
                      <a:alpha val="43137"/>
                    </a:srgbClr>
                  </a:outerShdw>
                </a:effectLst>
                <a:ea typeface="Calibri"/>
                <a:cs typeface="Times New Roman"/>
              </a:rPr>
              <a:t>New England, c. 1637</a:t>
            </a:r>
            <a:endParaRPr lang="en-GB" dirty="0">
              <a:solidFill>
                <a:srgbClr val="7030A0"/>
              </a:solidFill>
              <a:effectLst>
                <a:outerShdw blurRad="38100" dist="38100" dir="2700000" algn="tl">
                  <a:srgbClr val="000000">
                    <a:alpha val="43137"/>
                  </a:srgbClr>
                </a:outerShdw>
              </a:effectLst>
              <a:ea typeface="Calibri"/>
              <a:cs typeface="Times New Roman"/>
            </a:endParaRPr>
          </a:p>
        </p:txBody>
      </p:sp>
      <p:sp>
        <p:nvSpPr>
          <p:cNvPr id="12" name="Rectangle 11"/>
          <p:cNvSpPr/>
          <p:nvPr/>
        </p:nvSpPr>
        <p:spPr>
          <a:xfrm>
            <a:off x="6501276" y="1196752"/>
            <a:ext cx="1296144" cy="923330"/>
          </a:xfrm>
          <a:prstGeom prst="rect">
            <a:avLst/>
          </a:prstGeom>
        </p:spPr>
        <p:txBody>
          <a:bodyPr wrap="square">
            <a:spAutoFit/>
          </a:bodyPr>
          <a:lstStyle/>
          <a:p>
            <a:pPr algn="ctr"/>
            <a:r>
              <a:rPr lang="en-GB" b="1" dirty="0">
                <a:solidFill>
                  <a:srgbClr val="FFFF00"/>
                </a:solidFill>
                <a:effectLst>
                  <a:outerShdw blurRad="38100" dist="38100" dir="2700000" algn="tl">
                    <a:srgbClr val="000000">
                      <a:alpha val="43137"/>
                    </a:srgbClr>
                  </a:outerShdw>
                </a:effectLst>
                <a:ea typeface="Calibri"/>
                <a:cs typeface="Times New Roman"/>
              </a:rPr>
              <a:t>English settlement, c. 1689</a:t>
            </a:r>
            <a:endParaRPr lang="en-GB" dirty="0">
              <a:solidFill>
                <a:srgbClr val="FFFF00"/>
              </a:solidFill>
              <a:effectLst>
                <a:outerShdw blurRad="38100" dist="38100" dir="2700000" algn="tl">
                  <a:srgbClr val="000000">
                    <a:alpha val="43137"/>
                  </a:srgbClr>
                </a:outerShdw>
              </a:effectLst>
              <a:ea typeface="Calibri"/>
              <a:cs typeface="Times New Roman"/>
            </a:endParaRPr>
          </a:p>
        </p:txBody>
      </p:sp>
    </p:spTree>
    <p:extLst>
      <p:ext uri="{BB962C8B-B14F-4D97-AF65-F5344CB8AC3E}">
        <p14:creationId xmlns:p14="http://schemas.microsoft.com/office/powerpoint/2010/main" val="21624704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500516" y="6410"/>
            <a:ext cx="9167484" cy="1896582"/>
          </a:xfrm>
          <a:prstGeom prst="rect">
            <a:avLst/>
          </a:prstGeom>
        </p:spPr>
        <p:txBody>
          <a:bodyPr wrap="square" lIns="540000" tIns="360000" rIns="540000" bIns="360000">
            <a:spAutoFit/>
          </a:bodyPr>
          <a:lstStyle/>
          <a:p>
            <a:r>
              <a:rPr lang="en-GB" sz="2000" b="1" u="sng" dirty="0" smtClean="0">
                <a:solidFill>
                  <a:prstClr val="black"/>
                </a:solidFill>
              </a:rPr>
              <a:t>Wars </a:t>
            </a:r>
            <a:r>
              <a:rPr lang="en-GB" sz="2000" b="1" u="sng" dirty="0">
                <a:solidFill>
                  <a:prstClr val="black"/>
                </a:solidFill>
              </a:rPr>
              <a:t>with Native Americans</a:t>
            </a:r>
          </a:p>
          <a:p>
            <a:pPr marL="342900" indent="-342900">
              <a:buFont typeface="Arial" panose="020B0604020202020204" pitchFamily="34" charset="0"/>
              <a:buChar char="•"/>
            </a:pPr>
            <a:r>
              <a:rPr lang="en-GB" sz="2000" b="1" dirty="0">
                <a:solidFill>
                  <a:prstClr val="black"/>
                </a:solidFill>
                <a:ea typeface="Calibri"/>
                <a:cs typeface="Times New Roman"/>
              </a:rPr>
              <a:t>Territorial disputes with indigenous tribes</a:t>
            </a:r>
          </a:p>
          <a:p>
            <a:endParaRPr lang="en-GB" sz="2000" b="1" u="sng" dirty="0">
              <a:solidFill>
                <a:prstClr val="black"/>
              </a:solidFill>
            </a:endParaRPr>
          </a:p>
          <a:p>
            <a:pPr algn="just"/>
            <a:endParaRPr lang="en-GB" sz="1600" dirty="0"/>
          </a:p>
        </p:txBody>
      </p:sp>
      <p:sp>
        <p:nvSpPr>
          <p:cNvPr id="7" name="Rectangle 6"/>
          <p:cNvSpPr/>
          <p:nvPr/>
        </p:nvSpPr>
        <p:spPr>
          <a:xfrm>
            <a:off x="5857205" y="908721"/>
            <a:ext cx="4803337" cy="6143899"/>
          </a:xfrm>
          <a:prstGeom prst="rect">
            <a:avLst/>
          </a:prstGeom>
        </p:spPr>
        <p:txBody>
          <a:bodyPr wrap="square" lIns="360000" tIns="360000" rIns="360000" bIns="360000" numCol="1">
            <a:spAutoFit/>
          </a:bodyPr>
          <a:lstStyle/>
          <a:p>
            <a:pPr marL="800100" lvl="1" indent="-342900" algn="r">
              <a:buFontTx/>
              <a:buChar char="-"/>
            </a:pPr>
            <a:r>
              <a:rPr lang="en-GB" sz="2200" dirty="0">
                <a:solidFill>
                  <a:prstClr val="black"/>
                </a:solidFill>
                <a:ea typeface="Calibri"/>
                <a:cs typeface="Times New Roman"/>
              </a:rPr>
              <a:t>Jamestown Massacre of 1622</a:t>
            </a:r>
          </a:p>
          <a:p>
            <a:pPr marL="800100" lvl="1" indent="-342900" algn="r">
              <a:buFontTx/>
              <a:buChar char="-"/>
            </a:pPr>
            <a:r>
              <a:rPr lang="en-GB" sz="2200" b="1" dirty="0">
                <a:solidFill>
                  <a:srgbClr val="FFFF00"/>
                </a:solidFill>
                <a:ea typeface="Calibri"/>
                <a:cs typeface="Times New Roman"/>
              </a:rPr>
              <a:t>Pequot War of 1636–1638</a:t>
            </a:r>
          </a:p>
          <a:p>
            <a:pPr marL="800100" lvl="1" indent="-342900" algn="r">
              <a:buFontTx/>
              <a:buChar char="-"/>
            </a:pPr>
            <a:r>
              <a:rPr lang="en-GB" sz="2200" dirty="0">
                <a:solidFill>
                  <a:prstClr val="black"/>
                </a:solidFill>
                <a:ea typeface="Calibri"/>
                <a:cs typeface="Times New Roman"/>
              </a:rPr>
              <a:t>Anglo-Powhatan Wars (1610–14, 1622–32, 1644–46)</a:t>
            </a:r>
          </a:p>
          <a:p>
            <a:pPr marL="800100" lvl="1" indent="-342900" algn="r">
              <a:buFontTx/>
              <a:buChar char="-"/>
            </a:pPr>
            <a:r>
              <a:rPr lang="en-GB" sz="2200" dirty="0">
                <a:ea typeface="Calibri"/>
                <a:cs typeface="Times New Roman"/>
              </a:rPr>
              <a:t>King Philip’s War (1675–78)</a:t>
            </a:r>
          </a:p>
          <a:p>
            <a:pPr marL="800100" lvl="1" indent="-342900" algn="r">
              <a:buFontTx/>
              <a:buChar char="-"/>
            </a:pPr>
            <a:r>
              <a:rPr lang="en-GB" sz="2200" dirty="0">
                <a:solidFill>
                  <a:prstClr val="black"/>
                </a:solidFill>
                <a:ea typeface="Calibri"/>
                <a:cs typeface="Times New Roman"/>
              </a:rPr>
              <a:t>King William's War (1688–97)</a:t>
            </a:r>
          </a:p>
          <a:p>
            <a:pPr marL="800100" lvl="1" indent="-342900" algn="r">
              <a:buFontTx/>
              <a:buChar char="-"/>
            </a:pPr>
            <a:r>
              <a:rPr lang="en-GB" sz="2200" dirty="0">
                <a:solidFill>
                  <a:prstClr val="black"/>
                </a:solidFill>
                <a:ea typeface="Calibri"/>
                <a:cs typeface="Times New Roman"/>
              </a:rPr>
              <a:t>Tuscarora War (1711–1715)</a:t>
            </a:r>
          </a:p>
          <a:p>
            <a:pPr marL="800100" lvl="1" indent="-342900" algn="r">
              <a:buFontTx/>
              <a:buChar char="-"/>
            </a:pPr>
            <a:r>
              <a:rPr lang="en-GB" sz="2200" dirty="0" err="1">
                <a:solidFill>
                  <a:prstClr val="black"/>
                </a:solidFill>
                <a:ea typeface="Calibri"/>
                <a:cs typeface="Times New Roman"/>
              </a:rPr>
              <a:t>Yamasee</a:t>
            </a:r>
            <a:r>
              <a:rPr lang="en-GB" sz="2200" dirty="0">
                <a:solidFill>
                  <a:prstClr val="black"/>
                </a:solidFill>
                <a:ea typeface="Calibri"/>
                <a:cs typeface="Times New Roman"/>
              </a:rPr>
              <a:t> War (1715—1717)</a:t>
            </a:r>
          </a:p>
          <a:p>
            <a:pPr marL="800100" lvl="1" indent="-342900" algn="r">
              <a:buFontTx/>
              <a:buChar char="-"/>
            </a:pPr>
            <a:r>
              <a:rPr lang="en-GB" sz="2200" dirty="0">
                <a:solidFill>
                  <a:prstClr val="black"/>
                </a:solidFill>
                <a:ea typeface="Calibri"/>
                <a:cs typeface="Times New Roman"/>
              </a:rPr>
              <a:t>Father Le </a:t>
            </a:r>
            <a:r>
              <a:rPr lang="en-GB" sz="2200" dirty="0" err="1">
                <a:solidFill>
                  <a:prstClr val="black"/>
                </a:solidFill>
                <a:ea typeface="Calibri"/>
                <a:cs typeface="Times New Roman"/>
              </a:rPr>
              <a:t>Loutre's</a:t>
            </a:r>
            <a:r>
              <a:rPr lang="en-GB" sz="2200" dirty="0">
                <a:solidFill>
                  <a:prstClr val="black"/>
                </a:solidFill>
                <a:ea typeface="Calibri"/>
                <a:cs typeface="Times New Roman"/>
              </a:rPr>
              <a:t> War (1749–1755)</a:t>
            </a:r>
          </a:p>
          <a:p>
            <a:pPr marL="800100" lvl="1" indent="-342900" algn="r">
              <a:buFontTx/>
              <a:buChar char="-"/>
            </a:pPr>
            <a:r>
              <a:rPr lang="en-GB" sz="2200" dirty="0">
                <a:solidFill>
                  <a:prstClr val="black"/>
                </a:solidFill>
                <a:ea typeface="Calibri"/>
                <a:cs typeface="Times New Roman"/>
              </a:rPr>
              <a:t>Pontiac's War (1763–1766)</a:t>
            </a:r>
          </a:p>
          <a:p>
            <a:pPr lvl="1"/>
            <a:endParaRPr lang="en-GB" sz="2200" dirty="0">
              <a:solidFill>
                <a:srgbClr val="FFFF00"/>
              </a:solidFill>
              <a:cs typeface="Times New Roman"/>
            </a:endParaRPr>
          </a:p>
          <a:p>
            <a:pPr lvl="1"/>
            <a:r>
              <a:rPr lang="en-GB" sz="2200" dirty="0">
                <a:solidFill>
                  <a:srgbClr val="FF0000"/>
                </a:solidFill>
                <a:cs typeface="Times New Roman"/>
              </a:rPr>
              <a:t> </a:t>
            </a:r>
            <a:endParaRPr lang="en-GB" sz="2200" dirty="0">
              <a:solidFill>
                <a:srgbClr val="FF0000"/>
              </a:solidFill>
            </a:endParaRPr>
          </a:p>
        </p:txBody>
      </p:sp>
      <p:pic>
        <p:nvPicPr>
          <p:cNvPr id="10" name="Picture 4" descr="Image result for Pequot War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9605" y="1052736"/>
            <a:ext cx="3819976" cy="403774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039236" y="5330386"/>
            <a:ext cx="4572000" cy="646331"/>
          </a:xfrm>
          <a:prstGeom prst="rect">
            <a:avLst/>
          </a:prstGeom>
        </p:spPr>
        <p:txBody>
          <a:bodyPr>
            <a:spAutoFit/>
          </a:bodyPr>
          <a:lstStyle/>
          <a:p>
            <a:r>
              <a:rPr lang="en-GB" b="1" dirty="0">
                <a:solidFill>
                  <a:srgbClr val="FFFF00"/>
                </a:solidFill>
                <a:cs typeface="Times New Roman"/>
              </a:rPr>
              <a:t>On Pequot War, see Bradford, </a:t>
            </a:r>
            <a:r>
              <a:rPr lang="en-GB" b="1" i="1" dirty="0">
                <a:solidFill>
                  <a:srgbClr val="FFFF00"/>
                </a:solidFill>
                <a:cs typeface="Times New Roman"/>
              </a:rPr>
              <a:t>Of Plymouth Plantation</a:t>
            </a:r>
            <a:r>
              <a:rPr lang="en-GB" b="1" dirty="0">
                <a:solidFill>
                  <a:srgbClr val="FFFF00"/>
                </a:solidFill>
                <a:cs typeface="Times New Roman"/>
              </a:rPr>
              <a:t>, pp. 178–179</a:t>
            </a:r>
            <a:endParaRPr lang="en-US" dirty="0"/>
          </a:p>
        </p:txBody>
      </p:sp>
    </p:spTree>
    <p:extLst>
      <p:ext uri="{BB962C8B-B14F-4D97-AF65-F5344CB8AC3E}">
        <p14:creationId xmlns:p14="http://schemas.microsoft.com/office/powerpoint/2010/main" val="21969921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Bradford on Indians …</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a:t>
            </a:r>
            <a:r>
              <a:rPr lang="en-GB" dirty="0"/>
              <a:t>Oh! that princes &amp; </a:t>
            </a:r>
            <a:r>
              <a:rPr lang="en-GB" dirty="0" smtClean="0"/>
              <a:t>parliaments </a:t>
            </a:r>
            <a:r>
              <a:rPr lang="en-GB" dirty="0"/>
              <a:t>would take some </a:t>
            </a:r>
            <a:r>
              <a:rPr lang="en-GB" dirty="0" smtClean="0"/>
              <a:t>timely </a:t>
            </a:r>
            <a:r>
              <a:rPr lang="en-GB" dirty="0"/>
              <a:t>order to </a:t>
            </a:r>
            <a:r>
              <a:rPr lang="en-GB" dirty="0" smtClean="0"/>
              <a:t>prevent </a:t>
            </a:r>
            <a:r>
              <a:rPr lang="en-GB" dirty="0"/>
              <a:t>this </a:t>
            </a:r>
            <a:r>
              <a:rPr lang="en-GB" dirty="0" smtClean="0"/>
              <a:t>mischief [of selling arms to Native Americans], </a:t>
            </a:r>
            <a:r>
              <a:rPr lang="en-GB" dirty="0"/>
              <a:t>and at length to suppress it, by some </a:t>
            </a:r>
            <a:r>
              <a:rPr lang="en-GB" dirty="0" smtClean="0"/>
              <a:t>exemplary punishment </a:t>
            </a:r>
            <a:r>
              <a:rPr lang="en-GB" dirty="0"/>
              <a:t>upon some of these </a:t>
            </a:r>
            <a:r>
              <a:rPr lang="en-GB" dirty="0" smtClean="0"/>
              <a:t>gain-thirsty murderers</a:t>
            </a:r>
            <a:r>
              <a:rPr lang="en-GB" dirty="0"/>
              <a:t> </a:t>
            </a:r>
            <a:r>
              <a:rPr lang="en-GB" dirty="0" smtClean="0"/>
              <a:t>before </a:t>
            </a:r>
            <a:r>
              <a:rPr lang="en-GB" dirty="0"/>
              <a:t>their </a:t>
            </a:r>
            <a:r>
              <a:rPr lang="en-GB" dirty="0" smtClean="0"/>
              <a:t>colonies </a:t>
            </a:r>
            <a:r>
              <a:rPr lang="en-GB" dirty="0"/>
              <a:t>in these parts be </a:t>
            </a:r>
            <a:r>
              <a:rPr lang="en-GB" dirty="0" smtClean="0"/>
              <a:t>overthrown by </a:t>
            </a:r>
            <a:r>
              <a:rPr lang="en-GB" dirty="0"/>
              <a:t>these barbarous </a:t>
            </a:r>
            <a:r>
              <a:rPr lang="en-GB" dirty="0" smtClean="0"/>
              <a:t>savages …”</a:t>
            </a:r>
          </a:p>
          <a:p>
            <a:pPr marL="0" indent="0">
              <a:buNone/>
            </a:pPr>
            <a:endParaRPr lang="en-GB" dirty="0"/>
          </a:p>
          <a:p>
            <a:pPr marL="0" indent="0">
              <a:buNone/>
            </a:pPr>
            <a:r>
              <a:rPr lang="en-GB" dirty="0" smtClean="0"/>
              <a:t>“ … It </a:t>
            </a:r>
            <a:r>
              <a:rPr lang="en-GB" dirty="0"/>
              <a:t>pleased God to vanquish their enemies and give them deliverance; and by His special providence so to dispose that not any one of them was either hurt or hit, though their arrows came close by them and on every side of </a:t>
            </a:r>
            <a:r>
              <a:rPr lang="en-GB" dirty="0" smtClean="0"/>
              <a:t>them … Afterwards </a:t>
            </a:r>
            <a:r>
              <a:rPr lang="en-GB" dirty="0"/>
              <a:t>they gave God solemn thanks and praise for their deliverance, and gathered up a bundle of their arrows and sent them into England afterward by the master of the ship, and called that place the First Encounter.</a:t>
            </a:r>
          </a:p>
        </p:txBody>
      </p:sp>
    </p:spTree>
    <p:extLst>
      <p:ext uri="{BB962C8B-B14F-4D97-AF65-F5344CB8AC3E}">
        <p14:creationId xmlns:p14="http://schemas.microsoft.com/office/powerpoint/2010/main" val="13937712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08214" y="6410"/>
            <a:ext cx="7246466" cy="6267009"/>
          </a:xfrm>
          <a:prstGeom prst="rect">
            <a:avLst/>
          </a:prstGeom>
        </p:spPr>
        <p:txBody>
          <a:bodyPr wrap="square" lIns="540000" tIns="360000" rIns="540000" bIns="360000">
            <a:spAutoFit/>
          </a:bodyPr>
          <a:lstStyle/>
          <a:p>
            <a:endParaRPr lang="en-GB" sz="1600" b="1" i="1" u="sng" dirty="0">
              <a:solidFill>
                <a:prstClr val="black"/>
              </a:solidFill>
            </a:endParaRPr>
          </a:p>
          <a:p>
            <a:pPr lvl="0"/>
            <a:r>
              <a:rPr lang="en-GB" sz="2000" b="1" dirty="0"/>
              <a:t>John Winthrop, ‘A Model of Christian Charity,’ delivered 1630</a:t>
            </a:r>
          </a:p>
          <a:p>
            <a:pPr lvl="1" algn="r"/>
            <a:r>
              <a:rPr lang="en-GB" sz="2800" dirty="0"/>
              <a:t>“…Wee shall </a:t>
            </a:r>
            <a:r>
              <a:rPr lang="en-GB" sz="2800" dirty="0" err="1"/>
              <a:t>finde</a:t>
            </a:r>
            <a:r>
              <a:rPr lang="en-GB" sz="2800" dirty="0"/>
              <a:t> that the God of </a:t>
            </a:r>
            <a:r>
              <a:rPr lang="en-GB" sz="2800" dirty="0" err="1"/>
              <a:t>Israell</a:t>
            </a:r>
            <a:r>
              <a:rPr lang="en-GB" sz="2800" dirty="0"/>
              <a:t> is among us, when </a:t>
            </a:r>
            <a:r>
              <a:rPr lang="en-GB" sz="2800" dirty="0" err="1"/>
              <a:t>tenn</a:t>
            </a:r>
            <a:r>
              <a:rPr lang="en-GB" sz="2800" dirty="0"/>
              <a:t> of us shall be able to resist a thousand of our enemies, when he shall make us a </a:t>
            </a:r>
            <a:r>
              <a:rPr lang="en-GB" sz="2800" dirty="0" err="1"/>
              <a:t>prayse</a:t>
            </a:r>
            <a:r>
              <a:rPr lang="en-GB" sz="2800" dirty="0"/>
              <a:t> and glory, that men shall say of succeeding </a:t>
            </a:r>
            <a:r>
              <a:rPr lang="en-GB" sz="2800" dirty="0" err="1"/>
              <a:t>plantacions</a:t>
            </a:r>
            <a:r>
              <a:rPr lang="en-GB" sz="2800" dirty="0"/>
              <a:t>: the Lord make it like that of New England: for wee must Consider that wee shall be as </a:t>
            </a:r>
            <a:r>
              <a:rPr lang="en-GB" sz="2800" b="1" dirty="0">
                <a:solidFill>
                  <a:srgbClr val="FF0000"/>
                </a:solidFill>
                <a:effectLst>
                  <a:outerShdw blurRad="38100" dist="38100" dir="2700000" algn="tl">
                    <a:srgbClr val="000000">
                      <a:alpha val="43137"/>
                    </a:srgbClr>
                  </a:outerShdw>
                </a:effectLst>
              </a:rPr>
              <a:t>a </a:t>
            </a:r>
            <a:r>
              <a:rPr lang="en-GB" sz="2800" b="1" dirty="0" err="1">
                <a:solidFill>
                  <a:srgbClr val="FF0000"/>
                </a:solidFill>
                <a:effectLst>
                  <a:outerShdw blurRad="38100" dist="38100" dir="2700000" algn="tl">
                    <a:srgbClr val="000000">
                      <a:alpha val="43137"/>
                    </a:srgbClr>
                  </a:outerShdw>
                </a:effectLst>
              </a:rPr>
              <a:t>Citty</a:t>
            </a:r>
            <a:r>
              <a:rPr lang="en-GB" sz="2800" b="1" dirty="0">
                <a:solidFill>
                  <a:srgbClr val="FF0000"/>
                </a:solidFill>
                <a:effectLst>
                  <a:outerShdw blurRad="38100" dist="38100" dir="2700000" algn="tl">
                    <a:srgbClr val="000000">
                      <a:alpha val="43137"/>
                    </a:srgbClr>
                  </a:outerShdw>
                </a:effectLst>
              </a:rPr>
              <a:t> upon a Hill</a:t>
            </a:r>
            <a:r>
              <a:rPr lang="en-GB" sz="2800" dirty="0"/>
              <a:t>, the eyes of all people are </a:t>
            </a:r>
            <a:r>
              <a:rPr lang="en-GB" sz="2800" dirty="0" err="1"/>
              <a:t>uppon</a:t>
            </a:r>
            <a:r>
              <a:rPr lang="en-GB" sz="2800" dirty="0"/>
              <a:t> us …”</a:t>
            </a:r>
          </a:p>
          <a:p>
            <a:pPr lvl="1"/>
            <a:endParaRPr lang="en-GB" sz="24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4779" y="704461"/>
            <a:ext cx="2986922" cy="35915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142728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500516" y="6411"/>
            <a:ext cx="6861621" cy="6974895"/>
          </a:xfrm>
          <a:prstGeom prst="rect">
            <a:avLst/>
          </a:prstGeom>
        </p:spPr>
        <p:txBody>
          <a:bodyPr wrap="square" lIns="540000" tIns="360000" rIns="540000" bIns="360000">
            <a:spAutoFit/>
          </a:bodyPr>
          <a:lstStyle/>
          <a:p>
            <a:endParaRPr lang="en-GB" sz="1600" b="1" u="sng" dirty="0" smtClean="0">
              <a:solidFill>
                <a:prstClr val="black"/>
              </a:solidFill>
            </a:endParaRPr>
          </a:p>
          <a:p>
            <a:endParaRPr lang="en-GB" sz="1600" b="1" u="sng" dirty="0">
              <a:solidFill>
                <a:prstClr val="black"/>
              </a:solidFill>
            </a:endParaRPr>
          </a:p>
          <a:p>
            <a:pPr algn="just"/>
            <a:r>
              <a:rPr lang="en-US" dirty="0">
                <a:solidFill>
                  <a:prstClr val="black"/>
                </a:solidFill>
              </a:rPr>
              <a:t> </a:t>
            </a:r>
            <a:r>
              <a:rPr lang="en-GB" dirty="0">
                <a:solidFill>
                  <a:prstClr val="black"/>
                </a:solidFill>
              </a:rPr>
              <a:t>“No doubt, the authors of those Ecclesiastical Impositions and Severities, which drove the English Christians into the </a:t>
            </a:r>
            <a:r>
              <a:rPr lang="en-GB" b="1" i="1" dirty="0">
                <a:solidFill>
                  <a:prstClr val="black"/>
                </a:solidFill>
              </a:rPr>
              <a:t>Dark Regions </a:t>
            </a:r>
            <a:r>
              <a:rPr lang="en-GB" b="1" dirty="0">
                <a:solidFill>
                  <a:prstClr val="black"/>
                </a:solidFill>
              </a:rPr>
              <a:t>of </a:t>
            </a:r>
            <a:r>
              <a:rPr lang="en-GB" b="1" i="1" dirty="0">
                <a:solidFill>
                  <a:prstClr val="black"/>
                </a:solidFill>
              </a:rPr>
              <a:t>America</a:t>
            </a:r>
            <a:r>
              <a:rPr lang="en-GB" dirty="0">
                <a:solidFill>
                  <a:prstClr val="black"/>
                </a:solidFill>
              </a:rPr>
              <a:t>, esteemed those </a:t>
            </a:r>
            <a:r>
              <a:rPr lang="en-GB" i="1" dirty="0">
                <a:solidFill>
                  <a:prstClr val="black"/>
                </a:solidFill>
              </a:rPr>
              <a:t>Christians </a:t>
            </a:r>
            <a:r>
              <a:rPr lang="en-GB" dirty="0">
                <a:solidFill>
                  <a:prstClr val="black"/>
                </a:solidFill>
              </a:rPr>
              <a:t>to be a very </a:t>
            </a:r>
            <a:r>
              <a:rPr lang="en-GB" i="1" dirty="0">
                <a:solidFill>
                  <a:prstClr val="black"/>
                </a:solidFill>
              </a:rPr>
              <a:t>unprofitable </a:t>
            </a:r>
            <a:r>
              <a:rPr lang="en-GB" dirty="0">
                <a:solidFill>
                  <a:prstClr val="black"/>
                </a:solidFill>
              </a:rPr>
              <a:t>sort of Creatures. But behold, ye </a:t>
            </a:r>
            <a:r>
              <a:rPr lang="en-GB" i="1" dirty="0">
                <a:solidFill>
                  <a:prstClr val="black"/>
                </a:solidFill>
              </a:rPr>
              <a:t>European </a:t>
            </a:r>
            <a:r>
              <a:rPr lang="en-GB" dirty="0">
                <a:solidFill>
                  <a:prstClr val="black"/>
                </a:solidFill>
              </a:rPr>
              <a:t>Churches, There are </a:t>
            </a:r>
            <a:r>
              <a:rPr lang="en-GB" b="1" i="1" dirty="0">
                <a:solidFill>
                  <a:srgbClr val="FF0000"/>
                </a:solidFill>
              </a:rPr>
              <a:t>Golden Candlesticks </a:t>
            </a:r>
            <a:r>
              <a:rPr lang="en-GB" dirty="0">
                <a:solidFill>
                  <a:prstClr val="black"/>
                </a:solidFill>
              </a:rPr>
              <a:t>in the midst of this </a:t>
            </a:r>
            <a:r>
              <a:rPr lang="en-GB" i="1" dirty="0">
                <a:solidFill>
                  <a:prstClr val="black"/>
                </a:solidFill>
              </a:rPr>
              <a:t>Outer Darkness</a:t>
            </a:r>
            <a:r>
              <a:rPr lang="en-GB" dirty="0">
                <a:solidFill>
                  <a:prstClr val="black"/>
                </a:solidFill>
              </a:rPr>
              <a:t>, is now to be darted over to the other side of the </a:t>
            </a:r>
            <a:r>
              <a:rPr lang="en-GB" i="1" dirty="0" err="1">
                <a:solidFill>
                  <a:prstClr val="black"/>
                </a:solidFill>
              </a:rPr>
              <a:t>Atlantick</a:t>
            </a:r>
            <a:r>
              <a:rPr lang="en-GB" i="1" dirty="0">
                <a:solidFill>
                  <a:prstClr val="black"/>
                </a:solidFill>
              </a:rPr>
              <a:t> Ocean</a:t>
            </a:r>
            <a:r>
              <a:rPr lang="en-GB" dirty="0">
                <a:solidFill>
                  <a:prstClr val="black"/>
                </a:solidFill>
              </a:rPr>
              <a:t>. But we must therewithal ask your prayers, that these </a:t>
            </a:r>
            <a:r>
              <a:rPr lang="en-GB" i="1" dirty="0">
                <a:solidFill>
                  <a:prstClr val="black"/>
                </a:solidFill>
              </a:rPr>
              <a:t>Golden Candlesticks </a:t>
            </a:r>
            <a:r>
              <a:rPr lang="en-GB" dirty="0">
                <a:solidFill>
                  <a:prstClr val="black"/>
                </a:solidFill>
              </a:rPr>
              <a:t>may not </a:t>
            </a:r>
            <a:r>
              <a:rPr lang="en-GB" i="1" dirty="0">
                <a:solidFill>
                  <a:prstClr val="black"/>
                </a:solidFill>
              </a:rPr>
              <a:t>quickly </a:t>
            </a:r>
            <a:r>
              <a:rPr lang="en-GB" dirty="0">
                <a:solidFill>
                  <a:prstClr val="black"/>
                </a:solidFill>
              </a:rPr>
              <a:t>be </a:t>
            </a:r>
            <a:r>
              <a:rPr lang="en-GB" i="1" dirty="0">
                <a:solidFill>
                  <a:prstClr val="black"/>
                </a:solidFill>
              </a:rPr>
              <a:t>Removed out of their place!</a:t>
            </a:r>
            <a:endParaRPr lang="en-GB" dirty="0">
              <a:solidFill>
                <a:prstClr val="black"/>
              </a:solidFill>
            </a:endParaRPr>
          </a:p>
          <a:p>
            <a:pPr algn="just"/>
            <a:r>
              <a:rPr lang="en-GB" i="1" dirty="0">
                <a:solidFill>
                  <a:prstClr val="black"/>
                </a:solidFill>
              </a:rPr>
              <a:t>	“</a:t>
            </a:r>
            <a:r>
              <a:rPr lang="en-GB" dirty="0">
                <a:solidFill>
                  <a:prstClr val="black"/>
                </a:solidFill>
              </a:rPr>
              <a:t>But whether </a:t>
            </a:r>
            <a:r>
              <a:rPr lang="en-GB" i="1" dirty="0">
                <a:solidFill>
                  <a:prstClr val="black"/>
                </a:solidFill>
              </a:rPr>
              <a:t>New England </a:t>
            </a:r>
            <a:r>
              <a:rPr lang="en-GB" dirty="0">
                <a:solidFill>
                  <a:prstClr val="black"/>
                </a:solidFill>
              </a:rPr>
              <a:t>may </a:t>
            </a:r>
            <a:r>
              <a:rPr lang="en-GB" i="1" dirty="0">
                <a:solidFill>
                  <a:prstClr val="black"/>
                </a:solidFill>
              </a:rPr>
              <a:t>Live </a:t>
            </a:r>
            <a:r>
              <a:rPr lang="en-GB" dirty="0">
                <a:solidFill>
                  <a:prstClr val="black"/>
                </a:solidFill>
              </a:rPr>
              <a:t>anywhere else or no, it must </a:t>
            </a:r>
            <a:r>
              <a:rPr lang="en-GB" i="1" dirty="0">
                <a:solidFill>
                  <a:prstClr val="black"/>
                </a:solidFill>
              </a:rPr>
              <a:t>Live </a:t>
            </a:r>
            <a:r>
              <a:rPr lang="en-GB" dirty="0">
                <a:solidFill>
                  <a:prstClr val="black"/>
                </a:solidFill>
              </a:rPr>
              <a:t>in our </a:t>
            </a:r>
            <a:r>
              <a:rPr lang="en-GB" i="1" dirty="0">
                <a:solidFill>
                  <a:prstClr val="black"/>
                </a:solidFill>
              </a:rPr>
              <a:t>History!</a:t>
            </a:r>
            <a:r>
              <a:rPr lang="en-GB" dirty="0">
                <a:solidFill>
                  <a:prstClr val="black"/>
                </a:solidFill>
              </a:rPr>
              <a:t>”</a:t>
            </a:r>
          </a:p>
          <a:p>
            <a:pPr marL="285750" indent="-285750" algn="r">
              <a:buFontTx/>
              <a:buChar char="-"/>
            </a:pPr>
            <a:r>
              <a:rPr lang="en-US" sz="1600" dirty="0">
                <a:solidFill>
                  <a:prstClr val="black"/>
                </a:solidFill>
              </a:rPr>
              <a:t>Cotton Mather (1663–1728), extract from his </a:t>
            </a:r>
            <a:r>
              <a:rPr lang="en-US" sz="1600" i="1" dirty="0" err="1">
                <a:solidFill>
                  <a:prstClr val="black"/>
                </a:solidFill>
              </a:rPr>
              <a:t>Magnalia</a:t>
            </a:r>
            <a:r>
              <a:rPr lang="en-US" sz="1600" i="1" dirty="0">
                <a:solidFill>
                  <a:prstClr val="black"/>
                </a:solidFill>
              </a:rPr>
              <a:t> Christi Americana [‘The Glorious Works of Christ in America’]: The</a:t>
            </a:r>
            <a:r>
              <a:rPr lang="en-US" sz="1600" i="1" dirty="0"/>
              <a:t> Ecclesiastical History of New England from Its First Planting in 1620, until the Year of Our Lord 1698</a:t>
            </a:r>
            <a:r>
              <a:rPr lang="en-US" sz="1600" i="1" dirty="0">
                <a:solidFill>
                  <a:prstClr val="black"/>
                </a:solidFill>
              </a:rPr>
              <a:t> </a:t>
            </a:r>
            <a:r>
              <a:rPr lang="en-US" sz="1600" dirty="0">
                <a:solidFill>
                  <a:prstClr val="black"/>
                </a:solidFill>
              </a:rPr>
              <a:t>(1702, pictured)</a:t>
            </a:r>
          </a:p>
          <a:p>
            <a:pPr algn="just"/>
            <a:endParaRPr lang="en-GB" sz="1600" b="1" dirty="0">
              <a:solidFill>
                <a:prstClr val="black"/>
              </a:solidFill>
            </a:endParaRPr>
          </a:p>
          <a:p>
            <a:pPr algn="just"/>
            <a:r>
              <a:rPr lang="en-GB" sz="1600" b="1" dirty="0">
                <a:solidFill>
                  <a:prstClr val="black"/>
                </a:solidFill>
              </a:rPr>
              <a:t>Mather = Puritan minister, prolific author</a:t>
            </a:r>
          </a:p>
          <a:p>
            <a:pPr algn="just"/>
            <a:r>
              <a:rPr lang="en-GB" sz="1600" b="1" dirty="0">
                <a:solidFill>
                  <a:prstClr val="black"/>
                </a:solidFill>
              </a:rPr>
              <a:t>		supporter of Salem witch trials</a:t>
            </a:r>
          </a:p>
          <a:p>
            <a:pPr algn="just"/>
            <a:r>
              <a:rPr lang="en-GB" sz="1600" b="1" dirty="0">
                <a:solidFill>
                  <a:prstClr val="black"/>
                </a:solidFill>
              </a:rPr>
              <a:t>			but also scientific innovator</a:t>
            </a:r>
          </a:p>
          <a:p>
            <a:pPr algn="r"/>
            <a:r>
              <a:rPr lang="en-GB" sz="1600" b="1" dirty="0">
                <a:solidFill>
                  <a:prstClr val="black"/>
                </a:solidFill>
              </a:rPr>
              <a:t>				</a:t>
            </a:r>
            <a:r>
              <a:rPr lang="en-GB" sz="1600" dirty="0">
                <a:solidFill>
                  <a:prstClr val="black"/>
                </a:solidFill>
              </a:rPr>
              <a:t>(experimented with inoculation against disease)</a:t>
            </a:r>
          </a:p>
          <a:p>
            <a:pPr algn="r"/>
            <a:r>
              <a:rPr lang="en-GB" sz="1600" dirty="0">
                <a:solidFill>
                  <a:prstClr val="black"/>
                </a:solidFill>
              </a:rPr>
              <a:t>			</a:t>
            </a:r>
          </a:p>
        </p:txBody>
      </p:sp>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2138" y="6410"/>
            <a:ext cx="2305863" cy="39740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4"/>
          <a:stretch>
            <a:fillRect/>
          </a:stretch>
        </p:blipFill>
        <p:spPr>
          <a:xfrm>
            <a:off x="8362138" y="3980440"/>
            <a:ext cx="2255413" cy="2564904"/>
          </a:xfrm>
          <a:prstGeom prst="rect">
            <a:avLst/>
          </a:prstGeom>
        </p:spPr>
      </p:pic>
    </p:spTree>
    <p:extLst>
      <p:ext uri="{BB962C8B-B14F-4D97-AF65-F5344CB8AC3E}">
        <p14:creationId xmlns:p14="http://schemas.microsoft.com/office/powerpoint/2010/main" val="17559197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9801880" cy="8329112"/>
          </a:xfrm>
          <a:prstGeom prst="rect">
            <a:avLst/>
          </a:prstGeom>
        </p:spPr>
        <p:txBody>
          <a:bodyPr wrap="square" lIns="540000" tIns="360000" rIns="540000" bIns="360000">
            <a:spAutoFit/>
          </a:bodyPr>
          <a:lstStyle/>
          <a:p>
            <a:pPr algn="just"/>
            <a:r>
              <a:rPr lang="en-GB" sz="2200" dirty="0" smtClean="0"/>
              <a:t>“</a:t>
            </a:r>
            <a:r>
              <a:rPr lang="en-GB" sz="2200" b="1" dirty="0"/>
              <a:t>A rising nation, spread over a wide and fruitful land, traversing all the seas </a:t>
            </a:r>
            <a:r>
              <a:rPr lang="en-GB" sz="2200" dirty="0"/>
              <a:t>with the rich productions of their industry, engaged in commerce with nations who feel power and forget right, </a:t>
            </a:r>
            <a:r>
              <a:rPr lang="en-GB" sz="2200" b="1" dirty="0"/>
              <a:t>advancing rapidly to destinies beyond the reach of mortal eye</a:t>
            </a:r>
            <a:r>
              <a:rPr lang="en-GB" sz="2200" dirty="0"/>
              <a:t> – when I contemplate these transcendent objects, and see the </a:t>
            </a:r>
            <a:r>
              <a:rPr lang="en-GB" sz="2200" dirty="0" err="1"/>
              <a:t>honor</a:t>
            </a:r>
            <a:r>
              <a:rPr lang="en-GB" sz="2200" dirty="0"/>
              <a:t>, the happiness, and the hopes of this beloved country committed to the issue and the auspices of this day, I shrink from the contemplation, and humble myself before the magnitude of the undertaking.”</a:t>
            </a:r>
          </a:p>
          <a:p>
            <a:pPr marL="342900" indent="-342900" algn="r">
              <a:buFontTx/>
              <a:buChar char="-"/>
            </a:pPr>
            <a:r>
              <a:rPr lang="en-GB" sz="2200" dirty="0" smtClean="0">
                <a:solidFill>
                  <a:prstClr val="black"/>
                </a:solidFill>
              </a:rPr>
              <a:t>Thomas Jefferson, First </a:t>
            </a:r>
            <a:r>
              <a:rPr lang="en-GB" sz="2200" dirty="0">
                <a:solidFill>
                  <a:prstClr val="black"/>
                </a:solidFill>
              </a:rPr>
              <a:t>Inaugural Address, March 4 </a:t>
            </a:r>
            <a:r>
              <a:rPr lang="en-GB" sz="2200" dirty="0" smtClean="0">
                <a:solidFill>
                  <a:prstClr val="black"/>
                </a:solidFill>
              </a:rPr>
              <a:t>1801</a:t>
            </a:r>
          </a:p>
          <a:p>
            <a:pPr marL="342900" indent="-342900" algn="r">
              <a:buFontTx/>
              <a:buChar char="-"/>
            </a:pPr>
            <a:endParaRPr lang="en-GB" sz="2200" dirty="0">
              <a:solidFill>
                <a:prstClr val="black"/>
              </a:solidFill>
            </a:endParaRPr>
          </a:p>
          <a:p>
            <a:pPr marL="342900" indent="-342900" algn="r">
              <a:buFontTx/>
              <a:buChar char="-"/>
            </a:pPr>
            <a:endParaRPr lang="en-GB" sz="2200" b="1" u="sng" dirty="0" smtClean="0">
              <a:solidFill>
                <a:prstClr val="black"/>
              </a:solidFill>
            </a:endParaRPr>
          </a:p>
          <a:p>
            <a:r>
              <a:rPr lang="en-GB" sz="2200" b="1" u="sng" dirty="0">
                <a:solidFill>
                  <a:prstClr val="black"/>
                </a:solidFill>
              </a:rPr>
              <a:t>Thomas Jefferson </a:t>
            </a:r>
            <a:r>
              <a:rPr lang="en-GB" sz="2200" b="1" u="sng" dirty="0" smtClean="0"/>
              <a:t>To George Rogers Clark, Richmond, December 25 1780</a:t>
            </a:r>
          </a:p>
          <a:p>
            <a:endParaRPr lang="en-GB" sz="2200" dirty="0" smtClean="0"/>
          </a:p>
          <a:p>
            <a:r>
              <a:rPr lang="en-GB" sz="2200" dirty="0" smtClean="0"/>
              <a:t>.. . In the event of peace on terms which have been contemplated by some powers we shall a barrier against the dangerous extension of the British Province of Canada and add to the </a:t>
            </a:r>
            <a:r>
              <a:rPr lang="en-GB" sz="2200" b="1" dirty="0" smtClean="0"/>
              <a:t>Empire of liberty</a:t>
            </a:r>
            <a:r>
              <a:rPr lang="en-GB" sz="2200" dirty="0" smtClean="0"/>
              <a:t> an </a:t>
            </a:r>
            <a:r>
              <a:rPr lang="en-GB" sz="2200" b="1" dirty="0" smtClean="0"/>
              <a:t>extensive and fertile Country </a:t>
            </a:r>
            <a:r>
              <a:rPr lang="en-GB" sz="2200" dirty="0" smtClean="0"/>
              <a:t>thereby converting dangerous Enemies into valuable friends.</a:t>
            </a:r>
          </a:p>
          <a:p>
            <a:pPr marL="342900" indent="-342900" algn="r">
              <a:buFontTx/>
              <a:buChar char="-"/>
            </a:pPr>
            <a:endParaRPr lang="en-GB" sz="2200" dirty="0">
              <a:solidFill>
                <a:prstClr val="black"/>
              </a:solidFill>
            </a:endParaRPr>
          </a:p>
          <a:p>
            <a:endParaRPr lang="en-GB" sz="2000" b="1" u="sng" dirty="0">
              <a:solidFill>
                <a:prstClr val="black"/>
              </a:solidFill>
            </a:endParaRPr>
          </a:p>
          <a:p>
            <a:pPr lvl="1"/>
            <a:endParaRPr lang="en-GB" sz="2000" b="1" u="sng" dirty="0">
              <a:solidFill>
                <a:prstClr val="black"/>
              </a:solidFill>
            </a:endParaRPr>
          </a:p>
          <a:p>
            <a:pPr lvl="1"/>
            <a:endParaRPr lang="en-GB" sz="2000" b="1" u="sng" dirty="0">
              <a:solidFill>
                <a:prstClr val="black"/>
              </a:solidFill>
            </a:endParaRPr>
          </a:p>
          <a:p>
            <a:pPr lvl="1"/>
            <a:endParaRPr lang="en-GB" sz="2000" b="1" u="sng" dirty="0">
              <a:solidFill>
                <a:prstClr val="black"/>
              </a:solidFill>
            </a:endParaRPr>
          </a:p>
          <a:p>
            <a:pPr lvl="1"/>
            <a:endParaRPr lang="en-GB" dirty="0"/>
          </a:p>
        </p:txBody>
      </p:sp>
      <p:sp>
        <p:nvSpPr>
          <p:cNvPr id="3" name="Rectangle 2"/>
          <p:cNvSpPr/>
          <p:nvPr/>
        </p:nvSpPr>
        <p:spPr>
          <a:xfrm>
            <a:off x="150051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1880" y="305395"/>
            <a:ext cx="2343150" cy="2790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74842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0668000" cy="1742694"/>
          </a:xfrm>
          <a:prstGeom prst="rect">
            <a:avLst/>
          </a:prstGeom>
        </p:spPr>
        <p:txBody>
          <a:bodyPr wrap="square" lIns="540000" tIns="360000" rIns="540000" bIns="360000">
            <a:spAutoFit/>
          </a:bodyPr>
          <a:lstStyle/>
          <a:p>
            <a:r>
              <a:rPr lang="en-GB" sz="2800" b="1" u="sng" dirty="0" smtClean="0">
                <a:solidFill>
                  <a:prstClr val="black"/>
                </a:solidFill>
              </a:rPr>
              <a:t>Louisiana </a:t>
            </a:r>
            <a:r>
              <a:rPr lang="en-GB" sz="2800" b="1" u="sng" dirty="0">
                <a:solidFill>
                  <a:prstClr val="black"/>
                </a:solidFill>
              </a:rPr>
              <a:t>Purchase (1803)</a:t>
            </a:r>
          </a:p>
          <a:p>
            <a:endParaRPr lang="en-GB" sz="2000" b="1" dirty="0">
              <a:solidFill>
                <a:prstClr val="black"/>
              </a:solidFill>
            </a:endParaRPr>
          </a:p>
          <a:p>
            <a:pPr lvl="1"/>
            <a:endParaRPr lang="en-GB" dirty="0"/>
          </a:p>
        </p:txBody>
      </p:sp>
      <p:sp>
        <p:nvSpPr>
          <p:cNvPr id="3" name="Rectangle 2"/>
          <p:cNvSpPr/>
          <p:nvPr/>
        </p:nvSpPr>
        <p:spPr>
          <a:xfrm>
            <a:off x="150051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2829" y="172454"/>
            <a:ext cx="5563953" cy="4192284"/>
          </a:xfrm>
          <a:prstGeom prst="rect">
            <a:avLst/>
          </a:prstGeom>
        </p:spPr>
      </p:pic>
      <p:sp>
        <p:nvSpPr>
          <p:cNvPr id="5" name="Rectangle 4"/>
          <p:cNvSpPr/>
          <p:nvPr/>
        </p:nvSpPr>
        <p:spPr>
          <a:xfrm>
            <a:off x="1" y="798178"/>
            <a:ext cx="5977610" cy="6605564"/>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400" b="1" dirty="0">
                <a:solidFill>
                  <a:prstClr val="black"/>
                </a:solidFill>
              </a:rPr>
              <a:t>Settled perennial disputes over territory West of the Mississippi</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a:solidFill>
                  <a:prstClr val="black"/>
                </a:solidFill>
              </a:rPr>
              <a:t>Negotiated between Jefferson and Napoleon Bonaparte </a:t>
            </a:r>
            <a:r>
              <a:rPr lang="en-GB" dirty="0">
                <a:solidFill>
                  <a:prstClr val="black"/>
                </a:solidFill>
              </a:rPr>
              <a:t>(France had made a secret agreement with Spain over ownership in 1800)</a:t>
            </a:r>
            <a:endParaRPr lang="en-GB" b="1" dirty="0">
              <a:solidFill>
                <a:prstClr val="black"/>
              </a:solidFill>
            </a:endParaRP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a:solidFill>
                  <a:prstClr val="black"/>
                </a:solidFill>
              </a:rPr>
              <a:t>By 1803, Kentucky (1792), Tennessee (1796) and Ohio (1803) (plus Vermont in the East, 1791) already added to the original 13 colonies as full states within the union</a:t>
            </a:r>
          </a:p>
          <a:p>
            <a:pPr marL="342900" indent="-342900">
              <a:buFont typeface="Arial" panose="020B0604020202020204" pitchFamily="34" charset="0"/>
              <a:buChar char="•"/>
            </a:pPr>
            <a:endParaRPr lang="en-GB" sz="2000" b="1" dirty="0">
              <a:solidFill>
                <a:prstClr val="black"/>
              </a:solidFill>
            </a:endParaRPr>
          </a:p>
          <a:p>
            <a:pPr marL="342900" indent="-342900">
              <a:buFont typeface="Arial" panose="020B0604020202020204" pitchFamily="34" charset="0"/>
              <a:buChar char="•"/>
            </a:pPr>
            <a:endParaRPr lang="en-GB" sz="2000" b="1" dirty="0">
              <a:solidFill>
                <a:prstClr val="black"/>
              </a:solidFill>
            </a:endParaRPr>
          </a:p>
          <a:p>
            <a:pPr lvl="1"/>
            <a:endParaRPr lang="en-GB" dirty="0"/>
          </a:p>
        </p:txBody>
      </p:sp>
      <p:sp>
        <p:nvSpPr>
          <p:cNvPr id="6" name="Rectangle 5"/>
          <p:cNvSpPr/>
          <p:nvPr/>
        </p:nvSpPr>
        <p:spPr>
          <a:xfrm>
            <a:off x="5591944" y="4100960"/>
            <a:ext cx="6600056" cy="2850690"/>
          </a:xfrm>
          <a:prstGeom prst="rect">
            <a:avLst/>
          </a:prstGeom>
        </p:spPr>
        <p:txBody>
          <a:bodyPr wrap="square" lIns="540000" tIns="360000" rIns="540000" bIns="360000">
            <a:spAutoFit/>
          </a:bodyPr>
          <a:lstStyle/>
          <a:p>
            <a:pPr marL="285750" indent="-285750">
              <a:buFont typeface="Arial" panose="020B0604020202020204" pitchFamily="34" charset="0"/>
              <a:buChar char="•"/>
            </a:pPr>
            <a:r>
              <a:rPr lang="en-GB" sz="2400" b="1" dirty="0"/>
              <a:t>Jefferson commissions Lewis and Clark expedition (Meriwether Lewis and William Clark) to survey new territories and to map a route  to the Pacific, 1804–1806</a:t>
            </a:r>
          </a:p>
          <a:p>
            <a:pPr marL="285750" indent="-285750">
              <a:buFont typeface="Arial" panose="020B0604020202020204" pitchFamily="34" charset="0"/>
              <a:buChar char="•"/>
            </a:pPr>
            <a:endParaRPr lang="en-GB" b="1" dirty="0"/>
          </a:p>
        </p:txBody>
      </p:sp>
    </p:spTree>
    <p:extLst>
      <p:ext uri="{BB962C8B-B14F-4D97-AF65-F5344CB8AC3E}">
        <p14:creationId xmlns:p14="http://schemas.microsoft.com/office/powerpoint/2010/main" val="9618538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1999" cy="6482453"/>
          </a:xfrm>
          <a:prstGeom prst="rect">
            <a:avLst/>
          </a:prstGeom>
        </p:spPr>
        <p:txBody>
          <a:bodyPr wrap="square" lIns="540000" tIns="360000" rIns="540000" bIns="360000">
            <a:spAutoFit/>
          </a:bodyPr>
          <a:lstStyle/>
          <a:p>
            <a:r>
              <a:rPr lang="en-GB" sz="2400" b="1" u="sng" dirty="0" smtClean="0"/>
              <a:t>Jefferson </a:t>
            </a:r>
            <a:r>
              <a:rPr lang="en-GB" sz="2400" b="1" u="sng" dirty="0"/>
              <a:t>to Joseph Priestley Jan 29 </a:t>
            </a:r>
            <a:r>
              <a:rPr lang="en-GB" sz="2400" b="1" u="sng" dirty="0" smtClean="0"/>
              <a:t>1804</a:t>
            </a:r>
          </a:p>
          <a:p>
            <a:endParaRPr lang="en-GB" sz="2400" dirty="0"/>
          </a:p>
          <a:p>
            <a:pPr algn="just"/>
            <a:r>
              <a:rPr lang="en-GB" sz="2400" dirty="0"/>
              <a:t> … I very early saw that Louisiana was indeed a speck in our horizon which was to burst in a tornado … The denouement has been happy; and I confess I look to this duplication of area for the extending a government so free and economical as ours, as a great achievement to the mass of happiness which is to ensue. Whether we remain in one confederacy, or form into Atlantic and Mississippi confederacies, I believe not very important to the happiness of either part. </a:t>
            </a:r>
            <a:r>
              <a:rPr lang="en-GB" sz="2400" b="1" dirty="0"/>
              <a:t>Those of the western confederacy will be as much our children &amp; descendants as those of the eastern</a:t>
            </a:r>
            <a:r>
              <a:rPr lang="en-GB" sz="2400" dirty="0"/>
              <a:t>, and I feel myself as much identified with that country, in future time, as with this; and did I now foresee a separation at some future day, yet </a:t>
            </a:r>
            <a:r>
              <a:rPr lang="en-GB" sz="2400" b="1" dirty="0"/>
              <a:t>I should feel the duty &amp; the desire to promote the western interests as zealously as the eastern, doing all the good for both portions of our future family which should fall within my power</a:t>
            </a:r>
            <a:r>
              <a:rPr lang="en-GB" sz="2400" dirty="0"/>
              <a:t>.</a:t>
            </a:r>
          </a:p>
          <a:p>
            <a:endParaRPr lang="en-GB" sz="2400" b="1" u="sng" dirty="0">
              <a:solidFill>
                <a:prstClr val="black"/>
              </a:solidFill>
            </a:endParaRPr>
          </a:p>
          <a:p>
            <a:endParaRPr lang="en-GB" sz="2000" b="1" dirty="0">
              <a:solidFill>
                <a:prstClr val="black"/>
              </a:solidFill>
            </a:endParaRPr>
          </a:p>
          <a:p>
            <a:pPr lvl="1"/>
            <a:endParaRPr lang="en-GB" dirty="0"/>
          </a:p>
        </p:txBody>
      </p:sp>
      <p:sp>
        <p:nvSpPr>
          <p:cNvPr id="3" name="Rectangle 2"/>
          <p:cNvSpPr/>
          <p:nvPr/>
        </p:nvSpPr>
        <p:spPr>
          <a:xfrm>
            <a:off x="150051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
        <p:nvSpPr>
          <p:cNvPr id="5" name="Rectangle 4"/>
          <p:cNvSpPr/>
          <p:nvPr/>
        </p:nvSpPr>
        <p:spPr>
          <a:xfrm>
            <a:off x="1487219" y="798178"/>
            <a:ext cx="3672678" cy="1619583"/>
          </a:xfrm>
          <a:prstGeom prst="rect">
            <a:avLst/>
          </a:prstGeom>
        </p:spPr>
        <p:txBody>
          <a:bodyPr wrap="square" lIns="540000" tIns="360000" rIns="540000" bIns="360000">
            <a:spAutoFit/>
          </a:bodyPr>
          <a:lstStyle/>
          <a:p>
            <a:endParaRPr lang="en-GB" sz="2000" b="1" dirty="0">
              <a:solidFill>
                <a:prstClr val="black"/>
              </a:solidFill>
            </a:endParaRPr>
          </a:p>
          <a:p>
            <a:pPr marL="342900" indent="-342900">
              <a:buFont typeface="Arial" panose="020B0604020202020204" pitchFamily="34" charset="0"/>
              <a:buChar char="•"/>
            </a:pPr>
            <a:endParaRPr lang="en-GB" sz="2000" b="1" dirty="0">
              <a:solidFill>
                <a:prstClr val="black"/>
              </a:solidFill>
            </a:endParaRPr>
          </a:p>
          <a:p>
            <a:pPr lvl="1"/>
            <a:endParaRPr lang="en-GB" dirty="0"/>
          </a:p>
        </p:txBody>
      </p:sp>
    </p:spTree>
    <p:extLst>
      <p:ext uri="{BB962C8B-B14F-4D97-AF65-F5344CB8AC3E}">
        <p14:creationId xmlns:p14="http://schemas.microsoft.com/office/powerpoint/2010/main" val="6764294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2192000" cy="6636341"/>
          </a:xfrm>
          <a:prstGeom prst="rect">
            <a:avLst/>
          </a:prstGeom>
        </p:spPr>
        <p:txBody>
          <a:bodyPr wrap="square" lIns="540000" tIns="360000" rIns="540000" bIns="360000">
            <a:spAutoFit/>
          </a:bodyPr>
          <a:lstStyle/>
          <a:p>
            <a:pPr algn="just"/>
            <a:r>
              <a:rPr lang="en-GB" sz="2400" b="1" u="sng" dirty="0" smtClean="0"/>
              <a:t>To </a:t>
            </a:r>
            <a:r>
              <a:rPr lang="en-GB" sz="2400" b="1" u="sng" dirty="0"/>
              <a:t>James Madison, Monticello, April 27 1809</a:t>
            </a:r>
            <a:endParaRPr lang="en-GB" sz="2400" dirty="0"/>
          </a:p>
          <a:p>
            <a:pPr algn="just"/>
            <a:endParaRPr lang="en-GB" sz="2400" dirty="0" smtClean="0"/>
          </a:p>
          <a:p>
            <a:pPr algn="just"/>
            <a:r>
              <a:rPr lang="en-GB" sz="2400" dirty="0" smtClean="0"/>
              <a:t>As </a:t>
            </a:r>
            <a:r>
              <a:rPr lang="en-GB" sz="2400" dirty="0"/>
              <a:t>to Bonaparte, I should not doubt the revocation of his edicts, were he governed by reason, but his policy is so crooked that it eludes conjecture … He ought to conciliate our good will, as we can be such an obstacle to the new career opening on him in the Spanish colonies.</a:t>
            </a:r>
          </a:p>
          <a:p>
            <a:pPr algn="just"/>
            <a:r>
              <a:rPr lang="en-GB" sz="2400" dirty="0"/>
              <a:t>	… But, </a:t>
            </a:r>
            <a:r>
              <a:rPr lang="en-GB" sz="2400" dirty="0" err="1"/>
              <a:t>altho</a:t>
            </a:r>
            <a:r>
              <a:rPr lang="en-GB" sz="2400" dirty="0"/>
              <a:t>’ with difficulty, he will consent to our </a:t>
            </a:r>
            <a:r>
              <a:rPr lang="en-GB" sz="2400" b="1" dirty="0"/>
              <a:t>receiving Cuba into our unio</a:t>
            </a:r>
            <a:r>
              <a:rPr lang="en-GB" sz="2400" dirty="0"/>
              <a:t>n to prevent our aid to Mexico &amp; the other provinces. That would be a price, &amp; </a:t>
            </a:r>
            <a:r>
              <a:rPr lang="en-GB" sz="2400" b="1" dirty="0"/>
              <a:t>I would immediately erect a column on the Southernmost limit of Cuba &amp; inscribe on it a </a:t>
            </a:r>
            <a:r>
              <a:rPr lang="en-GB" sz="2400" b="1" i="1" dirty="0"/>
              <a:t>Ne plus ultra</a:t>
            </a:r>
            <a:r>
              <a:rPr lang="en-GB" sz="2400" b="1" dirty="0"/>
              <a:t> as to us in that direction</a:t>
            </a:r>
            <a:r>
              <a:rPr lang="en-GB" sz="2400" dirty="0"/>
              <a:t>. We should then have only to include the North in our confederacy, which would be of course in the first war, and we should have such </a:t>
            </a:r>
            <a:r>
              <a:rPr lang="en-GB" sz="2400" b="1" dirty="0"/>
              <a:t>an empire for liberty as she has never surveyed since the creation</a:t>
            </a:r>
            <a:r>
              <a:rPr lang="en-GB" sz="2400" dirty="0"/>
              <a:t>: &amp; I am persuaded no constitution was ever before so well calculated as ours for extensive empire &amp; self-government. … It will be objected to our receiving Cuba, that </a:t>
            </a:r>
            <a:r>
              <a:rPr lang="en-GB" sz="2400" b="1" dirty="0"/>
              <a:t>no limit can then be drawn for our future acquisitions</a:t>
            </a:r>
            <a:r>
              <a:rPr lang="en-GB" sz="2400" dirty="0"/>
              <a:t>. Cuba can be defended by us without a navy, &amp; this develops the principle which ought to limit our views.</a:t>
            </a:r>
            <a:endParaRPr lang="en-GB" sz="2000" dirty="0"/>
          </a:p>
        </p:txBody>
      </p:sp>
      <p:sp>
        <p:nvSpPr>
          <p:cNvPr id="5" name="Rectangle 4"/>
          <p:cNvSpPr/>
          <p:nvPr/>
        </p:nvSpPr>
        <p:spPr>
          <a:xfrm>
            <a:off x="1487219" y="798178"/>
            <a:ext cx="3672678" cy="1619583"/>
          </a:xfrm>
          <a:prstGeom prst="rect">
            <a:avLst/>
          </a:prstGeom>
        </p:spPr>
        <p:txBody>
          <a:bodyPr wrap="square" lIns="540000" tIns="360000" rIns="540000" bIns="360000">
            <a:spAutoFit/>
          </a:bodyPr>
          <a:lstStyle/>
          <a:p>
            <a:endParaRPr lang="en-GB" sz="2000" b="1" dirty="0">
              <a:solidFill>
                <a:prstClr val="black"/>
              </a:solidFill>
            </a:endParaRPr>
          </a:p>
          <a:p>
            <a:pPr marL="342900" indent="-342900">
              <a:buFont typeface="Arial" panose="020B0604020202020204" pitchFamily="34" charset="0"/>
              <a:buChar char="•"/>
            </a:pPr>
            <a:endParaRPr lang="en-GB" sz="2000" b="1" dirty="0">
              <a:solidFill>
                <a:prstClr val="black"/>
              </a:solidFill>
            </a:endParaRPr>
          </a:p>
          <a:p>
            <a:pPr lvl="1"/>
            <a:endParaRPr lang="en-GB" dirty="0"/>
          </a:p>
        </p:txBody>
      </p:sp>
    </p:spTree>
    <p:extLst>
      <p:ext uri="{BB962C8B-B14F-4D97-AF65-F5344CB8AC3E}">
        <p14:creationId xmlns:p14="http://schemas.microsoft.com/office/powerpoint/2010/main" val="5525424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82563"/>
          </a:xfrm>
          <a:prstGeom prst="rect">
            <a:avLst/>
          </a:prstGeom>
        </p:spPr>
        <p:txBody>
          <a:bodyPr wrap="square" lIns="540000" tIns="360000" rIns="540000" bIns="360000">
            <a:spAutoFit/>
          </a:bodyPr>
          <a:lstStyle/>
          <a:p>
            <a:pPr algn="just"/>
            <a:r>
              <a:rPr lang="en-GB" sz="2400" b="1" u="sng" dirty="0" smtClean="0"/>
              <a:t>To </a:t>
            </a:r>
            <a:r>
              <a:rPr lang="en-GB" sz="2400" b="1" u="sng" dirty="0"/>
              <a:t>William Ludlow, Monticello September 6 1824.</a:t>
            </a:r>
            <a:endParaRPr lang="en-GB" sz="2400" dirty="0"/>
          </a:p>
          <a:p>
            <a:pPr algn="just"/>
            <a:endParaRPr lang="en-GB" sz="2400" dirty="0" smtClean="0"/>
          </a:p>
          <a:p>
            <a:pPr algn="just"/>
            <a:r>
              <a:rPr lang="en-GB" sz="2200" dirty="0" smtClean="0"/>
              <a:t>…. </a:t>
            </a:r>
            <a:r>
              <a:rPr lang="en-GB" sz="2200" b="1" dirty="0"/>
              <a:t>Let a philosophic observer commence a journey from the </a:t>
            </a:r>
            <a:r>
              <a:rPr lang="en-GB" sz="2200" b="1" dirty="0">
                <a:solidFill>
                  <a:srgbClr val="FF0000"/>
                </a:solidFill>
              </a:rPr>
              <a:t>savages </a:t>
            </a:r>
            <a:r>
              <a:rPr lang="en-GB" sz="2200" b="1" dirty="0"/>
              <a:t>of the Rocky Mountains, eastwardly towards our sea-coast</a:t>
            </a:r>
            <a:r>
              <a:rPr lang="en-GB" sz="2200" dirty="0"/>
              <a:t>. These he would observe in the earliest stage of association living under no law but that of nature, subscribing and covering themselves with the flesh and skins of wild beasts. He would next find those on our frontiers in the pastoral state, raising domestic animals to supply the defects of hunting. Then succeed our own </a:t>
            </a:r>
            <a:r>
              <a:rPr lang="en-GB" sz="2200" dirty="0">
                <a:solidFill>
                  <a:srgbClr val="FF0000"/>
                </a:solidFill>
              </a:rPr>
              <a:t>semi-barbarous citizens, the pioneers of the advance of civilization</a:t>
            </a:r>
            <a:r>
              <a:rPr lang="en-GB" sz="2200" dirty="0"/>
              <a:t>, and so in his </a:t>
            </a:r>
            <a:r>
              <a:rPr lang="en-GB" sz="2200" b="1" dirty="0">
                <a:solidFill>
                  <a:srgbClr val="FF0000"/>
                </a:solidFill>
              </a:rPr>
              <a:t>progress</a:t>
            </a:r>
            <a:r>
              <a:rPr lang="en-GB" sz="2200" dirty="0"/>
              <a:t> he would meet the gradual shades of </a:t>
            </a:r>
            <a:r>
              <a:rPr lang="en-GB" sz="2200" b="1" dirty="0">
                <a:solidFill>
                  <a:srgbClr val="FF0000"/>
                </a:solidFill>
              </a:rPr>
              <a:t>improving man </a:t>
            </a:r>
            <a:r>
              <a:rPr lang="en-GB" sz="2200" dirty="0"/>
              <a:t>until he would reach his, as yet, most improved state in our seaport towns. This, in fact, is equivalent to a survey of the </a:t>
            </a:r>
            <a:r>
              <a:rPr lang="en-GB" sz="2200" b="1" dirty="0"/>
              <a:t>progress of man from the infancy of creation to the present day</a:t>
            </a:r>
            <a:r>
              <a:rPr lang="en-GB" sz="2200" dirty="0"/>
              <a:t>. I am 81-years-of-age, born where I now live, in the first range of mountains in the interior of our country. And I </a:t>
            </a:r>
            <a:r>
              <a:rPr lang="en-GB" sz="2200" b="1" dirty="0"/>
              <a:t>have observed this </a:t>
            </a:r>
            <a:r>
              <a:rPr lang="en-GB" sz="2200" b="1" dirty="0">
                <a:solidFill>
                  <a:srgbClr val="FF0000"/>
                </a:solidFill>
              </a:rPr>
              <a:t>march of civilization advancing from the sea coast</a:t>
            </a:r>
            <a:r>
              <a:rPr lang="en-GB" sz="2200" b="1" dirty="0"/>
              <a:t>, passing over us like a cloud of light, increasing our knowledge and improving our condition</a:t>
            </a:r>
            <a:r>
              <a:rPr lang="en-GB" sz="2200" dirty="0"/>
              <a:t>, insomuch as that we are at this time more advanced in civilization here than the seaports were when I was a boy. </a:t>
            </a:r>
            <a:r>
              <a:rPr lang="en-GB" sz="2200" b="1" dirty="0"/>
              <a:t>And where this progress will stop no one can say. Barbarism has, in the meantime, been receding before the steady step of amelioration; and will in time, I trust, disappear from the earth. </a:t>
            </a:r>
          </a:p>
          <a:p>
            <a:pPr algn="just"/>
            <a:endParaRPr lang="en-GB" sz="2200" dirty="0"/>
          </a:p>
        </p:txBody>
      </p:sp>
    </p:spTree>
    <p:extLst>
      <p:ext uri="{BB962C8B-B14F-4D97-AF65-F5344CB8AC3E}">
        <p14:creationId xmlns:p14="http://schemas.microsoft.com/office/powerpoint/2010/main" val="2399013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0668000" cy="1634972"/>
          </a:xfrm>
          <a:prstGeom prst="rect">
            <a:avLst/>
          </a:prstGeom>
        </p:spPr>
        <p:txBody>
          <a:bodyPr wrap="square" lIns="540000" tIns="360000" rIns="540000" bIns="360000">
            <a:spAutoFit/>
          </a:bodyPr>
          <a:lstStyle/>
          <a:p>
            <a:r>
              <a:rPr lang="en-GB" sz="2000" b="1" u="sng" dirty="0" smtClean="0">
                <a:solidFill>
                  <a:prstClr val="black"/>
                </a:solidFill>
              </a:rPr>
              <a:t>The </a:t>
            </a:r>
            <a:r>
              <a:rPr lang="en-GB" sz="2000" b="1" u="sng" dirty="0">
                <a:solidFill>
                  <a:prstClr val="black"/>
                </a:solidFill>
              </a:rPr>
              <a:t>Monroe Doctrine (1823)</a:t>
            </a:r>
          </a:p>
          <a:p>
            <a:endParaRPr lang="en-GB" sz="2000" b="1" u="sng" dirty="0">
              <a:solidFill>
                <a:prstClr val="black"/>
              </a:solidFill>
            </a:endParaRPr>
          </a:p>
          <a:p>
            <a:endParaRPr lang="en-GB" sz="1900" dirty="0"/>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9772" y="817486"/>
            <a:ext cx="2332228" cy="2806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1000" y="874779"/>
            <a:ext cx="9694857" cy="5713012"/>
          </a:xfrm>
          <a:prstGeom prst="rect">
            <a:avLst/>
          </a:prstGeom>
        </p:spPr>
        <p:txBody>
          <a:bodyPr wrap="square" lIns="540000" tIns="360000" rIns="540000" bIns="360000">
            <a:spAutoFit/>
          </a:bodyPr>
          <a:lstStyle/>
          <a:p>
            <a:pPr algn="just"/>
            <a:r>
              <a:rPr lang="en-GB" sz="2400" dirty="0">
                <a:solidFill>
                  <a:prstClr val="black"/>
                </a:solidFill>
              </a:rPr>
              <a:t>“The occasion has been judged proper for asserting, as a principle in which the rights and interests of the United States are involved, </a:t>
            </a:r>
            <a:r>
              <a:rPr lang="en-GB" sz="2400" b="1" dirty="0">
                <a:solidFill>
                  <a:prstClr val="black"/>
                </a:solidFill>
              </a:rPr>
              <a:t>that the American continents, by the free and independent condition which they have assumed and maintain, are henceforth not to be considered as subjects for future colonization by any European powers</a:t>
            </a:r>
            <a:r>
              <a:rPr lang="en-GB" sz="2400" dirty="0">
                <a:solidFill>
                  <a:prstClr val="black"/>
                </a:solidFill>
              </a:rPr>
              <a:t>.</a:t>
            </a:r>
          </a:p>
          <a:p>
            <a:pPr algn="just"/>
            <a:r>
              <a:rPr lang="en-GB" sz="2000" dirty="0"/>
              <a:t>	… </a:t>
            </a:r>
            <a:r>
              <a:rPr lang="en-GB" sz="2000" b="1" dirty="0"/>
              <a:t>We should consider any attempt on their part to extend their system to any portion of this hemisphere as dangerous to our peace and safety</a:t>
            </a:r>
            <a:r>
              <a:rPr lang="en-GB" sz="2000" dirty="0"/>
              <a:t>. With existing colonies or dependencies of any European power we have not interfered and shall not interfere. But with governments who have declared their independence and maintained it, and whose independence we have acknowledged, we could not view any interposition for the purpose of oppressing them, or controlling in any other manner their destiny, by any European power in any other light than as the manifestation of an unfriendly disposition toward the United States.”</a:t>
            </a:r>
          </a:p>
        </p:txBody>
      </p:sp>
      <p:sp>
        <p:nvSpPr>
          <p:cNvPr id="7" name="Rectangle 6"/>
          <p:cNvSpPr/>
          <p:nvPr/>
        </p:nvSpPr>
        <p:spPr>
          <a:xfrm>
            <a:off x="9859772" y="3770520"/>
            <a:ext cx="2088231" cy="1754326"/>
          </a:xfrm>
          <a:prstGeom prst="rect">
            <a:avLst/>
          </a:prstGeom>
        </p:spPr>
        <p:txBody>
          <a:bodyPr wrap="square">
            <a:spAutoFit/>
          </a:bodyPr>
          <a:lstStyle/>
          <a:p>
            <a:pPr algn="r"/>
            <a:r>
              <a:rPr lang="en-GB" dirty="0"/>
              <a:t>James Monroe, 5</a:t>
            </a:r>
            <a:r>
              <a:rPr lang="en-GB" baseline="30000" dirty="0"/>
              <a:t>th</a:t>
            </a:r>
            <a:r>
              <a:rPr lang="en-GB" dirty="0"/>
              <a:t> US President (1817–1825), message to Congress, December 2 1823</a:t>
            </a:r>
          </a:p>
          <a:p>
            <a:endParaRPr lang="en-GB" dirty="0"/>
          </a:p>
        </p:txBody>
      </p:sp>
    </p:spTree>
    <p:extLst>
      <p:ext uri="{BB962C8B-B14F-4D97-AF65-F5344CB8AC3E}">
        <p14:creationId xmlns:p14="http://schemas.microsoft.com/office/powerpoint/2010/main" val="10875968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Users\Public\Pictures\Photos\2008\New Orleans\MY ROADTRIP PICS 165.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3664"/>
          <a:stretch/>
        </p:blipFill>
        <p:spPr bwMode="auto">
          <a:xfrm>
            <a:off x="7259465" y="2"/>
            <a:ext cx="3402395" cy="3924033"/>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8688288" y="188640"/>
            <a:ext cx="1781494" cy="1569660"/>
          </a:xfrm>
          <a:prstGeom prst="rect">
            <a:avLst/>
          </a:prstGeom>
        </p:spPr>
        <p:txBody>
          <a:bodyPr wrap="square">
            <a:spAutoFit/>
          </a:bodyPr>
          <a:lstStyle/>
          <a:p>
            <a:pPr algn="r"/>
            <a:endParaRPr lang="en-GB" sz="1600" b="1" dirty="0">
              <a:solidFill>
                <a:srgbClr val="FF0000"/>
              </a:solidFill>
            </a:endParaRPr>
          </a:p>
          <a:p>
            <a:pPr algn="r"/>
            <a:r>
              <a:rPr lang="en-GB" sz="1600" b="1" dirty="0">
                <a:solidFill>
                  <a:srgbClr val="FF0000"/>
                </a:solidFill>
              </a:rPr>
              <a:t>Statue of Andrew Jackson, St Louis Cathedral, New Orleans</a:t>
            </a:r>
          </a:p>
          <a:p>
            <a:endParaRPr lang="en-GB" sz="1600" b="1" dirty="0">
              <a:solidFill>
                <a:srgbClr val="FF0000"/>
              </a:solidFill>
            </a:endParaRPr>
          </a:p>
        </p:txBody>
      </p:sp>
      <p:pic>
        <p:nvPicPr>
          <p:cNvPr id="1536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1504" y="332657"/>
            <a:ext cx="4736102" cy="35389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0670" y="714184"/>
            <a:ext cx="1988794" cy="2088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0" y="1"/>
            <a:ext cx="12409714" cy="6590175"/>
          </a:xfrm>
          <a:prstGeom prst="rect">
            <a:avLst/>
          </a:prstGeom>
        </p:spPr>
        <p:txBody>
          <a:bodyPr wrap="square" lIns="540000" tIns="360000" rIns="540000" bIns="360000">
            <a:spAutoFit/>
          </a:bodyPr>
          <a:lstStyle/>
          <a:p>
            <a:r>
              <a:rPr lang="en-GB" sz="2000" b="1" u="sng" dirty="0" smtClean="0">
                <a:solidFill>
                  <a:srgbClr val="FF0000"/>
                </a:solidFill>
                <a:effectLst>
                  <a:outerShdw blurRad="38100" dist="38100" dir="2700000" algn="tl">
                    <a:srgbClr val="000000">
                      <a:alpha val="43137"/>
                    </a:srgbClr>
                  </a:outerShdw>
                </a:effectLst>
              </a:rPr>
              <a:t>Age </a:t>
            </a:r>
            <a:r>
              <a:rPr lang="en-GB" sz="2000" b="1" u="sng" dirty="0">
                <a:solidFill>
                  <a:srgbClr val="FF0000"/>
                </a:solidFill>
                <a:effectLst>
                  <a:outerShdw blurRad="38100" dist="38100" dir="2700000" algn="tl">
                    <a:srgbClr val="000000">
                      <a:alpha val="43137"/>
                    </a:srgbClr>
                  </a:outerShdw>
                </a:effectLst>
              </a:rPr>
              <a:t>of Jackson:</a:t>
            </a:r>
          </a:p>
          <a:p>
            <a:endParaRPr lang="en-GB" sz="1900" dirty="0"/>
          </a:p>
          <a:p>
            <a:endParaRPr lang="en-GB" sz="1900" dirty="0"/>
          </a:p>
          <a:p>
            <a:endParaRPr lang="en-GB" sz="1900" dirty="0"/>
          </a:p>
          <a:p>
            <a:endParaRPr lang="en-GB" sz="1900" dirty="0"/>
          </a:p>
          <a:p>
            <a:endParaRPr lang="en-GB" sz="1900" dirty="0"/>
          </a:p>
          <a:p>
            <a:endParaRPr lang="en-GB" sz="1900" dirty="0"/>
          </a:p>
          <a:p>
            <a:endParaRPr lang="en-GB" sz="1900" dirty="0"/>
          </a:p>
          <a:p>
            <a:endParaRPr lang="en-GB" sz="1900" dirty="0"/>
          </a:p>
          <a:p>
            <a:endParaRPr lang="en-GB" sz="1900" dirty="0" smtClean="0"/>
          </a:p>
          <a:p>
            <a:endParaRPr lang="en-GB" sz="1900" dirty="0"/>
          </a:p>
          <a:p>
            <a:endParaRPr lang="en-GB" sz="1900" dirty="0"/>
          </a:p>
          <a:p>
            <a:pPr marL="342900" indent="-342900">
              <a:buFont typeface="Arial" panose="020B0604020202020204" pitchFamily="34" charset="0"/>
              <a:buChar char="•"/>
            </a:pPr>
            <a:endParaRPr lang="en-GB" sz="1900" dirty="0"/>
          </a:p>
          <a:p>
            <a:pPr marL="342900" indent="-342900">
              <a:buFont typeface="Arial" panose="020B0604020202020204" pitchFamily="34" charset="0"/>
              <a:buChar char="•"/>
            </a:pPr>
            <a:r>
              <a:rPr lang="en-GB" sz="1900" dirty="0"/>
              <a:t>Andrew Jackson (1767–1845), rose to national prominence as a colonel in the Tennessee Militia</a:t>
            </a:r>
          </a:p>
          <a:p>
            <a:pPr marL="342900" indent="-342900">
              <a:buFont typeface="Arial" panose="020B0604020202020204" pitchFamily="34" charset="0"/>
              <a:buChar char="•"/>
            </a:pPr>
            <a:r>
              <a:rPr lang="en-GB" sz="1900" dirty="0"/>
              <a:t>Famed for his leadership in War of 1812</a:t>
            </a:r>
          </a:p>
          <a:p>
            <a:pPr marL="800100" lvl="1" indent="-342900">
              <a:buFontTx/>
              <a:buChar char="-"/>
            </a:pPr>
            <a:r>
              <a:rPr lang="en-GB" sz="1900" dirty="0"/>
              <a:t>Victory in Creek War (1813–1814); imposed harsh terms on British-allied Creeks; occupied parts of Spanish East Florida</a:t>
            </a:r>
          </a:p>
          <a:p>
            <a:pPr marL="800100" lvl="1" indent="-342900">
              <a:buFontTx/>
              <a:buChar char="-"/>
            </a:pPr>
            <a:r>
              <a:rPr lang="en-GB" sz="1900" dirty="0"/>
              <a:t>Victory at Battle of New Orleans, January 1815</a:t>
            </a:r>
          </a:p>
          <a:p>
            <a:pPr marL="342900" indent="-342900">
              <a:buFont typeface="Arial" panose="020B0604020202020204" pitchFamily="34" charset="0"/>
              <a:buChar char="•"/>
            </a:pPr>
            <a:r>
              <a:rPr lang="en-GB" sz="1900" dirty="0"/>
              <a:t>General  in First Seminole War (1816–1819); led excursions into Spanish Florida; Adams–</a:t>
            </a:r>
            <a:r>
              <a:rPr lang="en-GB" sz="1900" dirty="0" err="1"/>
              <a:t>Onís</a:t>
            </a:r>
            <a:r>
              <a:rPr lang="en-GB" sz="1900" dirty="0"/>
              <a:t> Treaty concessions Florida to the United States</a:t>
            </a:r>
          </a:p>
        </p:txBody>
      </p:sp>
    </p:spTree>
    <p:extLst>
      <p:ext uri="{BB962C8B-B14F-4D97-AF65-F5344CB8AC3E}">
        <p14:creationId xmlns:p14="http://schemas.microsoft.com/office/powerpoint/2010/main" val="30592865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12192000" cy="6836396"/>
          </a:xfrm>
          <a:prstGeom prst="rect">
            <a:avLst/>
          </a:prstGeom>
        </p:spPr>
        <p:txBody>
          <a:bodyPr wrap="square" lIns="540000" tIns="360000" rIns="540000" bIns="360000">
            <a:spAutoFit/>
          </a:bodyPr>
          <a:lstStyle/>
          <a:p>
            <a:r>
              <a:rPr lang="en-GB" sz="2000" b="1" u="sng" dirty="0" smtClean="0">
                <a:solidFill>
                  <a:prstClr val="black"/>
                </a:solidFill>
              </a:rPr>
              <a:t>Indian </a:t>
            </a:r>
            <a:r>
              <a:rPr lang="en-GB" sz="2000" b="1" u="sng" dirty="0">
                <a:solidFill>
                  <a:prstClr val="black"/>
                </a:solidFill>
              </a:rPr>
              <a:t>Removal</a:t>
            </a: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pPr marL="342900" indent="-342900">
              <a:buFont typeface="Arial" panose="020B0604020202020204" pitchFamily="34" charset="0"/>
              <a:buChar char="•"/>
            </a:pPr>
            <a:r>
              <a:rPr lang="en-GB" sz="1900" dirty="0">
                <a:solidFill>
                  <a:prstClr val="black"/>
                </a:solidFill>
              </a:rPr>
              <a:t>Policy of removing of Indian tribes from eastern states and territories</a:t>
            </a:r>
          </a:p>
          <a:p>
            <a:r>
              <a:rPr lang="en-GB" sz="1900" b="1" dirty="0">
                <a:solidFill>
                  <a:prstClr val="black"/>
                </a:solidFill>
              </a:rPr>
              <a:t>‘The Trail of Tears’</a:t>
            </a:r>
          </a:p>
          <a:p>
            <a:pPr marL="342900" indent="-342900">
              <a:buFont typeface="Arial" panose="020B0604020202020204" pitchFamily="34" charset="0"/>
              <a:buChar char="•"/>
            </a:pPr>
            <a:r>
              <a:rPr lang="en-GB" sz="1900" dirty="0">
                <a:solidFill>
                  <a:prstClr val="black"/>
                </a:solidFill>
              </a:rPr>
              <a:t>State of Georgia recognised Cherokee as nation with own laws &amp; customs 1791</a:t>
            </a:r>
          </a:p>
          <a:p>
            <a:pPr marL="342900" indent="-342900">
              <a:buFont typeface="Arial" panose="020B0604020202020204" pitchFamily="34" charset="0"/>
              <a:buChar char="•"/>
            </a:pPr>
            <a:r>
              <a:rPr lang="en-GB" sz="1900" dirty="0">
                <a:solidFill>
                  <a:prstClr val="black"/>
                </a:solidFill>
              </a:rPr>
              <a:t>Discovery of gold on Cherokee land, 1828; Georgia nullifies 1791 agreement</a:t>
            </a:r>
          </a:p>
          <a:p>
            <a:pPr marL="342900" indent="-342900">
              <a:buFont typeface="Arial" panose="020B0604020202020204" pitchFamily="34" charset="0"/>
              <a:buChar char="•"/>
            </a:pPr>
            <a:r>
              <a:rPr lang="en-GB" sz="1900" dirty="0">
                <a:solidFill>
                  <a:prstClr val="black"/>
                </a:solidFill>
              </a:rPr>
              <a:t>Supreme Court rules in favour of Cherokee; Jackson endorses Georgia’s policy</a:t>
            </a:r>
          </a:p>
          <a:p>
            <a:pPr marL="342900" indent="-342900">
              <a:buFont typeface="Arial" panose="020B0604020202020204" pitchFamily="34" charset="0"/>
              <a:buChar char="•"/>
            </a:pPr>
            <a:r>
              <a:rPr lang="en-GB" sz="1900" dirty="0">
                <a:solidFill>
                  <a:prstClr val="black"/>
                </a:solidFill>
              </a:rPr>
              <a:t>Cherokee driven from homes at gunpoint; c. </a:t>
            </a:r>
            <a:r>
              <a:rPr lang="en-GB" sz="2000" dirty="0"/>
              <a:t>2,000-6,000 of 16,500 relocated perished during 1000-mile trek  to Indian Territories (‘Trail of Tears’)</a:t>
            </a:r>
            <a:endParaRPr lang="en-GB" sz="1900" dirty="0">
              <a:solidFill>
                <a:prstClr val="black"/>
              </a:solidFill>
            </a:endParaRPr>
          </a:p>
          <a:p>
            <a:r>
              <a:rPr lang="en-GB" sz="1900" b="1" i="1" u="sng" dirty="0">
                <a:solidFill>
                  <a:prstClr val="black"/>
                </a:solidFill>
              </a:rPr>
              <a:t>But</a:t>
            </a:r>
          </a:p>
          <a:p>
            <a:pPr marL="342900" indent="-342900">
              <a:buFont typeface="Arial" panose="020B0604020202020204" pitchFamily="34" charset="0"/>
              <a:buChar char="•"/>
            </a:pPr>
            <a:r>
              <a:rPr lang="en-GB" sz="1900" dirty="0">
                <a:solidFill>
                  <a:prstClr val="black"/>
                </a:solidFill>
              </a:rPr>
              <a:t>Protested and resisted by Cherokee Nation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03513" y="692697"/>
            <a:ext cx="4608512" cy="3068377"/>
          </a:xfrm>
          <a:prstGeom prst="rect">
            <a:avLst/>
          </a:prstGeom>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9621" y="672338"/>
            <a:ext cx="3992431" cy="2540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521329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1"/>
            <a:ext cx="12001500" cy="6390120"/>
          </a:xfrm>
          <a:prstGeom prst="rect">
            <a:avLst/>
          </a:prstGeom>
        </p:spPr>
        <p:txBody>
          <a:bodyPr wrap="square" lIns="540000" tIns="360000" rIns="540000" bIns="360000">
            <a:spAutoFit/>
          </a:bodyPr>
          <a:lstStyle/>
          <a:p>
            <a:r>
              <a:rPr lang="en-GB" sz="2000" b="1" u="sng" dirty="0" smtClean="0">
                <a:solidFill>
                  <a:prstClr val="black"/>
                </a:solidFill>
              </a:rPr>
              <a:t>War </a:t>
            </a:r>
            <a:r>
              <a:rPr lang="en-GB" sz="2000" b="1" u="sng" dirty="0">
                <a:solidFill>
                  <a:prstClr val="black"/>
                </a:solidFill>
              </a:rPr>
              <a:t>with Mexico: Texas Revolution</a:t>
            </a:r>
          </a:p>
          <a:p>
            <a:endParaRPr lang="en-GB" sz="2000" b="1" u="sng" dirty="0">
              <a:solidFill>
                <a:prstClr val="black"/>
              </a:solidFill>
            </a:endParaRPr>
          </a:p>
          <a:p>
            <a:r>
              <a:rPr lang="en-GB" sz="2000" dirty="0">
                <a:solidFill>
                  <a:prstClr val="black"/>
                </a:solidFill>
              </a:rPr>
              <a:t>1821	Conclusion of Mexican war of independence</a:t>
            </a:r>
          </a:p>
          <a:p>
            <a:endParaRPr lang="en-US" sz="1200" dirty="0"/>
          </a:p>
          <a:p>
            <a:r>
              <a:rPr lang="en-US" sz="2000" dirty="0"/>
              <a:t>1830s	</a:t>
            </a:r>
            <a:r>
              <a:rPr lang="en-US" sz="2000" b="1" i="1" dirty="0"/>
              <a:t>Insurrection</a:t>
            </a:r>
            <a:r>
              <a:rPr lang="en-US" sz="2000" dirty="0"/>
              <a:t>: US settlers and adventurers (“filibusters”)</a:t>
            </a:r>
            <a:r>
              <a:rPr lang="en-GB" sz="2000" dirty="0"/>
              <a:t> </a:t>
            </a:r>
            <a:r>
              <a:rPr lang="en-US" sz="2000" dirty="0"/>
              <a:t>fight for </a:t>
            </a:r>
            <a:r>
              <a:rPr lang="en-US" sz="2000" dirty="0" smtClean="0"/>
              <a:t>Independence </a:t>
            </a:r>
            <a:r>
              <a:rPr lang="en-US" sz="2000" dirty="0"/>
              <a:t>of Texas from Mexico</a:t>
            </a:r>
            <a:endParaRPr lang="en-GB" sz="2000" dirty="0"/>
          </a:p>
          <a:p>
            <a:pPr lvl="0"/>
            <a:endParaRPr lang="en-US" sz="1200" dirty="0"/>
          </a:p>
          <a:p>
            <a:pPr marL="457200" indent="-457200">
              <a:buAutoNum type="arabicPlain" startAt="1836"/>
            </a:pPr>
            <a:r>
              <a:rPr lang="en-US" sz="2000" dirty="0" smtClean="0"/>
              <a:t> </a:t>
            </a:r>
          </a:p>
          <a:p>
            <a:r>
              <a:rPr lang="en-US" sz="2000" dirty="0" smtClean="0"/>
              <a:t>February </a:t>
            </a:r>
            <a:r>
              <a:rPr lang="en-US" sz="2000" dirty="0"/>
              <a:t>23–March </a:t>
            </a:r>
            <a:r>
              <a:rPr lang="en-US" sz="2000" dirty="0" smtClean="0"/>
              <a:t>6</a:t>
            </a:r>
          </a:p>
          <a:p>
            <a:r>
              <a:rPr lang="en-US" sz="2000" b="1" i="1" dirty="0" smtClean="0"/>
              <a:t>Siege </a:t>
            </a:r>
            <a:r>
              <a:rPr lang="en-US" sz="2000" b="1" i="1" dirty="0"/>
              <a:t>of the Alamo</a:t>
            </a:r>
            <a:r>
              <a:rPr lang="en-US" sz="2000" dirty="0"/>
              <a:t>: Defeat begins the </a:t>
            </a:r>
            <a:r>
              <a:rPr lang="en-US" sz="2000" dirty="0" smtClean="0"/>
              <a:t>heroic myth </a:t>
            </a:r>
            <a:r>
              <a:rPr lang="en-US" sz="2000" dirty="0"/>
              <a:t>of </a:t>
            </a:r>
            <a:r>
              <a:rPr lang="en-US" sz="2000" dirty="0" smtClean="0"/>
              <a:t>the </a:t>
            </a:r>
            <a:r>
              <a:rPr lang="en-US" sz="2000" dirty="0"/>
              <a:t>Alamo featuring James Bowie, Davy Crockett </a:t>
            </a:r>
            <a:r>
              <a:rPr lang="en-US" sz="2000" dirty="0" smtClean="0"/>
              <a:t>and </a:t>
            </a:r>
            <a:r>
              <a:rPr lang="en-US" sz="2000" dirty="0"/>
              <a:t>William Travis’s “line in the sand” – 187 </a:t>
            </a:r>
            <a:r>
              <a:rPr lang="en-US" sz="2000" dirty="0" smtClean="0"/>
              <a:t>American martyrs </a:t>
            </a:r>
            <a:r>
              <a:rPr lang="en-US" sz="2000" dirty="0"/>
              <a:t>against 1,400 </a:t>
            </a:r>
            <a:r>
              <a:rPr lang="en-US" sz="2000" dirty="0" smtClean="0"/>
              <a:t>Mexicans</a:t>
            </a:r>
          </a:p>
          <a:p>
            <a:r>
              <a:rPr lang="en-US" sz="2000" dirty="0" smtClean="0"/>
              <a:t>April</a:t>
            </a:r>
            <a:r>
              <a:rPr lang="en-US" sz="2000" dirty="0"/>
              <a:t>	</a:t>
            </a:r>
            <a:endParaRPr lang="en-US" sz="2000" dirty="0" smtClean="0"/>
          </a:p>
          <a:p>
            <a:r>
              <a:rPr lang="en-US" sz="2000" b="1" i="1" dirty="0" smtClean="0"/>
              <a:t>Texas </a:t>
            </a:r>
            <a:r>
              <a:rPr lang="en-US" sz="2000" b="1" i="1" dirty="0"/>
              <a:t>War</a:t>
            </a:r>
            <a:r>
              <a:rPr lang="en-US" sz="2000" dirty="0"/>
              <a:t> (Battles of Goliad and San Jacinto)</a:t>
            </a:r>
            <a:endParaRPr lang="en-GB" sz="2000" dirty="0"/>
          </a:p>
          <a:p>
            <a:r>
              <a:rPr lang="en-US" sz="2000" dirty="0" smtClean="0"/>
              <a:t>Sam </a:t>
            </a:r>
            <a:r>
              <a:rPr lang="en-US" sz="2000" dirty="0"/>
              <a:t>Houston’s army defeats General Santa Anna at </a:t>
            </a:r>
            <a:r>
              <a:rPr lang="en-US" sz="2000" dirty="0" err="1" smtClean="0"/>
              <a:t>theBattle</a:t>
            </a:r>
            <a:r>
              <a:rPr lang="en-US" sz="2000" dirty="0" smtClean="0"/>
              <a:t> </a:t>
            </a:r>
            <a:r>
              <a:rPr lang="en-US" sz="2000" dirty="0"/>
              <a:t>of San Jacinto, winning independence for a </a:t>
            </a:r>
            <a:r>
              <a:rPr lang="en-US" sz="2000" dirty="0" smtClean="0"/>
              <a:t>Texan republic</a:t>
            </a:r>
            <a:r>
              <a:rPr lang="en-US" sz="2000" dirty="0"/>
              <a:t>. Outcome of the war and the extent of </a:t>
            </a:r>
            <a:r>
              <a:rPr lang="en-US" sz="2000" dirty="0" smtClean="0"/>
              <a:t>Texas’s borders </a:t>
            </a:r>
            <a:r>
              <a:rPr lang="en-US" sz="2000" dirty="0"/>
              <a:t>disputed by the Mexican government.</a:t>
            </a:r>
          </a:p>
          <a:p>
            <a:endParaRPr lang="en-GB" sz="1200" dirty="0"/>
          </a:p>
          <a:p>
            <a:r>
              <a:rPr lang="en-US" sz="2000" dirty="0"/>
              <a:t>1836–1845	</a:t>
            </a:r>
            <a:r>
              <a:rPr lang="en-US" sz="2000" b="1" i="1" dirty="0"/>
              <a:t>Republic of Texas</a:t>
            </a:r>
            <a:r>
              <a:rPr lang="en-US" sz="2000" dirty="0"/>
              <a:t> (Lone Star Republic) </a:t>
            </a:r>
          </a:p>
          <a:p>
            <a:endParaRPr lang="en-GB" sz="1200" dirty="0"/>
          </a:p>
          <a:p>
            <a:r>
              <a:rPr lang="en-US" sz="2000" dirty="0"/>
              <a:t>1845		</a:t>
            </a:r>
            <a:r>
              <a:rPr lang="en-US" sz="2000" b="1" i="1" dirty="0"/>
              <a:t>Annexation of Texas</a:t>
            </a:r>
            <a:r>
              <a:rPr lang="en-US" sz="2000" dirty="0"/>
              <a:t> (becomes a member of the USA) </a:t>
            </a:r>
            <a:endParaRPr lang="en-GB" sz="2000" dirty="0"/>
          </a:p>
        </p:txBody>
      </p:sp>
    </p:spTree>
    <p:extLst>
      <p:ext uri="{BB962C8B-B14F-4D97-AF65-F5344CB8AC3E}">
        <p14:creationId xmlns:p14="http://schemas.microsoft.com/office/powerpoint/2010/main" val="37026016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524001" y="1"/>
            <a:ext cx="6562005" cy="6082343"/>
          </a:xfrm>
          <a:prstGeom prst="rect">
            <a:avLst/>
          </a:prstGeom>
        </p:spPr>
        <p:txBody>
          <a:bodyPr wrap="square" lIns="540000" tIns="360000" rIns="540000" bIns="360000">
            <a:spAutoFit/>
          </a:bodyPr>
          <a:lstStyle/>
          <a:p>
            <a:r>
              <a:rPr lang="en-GB" sz="2000" b="1" u="sng" dirty="0" smtClean="0">
                <a:solidFill>
                  <a:prstClr val="black"/>
                </a:solidFill>
              </a:rPr>
              <a:t>War with Mexico: Texas Revolution</a:t>
            </a:r>
            <a:endParaRPr lang="en-GB" sz="2000" b="1" u="sng" dirty="0">
              <a:solidFill>
                <a:prstClr val="black"/>
              </a:solidFill>
            </a:endParaRPr>
          </a:p>
          <a:p>
            <a:endParaRPr lang="en-GB" sz="2000" b="1" u="sng" dirty="0">
              <a:solidFill>
                <a:prstClr val="black"/>
              </a:solidFill>
            </a:endParaRPr>
          </a:p>
          <a:p>
            <a:pPr algn="just"/>
            <a:r>
              <a:rPr lang="en-US" sz="2400" dirty="0"/>
              <a:t>“Nothing shall daunt my courage or abate my object  to </a:t>
            </a:r>
            <a:r>
              <a:rPr lang="en-US" sz="2400" b="1" i="1" dirty="0">
                <a:solidFill>
                  <a:srgbClr val="FF0000"/>
                </a:solidFill>
              </a:rPr>
              <a:t>Americanize</a:t>
            </a:r>
            <a:r>
              <a:rPr lang="en-US" sz="2400" i="1" dirty="0"/>
              <a:t> </a:t>
            </a:r>
            <a:r>
              <a:rPr lang="en-US" sz="2400" dirty="0"/>
              <a:t>Texas.  My sole and only desire is to </a:t>
            </a:r>
            <a:r>
              <a:rPr lang="en-US" sz="2400" dirty="0">
                <a:solidFill>
                  <a:srgbClr val="FF0000"/>
                </a:solidFill>
              </a:rPr>
              <a:t>redeem</a:t>
            </a:r>
            <a:r>
              <a:rPr lang="en-US" sz="2400" dirty="0"/>
              <a:t> [Texas] from the </a:t>
            </a:r>
            <a:r>
              <a:rPr lang="en-US" sz="2400" dirty="0">
                <a:solidFill>
                  <a:srgbClr val="FF0000"/>
                </a:solidFill>
              </a:rPr>
              <a:t>wilderness</a:t>
            </a:r>
            <a:r>
              <a:rPr lang="en-US" sz="2400" dirty="0"/>
              <a:t> … to settle it with intelligent and honorable and enterprising people.”</a:t>
            </a:r>
            <a:endParaRPr lang="en-GB" sz="2400" dirty="0"/>
          </a:p>
          <a:p>
            <a:pPr algn="just"/>
            <a:r>
              <a:rPr lang="en-US" sz="2400" dirty="0"/>
              <a:t> 	[A conflict was between] “the </a:t>
            </a:r>
            <a:r>
              <a:rPr lang="en-US" sz="2400" b="1" dirty="0">
                <a:solidFill>
                  <a:srgbClr val="FF0000"/>
                </a:solidFill>
              </a:rPr>
              <a:t>mongrel Spanish-Indian </a:t>
            </a:r>
            <a:r>
              <a:rPr lang="en-US" sz="2400" dirty="0"/>
              <a:t>[</a:t>
            </a:r>
            <a:r>
              <a:rPr lang="en-US" sz="2400" dirty="0" err="1"/>
              <a:t>verus</a:t>
            </a:r>
            <a:r>
              <a:rPr lang="en-US" sz="2400" dirty="0"/>
              <a:t>] </a:t>
            </a:r>
            <a:r>
              <a:rPr lang="en-US" sz="2400" dirty="0" err="1">
                <a:solidFill>
                  <a:srgbClr val="FF0000"/>
                </a:solidFill>
              </a:rPr>
              <a:t>civilisation</a:t>
            </a:r>
            <a:r>
              <a:rPr lang="en-US" sz="2400" dirty="0">
                <a:solidFill>
                  <a:srgbClr val="FF0000"/>
                </a:solidFill>
              </a:rPr>
              <a:t> and the Anglo-Saxon race.</a:t>
            </a:r>
            <a:r>
              <a:rPr lang="en-US" sz="2400" dirty="0"/>
              <a:t>”  </a:t>
            </a:r>
            <a:endParaRPr lang="en-GB" sz="2400" dirty="0"/>
          </a:p>
          <a:p>
            <a:pPr marL="342900" indent="-342900" algn="r">
              <a:buFontTx/>
              <a:buChar char="-"/>
            </a:pPr>
            <a:r>
              <a:rPr lang="en-US" sz="2000" b="1" dirty="0"/>
              <a:t>Stephen Austin, 1834</a:t>
            </a:r>
            <a:r>
              <a:rPr lang="en-US" sz="2000" dirty="0"/>
              <a:t> </a:t>
            </a:r>
          </a:p>
          <a:p>
            <a:r>
              <a:rPr lang="en-US" sz="2000" dirty="0"/>
              <a:t>  </a:t>
            </a:r>
            <a:endParaRPr lang="en-GB" sz="2000" dirty="0"/>
          </a:p>
          <a:p>
            <a:pPr algn="just"/>
            <a:r>
              <a:rPr lang="en-US" sz="2000" b="1" dirty="0"/>
              <a:t>Austin (1793–1836) = leader of the ‘old 300’ – 300 American families who in 1825 settled in Texas</a:t>
            </a:r>
          </a:p>
          <a:p>
            <a:pPr algn="just"/>
            <a:endParaRPr lang="en-US" sz="2000" b="1" dirty="0"/>
          </a:p>
          <a:p>
            <a:pPr algn="just"/>
            <a:r>
              <a:rPr lang="en-GB" sz="1600" dirty="0">
                <a:solidFill>
                  <a:prstClr val="black"/>
                </a:solidFill>
              </a:rPr>
              <a:t>(image = painting of Austin by </a:t>
            </a:r>
            <a:r>
              <a:rPr lang="en-GB" sz="1600" dirty="0"/>
              <a:t>William Howard, 1833)</a:t>
            </a:r>
            <a:endParaRPr lang="en-US" sz="1600" dirty="0">
              <a:solidFill>
                <a:prstClr val="black"/>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6006" y="908720"/>
            <a:ext cx="2608391" cy="4629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AutoShape 4" descr="https://upload.wikimedia.org/wikipedia/commons/b/b9/General_Sam_Houston,_the_hero_of_San_Jacinto.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536198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494271" y="1"/>
            <a:ext cx="7591736" cy="6328565"/>
          </a:xfrm>
          <a:prstGeom prst="rect">
            <a:avLst/>
          </a:prstGeom>
        </p:spPr>
        <p:txBody>
          <a:bodyPr wrap="square" lIns="540000" tIns="360000" rIns="540000" bIns="360000">
            <a:spAutoFit/>
          </a:bodyPr>
          <a:lstStyle/>
          <a:p>
            <a:r>
              <a:rPr lang="en-GB" sz="2000" b="1" u="sng" dirty="0" smtClean="0">
                <a:solidFill>
                  <a:prstClr val="black"/>
                </a:solidFill>
              </a:rPr>
              <a:t>War with Mexico: Texas Revolution</a:t>
            </a:r>
            <a:endParaRPr lang="en-GB" sz="2000" b="1" u="sng" dirty="0">
              <a:solidFill>
                <a:prstClr val="black"/>
              </a:solidFill>
            </a:endParaRPr>
          </a:p>
          <a:p>
            <a:endParaRPr lang="en-GB" sz="2000" b="1" u="sng" dirty="0">
              <a:solidFill>
                <a:prstClr val="black"/>
              </a:solidFill>
            </a:endParaRPr>
          </a:p>
          <a:p>
            <a:pPr algn="just"/>
            <a:r>
              <a:rPr lang="en-US" sz="2000" dirty="0"/>
              <a:t> </a:t>
            </a:r>
            <a:r>
              <a:rPr lang="en-US" sz="2400" dirty="0"/>
              <a:t>[The Lone Star Republic reflected] “glory on the </a:t>
            </a:r>
            <a:r>
              <a:rPr lang="en-US" sz="2400" dirty="0">
                <a:solidFill>
                  <a:srgbClr val="FF0000"/>
                </a:solidFill>
              </a:rPr>
              <a:t>Anglo-Saxon race </a:t>
            </a:r>
            <a:r>
              <a:rPr lang="en-US" sz="2400" dirty="0"/>
              <a:t>. . . we will march across the Rio Grande, and ere the banner of Mexico shall triumphantly float upon the banks of the Sabine, the Texan standard of the single star, borne by the Anglo-Saxon race, shall display its bright folds in Liberty’s triumph on the isthmus of Darien.” </a:t>
            </a:r>
            <a:endParaRPr lang="en-GB" sz="2400" dirty="0"/>
          </a:p>
          <a:p>
            <a:pPr marL="342900" indent="-342900" algn="r">
              <a:buFontTx/>
              <a:buChar char="-"/>
            </a:pPr>
            <a:r>
              <a:rPr lang="en-US" sz="2000" b="1" dirty="0"/>
              <a:t>Sam Houston, 1836</a:t>
            </a:r>
          </a:p>
          <a:p>
            <a:r>
              <a:rPr lang="en-US" sz="2000" dirty="0"/>
              <a:t>  </a:t>
            </a:r>
            <a:endParaRPr lang="en-GB" sz="2000" dirty="0"/>
          </a:p>
          <a:p>
            <a:pPr algn="just"/>
            <a:r>
              <a:rPr lang="en-US" sz="2000" b="1" dirty="0"/>
              <a:t>Houston (1793–1863) = signatory of Texas independence declaration (March 1836) and first President of Texas; military general who led decisive victory in Battle of San Jacinto, (April 1836) </a:t>
            </a:r>
          </a:p>
          <a:p>
            <a:pPr algn="just"/>
            <a:endParaRPr lang="en-US" sz="2000" b="1" dirty="0"/>
          </a:p>
          <a:p>
            <a:pPr algn="just"/>
            <a:r>
              <a:rPr lang="en-GB" sz="1600" dirty="0">
                <a:solidFill>
                  <a:prstClr val="black"/>
                </a:solidFill>
              </a:rPr>
              <a:t>(image = postcard, c. 1905</a:t>
            </a:r>
            <a:r>
              <a:rPr lang="en-GB" sz="1600" dirty="0"/>
              <a:t>)</a:t>
            </a:r>
            <a:endParaRPr lang="en-US" sz="1600" dirty="0">
              <a:solidFill>
                <a:prstClr val="black"/>
              </a:solidFill>
            </a:endParaRPr>
          </a:p>
        </p:txBody>
      </p:sp>
      <p:sp>
        <p:nvSpPr>
          <p:cNvPr id="2" name="AutoShape 4" descr="https://upload.wikimedia.org/wikipedia/commons/b/b9/General_Sam_Houston,_the_hero_of_San_Jacinto.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2" descr="https://upload.wikimedia.org/wikipedia/commons/b/b9/General_Sam_Houston,_the_hero_of_San_Jacinto.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https://upload.wikimedia.org/wikipedia/commons/b/b9/General_Sam_Houston,_the_hero_of_San_Jacinto.jpg"/>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3023" y="958147"/>
            <a:ext cx="2486025" cy="3848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616454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 y="1"/>
            <a:ext cx="10096499" cy="6267009"/>
          </a:xfrm>
          <a:prstGeom prst="rect">
            <a:avLst/>
          </a:prstGeom>
        </p:spPr>
        <p:txBody>
          <a:bodyPr wrap="square" lIns="540000" tIns="360000" rIns="540000" bIns="360000">
            <a:spAutoFit/>
          </a:bodyPr>
          <a:lstStyle/>
          <a:p>
            <a:r>
              <a:rPr lang="en-GB" sz="2000" b="1" u="sng" dirty="0" smtClean="0">
                <a:solidFill>
                  <a:prstClr val="black"/>
                </a:solidFill>
              </a:rPr>
              <a:t>War with Mexico: ‘Annexation</a:t>
            </a:r>
            <a:r>
              <a:rPr lang="en-GB" sz="2000" b="1" u="sng" dirty="0">
                <a:solidFill>
                  <a:prstClr val="black"/>
                </a:solidFill>
              </a:rPr>
              <a:t>’ and Manifest Destiny</a:t>
            </a:r>
          </a:p>
          <a:p>
            <a:endParaRPr lang="en-GB" sz="2000" dirty="0"/>
          </a:p>
          <a:p>
            <a:pPr algn="just"/>
            <a:r>
              <a:rPr lang="en-GB" sz="2000" dirty="0"/>
              <a:t>“Texas is now ours … the fulfilment of our</a:t>
            </a:r>
            <a:r>
              <a:rPr lang="en-GB" sz="2000" dirty="0">
                <a:solidFill>
                  <a:srgbClr val="FF0000"/>
                </a:solidFill>
                <a:effectLst>
                  <a:outerShdw blurRad="38100" dist="38100" dir="2700000" algn="tl">
                    <a:srgbClr val="000000">
                      <a:alpha val="43137"/>
                    </a:srgbClr>
                  </a:outerShdw>
                </a:effectLst>
              </a:rPr>
              <a:t> </a:t>
            </a:r>
            <a:r>
              <a:rPr lang="en-GB" sz="2000" b="1" dirty="0">
                <a:solidFill>
                  <a:srgbClr val="FF0000"/>
                </a:solidFill>
                <a:effectLst>
                  <a:outerShdw blurRad="38100" dist="38100" dir="2700000" algn="tl">
                    <a:srgbClr val="000000">
                      <a:alpha val="43137"/>
                    </a:srgbClr>
                  </a:outerShdw>
                </a:effectLst>
              </a:rPr>
              <a:t>manifest destiny </a:t>
            </a:r>
            <a:r>
              <a:rPr lang="en-GB" sz="2000" dirty="0"/>
              <a:t>to overspread the continent allotted by Providence for the free development of our yearly multiplying millions. </a:t>
            </a:r>
          </a:p>
          <a:p>
            <a:pPr algn="just"/>
            <a:r>
              <a:rPr lang="en-GB" sz="2000" dirty="0"/>
              <a:t>	“ … Texas, has been absorbed into the Union in the inevitable fulfilment of the general law which is rolling our population westward; the connexion of which with that ratio of growth in population which is destined within a hundred years to swell our numbers to the enormous population of </a:t>
            </a:r>
            <a:r>
              <a:rPr lang="en-GB" sz="2000" i="1" dirty="0"/>
              <a:t>two hundred and fifty millions</a:t>
            </a:r>
            <a:r>
              <a:rPr lang="en-GB" sz="2000" dirty="0"/>
              <a:t> (if not more), is too evident to leave us in doubt of the manifest design of Providence in regard to the occupation of this continent.</a:t>
            </a:r>
          </a:p>
          <a:p>
            <a:pPr algn="just"/>
            <a:r>
              <a:rPr lang="en-GB" sz="2000" dirty="0"/>
              <a:t>	“ … California probably, next fall away from the loose adhesion which, in such a country as Mexico, holds … </a:t>
            </a:r>
            <a:r>
              <a:rPr lang="en-GB" sz="2000" b="1" dirty="0">
                <a:solidFill>
                  <a:srgbClr val="FF0000"/>
                </a:solidFill>
              </a:rPr>
              <a:t>The Anglo-Saxon foot is already on its borders</a:t>
            </a:r>
            <a:r>
              <a:rPr lang="en-GB" sz="2000" dirty="0"/>
              <a:t>. Already the advance guard of the irresistible army of Anglo-Saxon emigration has begun to pour down upon it, armed with the plough and the rifle, and marking its trail with schools and colleges, courts and representative halls, mills and meeting-house.”</a:t>
            </a:r>
          </a:p>
          <a:p>
            <a:pPr algn="r"/>
            <a:r>
              <a:rPr lang="en-GB" sz="2000" dirty="0"/>
              <a:t>-  John L O’Sullivan, ‘Annexation,’ </a:t>
            </a:r>
            <a:r>
              <a:rPr lang="en-GB" sz="2000" i="1" dirty="0"/>
              <a:t>United States Magazine and Democratic Review</a:t>
            </a:r>
            <a:r>
              <a:rPr lang="en-GB" sz="2000" dirty="0"/>
              <a:t> (July–August 1845), pp. 5–10</a:t>
            </a:r>
            <a:endParaRPr lang="en-GB" sz="2000" b="1" u="sng" dirty="0">
              <a:solidFill>
                <a:prstClr val="black"/>
              </a:solidFill>
            </a:endParaRPr>
          </a:p>
        </p:txBody>
      </p:sp>
      <p:pic>
        <p:nvPicPr>
          <p:cNvPr id="2" name="Picture 1"/>
          <p:cNvPicPr>
            <a:picLocks noChangeAspect="1"/>
          </p:cNvPicPr>
          <p:nvPr/>
        </p:nvPicPr>
        <p:blipFill>
          <a:blip r:embed="rId3"/>
          <a:stretch>
            <a:fillRect/>
          </a:stretch>
        </p:blipFill>
        <p:spPr>
          <a:xfrm>
            <a:off x="10096500" y="0"/>
            <a:ext cx="2095500" cy="2495550"/>
          </a:xfrm>
          <a:prstGeom prst="rect">
            <a:avLst/>
          </a:prstGeom>
        </p:spPr>
      </p:pic>
    </p:spTree>
    <p:extLst>
      <p:ext uri="{BB962C8B-B14F-4D97-AF65-F5344CB8AC3E}">
        <p14:creationId xmlns:p14="http://schemas.microsoft.com/office/powerpoint/2010/main" val="1955572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524000" y="1"/>
            <a:ext cx="5508104" cy="6882563"/>
          </a:xfrm>
          <a:prstGeom prst="rect">
            <a:avLst/>
          </a:prstGeom>
        </p:spPr>
        <p:txBody>
          <a:bodyPr wrap="square" lIns="540000" tIns="360000" rIns="540000" bIns="360000">
            <a:spAutoFit/>
          </a:bodyPr>
          <a:lstStyle/>
          <a:p>
            <a:r>
              <a:rPr lang="en-GB" sz="2000" b="1" u="sng" dirty="0" smtClean="0">
                <a:solidFill>
                  <a:prstClr val="black"/>
                </a:solidFill>
              </a:rPr>
              <a:t>War </a:t>
            </a:r>
            <a:r>
              <a:rPr lang="en-GB" sz="2000" b="1" u="sng" dirty="0">
                <a:solidFill>
                  <a:prstClr val="black"/>
                </a:solidFill>
              </a:rPr>
              <a:t>with Mexico</a:t>
            </a:r>
          </a:p>
          <a:p>
            <a:endParaRPr lang="en-GB" sz="2000" b="1" u="sng" dirty="0">
              <a:solidFill>
                <a:prstClr val="black"/>
              </a:solidFill>
            </a:endParaRPr>
          </a:p>
          <a:p>
            <a:r>
              <a:rPr lang="en-US" sz="2000" dirty="0"/>
              <a:t>1846–1848 </a:t>
            </a:r>
            <a:r>
              <a:rPr lang="en-US" sz="2000" b="1" i="1" dirty="0"/>
              <a:t>Mexican-American War</a:t>
            </a:r>
            <a:r>
              <a:rPr lang="en-US" sz="2000" dirty="0"/>
              <a:t> </a:t>
            </a:r>
          </a:p>
          <a:p>
            <a:pPr algn="just"/>
            <a:r>
              <a:rPr lang="en-US" sz="2000" dirty="0"/>
              <a:t>(US forces destroy or  capture many Mexican cities including Vera Cruz, Matamoros [in 	which civilians were massacred], Monterey, and Mexico City)</a:t>
            </a:r>
          </a:p>
          <a:p>
            <a:endParaRPr lang="en-GB" sz="2000" dirty="0"/>
          </a:p>
          <a:p>
            <a:pPr marL="457200" indent="-457200">
              <a:buAutoNum type="arabicPlain" startAt="1848"/>
            </a:pPr>
            <a:r>
              <a:rPr lang="en-US" sz="2000" b="1" dirty="0"/>
              <a:t> </a:t>
            </a:r>
            <a:r>
              <a:rPr lang="en-US" sz="2000" b="1" i="1" dirty="0"/>
              <a:t>	Treaty of Guadalupe Hidalgo</a:t>
            </a:r>
            <a:r>
              <a:rPr lang="en-US" sz="2000" dirty="0"/>
              <a:t>.  	Mexico accepts Rio Grande 	river as Texas’s border with 	Mexico and cedes present day 	territory of California, New 	Mexico, Nevada, and parts of 	Colorado, Arizona, and Utah, to 	the United States.</a:t>
            </a:r>
          </a:p>
          <a:p>
            <a:r>
              <a:rPr lang="en-US" sz="2000" b="1" dirty="0"/>
              <a:t>	Mexican-American War hero 	Zachary Tyler elected president</a:t>
            </a:r>
            <a:endParaRPr lang="en-US" sz="2000" dirty="0"/>
          </a:p>
          <a:p>
            <a:pPr marL="457200" indent="-457200">
              <a:buAutoNum type="arabicPlain" startAt="1848"/>
            </a:pPr>
            <a:endParaRPr lang="en-GB" sz="2000" dirty="0"/>
          </a:p>
          <a:p>
            <a:endParaRPr lang="en-GB" sz="2000" b="1" u="sng" dirty="0">
              <a:solidFill>
                <a:prstClr val="black"/>
              </a:solidFill>
            </a:endParaRPr>
          </a:p>
        </p:txBody>
      </p: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13502" r="3672" b="2277"/>
          <a:stretch/>
        </p:blipFill>
        <p:spPr bwMode="auto">
          <a:xfrm>
            <a:off x="6903931" y="404664"/>
            <a:ext cx="3761867" cy="4083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411782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22400" y="0"/>
            <a:ext cx="9448800" cy="7033126"/>
          </a:xfrm>
          <a:prstGeom prst="rect">
            <a:avLst/>
          </a:prstGeom>
        </p:spPr>
      </p:pic>
      <p:sp>
        <p:nvSpPr>
          <p:cNvPr id="3" name="Rectangle 2"/>
          <p:cNvSpPr/>
          <p:nvPr/>
        </p:nvSpPr>
        <p:spPr>
          <a:xfrm>
            <a:off x="10598150" y="405884"/>
            <a:ext cx="1593850" cy="1200329"/>
          </a:xfrm>
          <a:prstGeom prst="rect">
            <a:avLst/>
          </a:prstGeom>
        </p:spPr>
        <p:txBody>
          <a:bodyPr wrap="square">
            <a:spAutoFit/>
          </a:bodyPr>
          <a:lstStyle/>
          <a:p>
            <a:r>
              <a:rPr lang="en-GB" dirty="0" smtClean="0"/>
              <a:t>John </a:t>
            </a:r>
            <a:r>
              <a:rPr lang="en-GB" dirty="0" err="1" smtClean="0"/>
              <a:t>Gast</a:t>
            </a:r>
            <a:r>
              <a:rPr lang="en-GB" dirty="0" smtClean="0"/>
              <a:t>, </a:t>
            </a:r>
            <a:r>
              <a:rPr lang="en-GB" i="1" dirty="0" smtClean="0"/>
              <a:t>American Progress</a:t>
            </a:r>
            <a:r>
              <a:rPr lang="en-GB" dirty="0" smtClean="0"/>
              <a:t> (1872)</a:t>
            </a:r>
            <a:endParaRPr lang="en-GB" dirty="0"/>
          </a:p>
        </p:txBody>
      </p:sp>
    </p:spTree>
    <p:extLst>
      <p:ext uri="{BB962C8B-B14F-4D97-AF65-F5344CB8AC3E}">
        <p14:creationId xmlns:p14="http://schemas.microsoft.com/office/powerpoint/2010/main" val="84514026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pload.wikimedia.org/wikipedia/commons/2/26/Emanuel_Leutze_-_Westward_the_Course_of_Empire_Takes_Its_Way_-_Capitol.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 t="4285" r="472" b="4982"/>
          <a:stretch/>
        </p:blipFill>
        <p:spPr bwMode="auto">
          <a:xfrm>
            <a:off x="0" y="-568411"/>
            <a:ext cx="12134335" cy="742641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76300" y="267385"/>
            <a:ext cx="3638550" cy="923330"/>
          </a:xfrm>
          <a:prstGeom prst="rect">
            <a:avLst/>
          </a:prstGeom>
        </p:spPr>
        <p:txBody>
          <a:bodyPr wrap="square">
            <a:spAutoFit/>
          </a:bodyPr>
          <a:lstStyle/>
          <a:p>
            <a:r>
              <a:rPr lang="en-GB" dirty="0" smtClean="0"/>
              <a:t>Emanuel </a:t>
            </a:r>
            <a:r>
              <a:rPr lang="en-GB" dirty="0" err="1" smtClean="0"/>
              <a:t>Leutzem</a:t>
            </a:r>
            <a:r>
              <a:rPr lang="en-GB" dirty="0" smtClean="0"/>
              <a:t>  </a:t>
            </a:r>
            <a:r>
              <a:rPr lang="en-GB" i="1" dirty="0" smtClean="0"/>
              <a:t>Westward the Course of Empire Takes Its Way </a:t>
            </a:r>
            <a:r>
              <a:rPr lang="en-GB" dirty="0" smtClean="0"/>
              <a:t>(1861).</a:t>
            </a:r>
            <a:endParaRPr lang="en-GB" dirty="0"/>
          </a:p>
        </p:txBody>
      </p:sp>
    </p:spTree>
    <p:extLst>
      <p:ext uri="{BB962C8B-B14F-4D97-AF65-F5344CB8AC3E}">
        <p14:creationId xmlns:p14="http://schemas.microsoft.com/office/powerpoint/2010/main" val="26540658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8172302" cy="1404140"/>
          </a:xfrm>
          <a:prstGeom prst="rect">
            <a:avLst/>
          </a:prstGeom>
        </p:spPr>
        <p:txBody>
          <a:bodyPr wrap="square" lIns="540000" tIns="360000" rIns="540000" bIns="360000">
            <a:spAutoFit/>
          </a:bodyPr>
          <a:lstStyle/>
          <a:p>
            <a:r>
              <a:rPr lang="en-GB" sz="2400" b="1" u="sng" dirty="0" smtClean="0">
                <a:solidFill>
                  <a:prstClr val="black"/>
                </a:solidFill>
              </a:rPr>
              <a:t>Westward Expansion:  </a:t>
            </a:r>
            <a:r>
              <a:rPr lang="en-GB" sz="2400" b="1" u="sng" dirty="0">
                <a:solidFill>
                  <a:prstClr val="black"/>
                </a:solidFill>
              </a:rPr>
              <a:t>Indian Wars</a:t>
            </a: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Rectangle 10"/>
          <p:cNvSpPr/>
          <p:nvPr/>
        </p:nvSpPr>
        <p:spPr>
          <a:xfrm>
            <a:off x="1" y="960322"/>
            <a:ext cx="12192000" cy="5897678"/>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800" dirty="0">
                <a:solidFill>
                  <a:prstClr val="black"/>
                </a:solidFill>
              </a:rPr>
              <a:t>1848 discovery of gold propels emigration to California (gold rush)</a:t>
            </a:r>
          </a:p>
          <a:p>
            <a:pPr marL="342900" indent="-342900" algn="just">
              <a:buFont typeface="Arial" panose="020B0604020202020204" pitchFamily="34" charset="0"/>
              <a:buChar char="•"/>
            </a:pPr>
            <a:endParaRPr lang="en-GB" sz="2800" b="1" dirty="0">
              <a:solidFill>
                <a:prstClr val="black"/>
              </a:solidFill>
            </a:endParaRPr>
          </a:p>
          <a:p>
            <a:pPr algn="just"/>
            <a:r>
              <a:rPr lang="en-GB" sz="2800" b="1" dirty="0">
                <a:solidFill>
                  <a:prstClr val="black"/>
                </a:solidFill>
              </a:rPr>
              <a:t>1865–1890 – the ‘classic’ Frontier era</a:t>
            </a:r>
          </a:p>
          <a:p>
            <a:pPr marL="342900" indent="-342900" algn="just">
              <a:buFont typeface="Arial" panose="020B0604020202020204" pitchFamily="34" charset="0"/>
              <a:buChar char="•"/>
            </a:pPr>
            <a:endParaRPr lang="en-GB" sz="2800" dirty="0">
              <a:solidFill>
                <a:prstClr val="black"/>
              </a:solidFill>
            </a:endParaRPr>
          </a:p>
          <a:p>
            <a:pPr marL="342900" indent="-342900" algn="just">
              <a:buFont typeface="Arial" panose="020B0604020202020204" pitchFamily="34" charset="0"/>
              <a:buChar char="•"/>
            </a:pPr>
            <a:r>
              <a:rPr lang="en-GB" sz="2800" dirty="0">
                <a:solidFill>
                  <a:prstClr val="black"/>
                </a:solidFill>
              </a:rPr>
              <a:t>Repeated campaigns against Plains Indians </a:t>
            </a:r>
          </a:p>
          <a:p>
            <a:pPr marL="342900" indent="-342900" algn="just">
              <a:buFont typeface="Arial" panose="020B0604020202020204" pitchFamily="34" charset="0"/>
              <a:buChar char="•"/>
            </a:pPr>
            <a:endParaRPr lang="en-GB" sz="2800" dirty="0">
              <a:solidFill>
                <a:prstClr val="black"/>
              </a:solidFill>
            </a:endParaRPr>
          </a:p>
          <a:p>
            <a:pPr marL="342900" indent="-342900" algn="just">
              <a:buFont typeface="Arial" panose="020B0604020202020204" pitchFamily="34" charset="0"/>
              <a:buChar char="•"/>
            </a:pPr>
            <a:r>
              <a:rPr lang="en-GB" sz="2800" dirty="0">
                <a:solidFill>
                  <a:prstClr val="black"/>
                </a:solidFill>
              </a:rPr>
              <a:t>1876 Battle of Little Bighorn/Custer’s Last Stand – defeat of Federal forces by Lakota Sioux and Cheyenne after discovery of gold in Black Hills, South Dakota</a:t>
            </a:r>
          </a:p>
          <a:p>
            <a:pPr marL="342900" indent="-342900" algn="just">
              <a:buFont typeface="Arial" panose="020B0604020202020204" pitchFamily="34" charset="0"/>
              <a:buChar char="•"/>
            </a:pPr>
            <a:endParaRPr lang="en-GB" sz="2800" dirty="0">
              <a:solidFill>
                <a:prstClr val="black"/>
              </a:solidFill>
            </a:endParaRPr>
          </a:p>
          <a:p>
            <a:pPr marL="342900" indent="-342900" algn="just">
              <a:buFont typeface="Arial" panose="020B0604020202020204" pitchFamily="34" charset="0"/>
              <a:buChar char="•"/>
            </a:pPr>
            <a:r>
              <a:rPr lang="en-GB" sz="2800" dirty="0">
                <a:solidFill>
                  <a:prstClr val="black"/>
                </a:solidFill>
              </a:rPr>
              <a:t>Popularised (mythologised) in dime novels, comics and Wild West shows (and by Frederick Jackson Turner)</a:t>
            </a:r>
          </a:p>
        </p:txBody>
      </p:sp>
    </p:spTree>
    <p:extLst>
      <p:ext uri="{BB962C8B-B14F-4D97-AF65-F5344CB8AC3E}">
        <p14:creationId xmlns:p14="http://schemas.microsoft.com/office/powerpoint/2010/main" val="420831938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0668001" cy="4174129"/>
          </a:xfrm>
          <a:prstGeom prst="rect">
            <a:avLst/>
          </a:prstGeom>
        </p:spPr>
        <p:txBody>
          <a:bodyPr wrap="square" lIns="540000" tIns="360000" rIns="540000" bIns="360000">
            <a:spAutoFit/>
          </a:bodyPr>
          <a:lstStyle/>
          <a:p>
            <a:r>
              <a:rPr lang="en-GB" sz="2400" b="1" u="sng" dirty="0" smtClean="0">
                <a:solidFill>
                  <a:prstClr val="black"/>
                </a:solidFill>
              </a:rPr>
              <a:t>Westward </a:t>
            </a:r>
            <a:r>
              <a:rPr lang="en-GB" sz="2400" b="1" u="sng" dirty="0">
                <a:solidFill>
                  <a:prstClr val="black"/>
                </a:solidFill>
              </a:rPr>
              <a:t>Expansion: Indian Wars</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Rectangle 10"/>
          <p:cNvSpPr/>
          <p:nvPr/>
        </p:nvSpPr>
        <p:spPr>
          <a:xfrm>
            <a:off x="0" y="3791867"/>
            <a:ext cx="12192000" cy="3066133"/>
          </a:xfrm>
          <a:prstGeom prst="rect">
            <a:avLst/>
          </a:prstGeom>
        </p:spPr>
        <p:txBody>
          <a:bodyPr wrap="square" lIns="540000" tIns="360000" rIns="540000" bIns="360000">
            <a:spAutoFit/>
          </a:bodyPr>
          <a:lstStyle/>
          <a:p>
            <a:pPr algn="just"/>
            <a:r>
              <a:rPr lang="en-GB" sz="1900" b="1" dirty="0">
                <a:solidFill>
                  <a:prstClr val="black"/>
                </a:solidFill>
              </a:rPr>
              <a:t>1865–1890 – the ‘classic’ Frontier era</a:t>
            </a:r>
          </a:p>
          <a:p>
            <a:pPr algn="just"/>
            <a:endParaRPr lang="en-GB" sz="1900" b="1" dirty="0">
              <a:solidFill>
                <a:prstClr val="black"/>
              </a:solidFill>
            </a:endParaRPr>
          </a:p>
          <a:p>
            <a:pPr marL="342900" indent="-342900" algn="just">
              <a:buFont typeface="Arial" panose="020B0604020202020204" pitchFamily="34" charset="0"/>
              <a:buChar char="•"/>
            </a:pPr>
            <a:r>
              <a:rPr lang="en-GB" sz="1900" dirty="0">
                <a:solidFill>
                  <a:prstClr val="black"/>
                </a:solidFill>
              </a:rPr>
              <a:t>Repeated campaigns against Plains Indians </a:t>
            </a:r>
          </a:p>
          <a:p>
            <a:pPr marL="342900" indent="-342900" algn="just">
              <a:buFont typeface="Arial" panose="020B0604020202020204" pitchFamily="34" charset="0"/>
              <a:buChar char="•"/>
            </a:pPr>
            <a:endParaRPr lang="en-GB" sz="1900" dirty="0">
              <a:solidFill>
                <a:prstClr val="black"/>
              </a:solidFill>
            </a:endParaRPr>
          </a:p>
          <a:p>
            <a:pPr marL="342900" indent="-342900" algn="just">
              <a:buFont typeface="Arial" panose="020B0604020202020204" pitchFamily="34" charset="0"/>
              <a:buChar char="•"/>
            </a:pPr>
            <a:r>
              <a:rPr lang="en-GB" sz="1900" dirty="0">
                <a:solidFill>
                  <a:prstClr val="black"/>
                </a:solidFill>
              </a:rPr>
              <a:t>1890  Wounded Knee massacre – Federal troops kill c. 300 Lakota Sioux in efforts to supress peaceful Ghost Dance </a:t>
            </a:r>
            <a:r>
              <a:rPr lang="en-GB" sz="1600" dirty="0">
                <a:solidFill>
                  <a:prstClr val="black"/>
                </a:solidFill>
              </a:rPr>
              <a:t>(pictured)</a:t>
            </a:r>
            <a:r>
              <a:rPr lang="en-GB" sz="1900" dirty="0">
                <a:solidFill>
                  <a:prstClr val="black"/>
                </a:solidFill>
              </a:rPr>
              <a:t>; symbolic denouement of Indian resistance</a:t>
            </a:r>
            <a:endParaRPr lang="en-GB" sz="1600" dirty="0">
              <a:solidFill>
                <a:prstClr val="black"/>
              </a:solidFill>
            </a:endParaRPr>
          </a:p>
          <a:p>
            <a:pPr marL="342900" indent="-342900" algn="just">
              <a:buFont typeface="Arial" panose="020B0604020202020204" pitchFamily="34" charset="0"/>
              <a:buChar char="•"/>
            </a:pPr>
            <a:endParaRPr lang="en-GB" sz="1900" dirty="0">
              <a:solidFill>
                <a:prstClr val="black"/>
              </a:solidFill>
            </a:endParaRPr>
          </a:p>
          <a:p>
            <a:pPr marL="342900" indent="-342900" algn="just">
              <a:buFont typeface="Arial" panose="020B0604020202020204" pitchFamily="34" charset="0"/>
              <a:buChar char="•"/>
            </a:pPr>
            <a:r>
              <a:rPr lang="en-GB" sz="1900" dirty="0">
                <a:solidFill>
                  <a:prstClr val="black"/>
                </a:solidFill>
              </a:rPr>
              <a:t>Policy of containing Native Americans on federally-designated reservations</a:t>
            </a:r>
          </a:p>
        </p:txBody>
      </p:sp>
      <p:pic>
        <p:nvPicPr>
          <p:cNvPr id="5"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714" t="3730" r="3290" b="4940"/>
          <a:stretch/>
        </p:blipFill>
        <p:spPr bwMode="auto">
          <a:xfrm>
            <a:off x="672492" y="904691"/>
            <a:ext cx="3646367" cy="273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07677" y="7937"/>
            <a:ext cx="6384324" cy="4600817"/>
          </a:xfrm>
          <a:prstGeom prst="rect">
            <a:avLst/>
          </a:prstGeom>
        </p:spPr>
      </p:pic>
    </p:spTree>
    <p:extLst>
      <p:ext uri="{BB962C8B-B14F-4D97-AF65-F5344CB8AC3E}">
        <p14:creationId xmlns:p14="http://schemas.microsoft.com/office/powerpoint/2010/main" val="407441456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9960328"/>
          </a:xfrm>
          <a:prstGeom prst="rect">
            <a:avLst/>
          </a:prstGeom>
        </p:spPr>
        <p:txBody>
          <a:bodyPr wrap="square" lIns="540000" tIns="360000" rIns="540000" bIns="360000">
            <a:spAutoFit/>
          </a:bodyPr>
          <a:lstStyle/>
          <a:p>
            <a:r>
              <a:rPr lang="en-GB" sz="2400" b="1" u="sng" dirty="0" smtClean="0">
                <a:solidFill>
                  <a:prstClr val="black"/>
                </a:solidFill>
              </a:rPr>
              <a:t>Westward </a:t>
            </a:r>
            <a:r>
              <a:rPr lang="en-GB" sz="2400" b="1" u="sng" dirty="0">
                <a:solidFill>
                  <a:prstClr val="black"/>
                </a:solidFill>
              </a:rPr>
              <a:t>Expansion: Transcontinental Railroad</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3"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8614" y="4077073"/>
            <a:ext cx="3843340" cy="23790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38390" y="769372"/>
            <a:ext cx="5233487" cy="3527506"/>
          </a:xfrm>
          <a:prstGeom prst="rect">
            <a:avLst/>
          </a:prstGeom>
        </p:spPr>
      </p:pic>
      <p:pic>
        <p:nvPicPr>
          <p:cNvPr id="4104"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615" y="804187"/>
            <a:ext cx="3809385" cy="2996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1470860" y="4263371"/>
            <a:ext cx="5387754" cy="2573691"/>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solidFill>
                  <a:prstClr val="black"/>
                </a:solidFill>
              </a:rPr>
              <a:t>Nationalisation: interconnected rail network and commercial markets; integration of the South and </a:t>
            </a:r>
            <a:r>
              <a:rPr lang="en-GB" sz="2000" b="1" dirty="0">
                <a:solidFill>
                  <a:prstClr val="black"/>
                </a:solidFill>
              </a:rPr>
              <a:t>standardised regional time zones</a:t>
            </a:r>
          </a:p>
          <a:p>
            <a:pPr marL="342900" indent="-342900" algn="just">
              <a:buFont typeface="Arial" panose="020B0604020202020204" pitchFamily="34" charset="0"/>
              <a:buChar char="•"/>
            </a:pPr>
            <a:endParaRPr lang="en-GB" sz="2000" b="1" u="sng" dirty="0">
              <a:solidFill>
                <a:prstClr val="black"/>
              </a:solidFill>
            </a:endParaRPr>
          </a:p>
          <a:p>
            <a:pPr marL="342900" indent="-342900" algn="just">
              <a:buFont typeface="Arial" panose="020B0604020202020204" pitchFamily="34" charset="0"/>
              <a:buChar char="•"/>
            </a:pPr>
            <a:r>
              <a:rPr lang="en-GB" sz="2000" dirty="0">
                <a:solidFill>
                  <a:prstClr val="black"/>
                </a:solidFill>
              </a:rPr>
              <a:t>Use of Chinese labour (‘coolies’)</a:t>
            </a:r>
          </a:p>
        </p:txBody>
      </p:sp>
    </p:spTree>
    <p:extLst>
      <p:ext uri="{BB962C8B-B14F-4D97-AF65-F5344CB8AC3E}">
        <p14:creationId xmlns:p14="http://schemas.microsoft.com/office/powerpoint/2010/main" val="611777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12888" y="-3175"/>
            <a:ext cx="9155113" cy="1460500"/>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rPr>
              <a:t>Chicago </a:t>
            </a:r>
            <a:r>
              <a:rPr lang="en-GB" sz="2400" b="1" dirty="0">
                <a:effectLst>
                  <a:outerShdw blurRad="38100" dist="38100" dir="2700000" algn="tl">
                    <a:srgbClr val="000000">
                      <a:alpha val="43137"/>
                    </a:srgbClr>
                  </a:outerShdw>
                </a:effectLst>
              </a:rPr>
              <a:t>and the Columbian Exposition: White City</a:t>
            </a:r>
            <a:endParaRPr lang="en-GB" sz="2400" b="1" dirty="0">
              <a:solidFill>
                <a:srgbClr val="FF0000"/>
              </a:solidFill>
              <a:effectLst>
                <a:outerShdw blurRad="38100" dist="38100" dir="2700000" algn="tl">
                  <a:srgbClr val="000000">
                    <a:alpha val="43137"/>
                  </a:srgbClr>
                </a:outerShdw>
              </a:effectLst>
            </a:endParaRPr>
          </a:p>
        </p:txBody>
      </p:sp>
      <p:sp>
        <p:nvSpPr>
          <p:cNvPr id="9219" name="Rectangle 9"/>
          <p:cNvSpPr>
            <a:spLocks noChangeArrowheads="1"/>
          </p:cNvSpPr>
          <p:nvPr/>
        </p:nvSpPr>
        <p:spPr bwMode="auto">
          <a:xfrm>
            <a:off x="1500187"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922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061318"/>
            <a:ext cx="5184775" cy="3632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4724401"/>
            <a:ext cx="4610100" cy="1990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50298" y="1061318"/>
            <a:ext cx="4359573" cy="3244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775520" y="4903737"/>
            <a:ext cx="4199582" cy="1200329"/>
          </a:xfrm>
          <a:prstGeom prst="rect">
            <a:avLst/>
          </a:prstGeom>
        </p:spPr>
        <p:txBody>
          <a:bodyPr wrap="square">
            <a:spAutoFit/>
          </a:bodyPr>
          <a:lstStyle/>
          <a:p>
            <a:pPr marL="285750" indent="-285750">
              <a:buFont typeface="Arial" panose="020B0604020202020204" pitchFamily="34" charset="0"/>
              <a:buChar char="•"/>
              <a:defRPr/>
            </a:pPr>
            <a:r>
              <a:rPr lang="en-GB" sz="2400" b="1" dirty="0">
                <a:solidFill>
                  <a:srgbClr val="FF0000"/>
                </a:solidFill>
                <a:effectLst>
                  <a:outerShdw blurRad="38100" dist="38100" dir="2700000" algn="tl">
                    <a:srgbClr val="000000">
                      <a:alpha val="43137"/>
                    </a:srgbClr>
                  </a:outerShdw>
                </a:effectLst>
              </a:rPr>
              <a:t>Celebration of technological, </a:t>
            </a:r>
            <a:r>
              <a:rPr lang="en-GB" sz="2400" b="1" i="1" dirty="0">
                <a:solidFill>
                  <a:srgbClr val="FF0000"/>
                </a:solidFill>
                <a:effectLst>
                  <a:outerShdw blurRad="38100" dist="38100" dir="2700000" algn="tl">
                    <a:srgbClr val="000000">
                      <a:alpha val="43137"/>
                    </a:srgbClr>
                  </a:outerShdw>
                </a:effectLst>
              </a:rPr>
              <a:t>urban </a:t>
            </a:r>
            <a:r>
              <a:rPr lang="en-GB" sz="2400" b="1" dirty="0">
                <a:solidFill>
                  <a:srgbClr val="FF0000"/>
                </a:solidFill>
                <a:effectLst>
                  <a:outerShdw blurRad="38100" dist="38100" dir="2700000" algn="tl">
                    <a:srgbClr val="000000">
                      <a:alpha val="43137"/>
                    </a:srgbClr>
                  </a:outerShdw>
                </a:effectLst>
              </a:rPr>
              <a:t>modernity and of </a:t>
            </a:r>
            <a:r>
              <a:rPr lang="en-GB" sz="2400" b="1" i="1" dirty="0">
                <a:solidFill>
                  <a:srgbClr val="FF0000"/>
                </a:solidFill>
                <a:effectLst>
                  <a:outerShdw blurRad="38100" dist="38100" dir="2700000" algn="tl">
                    <a:srgbClr val="000000">
                      <a:alpha val="43137"/>
                    </a:srgbClr>
                  </a:outerShdw>
                </a:effectLst>
              </a:rPr>
              <a:t>urbanism </a:t>
            </a:r>
            <a:r>
              <a:rPr lang="en-GB" sz="2400" b="1" dirty="0">
                <a:solidFill>
                  <a:srgbClr val="FF0000"/>
                </a:solidFill>
                <a:effectLst>
                  <a:outerShdw blurRad="38100" dist="38100" dir="2700000" algn="tl">
                    <a:srgbClr val="000000">
                      <a:alpha val="43137"/>
                    </a:srgbClr>
                  </a:outerShdw>
                </a:effectLst>
              </a:rPr>
              <a:t>itself</a:t>
            </a:r>
          </a:p>
        </p:txBody>
      </p:sp>
    </p:spTree>
    <p:extLst>
      <p:ext uri="{BB962C8B-B14F-4D97-AF65-F5344CB8AC3E}">
        <p14:creationId xmlns:p14="http://schemas.microsoft.com/office/powerpoint/2010/main" val="49861929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2586"/>
            <a:ext cx="7092280" cy="7375005"/>
          </a:xfrm>
          <a:prstGeom prst="rect">
            <a:avLst/>
          </a:prstGeom>
          <a:noFill/>
        </p:spPr>
        <p:txBody>
          <a:bodyPr wrap="square" lIns="540000" tIns="360000" rIns="540000" bIns="360000" rtlCol="0">
            <a:spAutoFit/>
          </a:bodyPr>
          <a:lstStyle/>
          <a:p>
            <a:pPr algn="just"/>
            <a:r>
              <a:rPr lang="en-GB" b="1" u="sng" dirty="0"/>
              <a:t>Turn-of-Century Mass Culture: World’s Fairs</a:t>
            </a:r>
            <a:endParaRPr lang="en-GB" sz="1400" b="1" u="sng" dirty="0"/>
          </a:p>
          <a:p>
            <a:pPr algn="just"/>
            <a:endParaRPr lang="en-GB" b="1" u="sng" dirty="0"/>
          </a:p>
          <a:p>
            <a:pPr algn="just"/>
            <a:endParaRPr lang="en-GB" b="1" u="sng" dirty="0"/>
          </a:p>
          <a:p>
            <a:pPr algn="just"/>
            <a:endParaRPr lang="en-GB" b="1" u="sng" dirty="0"/>
          </a:p>
          <a:p>
            <a:pPr algn="just"/>
            <a:endParaRPr lang="en-GB" b="1" u="sng" dirty="0"/>
          </a:p>
          <a:p>
            <a:pPr algn="just"/>
            <a:endParaRPr lang="en-GB" b="1" u="sng" dirty="0"/>
          </a:p>
          <a:p>
            <a:pPr algn="just"/>
            <a:endParaRPr lang="en-GB" b="1" u="sng" dirty="0"/>
          </a:p>
          <a:p>
            <a:pPr algn="just"/>
            <a:endParaRPr lang="en-GB" b="1" u="sng" dirty="0"/>
          </a:p>
          <a:p>
            <a:pPr algn="just"/>
            <a:endParaRPr lang="en-GB" b="1" u="sng" dirty="0"/>
          </a:p>
          <a:p>
            <a:pPr algn="just"/>
            <a:endParaRPr lang="en-GB" b="1" u="sng" dirty="0"/>
          </a:p>
          <a:p>
            <a:pPr algn="just"/>
            <a:endParaRPr lang="en-GB" b="1" u="sng" dirty="0"/>
          </a:p>
          <a:p>
            <a:pPr algn="just"/>
            <a:endParaRPr lang="en-GB" b="1" u="sng" dirty="0"/>
          </a:p>
          <a:p>
            <a:pPr algn="just"/>
            <a:endParaRPr lang="en-GB" b="1" u="sng" dirty="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a:p>
            <a:pPr algn="just"/>
            <a:endParaRPr lang="en-GB" b="1" u="sng" dirty="0"/>
          </a:p>
          <a:p>
            <a:pPr algn="just"/>
            <a:endParaRPr lang="en-GB" b="1" u="sng" dirty="0"/>
          </a:p>
          <a:p>
            <a:pPr algn="just"/>
            <a:endParaRPr lang="en-GB" b="1" u="sng"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r>
              <a:rPr lang="en-GB" dirty="0"/>
              <a:t> </a:t>
            </a:r>
          </a:p>
        </p:txBody>
      </p:sp>
      <p:graphicFrame>
        <p:nvGraphicFramePr>
          <p:cNvPr id="6" name="Table 5"/>
          <p:cNvGraphicFramePr>
            <a:graphicFrameLocks noGrp="1"/>
          </p:cNvGraphicFramePr>
          <p:nvPr>
            <p:extLst/>
          </p:nvPr>
        </p:nvGraphicFramePr>
        <p:xfrm>
          <a:off x="5411416" y="620688"/>
          <a:ext cx="5256584" cy="3505200"/>
        </p:xfrm>
        <a:graphic>
          <a:graphicData uri="http://schemas.openxmlformats.org/drawingml/2006/table">
            <a:tbl>
              <a:tblPr>
                <a:tableStyleId>{5C22544A-7EE6-4342-B048-85BDC9FD1C3A}</a:tableStyleId>
              </a:tblPr>
              <a:tblGrid>
                <a:gridCol w="700878">
                  <a:extLst>
                    <a:ext uri="{9D8B030D-6E8A-4147-A177-3AD203B41FA5}">
                      <a16:colId xmlns:a16="http://schemas.microsoft.com/office/drawing/2014/main" val="20000"/>
                    </a:ext>
                  </a:extLst>
                </a:gridCol>
                <a:gridCol w="1279220">
                  <a:extLst>
                    <a:ext uri="{9D8B030D-6E8A-4147-A177-3AD203B41FA5}">
                      <a16:colId xmlns:a16="http://schemas.microsoft.com/office/drawing/2014/main" val="20001"/>
                    </a:ext>
                  </a:extLst>
                </a:gridCol>
                <a:gridCol w="3276486">
                  <a:extLst>
                    <a:ext uri="{9D8B030D-6E8A-4147-A177-3AD203B41FA5}">
                      <a16:colId xmlns:a16="http://schemas.microsoft.com/office/drawing/2014/main" val="20002"/>
                    </a:ext>
                  </a:extLst>
                </a:gridCol>
              </a:tblGrid>
              <a:tr h="155208">
                <a:tc>
                  <a:txBody>
                    <a:bodyPr/>
                    <a:lstStyle/>
                    <a:p>
                      <a:pPr>
                        <a:lnSpc>
                          <a:spcPct val="115000"/>
                        </a:lnSpc>
                        <a:spcAft>
                          <a:spcPts val="0"/>
                        </a:spcAft>
                      </a:pPr>
                      <a:r>
                        <a:rPr lang="en-GB" sz="1000" b="1" dirty="0">
                          <a:effectLst/>
                        </a:rPr>
                        <a:t>Year</a:t>
                      </a:r>
                      <a:endParaRPr lang="en-GB" sz="1000" b="1" dirty="0">
                        <a:effectLst/>
                        <a:latin typeface="Calibri"/>
                        <a:ea typeface="Calibri"/>
                        <a:cs typeface="Times New Roman"/>
                      </a:endParaRPr>
                    </a:p>
                  </a:txBody>
                  <a:tcPr marL="78200" marR="78200" marT="0" marB="0"/>
                </a:tc>
                <a:tc>
                  <a:txBody>
                    <a:bodyPr/>
                    <a:lstStyle/>
                    <a:p>
                      <a:pPr>
                        <a:lnSpc>
                          <a:spcPct val="115000"/>
                        </a:lnSpc>
                        <a:spcAft>
                          <a:spcPts val="0"/>
                        </a:spcAft>
                      </a:pPr>
                      <a:r>
                        <a:rPr lang="en-GB" sz="1000" b="1" dirty="0">
                          <a:effectLst/>
                        </a:rPr>
                        <a:t>City</a:t>
                      </a:r>
                      <a:endParaRPr lang="en-GB" sz="1000" b="1" dirty="0">
                        <a:effectLst/>
                        <a:latin typeface="Calibri"/>
                        <a:ea typeface="Calibri"/>
                        <a:cs typeface="Times New Roman"/>
                      </a:endParaRPr>
                    </a:p>
                  </a:txBody>
                  <a:tcPr marL="78200" marR="78200" marT="0" marB="0"/>
                </a:tc>
                <a:tc>
                  <a:txBody>
                    <a:bodyPr/>
                    <a:lstStyle/>
                    <a:p>
                      <a:pPr>
                        <a:lnSpc>
                          <a:spcPct val="115000"/>
                        </a:lnSpc>
                        <a:spcAft>
                          <a:spcPts val="0"/>
                        </a:spcAft>
                      </a:pPr>
                      <a:r>
                        <a:rPr lang="en-GB" sz="1000" b="1" dirty="0">
                          <a:effectLst/>
                        </a:rPr>
                        <a:t>Exposition Title</a:t>
                      </a:r>
                      <a:endParaRPr lang="en-GB" sz="1000" b="1" dirty="0">
                        <a:effectLst/>
                        <a:latin typeface="Calibri"/>
                        <a:ea typeface="Calibri"/>
                        <a:cs typeface="Times New Roman"/>
                      </a:endParaRPr>
                    </a:p>
                  </a:txBody>
                  <a:tcPr marL="78200" marR="78200" marT="0" marB="0"/>
                </a:tc>
                <a:extLst>
                  <a:ext uri="{0D108BD9-81ED-4DB2-BD59-A6C34878D82A}">
                    <a16:rowId xmlns:a16="http://schemas.microsoft.com/office/drawing/2014/main" val="10000"/>
                  </a:ext>
                </a:extLst>
              </a:tr>
              <a:tr h="3301176">
                <a:tc>
                  <a:txBody>
                    <a:bodyPr/>
                    <a:lstStyle/>
                    <a:p>
                      <a:pPr>
                        <a:lnSpc>
                          <a:spcPct val="115000"/>
                        </a:lnSpc>
                        <a:spcAft>
                          <a:spcPts val="0"/>
                        </a:spcAft>
                      </a:pPr>
                      <a:r>
                        <a:rPr lang="en-GB" sz="1000" dirty="0">
                          <a:effectLst/>
                        </a:rPr>
                        <a:t>1853</a:t>
                      </a:r>
                    </a:p>
                    <a:p>
                      <a:pPr>
                        <a:lnSpc>
                          <a:spcPct val="115000"/>
                        </a:lnSpc>
                        <a:spcAft>
                          <a:spcPts val="0"/>
                        </a:spcAft>
                      </a:pPr>
                      <a:r>
                        <a:rPr lang="en-GB" sz="1000" dirty="0">
                          <a:effectLst/>
                        </a:rPr>
                        <a:t>1876</a:t>
                      </a:r>
                    </a:p>
                    <a:p>
                      <a:pPr>
                        <a:lnSpc>
                          <a:spcPct val="115000"/>
                        </a:lnSpc>
                        <a:spcAft>
                          <a:spcPts val="0"/>
                        </a:spcAft>
                      </a:pPr>
                      <a:r>
                        <a:rPr lang="en-GB" sz="1000" dirty="0">
                          <a:effectLst/>
                        </a:rPr>
                        <a:t>1883</a:t>
                      </a:r>
                    </a:p>
                    <a:p>
                      <a:pPr>
                        <a:lnSpc>
                          <a:spcPct val="115000"/>
                        </a:lnSpc>
                        <a:spcAft>
                          <a:spcPts val="0"/>
                        </a:spcAft>
                      </a:pPr>
                      <a:r>
                        <a:rPr lang="en-GB" sz="1000" dirty="0">
                          <a:effectLst/>
                        </a:rPr>
                        <a:t>1884-85</a:t>
                      </a:r>
                    </a:p>
                    <a:p>
                      <a:pPr>
                        <a:lnSpc>
                          <a:spcPct val="115000"/>
                        </a:lnSpc>
                        <a:spcAft>
                          <a:spcPts val="0"/>
                        </a:spcAft>
                      </a:pPr>
                      <a:r>
                        <a:rPr lang="en-GB" sz="1000" dirty="0">
                          <a:effectLst/>
                        </a:rPr>
                        <a:t>1893</a:t>
                      </a:r>
                    </a:p>
                    <a:p>
                      <a:pPr>
                        <a:lnSpc>
                          <a:spcPct val="115000"/>
                        </a:lnSpc>
                        <a:spcAft>
                          <a:spcPts val="0"/>
                        </a:spcAft>
                      </a:pPr>
                      <a:r>
                        <a:rPr lang="en-GB" sz="1000" dirty="0">
                          <a:effectLst/>
                        </a:rPr>
                        <a:t>1894</a:t>
                      </a:r>
                    </a:p>
                    <a:p>
                      <a:pPr>
                        <a:lnSpc>
                          <a:spcPct val="115000"/>
                        </a:lnSpc>
                        <a:spcAft>
                          <a:spcPts val="0"/>
                        </a:spcAft>
                      </a:pPr>
                      <a:r>
                        <a:rPr lang="en-GB" sz="1000" dirty="0">
                          <a:effectLst/>
                        </a:rPr>
                        <a:t>1895</a:t>
                      </a:r>
                    </a:p>
                    <a:p>
                      <a:pPr>
                        <a:lnSpc>
                          <a:spcPct val="115000"/>
                        </a:lnSpc>
                        <a:spcAft>
                          <a:spcPts val="0"/>
                        </a:spcAft>
                      </a:pPr>
                      <a:r>
                        <a:rPr lang="en-GB" sz="1000" dirty="0">
                          <a:effectLst/>
                        </a:rPr>
                        <a:t>1897</a:t>
                      </a:r>
                    </a:p>
                    <a:p>
                      <a:pPr>
                        <a:lnSpc>
                          <a:spcPct val="115000"/>
                        </a:lnSpc>
                        <a:spcAft>
                          <a:spcPts val="0"/>
                        </a:spcAft>
                      </a:pPr>
                      <a:r>
                        <a:rPr lang="en-GB" sz="1000" dirty="0">
                          <a:effectLst/>
                        </a:rPr>
                        <a:t>1898</a:t>
                      </a:r>
                    </a:p>
                    <a:p>
                      <a:pPr>
                        <a:lnSpc>
                          <a:spcPct val="115000"/>
                        </a:lnSpc>
                        <a:spcAft>
                          <a:spcPts val="0"/>
                        </a:spcAft>
                      </a:pPr>
                      <a:r>
                        <a:rPr lang="en-GB" sz="1000" dirty="0">
                          <a:effectLst/>
                        </a:rPr>
                        <a:t>1901</a:t>
                      </a:r>
                    </a:p>
                    <a:p>
                      <a:pPr>
                        <a:lnSpc>
                          <a:spcPct val="115000"/>
                        </a:lnSpc>
                        <a:spcAft>
                          <a:spcPts val="0"/>
                        </a:spcAft>
                      </a:pPr>
                      <a:r>
                        <a:rPr lang="en-GB" sz="1000" dirty="0">
                          <a:effectLst/>
                        </a:rPr>
                        <a:t>1901-02</a:t>
                      </a:r>
                    </a:p>
                    <a:p>
                      <a:pPr>
                        <a:lnSpc>
                          <a:spcPct val="115000"/>
                        </a:lnSpc>
                        <a:spcAft>
                          <a:spcPts val="0"/>
                        </a:spcAft>
                      </a:pPr>
                      <a:r>
                        <a:rPr lang="en-GB" sz="1000" dirty="0">
                          <a:effectLst/>
                        </a:rPr>
                        <a:t>1904</a:t>
                      </a:r>
                    </a:p>
                    <a:p>
                      <a:pPr>
                        <a:lnSpc>
                          <a:spcPct val="115000"/>
                        </a:lnSpc>
                        <a:spcAft>
                          <a:spcPts val="0"/>
                        </a:spcAft>
                      </a:pPr>
                      <a:r>
                        <a:rPr lang="en-GB" sz="1000" dirty="0">
                          <a:effectLst/>
                        </a:rPr>
                        <a:t>1905</a:t>
                      </a:r>
                    </a:p>
                    <a:p>
                      <a:pPr>
                        <a:lnSpc>
                          <a:spcPct val="115000"/>
                        </a:lnSpc>
                        <a:spcAft>
                          <a:spcPts val="0"/>
                        </a:spcAft>
                      </a:pPr>
                      <a:r>
                        <a:rPr lang="en-GB" sz="1000" dirty="0">
                          <a:effectLst/>
                        </a:rPr>
                        <a:t> </a:t>
                      </a:r>
                    </a:p>
                    <a:p>
                      <a:pPr>
                        <a:lnSpc>
                          <a:spcPct val="115000"/>
                        </a:lnSpc>
                        <a:spcAft>
                          <a:spcPts val="0"/>
                        </a:spcAft>
                      </a:pPr>
                      <a:r>
                        <a:rPr lang="en-GB" sz="1000" dirty="0">
                          <a:effectLst/>
                        </a:rPr>
                        <a:t>1907</a:t>
                      </a:r>
                    </a:p>
                    <a:p>
                      <a:pPr>
                        <a:lnSpc>
                          <a:spcPct val="115000"/>
                        </a:lnSpc>
                        <a:spcAft>
                          <a:spcPts val="0"/>
                        </a:spcAft>
                      </a:pPr>
                      <a:r>
                        <a:rPr lang="en-GB" sz="1000" dirty="0">
                          <a:effectLst/>
                        </a:rPr>
                        <a:t>1915</a:t>
                      </a:r>
                    </a:p>
                    <a:p>
                      <a:pPr>
                        <a:lnSpc>
                          <a:spcPct val="115000"/>
                        </a:lnSpc>
                        <a:spcAft>
                          <a:spcPts val="0"/>
                        </a:spcAft>
                      </a:pPr>
                      <a:r>
                        <a:rPr lang="en-GB" sz="1000" dirty="0" smtClean="0">
                          <a:effectLst/>
                        </a:rPr>
                        <a:t>1915-16</a:t>
                      </a:r>
                      <a:endParaRPr lang="en-GB" sz="1000" dirty="0">
                        <a:effectLst/>
                      </a:endParaRPr>
                    </a:p>
                  </a:txBody>
                  <a:tcPr marL="78200" marR="78200" marT="0" marB="0"/>
                </a:tc>
                <a:tc>
                  <a:txBody>
                    <a:bodyPr/>
                    <a:lstStyle/>
                    <a:p>
                      <a:pPr>
                        <a:lnSpc>
                          <a:spcPct val="115000"/>
                        </a:lnSpc>
                        <a:spcAft>
                          <a:spcPts val="0"/>
                        </a:spcAft>
                      </a:pPr>
                      <a:r>
                        <a:rPr lang="en-GB" sz="1000" dirty="0">
                          <a:effectLst/>
                        </a:rPr>
                        <a:t>New York, NY</a:t>
                      </a:r>
                    </a:p>
                    <a:p>
                      <a:pPr>
                        <a:lnSpc>
                          <a:spcPct val="115000"/>
                        </a:lnSpc>
                        <a:spcAft>
                          <a:spcPts val="0"/>
                        </a:spcAft>
                      </a:pPr>
                      <a:r>
                        <a:rPr lang="en-GB" sz="1000" dirty="0">
                          <a:effectLst/>
                        </a:rPr>
                        <a:t>Philadelphia, PA</a:t>
                      </a:r>
                    </a:p>
                    <a:p>
                      <a:pPr>
                        <a:lnSpc>
                          <a:spcPct val="115000"/>
                        </a:lnSpc>
                        <a:spcAft>
                          <a:spcPts val="0"/>
                        </a:spcAft>
                      </a:pPr>
                      <a:r>
                        <a:rPr lang="en-GB" sz="1000" dirty="0">
                          <a:effectLst/>
                        </a:rPr>
                        <a:t>Louisville, KY</a:t>
                      </a:r>
                    </a:p>
                    <a:p>
                      <a:pPr>
                        <a:lnSpc>
                          <a:spcPct val="115000"/>
                        </a:lnSpc>
                        <a:spcAft>
                          <a:spcPts val="0"/>
                        </a:spcAft>
                      </a:pPr>
                      <a:r>
                        <a:rPr lang="en-GB" sz="1000" dirty="0">
                          <a:effectLst/>
                        </a:rPr>
                        <a:t>New Orleans, LA</a:t>
                      </a:r>
                    </a:p>
                    <a:p>
                      <a:pPr>
                        <a:lnSpc>
                          <a:spcPct val="115000"/>
                        </a:lnSpc>
                        <a:spcAft>
                          <a:spcPts val="0"/>
                        </a:spcAft>
                      </a:pPr>
                      <a:r>
                        <a:rPr lang="en-GB" sz="1000" dirty="0">
                          <a:effectLst/>
                        </a:rPr>
                        <a:t>Chicago, IL</a:t>
                      </a:r>
                    </a:p>
                    <a:p>
                      <a:pPr>
                        <a:lnSpc>
                          <a:spcPct val="115000"/>
                        </a:lnSpc>
                        <a:spcAft>
                          <a:spcPts val="0"/>
                        </a:spcAft>
                      </a:pPr>
                      <a:r>
                        <a:rPr lang="en-GB" sz="1000" dirty="0">
                          <a:effectLst/>
                        </a:rPr>
                        <a:t>San Francisco, CA</a:t>
                      </a:r>
                    </a:p>
                    <a:p>
                      <a:pPr>
                        <a:lnSpc>
                          <a:spcPct val="115000"/>
                        </a:lnSpc>
                        <a:spcAft>
                          <a:spcPts val="0"/>
                        </a:spcAft>
                      </a:pPr>
                      <a:r>
                        <a:rPr lang="en-GB" sz="1000" dirty="0">
                          <a:effectLst/>
                        </a:rPr>
                        <a:t>Atlanta, GA</a:t>
                      </a:r>
                    </a:p>
                    <a:p>
                      <a:pPr>
                        <a:lnSpc>
                          <a:spcPct val="115000"/>
                        </a:lnSpc>
                        <a:spcAft>
                          <a:spcPts val="0"/>
                        </a:spcAft>
                      </a:pPr>
                      <a:r>
                        <a:rPr lang="en-GB" sz="1000" dirty="0">
                          <a:effectLst/>
                        </a:rPr>
                        <a:t>Nashville, TN</a:t>
                      </a:r>
                    </a:p>
                    <a:p>
                      <a:pPr>
                        <a:lnSpc>
                          <a:spcPct val="115000"/>
                        </a:lnSpc>
                        <a:spcAft>
                          <a:spcPts val="0"/>
                        </a:spcAft>
                      </a:pPr>
                      <a:r>
                        <a:rPr lang="en-GB" sz="1000" dirty="0">
                          <a:effectLst/>
                        </a:rPr>
                        <a:t>Omaha, NE</a:t>
                      </a:r>
                    </a:p>
                    <a:p>
                      <a:pPr>
                        <a:lnSpc>
                          <a:spcPct val="115000"/>
                        </a:lnSpc>
                        <a:spcAft>
                          <a:spcPts val="0"/>
                        </a:spcAft>
                      </a:pPr>
                      <a:r>
                        <a:rPr lang="en-GB" sz="1000" dirty="0">
                          <a:effectLst/>
                        </a:rPr>
                        <a:t>Buffalo, NY</a:t>
                      </a:r>
                    </a:p>
                    <a:p>
                      <a:pPr>
                        <a:lnSpc>
                          <a:spcPct val="115000"/>
                        </a:lnSpc>
                        <a:spcAft>
                          <a:spcPts val="0"/>
                        </a:spcAft>
                      </a:pPr>
                      <a:r>
                        <a:rPr lang="en-GB" sz="1000" dirty="0">
                          <a:effectLst/>
                        </a:rPr>
                        <a:t>Charleston, SC</a:t>
                      </a:r>
                    </a:p>
                    <a:p>
                      <a:pPr>
                        <a:lnSpc>
                          <a:spcPct val="115000"/>
                        </a:lnSpc>
                        <a:spcAft>
                          <a:spcPts val="0"/>
                        </a:spcAft>
                      </a:pPr>
                      <a:r>
                        <a:rPr lang="en-GB" sz="1000" dirty="0">
                          <a:effectLst/>
                        </a:rPr>
                        <a:t>St. Louis, MO</a:t>
                      </a:r>
                    </a:p>
                    <a:p>
                      <a:pPr>
                        <a:lnSpc>
                          <a:spcPct val="115000"/>
                        </a:lnSpc>
                        <a:spcAft>
                          <a:spcPts val="0"/>
                        </a:spcAft>
                      </a:pPr>
                      <a:r>
                        <a:rPr lang="en-GB" sz="1000" dirty="0">
                          <a:effectLst/>
                        </a:rPr>
                        <a:t>Portland, OR</a:t>
                      </a:r>
                    </a:p>
                    <a:p>
                      <a:pPr>
                        <a:lnSpc>
                          <a:spcPct val="115000"/>
                        </a:lnSpc>
                        <a:spcAft>
                          <a:spcPts val="0"/>
                        </a:spcAft>
                      </a:pPr>
                      <a:r>
                        <a:rPr lang="en-GB" sz="1000" dirty="0">
                          <a:effectLst/>
                        </a:rPr>
                        <a:t> </a:t>
                      </a:r>
                    </a:p>
                    <a:p>
                      <a:pPr>
                        <a:lnSpc>
                          <a:spcPct val="115000"/>
                        </a:lnSpc>
                        <a:spcAft>
                          <a:spcPts val="0"/>
                        </a:spcAft>
                      </a:pPr>
                      <a:r>
                        <a:rPr lang="en-GB" sz="1000" dirty="0">
                          <a:effectLst/>
                        </a:rPr>
                        <a:t>Norfolk, VA</a:t>
                      </a:r>
                    </a:p>
                    <a:p>
                      <a:pPr>
                        <a:lnSpc>
                          <a:spcPct val="115000"/>
                        </a:lnSpc>
                        <a:spcAft>
                          <a:spcPts val="0"/>
                        </a:spcAft>
                      </a:pPr>
                      <a:r>
                        <a:rPr lang="en-GB" sz="1000" dirty="0">
                          <a:effectLst/>
                        </a:rPr>
                        <a:t>San Francisco, CA</a:t>
                      </a:r>
                    </a:p>
                    <a:p>
                      <a:pPr>
                        <a:lnSpc>
                          <a:spcPct val="115000"/>
                        </a:lnSpc>
                        <a:spcAft>
                          <a:spcPts val="0"/>
                        </a:spcAft>
                      </a:pPr>
                      <a:r>
                        <a:rPr lang="en-GB" sz="1000" dirty="0">
                          <a:effectLst/>
                        </a:rPr>
                        <a:t>San Diego, CA</a:t>
                      </a:r>
                    </a:p>
                    <a:p>
                      <a:pPr>
                        <a:lnSpc>
                          <a:spcPct val="115000"/>
                        </a:lnSpc>
                        <a:spcAft>
                          <a:spcPts val="0"/>
                        </a:spcAft>
                      </a:pPr>
                      <a:endParaRPr lang="en-GB" sz="1000" dirty="0">
                        <a:effectLst/>
                      </a:endParaRPr>
                    </a:p>
                    <a:p>
                      <a:pPr>
                        <a:lnSpc>
                          <a:spcPct val="115000"/>
                        </a:lnSpc>
                        <a:spcAft>
                          <a:spcPts val="0"/>
                        </a:spcAft>
                      </a:pPr>
                      <a:r>
                        <a:rPr lang="en-GB" sz="1000" dirty="0">
                          <a:effectLst/>
                        </a:rPr>
                        <a:t> </a:t>
                      </a:r>
                      <a:endParaRPr lang="en-GB" sz="1000" dirty="0">
                        <a:effectLst/>
                        <a:latin typeface="Calibri"/>
                        <a:ea typeface="Calibri"/>
                        <a:cs typeface="Times New Roman"/>
                      </a:endParaRPr>
                    </a:p>
                  </a:txBody>
                  <a:tcPr marL="78200" marR="78200" marT="0" marB="0"/>
                </a:tc>
                <a:tc>
                  <a:txBody>
                    <a:bodyPr/>
                    <a:lstStyle/>
                    <a:p>
                      <a:pPr>
                        <a:lnSpc>
                          <a:spcPct val="115000"/>
                        </a:lnSpc>
                        <a:spcAft>
                          <a:spcPts val="0"/>
                        </a:spcAft>
                      </a:pPr>
                      <a:r>
                        <a:rPr lang="en-GB" sz="1000" dirty="0">
                          <a:effectLst/>
                        </a:rPr>
                        <a:t>Crystal Palace Exposition</a:t>
                      </a:r>
                    </a:p>
                    <a:p>
                      <a:pPr>
                        <a:lnSpc>
                          <a:spcPct val="115000"/>
                        </a:lnSpc>
                        <a:spcAft>
                          <a:spcPts val="0"/>
                        </a:spcAft>
                      </a:pPr>
                      <a:r>
                        <a:rPr lang="en-GB" sz="1000" dirty="0">
                          <a:effectLst/>
                        </a:rPr>
                        <a:t>Philadelphia Centennial International Exposition</a:t>
                      </a:r>
                    </a:p>
                    <a:p>
                      <a:pPr>
                        <a:lnSpc>
                          <a:spcPct val="115000"/>
                        </a:lnSpc>
                        <a:spcAft>
                          <a:spcPts val="0"/>
                        </a:spcAft>
                      </a:pPr>
                      <a:r>
                        <a:rPr lang="en-GB" sz="1000" dirty="0">
                          <a:effectLst/>
                        </a:rPr>
                        <a:t>Southern Exposition</a:t>
                      </a:r>
                    </a:p>
                    <a:p>
                      <a:pPr>
                        <a:lnSpc>
                          <a:spcPct val="115000"/>
                        </a:lnSpc>
                        <a:spcAft>
                          <a:spcPts val="0"/>
                        </a:spcAft>
                      </a:pPr>
                      <a:r>
                        <a:rPr lang="en-GB" sz="1000" dirty="0">
                          <a:effectLst/>
                        </a:rPr>
                        <a:t>World’s Industrial and Cotton Centennial Exposition</a:t>
                      </a:r>
                    </a:p>
                    <a:p>
                      <a:pPr>
                        <a:lnSpc>
                          <a:spcPct val="115000"/>
                        </a:lnSpc>
                        <a:spcAft>
                          <a:spcPts val="0"/>
                        </a:spcAft>
                      </a:pPr>
                      <a:r>
                        <a:rPr lang="en-GB" sz="1000" dirty="0">
                          <a:effectLst/>
                        </a:rPr>
                        <a:t>World’s Columbian Exposition</a:t>
                      </a:r>
                    </a:p>
                    <a:p>
                      <a:pPr>
                        <a:lnSpc>
                          <a:spcPct val="115000"/>
                        </a:lnSpc>
                        <a:spcAft>
                          <a:spcPts val="0"/>
                        </a:spcAft>
                      </a:pPr>
                      <a:r>
                        <a:rPr lang="en-GB" sz="1000" dirty="0">
                          <a:effectLst/>
                        </a:rPr>
                        <a:t>California Midwinter International Exposition</a:t>
                      </a:r>
                    </a:p>
                    <a:p>
                      <a:pPr>
                        <a:lnSpc>
                          <a:spcPct val="115000"/>
                        </a:lnSpc>
                        <a:spcAft>
                          <a:spcPts val="0"/>
                        </a:spcAft>
                      </a:pPr>
                      <a:r>
                        <a:rPr lang="en-GB" sz="1000" dirty="0">
                          <a:effectLst/>
                        </a:rPr>
                        <a:t>Cotton States and International Exposition</a:t>
                      </a:r>
                    </a:p>
                    <a:p>
                      <a:pPr>
                        <a:lnSpc>
                          <a:spcPct val="115000"/>
                        </a:lnSpc>
                        <a:spcAft>
                          <a:spcPts val="0"/>
                        </a:spcAft>
                      </a:pPr>
                      <a:r>
                        <a:rPr lang="en-GB" sz="1000" dirty="0">
                          <a:effectLst/>
                        </a:rPr>
                        <a:t>Tennessee Centennial Exposition</a:t>
                      </a:r>
                    </a:p>
                    <a:p>
                      <a:pPr>
                        <a:lnSpc>
                          <a:spcPct val="115000"/>
                        </a:lnSpc>
                        <a:spcAft>
                          <a:spcPts val="0"/>
                        </a:spcAft>
                        <a:tabLst>
                          <a:tab pos="1114425" algn="l"/>
                        </a:tabLst>
                      </a:pPr>
                      <a:r>
                        <a:rPr lang="en-GB" sz="1000" dirty="0">
                          <a:effectLst/>
                        </a:rPr>
                        <a:t>Trans-Mississippi and International Exposition</a:t>
                      </a:r>
                    </a:p>
                    <a:p>
                      <a:pPr>
                        <a:lnSpc>
                          <a:spcPct val="115000"/>
                        </a:lnSpc>
                        <a:spcAft>
                          <a:spcPts val="0"/>
                        </a:spcAft>
                      </a:pPr>
                      <a:r>
                        <a:rPr lang="en-GB" sz="1000" dirty="0">
                          <a:effectLst/>
                        </a:rPr>
                        <a:t>Pan-American Exposition</a:t>
                      </a:r>
                    </a:p>
                    <a:p>
                      <a:pPr>
                        <a:lnSpc>
                          <a:spcPct val="115000"/>
                        </a:lnSpc>
                        <a:spcAft>
                          <a:spcPts val="0"/>
                        </a:spcAft>
                      </a:pPr>
                      <a:r>
                        <a:rPr lang="en-GB" sz="1000" dirty="0">
                          <a:effectLst/>
                        </a:rPr>
                        <a:t>South Carolina and West Indian Exposition</a:t>
                      </a:r>
                    </a:p>
                    <a:p>
                      <a:pPr>
                        <a:lnSpc>
                          <a:spcPct val="115000"/>
                        </a:lnSpc>
                        <a:spcAft>
                          <a:spcPts val="0"/>
                        </a:spcAft>
                      </a:pPr>
                      <a:r>
                        <a:rPr lang="en-GB" sz="1000" dirty="0">
                          <a:effectLst/>
                        </a:rPr>
                        <a:t>Louisiana Purchase Exposition</a:t>
                      </a:r>
                    </a:p>
                    <a:p>
                      <a:pPr>
                        <a:lnSpc>
                          <a:spcPct val="115000"/>
                        </a:lnSpc>
                        <a:spcAft>
                          <a:spcPts val="0"/>
                        </a:spcAft>
                      </a:pPr>
                      <a:r>
                        <a:rPr lang="en-GB" sz="1000" dirty="0">
                          <a:effectLst/>
                        </a:rPr>
                        <a:t>Lewis and Clark Centennial and American Pacific Exposition and Oriental Fair</a:t>
                      </a:r>
                    </a:p>
                    <a:p>
                      <a:pPr>
                        <a:lnSpc>
                          <a:spcPct val="115000"/>
                        </a:lnSpc>
                        <a:spcAft>
                          <a:spcPts val="0"/>
                        </a:spcAft>
                      </a:pPr>
                      <a:r>
                        <a:rPr lang="en-GB" sz="1000" dirty="0">
                          <a:effectLst/>
                        </a:rPr>
                        <a:t>Jamestown Tercentenary Exposition</a:t>
                      </a:r>
                    </a:p>
                    <a:p>
                      <a:pPr>
                        <a:lnSpc>
                          <a:spcPct val="115000"/>
                        </a:lnSpc>
                        <a:spcAft>
                          <a:spcPts val="0"/>
                        </a:spcAft>
                      </a:pPr>
                      <a:r>
                        <a:rPr lang="en-GB" sz="1000" dirty="0">
                          <a:effectLst/>
                        </a:rPr>
                        <a:t>Panama-Pacific International Exposition </a:t>
                      </a:r>
                    </a:p>
                    <a:p>
                      <a:pPr>
                        <a:lnSpc>
                          <a:spcPct val="115000"/>
                        </a:lnSpc>
                        <a:spcAft>
                          <a:spcPts val="0"/>
                        </a:spcAft>
                      </a:pPr>
                      <a:r>
                        <a:rPr lang="en-GB" sz="1000" dirty="0">
                          <a:effectLst/>
                        </a:rPr>
                        <a:t>Panama California </a:t>
                      </a:r>
                      <a:r>
                        <a:rPr lang="en-GB" sz="1000" dirty="0" smtClean="0">
                          <a:effectLst/>
                        </a:rPr>
                        <a:t>Exposition</a:t>
                      </a:r>
                      <a:endParaRPr lang="en-GB" sz="1000" dirty="0">
                        <a:effectLst/>
                      </a:endParaRPr>
                    </a:p>
                  </a:txBody>
                  <a:tcPr marL="78200" marR="78200" marT="0" marB="0"/>
                </a:tc>
                <a:extLst>
                  <a:ext uri="{0D108BD9-81ED-4DB2-BD59-A6C34878D82A}">
                    <a16:rowId xmlns:a16="http://schemas.microsoft.com/office/drawing/2014/main" val="10001"/>
                  </a:ext>
                </a:extLst>
              </a:tr>
            </a:tbl>
          </a:graphicData>
        </a:graphic>
      </p:graphicFrame>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836712"/>
            <a:ext cx="348615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53450" y="3844774"/>
            <a:ext cx="2314551" cy="30436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8083" y="3844775"/>
            <a:ext cx="2195367" cy="30284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9"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18534" y="4956373"/>
            <a:ext cx="3439549" cy="1916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816529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12888" y="-3175"/>
            <a:ext cx="9155113" cy="2568575"/>
          </a:xfrm>
          <a:prstGeom prst="rect">
            <a:avLst/>
          </a:prstGeom>
        </p:spPr>
        <p:txBody>
          <a:bodyPr lIns="540000" tIns="540000" rIns="540000" bIns="540000">
            <a:spAutoFit/>
          </a:bodyPr>
          <a:lstStyle/>
          <a:p>
            <a:pPr algn="ctr">
              <a:defRPr/>
            </a:pPr>
            <a:r>
              <a:rPr lang="en-GB" sz="2400" b="1" dirty="0" smtClean="0">
                <a:effectLst>
                  <a:outerShdw blurRad="38100" dist="38100" dir="2700000" algn="tl">
                    <a:srgbClr val="000000">
                      <a:alpha val="43137"/>
                    </a:srgbClr>
                  </a:outerShdw>
                </a:effectLst>
              </a:rPr>
              <a:t>Chicago </a:t>
            </a:r>
            <a:r>
              <a:rPr lang="en-GB" sz="2400" b="1" dirty="0">
                <a:effectLst>
                  <a:outerShdw blurRad="38100" dist="38100" dir="2700000" algn="tl">
                    <a:srgbClr val="000000">
                      <a:alpha val="43137"/>
                    </a:srgbClr>
                  </a:outerShdw>
                </a:effectLst>
              </a:rPr>
              <a:t>and the Columbian Exposition: ‘Phoenix City’</a:t>
            </a:r>
          </a:p>
          <a:p>
            <a:pPr>
              <a:defRPr/>
            </a:pPr>
            <a:endParaRPr lang="en-GB" sz="2400" b="1" dirty="0">
              <a:solidFill>
                <a:srgbClr val="FF0000"/>
              </a:solidFill>
              <a:effectLst>
                <a:outerShdw blurRad="38100" dist="38100" dir="2700000" algn="tl">
                  <a:srgbClr val="000000">
                    <a:alpha val="43137"/>
                  </a:srgbClr>
                </a:outerShdw>
              </a:effectLst>
            </a:endParaRPr>
          </a:p>
          <a:p>
            <a:pPr>
              <a:defRPr/>
            </a:pPr>
            <a:endParaRPr lang="en-GB" sz="2400" b="1" dirty="0">
              <a:solidFill>
                <a:srgbClr val="FF0000"/>
              </a:solidFill>
              <a:effectLst>
                <a:outerShdw blurRad="38100" dist="38100" dir="2700000" algn="tl">
                  <a:srgbClr val="000000">
                    <a:alpha val="43137"/>
                  </a:srgbClr>
                </a:outerShdw>
              </a:effectLst>
            </a:endParaRPr>
          </a:p>
          <a:p>
            <a:pPr>
              <a:defRPr/>
            </a:pPr>
            <a:endParaRPr lang="en-GB" sz="2400" dirty="0">
              <a:solidFill>
                <a:srgbClr val="FF0000"/>
              </a:solidFill>
              <a:effectLst>
                <a:outerShdw blurRad="38100" dist="38100" dir="2700000" algn="tl">
                  <a:srgbClr val="000000">
                    <a:alpha val="43137"/>
                  </a:srgbClr>
                </a:outerShdw>
              </a:effectLst>
            </a:endParaRPr>
          </a:p>
        </p:txBody>
      </p:sp>
      <p:sp>
        <p:nvSpPr>
          <p:cNvPr id="10243" name="Rectangle 9"/>
          <p:cNvSpPr>
            <a:spLocks noChangeArrowheads="1"/>
          </p:cNvSpPr>
          <p:nvPr/>
        </p:nvSpPr>
        <p:spPr bwMode="auto">
          <a:xfrm>
            <a:off x="1500187"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4029965967"/>
              </p:ext>
            </p:extLst>
          </p:nvPr>
        </p:nvGraphicFramePr>
        <p:xfrm>
          <a:off x="0" y="1250950"/>
          <a:ext cx="4922838" cy="5427660"/>
        </p:xfrm>
        <a:graphic>
          <a:graphicData uri="http://schemas.openxmlformats.org/drawingml/2006/table">
            <a:tbl>
              <a:tblPr/>
              <a:tblGrid>
                <a:gridCol w="1640946">
                  <a:extLst>
                    <a:ext uri="{9D8B030D-6E8A-4147-A177-3AD203B41FA5}">
                      <a16:colId xmlns:a16="http://schemas.microsoft.com/office/drawing/2014/main" val="20000"/>
                    </a:ext>
                  </a:extLst>
                </a:gridCol>
                <a:gridCol w="1640946">
                  <a:extLst>
                    <a:ext uri="{9D8B030D-6E8A-4147-A177-3AD203B41FA5}">
                      <a16:colId xmlns:a16="http://schemas.microsoft.com/office/drawing/2014/main" val="20001"/>
                    </a:ext>
                  </a:extLst>
                </a:gridCol>
                <a:gridCol w="1640946">
                  <a:extLst>
                    <a:ext uri="{9D8B030D-6E8A-4147-A177-3AD203B41FA5}">
                      <a16:colId xmlns:a16="http://schemas.microsoft.com/office/drawing/2014/main" val="20002"/>
                    </a:ext>
                  </a:extLst>
                </a:gridCol>
              </a:tblGrid>
              <a:tr h="542766">
                <a:tc gridSpan="3">
                  <a:txBody>
                    <a:bodyPr/>
                    <a:lstStyle/>
                    <a:p>
                      <a:pPr algn="ctr"/>
                      <a:r>
                        <a:rPr lang="en-GB" sz="1800" dirty="0" smtClean="0">
                          <a:effectLst/>
                        </a:rPr>
                        <a:t>Population of Chicago </a:t>
                      </a:r>
                      <a:endParaRPr lang="en-GB" sz="1800" dirty="0">
                        <a:effectLst/>
                      </a:endParaRPr>
                    </a:p>
                  </a:txBody>
                  <a:tcPr marL="17683" marR="176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542766">
                <a:tc>
                  <a:txBody>
                    <a:bodyPr/>
                    <a:lstStyle/>
                    <a:p>
                      <a:pPr algn="ctr"/>
                      <a:r>
                        <a:rPr lang="en-GB" sz="1800" dirty="0" smtClean="0">
                          <a:effectLst/>
                        </a:rPr>
                        <a:t>Census year</a:t>
                      </a:r>
                      <a:endParaRPr lang="en-GB" sz="1800" dirty="0">
                        <a:effectLst/>
                      </a:endParaRPr>
                    </a:p>
                  </a:txBody>
                  <a:tcPr marL="56583" marR="56583" marT="28279" marB="28279" anchor="ctr">
                    <a:lnL>
                      <a:noFill/>
                    </a:lnL>
                    <a:lnR>
                      <a:noFill/>
                    </a:lnR>
                    <a:lnT>
                      <a:noFill/>
                    </a:lnT>
                    <a:lnB w="9525" cap="flat" cmpd="sng" algn="ctr">
                      <a:solidFill>
                        <a:srgbClr val="000000"/>
                      </a:solidFill>
                      <a:prstDash val="solid"/>
                      <a:round/>
                      <a:headEnd type="none" w="med" len="med"/>
                      <a:tailEnd type="none" w="med" len="med"/>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r>
                        <a:rPr lang="en-GB" sz="1800" dirty="0" smtClean="0">
                          <a:effectLst/>
                        </a:rPr>
                        <a:t>No. residents</a:t>
                      </a:r>
                      <a:endParaRPr lang="en-GB" sz="1800" dirty="0">
                        <a:effectLst/>
                      </a:endParaRPr>
                    </a:p>
                  </a:txBody>
                  <a:tcPr marL="56583" marR="56583" marT="28279" marB="28279" anchor="ctr">
                    <a:lnL>
                      <a:noFill/>
                    </a:lnL>
                    <a:lnR>
                      <a:noFill/>
                    </a:lnR>
                    <a:lnT>
                      <a:noFill/>
                    </a:lnT>
                    <a:lnB w="9525" cap="flat" cmpd="sng" algn="ctr">
                      <a:solidFill>
                        <a:srgbClr val="000000"/>
                      </a:solidFill>
                      <a:prstDash val="solid"/>
                      <a:round/>
                      <a:headEnd type="none" w="med" len="med"/>
                      <a:tailEnd type="none" w="med" len="med"/>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r>
                        <a:rPr lang="en-GB" sz="1800" dirty="0" smtClean="0">
                          <a:effectLst/>
                        </a:rPr>
                        <a:t>%</a:t>
                      </a:r>
                      <a:r>
                        <a:rPr lang="en-GB" sz="1800" baseline="0" dirty="0" smtClean="0">
                          <a:effectLst/>
                        </a:rPr>
                        <a:t> increase</a:t>
                      </a:r>
                      <a:endParaRPr lang="en-GB" sz="1800" dirty="0">
                        <a:effectLst/>
                      </a:endParaRPr>
                    </a:p>
                  </a:txBody>
                  <a:tcPr marL="56583" marR="56583" marT="28279" marB="28279" anchor="ctr">
                    <a:lnL>
                      <a:noFill/>
                    </a:lnL>
                    <a:lnR>
                      <a:noFill/>
                    </a:lnR>
                    <a:lnT>
                      <a:noFill/>
                    </a:lnT>
                    <a:lnB w="9525" cap="flat" cmpd="sng" algn="ctr">
                      <a:solidFill>
                        <a:srgbClr val="000000"/>
                      </a:solidFill>
                      <a:prstDash val="solid"/>
                      <a:round/>
                      <a:headEnd type="none" w="med" len="med"/>
                      <a:tailEnd type="none" w="med" len="med"/>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extLst>
                  <a:ext uri="{0D108BD9-81ED-4DB2-BD59-A6C34878D82A}">
                    <a16:rowId xmlns:a16="http://schemas.microsoft.com/office/drawing/2014/main" val="10001"/>
                  </a:ext>
                </a:extLst>
              </a:tr>
              <a:tr h="54276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800" b="1" dirty="0" smtClean="0">
                          <a:solidFill>
                            <a:schemeClr val="tx1"/>
                          </a:solidFill>
                          <a:effectLst/>
                          <a:hlinkClick r:id="rId3" tooltip="1840 United States Census"/>
                        </a:rPr>
                        <a:t>1830</a:t>
                      </a:r>
                      <a:endParaRPr lang="en-GB" sz="1800" dirty="0" smtClean="0">
                        <a:solidFill>
                          <a:schemeClr val="tx1"/>
                        </a:solidFill>
                        <a:effectLst/>
                      </a:endParaRPr>
                    </a:p>
                  </a:txBody>
                  <a:tcPr marL="56583" marR="56583" marT="28279" marB="28279" anchor="ctr">
                    <a:lnL>
                      <a:noFill/>
                    </a:lnL>
                    <a:lnR>
                      <a:noFill/>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r>
                        <a:rPr lang="en-GB" sz="1800" dirty="0" smtClean="0">
                          <a:effectLst/>
                        </a:rPr>
                        <a:t>c. 50</a:t>
                      </a:r>
                      <a:endParaRPr lang="en-GB" sz="1800" dirty="0">
                        <a:effectLst/>
                      </a:endParaRPr>
                    </a:p>
                  </a:txBody>
                  <a:tcPr marL="47152" marR="56583" marT="28279" marB="28279" anchor="ctr">
                    <a:lnL>
                      <a:noFill/>
                    </a:lnL>
                    <a:lnR>
                      <a:noFill/>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endParaRPr lang="en-GB" sz="1800" dirty="0">
                        <a:effectLst/>
                      </a:endParaRPr>
                    </a:p>
                  </a:txBody>
                  <a:tcPr marL="47152" marR="56583" marT="28279" marB="28279" anchor="ctr">
                    <a:lnL>
                      <a:noFill/>
                    </a:lnL>
                    <a:lnR>
                      <a:noFill/>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extLst>
                  <a:ext uri="{0D108BD9-81ED-4DB2-BD59-A6C34878D82A}">
                    <a16:rowId xmlns:a16="http://schemas.microsoft.com/office/drawing/2014/main" val="10002"/>
                  </a:ext>
                </a:extLst>
              </a:tr>
              <a:tr h="542766">
                <a:tc>
                  <a:txBody>
                    <a:bodyPr/>
                    <a:lstStyle/>
                    <a:p>
                      <a:pPr algn="ctr"/>
                      <a:r>
                        <a:rPr lang="en-GB" sz="1800" b="1" dirty="0">
                          <a:solidFill>
                            <a:schemeClr val="tx1"/>
                          </a:solidFill>
                          <a:effectLst/>
                          <a:hlinkClick r:id="rId3" tooltip="1840 United States Census"/>
                        </a:rPr>
                        <a:t>1840</a:t>
                      </a:r>
                      <a:endParaRPr lang="en-GB" sz="1800" dirty="0">
                        <a:solidFill>
                          <a:schemeClr val="tx1"/>
                        </a:solidFill>
                        <a:effectLst/>
                      </a:endParaRPr>
                    </a:p>
                  </a:txBody>
                  <a:tcPr marL="56583" marR="56583" marT="28279" marB="28279" anchor="ctr">
                    <a:lnL>
                      <a:noFill/>
                    </a:lnL>
                    <a:lnR>
                      <a:noFill/>
                    </a:lnR>
                    <a:lnT w="9525" cap="flat" cmpd="sng" algn="ctr">
                      <a:solidFill>
                        <a:srgbClr val="000000"/>
                      </a:solidFill>
                      <a:prstDash val="solid"/>
                      <a:round/>
                      <a:headEnd type="none" w="med" len="med"/>
                      <a:tailEnd type="none" w="med" len="med"/>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r>
                        <a:rPr lang="en-GB" sz="1800" dirty="0">
                          <a:effectLst/>
                        </a:rPr>
                        <a:t>4,470</a:t>
                      </a:r>
                    </a:p>
                  </a:txBody>
                  <a:tcPr marL="47152" marR="56583" marT="28279" marB="28279" anchor="ctr">
                    <a:lnL>
                      <a:noFill/>
                    </a:lnL>
                    <a:lnR>
                      <a:noFill/>
                    </a:lnR>
                    <a:lnT w="9525" cap="flat" cmpd="sng" algn="ctr">
                      <a:solidFill>
                        <a:srgbClr val="000000"/>
                      </a:solidFill>
                      <a:prstDash val="solid"/>
                      <a:round/>
                      <a:headEnd type="none" w="med" len="med"/>
                      <a:tailEnd type="none" w="med" len="med"/>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r>
                        <a:rPr lang="en-GB" sz="1800">
                          <a:effectLst/>
                        </a:rPr>
                        <a:t>—</a:t>
                      </a:r>
                    </a:p>
                  </a:txBody>
                  <a:tcPr marL="47152" marR="56583" marT="28279" marB="28279" anchor="ctr">
                    <a:lnL>
                      <a:noFill/>
                    </a:lnL>
                    <a:lnR>
                      <a:noFill/>
                    </a:lnR>
                    <a:lnT w="9525" cap="flat" cmpd="sng" algn="ctr">
                      <a:solidFill>
                        <a:srgbClr val="000000"/>
                      </a:solidFill>
                      <a:prstDash val="solid"/>
                      <a:round/>
                      <a:headEnd type="none" w="med" len="med"/>
                      <a:tailEnd type="none" w="med" len="med"/>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extLst>
                  <a:ext uri="{0D108BD9-81ED-4DB2-BD59-A6C34878D82A}">
                    <a16:rowId xmlns:a16="http://schemas.microsoft.com/office/drawing/2014/main" val="10003"/>
                  </a:ext>
                </a:extLst>
              </a:tr>
              <a:tr h="542766">
                <a:tc>
                  <a:txBody>
                    <a:bodyPr/>
                    <a:lstStyle/>
                    <a:p>
                      <a:pPr algn="ctr"/>
                      <a:r>
                        <a:rPr lang="en-GB" sz="1800" b="1" dirty="0">
                          <a:solidFill>
                            <a:schemeClr val="tx1"/>
                          </a:solidFill>
                          <a:effectLst/>
                          <a:hlinkClick r:id="rId4" tooltip="1850 United States Census"/>
                        </a:rPr>
                        <a:t>1850</a:t>
                      </a:r>
                      <a:endParaRPr lang="en-GB" sz="1800" dirty="0">
                        <a:solidFill>
                          <a:schemeClr val="tx1"/>
                        </a:solidFill>
                        <a:effectLst/>
                      </a:endParaRPr>
                    </a:p>
                  </a:txBody>
                  <a:tcPr marL="56583"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r>
                        <a:rPr lang="en-GB" sz="1800" dirty="0">
                          <a:effectLst/>
                        </a:rPr>
                        <a:t>29,963</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r>
                        <a:rPr lang="en-GB" sz="1800">
                          <a:effectLst/>
                        </a:rPr>
                        <a:t>570.3%</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extLst>
                  <a:ext uri="{0D108BD9-81ED-4DB2-BD59-A6C34878D82A}">
                    <a16:rowId xmlns:a16="http://schemas.microsoft.com/office/drawing/2014/main" val="10004"/>
                  </a:ext>
                </a:extLst>
              </a:tr>
              <a:tr h="542766">
                <a:tc>
                  <a:txBody>
                    <a:bodyPr/>
                    <a:lstStyle/>
                    <a:p>
                      <a:pPr algn="ctr"/>
                      <a:r>
                        <a:rPr lang="en-GB" sz="1800" b="1" dirty="0">
                          <a:solidFill>
                            <a:schemeClr val="tx1"/>
                          </a:solidFill>
                          <a:effectLst/>
                          <a:hlinkClick r:id="rId5" tooltip="1860 United States Census"/>
                        </a:rPr>
                        <a:t>1860</a:t>
                      </a:r>
                      <a:endParaRPr lang="en-GB" sz="1800" dirty="0">
                        <a:solidFill>
                          <a:schemeClr val="tx1"/>
                        </a:solidFill>
                        <a:effectLst/>
                      </a:endParaRPr>
                    </a:p>
                  </a:txBody>
                  <a:tcPr marL="56583"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r>
                        <a:rPr lang="en-GB" sz="1800">
                          <a:effectLst/>
                        </a:rPr>
                        <a:t>112,172</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r>
                        <a:rPr lang="en-GB" sz="1800">
                          <a:effectLst/>
                        </a:rPr>
                        <a:t>274.4%</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extLst>
                  <a:ext uri="{0D108BD9-81ED-4DB2-BD59-A6C34878D82A}">
                    <a16:rowId xmlns:a16="http://schemas.microsoft.com/office/drawing/2014/main" val="10005"/>
                  </a:ext>
                </a:extLst>
              </a:tr>
              <a:tr h="542766">
                <a:tc>
                  <a:txBody>
                    <a:bodyPr/>
                    <a:lstStyle/>
                    <a:p>
                      <a:pPr algn="ctr"/>
                      <a:r>
                        <a:rPr lang="en-GB" sz="1800" b="1" dirty="0">
                          <a:solidFill>
                            <a:schemeClr val="tx1"/>
                          </a:solidFill>
                          <a:effectLst/>
                          <a:hlinkClick r:id="rId6" tooltip="1870 United States Census"/>
                        </a:rPr>
                        <a:t>1870</a:t>
                      </a:r>
                      <a:endParaRPr lang="en-GB" sz="1800" dirty="0">
                        <a:solidFill>
                          <a:schemeClr val="tx1"/>
                        </a:solidFill>
                        <a:effectLst/>
                      </a:endParaRPr>
                    </a:p>
                  </a:txBody>
                  <a:tcPr marL="56583"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r>
                        <a:rPr lang="en-GB" sz="1800">
                          <a:effectLst/>
                        </a:rPr>
                        <a:t>298,977</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r>
                        <a:rPr lang="en-GB" sz="1800">
                          <a:effectLst/>
                        </a:rPr>
                        <a:t>166.5%</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extLst>
                  <a:ext uri="{0D108BD9-81ED-4DB2-BD59-A6C34878D82A}">
                    <a16:rowId xmlns:a16="http://schemas.microsoft.com/office/drawing/2014/main" val="10006"/>
                  </a:ext>
                </a:extLst>
              </a:tr>
              <a:tr h="542766">
                <a:tc>
                  <a:txBody>
                    <a:bodyPr/>
                    <a:lstStyle/>
                    <a:p>
                      <a:pPr algn="ctr"/>
                      <a:r>
                        <a:rPr lang="en-GB" sz="1800" b="1" dirty="0">
                          <a:solidFill>
                            <a:schemeClr val="tx1"/>
                          </a:solidFill>
                          <a:effectLst/>
                          <a:hlinkClick r:id="rId7" tooltip="1880 United States Census"/>
                        </a:rPr>
                        <a:t>1880</a:t>
                      </a:r>
                      <a:endParaRPr lang="en-GB" sz="1800" dirty="0">
                        <a:solidFill>
                          <a:schemeClr val="tx1"/>
                        </a:solidFill>
                        <a:effectLst/>
                      </a:endParaRPr>
                    </a:p>
                  </a:txBody>
                  <a:tcPr marL="56583"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r>
                        <a:rPr lang="en-GB" sz="1800" dirty="0">
                          <a:effectLst/>
                        </a:rPr>
                        <a:t>503,185</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r>
                        <a:rPr lang="en-GB" sz="1800">
                          <a:effectLst/>
                        </a:rPr>
                        <a:t>68.3%</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extLst>
                  <a:ext uri="{0D108BD9-81ED-4DB2-BD59-A6C34878D82A}">
                    <a16:rowId xmlns:a16="http://schemas.microsoft.com/office/drawing/2014/main" val="10007"/>
                  </a:ext>
                </a:extLst>
              </a:tr>
              <a:tr h="542766">
                <a:tc>
                  <a:txBody>
                    <a:bodyPr/>
                    <a:lstStyle/>
                    <a:p>
                      <a:pPr algn="ctr"/>
                      <a:r>
                        <a:rPr lang="en-GB" sz="1800" b="1" dirty="0">
                          <a:solidFill>
                            <a:schemeClr val="tx1"/>
                          </a:solidFill>
                          <a:effectLst/>
                          <a:hlinkClick r:id="rId8" tooltip="1890 United States Census"/>
                        </a:rPr>
                        <a:t>1890</a:t>
                      </a:r>
                      <a:endParaRPr lang="en-GB" sz="1800" dirty="0">
                        <a:solidFill>
                          <a:schemeClr val="tx1"/>
                        </a:solidFill>
                        <a:effectLst/>
                      </a:endParaRPr>
                    </a:p>
                  </a:txBody>
                  <a:tcPr marL="56583"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r>
                        <a:rPr lang="en-GB" sz="1800" dirty="0">
                          <a:effectLst/>
                        </a:rPr>
                        <a:t>1,099,850</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r>
                        <a:rPr lang="en-GB" sz="1800" dirty="0">
                          <a:effectLst/>
                        </a:rPr>
                        <a:t>118.6%</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extLst>
                  <a:ext uri="{0D108BD9-81ED-4DB2-BD59-A6C34878D82A}">
                    <a16:rowId xmlns:a16="http://schemas.microsoft.com/office/drawing/2014/main" val="10008"/>
                  </a:ext>
                </a:extLst>
              </a:tr>
              <a:tr h="542766">
                <a:tc>
                  <a:txBody>
                    <a:bodyPr/>
                    <a:lstStyle/>
                    <a:p>
                      <a:pPr algn="ctr"/>
                      <a:r>
                        <a:rPr lang="en-GB" sz="1800" b="1" dirty="0">
                          <a:solidFill>
                            <a:schemeClr val="tx1"/>
                          </a:solidFill>
                          <a:effectLst/>
                          <a:hlinkClick r:id="rId9" tooltip="1900 United States Census"/>
                        </a:rPr>
                        <a:t>1900</a:t>
                      </a:r>
                      <a:endParaRPr lang="en-GB" sz="1800" dirty="0">
                        <a:solidFill>
                          <a:schemeClr val="tx1"/>
                        </a:solidFill>
                        <a:effectLst/>
                      </a:endParaRPr>
                    </a:p>
                  </a:txBody>
                  <a:tcPr marL="56583"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r>
                        <a:rPr lang="en-GB" sz="1800">
                          <a:effectLst/>
                        </a:rPr>
                        <a:t>1,698,575</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tc>
                  <a:txBody>
                    <a:bodyPr/>
                    <a:lstStyle/>
                    <a:p>
                      <a:pPr algn="ctr"/>
                      <a:r>
                        <a:rPr lang="en-GB" sz="1800" dirty="0">
                          <a:effectLst/>
                        </a:rPr>
                        <a:t>54.4%</a:t>
                      </a:r>
                    </a:p>
                  </a:txBody>
                  <a:tcPr marL="47152" marR="56583" marT="28279" marB="28279" anchor="ctr">
                    <a:lnL>
                      <a:noFill/>
                    </a:lnL>
                    <a:lnR>
                      <a:noFill/>
                    </a:lnR>
                    <a:lnT>
                      <a:noFill/>
                    </a:lnT>
                    <a:lnB>
                      <a:noFill/>
                    </a:lnB>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tcPr>
                </a:tc>
                <a:extLst>
                  <a:ext uri="{0D108BD9-81ED-4DB2-BD59-A6C34878D82A}">
                    <a16:rowId xmlns:a16="http://schemas.microsoft.com/office/drawing/2014/main" val="10009"/>
                  </a:ext>
                </a:extLst>
              </a:tr>
            </a:tbl>
          </a:graphicData>
        </a:graphic>
      </p:graphicFrame>
      <p:pic>
        <p:nvPicPr>
          <p:cNvPr id="2" name="Picture 1"/>
          <p:cNvPicPr>
            <a:picLocks noChangeAspect="1"/>
          </p:cNvPicPr>
          <p:nvPr/>
        </p:nvPicPr>
        <p:blipFill>
          <a:blip r:embed="rId10"/>
          <a:stretch>
            <a:fillRect/>
          </a:stretch>
        </p:blipFill>
        <p:spPr>
          <a:xfrm>
            <a:off x="4922838" y="977900"/>
            <a:ext cx="7269162" cy="6171511"/>
          </a:xfrm>
          <a:prstGeom prst="rect">
            <a:avLst/>
          </a:prstGeom>
        </p:spPr>
      </p:pic>
      <p:sp>
        <p:nvSpPr>
          <p:cNvPr id="3" name="Rectangle 2"/>
          <p:cNvSpPr/>
          <p:nvPr/>
        </p:nvSpPr>
        <p:spPr>
          <a:xfrm>
            <a:off x="7010400" y="1441451"/>
            <a:ext cx="4080387" cy="646331"/>
          </a:xfrm>
          <a:prstGeom prst="rect">
            <a:avLst/>
          </a:prstGeom>
        </p:spPr>
        <p:txBody>
          <a:bodyPr wrap="square">
            <a:spAutoFit/>
          </a:bodyPr>
          <a:lstStyle/>
          <a:p>
            <a:r>
              <a:rPr lang="en-GB" dirty="0" smtClean="0"/>
              <a:t>George Davis, </a:t>
            </a:r>
            <a:r>
              <a:rPr lang="en-GB" i="1" dirty="0" smtClean="0"/>
              <a:t>Chicago</a:t>
            </a:r>
          </a:p>
          <a:p>
            <a:r>
              <a:rPr lang="en-GB" i="1" dirty="0" smtClean="0"/>
              <a:t>in 1832 </a:t>
            </a:r>
            <a:r>
              <a:rPr lang="en-GB" dirty="0" smtClean="0"/>
              <a:t>(1893)</a:t>
            </a:r>
            <a:endParaRPr lang="en-GB" i="1" dirty="0"/>
          </a:p>
        </p:txBody>
      </p:sp>
    </p:spTree>
    <p:extLst>
      <p:ext uri="{BB962C8B-B14F-4D97-AF65-F5344CB8AC3E}">
        <p14:creationId xmlns:p14="http://schemas.microsoft.com/office/powerpoint/2010/main" val="266986341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9"/>
          <p:cNvSpPr>
            <a:spLocks noChangeArrowheads="1"/>
          </p:cNvSpPr>
          <p:nvPr/>
        </p:nvSpPr>
        <p:spPr bwMode="auto">
          <a:xfrm>
            <a:off x="1500187"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11268" name="Picture 2" descr="https://chicagology.com/wp-content/themes/revolution-20/fire/chicagofirepanoram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7836" y="6350"/>
            <a:ext cx="10004164" cy="6861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Rectangle 23"/>
          <p:cNvSpPr/>
          <p:nvPr/>
        </p:nvSpPr>
        <p:spPr>
          <a:xfrm>
            <a:off x="-1585" y="1441450"/>
            <a:ext cx="4024312" cy="4783866"/>
          </a:xfrm>
          <a:prstGeom prst="rect">
            <a:avLst/>
          </a:prstGeom>
        </p:spPr>
        <p:txBody>
          <a:bodyPr wrap="square" lIns="540000" tIns="540000" rIns="540000" bIns="540000">
            <a:spAutoFit/>
          </a:bodyPr>
          <a:lstStyle/>
          <a:p>
            <a:pPr>
              <a:defRPr/>
            </a:pPr>
            <a:r>
              <a:rPr lang="en-GB" sz="2400" b="1" dirty="0">
                <a:solidFill>
                  <a:srgbClr val="FF0000"/>
                </a:solidFill>
                <a:effectLst>
                  <a:outerShdw blurRad="38100" dist="38100" dir="2700000" algn="tl">
                    <a:srgbClr val="000000">
                      <a:alpha val="43137"/>
                    </a:srgbClr>
                  </a:outerShdw>
                </a:effectLst>
              </a:rPr>
              <a:t>Great Chicago Fire of 1871</a:t>
            </a:r>
          </a:p>
          <a:p>
            <a:pPr marL="342900" indent="-342900">
              <a:buFontTx/>
              <a:buChar char="-"/>
              <a:defRPr/>
            </a:pPr>
            <a:r>
              <a:rPr lang="en-GB" sz="2400" b="1" dirty="0">
                <a:solidFill>
                  <a:srgbClr val="FF0000"/>
                </a:solidFill>
                <a:effectLst>
                  <a:outerShdw blurRad="38100" dist="38100" dir="2700000" algn="tl">
                    <a:srgbClr val="000000">
                      <a:alpha val="43137"/>
                    </a:srgbClr>
                  </a:outerShdw>
                </a:effectLst>
              </a:rPr>
              <a:t>Destroyed roughly 3.3 square miles of  buildings</a:t>
            </a:r>
          </a:p>
          <a:p>
            <a:pPr marL="342900" indent="-342900">
              <a:buFontTx/>
              <a:buChar char="-"/>
              <a:defRPr/>
            </a:pPr>
            <a:r>
              <a:rPr lang="en-GB" sz="2400" b="1" dirty="0">
                <a:solidFill>
                  <a:srgbClr val="FF0000"/>
                </a:solidFill>
                <a:effectLst>
                  <a:outerShdw blurRad="38100" dist="38100" dir="2700000" algn="tl">
                    <a:srgbClr val="000000">
                      <a:alpha val="43137"/>
                    </a:srgbClr>
                  </a:outerShdw>
                </a:effectLst>
              </a:rPr>
              <a:t>Left more than 100,000 residents homeless</a:t>
            </a:r>
          </a:p>
          <a:p>
            <a:pPr marL="342900" indent="-342900">
              <a:buFontTx/>
              <a:buChar char="-"/>
              <a:defRPr/>
            </a:pPr>
            <a:r>
              <a:rPr lang="en-GB" sz="2400" b="1" dirty="0">
                <a:solidFill>
                  <a:srgbClr val="FF0000"/>
                </a:solidFill>
                <a:effectLst>
                  <a:outerShdw blurRad="38100" dist="38100" dir="2700000" algn="tl">
                    <a:srgbClr val="000000">
                      <a:alpha val="43137"/>
                    </a:srgbClr>
                  </a:outerShdw>
                </a:effectLst>
              </a:rPr>
              <a:t>Killed c. 300 people</a:t>
            </a:r>
          </a:p>
          <a:p>
            <a:pPr>
              <a:defRPr/>
            </a:pPr>
            <a:endParaRPr lang="en-GB" sz="2400" dirty="0">
              <a:solidFill>
                <a:srgbClr val="FF0000"/>
              </a:solidFill>
              <a:effectLst>
                <a:outerShdw blurRad="38100" dist="38100" dir="2700000" algn="tl">
                  <a:srgbClr val="000000">
                    <a:alpha val="43137"/>
                  </a:srgbClr>
                </a:outerShdw>
              </a:effectLst>
            </a:endParaRPr>
          </a:p>
        </p:txBody>
      </p:sp>
      <p:sp>
        <p:nvSpPr>
          <p:cNvPr id="6" name="Rectangle 5"/>
          <p:cNvSpPr/>
          <p:nvPr/>
        </p:nvSpPr>
        <p:spPr>
          <a:xfrm>
            <a:off x="0" y="-3175"/>
            <a:ext cx="12192000" cy="2567874"/>
          </a:xfrm>
          <a:prstGeom prst="rect">
            <a:avLst/>
          </a:prstGeom>
        </p:spPr>
        <p:txBody>
          <a:bodyPr wrap="square" lIns="540000" tIns="540000" rIns="540000" bIns="540000">
            <a:spAutoFit/>
          </a:bodyPr>
          <a:lstStyle/>
          <a:p>
            <a:pPr>
              <a:defRPr/>
            </a:pPr>
            <a:r>
              <a:rPr lang="en-GB" sz="2400" b="1" dirty="0" smtClean="0">
                <a:solidFill>
                  <a:srgbClr val="FF0000"/>
                </a:solidFill>
                <a:effectLst>
                  <a:outerShdw blurRad="38100" dist="38100" dir="2700000" algn="tl">
                    <a:srgbClr val="000000">
                      <a:alpha val="43137"/>
                    </a:srgbClr>
                  </a:outerShdw>
                </a:effectLst>
              </a:rPr>
              <a:t>Chicago </a:t>
            </a:r>
            <a:r>
              <a:rPr lang="en-GB" sz="2400" b="1" dirty="0">
                <a:solidFill>
                  <a:srgbClr val="FF0000"/>
                </a:solidFill>
                <a:effectLst>
                  <a:outerShdw blurRad="38100" dist="38100" dir="2700000" algn="tl">
                    <a:srgbClr val="000000">
                      <a:alpha val="43137"/>
                    </a:srgbClr>
                  </a:outerShdw>
                </a:effectLst>
              </a:rPr>
              <a:t>and the Columbian Exposition: </a:t>
            </a:r>
            <a:endParaRPr lang="en-GB" sz="2400" b="1" dirty="0" smtClean="0">
              <a:solidFill>
                <a:srgbClr val="FF0000"/>
              </a:solidFill>
              <a:effectLst>
                <a:outerShdw blurRad="38100" dist="38100" dir="2700000" algn="tl">
                  <a:srgbClr val="000000">
                    <a:alpha val="43137"/>
                  </a:srgbClr>
                </a:outerShdw>
              </a:effectLst>
            </a:endParaRPr>
          </a:p>
          <a:p>
            <a:pPr>
              <a:defRPr/>
            </a:pPr>
            <a:r>
              <a:rPr lang="en-GB" sz="2400" b="1" dirty="0" smtClean="0">
                <a:solidFill>
                  <a:srgbClr val="FF0000"/>
                </a:solidFill>
                <a:effectLst>
                  <a:outerShdw blurRad="38100" dist="38100" dir="2700000" algn="tl">
                    <a:srgbClr val="000000">
                      <a:alpha val="43137"/>
                    </a:srgbClr>
                  </a:outerShdw>
                </a:effectLst>
              </a:rPr>
              <a:t>‘</a:t>
            </a:r>
            <a:r>
              <a:rPr lang="en-GB" sz="2400" b="1" dirty="0">
                <a:solidFill>
                  <a:srgbClr val="FF0000"/>
                </a:solidFill>
                <a:effectLst>
                  <a:outerShdw blurRad="38100" dist="38100" dir="2700000" algn="tl">
                    <a:srgbClr val="000000">
                      <a:alpha val="43137"/>
                    </a:srgbClr>
                  </a:outerShdw>
                </a:effectLst>
              </a:rPr>
              <a:t>Phoenix City’</a:t>
            </a:r>
          </a:p>
          <a:p>
            <a:pPr>
              <a:defRPr/>
            </a:pPr>
            <a:endParaRPr lang="en-GB" sz="2400" b="1" dirty="0">
              <a:effectLst>
                <a:outerShdw blurRad="38100" dist="38100" dir="2700000" algn="tl">
                  <a:srgbClr val="000000">
                    <a:alpha val="43137"/>
                  </a:srgbClr>
                </a:outerShdw>
              </a:effectLst>
            </a:endParaRPr>
          </a:p>
          <a:p>
            <a:pPr>
              <a:defRPr/>
            </a:pPr>
            <a:endParaRPr lang="en-GB" sz="2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6726964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12888" y="-3175"/>
            <a:ext cx="9155113" cy="2198688"/>
          </a:xfrm>
          <a:prstGeom prst="rect">
            <a:avLst/>
          </a:prstGeom>
        </p:spPr>
        <p:txBody>
          <a:bodyPr lIns="540000" tIns="540000" rIns="540000" bIns="540000">
            <a:spAutoFit/>
          </a:bodyPr>
          <a:lstStyle/>
          <a:p>
            <a:pPr>
              <a:defRPr/>
            </a:pPr>
            <a:r>
              <a:rPr lang="en-GB" sz="2400" b="1" dirty="0">
                <a:effectLst>
                  <a:outerShdw blurRad="38100" dist="38100" dir="2700000" algn="tl">
                    <a:srgbClr val="000000">
                      <a:alpha val="43137"/>
                    </a:srgbClr>
                  </a:outerShdw>
                </a:effectLst>
              </a:rPr>
              <a:t>2. Chicago and the Columbian Exposition: ‘Phoenix City’</a:t>
            </a:r>
          </a:p>
          <a:p>
            <a:pPr>
              <a:defRPr/>
            </a:pPr>
            <a:endParaRPr lang="en-GB" sz="2400" b="1" dirty="0">
              <a:effectLst>
                <a:outerShdw blurRad="38100" dist="38100" dir="2700000" algn="tl">
                  <a:srgbClr val="000000">
                    <a:alpha val="43137"/>
                  </a:srgbClr>
                </a:outerShdw>
              </a:effectLst>
            </a:endParaRPr>
          </a:p>
          <a:p>
            <a:pPr>
              <a:defRPr/>
            </a:pPr>
            <a:endParaRPr lang="en-GB" sz="2400" b="1" dirty="0">
              <a:effectLst>
                <a:outerShdw blurRad="38100" dist="38100" dir="2700000" algn="tl">
                  <a:srgbClr val="000000">
                    <a:alpha val="43137"/>
                  </a:srgbClr>
                </a:outerShdw>
              </a:effectLst>
            </a:endParaRPr>
          </a:p>
        </p:txBody>
      </p:sp>
      <p:sp>
        <p:nvSpPr>
          <p:cNvPr id="12291" name="Rectangle 9"/>
          <p:cNvSpPr>
            <a:spLocks noChangeArrowheads="1"/>
          </p:cNvSpPr>
          <p:nvPr/>
        </p:nvSpPr>
        <p:spPr bwMode="auto">
          <a:xfrm>
            <a:off x="1500187"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1229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0851" y="1017588"/>
            <a:ext cx="4905375" cy="3916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293" name="Rectangle 5"/>
          <p:cNvSpPr>
            <a:spLocks noChangeArrowheads="1"/>
          </p:cNvSpPr>
          <p:nvPr/>
        </p:nvSpPr>
        <p:spPr bwMode="auto">
          <a:xfrm>
            <a:off x="1717675" y="5300663"/>
            <a:ext cx="49085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r>
              <a:rPr lang="en-GB" altLang="en-US"/>
              <a:t>Rookery Building (1888) and Masonic Temple (1893), completed by John Wellborn Root and Daniel Burnham (architects who also oversaw the planning and design of the Columbian Exposition) </a:t>
            </a:r>
          </a:p>
        </p:txBody>
      </p:sp>
      <p:pic>
        <p:nvPicPr>
          <p:cNvPr id="1229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9600" y="1017588"/>
            <a:ext cx="3563938" cy="5772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552240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6411"/>
            <a:ext cx="7429500" cy="6528619"/>
          </a:xfrm>
          <a:prstGeom prst="rect">
            <a:avLst/>
          </a:prstGeom>
        </p:spPr>
        <p:txBody>
          <a:bodyPr wrap="square" lIns="540000" tIns="360000" rIns="540000" bIns="360000">
            <a:spAutoFit/>
          </a:bodyPr>
          <a:lstStyle/>
          <a:p>
            <a:r>
              <a:rPr lang="en-GB" b="1" dirty="0" smtClean="0">
                <a:solidFill>
                  <a:srgbClr val="FF0000"/>
                </a:solidFill>
                <a:effectLst>
                  <a:outerShdw blurRad="38100" dist="38100" dir="2700000" algn="tl">
                    <a:srgbClr val="000000">
                      <a:alpha val="43137"/>
                    </a:srgbClr>
                  </a:outerShdw>
                </a:effectLst>
              </a:rPr>
              <a:t>American Historical |Association @ World’s </a:t>
            </a:r>
            <a:r>
              <a:rPr lang="en-GB" b="1" dirty="0">
                <a:solidFill>
                  <a:srgbClr val="FF0000"/>
                </a:solidFill>
                <a:effectLst>
                  <a:outerShdw blurRad="38100" dist="38100" dir="2700000" algn="tl">
                    <a:srgbClr val="000000">
                      <a:alpha val="43137"/>
                    </a:srgbClr>
                  </a:outerShdw>
                </a:effectLst>
              </a:rPr>
              <a:t>Columbian Exposition</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n-GB" sz="2400" dirty="0" smtClean="0"/>
              <a:t>Frederick Jackson Turner </a:t>
            </a:r>
            <a:r>
              <a:rPr lang="en-GB" sz="2400" dirty="0"/>
              <a:t>first presented ‘The Significance of the Frontier in American History’ at the annual meeting of the American Historical Association (AHA) annual meeting, held in conjunction with the Chicago Columbian Exposition, 1893</a:t>
            </a:r>
          </a:p>
          <a:p>
            <a:pPr marL="285750" indent="-285750">
              <a:buFont typeface="Arial" panose="020B0604020202020204" pitchFamily="34" charset="0"/>
              <a:buChar char="•"/>
            </a:pPr>
            <a:endParaRPr lang="en-GB" sz="1100" dirty="0"/>
          </a:p>
          <a:p>
            <a:pPr marL="285750" indent="-285750">
              <a:buFont typeface="Arial" panose="020B0604020202020204" pitchFamily="34" charset="0"/>
              <a:buChar char="•"/>
            </a:pPr>
            <a:r>
              <a:rPr lang="en-GB" sz="2400" dirty="0"/>
              <a:t>Turner representative of new class of professional historians </a:t>
            </a:r>
          </a:p>
          <a:p>
            <a:pPr marL="742950" lvl="1" indent="-285750">
              <a:buFontTx/>
              <a:buChar char="-"/>
            </a:pPr>
            <a:r>
              <a:rPr lang="en-GB" sz="2400" dirty="0"/>
              <a:t>AHA est. 1884</a:t>
            </a:r>
          </a:p>
          <a:p>
            <a:pPr marL="742950" lvl="1" indent="-285750">
              <a:buFontTx/>
              <a:buChar char="-"/>
            </a:pPr>
            <a:r>
              <a:rPr lang="en-GB" sz="2400" dirty="0"/>
              <a:t>Turner gained PhD in History, and professor at University of Wisconsin (later appointments included time working at Harvard)</a:t>
            </a:r>
          </a:p>
        </p:txBody>
      </p:sp>
      <p:sp>
        <p:nvSpPr>
          <p:cNvPr id="5" name="Rectangle 4"/>
          <p:cNvSpPr/>
          <p:nvPr/>
        </p:nvSpPr>
        <p:spPr>
          <a:xfrm>
            <a:off x="1531664" y="3284985"/>
            <a:ext cx="9158986" cy="1019419"/>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1900" dirty="0">
              <a:solidFill>
                <a:prstClr val="black"/>
              </a:solidFill>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6411"/>
            <a:ext cx="4762500" cy="67677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223270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411"/>
            <a:ext cx="8783200" cy="5774567"/>
          </a:xfrm>
          <a:prstGeom prst="rect">
            <a:avLst/>
          </a:prstGeom>
        </p:spPr>
        <p:txBody>
          <a:bodyPr wrap="square" lIns="540000" tIns="360000" rIns="540000" bIns="360000">
            <a:spAutoFit/>
          </a:bodyPr>
          <a:lstStyle/>
          <a:p>
            <a:r>
              <a:rPr lang="en-GB" sz="3200" dirty="0" smtClean="0">
                <a:latin typeface="Elephant" panose="02020904090505020303" pitchFamily="18" charset="0"/>
              </a:rPr>
              <a:t>Frederick Jackson Turner </a:t>
            </a:r>
            <a:r>
              <a:rPr lang="en-GB" sz="2400" dirty="0" smtClean="0">
                <a:latin typeface="Elephant" panose="02020904090505020303" pitchFamily="18" charset="0"/>
              </a:rPr>
              <a:t>(1861 – 1932)</a:t>
            </a:r>
          </a:p>
          <a:p>
            <a:endParaRPr lang="en-GB" sz="2400" dirty="0" smtClean="0"/>
          </a:p>
          <a:p>
            <a:pPr marL="285750" indent="-285750">
              <a:buFont typeface="Arial" panose="020B0604020202020204" pitchFamily="34" charset="0"/>
              <a:buChar char="•"/>
            </a:pPr>
            <a:r>
              <a:rPr lang="en-GB" sz="2400" dirty="0" smtClean="0"/>
              <a:t>A Westerner: born, raised and worked in Wisconsin; later retired to California</a:t>
            </a:r>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r>
              <a:rPr lang="en-GB" sz="2400" dirty="0" smtClean="0"/>
              <a:t>Experience of the Frontier: hometown Portage, Wisconsin once a frontier outpost</a:t>
            </a:r>
          </a:p>
          <a:p>
            <a:endParaRPr lang="en-GB" sz="2400" b="1" dirty="0" smtClean="0">
              <a:solidFill>
                <a:srgbClr val="FF0000"/>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n-GB" sz="2400" dirty="0" smtClean="0"/>
              <a:t>Father Andrew Jackson Turner (1832–1905): newspaper editor; Republican state representative for Wisconsin, and mayor of Portage; connections to railroad industry</a:t>
            </a:r>
          </a:p>
          <a:p>
            <a:endParaRPr lang="en-GB" sz="2000" b="1" dirty="0">
              <a:solidFill>
                <a:srgbClr val="FF0000"/>
              </a:solidFill>
              <a:effectLst>
                <a:outerShdw blurRad="38100" dist="38100" dir="2700000" algn="tl">
                  <a:srgbClr val="000000">
                    <a:alpha val="43137"/>
                  </a:srgbClr>
                </a:outerShdw>
              </a:effectLst>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2" name="AutoShape 2" descr="https://upload.wikimedia.org/wikipedia/commons/6/6d/Picture_of_Frederick_Jackson_Turner.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83200" y="550813"/>
            <a:ext cx="3838396" cy="57934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832454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22422" y="-3175"/>
            <a:ext cx="10445579" cy="1828800"/>
          </a:xfrm>
          <a:prstGeom prst="rect">
            <a:avLst/>
          </a:prstGeom>
        </p:spPr>
        <p:txBody>
          <a:bodyPr wrap="square" lIns="540000" tIns="540000" rIns="540000" bIns="540000">
            <a:spAutoFit/>
          </a:bodyPr>
          <a:lstStyle/>
          <a:p>
            <a:pPr>
              <a:defRPr/>
            </a:pPr>
            <a:r>
              <a:rPr lang="en-GB" sz="2400" dirty="0" smtClean="0">
                <a:latin typeface="Elephant" panose="02020904090505020303" pitchFamily="18" charset="0"/>
              </a:rPr>
              <a:t>Turner’s Frontier Thesis</a:t>
            </a:r>
            <a:endParaRPr lang="en-GB" sz="2400" dirty="0">
              <a:latin typeface="Elephant" panose="02020904090505020303" pitchFamily="18" charset="0"/>
            </a:endParaRPr>
          </a:p>
          <a:p>
            <a:pPr marL="457200" indent="-457200">
              <a:buFontTx/>
              <a:buAutoNum type="arabicPeriod"/>
              <a:defRPr/>
            </a:pPr>
            <a:endParaRPr lang="en-GB" sz="2400" b="1" dirty="0">
              <a:solidFill>
                <a:srgbClr val="FF0000"/>
              </a:solidFill>
              <a:effectLst>
                <a:outerShdw blurRad="38100" dist="38100" dir="2700000" algn="tl">
                  <a:srgbClr val="000000">
                    <a:alpha val="43137"/>
                  </a:srgbClr>
                </a:outerShdw>
              </a:effectLst>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3407" y="1302114"/>
            <a:ext cx="2389187" cy="3603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0" y="-3176"/>
            <a:ext cx="9473407" cy="6574786"/>
          </a:xfrm>
          <a:prstGeom prst="rect">
            <a:avLst/>
          </a:prstGeom>
        </p:spPr>
        <p:txBody>
          <a:bodyPr wrap="square" lIns="540000" tIns="360000" rIns="540000" bIns="360000">
            <a:spAutoFit/>
          </a:bodyPr>
          <a:lstStyle/>
          <a:p>
            <a:pPr>
              <a:defRPr/>
            </a:pPr>
            <a:endParaRPr lang="en-GB" sz="2000" b="1" dirty="0">
              <a:solidFill>
                <a:srgbClr val="FF0000"/>
              </a:solidFill>
              <a:effectLst>
                <a:outerShdw blurRad="38100" dist="38100" dir="2700000" algn="tl">
                  <a:srgbClr val="000000">
                    <a:alpha val="43137"/>
                  </a:srgbClr>
                </a:outerShdw>
              </a:effectLst>
            </a:endParaRPr>
          </a:p>
          <a:p>
            <a:pPr>
              <a:defRPr/>
            </a:pPr>
            <a:endParaRPr lang="en-GB" sz="2000" b="1" dirty="0">
              <a:solidFill>
                <a:srgbClr val="FF0000"/>
              </a:solidFill>
              <a:effectLst>
                <a:outerShdw blurRad="38100" dist="38100" dir="2700000" algn="tl">
                  <a:srgbClr val="000000">
                    <a:alpha val="43137"/>
                  </a:srgbClr>
                </a:outerShdw>
              </a:effectLst>
            </a:endParaRPr>
          </a:p>
          <a:p>
            <a:pPr>
              <a:defRPr/>
            </a:pPr>
            <a:endParaRPr lang="en-GB" sz="2000" b="1" dirty="0">
              <a:solidFill>
                <a:srgbClr val="FF0000"/>
              </a:solidFill>
              <a:effectLst>
                <a:outerShdw blurRad="38100" dist="38100" dir="2700000" algn="tl">
                  <a:srgbClr val="000000">
                    <a:alpha val="43137"/>
                  </a:srgbClr>
                </a:outerShdw>
              </a:effectLst>
            </a:endParaRPr>
          </a:p>
          <a:p>
            <a:pPr algn="just">
              <a:defRPr/>
            </a:pPr>
            <a:r>
              <a:rPr lang="en-GB" sz="2400" dirty="0"/>
              <a:t>“In a recent bulletin of the Superintendent of the Census for 1890 appear these significant words: ‘Up to and including 1880 the country had a frontier of settlement, but at present the unsettled area has been so broken into by isolated bodies of settlement that there can hardly be said to be a frontier line … This brief official statement marks the closing of a great historic movement. Up to our own day American history has been in a large degree the history of the colonization of the Great West. </a:t>
            </a:r>
            <a:r>
              <a:rPr lang="en-GB" sz="2400" b="1" dirty="0"/>
              <a:t>The existence of an area of free land, its continuous recession, and the advance of American settlement westward, explain American development.</a:t>
            </a:r>
            <a:r>
              <a:rPr lang="en-GB" sz="2400" dirty="0"/>
              <a:t>”</a:t>
            </a:r>
          </a:p>
          <a:p>
            <a:pPr marL="342900" indent="-342900" algn="r">
              <a:buFontTx/>
              <a:buChar char="-"/>
              <a:defRPr/>
            </a:pPr>
            <a:r>
              <a:rPr lang="en-GB" sz="2000" dirty="0"/>
              <a:t>Frederick Jackson Turner, ‘The Significance of the Frontier in American History’ (1893)</a:t>
            </a:r>
          </a:p>
          <a:p>
            <a:pPr algn="just">
              <a:defRPr/>
            </a:pPr>
            <a:r>
              <a:rPr lang="en-GB" sz="2000" dirty="0"/>
              <a:t> </a:t>
            </a:r>
          </a:p>
          <a:p>
            <a:pPr algn="just">
              <a:defRPr/>
            </a:pPr>
            <a:endParaRPr lang="en-GB" sz="20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3180428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9"/>
          <p:cNvSpPr>
            <a:spLocks noChangeArrowheads="1"/>
          </p:cNvSpPr>
          <p:nvPr/>
        </p:nvSpPr>
        <p:spPr bwMode="auto">
          <a:xfrm>
            <a:off x="1500187"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14340" name="Picture 3"/>
          <p:cNvPicPr>
            <a:picLocks noChangeAspect="1" noChangeArrowheads="1"/>
          </p:cNvPicPr>
          <p:nvPr/>
        </p:nvPicPr>
        <p:blipFill>
          <a:blip r:embed="rId3">
            <a:extLst>
              <a:ext uri="{28A0092B-C50C-407E-A947-70E740481C1C}">
                <a14:useLocalDpi xmlns:a14="http://schemas.microsoft.com/office/drawing/2010/main" val="0"/>
              </a:ext>
            </a:extLst>
          </a:blip>
          <a:srcRect b="8917"/>
          <a:stretch>
            <a:fillRect/>
          </a:stretch>
        </p:blipFill>
        <p:spPr bwMode="auto">
          <a:xfrm>
            <a:off x="9477375" y="6350"/>
            <a:ext cx="2714625" cy="3513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0" y="6350"/>
            <a:ext cx="9444037" cy="6630525"/>
          </a:xfrm>
          <a:prstGeom prst="rect">
            <a:avLst/>
          </a:prstGeom>
        </p:spPr>
        <p:txBody>
          <a:bodyPr wrap="square" lIns="540000" tIns="540000" rIns="540000" bIns="540000">
            <a:spAutoFit/>
          </a:bodyPr>
          <a:lstStyle/>
          <a:p>
            <a:pPr algn="just">
              <a:defRPr/>
            </a:pPr>
            <a:r>
              <a:rPr lang="en-GB" sz="2400" dirty="0"/>
              <a:t>“The peculiarity of American institutions is that they have been compelled to adapt to the … changes involved in crossing a continent, in winning a wilderness and in developing at each area of this progress out of the primitive economic and political conditions of the frontier </a:t>
            </a:r>
            <a:r>
              <a:rPr lang="en-GB" sz="2400" b="1" dirty="0">
                <a:solidFill>
                  <a:srgbClr val="FF0000"/>
                </a:solidFill>
              </a:rPr>
              <a:t>into the </a:t>
            </a:r>
            <a:r>
              <a:rPr lang="en-GB" sz="2400" b="1" dirty="0">
                <a:solidFill>
                  <a:srgbClr val="FF0000"/>
                </a:solidFill>
                <a:effectLst>
                  <a:outerShdw blurRad="38100" dist="38100" dir="2700000" algn="tl">
                    <a:srgbClr val="000000">
                      <a:alpha val="43137"/>
                    </a:srgbClr>
                  </a:outerShdw>
                </a:effectLst>
              </a:rPr>
              <a:t>complexity of city life</a:t>
            </a:r>
            <a:r>
              <a:rPr lang="en-GB" sz="2400" dirty="0"/>
              <a:t>.”</a:t>
            </a:r>
          </a:p>
          <a:p>
            <a:pPr algn="just">
              <a:defRPr/>
            </a:pPr>
            <a:endParaRPr lang="en-GB" sz="2400" dirty="0"/>
          </a:p>
          <a:p>
            <a:pPr algn="just">
              <a:defRPr/>
            </a:pPr>
            <a:r>
              <a:rPr lang="en-GB" sz="2400" dirty="0"/>
              <a:t>“</a:t>
            </a:r>
            <a:r>
              <a:rPr lang="en-GB" sz="2400" b="1" dirty="0">
                <a:solidFill>
                  <a:srgbClr val="FF0000"/>
                </a:solidFill>
              </a:rPr>
              <a:t>Line by line as we read this continental page from West to East we find the record of </a:t>
            </a:r>
            <a:r>
              <a:rPr lang="en-GB" sz="2400" b="1" dirty="0">
                <a:solidFill>
                  <a:srgbClr val="FF0000"/>
                </a:solidFill>
                <a:effectLst>
                  <a:outerShdw blurRad="38100" dist="38100" dir="2700000" algn="tl">
                    <a:srgbClr val="000000">
                      <a:alpha val="43137"/>
                    </a:srgbClr>
                  </a:outerShdw>
                </a:effectLst>
              </a:rPr>
              <a:t>social evolution</a:t>
            </a:r>
            <a:r>
              <a:rPr lang="en-GB" sz="2400" dirty="0"/>
              <a:t>. It begins with the Indian and the hunter; it goes on to tell of the disintegration of savagery by the entrance of the trader, the pathfinder of civilization; we read the annals of the pastoral stage in ranch life; the exploitation of the soil by the raising of </a:t>
            </a:r>
            <a:r>
              <a:rPr lang="en-GB" sz="2400" dirty="0" err="1"/>
              <a:t>unrotated</a:t>
            </a:r>
            <a:r>
              <a:rPr lang="en-GB" sz="2400" dirty="0"/>
              <a:t> crops of corn and wheat in sparsely settled farming communities; the intensive culture of the denser farm settlement; </a:t>
            </a:r>
            <a:r>
              <a:rPr lang="en-GB" sz="2400" b="1" dirty="0">
                <a:solidFill>
                  <a:srgbClr val="FF0000"/>
                </a:solidFill>
              </a:rPr>
              <a:t>and finally the manufacturing organization with city and factory system</a:t>
            </a:r>
            <a:r>
              <a:rPr lang="en-GB" sz="2400" dirty="0"/>
              <a:t>.”</a:t>
            </a:r>
          </a:p>
        </p:txBody>
      </p:sp>
      <p:pic>
        <p:nvPicPr>
          <p:cNvPr id="143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44037" y="4652964"/>
            <a:ext cx="2747963" cy="1925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038258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9761838" cy="3412382"/>
          </a:xfrm>
          <a:prstGeom prst="rect">
            <a:avLst/>
          </a:prstGeom>
        </p:spPr>
        <p:txBody>
          <a:bodyPr wrap="square" lIns="540000" tIns="360000" rIns="540000" bIns="360000">
            <a:spAutoFit/>
          </a:bodyPr>
          <a:lstStyle/>
          <a:p>
            <a:endParaRPr lang="en-GB" sz="1050" b="1" u="sng" dirty="0">
              <a:solidFill>
                <a:prstClr val="black"/>
              </a:solidFill>
              <a:latin typeface="Calibri"/>
            </a:endParaRPr>
          </a:p>
          <a:p>
            <a:pPr marL="342900" indent="-342900" algn="just">
              <a:buFont typeface="Arial" panose="020B0604020202020204" pitchFamily="34" charset="0"/>
              <a:buChar char="•"/>
            </a:pPr>
            <a:r>
              <a:rPr lang="en-GB" sz="2400" dirty="0">
                <a:solidFill>
                  <a:prstClr val="black"/>
                </a:solidFill>
              </a:rPr>
              <a:t>‘Wealth,’ published by steel magnate Andrew Carnegie in 1889, articulated an ideological rationale for </a:t>
            </a:r>
            <a:r>
              <a:rPr lang="en-GB" sz="2400" dirty="0" smtClean="0">
                <a:solidFill>
                  <a:prstClr val="black"/>
                </a:solidFill>
              </a:rPr>
              <a:t>westward expansion and entrepreneurial capitalism</a:t>
            </a:r>
            <a:endParaRPr lang="en-GB" sz="2400" dirty="0">
              <a:solidFill>
                <a:prstClr val="black"/>
              </a:solidFill>
            </a:endParaRPr>
          </a:p>
          <a:p>
            <a:pPr marL="342900" indent="-342900" algn="just">
              <a:buFont typeface="Arial" panose="020B0604020202020204" pitchFamily="34" charset="0"/>
              <a:buChar char="•"/>
            </a:pPr>
            <a:endParaRPr lang="en-GB" sz="2400" dirty="0" smtClean="0">
              <a:solidFill>
                <a:prstClr val="black"/>
              </a:solidFill>
              <a:latin typeface="Calibri"/>
            </a:endParaRPr>
          </a:p>
          <a:p>
            <a:pPr marL="342900" indent="-342900" algn="just">
              <a:buFont typeface="Arial" panose="020B0604020202020204" pitchFamily="34" charset="0"/>
              <a:buChar char="•"/>
            </a:pPr>
            <a:r>
              <a:rPr lang="en-GB" sz="2400" dirty="0" smtClean="0">
                <a:solidFill>
                  <a:prstClr val="black"/>
                </a:solidFill>
                <a:latin typeface="Calibri"/>
              </a:rPr>
              <a:t>Carnegie </a:t>
            </a:r>
            <a:r>
              <a:rPr lang="en-GB" sz="2400" dirty="0">
                <a:solidFill>
                  <a:prstClr val="black"/>
                </a:solidFill>
                <a:latin typeface="Calibri"/>
              </a:rPr>
              <a:t>et </a:t>
            </a:r>
            <a:r>
              <a:rPr lang="en-GB" sz="2400" dirty="0" err="1">
                <a:solidFill>
                  <a:prstClr val="black"/>
                </a:solidFill>
                <a:latin typeface="Calibri"/>
              </a:rPr>
              <a:t>al’s</a:t>
            </a:r>
            <a:r>
              <a:rPr lang="en-GB" sz="2400" dirty="0">
                <a:solidFill>
                  <a:prstClr val="black"/>
                </a:solidFill>
                <a:latin typeface="Calibri"/>
              </a:rPr>
              <a:t> emphasis on </a:t>
            </a:r>
            <a:r>
              <a:rPr lang="en-GB" sz="2400" b="1" dirty="0">
                <a:solidFill>
                  <a:prstClr val="black"/>
                </a:solidFill>
                <a:latin typeface="Calibri"/>
              </a:rPr>
              <a:t>progress </a:t>
            </a:r>
            <a:r>
              <a:rPr lang="en-GB" sz="2400" dirty="0">
                <a:solidFill>
                  <a:prstClr val="black"/>
                </a:solidFill>
                <a:latin typeface="Calibri"/>
              </a:rPr>
              <a:t>(evolution), </a:t>
            </a:r>
            <a:r>
              <a:rPr lang="en-GB" sz="2400" b="1" dirty="0">
                <a:solidFill>
                  <a:prstClr val="black"/>
                </a:solidFill>
                <a:latin typeface="Calibri"/>
              </a:rPr>
              <a:t>individualism </a:t>
            </a:r>
            <a:r>
              <a:rPr lang="en-GB" sz="2400" dirty="0">
                <a:solidFill>
                  <a:prstClr val="black"/>
                </a:solidFill>
                <a:latin typeface="Calibri"/>
              </a:rPr>
              <a:t>and ‘</a:t>
            </a:r>
            <a:r>
              <a:rPr lang="en-GB" sz="2400" b="1" dirty="0">
                <a:solidFill>
                  <a:prstClr val="black"/>
                </a:solidFill>
                <a:latin typeface="Calibri"/>
              </a:rPr>
              <a:t>race</a:t>
            </a:r>
            <a:r>
              <a:rPr lang="en-GB" sz="2400" dirty="0">
                <a:solidFill>
                  <a:prstClr val="black"/>
                </a:solidFill>
                <a:latin typeface="Calibri"/>
              </a:rPr>
              <a:t>’ fitted prevailing intellectual trends of late Victorian era</a:t>
            </a:r>
            <a:endParaRPr lang="en-GB" sz="1050" dirty="0">
              <a:solidFill>
                <a:prstClr val="black"/>
              </a:solidFill>
              <a:latin typeface="Calibri"/>
            </a:endParaRPr>
          </a:p>
          <a:p>
            <a:pPr marL="342900" indent="-342900" algn="just">
              <a:buFont typeface="Arial" panose="020B0604020202020204" pitchFamily="34" charset="0"/>
              <a:buChar char="•"/>
            </a:pPr>
            <a:endParaRPr lang="en-GB" sz="1000" dirty="0">
              <a:solidFill>
                <a:prstClr val="black"/>
              </a:solidFill>
              <a:latin typeface="Calibri"/>
            </a:endParaRPr>
          </a:p>
          <a:p>
            <a:pPr marL="342900" indent="-342900" algn="just">
              <a:buFont typeface="Arial" panose="020B0604020202020204" pitchFamily="34" charset="0"/>
              <a:buChar char="•"/>
            </a:pPr>
            <a:endParaRPr lang="en-GB" sz="1000" dirty="0">
              <a:solidFill>
                <a:prstClr val="black"/>
              </a:solidFill>
              <a:latin typeface="Calibri"/>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pic>
        <p:nvPicPr>
          <p:cNvPr id="3" name="Picture 2"/>
          <p:cNvPicPr>
            <a:picLocks noChangeAspect="1"/>
          </p:cNvPicPr>
          <p:nvPr/>
        </p:nvPicPr>
        <p:blipFill>
          <a:blip r:embed="rId3"/>
          <a:stretch>
            <a:fillRect/>
          </a:stretch>
        </p:blipFill>
        <p:spPr>
          <a:xfrm>
            <a:off x="9761838" y="333641"/>
            <a:ext cx="2074660" cy="2745097"/>
          </a:xfrm>
          <a:prstGeom prst="rect">
            <a:avLst/>
          </a:prstGeom>
        </p:spPr>
      </p:pic>
      <p:sp>
        <p:nvSpPr>
          <p:cNvPr id="5" name="Rectangle 4"/>
          <p:cNvSpPr/>
          <p:nvPr/>
        </p:nvSpPr>
        <p:spPr>
          <a:xfrm>
            <a:off x="34226" y="2806982"/>
            <a:ext cx="12157774" cy="4051018"/>
          </a:xfrm>
          <a:prstGeom prst="rect">
            <a:avLst/>
          </a:prstGeom>
        </p:spPr>
        <p:txBody>
          <a:bodyPr wrap="square" lIns="540000" tIns="360000" rIns="540000" bIns="360000">
            <a:spAutoFit/>
          </a:bodyPr>
          <a:lstStyle/>
          <a:p>
            <a:pPr algn="just"/>
            <a:r>
              <a:rPr lang="en-US" sz="2400" dirty="0" smtClean="0">
                <a:solidFill>
                  <a:prstClr val="black"/>
                </a:solidFill>
                <a:latin typeface="Calibri"/>
              </a:rPr>
              <a:t>“</a:t>
            </a:r>
            <a:r>
              <a:rPr lang="en-US" sz="2400" dirty="0">
                <a:solidFill>
                  <a:prstClr val="black"/>
                </a:solidFill>
                <a:latin typeface="Calibri"/>
              </a:rPr>
              <a:t>The </a:t>
            </a:r>
            <a:r>
              <a:rPr lang="en-US" sz="2400" b="1" dirty="0">
                <a:solidFill>
                  <a:prstClr val="black"/>
                </a:solidFill>
                <a:latin typeface="Calibri"/>
              </a:rPr>
              <a:t>problem of our age </a:t>
            </a:r>
            <a:r>
              <a:rPr lang="en-US" sz="2400" dirty="0">
                <a:solidFill>
                  <a:prstClr val="black"/>
                </a:solidFill>
                <a:latin typeface="Calibri"/>
              </a:rPr>
              <a:t>is the proper administration of wealth, so that the ties of brotherhood may still bind together the rich and poor in harmonious relationship  … In former days there was little difference between the dwelling, dress, food, and environment of the chief and those of his retainers. </a:t>
            </a:r>
            <a:r>
              <a:rPr lang="en-US" sz="2400" b="1" dirty="0">
                <a:solidFill>
                  <a:srgbClr val="FF0000"/>
                </a:solidFill>
                <a:latin typeface="Calibri"/>
              </a:rPr>
              <a:t>The Indians are to-day where civilized man then was</a:t>
            </a:r>
            <a:r>
              <a:rPr lang="en-US" sz="2400" dirty="0">
                <a:solidFill>
                  <a:prstClr val="black"/>
                </a:solidFill>
                <a:latin typeface="Calibri"/>
              </a:rPr>
              <a:t>. </a:t>
            </a:r>
            <a:r>
              <a:rPr lang="en-US" sz="2400" dirty="0">
                <a:solidFill>
                  <a:srgbClr val="0000FF"/>
                </a:solidFill>
                <a:latin typeface="Calibri"/>
              </a:rPr>
              <a:t>When visiting the Sioux, I was led to the wigwam of the chief. It was just like the others in external appearance, and even within the difference was trifling between it and those of the poorest of his braves</a:t>
            </a:r>
            <a:r>
              <a:rPr lang="en-US" sz="2400" dirty="0">
                <a:solidFill>
                  <a:prstClr val="black"/>
                </a:solidFill>
                <a:latin typeface="Calibri"/>
              </a:rPr>
              <a:t>. The contrast between the palace of the millionaire and the cottage of the laborer with us to-day measures the change which has come with civilization.”</a:t>
            </a:r>
            <a:endParaRPr lang="en-GB" sz="2400" dirty="0">
              <a:solidFill>
                <a:prstClr val="black"/>
              </a:solidFill>
              <a:latin typeface="Calibri"/>
            </a:endParaRPr>
          </a:p>
        </p:txBody>
      </p:sp>
    </p:spTree>
    <p:extLst>
      <p:ext uri="{BB962C8B-B14F-4D97-AF65-F5344CB8AC3E}">
        <p14:creationId xmlns:p14="http://schemas.microsoft.com/office/powerpoint/2010/main" val="93427816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GB" altLang="en-US">
              <a:solidFill>
                <a:srgbClr val="000000"/>
              </a:solidFill>
            </a:endParaRPr>
          </a:p>
        </p:txBody>
      </p:sp>
      <p:sp>
        <p:nvSpPr>
          <p:cNvPr id="11" name="Rectangle 10"/>
          <p:cNvSpPr/>
          <p:nvPr/>
        </p:nvSpPr>
        <p:spPr>
          <a:xfrm>
            <a:off x="0" y="-1"/>
            <a:ext cx="5317330" cy="2481358"/>
          </a:xfrm>
          <a:prstGeom prst="rect">
            <a:avLst/>
          </a:prstGeom>
        </p:spPr>
        <p:txBody>
          <a:bodyPr wrap="square" lIns="540000" tIns="360000" rIns="540000" bIns="360000">
            <a:spAutoFit/>
          </a:bodyPr>
          <a:lstStyle/>
          <a:p>
            <a:pPr algn="just">
              <a:defRPr/>
            </a:pPr>
            <a:r>
              <a:rPr lang="en-GB" sz="1900" b="1" dirty="0">
                <a:solidFill>
                  <a:prstClr val="black"/>
                </a:solidFill>
              </a:rPr>
              <a:t>1865–1890 – the ‘classic’ Frontier era</a:t>
            </a:r>
          </a:p>
          <a:p>
            <a:pPr algn="just">
              <a:defRPr/>
            </a:pPr>
            <a:endParaRPr lang="en-GB" sz="1900" dirty="0">
              <a:solidFill>
                <a:prstClr val="black"/>
              </a:solidFill>
            </a:endParaRPr>
          </a:p>
          <a:p>
            <a:pPr marL="342900" indent="-342900" algn="just">
              <a:buFont typeface="Arial" panose="020B0604020202020204" pitchFamily="34" charset="0"/>
              <a:buChar char="•"/>
              <a:defRPr/>
            </a:pPr>
            <a:r>
              <a:rPr lang="en-GB" sz="1900" dirty="0">
                <a:solidFill>
                  <a:prstClr val="black"/>
                </a:solidFill>
              </a:rPr>
              <a:t>‘Incorporation’ of Indian into American culture (e.g. as Wild West performer and as pacified exhibit at international expositions)</a:t>
            </a:r>
          </a:p>
        </p:txBody>
      </p:sp>
      <p:pic>
        <p:nvPicPr>
          <p:cNvPr id="81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4415" y="7937"/>
            <a:ext cx="6540500" cy="52779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9"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094" y="2619632"/>
            <a:ext cx="5686129" cy="3411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200" name="TextBox 13"/>
          <p:cNvSpPr txBox="1">
            <a:spLocks noChangeArrowheads="1"/>
          </p:cNvSpPr>
          <p:nvPr/>
        </p:nvSpPr>
        <p:spPr bwMode="auto">
          <a:xfrm>
            <a:off x="1485900" y="6071112"/>
            <a:ext cx="5762228" cy="855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lvl="0" algn="r" eaLnBrk="1" hangingPunct="1"/>
            <a:r>
              <a:rPr lang="en-GB" altLang="en-US" sz="1600" dirty="0"/>
              <a:t>Columbian Exposition admittance ticket; Buffalo Bill at the Chicago </a:t>
            </a:r>
            <a:r>
              <a:rPr lang="en-GB" altLang="en-US" sz="1600" dirty="0" smtClean="0"/>
              <a:t>1893; </a:t>
            </a:r>
            <a:r>
              <a:rPr lang="en-GB" altLang="en-US" sz="1600" dirty="0" err="1"/>
              <a:t>Penobscot</a:t>
            </a:r>
            <a:r>
              <a:rPr lang="en-GB" altLang="en-US" sz="1600" dirty="0"/>
              <a:t> Indians at </a:t>
            </a:r>
            <a:r>
              <a:rPr lang="en-GB" altLang="en-US" sz="1600" dirty="0" smtClean="0"/>
              <a:t>exposition)</a:t>
            </a:r>
            <a:endParaRPr lang="en-GB" altLang="en-US" sz="1600" dirty="0"/>
          </a:p>
        </p:txBody>
      </p:sp>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54665" y="3946548"/>
            <a:ext cx="3437335" cy="2694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524439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66069" y="0"/>
            <a:ext cx="5715000" cy="5686425"/>
          </a:xfrm>
          <a:prstGeom prst="rect">
            <a:avLst/>
          </a:prstGeom>
        </p:spPr>
      </p:pic>
      <p:pic>
        <p:nvPicPr>
          <p:cNvPr id="3" name="Picture 2"/>
          <p:cNvPicPr>
            <a:picLocks noChangeAspect="1"/>
          </p:cNvPicPr>
          <p:nvPr/>
        </p:nvPicPr>
        <p:blipFill>
          <a:blip r:embed="rId3"/>
          <a:stretch>
            <a:fillRect/>
          </a:stretch>
        </p:blipFill>
        <p:spPr>
          <a:xfrm>
            <a:off x="6623221" y="0"/>
            <a:ext cx="5222789" cy="6550176"/>
          </a:xfrm>
          <a:prstGeom prst="rect">
            <a:avLst/>
          </a:prstGeom>
        </p:spPr>
      </p:pic>
    </p:spTree>
    <p:extLst>
      <p:ext uri="{BB962C8B-B14F-4D97-AF65-F5344CB8AC3E}">
        <p14:creationId xmlns:p14="http://schemas.microsoft.com/office/powerpoint/2010/main" val="183171461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How does the </a:t>
            </a:r>
            <a:r>
              <a:rPr lang="en-GB" dirty="0" smtClean="0"/>
              <a:t>programme portray the William Cody and the Wild West</a:t>
            </a:r>
            <a:r>
              <a:rPr lang="en-GB" dirty="0"/>
              <a:t>?</a:t>
            </a:r>
          </a:p>
          <a:p>
            <a:r>
              <a:rPr lang="en-GB" dirty="0"/>
              <a:t>According to the </a:t>
            </a:r>
            <a:r>
              <a:rPr lang="en-GB" dirty="0" smtClean="0"/>
              <a:t>programme, what </a:t>
            </a:r>
            <a:r>
              <a:rPr lang="en-GB" dirty="0"/>
              <a:t>are the values of the </a:t>
            </a:r>
            <a:r>
              <a:rPr lang="en-GB" dirty="0" smtClean="0"/>
              <a:t>West? What </a:t>
            </a:r>
            <a:r>
              <a:rPr lang="en-GB" dirty="0"/>
              <a:t>skills did the West inculcate in Americans</a:t>
            </a:r>
            <a:r>
              <a:rPr lang="en-GB" dirty="0" smtClean="0"/>
              <a:t>?</a:t>
            </a:r>
            <a:endParaRPr lang="en-GB" dirty="0"/>
          </a:p>
          <a:p>
            <a:r>
              <a:rPr lang="en-GB" dirty="0" smtClean="0"/>
              <a:t>How </a:t>
            </a:r>
            <a:r>
              <a:rPr lang="en-GB" dirty="0"/>
              <a:t>does the </a:t>
            </a:r>
            <a:r>
              <a:rPr lang="en-GB" dirty="0" smtClean="0"/>
              <a:t>programme portray Indians and why might this be significant?</a:t>
            </a:r>
          </a:p>
          <a:p>
            <a:r>
              <a:rPr lang="en-GB" dirty="0" smtClean="0"/>
              <a:t>How </a:t>
            </a:r>
            <a:r>
              <a:rPr lang="en-GB" dirty="0"/>
              <a:t>does Buffalo Bill's Wild West </a:t>
            </a:r>
            <a:r>
              <a:rPr lang="en-GB" dirty="0" smtClean="0"/>
              <a:t>situate the United States in relation to the </a:t>
            </a:r>
            <a:r>
              <a:rPr lang="en-GB" dirty="0"/>
              <a:t>rest of the world</a:t>
            </a:r>
            <a:r>
              <a:rPr lang="en-GB" dirty="0" smtClean="0"/>
              <a:t>?</a:t>
            </a:r>
          </a:p>
          <a:p>
            <a:r>
              <a:rPr lang="en-GB" dirty="0" smtClean="0"/>
              <a:t>Does the programme offer a interpretation and/or narrative of history in any way?</a:t>
            </a:r>
            <a:endParaRPr lang="en-GB" dirty="0"/>
          </a:p>
          <a:p>
            <a:endParaRPr lang="en-GB" dirty="0"/>
          </a:p>
        </p:txBody>
      </p:sp>
    </p:spTree>
    <p:extLst>
      <p:ext uri="{BB962C8B-B14F-4D97-AF65-F5344CB8AC3E}">
        <p14:creationId xmlns:p14="http://schemas.microsoft.com/office/powerpoint/2010/main" val="76250498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17421"/>
          <a:stretch/>
        </p:blipFill>
        <p:spPr bwMode="auto">
          <a:xfrm>
            <a:off x="2207568" y="0"/>
            <a:ext cx="770350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272823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0"/>
            <a:ext cx="9144000" cy="6544008"/>
          </a:xfrm>
          <a:prstGeom prst="rect">
            <a:avLst/>
          </a:prstGeom>
          <a:noFill/>
        </p:spPr>
        <p:txBody>
          <a:bodyPr wrap="square" lIns="540000" tIns="360000" rIns="540000" bIns="360000" rtlCol="0">
            <a:spAutoFit/>
          </a:bodyPr>
          <a:lstStyle/>
          <a:p>
            <a:pPr algn="ctr"/>
            <a:r>
              <a:rPr lang="en-GB" b="1" u="sng" dirty="0"/>
              <a:t>Causes</a:t>
            </a:r>
            <a:r>
              <a:rPr lang="en-GB" b="1" dirty="0"/>
              <a:t> </a:t>
            </a:r>
          </a:p>
          <a:p>
            <a:endParaRPr lang="en-GB" b="1" dirty="0"/>
          </a:p>
          <a:p>
            <a:pPr marL="457200" indent="-457200" algn="just">
              <a:buFont typeface="Arial" panose="020B0604020202020204" pitchFamily="34" charset="0"/>
              <a:buChar char="•"/>
            </a:pPr>
            <a:r>
              <a:rPr lang="en-GB" dirty="0"/>
              <a:t>Long-term decline of Spanish Empire: had lost all its Central and South American colonies in early 19</a:t>
            </a:r>
            <a:r>
              <a:rPr lang="en-GB" baseline="30000" dirty="0"/>
              <a:t>th</a:t>
            </a:r>
            <a:r>
              <a:rPr lang="en-GB" dirty="0"/>
              <a:t> century</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a:t>Ideology of ‘Manifest Destiny’ and American Expansionism: annexation of Mexican territories in 1848 Treaty of Guadalupe Hidalgo; settlement of Western Frontier; construction of Transcontinental Railroad; desire to curry trade and influence in Far East</a:t>
            </a:r>
          </a:p>
          <a:p>
            <a:pPr algn="just"/>
            <a:r>
              <a:rPr lang="en-GB" dirty="0"/>
              <a:t> </a:t>
            </a:r>
          </a:p>
          <a:p>
            <a:pPr marL="457200" indent="-457200" algn="just">
              <a:buFont typeface="Arial" panose="020B0604020202020204" pitchFamily="34" charset="0"/>
              <a:buChar char="•"/>
            </a:pPr>
            <a:r>
              <a:rPr lang="en-GB" dirty="0"/>
              <a:t>Cuban War of Independence (1895–1898), last of three liberation wars Cubans fought against Spain, after Ten Years’ War (1868–1878) and Little War (1879–1880)</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a:t>US public opinion favourable for intervention in support of Cuban nationalists</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a:t>Explosion of USS Maine in Havana harbour, February 1898; loss of 266 </a:t>
            </a:r>
            <a:r>
              <a:rPr lang="en-GB" dirty="0"/>
              <a:t>American </a:t>
            </a:r>
            <a:r>
              <a:rPr lang="en-GB" dirty="0"/>
              <a:t>sailors</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a:t>President William McKinley demands Cuban independence; Spain refused and war broke out</a:t>
            </a:r>
          </a:p>
        </p:txBody>
      </p:sp>
    </p:spTree>
    <p:extLst>
      <p:ext uri="{BB962C8B-B14F-4D97-AF65-F5344CB8AC3E}">
        <p14:creationId xmlns:p14="http://schemas.microsoft.com/office/powerpoint/2010/main" val="202759591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2676"/>
          <a:stretch/>
        </p:blipFill>
        <p:spPr bwMode="auto">
          <a:xfrm>
            <a:off x="1524000" y="476672"/>
            <a:ext cx="9115012"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2148217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0"/>
            <a:ext cx="9144000" cy="6893710"/>
          </a:xfrm>
          <a:prstGeom prst="rect">
            <a:avLst/>
          </a:prstGeom>
          <a:noFill/>
        </p:spPr>
        <p:txBody>
          <a:bodyPr wrap="square" lIns="540000" tIns="360000" rIns="540000" bIns="360000" rtlCol="0">
            <a:spAutoFit/>
          </a:bodyPr>
          <a:lstStyle/>
          <a:p>
            <a:pPr algn="ctr"/>
            <a:r>
              <a:rPr lang="en-GB" b="1" u="sng" dirty="0"/>
              <a:t>Outcomes</a:t>
            </a:r>
          </a:p>
          <a:p>
            <a:pPr algn="ctr"/>
            <a:endParaRPr lang="en-GB" b="1" u="sng" dirty="0"/>
          </a:p>
          <a:p>
            <a:pPr marL="457200" indent="-457200" algn="just">
              <a:buFont typeface="Arial" panose="020B0604020202020204" pitchFamily="34" charset="0"/>
              <a:buChar char="•"/>
            </a:pPr>
            <a:r>
              <a:rPr lang="en-GB" dirty="0"/>
              <a:t>Victory for United States; break-up of remaining Spanish Empire in Americas and Asia</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a:t>Treaty of Paris </a:t>
            </a:r>
          </a:p>
          <a:p>
            <a:pPr marL="742950" lvl="1" indent="-285750" algn="just">
              <a:buFontTx/>
              <a:buChar char="-"/>
            </a:pPr>
            <a:r>
              <a:rPr lang="en-GB" dirty="0"/>
              <a:t>Granted protection of Cuba to the United States</a:t>
            </a:r>
          </a:p>
          <a:p>
            <a:pPr marL="742950" lvl="1" indent="-285750" algn="just">
              <a:buFontTx/>
              <a:buChar char="-"/>
            </a:pPr>
            <a:r>
              <a:rPr lang="en-GB" dirty="0"/>
              <a:t>Ceded Guam, Puerto Rico and the Philippines to the United States</a:t>
            </a:r>
          </a:p>
          <a:p>
            <a:pPr marL="742950" lvl="1" indent="-285750" algn="just">
              <a:buFontTx/>
              <a:buChar char="-"/>
            </a:pPr>
            <a:endParaRPr lang="en-GB" dirty="0"/>
          </a:p>
          <a:p>
            <a:pPr marL="285750" indent="-285750" algn="just">
              <a:buFont typeface="Arial" panose="020B0604020202020204" pitchFamily="34" charset="0"/>
              <a:buChar char="•"/>
            </a:pPr>
            <a:r>
              <a:rPr lang="en-GB" dirty="0"/>
              <a:t>Beginning of United States era as a global power and intercontinental empire (note: US earlier had forcibly acquired territories in what became Western states  in wars against Native Americans, and the Mexican-American War, 1846–1848). Acquisition of Hawaii and American Samoa came shortly afterwards.</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United States conditionally withdraws from Cuba in 1902; Cuban government restricted in foreign policy and international commerce; 1903 Treaty grants US the port of Guantanamo Bay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By contrast, US retained other former colonies of Spain. In 1901 ‘Insular Cases,’ US Supreme Court rules acquisition of colonies legal, and that US Constitution did not automatically ‘follow the flag’ to unincorporated territories – i.e. Guam, Puerto Rico, the Philippines</a:t>
            </a:r>
            <a:endParaRPr lang="en-GB" b="1" dirty="0"/>
          </a:p>
        </p:txBody>
      </p:sp>
    </p:spTree>
    <p:extLst>
      <p:ext uri="{BB962C8B-B14F-4D97-AF65-F5344CB8AC3E}">
        <p14:creationId xmlns:p14="http://schemas.microsoft.com/office/powerpoint/2010/main" val="382141441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24000" y="727075"/>
            <a:ext cx="6142038" cy="1828800"/>
          </a:xfrm>
          <a:prstGeom prst="rect">
            <a:avLst/>
          </a:prstGeom>
        </p:spPr>
        <p:txBody>
          <a:bodyPr lIns="540000" tIns="540000" rIns="540000" bIns="540000">
            <a:spAutoFit/>
          </a:bodyPr>
          <a:lstStyle/>
          <a:p>
            <a:pPr marL="342900" indent="-342900">
              <a:buFontTx/>
              <a:buChar char="-"/>
              <a:defRPr/>
            </a:pPr>
            <a:endParaRPr lang="en-GB" sz="2400" b="1" dirty="0">
              <a:solidFill>
                <a:srgbClr val="FF0000"/>
              </a:solidFill>
              <a:effectLst>
                <a:outerShdw blurRad="38100" dist="38100" dir="2700000" algn="tl">
                  <a:srgbClr val="000000">
                    <a:alpha val="43137"/>
                  </a:srgbClr>
                </a:outerShdw>
              </a:effectLst>
            </a:endParaRPr>
          </a:p>
          <a:p>
            <a:pPr>
              <a:defRPr/>
            </a:pPr>
            <a:endParaRPr lang="en-GB" sz="2400" b="1" dirty="0">
              <a:solidFill>
                <a:srgbClr val="FF0000"/>
              </a:solidFill>
              <a:effectLst>
                <a:outerShdw blurRad="38100" dist="38100" dir="2700000" algn="tl">
                  <a:srgbClr val="000000">
                    <a:alpha val="43137"/>
                  </a:srgbClr>
                </a:outerShdw>
              </a:effectLst>
            </a:endParaRPr>
          </a:p>
        </p:txBody>
      </p:sp>
      <p:sp>
        <p:nvSpPr>
          <p:cNvPr id="7172" name="Rectangle 9"/>
          <p:cNvSpPr>
            <a:spLocks noChangeArrowheads="1"/>
          </p:cNvSpPr>
          <p:nvPr/>
        </p:nvSpPr>
        <p:spPr bwMode="auto">
          <a:xfrm>
            <a:off x="1500187"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717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0522" y="-21580"/>
            <a:ext cx="6529400" cy="43866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4"/>
          <p:cNvPicPr>
            <a:picLocks noChangeAspect="1" noChangeArrowheads="1"/>
          </p:cNvPicPr>
          <p:nvPr/>
        </p:nvPicPr>
        <p:blipFill>
          <a:blip r:embed="rId4">
            <a:extLst>
              <a:ext uri="{28A0092B-C50C-407E-A947-70E740481C1C}">
                <a14:useLocalDpi xmlns:a14="http://schemas.microsoft.com/office/drawing/2010/main" val="0"/>
              </a:ext>
            </a:extLst>
          </a:blip>
          <a:srcRect l="3596" t="2844" r="47769" b="54486"/>
          <a:stretch>
            <a:fillRect/>
          </a:stretch>
        </p:blipFill>
        <p:spPr bwMode="auto">
          <a:xfrm>
            <a:off x="1484254" y="-21580"/>
            <a:ext cx="2597669" cy="2663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524522" y="-21061"/>
            <a:ext cx="9144000" cy="1157918"/>
          </a:xfrm>
          <a:prstGeom prst="rect">
            <a:avLst/>
          </a:prstGeom>
        </p:spPr>
        <p:txBody>
          <a:bodyPr wrap="square" lIns="360000" tIns="360000" rIns="360000" bIns="360000">
            <a:spAutoFit/>
          </a:bodyPr>
          <a:lstStyle/>
          <a:p>
            <a:pPr>
              <a:defRPr/>
            </a:pPr>
            <a:endParaRPr lang="en-GB" sz="800" b="1" dirty="0">
              <a:solidFill>
                <a:prstClr val="white"/>
              </a:solidFill>
              <a:effectLst>
                <a:outerShdw blurRad="38100" dist="38100" dir="2700000" algn="tl">
                  <a:srgbClr val="000000">
                    <a:alpha val="43137"/>
                  </a:srgbClr>
                </a:outerShdw>
              </a:effectLst>
            </a:endParaRPr>
          </a:p>
          <a:p>
            <a:pPr algn="just">
              <a:defRPr/>
            </a:pPr>
            <a:endParaRPr lang="en-GB" sz="2000" b="1" dirty="0">
              <a:solidFill>
                <a:srgbClr val="FF0000"/>
              </a:solidFill>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5"/>
          <a:stretch>
            <a:fillRect/>
          </a:stretch>
        </p:blipFill>
        <p:spPr>
          <a:xfrm>
            <a:off x="1524000" y="4005065"/>
            <a:ext cx="4032418" cy="2852936"/>
          </a:xfrm>
          <a:prstGeom prst="rect">
            <a:avLst/>
          </a:prstGeom>
        </p:spPr>
      </p:pic>
      <p:pic>
        <p:nvPicPr>
          <p:cNvPr id="3" name="Picture 2"/>
          <p:cNvPicPr>
            <a:picLocks noChangeAspect="1"/>
          </p:cNvPicPr>
          <p:nvPr/>
        </p:nvPicPr>
        <p:blipFill>
          <a:blip r:embed="rId6"/>
          <a:stretch>
            <a:fillRect/>
          </a:stretch>
        </p:blipFill>
        <p:spPr>
          <a:xfrm>
            <a:off x="5556419" y="4365104"/>
            <a:ext cx="3293537" cy="2492898"/>
          </a:xfrm>
          <a:prstGeom prst="rect">
            <a:avLst/>
          </a:prstGeom>
        </p:spPr>
      </p:pic>
      <p:sp>
        <p:nvSpPr>
          <p:cNvPr id="4" name="Rectangle 3"/>
          <p:cNvSpPr/>
          <p:nvPr/>
        </p:nvSpPr>
        <p:spPr>
          <a:xfrm>
            <a:off x="8849955" y="4823363"/>
            <a:ext cx="1656184" cy="2031325"/>
          </a:xfrm>
          <a:prstGeom prst="rect">
            <a:avLst/>
          </a:prstGeom>
        </p:spPr>
        <p:txBody>
          <a:bodyPr wrap="square">
            <a:spAutoFit/>
          </a:bodyPr>
          <a:lstStyle/>
          <a:p>
            <a:r>
              <a:rPr lang="en-US" dirty="0"/>
              <a:t>Charles </a:t>
            </a:r>
            <a:r>
              <a:rPr lang="en-US" dirty="0" err="1"/>
              <a:t>Schreyvogel</a:t>
            </a:r>
            <a:r>
              <a:rPr lang="en-US" dirty="0"/>
              <a:t> painting on the roof of his </a:t>
            </a:r>
          </a:p>
          <a:p>
            <a:r>
              <a:rPr lang="en-US" dirty="0"/>
              <a:t>Hoboken</a:t>
            </a:r>
            <a:r>
              <a:rPr lang="en-US" dirty="0"/>
              <a:t>, New Jersey studio, </a:t>
            </a:r>
            <a:r>
              <a:rPr lang="en-US" dirty="0"/>
              <a:t>c. 1903s</a:t>
            </a:r>
            <a:endParaRPr lang="en-US" dirty="0"/>
          </a:p>
        </p:txBody>
      </p:sp>
    </p:spTree>
    <p:extLst>
      <p:ext uri="{BB962C8B-B14F-4D97-AF65-F5344CB8AC3E}">
        <p14:creationId xmlns:p14="http://schemas.microsoft.com/office/powerpoint/2010/main" val="327163521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29369" y="646332"/>
            <a:ext cx="4282196" cy="2943023"/>
          </a:xfrm>
          <a:prstGeom prst="rect">
            <a:avLst/>
          </a:prstGeom>
          <a:noFill/>
        </p:spPr>
        <p:txBody>
          <a:bodyPr wrap="square" lIns="540000" tIns="360000" rIns="540000" bIns="360000" rtlCol="0">
            <a:spAutoFit/>
          </a:bodyPr>
          <a:lstStyle/>
          <a:p>
            <a:pPr algn="just"/>
            <a:r>
              <a:rPr lang="en-GB" dirty="0"/>
              <a:t>“Yellow Press” mongered for war under the cause of ‘Remember the Maine’ in newspapers owned by Joseph Pulitzer (e.g. </a:t>
            </a:r>
            <a:r>
              <a:rPr lang="en-GB" i="1" dirty="0"/>
              <a:t>New York World</a:t>
            </a:r>
            <a:r>
              <a:rPr lang="en-GB" dirty="0"/>
              <a:t>)</a:t>
            </a:r>
            <a:r>
              <a:rPr lang="en-GB" dirty="0"/>
              <a:t> and William Randolph Hearst (e.g. </a:t>
            </a:r>
            <a:r>
              <a:rPr lang="en-GB" i="1" dirty="0"/>
              <a:t>New York Journal</a:t>
            </a:r>
            <a:r>
              <a:rPr lang="en-GB" dirty="0"/>
              <a:t>)</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p:txBody>
      </p:sp>
      <p:pic>
        <p:nvPicPr>
          <p:cNvPr id="71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9101" y="786433"/>
            <a:ext cx="5257520"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31504" y="3063990"/>
            <a:ext cx="3677926" cy="3706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47528" y="0"/>
            <a:ext cx="6984776" cy="400110"/>
          </a:xfrm>
          <a:prstGeom prst="rect">
            <a:avLst/>
          </a:prstGeom>
        </p:spPr>
        <p:txBody>
          <a:bodyPr wrap="square">
            <a:spAutoFit/>
          </a:bodyPr>
          <a:lstStyle/>
          <a:p>
            <a:pPr algn="just"/>
            <a:r>
              <a:rPr lang="en-GB" sz="2000" b="1" dirty="0">
                <a:solidFill>
                  <a:srgbClr val="FF0000"/>
                </a:solidFill>
              </a:rPr>
              <a:t>Spanish-American </a:t>
            </a:r>
            <a:r>
              <a:rPr lang="en-GB" sz="2000" b="1" dirty="0">
                <a:solidFill>
                  <a:srgbClr val="FF0000"/>
                </a:solidFill>
              </a:rPr>
              <a:t>War as Media ‘Event’</a:t>
            </a:r>
          </a:p>
        </p:txBody>
      </p:sp>
    </p:spTree>
    <p:extLst>
      <p:ext uri="{BB962C8B-B14F-4D97-AF65-F5344CB8AC3E}">
        <p14:creationId xmlns:p14="http://schemas.microsoft.com/office/powerpoint/2010/main" val="13746268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2625" y="404664"/>
            <a:ext cx="2762250"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0056" y="308799"/>
            <a:ext cx="381000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62376" y="2195365"/>
            <a:ext cx="3485753" cy="460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7441859" y="4985982"/>
            <a:ext cx="2986052" cy="1558028"/>
          </a:xfrm>
          <a:prstGeom prst="rect">
            <a:avLst/>
          </a:prstGeom>
          <a:noFill/>
        </p:spPr>
        <p:txBody>
          <a:bodyPr wrap="square" lIns="540000" tIns="360000" rIns="540000" bIns="360000" rtlCol="0">
            <a:spAutoFit/>
          </a:bodyPr>
          <a:lstStyle/>
          <a:p>
            <a:pPr algn="ctr"/>
            <a:r>
              <a:rPr lang="en-GB" b="1" u="sng" dirty="0"/>
              <a:t>Spanish-American War as a Media Event</a:t>
            </a:r>
          </a:p>
        </p:txBody>
      </p:sp>
    </p:spTree>
    <p:extLst>
      <p:ext uri="{BB962C8B-B14F-4D97-AF65-F5344CB8AC3E}">
        <p14:creationId xmlns:p14="http://schemas.microsoft.com/office/powerpoint/2010/main" val="241245703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2586"/>
            <a:ext cx="9144000" cy="2112026"/>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a:t>Hearst had sent correspondent Richard Harding Davis  and the artist Fredric Remington to cover Cuban independence struggle, 1897</a:t>
            </a:r>
          </a:p>
          <a:p>
            <a:pPr marL="285750" indent="-285750" algn="just">
              <a:buFont typeface="Arial" panose="020B0604020202020204" pitchFamily="34" charset="0"/>
              <a:buChar char="•"/>
            </a:pPr>
            <a:endParaRPr lang="en-GB" dirty="0"/>
          </a:p>
          <a:p>
            <a:pPr algn="ctr"/>
            <a:r>
              <a:rPr lang="en-GB" b="1" u="sng" dirty="0"/>
              <a:t> </a:t>
            </a:r>
          </a:p>
          <a:p>
            <a:pPr marL="285750" indent="-285750">
              <a:buFontTx/>
              <a:buChar char="-"/>
            </a:pPr>
            <a:endParaRPr lang="en-GB"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95821" y="918842"/>
            <a:ext cx="3636270" cy="4665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35069" y="918843"/>
            <a:ext cx="4505742" cy="4242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205" name="Picture 1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68898" y="3302225"/>
            <a:ext cx="2699102" cy="3546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Box 20"/>
          <p:cNvSpPr txBox="1"/>
          <p:nvPr/>
        </p:nvSpPr>
        <p:spPr>
          <a:xfrm>
            <a:off x="5303912" y="5262367"/>
            <a:ext cx="2986052" cy="1558028"/>
          </a:xfrm>
          <a:prstGeom prst="rect">
            <a:avLst/>
          </a:prstGeom>
          <a:noFill/>
        </p:spPr>
        <p:txBody>
          <a:bodyPr wrap="square" lIns="540000" tIns="360000" rIns="540000" bIns="360000" rtlCol="0">
            <a:spAutoFit/>
          </a:bodyPr>
          <a:lstStyle/>
          <a:p>
            <a:pPr algn="ctr"/>
            <a:r>
              <a:rPr lang="en-GB" b="1" u="sng" dirty="0"/>
              <a:t>Spanish-American War as a Media Event</a:t>
            </a:r>
          </a:p>
        </p:txBody>
      </p:sp>
      <p:sp>
        <p:nvSpPr>
          <p:cNvPr id="7" name="TextBox 6"/>
          <p:cNvSpPr txBox="1"/>
          <p:nvPr/>
        </p:nvSpPr>
        <p:spPr>
          <a:xfrm>
            <a:off x="1343472" y="5509600"/>
            <a:ext cx="4592988" cy="2696801"/>
          </a:xfrm>
          <a:prstGeom prst="rect">
            <a:avLst/>
          </a:prstGeom>
          <a:noFill/>
        </p:spPr>
        <p:txBody>
          <a:bodyPr wrap="square" lIns="540000" tIns="360000" rIns="540000" bIns="360000" rtlCol="0">
            <a:spAutoFit/>
          </a:bodyPr>
          <a:lstStyle/>
          <a:p>
            <a:r>
              <a:rPr lang="en-GB" sz="1400" dirty="0"/>
              <a:t>(see </a:t>
            </a:r>
            <a:r>
              <a:rPr lang="en-GB" sz="1400" i="1" dirty="0"/>
              <a:t>Citizen Kane</a:t>
            </a:r>
            <a:r>
              <a:rPr lang="en-GB" sz="1400" dirty="0"/>
              <a:t>: </a:t>
            </a:r>
            <a:r>
              <a:rPr lang="en-GB" sz="1400" dirty="0">
                <a:hlinkClick r:id="rId6"/>
              </a:rPr>
              <a:t>http://www.tcm.com/mediaroom/video/499398/Citizen-Kane-Movie-Clip-I-ll-Provide-The-War.html</a:t>
            </a:r>
            <a:r>
              <a:rPr lang="en-GB" sz="1400" dirty="0"/>
              <a:t>; 0:40–2:30)</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p:txBody>
      </p:sp>
    </p:spTree>
    <p:extLst>
      <p:ext uri="{BB962C8B-B14F-4D97-AF65-F5344CB8AC3E}">
        <p14:creationId xmlns:p14="http://schemas.microsoft.com/office/powerpoint/2010/main" val="185779050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2956" y="-7432"/>
            <a:ext cx="4303282" cy="6256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499576" y="6381328"/>
            <a:ext cx="9144000" cy="400110"/>
          </a:xfrm>
          <a:prstGeom prst="rect">
            <a:avLst/>
          </a:prstGeom>
        </p:spPr>
        <p:txBody>
          <a:bodyPr wrap="square" lIns="360000" rIns="360000">
            <a:spAutoFit/>
          </a:bodyPr>
          <a:lstStyle/>
          <a:p>
            <a:pPr algn="ctr"/>
            <a:r>
              <a:rPr lang="en-GB" sz="2000" i="1" dirty="0"/>
              <a:t>Philadelphia Inquirer </a:t>
            </a:r>
            <a:r>
              <a:rPr lang="en-GB" sz="2000" dirty="0"/>
              <a:t>cartoon, 1899; Winsor McKay cartoon, 1899</a:t>
            </a:r>
            <a:endParaRPr lang="en-GB" sz="2000" i="1" dirty="0"/>
          </a:p>
        </p:txBody>
      </p:sp>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71576" y="0"/>
            <a:ext cx="4600104" cy="6241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7517592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
            <a:ext cx="9144000" cy="3220021"/>
          </a:xfrm>
          <a:prstGeom prst="rect">
            <a:avLst/>
          </a:prstGeom>
          <a:noFill/>
        </p:spPr>
        <p:txBody>
          <a:bodyPr wrap="square" lIns="540000" tIns="360000" rIns="540000" bIns="360000" rtlCol="0">
            <a:spAutoFit/>
          </a:bodyPr>
          <a:lstStyle/>
          <a:p>
            <a:pPr algn="ctr"/>
            <a:r>
              <a:rPr lang="en-GB" b="1" u="sng" dirty="0"/>
              <a:t>Reactions in United States </a:t>
            </a:r>
          </a:p>
          <a:p>
            <a:pPr marL="285750" indent="-285750" algn="just">
              <a:buFont typeface="Arial" panose="020B0604020202020204" pitchFamily="34" charset="0"/>
              <a:buChar char="•"/>
            </a:pPr>
            <a:r>
              <a:rPr lang="en-GB" dirty="0"/>
              <a:t>Consolidated power of Republican president William McKinley; created national profile for Theodore Roosevelt, commanding officer of a cavalry united in Cuba, and McKinley’s successor</a:t>
            </a:r>
            <a:r>
              <a:rPr lang="en-GB" dirty="0"/>
              <a:t>; ditto William Howard </a:t>
            </a:r>
            <a:r>
              <a:rPr lang="en-GB" dirty="0"/>
              <a:t>Taft, who succeeded Roosevelt as President, was  Governor-General of the Philippines, 1901–1904</a:t>
            </a:r>
          </a:p>
          <a:p>
            <a:pPr marL="285750" indent="-285750" algn="just">
              <a:buFont typeface="Arial" panose="020B0604020202020204" pitchFamily="34" charset="0"/>
              <a:buChar char="•"/>
            </a:pPr>
            <a:endParaRPr lang="en-GB" dirty="0"/>
          </a:p>
          <a:p>
            <a:pPr algn="just"/>
            <a:endParaRPr lang="en-GB" dirty="0"/>
          </a:p>
          <a:p>
            <a:pPr algn="just"/>
            <a:endParaRPr lang="en-GB" dirty="0"/>
          </a:p>
          <a:p>
            <a:pPr algn="just"/>
            <a:r>
              <a:rPr lang="en-GB" dirty="0"/>
              <a:t> </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9657" y="1915984"/>
            <a:ext cx="6634935" cy="4934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4306769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2586"/>
            <a:ext cx="9144000" cy="8329112"/>
          </a:xfrm>
          <a:prstGeom prst="rect">
            <a:avLst/>
          </a:prstGeom>
          <a:noFill/>
        </p:spPr>
        <p:txBody>
          <a:bodyPr wrap="square" lIns="540000" tIns="360000" rIns="540000" bIns="360000" rtlCol="0">
            <a:spAutoFit/>
          </a:bodyPr>
          <a:lstStyle/>
          <a:p>
            <a:pPr algn="just"/>
            <a:endParaRPr lang="en-GB" sz="1600" b="1" dirty="0">
              <a:solidFill>
                <a:prstClr val="black"/>
              </a:solidFill>
            </a:endParaRPr>
          </a:p>
          <a:p>
            <a:pPr algn="just"/>
            <a:endParaRPr lang="en-GB" sz="1600" b="1" dirty="0">
              <a:solidFill>
                <a:prstClr val="black"/>
              </a:solidFill>
            </a:endParaRPr>
          </a:p>
          <a:p>
            <a:pPr algn="just"/>
            <a:r>
              <a:rPr lang="en-GB" sz="1600" i="1" dirty="0">
                <a:solidFill>
                  <a:prstClr val="black"/>
                </a:solidFill>
              </a:rPr>
              <a:t>Roosevelt and the Rough Riders,</a:t>
            </a:r>
          </a:p>
          <a:p>
            <a:pPr algn="just"/>
            <a:r>
              <a:rPr lang="en-GB" sz="1600" i="1" dirty="0">
                <a:solidFill>
                  <a:prstClr val="black"/>
                </a:solidFill>
              </a:rPr>
              <a:t>San Juan Hill, Cuba, July 1898</a:t>
            </a:r>
          </a:p>
          <a:p>
            <a:pPr algn="just"/>
            <a:r>
              <a:rPr lang="en-GB" sz="1600" b="1" dirty="0">
                <a:solidFill>
                  <a:prstClr val="black"/>
                </a:solidFill>
              </a:rPr>
              <a:t> </a:t>
            </a:r>
            <a:endParaRPr lang="en-GB" sz="1600" b="1" dirty="0">
              <a:solidFill>
                <a:prstClr val="black"/>
              </a:solidFill>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algn="just"/>
            <a:endParaRPr lang="en-GB" sz="1700" b="1" dirty="0">
              <a:solidFill>
                <a:prstClr val="black"/>
              </a:solidFill>
            </a:endParaRPr>
          </a:p>
          <a:p>
            <a:pPr algn="just"/>
            <a:endParaRPr lang="en-GB" sz="1700" b="1" dirty="0">
              <a:solidFill>
                <a:prstClr val="black"/>
              </a:solidFill>
            </a:endParaRPr>
          </a:p>
          <a:p>
            <a:pPr algn="just"/>
            <a:endParaRPr lang="en-GB" sz="1700" b="1" dirty="0">
              <a:solidFill>
                <a:prstClr val="black"/>
              </a:solidFill>
            </a:endParaRPr>
          </a:p>
          <a:p>
            <a:pPr algn="just"/>
            <a:endParaRPr lang="en-GB" sz="1700" b="1" dirty="0">
              <a:solidFill>
                <a:prstClr val="black"/>
              </a:solidFill>
            </a:endParaRPr>
          </a:p>
          <a:p>
            <a:pPr algn="just"/>
            <a:r>
              <a:rPr lang="en-GB" sz="1600" b="1" i="1" dirty="0">
                <a:solidFill>
                  <a:prstClr val="black"/>
                </a:solidFill>
              </a:rPr>
              <a:t>Roosevelt's </a:t>
            </a:r>
            <a:r>
              <a:rPr lang="en-GB" sz="1600" b="1" i="1" dirty="0">
                <a:solidFill>
                  <a:prstClr val="black"/>
                </a:solidFill>
              </a:rPr>
              <a:t>Rough Riders embarking for </a:t>
            </a:r>
            <a:r>
              <a:rPr lang="en-GB" sz="1600" b="1" i="1" dirty="0">
                <a:solidFill>
                  <a:prstClr val="black"/>
                </a:solidFill>
              </a:rPr>
              <a:t>Santiago</a:t>
            </a:r>
            <a:r>
              <a:rPr lang="en-GB" sz="1600" b="1" dirty="0">
                <a:solidFill>
                  <a:prstClr val="black"/>
                </a:solidFill>
              </a:rPr>
              <a:t> </a:t>
            </a:r>
            <a:r>
              <a:rPr lang="en-GB" sz="1600" b="1" dirty="0">
                <a:solidFill>
                  <a:prstClr val="black"/>
                </a:solidFill>
              </a:rPr>
              <a:t>(</a:t>
            </a:r>
            <a:r>
              <a:rPr lang="en-GB" sz="1600" b="1" dirty="0">
                <a:solidFill>
                  <a:prstClr val="black"/>
                </a:solidFill>
                <a:hlinkClick r:id="rId3"/>
              </a:rPr>
              <a:t>http://www.loc.gov/item/98501035/</a:t>
            </a:r>
            <a:r>
              <a:rPr lang="en-GB" sz="1600" b="1" dirty="0">
                <a:solidFill>
                  <a:prstClr val="black"/>
                </a:solidFill>
              </a:rPr>
              <a:t>), June 1898</a:t>
            </a:r>
          </a:p>
          <a:p>
            <a:pPr algn="just"/>
            <a:endParaRPr lang="en-GB" sz="1600" b="1" dirty="0">
              <a:solidFill>
                <a:prstClr val="black"/>
              </a:solidFill>
            </a:endParaRPr>
          </a:p>
          <a:p>
            <a:pPr algn="just"/>
            <a:r>
              <a:rPr lang="en-GB" sz="1600" b="1" i="1" dirty="0">
                <a:solidFill>
                  <a:prstClr val="black"/>
                </a:solidFill>
              </a:rPr>
              <a:t>Roosevelt’s </a:t>
            </a:r>
            <a:r>
              <a:rPr lang="en-GB" sz="1600" b="1" i="1" dirty="0">
                <a:solidFill>
                  <a:prstClr val="black"/>
                </a:solidFill>
              </a:rPr>
              <a:t>Rough </a:t>
            </a:r>
            <a:r>
              <a:rPr lang="en-GB" sz="1600" b="1" i="1" dirty="0">
                <a:solidFill>
                  <a:prstClr val="black"/>
                </a:solidFill>
              </a:rPr>
              <a:t>Riders</a:t>
            </a:r>
            <a:r>
              <a:rPr lang="en-GB" sz="1600" b="1" dirty="0">
                <a:solidFill>
                  <a:prstClr val="black"/>
                </a:solidFill>
              </a:rPr>
              <a:t> </a:t>
            </a:r>
            <a:r>
              <a:rPr lang="en-GB" sz="1600" b="1" dirty="0">
                <a:solidFill>
                  <a:prstClr val="black"/>
                </a:solidFill>
              </a:rPr>
              <a:t>(</a:t>
            </a:r>
            <a:r>
              <a:rPr lang="en-GB" sz="1600" b="1" dirty="0">
                <a:solidFill>
                  <a:prstClr val="black"/>
                </a:solidFill>
                <a:hlinkClick r:id="rId4"/>
              </a:rPr>
              <a:t>http://www.loc.gov/item/98500909/</a:t>
            </a:r>
            <a:r>
              <a:rPr lang="en-GB" sz="1600" b="1" dirty="0">
                <a:solidFill>
                  <a:prstClr val="black"/>
                </a:solidFill>
              </a:rPr>
              <a:t>), c. April 1898 </a:t>
            </a:r>
            <a:r>
              <a:rPr lang="en-GB" sz="1600" dirty="0">
                <a:solidFill>
                  <a:prstClr val="black"/>
                </a:solidFill>
              </a:rPr>
              <a:t>(see </a:t>
            </a:r>
            <a:r>
              <a:rPr lang="en-GB" sz="1600" dirty="0" err="1">
                <a:solidFill>
                  <a:prstClr val="black"/>
                </a:solidFill>
              </a:rPr>
              <a:t>Whissel</a:t>
            </a:r>
            <a:r>
              <a:rPr lang="en-GB" sz="1600" dirty="0">
                <a:solidFill>
                  <a:prstClr val="black"/>
                </a:solidFill>
              </a:rPr>
              <a:t>, ‘Placing the Spectator on the Scene of History,’ p. </a:t>
            </a:r>
            <a:r>
              <a:rPr lang="en-GB" sz="1600" dirty="0">
                <a:solidFill>
                  <a:prstClr val="black"/>
                </a:solidFill>
              </a:rPr>
              <a:t>234)</a:t>
            </a:r>
            <a:endParaRPr lang="en-GB" sz="1600" dirty="0">
              <a:solidFill>
                <a:prstClr val="black"/>
              </a:solidFill>
            </a:endParaRPr>
          </a:p>
          <a:p>
            <a:pPr algn="just"/>
            <a:endParaRPr lang="en-GB" sz="1600" b="1" dirty="0">
              <a:solidFill>
                <a:prstClr val="black"/>
              </a:solidFill>
            </a:endParaRPr>
          </a:p>
          <a:p>
            <a:pPr algn="just"/>
            <a:r>
              <a:rPr lang="en-GB" sz="1600" b="1" i="1" dirty="0">
                <a:solidFill>
                  <a:prstClr val="black"/>
                </a:solidFill>
              </a:rPr>
              <a:t>Skirmish </a:t>
            </a:r>
            <a:r>
              <a:rPr lang="en-GB" sz="1600" b="1" i="1" dirty="0">
                <a:solidFill>
                  <a:prstClr val="black"/>
                </a:solidFill>
              </a:rPr>
              <a:t>of the Rough </a:t>
            </a:r>
            <a:r>
              <a:rPr lang="en-GB" sz="1600" b="1" i="1" dirty="0">
                <a:solidFill>
                  <a:prstClr val="black"/>
                </a:solidFill>
              </a:rPr>
              <a:t>Riders </a:t>
            </a:r>
            <a:r>
              <a:rPr lang="en-GB" sz="1600" b="1" dirty="0">
                <a:solidFill>
                  <a:prstClr val="black"/>
                </a:solidFill>
              </a:rPr>
              <a:t>(</a:t>
            </a:r>
            <a:r>
              <a:rPr lang="en-GB" sz="1600" b="1" dirty="0">
                <a:solidFill>
                  <a:prstClr val="black"/>
                </a:solidFill>
                <a:hlinkClick r:id="rId5"/>
              </a:rPr>
              <a:t>http://www.loc.gov/item/98501105/</a:t>
            </a:r>
            <a:r>
              <a:rPr lang="en-GB" sz="1600" b="1" dirty="0">
                <a:solidFill>
                  <a:prstClr val="black"/>
                </a:solidFill>
              </a:rPr>
              <a:t>), May 1899</a:t>
            </a:r>
          </a:p>
          <a:p>
            <a:pPr algn="just">
              <a:lnSpc>
                <a:spcPct val="150000"/>
              </a:lnSpc>
            </a:pPr>
            <a:endParaRPr lang="en-GB" sz="1600" i="1" dirty="0">
              <a:solidFill>
                <a:prstClr val="black"/>
              </a:solidFill>
              <a:ea typeface="Calibri"/>
              <a:cs typeface="Times New Roman"/>
            </a:endParaRPr>
          </a:p>
          <a:p>
            <a:pPr marL="800100" lvl="1" indent="-342900" algn="just">
              <a:lnSpc>
                <a:spcPct val="150000"/>
              </a:lnSpc>
              <a:buFont typeface="Calibri"/>
              <a:buChar char="-"/>
            </a:pPr>
            <a:endParaRPr lang="en-GB" sz="1600" i="1" dirty="0">
              <a:solidFill>
                <a:prstClr val="black"/>
              </a:solidFill>
              <a:ea typeface="Calibri"/>
              <a:cs typeface="Times New Roman"/>
            </a:endParaRPr>
          </a:p>
          <a:p>
            <a:pPr marL="800100" lvl="1" indent="-342900" algn="just">
              <a:lnSpc>
                <a:spcPct val="150000"/>
              </a:lnSpc>
              <a:buFont typeface="Calibri"/>
              <a:buChar char="-"/>
            </a:pPr>
            <a:endParaRPr lang="en-GB" sz="1600" i="1" dirty="0">
              <a:solidFill>
                <a:prstClr val="black"/>
              </a:solidFill>
              <a:ea typeface="Calibri"/>
              <a:cs typeface="Times New Roman"/>
            </a:endParaRPr>
          </a:p>
          <a:p>
            <a:pPr algn="just"/>
            <a:endParaRPr lang="en-GB" sz="1700" dirty="0">
              <a:solidFill>
                <a:prstClr val="black"/>
              </a:solidFill>
            </a:endParaRPr>
          </a:p>
        </p:txBody>
      </p:sp>
      <p:pic>
        <p:nvPicPr>
          <p:cNvPr id="307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31904" y="1279"/>
            <a:ext cx="5436096" cy="4409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7"/>
          <a:stretch>
            <a:fillRect/>
          </a:stretch>
        </p:blipFill>
        <p:spPr>
          <a:xfrm>
            <a:off x="1524001" y="1628596"/>
            <a:ext cx="3707904" cy="2780928"/>
          </a:xfrm>
          <a:prstGeom prst="rect">
            <a:avLst/>
          </a:prstGeom>
        </p:spPr>
      </p:pic>
    </p:spTree>
    <p:extLst>
      <p:ext uri="{BB962C8B-B14F-4D97-AF65-F5344CB8AC3E}">
        <p14:creationId xmlns:p14="http://schemas.microsoft.com/office/powerpoint/2010/main" val="101506309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5454955" y="0"/>
            <a:ext cx="5213045" cy="4293096"/>
          </a:xfrm>
          <a:prstGeom prst="rect">
            <a:avLst/>
          </a:prstGeom>
        </p:spPr>
      </p:pic>
      <p:pic>
        <p:nvPicPr>
          <p:cNvPr id="9" name="Picture 8"/>
          <p:cNvPicPr>
            <a:picLocks noChangeAspect="1"/>
          </p:cNvPicPr>
          <p:nvPr/>
        </p:nvPicPr>
        <p:blipFill>
          <a:blip r:embed="rId4"/>
          <a:stretch>
            <a:fillRect/>
          </a:stretch>
        </p:blipFill>
        <p:spPr>
          <a:xfrm>
            <a:off x="1507736" y="1"/>
            <a:ext cx="4156216" cy="3422766"/>
          </a:xfrm>
          <a:prstGeom prst="rect">
            <a:avLst/>
          </a:prstGeom>
        </p:spPr>
      </p:pic>
      <p:pic>
        <p:nvPicPr>
          <p:cNvPr id="10" name="Picture 9"/>
          <p:cNvPicPr>
            <a:picLocks noChangeAspect="1"/>
          </p:cNvPicPr>
          <p:nvPr/>
        </p:nvPicPr>
        <p:blipFill rotWithShape="1">
          <a:blip r:embed="rId5"/>
          <a:srcRect l="7535" r="6553" b="5153"/>
          <a:stretch/>
        </p:blipFill>
        <p:spPr>
          <a:xfrm>
            <a:off x="1533616" y="3126793"/>
            <a:ext cx="4104456" cy="3731709"/>
          </a:xfrm>
          <a:prstGeom prst="rect">
            <a:avLst/>
          </a:prstGeom>
        </p:spPr>
      </p:pic>
      <p:sp>
        <p:nvSpPr>
          <p:cNvPr id="2" name="Rectangle 1"/>
          <p:cNvSpPr/>
          <p:nvPr/>
        </p:nvSpPr>
        <p:spPr>
          <a:xfrm>
            <a:off x="5867035" y="4359407"/>
            <a:ext cx="4572000" cy="2308324"/>
          </a:xfrm>
          <a:prstGeom prst="rect">
            <a:avLst/>
          </a:prstGeom>
        </p:spPr>
        <p:txBody>
          <a:bodyPr>
            <a:spAutoFit/>
          </a:bodyPr>
          <a:lstStyle/>
          <a:p>
            <a:pPr marL="285750" indent="-285750">
              <a:buFont typeface="Arial" panose="020B0604020202020204" pitchFamily="34" charset="0"/>
              <a:buChar char="•"/>
            </a:pPr>
            <a:r>
              <a:rPr lang="en-US" dirty="0"/>
              <a:t>What images and ideas did the Louisiana Purchase Exposition convey about American Empire?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images and ideas </a:t>
            </a:r>
            <a:r>
              <a:rPr lang="en-US" dirty="0"/>
              <a:t>id the Louisiana Purchase Exposition convey about the Spanish-American War and the American-Philippine War?</a:t>
            </a:r>
          </a:p>
        </p:txBody>
      </p:sp>
      <p:sp>
        <p:nvSpPr>
          <p:cNvPr id="3" name="Rectangle 2"/>
          <p:cNvSpPr/>
          <p:nvPr/>
        </p:nvSpPr>
        <p:spPr>
          <a:xfrm>
            <a:off x="5867035" y="116633"/>
            <a:ext cx="4572000" cy="646331"/>
          </a:xfrm>
          <a:prstGeom prst="rect">
            <a:avLst/>
          </a:prstGeom>
        </p:spPr>
        <p:txBody>
          <a:bodyPr>
            <a:spAutoFit/>
          </a:bodyPr>
          <a:lstStyle/>
          <a:p>
            <a:pPr algn="just"/>
            <a:r>
              <a:rPr lang="en-GB" b="1" dirty="0">
                <a:solidFill>
                  <a:srgbClr val="FF0000"/>
                </a:solidFill>
              </a:rPr>
              <a:t>PART THREE: Representing American Empire</a:t>
            </a:r>
          </a:p>
          <a:p>
            <a:pPr algn="just"/>
            <a:r>
              <a:rPr lang="en-GB" b="1" dirty="0">
                <a:solidFill>
                  <a:srgbClr val="FF0000"/>
                </a:solidFill>
              </a:rPr>
              <a:t>Louisiana Purchase Exposition (1904)</a:t>
            </a:r>
          </a:p>
        </p:txBody>
      </p:sp>
    </p:spTree>
    <p:extLst>
      <p:ext uri="{BB962C8B-B14F-4D97-AF65-F5344CB8AC3E}">
        <p14:creationId xmlns:p14="http://schemas.microsoft.com/office/powerpoint/2010/main" val="229410552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3803" t="14839" r="3747" b="12326"/>
          <a:stretch/>
        </p:blipFill>
        <p:spPr>
          <a:xfrm>
            <a:off x="1954131" y="190790"/>
            <a:ext cx="9164387" cy="6667210"/>
          </a:xfrm>
          <a:prstGeom prst="rect">
            <a:avLst/>
          </a:prstGeom>
        </p:spPr>
      </p:pic>
    </p:spTree>
    <p:extLst>
      <p:ext uri="{BB962C8B-B14F-4D97-AF65-F5344CB8AC3E}">
        <p14:creationId xmlns:p14="http://schemas.microsoft.com/office/powerpoint/2010/main" val="268996624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538" t="4880" r="3538" b="2769"/>
          <a:stretch/>
        </p:blipFill>
        <p:spPr bwMode="auto">
          <a:xfrm>
            <a:off x="1847528" y="-19597"/>
            <a:ext cx="8568952" cy="6890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34126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327" r="3525" b="9110"/>
          <a:stretch/>
        </p:blipFill>
        <p:spPr bwMode="auto">
          <a:xfrm>
            <a:off x="1919537" y="15050"/>
            <a:ext cx="8515671" cy="6842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618503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3506" t="5900" r="3976" b="-131"/>
          <a:stretch/>
        </p:blipFill>
        <p:spPr>
          <a:xfrm>
            <a:off x="1991545" y="0"/>
            <a:ext cx="8208912" cy="6885384"/>
          </a:xfrm>
          <a:prstGeom prst="rect">
            <a:avLst/>
          </a:prstGeom>
        </p:spPr>
      </p:pic>
    </p:spTree>
    <p:extLst>
      <p:ext uri="{BB962C8B-B14F-4D97-AF65-F5344CB8AC3E}">
        <p14:creationId xmlns:p14="http://schemas.microsoft.com/office/powerpoint/2010/main" val="145658354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513" y="260648"/>
            <a:ext cx="3677003"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1944" y="357084"/>
            <a:ext cx="4711679" cy="5304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499709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584" t="7887" r="3589" b="969"/>
          <a:stretch/>
        </p:blipFill>
        <p:spPr bwMode="auto">
          <a:xfrm>
            <a:off x="1847528" y="1"/>
            <a:ext cx="8424936" cy="68864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688140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99" b="3959"/>
          <a:stretch/>
        </p:blipFill>
        <p:spPr bwMode="auto">
          <a:xfrm>
            <a:off x="1660411" y="32151"/>
            <a:ext cx="8794825" cy="6825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2138123"/>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049"/>
          <a:stretch/>
        </p:blipFill>
        <p:spPr bwMode="auto">
          <a:xfrm>
            <a:off x="1847528" y="-27384"/>
            <a:ext cx="8535701" cy="6885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844654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9590" y="1"/>
            <a:ext cx="8448262"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039564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657" b="3937"/>
          <a:stretch/>
        </p:blipFill>
        <p:spPr bwMode="auto">
          <a:xfrm>
            <a:off x="1631504" y="0"/>
            <a:ext cx="8928992" cy="68684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1714200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1664" y="1"/>
            <a:ext cx="6072496" cy="68849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6656153"/>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6360"/>
          <a:stretch/>
        </p:blipFill>
        <p:spPr bwMode="auto">
          <a:xfrm>
            <a:off x="1703512" y="61104"/>
            <a:ext cx="8814010" cy="67968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155088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321</TotalTime>
  <Words>4245</Words>
  <Application>Microsoft Office PowerPoint</Application>
  <PresentationFormat>Widescreen</PresentationFormat>
  <Paragraphs>615</Paragraphs>
  <Slides>69</Slides>
  <Notes>53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69</vt:i4>
      </vt:variant>
    </vt:vector>
  </HeadingPairs>
  <TitlesOfParts>
    <vt:vector size="76" baseType="lpstr">
      <vt:lpstr>Arial</vt:lpstr>
      <vt:lpstr>Calibri</vt:lpstr>
      <vt:lpstr>Calibri Light</vt:lpstr>
      <vt:lpstr>Elephant</vt:lpstr>
      <vt:lpstr>Times New Roman</vt:lpstr>
      <vt:lpstr>Office Theme</vt:lpstr>
      <vt:lpstr>1_Office Theme</vt:lpstr>
      <vt:lpstr>THE AMERICAN WEST AND WORLD’S FAIRS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Bradford on Indians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AMERICAN WEST AND WORLD’S FAIRS</dc:title>
  <dc:creator>Alexander Scott</dc:creator>
  <cp:lastModifiedBy>Alexander Scott</cp:lastModifiedBy>
  <cp:revision>13</cp:revision>
  <dcterms:created xsi:type="dcterms:W3CDTF">2019-05-28T08:23:24Z</dcterms:created>
  <dcterms:modified xsi:type="dcterms:W3CDTF">2019-05-30T16:01:13Z</dcterms:modified>
</cp:coreProperties>
</file>