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338" r:id="rId6"/>
    <p:sldId id="339" r:id="rId7"/>
    <p:sldId id="340" r:id="rId8"/>
    <p:sldId id="341" r:id="rId9"/>
    <p:sldId id="342" r:id="rId10"/>
    <p:sldId id="343" r:id="rId11"/>
    <p:sldId id="344" r:id="rId12"/>
    <p:sldId id="349" r:id="rId13"/>
    <p:sldId id="345" r:id="rId14"/>
    <p:sldId id="348" r:id="rId15"/>
    <p:sldId id="346" r:id="rId16"/>
    <p:sldId id="347" r:id="rId17"/>
    <p:sldId id="31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1B6CD"/>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6/7/2021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07/06/2021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07/06/2021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07/06/2021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r>
              <a:rPr lang="en-GB" sz="6000" b="1" dirty="0">
                <a:solidFill>
                  <a:schemeClr val="accent2">
                    <a:lumMod val="20000"/>
                    <a:lumOff val="80000"/>
                  </a:schemeClr>
                </a:solidFill>
              </a:rPr>
              <a:t>BUSINESS ETHICS</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4" descr="How to Solve Ethical Dilemmas in a Way That Works for Everyone | Inc.co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5" y="0"/>
            <a:ext cx="9152335" cy="600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33351" y="2945606"/>
            <a:ext cx="4155281" cy="1685925"/>
          </a:xfrm>
        </p:spPr>
        <p:txBody>
          <a:bodyPr rtlCol="0"/>
          <a:lstStyle/>
          <a:p>
            <a:pPr>
              <a:defRPr/>
            </a:pPr>
            <a:r>
              <a:rPr lang="en-GB" sz="4950" b="1" dirty="0">
                <a:solidFill>
                  <a:schemeClr val="bg1"/>
                </a:solidFill>
                <a:effectLst>
                  <a:outerShdw blurRad="38100" dist="38100" dir="2700000" algn="tl">
                    <a:srgbClr val="000000">
                      <a:alpha val="43137"/>
                    </a:srgbClr>
                  </a:outerShdw>
                </a:effectLst>
                <a:latin typeface="Arial Black" panose="020B0A04020102020204" pitchFamily="34" charset="0"/>
                <a:cs typeface="Arial" panose="020B0604020202020204" pitchFamily="34" charset="0"/>
              </a:rPr>
              <a:t>Ethical Dilemmas</a:t>
            </a:r>
          </a:p>
        </p:txBody>
      </p:sp>
    </p:spTree>
    <p:extLst>
      <p:ext uri="{BB962C8B-B14F-4D97-AF65-F5344CB8AC3E}">
        <p14:creationId xmlns:p14="http://schemas.microsoft.com/office/powerpoint/2010/main" val="290703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ctrTitle"/>
          </p:nvPr>
        </p:nvSpPr>
        <p:spPr>
          <a:xfrm>
            <a:off x="1029891" y="1034654"/>
            <a:ext cx="6858000" cy="548878"/>
          </a:xfrm>
        </p:spPr>
        <p:txBody>
          <a:bodyPr/>
          <a:lstStyle/>
          <a:p>
            <a:r>
              <a:rPr lang="en-GB" altLang="en-US" sz="2700" b="1">
                <a:latin typeface="Arial" panose="020B0604020202020204" pitchFamily="34" charset="0"/>
                <a:cs typeface="Arial" panose="020B0604020202020204" pitchFamily="34" charset="0"/>
              </a:rPr>
              <a:t>Structure of Ethical Dilemmas</a:t>
            </a:r>
          </a:p>
        </p:txBody>
      </p:sp>
      <p:sp>
        <p:nvSpPr>
          <p:cNvPr id="3" name="Subtitle 2"/>
          <p:cNvSpPr>
            <a:spLocks noGrp="1"/>
          </p:cNvSpPr>
          <p:nvPr>
            <p:ph type="subTitle" idx="1"/>
          </p:nvPr>
        </p:nvSpPr>
        <p:spPr>
          <a:xfrm>
            <a:off x="1757363" y="2013347"/>
            <a:ext cx="2172891" cy="666750"/>
          </a:xfrm>
          <a:solidFill>
            <a:schemeClr val="accent6">
              <a:lumMod val="20000"/>
              <a:lumOff val="80000"/>
            </a:schemeClr>
          </a:solidFill>
          <a:ln>
            <a:solidFill>
              <a:schemeClr val="accent1"/>
            </a:solidFill>
          </a:ln>
        </p:spPr>
        <p:txBody>
          <a:bodyPr rtlCol="0">
            <a:normAutofit fontScale="92500" lnSpcReduction="10000"/>
          </a:bodyPr>
          <a:lstStyle/>
          <a:p>
            <a:pPr fontAlgn="auto">
              <a:buFont typeface="Arial"/>
              <a:buNone/>
              <a:defRPr/>
            </a:pPr>
            <a:r>
              <a:rPr lang="en-GB" sz="2100" dirty="0">
                <a:latin typeface="Arial" panose="020B0604020202020204" pitchFamily="34" charset="0"/>
                <a:cs typeface="Arial" panose="020B0604020202020204" pitchFamily="34" charset="0"/>
              </a:rPr>
              <a:t>Doing what is morally wrong</a:t>
            </a:r>
          </a:p>
        </p:txBody>
      </p:sp>
      <p:sp>
        <p:nvSpPr>
          <p:cNvPr id="4" name="Subtitle 2"/>
          <p:cNvSpPr txBox="1">
            <a:spLocks/>
          </p:cNvSpPr>
          <p:nvPr/>
        </p:nvSpPr>
        <p:spPr>
          <a:xfrm>
            <a:off x="1757363" y="3848100"/>
            <a:ext cx="2172891" cy="675085"/>
          </a:xfrm>
          <a:prstGeom prst="rect">
            <a:avLst/>
          </a:prstGeom>
          <a:solidFill>
            <a:schemeClr val="accent6">
              <a:lumMod val="60000"/>
              <a:lumOff val="40000"/>
            </a:schemeClr>
          </a:solidFill>
          <a:ln>
            <a:solidFill>
              <a:schemeClr val="accent1"/>
            </a:solidFill>
          </a:ln>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2100" dirty="0">
                <a:latin typeface="Arial" panose="020B0604020202020204" pitchFamily="34" charset="0"/>
                <a:cs typeface="Arial" panose="020B0604020202020204" pitchFamily="34" charset="0"/>
              </a:rPr>
              <a:t>Good Effects / Results</a:t>
            </a:r>
          </a:p>
        </p:txBody>
      </p:sp>
      <p:sp>
        <p:nvSpPr>
          <p:cNvPr id="5" name="Down Arrow 4"/>
          <p:cNvSpPr/>
          <p:nvPr/>
        </p:nvSpPr>
        <p:spPr>
          <a:xfrm>
            <a:off x="2484835" y="2832498"/>
            <a:ext cx="808434" cy="944165"/>
          </a:xfrm>
          <a:prstGeom prst="down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200"/>
          </a:p>
        </p:txBody>
      </p:sp>
      <p:sp>
        <p:nvSpPr>
          <p:cNvPr id="6" name="Subtitle 2"/>
          <p:cNvSpPr txBox="1">
            <a:spLocks/>
          </p:cNvSpPr>
          <p:nvPr/>
        </p:nvSpPr>
        <p:spPr>
          <a:xfrm>
            <a:off x="5116116" y="2016919"/>
            <a:ext cx="2274094" cy="692944"/>
          </a:xfrm>
          <a:prstGeom prst="rect">
            <a:avLst/>
          </a:prstGeom>
          <a:solidFill>
            <a:schemeClr val="accent2">
              <a:lumMod val="60000"/>
              <a:lumOff val="40000"/>
            </a:schemeClr>
          </a:solidFill>
          <a:ln>
            <a:solidFill>
              <a:schemeClr val="accent1"/>
            </a:solidFill>
          </a:ln>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2100" dirty="0">
                <a:latin typeface="Arial" panose="020B0604020202020204" pitchFamily="34" charset="0"/>
                <a:cs typeface="Arial" panose="020B0604020202020204" pitchFamily="34" charset="0"/>
              </a:rPr>
              <a:t>Doing what is morally right</a:t>
            </a:r>
          </a:p>
        </p:txBody>
      </p:sp>
      <p:sp>
        <p:nvSpPr>
          <p:cNvPr id="7" name="Subtitle 2"/>
          <p:cNvSpPr txBox="1">
            <a:spLocks/>
          </p:cNvSpPr>
          <p:nvPr/>
        </p:nvSpPr>
        <p:spPr>
          <a:xfrm>
            <a:off x="5116116" y="3848100"/>
            <a:ext cx="2274094" cy="695325"/>
          </a:xfrm>
          <a:prstGeom prst="rect">
            <a:avLst/>
          </a:prstGeom>
          <a:solidFill>
            <a:schemeClr val="accent2">
              <a:lumMod val="60000"/>
              <a:lumOff val="40000"/>
            </a:schemeClr>
          </a:solidFill>
          <a:ln>
            <a:solidFill>
              <a:schemeClr val="accent1"/>
            </a:solidFill>
          </a:ln>
        </p:spPr>
        <p:txBody>
          <a:bodyP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defRPr/>
            </a:pPr>
            <a:r>
              <a:rPr lang="en-GB" sz="2100" dirty="0">
                <a:latin typeface="Arial" panose="020B0604020202020204" pitchFamily="34" charset="0"/>
                <a:cs typeface="Arial" panose="020B0604020202020204" pitchFamily="34" charset="0"/>
              </a:rPr>
              <a:t>Bad Effects / Results</a:t>
            </a:r>
          </a:p>
        </p:txBody>
      </p:sp>
      <p:sp>
        <p:nvSpPr>
          <p:cNvPr id="8" name="Down Arrow 7"/>
          <p:cNvSpPr/>
          <p:nvPr/>
        </p:nvSpPr>
        <p:spPr>
          <a:xfrm>
            <a:off x="5848350" y="2832498"/>
            <a:ext cx="809625" cy="944165"/>
          </a:xfrm>
          <a:prstGeom prst="downArrow">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 name="TextBox 8"/>
          <p:cNvSpPr txBox="1">
            <a:spLocks noChangeArrowheads="1"/>
          </p:cNvSpPr>
          <p:nvPr/>
        </p:nvSpPr>
        <p:spPr bwMode="auto">
          <a:xfrm>
            <a:off x="4093369" y="3037285"/>
            <a:ext cx="859631" cy="507831"/>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algn="ctr" eaLnBrk="1" hangingPunct="1"/>
            <a:r>
              <a:rPr lang="en-GB" altLang="en-US" sz="2700" b="1">
                <a:solidFill>
                  <a:schemeClr val="bg1"/>
                </a:solidFill>
                <a:latin typeface="Arial" panose="020B0604020202020204" pitchFamily="34" charset="0"/>
                <a:cs typeface="Arial" panose="020B0604020202020204" pitchFamily="34" charset="0"/>
              </a:rPr>
              <a:t>VS</a:t>
            </a:r>
          </a:p>
        </p:txBody>
      </p:sp>
    </p:spTree>
    <p:extLst>
      <p:ext uri="{BB962C8B-B14F-4D97-AF65-F5344CB8AC3E}">
        <p14:creationId xmlns:p14="http://schemas.microsoft.com/office/powerpoint/2010/main" val="40525252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barn(inVertical)">
                                      <p:cBhvr>
                                        <p:cTn id="24" dur="500"/>
                                        <p:tgtEl>
                                          <p:spTgt spid="6"/>
                                        </p:tgtEl>
                                      </p:cBhvr>
                                    </p:animEffect>
                                  </p:childTnLst>
                                </p:cTn>
                              </p:par>
                              <p:par>
                                <p:cTn id="25" presetID="16" presetClass="entr" presetSubtype="21"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arn(inVertical)">
                                      <p:cBhvr>
                                        <p:cTn id="27" dur="500"/>
                                        <p:tgtEl>
                                          <p:spTgt spid="8"/>
                                        </p:tgtEl>
                                      </p:cBhvr>
                                    </p:animEffect>
                                  </p:childTnLst>
                                </p:cTn>
                              </p:par>
                              <p:par>
                                <p:cTn id="28" presetID="16" presetClass="entr" presetSubtype="21" fill="hold" grpId="0" nodeType="with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barn(inVertical)">
                                      <p:cBhvr>
                                        <p:cTn id="3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P spid="6" grpId="0" animBg="1"/>
      <p:bldP spid="7" grpId="0" animBg="1"/>
      <p:bldP spid="8" grpId="0" animBg="1"/>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ctrTitle"/>
          </p:nvPr>
        </p:nvSpPr>
        <p:spPr>
          <a:xfrm>
            <a:off x="1132285" y="1113235"/>
            <a:ext cx="6858000" cy="706040"/>
          </a:xfrm>
        </p:spPr>
        <p:txBody>
          <a:bodyPr>
            <a:normAutofit fontScale="90000"/>
          </a:bodyPr>
          <a:lstStyle/>
          <a:p>
            <a:r>
              <a:rPr lang="en-GB" altLang="en-US">
                <a:ln>
                  <a:noFill/>
                </a:ln>
                <a:latin typeface="Arial" panose="020B0604020202020204" pitchFamily="34" charset="0"/>
                <a:cs typeface="Arial" panose="020B0604020202020204" pitchFamily="34" charset="0"/>
              </a:rPr>
              <a:t>Effects of Business Ethics</a:t>
            </a:r>
          </a:p>
        </p:txBody>
      </p:sp>
      <p:sp>
        <p:nvSpPr>
          <p:cNvPr id="3" name="Subtitle 2"/>
          <p:cNvSpPr>
            <a:spLocks noGrp="1"/>
          </p:cNvSpPr>
          <p:nvPr>
            <p:ph type="subTitle" idx="1"/>
          </p:nvPr>
        </p:nvSpPr>
        <p:spPr>
          <a:xfrm>
            <a:off x="2156222" y="2280048"/>
            <a:ext cx="4394597" cy="3453208"/>
          </a:xfrm>
        </p:spPr>
        <p:txBody>
          <a:bodyPr rtlCol="0">
            <a:noAutofit/>
          </a:bodyPr>
          <a:lstStyle/>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Shareholders</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Employees </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Society </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Image of Business</a:t>
            </a:r>
          </a:p>
          <a:p>
            <a:pPr fontAlgn="auto">
              <a:buFont typeface="Arial"/>
              <a:buNone/>
              <a:defRPr/>
            </a:pPr>
            <a:r>
              <a:rPr lang="en-GB" sz="3600" dirty="0">
                <a:solidFill>
                  <a:schemeClr val="bg1"/>
                </a:solidFill>
                <a:latin typeface="Arial" panose="020B0604020202020204" pitchFamily="34" charset="0"/>
                <a:cs typeface="Arial" panose="020B0604020202020204" pitchFamily="34" charset="0"/>
              </a:rPr>
              <a:t>Customers</a:t>
            </a:r>
          </a:p>
        </p:txBody>
      </p:sp>
    </p:spTree>
    <p:extLst>
      <p:ext uri="{BB962C8B-B14F-4D97-AF65-F5344CB8AC3E}">
        <p14:creationId xmlns:p14="http://schemas.microsoft.com/office/powerpoint/2010/main" val="22113313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ctrTitle"/>
          </p:nvPr>
        </p:nvSpPr>
        <p:spPr>
          <a:xfrm>
            <a:off x="1696860" y="591030"/>
            <a:ext cx="6858000" cy="706040"/>
          </a:xfrm>
        </p:spPr>
        <p:txBody>
          <a:bodyPr>
            <a:normAutofit fontScale="90000"/>
          </a:bodyPr>
          <a:lstStyle/>
          <a:p>
            <a:r>
              <a:rPr lang="en-GB" altLang="en-US" dirty="0">
                <a:ln>
                  <a:noFill/>
                </a:ln>
                <a:latin typeface="Arial" panose="020B0604020202020204" pitchFamily="34" charset="0"/>
                <a:cs typeface="Arial" panose="020B0604020202020204" pitchFamily="34" charset="0"/>
              </a:rPr>
              <a:t>Effects of Business Ethics</a:t>
            </a:r>
          </a:p>
        </p:txBody>
      </p:sp>
      <p:sp>
        <p:nvSpPr>
          <p:cNvPr id="5" name="Isosceles Triangle 4"/>
          <p:cNvSpPr/>
          <p:nvPr/>
        </p:nvSpPr>
        <p:spPr>
          <a:xfrm>
            <a:off x="2770585" y="2188369"/>
            <a:ext cx="3582590" cy="2465785"/>
          </a:xfrm>
          <a:prstGeom prst="triangle">
            <a:avLst/>
          </a:prstGeom>
        </p:spPr>
        <p:style>
          <a:lnRef idx="1">
            <a:schemeClr val="dk1"/>
          </a:lnRef>
          <a:fillRef idx="2">
            <a:schemeClr val="dk1"/>
          </a:fillRef>
          <a:effectRef idx="1">
            <a:schemeClr val="dk1"/>
          </a:effectRef>
          <a:fontRef idx="minor">
            <a:schemeClr val="dk1"/>
          </a:fontRef>
        </p:style>
        <p:txBody>
          <a:bodyPr anchor="ctr"/>
          <a:lstStyle/>
          <a:p>
            <a:pPr algn="ctr">
              <a:defRPr/>
            </a:pPr>
            <a:endParaRPr lang="en-GB" sz="1350"/>
          </a:p>
        </p:txBody>
      </p:sp>
      <p:sp>
        <p:nvSpPr>
          <p:cNvPr id="6" name="TextBox 5"/>
          <p:cNvSpPr txBox="1">
            <a:spLocks noChangeArrowheads="1"/>
          </p:cNvSpPr>
          <p:nvPr/>
        </p:nvSpPr>
        <p:spPr bwMode="auto">
          <a:xfrm>
            <a:off x="3120738" y="1917860"/>
            <a:ext cx="3051398"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algn="ctr" eaLnBrk="1" hangingPunct="1"/>
            <a:r>
              <a:rPr lang="en-GB" altLang="en-US" b="1">
                <a:latin typeface="Arial" panose="020B0604020202020204" pitchFamily="34" charset="0"/>
                <a:cs typeface="Arial" panose="020B0604020202020204" pitchFamily="34" charset="0"/>
              </a:rPr>
              <a:t>Shareholders</a:t>
            </a:r>
          </a:p>
        </p:txBody>
      </p:sp>
      <p:sp>
        <p:nvSpPr>
          <p:cNvPr id="7" name="TextBox 6"/>
          <p:cNvSpPr txBox="1">
            <a:spLocks noChangeArrowheads="1"/>
          </p:cNvSpPr>
          <p:nvPr/>
        </p:nvSpPr>
        <p:spPr bwMode="auto">
          <a:xfrm>
            <a:off x="5885260" y="4605338"/>
            <a:ext cx="161805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algn="ctr" eaLnBrk="1" hangingPunct="1"/>
            <a:r>
              <a:rPr lang="en-GB" altLang="en-US" b="1" dirty="0">
                <a:latin typeface="Arial" panose="020B0604020202020204" pitchFamily="34" charset="0"/>
                <a:cs typeface="Arial" panose="020B0604020202020204" pitchFamily="34" charset="0"/>
              </a:rPr>
              <a:t>Society</a:t>
            </a:r>
          </a:p>
        </p:txBody>
      </p:sp>
      <p:sp>
        <p:nvSpPr>
          <p:cNvPr id="8" name="TextBox 7"/>
          <p:cNvSpPr txBox="1">
            <a:spLocks noChangeArrowheads="1"/>
          </p:cNvSpPr>
          <p:nvPr/>
        </p:nvSpPr>
        <p:spPr bwMode="auto">
          <a:xfrm>
            <a:off x="1547664" y="4672978"/>
            <a:ext cx="1395413"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algn="ctr" eaLnBrk="1" hangingPunct="1"/>
            <a:r>
              <a:rPr lang="en-GB" altLang="en-US" b="1">
                <a:latin typeface="Arial" panose="020B0604020202020204" pitchFamily="34" charset="0"/>
                <a:cs typeface="Arial" panose="020B0604020202020204" pitchFamily="34" charset="0"/>
              </a:rPr>
              <a:t>Employees</a:t>
            </a:r>
          </a:p>
        </p:txBody>
      </p:sp>
    </p:spTree>
    <p:extLst>
      <p:ext uri="{BB962C8B-B14F-4D97-AF65-F5344CB8AC3E}">
        <p14:creationId xmlns:p14="http://schemas.microsoft.com/office/powerpoint/2010/main" val="28173586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1088" y="1014413"/>
            <a:ext cx="6858000" cy="551260"/>
          </a:xfrm>
        </p:spPr>
        <p:txBody>
          <a:bodyPr rtlCol="0">
            <a:normAutofit fontScale="90000"/>
          </a:bodyPr>
          <a:lstStyle/>
          <a:p>
            <a:pPr>
              <a:defRPr/>
            </a:pPr>
            <a:r>
              <a:rPr lang="en-GB" b="1" dirty="0">
                <a:solidFill>
                  <a:schemeClr val="tx1">
                    <a:lumMod val="85000"/>
                    <a:lumOff val="15000"/>
                  </a:schemeClr>
                </a:solidFill>
                <a:latin typeface="Arial" panose="020B0604020202020204" pitchFamily="34" charset="0"/>
                <a:cs typeface="Arial" panose="020B0604020202020204" pitchFamily="34" charset="0"/>
              </a:rPr>
              <a:t>Sources of Ethical Issues</a:t>
            </a:r>
          </a:p>
        </p:txBody>
      </p:sp>
      <p:sp>
        <p:nvSpPr>
          <p:cNvPr id="6" name="TextBox 5"/>
          <p:cNvSpPr txBox="1">
            <a:spLocks noChangeArrowheads="1"/>
          </p:cNvSpPr>
          <p:nvPr/>
        </p:nvSpPr>
        <p:spPr bwMode="auto">
          <a:xfrm>
            <a:off x="1303734" y="1910856"/>
            <a:ext cx="5782866" cy="380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algn="ctr" eaLnBrk="1" hangingPunct="1"/>
            <a:r>
              <a:rPr lang="en-GB" altLang="en-US" sz="1875" b="1" dirty="0">
                <a:solidFill>
                  <a:srgbClr val="FF0000"/>
                </a:solidFill>
                <a:latin typeface="Arial" panose="020B0604020202020204" pitchFamily="34" charset="0"/>
                <a:cs typeface="Arial" panose="020B0604020202020204" pitchFamily="34" charset="0"/>
              </a:rPr>
              <a:t>Ethical dilemmas can be caused by changes in: </a:t>
            </a:r>
          </a:p>
        </p:txBody>
      </p:sp>
      <p:sp>
        <p:nvSpPr>
          <p:cNvPr id="9" name="TextBox 8"/>
          <p:cNvSpPr txBox="1">
            <a:spLocks noChangeArrowheads="1"/>
          </p:cNvSpPr>
          <p:nvPr/>
        </p:nvSpPr>
        <p:spPr bwMode="auto">
          <a:xfrm>
            <a:off x="1607344" y="2636912"/>
            <a:ext cx="5175647" cy="3000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fontAlgn="base">
              <a:spcBef>
                <a:spcPct val="0"/>
              </a:spcBef>
              <a:spcAft>
                <a:spcPct val="0"/>
              </a:spcAft>
              <a:defRPr>
                <a:solidFill>
                  <a:schemeClr val="tx1"/>
                </a:solidFill>
                <a:latin typeface="Garamond" panose="02020404030301010803" pitchFamily="18" charset="0"/>
              </a:defRPr>
            </a:lvl6pPr>
            <a:lvl7pPr marL="2971800" indent="-228600" fontAlgn="base">
              <a:spcBef>
                <a:spcPct val="0"/>
              </a:spcBef>
              <a:spcAft>
                <a:spcPct val="0"/>
              </a:spcAft>
              <a:defRPr>
                <a:solidFill>
                  <a:schemeClr val="tx1"/>
                </a:solidFill>
                <a:latin typeface="Garamond" panose="02020404030301010803" pitchFamily="18" charset="0"/>
              </a:defRPr>
            </a:lvl7pPr>
            <a:lvl8pPr marL="3429000" indent="-228600" fontAlgn="base">
              <a:spcBef>
                <a:spcPct val="0"/>
              </a:spcBef>
              <a:spcAft>
                <a:spcPct val="0"/>
              </a:spcAft>
              <a:defRPr>
                <a:solidFill>
                  <a:schemeClr val="tx1"/>
                </a:solidFill>
                <a:latin typeface="Garamond" panose="02020404030301010803" pitchFamily="18" charset="0"/>
              </a:defRPr>
            </a:lvl8pPr>
            <a:lvl9pPr marL="3886200" indent="-228600" fontAlgn="base">
              <a:spcBef>
                <a:spcPct val="0"/>
              </a:spcBef>
              <a:spcAft>
                <a:spcPct val="0"/>
              </a:spcAft>
              <a:defRPr>
                <a:solidFill>
                  <a:schemeClr val="tx1"/>
                </a:solidFill>
                <a:latin typeface="Garamond" panose="02020404030301010803" pitchFamily="18" charset="0"/>
              </a:defRPr>
            </a:lvl9pPr>
          </a:lstStyle>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Law</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Economic System</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Ideologies</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New Technologies </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Religion </a:t>
            </a:r>
          </a:p>
          <a:p>
            <a:pPr eaLnBrk="1" hangingPunct="1">
              <a:lnSpc>
                <a:spcPct val="150000"/>
              </a:lnSpc>
              <a:buFont typeface="Wingdings" panose="05000000000000000000" pitchFamily="2" charset="2"/>
              <a:buChar char="q"/>
            </a:pPr>
            <a:r>
              <a:rPr lang="en-GB" altLang="en-US" sz="2100" b="1" dirty="0">
                <a:solidFill>
                  <a:schemeClr val="bg1"/>
                </a:solidFill>
                <a:latin typeface="Arial" panose="020B0604020202020204" pitchFamily="34" charset="0"/>
                <a:cs typeface="Arial" panose="020B0604020202020204" pitchFamily="34" charset="0"/>
              </a:rPr>
              <a:t>Cultural and Social Beliefs</a:t>
            </a:r>
          </a:p>
        </p:txBody>
      </p:sp>
    </p:spTree>
    <p:extLst>
      <p:ext uri="{BB962C8B-B14F-4D97-AF65-F5344CB8AC3E}">
        <p14:creationId xmlns:p14="http://schemas.microsoft.com/office/powerpoint/2010/main" val="29126471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51720" y="2051229"/>
            <a:ext cx="4585097" cy="300082"/>
          </a:xfrm>
          <a:prstGeom prst="rect">
            <a:avLst/>
          </a:prstGeom>
          <a:solidFill>
            <a:schemeClr val="accent6">
              <a:lumMod val="60000"/>
              <a:lumOff val="40000"/>
            </a:schemeClr>
          </a:solidFill>
        </p:spPr>
        <p:txBody>
          <a:bodyPr>
            <a:spAutoFit/>
          </a:bodyPr>
          <a:lstStyle/>
          <a:p>
            <a:pPr>
              <a:defRPr/>
            </a:pPr>
            <a:endParaRPr lang="en-GB" sz="1350" dirty="0"/>
          </a:p>
        </p:txBody>
      </p:sp>
      <p:sp>
        <p:nvSpPr>
          <p:cNvPr id="20483" name="Title 1"/>
          <p:cNvSpPr>
            <a:spLocks noGrp="1"/>
          </p:cNvSpPr>
          <p:nvPr>
            <p:ph type="title"/>
          </p:nvPr>
        </p:nvSpPr>
        <p:spPr/>
        <p:txBody>
          <a:bodyPr/>
          <a:lstStyle/>
          <a:p>
            <a:r>
              <a:rPr lang="en-GB" altLang="en-US">
                <a:ln>
                  <a:noFill/>
                </a:ln>
                <a:latin typeface="Arial Black" panose="020B0A04020102020204" pitchFamily="34" charset="0"/>
              </a:rPr>
              <a:t>Some Ethical Challenges</a:t>
            </a:r>
          </a:p>
        </p:txBody>
      </p:sp>
      <p:sp>
        <p:nvSpPr>
          <p:cNvPr id="3" name="Content Placeholder 2"/>
          <p:cNvSpPr>
            <a:spLocks noGrp="1"/>
          </p:cNvSpPr>
          <p:nvPr>
            <p:ph idx="1"/>
          </p:nvPr>
        </p:nvSpPr>
        <p:spPr>
          <a:xfrm>
            <a:off x="719522" y="1916832"/>
            <a:ext cx="7704956" cy="3610019"/>
          </a:xfrm>
        </p:spPr>
        <p:txBody>
          <a:bodyPr rtlCol="0">
            <a:noAutofit/>
          </a:bodyPr>
          <a:lstStyle/>
          <a:p>
            <a:pPr marL="0" indent="0" algn="ctr">
              <a:buNone/>
              <a:defRPr/>
            </a:pPr>
            <a:r>
              <a:rPr lang="en-GB" dirty="0">
                <a:solidFill>
                  <a:schemeClr val="tx1">
                    <a:lumMod val="85000"/>
                    <a:lumOff val="15000"/>
                  </a:schemeClr>
                </a:solidFill>
                <a:latin typeface="Arial Black" panose="020B0A04020102020204" pitchFamily="34" charset="0"/>
              </a:rPr>
              <a:t>Activity 1</a:t>
            </a:r>
          </a:p>
          <a:p>
            <a:pPr algn="ctr" fontAlgn="auto">
              <a:buFont typeface="Arial"/>
              <a:buChar char="•"/>
              <a:defRPr/>
            </a:pPr>
            <a:endParaRPr lang="en-GB" dirty="0">
              <a:solidFill>
                <a:schemeClr val="tx1">
                  <a:lumMod val="85000"/>
                  <a:lumOff val="15000"/>
                </a:schemeClr>
              </a:solidFill>
              <a:latin typeface="Arial Black" panose="020B0A04020102020204" pitchFamily="34" charset="0"/>
            </a:endParaRPr>
          </a:p>
          <a:p>
            <a:pPr marL="0" indent="0" algn="just">
              <a:buNone/>
              <a:defRPr/>
            </a:pPr>
            <a:r>
              <a:rPr lang="en-GB" sz="2000" dirty="0">
                <a:solidFill>
                  <a:schemeClr val="tx1">
                    <a:lumMod val="85000"/>
                    <a:lumOff val="15000"/>
                  </a:schemeClr>
                </a:solidFill>
                <a:latin typeface="Arial" panose="020B0604020202020204" pitchFamily="34" charset="0"/>
                <a:cs typeface="Arial" panose="020B0604020202020204" pitchFamily="34" charset="0"/>
              </a:rPr>
              <a:t>Your supervisor enters the office and asks for a cheque of £1500 for expenses incurred entertaining a client last night. He submits receipts of restaurants and lounge. At lunch, your supervisor’s girlfriend stops by to pick him up for lunch and you overhear her telling the receptionist what a great time she had at dinner and dancing with your supervisor the night before. </a:t>
            </a:r>
          </a:p>
          <a:p>
            <a:pPr marL="0" indent="0" algn="just">
              <a:buNone/>
              <a:defRPr/>
            </a:pPr>
            <a:r>
              <a:rPr lang="en-GB" b="1" dirty="0">
                <a:solidFill>
                  <a:schemeClr val="tx1">
                    <a:lumMod val="85000"/>
                    <a:lumOff val="15000"/>
                  </a:schemeClr>
                </a:solidFill>
                <a:latin typeface="Arial" panose="020B0604020202020204" pitchFamily="34" charset="0"/>
                <a:cs typeface="Arial" panose="020B0604020202020204" pitchFamily="34" charset="0"/>
              </a:rPr>
              <a:t>What do you do? </a:t>
            </a:r>
          </a:p>
        </p:txBody>
      </p:sp>
    </p:spTree>
    <p:extLst>
      <p:ext uri="{BB962C8B-B14F-4D97-AF65-F5344CB8AC3E}">
        <p14:creationId xmlns:p14="http://schemas.microsoft.com/office/powerpoint/2010/main" val="26942505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71600" y="620688"/>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9994" y="1916832"/>
            <a:ext cx="7504112" cy="350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298748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71600" y="620688"/>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00150" y="1988840"/>
            <a:ext cx="7543800" cy="33612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87187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892969" y="764704"/>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83568" y="1556792"/>
            <a:ext cx="8136903" cy="3776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9067564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892969" y="764704"/>
            <a:ext cx="7200900" cy="603647"/>
          </a:xfrm>
        </p:spPr>
        <p:txBody>
          <a:bodyPr>
            <a:normAutofit fontScale="90000"/>
          </a:bodyPr>
          <a:lstStyle/>
          <a:p>
            <a:r>
              <a:rPr lang="en-GB" altLang="en-US" dirty="0">
                <a:ln>
                  <a:noFill/>
                </a:ln>
                <a:latin typeface="Arial Black" panose="020B0A04020102020204" pitchFamily="34" charset="0"/>
              </a:rPr>
              <a:t>Some Ethical Challenges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2969" y="1916832"/>
            <a:ext cx="7639471" cy="33609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61609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424936" cy="1001142"/>
          </a:xfrm>
        </p:spPr>
        <p:txBody>
          <a:bodyPr rtlCol="0">
            <a:normAutofit/>
          </a:bodyPr>
          <a:lstStyle/>
          <a:p>
            <a:pPr>
              <a:defRPr/>
            </a:pPr>
            <a:r>
              <a:rPr lang="en-GB" sz="3200" dirty="0">
                <a:solidFill>
                  <a:schemeClr val="tx1">
                    <a:lumMod val="85000"/>
                    <a:lumOff val="15000"/>
                  </a:schemeClr>
                </a:solidFill>
                <a:latin typeface="Arial Black" panose="020B0A04020102020204" pitchFamily="34" charset="0"/>
              </a:rPr>
              <a:t>Safeguarding Ethical Challenges</a:t>
            </a:r>
          </a:p>
        </p:txBody>
      </p:sp>
      <p:sp>
        <p:nvSpPr>
          <p:cNvPr id="3" name="Content Placeholder 2"/>
          <p:cNvSpPr>
            <a:spLocks noGrp="1"/>
          </p:cNvSpPr>
          <p:nvPr>
            <p:ph idx="1"/>
          </p:nvPr>
        </p:nvSpPr>
        <p:spPr>
          <a:xfrm>
            <a:off x="539552" y="1844824"/>
            <a:ext cx="8280920" cy="3960440"/>
          </a:xfrm>
        </p:spPr>
        <p:txBody>
          <a:bodyPr rtlCol="0">
            <a:normAutofit fontScale="85000" lnSpcReduction="20000"/>
          </a:bodyPr>
          <a:lstStyle/>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Fear of commission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Ostracising the corrupt</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Healthy activism against corruption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Personal integrity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Reject unethical ethics</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Conscience of and equality before the law</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Protecting whistle blowers </a:t>
            </a:r>
          </a:p>
          <a:p>
            <a:pPr marL="338138" indent="-338138" algn="just">
              <a:buFont typeface="Wingdings" panose="05000000000000000000" pitchFamily="2" charset="2"/>
              <a:buChar char="q"/>
              <a:defRPr/>
            </a:pPr>
            <a:r>
              <a:rPr lang="en-GB" dirty="0">
                <a:solidFill>
                  <a:schemeClr val="tx1">
                    <a:lumMod val="85000"/>
                    <a:lumOff val="15000"/>
                  </a:schemeClr>
                </a:solidFill>
                <a:latin typeface="Arial Black" panose="020B0A04020102020204" pitchFamily="34" charset="0"/>
              </a:rPr>
              <a:t>Target unethical conduct at the top</a:t>
            </a:r>
          </a:p>
          <a:p>
            <a:pPr algn="just" fontAlgn="auto">
              <a:buFont typeface="Wingdings" panose="05000000000000000000" pitchFamily="2" charset="2"/>
              <a:buChar char="q"/>
              <a:defRPr/>
            </a:pPr>
            <a:endParaRPr lang="en-GB" dirty="0">
              <a:solidFill>
                <a:schemeClr val="tx1">
                  <a:lumMod val="85000"/>
                  <a:lumOff val="15000"/>
                </a:schemeClr>
              </a:solidFill>
              <a:latin typeface="Arial Black" panose="020B0A04020102020204" pitchFamily="34" charset="0"/>
            </a:endParaRPr>
          </a:p>
        </p:txBody>
      </p:sp>
    </p:spTree>
    <p:extLst>
      <p:ext uri="{BB962C8B-B14F-4D97-AF65-F5344CB8AC3E}">
        <p14:creationId xmlns:p14="http://schemas.microsoft.com/office/powerpoint/2010/main" val="2970679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a:ln>
                  <a:noFill/>
                </a:ln>
                <a:latin typeface="Arial Black" panose="020B0A04020102020204" pitchFamily="34" charset="0"/>
              </a:rPr>
              <a:t>ANY QUESTIONS?</a:t>
            </a:r>
          </a:p>
        </p:txBody>
      </p:sp>
      <p:pic>
        <p:nvPicPr>
          <p:cNvPr id="2050" name="Picture 2" descr="question mark asking question learning searching man with red 3d question  sign interrogation point punctuation mark isolated on white background - PMC"/>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7874" y="2773035"/>
            <a:ext cx="3564007" cy="243443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2478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 calcmode="lin" valueType="num">
                                      <p:cBhvr additive="base">
                                        <p:cTn id="7" dur="500" fill="hold"/>
                                        <p:tgtEl>
                                          <p:spTgt spid="2050"/>
                                        </p:tgtEl>
                                        <p:attrNameLst>
                                          <p:attrName>ppt_x</p:attrName>
                                        </p:attrNameLst>
                                      </p:cBhvr>
                                      <p:tavLst>
                                        <p:tav tm="0">
                                          <p:val>
                                            <p:strVal val="#ppt_x"/>
                                          </p:val>
                                        </p:tav>
                                        <p:tav tm="100000">
                                          <p:val>
                                            <p:strVal val="#ppt_x"/>
                                          </p:val>
                                        </p:tav>
                                      </p:tavLst>
                                    </p:anim>
                                    <p:anim calcmode="lin" valueType="num">
                                      <p:cBhvr additive="base">
                                        <p:cTn id="8"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spee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1160" cy="57332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0" y="274638"/>
            <a:ext cx="9144000" cy="1143000"/>
          </a:xfrm>
          <a:gradFill>
            <a:gsLst>
              <a:gs pos="100000">
                <a:srgbClr val="61B6CD">
                  <a:alpha val="38000"/>
                </a:srgbClr>
              </a:gs>
              <a:gs pos="100000">
                <a:schemeClr val="lt1">
                  <a:shade val="30000"/>
                  <a:satMod val="200000"/>
                </a:schemeClr>
              </a:gs>
            </a:gsLst>
          </a:gradFill>
        </p:spPr>
        <p:style>
          <a:lnRef idx="0">
            <a:scrgbClr r="0" g="0" b="0"/>
          </a:lnRef>
          <a:fillRef idx="1003">
            <a:schemeClr val="lt1"/>
          </a:fillRef>
          <a:effectRef idx="0">
            <a:scrgbClr r="0" g="0" b="0"/>
          </a:effectRef>
          <a:fontRef idx="major"/>
        </p:style>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455780" y="2470584"/>
            <a:ext cx="8229600" cy="792088"/>
          </a:xfrm>
        </p:spPr>
        <p:txBody>
          <a:bodyPr>
            <a:normAutofit/>
          </a:bodyPr>
          <a:lstStyle/>
          <a:p>
            <a:pPr marL="0" indent="0" algn="ctr">
              <a:buNone/>
            </a:pPr>
            <a:r>
              <a:rPr lang="en-GB" sz="4000" b="1" dirty="0">
                <a:solidFill>
                  <a:schemeClr val="accent2">
                    <a:lumMod val="20000"/>
                    <a:lumOff val="80000"/>
                  </a:schemeClr>
                </a:solidFill>
              </a:rPr>
              <a:t>Revision</a:t>
            </a:r>
            <a:endParaRPr lang="en-GB" sz="4800" b="1" dirty="0">
              <a:solidFill>
                <a:schemeClr val="accent2">
                  <a:lumMod val="20000"/>
                  <a:lumOff val="80000"/>
                </a:schemeClr>
              </a:solidFill>
            </a:endParaRPr>
          </a:p>
        </p:txBody>
      </p:sp>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e2529e2e-246e-4beb-bcc0-0746cc8768ab"/>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44177</TotalTime>
  <Words>223</Words>
  <Application>Microsoft Office PowerPoint</Application>
  <PresentationFormat>On-screen Show (4:3)</PresentationFormat>
  <Paragraphs>47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 Black</vt:lpstr>
      <vt:lpstr>Calibri</vt:lpstr>
      <vt:lpstr>Myriad Pro</vt:lpstr>
      <vt:lpstr>Rockwell Condensed</vt:lpstr>
      <vt:lpstr>Wingdings</vt:lpstr>
      <vt:lpstr>20140311PresentationUWTSDTemplate</vt:lpstr>
      <vt:lpstr>BA in Leadership and Management Skills for the Workplace Workplace culture and its impact on organisational efficiency (BMSW 5105) BUSINESS ETHICS</vt:lpstr>
      <vt:lpstr>Ethical Dilemmas</vt:lpstr>
      <vt:lpstr>Structure of Ethical Dilemmas</vt:lpstr>
      <vt:lpstr>Effects of Business Ethics</vt:lpstr>
      <vt:lpstr>Effects of Business Ethics</vt:lpstr>
      <vt:lpstr>Sources of Ethical Issues</vt:lpstr>
      <vt:lpstr>Some Ethical Challenges</vt:lpstr>
      <vt:lpstr>Some Ethical Challenges</vt:lpstr>
      <vt:lpstr>Some Ethical Challenges</vt:lpstr>
      <vt:lpstr>Some Ethical Challenges</vt:lpstr>
      <vt:lpstr>Some Ethical Challenges</vt:lpstr>
      <vt:lpstr>Safeguarding Ethical Challenges</vt:lpstr>
      <vt:lpstr>ANY QUESTIONS?</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Kalam</dc:creator>
  <cp:lastModifiedBy>Md Kalam</cp:lastModifiedBy>
  <cp:revision>262</cp:revision>
  <dcterms:created xsi:type="dcterms:W3CDTF">2015-04-14T15:21:28Z</dcterms:created>
  <dcterms:modified xsi:type="dcterms:W3CDTF">2021-06-07T15:30:09Z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