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91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139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18D5DE-2649-49ED-BF7E-A243A51B64F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BBD0D5-F94B-4BA8-9364-1C63150E24A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4ADD19-31F9-4F9F-A06D-10F90CE1DD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710513-49D9-42B8-B08C-F83A49EEFC9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E2A359-6A4E-4408-A576-49CD87A9076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93D70B-6727-4161-8100-688E2F4ACD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B066B3-0A89-4ACA-B127-6A09487A64C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A55897-A677-47B0-85D8-7EDFA59D9E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EBC4ED-AF92-4074-B888-CBFD8E65724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912BCD-49AD-4F9C-9BCD-4CE4D0D4F8A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7B19EF-ED47-4275-98F8-EF58162517F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30CC4517-7D0B-42A5-B4D5-EE710041515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850" y="1052513"/>
            <a:ext cx="8458200" cy="2619375"/>
          </a:xfrm>
        </p:spPr>
        <p:txBody>
          <a:bodyPr/>
          <a:lstStyle/>
          <a:p>
            <a:pPr eaLnBrk="1" hangingPunct="1"/>
            <a:r>
              <a:rPr lang="en-GB" sz="5400" b="1" smtClean="0">
                <a:solidFill>
                  <a:schemeClr val="bg1"/>
                </a:solidFill>
              </a:rPr>
              <a:t>CORPORATE</a:t>
            </a:r>
            <a:r>
              <a:rPr lang="en-GB" sz="5400" b="1" smtClean="0"/>
              <a:t> </a:t>
            </a:r>
            <a:r>
              <a:rPr lang="en-GB" sz="5400" b="1" smtClean="0">
                <a:solidFill>
                  <a:schemeClr val="bg1"/>
                </a:solidFill>
              </a:rPr>
              <a:t>GOVERNANCE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GB" dirty="0" smtClean="0">
              <a:solidFill>
                <a:schemeClr val="bg1"/>
              </a:solidFill>
            </a:endParaRPr>
          </a:p>
          <a:p>
            <a:pPr eaLnBrk="1" hangingPunct="1"/>
            <a:r>
              <a:rPr lang="en-GB" dirty="0" smtClean="0">
                <a:solidFill>
                  <a:schemeClr val="bg1"/>
                </a:solidFill>
              </a:rPr>
              <a:t>The </a:t>
            </a:r>
            <a:r>
              <a:rPr lang="en-GB" dirty="0" smtClean="0">
                <a:solidFill>
                  <a:schemeClr val="bg1"/>
                </a:solidFill>
              </a:rPr>
              <a:t>market for corporate control</a:t>
            </a:r>
          </a:p>
        </p:txBody>
      </p:sp>
      <p:pic>
        <p:nvPicPr>
          <p:cNvPr id="205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339975" cy="159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learning objectives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400" cap="all" dirty="0" smtClean="0">
                <a:solidFill>
                  <a:schemeClr val="bg1"/>
                </a:solidFill>
              </a:rPr>
              <a:t>T</a:t>
            </a:r>
            <a:r>
              <a:rPr lang="en-GB" sz="2400" dirty="0" smtClean="0">
                <a:solidFill>
                  <a:schemeClr val="bg1"/>
                </a:solidFill>
              </a:rPr>
              <a:t>o understand the possible responses to corporate underperformance</a:t>
            </a:r>
          </a:p>
          <a:p>
            <a:pPr>
              <a:defRPr/>
            </a:pPr>
            <a:r>
              <a:rPr lang="en-GB" sz="2400" dirty="0" smtClean="0">
                <a:solidFill>
                  <a:schemeClr val="bg1"/>
                </a:solidFill>
              </a:rPr>
              <a:t>To understand the disciplinary effect of the threat of a hostile takeover or private equity acquisition  </a:t>
            </a:r>
          </a:p>
          <a:p>
            <a:pPr>
              <a:defRPr/>
            </a:pPr>
            <a:r>
              <a:rPr lang="en-GB" sz="2400" dirty="0" smtClean="0">
                <a:solidFill>
                  <a:schemeClr val="bg1"/>
                </a:solidFill>
              </a:rPr>
              <a:t>To appreciate how defences against hostile bids affect shareholder rights</a:t>
            </a:r>
          </a:p>
          <a:p>
            <a:pPr>
              <a:defRPr/>
            </a:pPr>
            <a:r>
              <a:rPr lang="en-GB" sz="2400" dirty="0" smtClean="0">
                <a:solidFill>
                  <a:schemeClr val="bg1"/>
                </a:solidFill>
              </a:rPr>
              <a:t>To understand the governance implications of private equity transactions</a:t>
            </a:r>
          </a:p>
          <a:p>
            <a:pPr>
              <a:defRPr/>
            </a:pPr>
            <a:r>
              <a:rPr lang="en-GB" sz="2400" dirty="0" smtClean="0">
                <a:solidFill>
                  <a:schemeClr val="bg1"/>
                </a:solidFill>
              </a:rPr>
              <a:t>To appreciate the empirical evidence on the effects of takeovers and buyouts on corporate performance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000" cap="small" dirty="0" smtClean="0">
                <a:solidFill>
                  <a:schemeClr val="bg1"/>
                </a:solidFill>
              </a:rPr>
              <a:t>the idea behind the market for corporate control</a:t>
            </a:r>
            <a:endParaRPr lang="en-GB" sz="4000" cap="small" dirty="0">
              <a:solidFill>
                <a:schemeClr val="bg1"/>
              </a:solidFill>
            </a:endParaRPr>
          </a:p>
        </p:txBody>
      </p:sp>
      <p:sp>
        <p:nvSpPr>
          <p:cNvPr id="4099" name="TextBox 5"/>
          <p:cNvSpPr txBox="1">
            <a:spLocks noChangeArrowheads="1"/>
          </p:cNvSpPr>
          <p:nvPr/>
        </p:nvSpPr>
        <p:spPr bwMode="auto">
          <a:xfrm>
            <a:off x="1071563" y="1571625"/>
            <a:ext cx="7510462" cy="4094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Companies underperform for many reasons, this approach</a:t>
            </a:r>
          </a:p>
          <a:p>
            <a:r>
              <a:rPr lang="en-GB" sz="2000" dirty="0">
                <a:solidFill>
                  <a:schemeClr val="bg1"/>
                </a:solidFill>
              </a:rPr>
              <a:t>focuses on </a:t>
            </a:r>
            <a:r>
              <a:rPr lang="en-GB" sz="2000" u="sng" dirty="0">
                <a:solidFill>
                  <a:schemeClr val="bg1"/>
                </a:solidFill>
              </a:rPr>
              <a:t>underperformance due to poor management</a:t>
            </a:r>
            <a:r>
              <a:rPr lang="en-GB" sz="2000" dirty="0">
                <a:solidFill>
                  <a:schemeClr val="bg1"/>
                </a:solidFill>
              </a:rPr>
              <a:t>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Investors who hold shares in poor performers respond by  </a:t>
            </a:r>
          </a:p>
          <a:p>
            <a:r>
              <a:rPr lang="en-GB" sz="2000" dirty="0">
                <a:solidFill>
                  <a:schemeClr val="bg1"/>
                </a:solidFill>
              </a:rPr>
              <a:t>selling their equity. Managers of other companies observe </a:t>
            </a:r>
          </a:p>
          <a:p>
            <a:r>
              <a:rPr lang="en-GB" sz="2000" dirty="0">
                <a:solidFill>
                  <a:schemeClr val="bg1"/>
                </a:solidFill>
              </a:rPr>
              <a:t>the falling share price and recognise that they could use the </a:t>
            </a:r>
          </a:p>
          <a:p>
            <a:r>
              <a:rPr lang="en-GB" sz="2000" dirty="0">
                <a:solidFill>
                  <a:schemeClr val="bg1"/>
                </a:solidFill>
              </a:rPr>
              <a:t>company’s assets more efficiently. The poor performer becomes </a:t>
            </a:r>
          </a:p>
          <a:p>
            <a:r>
              <a:rPr lang="en-GB" sz="2000" dirty="0">
                <a:solidFill>
                  <a:schemeClr val="bg1"/>
                </a:solidFill>
              </a:rPr>
              <a:t>a takeover target.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All managers fear losing their jobs as a result of takeover so </a:t>
            </a:r>
          </a:p>
          <a:p>
            <a:r>
              <a:rPr lang="en-GB" sz="2000" dirty="0">
                <a:solidFill>
                  <a:schemeClr val="bg1"/>
                </a:solidFill>
              </a:rPr>
              <a:t>they work hard to avoid this. The stock market is a place where </a:t>
            </a:r>
          </a:p>
          <a:p>
            <a:r>
              <a:rPr lang="en-GB" sz="2000" dirty="0">
                <a:solidFill>
                  <a:schemeClr val="bg1"/>
                </a:solidFill>
              </a:rPr>
              <a:t>managers compete to control corporate assets and the type I </a:t>
            </a:r>
          </a:p>
          <a:p>
            <a:r>
              <a:rPr lang="en-GB" sz="2000" dirty="0">
                <a:solidFill>
                  <a:schemeClr val="bg1"/>
                </a:solidFill>
              </a:rPr>
              <a:t>agency problem is solved.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000" cap="small" dirty="0" smtClean="0">
                <a:solidFill>
                  <a:schemeClr val="bg1"/>
                </a:solidFill>
              </a:rPr>
              <a:t>responses to poor corporate performance</a:t>
            </a:r>
            <a:endParaRPr lang="en-GB" sz="4000" cap="small" dirty="0">
              <a:solidFill>
                <a:schemeClr val="bg1"/>
              </a:solidFill>
            </a:endParaRPr>
          </a:p>
        </p:txBody>
      </p:sp>
      <p:sp>
        <p:nvSpPr>
          <p:cNvPr id="5123" name="TextBox 2"/>
          <p:cNvSpPr txBox="1">
            <a:spLocks noChangeArrowheads="1"/>
          </p:cNvSpPr>
          <p:nvPr/>
        </p:nvSpPr>
        <p:spPr bwMode="auto">
          <a:xfrm>
            <a:off x="571500" y="1714500"/>
            <a:ext cx="8002588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The ‘sell’ response to underperformance is not automatic. </a:t>
            </a:r>
          </a:p>
          <a:p>
            <a:r>
              <a:rPr lang="en-GB" sz="2000" dirty="0">
                <a:solidFill>
                  <a:schemeClr val="bg1"/>
                </a:solidFill>
              </a:rPr>
              <a:t>It can be analysed using the exit vs. voice framework associated with </a:t>
            </a:r>
          </a:p>
          <a:p>
            <a:r>
              <a:rPr lang="en-GB" sz="2000" dirty="0">
                <a:solidFill>
                  <a:schemeClr val="bg1"/>
                </a:solidFill>
              </a:rPr>
              <a:t>Hirschman (1970).</a:t>
            </a:r>
          </a:p>
        </p:txBody>
      </p:sp>
      <p:sp>
        <p:nvSpPr>
          <p:cNvPr id="4" name="Rectangle 3"/>
          <p:cNvSpPr/>
          <p:nvPr/>
        </p:nvSpPr>
        <p:spPr>
          <a:xfrm>
            <a:off x="785813" y="3214688"/>
            <a:ext cx="3071812" cy="2857500"/>
          </a:xfrm>
          <a:prstGeom prst="rect">
            <a:avLst/>
          </a:prstGeom>
          <a:solidFill>
            <a:srgbClr val="F7910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b="1" dirty="0">
                <a:solidFill>
                  <a:schemeClr val="tx1"/>
                </a:solidFill>
              </a:rPr>
              <a:t>Exit</a:t>
            </a:r>
          </a:p>
          <a:p>
            <a:pPr algn="ctr">
              <a:defRPr/>
            </a:pPr>
            <a:endParaRPr lang="en-GB" b="1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tx1"/>
                </a:solidFill>
              </a:rPr>
              <a:t> Sell shares in the poor performer and buy equity in a better company.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tx1"/>
                </a:solidFill>
              </a:rPr>
              <a:t> The market for corporate control operates smoothly.</a:t>
            </a:r>
          </a:p>
        </p:txBody>
      </p:sp>
      <p:sp>
        <p:nvSpPr>
          <p:cNvPr id="5" name="Rectangle 4"/>
          <p:cNvSpPr/>
          <p:nvPr/>
        </p:nvSpPr>
        <p:spPr>
          <a:xfrm>
            <a:off x="5357813" y="3214688"/>
            <a:ext cx="2928937" cy="2857500"/>
          </a:xfrm>
          <a:prstGeom prst="rect">
            <a:avLst/>
          </a:prstGeom>
          <a:solidFill>
            <a:srgbClr val="F7910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b="1" dirty="0">
                <a:solidFill>
                  <a:schemeClr val="tx1"/>
                </a:solidFill>
              </a:rPr>
              <a:t>Voice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tx1"/>
                </a:solidFill>
              </a:rPr>
              <a:t> Continue to hold equity in the poor performer.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Influence </a:t>
            </a:r>
            <a:r>
              <a:rPr lang="en-GB" dirty="0">
                <a:solidFill>
                  <a:schemeClr val="tx1"/>
                </a:solidFill>
              </a:rPr>
              <a:t>the current management team to change policy and improve performance.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tx1"/>
                </a:solidFill>
              </a:rPr>
              <a:t> Mergers are not disciplinary.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000" cap="small" dirty="0" smtClean="0">
                <a:solidFill>
                  <a:schemeClr val="bg1"/>
                </a:solidFill>
              </a:rPr>
              <a:t>factors affecting the choice of exit or voice</a:t>
            </a:r>
            <a:endParaRPr lang="en-GB" sz="4000" cap="small" dirty="0">
              <a:solidFill>
                <a:schemeClr val="bg1"/>
              </a:solidFill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 smtClean="0">
                <a:solidFill>
                  <a:schemeClr val="bg1"/>
                </a:solidFill>
              </a:rPr>
              <a:t>Concentration of share ownership</a:t>
            </a:r>
          </a:p>
          <a:p>
            <a:pPr>
              <a:buFontTx/>
              <a:buNone/>
            </a:pPr>
            <a:r>
              <a:rPr lang="en-GB" sz="2000" dirty="0" smtClean="0">
                <a:solidFill>
                  <a:schemeClr val="bg1"/>
                </a:solidFill>
              </a:rPr>
              <a:t>	When ownership is dispersed individuals do not have an incentive to intervene because the action  is costly and has the characteristics of a public good. </a:t>
            </a:r>
            <a:r>
              <a:rPr lang="en-GB" sz="2000" dirty="0" err="1" smtClean="0">
                <a:solidFill>
                  <a:schemeClr val="bg1"/>
                </a:solidFill>
              </a:rPr>
              <a:t>Blockholders</a:t>
            </a:r>
            <a:r>
              <a:rPr lang="en-GB" sz="2000" dirty="0" smtClean="0">
                <a:solidFill>
                  <a:schemeClr val="bg1"/>
                </a:solidFill>
              </a:rPr>
              <a:t> can reap the benefits of intervention.</a:t>
            </a:r>
          </a:p>
          <a:p>
            <a:r>
              <a:rPr lang="en-GB" sz="2000" b="1" dirty="0" smtClean="0">
                <a:solidFill>
                  <a:schemeClr val="bg1"/>
                </a:solidFill>
              </a:rPr>
              <a:t>Type  of shareholder</a:t>
            </a:r>
          </a:p>
          <a:p>
            <a:pPr>
              <a:buFontTx/>
              <a:buNone/>
            </a:pPr>
            <a:r>
              <a:rPr lang="en-GB" sz="2000" dirty="0" smtClean="0">
                <a:solidFill>
                  <a:schemeClr val="bg1"/>
                </a:solidFill>
              </a:rPr>
              <a:t>	When this company is part of a diversified portfolio it is more cost effective to sell. This applies to many financial institutions, exceptions include pension funds with an interventionist strategy and some hedge funds.</a:t>
            </a:r>
          </a:p>
          <a:p>
            <a:r>
              <a:rPr lang="en-GB" sz="2000" b="1" dirty="0" smtClean="0">
                <a:solidFill>
                  <a:schemeClr val="bg1"/>
                </a:solidFill>
              </a:rPr>
              <a:t>Regulation </a:t>
            </a:r>
          </a:p>
          <a:p>
            <a:pPr marL="357188" indent="0">
              <a:buNone/>
            </a:pPr>
            <a:r>
              <a:rPr lang="en-GB" sz="2000" dirty="0" smtClean="0">
                <a:solidFill>
                  <a:schemeClr val="bg1"/>
                </a:solidFill>
              </a:rPr>
              <a:t>May encourage active ownership, e.g. in the UK the Stewardship Code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are mergers disciplinary?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7171" name="TextBox 2"/>
          <p:cNvSpPr txBox="1">
            <a:spLocks noChangeArrowheads="1"/>
          </p:cNvSpPr>
          <p:nvPr/>
        </p:nvSpPr>
        <p:spPr bwMode="auto">
          <a:xfrm>
            <a:off x="428625" y="1714500"/>
            <a:ext cx="8474075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Mergers tend to happen in waves. Each wave has different </a:t>
            </a:r>
          </a:p>
          <a:p>
            <a:r>
              <a:rPr lang="en-GB" sz="2400" dirty="0">
                <a:solidFill>
                  <a:schemeClr val="bg1"/>
                </a:solidFill>
              </a:rPr>
              <a:t>Characteristics based on the type of deals completed.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Mergers may be:</a:t>
            </a:r>
          </a:p>
          <a:p>
            <a:pPr>
              <a:buFont typeface="Arial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 Horizontal: motivated by savings due to economies of scale</a:t>
            </a:r>
          </a:p>
          <a:p>
            <a:pPr>
              <a:buFont typeface="Arial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 Vertical: motivated by a reduction in transactions costs</a:t>
            </a:r>
          </a:p>
          <a:p>
            <a:pPr>
              <a:buFont typeface="Arial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 Conglomerate: motivated by managerial objectives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Only some of these deals are prompted by a falling share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price and the prospect of buying assets at a bargain price.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Many commentators believe that only hostile deals have </a:t>
            </a:r>
          </a:p>
          <a:p>
            <a:r>
              <a:rPr lang="en-GB" sz="2400" dirty="0">
                <a:solidFill>
                  <a:schemeClr val="bg1"/>
                </a:solidFill>
              </a:rPr>
              <a:t>this characteristic.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000" cap="small" dirty="0" smtClean="0">
                <a:solidFill>
                  <a:schemeClr val="bg1"/>
                </a:solidFill>
              </a:rPr>
              <a:t>the characteristics of hostile deals</a:t>
            </a:r>
            <a:endParaRPr lang="en-GB" sz="4000" cap="small" dirty="0">
              <a:solidFill>
                <a:schemeClr val="bg1"/>
              </a:solidFill>
            </a:endParaRPr>
          </a:p>
        </p:txBody>
      </p:sp>
      <p:sp>
        <p:nvSpPr>
          <p:cNvPr id="8195" name="TextBox 2"/>
          <p:cNvSpPr txBox="1">
            <a:spLocks noChangeArrowheads="1"/>
          </p:cNvSpPr>
          <p:nvPr/>
        </p:nvSpPr>
        <p:spPr bwMode="auto">
          <a:xfrm>
            <a:off x="571500" y="1785938"/>
            <a:ext cx="871855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b="1" dirty="0">
                <a:solidFill>
                  <a:schemeClr val="bg1"/>
                </a:solidFill>
              </a:rPr>
              <a:t>The approach</a:t>
            </a:r>
            <a:r>
              <a:rPr lang="en-GB" sz="2800" dirty="0">
                <a:solidFill>
                  <a:schemeClr val="bg1"/>
                </a:solidFill>
              </a:rPr>
              <a:t>: the acquiring board makes the offer </a:t>
            </a:r>
          </a:p>
          <a:p>
            <a:pPr marL="271463"/>
            <a:r>
              <a:rPr lang="en-GB" sz="2800" dirty="0" smtClean="0">
                <a:solidFill>
                  <a:schemeClr val="bg1"/>
                </a:solidFill>
              </a:rPr>
              <a:t>directly </a:t>
            </a:r>
            <a:r>
              <a:rPr lang="en-GB" sz="2800" dirty="0">
                <a:solidFill>
                  <a:schemeClr val="bg1"/>
                </a:solidFill>
              </a:rPr>
              <a:t>to the shareholders (instead of the board)</a:t>
            </a:r>
          </a:p>
          <a:p>
            <a:pPr>
              <a:buFont typeface="Arial" charset="0"/>
              <a:buChar char="•"/>
            </a:pPr>
            <a:r>
              <a:rPr lang="en-GB" sz="2800" b="1" dirty="0">
                <a:solidFill>
                  <a:schemeClr val="bg1"/>
                </a:solidFill>
              </a:rPr>
              <a:t>The effect on the target management</a:t>
            </a:r>
            <a:r>
              <a:rPr lang="en-GB" sz="2800" dirty="0">
                <a:solidFill>
                  <a:schemeClr val="bg1"/>
                </a:solidFill>
              </a:rPr>
              <a:t>: they will </a:t>
            </a:r>
          </a:p>
          <a:p>
            <a:pPr marL="185738"/>
            <a:r>
              <a:rPr lang="en-GB" sz="2800" dirty="0">
                <a:solidFill>
                  <a:schemeClr val="bg1"/>
                </a:solidFill>
              </a:rPr>
              <a:t>lose their jobs</a:t>
            </a:r>
          </a:p>
        </p:txBody>
      </p:sp>
      <p:sp>
        <p:nvSpPr>
          <p:cNvPr id="8196" name="TextBox 3"/>
          <p:cNvSpPr txBox="1">
            <a:spLocks noChangeArrowheads="1"/>
          </p:cNvSpPr>
          <p:nvPr/>
        </p:nvSpPr>
        <p:spPr bwMode="auto">
          <a:xfrm>
            <a:off x="571500" y="4572000"/>
            <a:ext cx="84836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Some takeovers start as friendly deals then become</a:t>
            </a:r>
          </a:p>
          <a:p>
            <a:r>
              <a:rPr lang="en-GB" sz="2800" dirty="0">
                <a:solidFill>
                  <a:schemeClr val="bg1"/>
                </a:solidFill>
              </a:rPr>
              <a:t>hostile when the target board does not agree terms.</a:t>
            </a:r>
          </a:p>
          <a:p>
            <a:r>
              <a:rPr lang="en-GB" sz="2800" dirty="0">
                <a:solidFill>
                  <a:schemeClr val="bg1"/>
                </a:solidFill>
              </a:rPr>
              <a:t>e.g. the Kraft acquisition of Cadbury.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defences against hostile bids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9219" name="TextBox 2"/>
          <p:cNvSpPr txBox="1">
            <a:spLocks noChangeArrowheads="1"/>
          </p:cNvSpPr>
          <p:nvPr/>
        </p:nvSpPr>
        <p:spPr bwMode="auto">
          <a:xfrm>
            <a:off x="785813" y="1595438"/>
            <a:ext cx="74295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If companies can defend against hostile bids the market for corporate control will not function. Companies around the world can defend using:</a:t>
            </a:r>
          </a:p>
          <a:p>
            <a:pPr>
              <a:buFont typeface="Arial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b="1" dirty="0">
                <a:solidFill>
                  <a:schemeClr val="bg1"/>
                </a:solidFill>
              </a:rPr>
              <a:t>Publicity</a:t>
            </a:r>
            <a:r>
              <a:rPr lang="en-GB" sz="2000" dirty="0">
                <a:solidFill>
                  <a:schemeClr val="bg1"/>
                </a:solidFill>
              </a:rPr>
              <a:t>: write to shareholders/use corporate website to</a:t>
            </a:r>
          </a:p>
          <a:p>
            <a:pPr marL="185738"/>
            <a:r>
              <a:rPr lang="en-GB" sz="2000" dirty="0">
                <a:solidFill>
                  <a:schemeClr val="bg1"/>
                </a:solidFill>
              </a:rPr>
              <a:t>explain their policies and defend their track record</a:t>
            </a:r>
          </a:p>
          <a:p>
            <a:pPr>
              <a:buFont typeface="Arial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b="1" dirty="0">
                <a:solidFill>
                  <a:schemeClr val="bg1"/>
                </a:solidFill>
              </a:rPr>
              <a:t>Strategies to improve value</a:t>
            </a:r>
            <a:r>
              <a:rPr lang="en-GB" sz="2000" dirty="0">
                <a:solidFill>
                  <a:schemeClr val="bg1"/>
                </a:solidFill>
              </a:rPr>
              <a:t>: sell underperforming assets</a:t>
            </a:r>
          </a:p>
          <a:p>
            <a:pPr>
              <a:buFont typeface="Arial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American companies can use</a:t>
            </a:r>
            <a:r>
              <a:rPr lang="en-GB" sz="2000" dirty="0" smtClean="0">
                <a:solidFill>
                  <a:schemeClr val="bg1"/>
                </a:solidFill>
              </a:rPr>
              <a:t>:</a:t>
            </a:r>
          </a:p>
          <a:p>
            <a:pPr marL="185738" indent="-185738">
              <a:buFont typeface="Arial" charset="0"/>
              <a:buChar char="•"/>
            </a:pPr>
            <a:r>
              <a:rPr lang="en-GB" sz="2000" b="1" dirty="0" smtClean="0">
                <a:solidFill>
                  <a:schemeClr val="bg1"/>
                </a:solidFill>
              </a:rPr>
              <a:t>Poison </a:t>
            </a:r>
            <a:r>
              <a:rPr lang="en-GB" sz="2000" b="1" dirty="0">
                <a:solidFill>
                  <a:schemeClr val="bg1"/>
                </a:solidFill>
              </a:rPr>
              <a:t>pills</a:t>
            </a:r>
            <a:r>
              <a:rPr lang="en-GB" sz="2000" dirty="0">
                <a:solidFill>
                  <a:schemeClr val="bg1"/>
                </a:solidFill>
              </a:rPr>
              <a:t>: a plan giving new rights to shareholders in the event of a hostile bid. Often existing shareholders (but not the bidder) can buy new shares at a discount</a:t>
            </a:r>
          </a:p>
          <a:p>
            <a:pPr>
              <a:buFont typeface="Arial" charset="0"/>
              <a:buChar char="•"/>
            </a:pPr>
            <a:r>
              <a:rPr lang="en-GB" sz="2000" dirty="0" smtClean="0">
                <a:solidFill>
                  <a:schemeClr val="bg1"/>
                </a:solidFill>
              </a:rPr>
              <a:t> </a:t>
            </a:r>
            <a:r>
              <a:rPr lang="en-GB" sz="2000" b="1" dirty="0">
                <a:solidFill>
                  <a:schemeClr val="bg1"/>
                </a:solidFill>
              </a:rPr>
              <a:t>Greenmail</a:t>
            </a:r>
            <a:r>
              <a:rPr lang="en-GB" sz="2000" dirty="0">
                <a:solidFill>
                  <a:schemeClr val="bg1"/>
                </a:solidFill>
              </a:rPr>
              <a:t>: repurchase shares from bidder at a premium</a:t>
            </a:r>
          </a:p>
          <a:p>
            <a:pPr>
              <a:buFont typeface="Arial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85725" indent="-85725"/>
            <a:r>
              <a:rPr lang="en-GB" sz="2000" dirty="0">
                <a:solidFill>
                  <a:schemeClr val="bg1"/>
                </a:solidFill>
              </a:rPr>
              <a:t> Both poison pills and greenmail affect shareholders’ rights and so have implications for governance.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000" cap="small" dirty="0" smtClean="0">
                <a:solidFill>
                  <a:schemeClr val="bg1"/>
                </a:solidFill>
              </a:rPr>
              <a:t>evidence on hostile takeovers</a:t>
            </a:r>
            <a:endParaRPr lang="en-GB" sz="4000" cap="small" dirty="0">
              <a:solidFill>
                <a:schemeClr val="bg1"/>
              </a:solidFill>
            </a:endParaRPr>
          </a:p>
        </p:txBody>
      </p:sp>
      <p:sp>
        <p:nvSpPr>
          <p:cNvPr id="10243" name="TextBox 3"/>
          <p:cNvSpPr txBox="1">
            <a:spLocks noChangeArrowheads="1"/>
          </p:cNvSpPr>
          <p:nvPr/>
        </p:nvSpPr>
        <p:spPr bwMode="auto">
          <a:xfrm>
            <a:off x="571500" y="1857375"/>
            <a:ext cx="8267700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If hostile bids are part of the market for corporate control,</a:t>
            </a:r>
          </a:p>
          <a:p>
            <a:r>
              <a:rPr lang="en-GB" sz="2400" dirty="0">
                <a:solidFill>
                  <a:schemeClr val="bg1"/>
                </a:solidFill>
              </a:rPr>
              <a:t>the target companies should be poor performers. This is</a:t>
            </a:r>
          </a:p>
          <a:p>
            <a:r>
              <a:rPr lang="en-GB" sz="2400" dirty="0">
                <a:solidFill>
                  <a:schemeClr val="bg1"/>
                </a:solidFill>
              </a:rPr>
              <a:t>not the case in the UK (Franks and Mayer, 1996; Sinha,</a:t>
            </a:r>
          </a:p>
          <a:p>
            <a:r>
              <a:rPr lang="en-GB" sz="2400" dirty="0">
                <a:solidFill>
                  <a:schemeClr val="bg1"/>
                </a:solidFill>
              </a:rPr>
              <a:t>2004).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Martin and McConnell (1991) </a:t>
            </a:r>
            <a:r>
              <a:rPr lang="en-GB" sz="2400" dirty="0" smtClean="0">
                <a:solidFill>
                  <a:schemeClr val="bg1"/>
                </a:solidFill>
              </a:rPr>
              <a:t>and </a:t>
            </a:r>
            <a:r>
              <a:rPr lang="en-GB" sz="2400" dirty="0">
                <a:solidFill>
                  <a:schemeClr val="bg1"/>
                </a:solidFill>
              </a:rPr>
              <a:t>Denis and Kruse (2000) </a:t>
            </a:r>
          </a:p>
          <a:p>
            <a:r>
              <a:rPr lang="en-GB" sz="2400" dirty="0">
                <a:solidFill>
                  <a:schemeClr val="bg1"/>
                </a:solidFill>
              </a:rPr>
              <a:t>conclude that American hostile bids are disciplinary while  </a:t>
            </a:r>
          </a:p>
          <a:p>
            <a:r>
              <a:rPr lang="en-GB" sz="2400" dirty="0">
                <a:solidFill>
                  <a:schemeClr val="bg1"/>
                </a:solidFill>
              </a:rPr>
              <a:t>Agrawal and Jaffe (2003) disagree</a:t>
            </a:r>
            <a:r>
              <a:rPr lang="en-GB" sz="2400" dirty="0" smtClean="0">
                <a:solidFill>
                  <a:schemeClr val="bg1"/>
                </a:solidFill>
              </a:rPr>
              <a:t>.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private equity deals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11267" name="TextBox 2"/>
          <p:cNvSpPr txBox="1">
            <a:spLocks noChangeArrowheads="1"/>
          </p:cNvSpPr>
          <p:nvPr/>
        </p:nvSpPr>
        <p:spPr bwMode="auto">
          <a:xfrm>
            <a:off x="928688" y="2071688"/>
            <a:ext cx="8196262" cy="304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 private equity firm raises money from pension funds</a:t>
            </a:r>
          </a:p>
          <a:p>
            <a:r>
              <a:rPr lang="en-GB" sz="2400">
                <a:solidFill>
                  <a:schemeClr val="bg1"/>
                </a:solidFill>
              </a:rPr>
              <a:t>and other investors and uses it, along with large amounts</a:t>
            </a:r>
          </a:p>
          <a:p>
            <a:r>
              <a:rPr lang="en-GB" sz="2400">
                <a:solidFill>
                  <a:schemeClr val="bg1"/>
                </a:solidFill>
              </a:rPr>
              <a:t>of debt to buy companies/divisions of companies.</a:t>
            </a:r>
          </a:p>
          <a:p>
            <a:r>
              <a:rPr lang="en-GB" sz="2400">
                <a:solidFill>
                  <a:schemeClr val="bg1"/>
                </a:solidFill>
              </a:rPr>
              <a:t>The bought out company leaves the stock market and </a:t>
            </a:r>
          </a:p>
          <a:p>
            <a:r>
              <a:rPr lang="en-GB" sz="2400">
                <a:solidFill>
                  <a:schemeClr val="bg1"/>
                </a:solidFill>
              </a:rPr>
              <a:t>is owned by a holding company that receives its dividends </a:t>
            </a:r>
          </a:p>
          <a:p>
            <a:r>
              <a:rPr lang="en-GB" sz="2400">
                <a:solidFill>
                  <a:schemeClr val="bg1"/>
                </a:solidFill>
              </a:rPr>
              <a:t>and uses them to pay the interest on loans. The pressure</a:t>
            </a:r>
          </a:p>
          <a:p>
            <a:r>
              <a:rPr lang="en-GB" sz="2400">
                <a:solidFill>
                  <a:schemeClr val="bg1"/>
                </a:solidFill>
              </a:rPr>
              <a:t>to generate cash to service the debt should lead to</a:t>
            </a:r>
          </a:p>
          <a:p>
            <a:r>
              <a:rPr lang="en-GB" sz="2400">
                <a:solidFill>
                  <a:schemeClr val="bg1"/>
                </a:solidFill>
              </a:rPr>
              <a:t>greater efficiency.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000" cap="small" dirty="0" smtClean="0">
                <a:solidFill>
                  <a:schemeClr val="bg1"/>
                </a:solidFill>
              </a:rPr>
              <a:t>governance in bought-out companies</a:t>
            </a:r>
            <a:endParaRPr lang="en-GB" sz="4000" cap="small" dirty="0">
              <a:solidFill>
                <a:schemeClr val="bg1"/>
              </a:solidFill>
            </a:endParaRPr>
          </a:p>
        </p:txBody>
      </p:sp>
      <p:sp>
        <p:nvSpPr>
          <p:cNvPr id="12291" name="TextBox 2"/>
          <p:cNvSpPr txBox="1">
            <a:spLocks noChangeArrowheads="1"/>
          </p:cNvSpPr>
          <p:nvPr/>
        </p:nvSpPr>
        <p:spPr bwMode="auto">
          <a:xfrm>
            <a:off x="571500" y="2286000"/>
            <a:ext cx="836295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Private companies are not subject to corporate governance</a:t>
            </a:r>
          </a:p>
          <a:p>
            <a:r>
              <a:rPr lang="en-GB" sz="2400">
                <a:solidFill>
                  <a:schemeClr val="bg1"/>
                </a:solidFill>
              </a:rPr>
              <a:t>regulation so they can choose their own board structures.</a:t>
            </a:r>
          </a:p>
          <a:p>
            <a:r>
              <a:rPr lang="en-GB" sz="2400">
                <a:solidFill>
                  <a:schemeClr val="bg1"/>
                </a:solidFill>
              </a:rPr>
              <a:t>They tend to  have boards that are smaller and have fewer</a:t>
            </a:r>
          </a:p>
          <a:p>
            <a:r>
              <a:rPr lang="en-GB" sz="2400">
                <a:solidFill>
                  <a:schemeClr val="bg1"/>
                </a:solidFill>
              </a:rPr>
              <a:t>independent members that do listed companies. The private</a:t>
            </a:r>
          </a:p>
          <a:p>
            <a:r>
              <a:rPr lang="en-GB" sz="2400">
                <a:solidFill>
                  <a:schemeClr val="bg1"/>
                </a:solidFill>
              </a:rPr>
              <a:t>equity company supplies board members with relevant</a:t>
            </a:r>
          </a:p>
          <a:p>
            <a:r>
              <a:rPr lang="en-GB" sz="2400">
                <a:solidFill>
                  <a:schemeClr val="bg1"/>
                </a:solidFill>
              </a:rPr>
              <a:t>expertise. This should alleviate the type I agency problem.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000" cap="small" dirty="0" smtClean="0">
                <a:solidFill>
                  <a:schemeClr val="bg1"/>
                </a:solidFill>
              </a:rPr>
              <a:t>performance in bought-out companies</a:t>
            </a:r>
            <a:endParaRPr lang="en-GB" sz="4000" cap="small" dirty="0">
              <a:solidFill>
                <a:schemeClr val="bg1"/>
              </a:solidFill>
            </a:endParaRPr>
          </a:p>
        </p:txBody>
      </p:sp>
      <p:sp>
        <p:nvSpPr>
          <p:cNvPr id="13315" name="TextBox 2"/>
          <p:cNvSpPr txBox="1">
            <a:spLocks noChangeArrowheads="1"/>
          </p:cNvSpPr>
          <p:nvPr/>
        </p:nvSpPr>
        <p:spPr bwMode="auto">
          <a:xfrm>
            <a:off x="785813" y="1928813"/>
            <a:ext cx="7874000" cy="415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 Shareholders get positive abnormal returns at the  time</a:t>
            </a:r>
          </a:p>
          <a:p>
            <a:pPr marL="185738"/>
            <a:r>
              <a:rPr lang="en-GB" sz="2400" dirty="0">
                <a:solidFill>
                  <a:schemeClr val="bg1"/>
                </a:solidFill>
              </a:rPr>
              <a:t>of the buyout (Lehn and Poulson,1989)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 The bought-out company improves operating</a:t>
            </a:r>
          </a:p>
          <a:p>
            <a:pPr marL="185738"/>
            <a:r>
              <a:rPr lang="en-GB" sz="2400" dirty="0">
                <a:solidFill>
                  <a:schemeClr val="bg1"/>
                </a:solidFill>
              </a:rPr>
              <a:t>performance (Kaplan, </a:t>
            </a:r>
            <a:r>
              <a:rPr lang="en-GB" sz="2400" dirty="0" smtClean="0">
                <a:solidFill>
                  <a:schemeClr val="bg1"/>
                </a:solidFill>
              </a:rPr>
              <a:t>1989a, </a:t>
            </a:r>
            <a:r>
              <a:rPr lang="en-GB" sz="2400" dirty="0">
                <a:solidFill>
                  <a:schemeClr val="bg1"/>
                </a:solidFill>
              </a:rPr>
              <a:t>for the US; Harris </a:t>
            </a:r>
            <a:r>
              <a:rPr lang="en-GB" sz="2400" i="1" dirty="0">
                <a:solidFill>
                  <a:schemeClr val="bg1"/>
                </a:solidFill>
              </a:rPr>
              <a:t>et al.</a:t>
            </a:r>
            <a:r>
              <a:rPr lang="en-GB" sz="2400" dirty="0">
                <a:solidFill>
                  <a:schemeClr val="bg1"/>
                </a:solidFill>
              </a:rPr>
              <a:t>,</a:t>
            </a:r>
          </a:p>
          <a:p>
            <a:pPr marL="185738"/>
            <a:r>
              <a:rPr lang="en-GB" sz="2400" dirty="0">
                <a:solidFill>
                  <a:schemeClr val="bg1"/>
                </a:solidFill>
              </a:rPr>
              <a:t>2005, for the UK; </a:t>
            </a:r>
            <a:r>
              <a:rPr lang="en-GB" sz="2400" dirty="0" err="1">
                <a:solidFill>
                  <a:schemeClr val="bg1"/>
                </a:solidFill>
              </a:rPr>
              <a:t>Boucly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i="1" dirty="0">
                <a:solidFill>
                  <a:schemeClr val="bg1"/>
                </a:solidFill>
              </a:rPr>
              <a:t>et al.</a:t>
            </a:r>
            <a:r>
              <a:rPr lang="en-GB" sz="2400" dirty="0">
                <a:solidFill>
                  <a:schemeClr val="bg1"/>
                </a:solidFill>
              </a:rPr>
              <a:t>, </a:t>
            </a:r>
            <a:r>
              <a:rPr lang="en-GB" sz="2400" dirty="0" smtClean="0">
                <a:solidFill>
                  <a:schemeClr val="bg1"/>
                </a:solidFill>
              </a:rPr>
              <a:t>2008, </a:t>
            </a:r>
            <a:r>
              <a:rPr lang="en-GB" sz="2400" dirty="0">
                <a:solidFill>
                  <a:schemeClr val="bg1"/>
                </a:solidFill>
              </a:rPr>
              <a:t>for France </a:t>
            </a:r>
          </a:p>
          <a:p>
            <a:pPr marL="185738"/>
            <a:r>
              <a:rPr lang="en-GB" sz="2400" dirty="0">
                <a:solidFill>
                  <a:schemeClr val="bg1"/>
                </a:solidFill>
              </a:rPr>
              <a:t>and </a:t>
            </a:r>
            <a:r>
              <a:rPr lang="en-GB" sz="2400" dirty="0" err="1">
                <a:solidFill>
                  <a:schemeClr val="bg1"/>
                </a:solidFill>
              </a:rPr>
              <a:t>Bergström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i="1" dirty="0">
                <a:solidFill>
                  <a:schemeClr val="bg1"/>
                </a:solidFill>
              </a:rPr>
              <a:t>et al.</a:t>
            </a:r>
            <a:r>
              <a:rPr lang="en-GB" sz="2400" dirty="0">
                <a:solidFill>
                  <a:schemeClr val="bg1"/>
                </a:solidFill>
              </a:rPr>
              <a:t>, 2007, for Sweden)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Employees may lose out through slower wage rises </a:t>
            </a:r>
          </a:p>
          <a:p>
            <a:pPr marL="85725"/>
            <a:r>
              <a:rPr lang="en-GB" sz="2400" dirty="0">
                <a:solidFill>
                  <a:schemeClr val="bg1"/>
                </a:solidFill>
              </a:rPr>
              <a:t>(Amess and Wright, 2007 for the UK) and  lower growth</a:t>
            </a:r>
          </a:p>
          <a:p>
            <a:pPr marL="85725"/>
            <a:r>
              <a:rPr lang="en-GB" sz="2400" dirty="0">
                <a:solidFill>
                  <a:schemeClr val="bg1"/>
                </a:solidFill>
              </a:rPr>
              <a:t>in levels of employment (Kaplan, </a:t>
            </a:r>
            <a:r>
              <a:rPr lang="en-GB" sz="2400" dirty="0" smtClean="0">
                <a:solidFill>
                  <a:schemeClr val="bg1"/>
                </a:solidFill>
              </a:rPr>
              <a:t>1989b </a:t>
            </a:r>
            <a:r>
              <a:rPr lang="en-GB" sz="2400" dirty="0">
                <a:solidFill>
                  <a:schemeClr val="bg1"/>
                </a:solidFill>
              </a:rPr>
              <a:t>for the US)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BIBLIOGRAPHY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785812" y="1928813"/>
            <a:ext cx="7818636" cy="93256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185738" indent="-185738">
              <a:buFont typeface="Arial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Hirschman</a:t>
            </a:r>
            <a:r>
              <a:rPr lang="en-GB" sz="2400" dirty="0">
                <a:solidFill>
                  <a:schemeClr val="bg1"/>
                </a:solidFill>
              </a:rPr>
              <a:t>, A.O., 1970. </a:t>
            </a:r>
            <a:r>
              <a:rPr lang="en-GB" sz="2400" i="1" dirty="0">
                <a:solidFill>
                  <a:schemeClr val="bg1"/>
                </a:solidFill>
              </a:rPr>
              <a:t>Exit, voice, and loyalty: Responses to decline in firms, organizations, and states</a:t>
            </a:r>
            <a:r>
              <a:rPr lang="en-GB" sz="2400" dirty="0">
                <a:solidFill>
                  <a:schemeClr val="bg1"/>
                </a:solidFill>
              </a:rPr>
              <a:t> (Vol. 25). Harvard </a:t>
            </a:r>
            <a:r>
              <a:rPr lang="en-GB" sz="2400" dirty="0" smtClean="0">
                <a:solidFill>
                  <a:schemeClr val="bg1"/>
                </a:solidFill>
              </a:rPr>
              <a:t>University Press.</a:t>
            </a:r>
          </a:p>
          <a:p>
            <a:pPr marL="185738" indent="-185738">
              <a:buFont typeface="Arial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Franks, J. and Mayer, C., 1996. Hostile takeovers and the correction of managerial failure. </a:t>
            </a:r>
            <a:r>
              <a:rPr lang="en-GB" sz="2400" i="1" dirty="0">
                <a:solidFill>
                  <a:schemeClr val="bg1"/>
                </a:solidFill>
              </a:rPr>
              <a:t>Journal of </a:t>
            </a:r>
            <a:r>
              <a:rPr lang="en-GB" sz="2400" i="1" dirty="0" smtClean="0">
                <a:solidFill>
                  <a:schemeClr val="bg1"/>
                </a:solidFill>
              </a:rPr>
              <a:t>Financial Economics</a:t>
            </a:r>
            <a:r>
              <a:rPr lang="en-GB" sz="2400" dirty="0">
                <a:solidFill>
                  <a:schemeClr val="bg1"/>
                </a:solidFill>
              </a:rPr>
              <a:t>, </a:t>
            </a:r>
            <a:r>
              <a:rPr lang="en-GB" sz="2400" i="1" dirty="0">
                <a:solidFill>
                  <a:schemeClr val="bg1"/>
                </a:solidFill>
              </a:rPr>
              <a:t>40</a:t>
            </a:r>
            <a:r>
              <a:rPr lang="en-GB" sz="2400" dirty="0">
                <a:solidFill>
                  <a:schemeClr val="bg1"/>
                </a:solidFill>
              </a:rPr>
              <a:t>(1), pp.163-181</a:t>
            </a:r>
            <a:r>
              <a:rPr lang="en-GB" sz="2400" dirty="0" smtClean="0">
                <a:solidFill>
                  <a:schemeClr val="bg1"/>
                </a:solidFill>
              </a:rPr>
              <a:t>.</a:t>
            </a:r>
          </a:p>
          <a:p>
            <a:pPr marL="185738" indent="-185738">
              <a:buFont typeface="Arial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Sinha, R., 2004. The role of hostile takeovers in corporate governance. </a:t>
            </a:r>
            <a:r>
              <a:rPr lang="en-GB" sz="2400" i="1" dirty="0">
                <a:solidFill>
                  <a:schemeClr val="bg1"/>
                </a:solidFill>
              </a:rPr>
              <a:t>Applied Financial Economics</a:t>
            </a:r>
            <a:r>
              <a:rPr lang="en-GB" sz="2400" dirty="0">
                <a:solidFill>
                  <a:schemeClr val="bg1"/>
                </a:solidFill>
              </a:rPr>
              <a:t>, </a:t>
            </a:r>
            <a:r>
              <a:rPr lang="en-GB" sz="2400" i="1" dirty="0">
                <a:solidFill>
                  <a:schemeClr val="bg1"/>
                </a:solidFill>
              </a:rPr>
              <a:t>14</a:t>
            </a:r>
            <a:r>
              <a:rPr lang="en-GB" sz="2400" dirty="0">
                <a:solidFill>
                  <a:schemeClr val="bg1"/>
                </a:solidFill>
              </a:rPr>
              <a:t>(18), pp.1291-1305</a:t>
            </a:r>
            <a:r>
              <a:rPr lang="en-GB" sz="2400" dirty="0" smtClean="0">
                <a:solidFill>
                  <a:schemeClr val="bg1"/>
                </a:solidFill>
              </a:rPr>
              <a:t>.</a:t>
            </a:r>
          </a:p>
          <a:p>
            <a:pPr marL="185738" indent="-185738">
              <a:buFont typeface="Arial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Martin, K.J. and McConnell, J.J., 1991. Corporate performance, corporate takeovers, and management turnover. </a:t>
            </a:r>
            <a:r>
              <a:rPr lang="en-GB" sz="2400" i="1" dirty="0">
                <a:solidFill>
                  <a:schemeClr val="bg1"/>
                </a:solidFill>
              </a:rPr>
              <a:t>The Journal of Finance</a:t>
            </a:r>
            <a:r>
              <a:rPr lang="en-GB" sz="2400" dirty="0">
                <a:solidFill>
                  <a:schemeClr val="bg1"/>
                </a:solidFill>
              </a:rPr>
              <a:t>, </a:t>
            </a:r>
            <a:r>
              <a:rPr lang="en-GB" sz="2400" i="1" dirty="0">
                <a:solidFill>
                  <a:schemeClr val="bg1"/>
                </a:solidFill>
              </a:rPr>
              <a:t>46</a:t>
            </a:r>
            <a:r>
              <a:rPr lang="en-GB" sz="2400" dirty="0">
                <a:solidFill>
                  <a:schemeClr val="bg1"/>
                </a:solidFill>
              </a:rPr>
              <a:t>(2), pp.671-687.</a:t>
            </a:r>
            <a:endParaRPr lang="en-GB" sz="2400" dirty="0" smtClean="0">
              <a:solidFill>
                <a:schemeClr val="bg1"/>
              </a:solidFill>
            </a:endParaRPr>
          </a:p>
          <a:p>
            <a:pPr marL="185738" indent="-185738">
              <a:buFont typeface="Arial" charset="0"/>
              <a:buChar char="•"/>
            </a:pPr>
            <a:endParaRPr lang="en-GB" sz="2400" dirty="0" smtClean="0"/>
          </a:p>
          <a:p>
            <a:pPr marL="185738" indent="-185738">
              <a:buFont typeface="Arial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 marL="185738" indent="-185738">
              <a:buFont typeface="Arial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4114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BIBLIOGRAPHY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785812" y="1928813"/>
            <a:ext cx="7818636" cy="89562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185738" indent="-185738">
              <a:buFont typeface="Arial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Denis, D.J. and Kruse, T.A., 2000. Managerial discipline and corporate restructuring following performance declines. </a:t>
            </a:r>
            <a:r>
              <a:rPr lang="en-GB" sz="2400" i="1" dirty="0">
                <a:solidFill>
                  <a:schemeClr val="bg1"/>
                </a:solidFill>
              </a:rPr>
              <a:t>Journal of </a:t>
            </a:r>
            <a:r>
              <a:rPr lang="en-GB" sz="2400" i="1" dirty="0" smtClean="0">
                <a:solidFill>
                  <a:schemeClr val="bg1"/>
                </a:solidFill>
              </a:rPr>
              <a:t>Financial Economics</a:t>
            </a:r>
            <a:r>
              <a:rPr lang="en-GB" sz="2400" dirty="0">
                <a:solidFill>
                  <a:schemeClr val="bg1"/>
                </a:solidFill>
              </a:rPr>
              <a:t>, </a:t>
            </a:r>
            <a:r>
              <a:rPr lang="en-GB" sz="2400" i="1" dirty="0">
                <a:solidFill>
                  <a:schemeClr val="bg1"/>
                </a:solidFill>
              </a:rPr>
              <a:t>55</a:t>
            </a:r>
            <a:r>
              <a:rPr lang="en-GB" sz="2400" dirty="0">
                <a:solidFill>
                  <a:schemeClr val="bg1"/>
                </a:solidFill>
              </a:rPr>
              <a:t>(3), pp.391-424</a:t>
            </a:r>
            <a:r>
              <a:rPr lang="en-GB" sz="2400" dirty="0" smtClean="0">
                <a:solidFill>
                  <a:schemeClr val="bg1"/>
                </a:solidFill>
              </a:rPr>
              <a:t>.</a:t>
            </a:r>
          </a:p>
          <a:p>
            <a:pPr marL="185738" indent="-185738">
              <a:buFont typeface="Arial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Agrawal, A. and Jaffe, J.F., 2003. Do takeover targets underperform? Evidence from operating and stock returns. </a:t>
            </a:r>
            <a:r>
              <a:rPr lang="en-GB" sz="2400" i="1" dirty="0">
                <a:solidFill>
                  <a:schemeClr val="bg1"/>
                </a:solidFill>
              </a:rPr>
              <a:t>Journal of Financial and Quantitative Analysis</a:t>
            </a:r>
            <a:r>
              <a:rPr lang="en-GB" sz="2400" dirty="0">
                <a:solidFill>
                  <a:schemeClr val="bg1"/>
                </a:solidFill>
              </a:rPr>
              <a:t>, pp.721-746</a:t>
            </a:r>
            <a:r>
              <a:rPr lang="en-GB" sz="2400" dirty="0" smtClean="0">
                <a:solidFill>
                  <a:schemeClr val="bg1"/>
                </a:solidFill>
              </a:rPr>
              <a:t>.</a:t>
            </a:r>
          </a:p>
          <a:p>
            <a:pPr marL="185738" indent="-185738">
              <a:buFont typeface="Arial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Lehn, K. and </a:t>
            </a:r>
            <a:r>
              <a:rPr lang="en-GB" sz="2400" dirty="0" err="1">
                <a:solidFill>
                  <a:schemeClr val="bg1"/>
                </a:solidFill>
              </a:rPr>
              <a:t>Poulsen</a:t>
            </a:r>
            <a:r>
              <a:rPr lang="en-GB" sz="2400" dirty="0">
                <a:solidFill>
                  <a:schemeClr val="bg1"/>
                </a:solidFill>
              </a:rPr>
              <a:t>, A., 1989. The economics of event risk: The case of bondholders in leveraged buyouts</a:t>
            </a:r>
            <a:r>
              <a:rPr lang="en-GB" sz="2400" dirty="0">
                <a:solidFill>
                  <a:schemeClr val="bg1"/>
                </a:solidFill>
              </a:rPr>
              <a:t>. </a:t>
            </a:r>
            <a:r>
              <a:rPr lang="en-GB" sz="2400" i="1" dirty="0">
                <a:solidFill>
                  <a:schemeClr val="bg1"/>
                </a:solidFill>
              </a:rPr>
              <a:t>Journal of Corporation </a:t>
            </a:r>
            <a:r>
              <a:rPr lang="en-GB" sz="2400" i="1" dirty="0" smtClean="0">
                <a:solidFill>
                  <a:schemeClr val="bg1"/>
                </a:solidFill>
              </a:rPr>
              <a:t>Law</a:t>
            </a:r>
            <a:r>
              <a:rPr lang="en-GB" sz="2400" dirty="0" smtClean="0">
                <a:solidFill>
                  <a:schemeClr val="bg1"/>
                </a:solidFill>
              </a:rPr>
              <a:t>, </a:t>
            </a:r>
            <a:r>
              <a:rPr lang="en-GB" sz="2400" i="1" dirty="0" smtClean="0">
                <a:solidFill>
                  <a:schemeClr val="bg1"/>
                </a:solidFill>
              </a:rPr>
              <a:t>15</a:t>
            </a:r>
            <a:r>
              <a:rPr lang="en-GB" sz="2400" dirty="0">
                <a:solidFill>
                  <a:schemeClr val="bg1"/>
                </a:solidFill>
              </a:rPr>
              <a:t>, p.199.</a:t>
            </a:r>
            <a:endParaRPr lang="en-GB" sz="2400" dirty="0" smtClean="0">
              <a:solidFill>
                <a:schemeClr val="bg1"/>
              </a:solidFill>
            </a:endParaRPr>
          </a:p>
          <a:p>
            <a:pPr marL="185738" indent="-185738">
              <a:buFont typeface="Arial" charset="0"/>
              <a:buChar char="•"/>
            </a:pPr>
            <a:endParaRPr lang="en-GB" sz="2400" dirty="0" smtClean="0"/>
          </a:p>
          <a:p>
            <a:pPr marL="185738" indent="-185738">
              <a:buFont typeface="Arial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 marL="185738" indent="-185738">
              <a:buFont typeface="Arial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94545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BIBLIOGRAPHY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785812" y="1928813"/>
            <a:ext cx="7818636" cy="74789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185738" indent="-185738">
              <a:buFont typeface="Arial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Kaplan, S. </a:t>
            </a:r>
            <a:r>
              <a:rPr lang="en-GB" sz="2400" dirty="0" smtClean="0">
                <a:solidFill>
                  <a:schemeClr val="bg1"/>
                </a:solidFill>
              </a:rPr>
              <a:t>1989a. </a:t>
            </a:r>
            <a:r>
              <a:rPr lang="en-GB" sz="2400" dirty="0">
                <a:solidFill>
                  <a:schemeClr val="bg1"/>
                </a:solidFill>
              </a:rPr>
              <a:t>Management buyouts: evidence on taxes as a source of value, </a:t>
            </a:r>
            <a:r>
              <a:rPr lang="en-GB" sz="2400" i="1" dirty="0">
                <a:solidFill>
                  <a:schemeClr val="bg1"/>
                </a:solidFill>
              </a:rPr>
              <a:t>Journal of Finance</a:t>
            </a:r>
            <a:r>
              <a:rPr lang="en-GB" sz="2400" dirty="0">
                <a:solidFill>
                  <a:schemeClr val="bg1"/>
                </a:solidFill>
              </a:rPr>
              <a:t>, 64, 611–32.</a:t>
            </a:r>
            <a:endParaRPr lang="en-GB" sz="2400" dirty="0" smtClean="0">
              <a:solidFill>
                <a:schemeClr val="bg1"/>
              </a:solidFill>
            </a:endParaRPr>
          </a:p>
          <a:p>
            <a:pPr marL="185738" indent="-185738">
              <a:buFont typeface="Arial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Harris, R., Siegel, D.S. and Wright, M., 2005. Assessing the impact of management buyouts on economic efficiency: Plant-level evidence from the United Kingdom. </a:t>
            </a:r>
            <a:r>
              <a:rPr lang="en-GB" sz="2400" i="1" dirty="0">
                <a:solidFill>
                  <a:schemeClr val="bg1"/>
                </a:solidFill>
              </a:rPr>
              <a:t>Review of Economics and Statistics</a:t>
            </a:r>
            <a:r>
              <a:rPr lang="en-GB" sz="2400" dirty="0">
                <a:solidFill>
                  <a:schemeClr val="bg1"/>
                </a:solidFill>
              </a:rPr>
              <a:t>, </a:t>
            </a:r>
            <a:r>
              <a:rPr lang="en-GB" sz="2400" i="1" dirty="0">
                <a:solidFill>
                  <a:schemeClr val="bg1"/>
                </a:solidFill>
              </a:rPr>
              <a:t>87</a:t>
            </a:r>
            <a:r>
              <a:rPr lang="en-GB" sz="2400" dirty="0">
                <a:solidFill>
                  <a:schemeClr val="bg1"/>
                </a:solidFill>
              </a:rPr>
              <a:t>(1), </a:t>
            </a:r>
            <a:r>
              <a:rPr lang="en-GB" sz="2400" dirty="0" smtClean="0">
                <a:solidFill>
                  <a:schemeClr val="bg1"/>
                </a:solidFill>
              </a:rPr>
              <a:t>pp.148-153.</a:t>
            </a:r>
          </a:p>
          <a:p>
            <a:pPr marL="185738" indent="-185738">
              <a:buFont typeface="Arial" charset="0"/>
              <a:buChar char="•"/>
            </a:pPr>
            <a:r>
              <a:rPr lang="en-GB" sz="2400" dirty="0" err="1">
                <a:solidFill>
                  <a:schemeClr val="bg1"/>
                </a:solidFill>
              </a:rPr>
              <a:t>Boucly</a:t>
            </a:r>
            <a:r>
              <a:rPr lang="en-GB" sz="2400" dirty="0">
                <a:solidFill>
                  <a:schemeClr val="bg1"/>
                </a:solidFill>
              </a:rPr>
              <a:t>, Q., </a:t>
            </a:r>
            <a:r>
              <a:rPr lang="en-GB" sz="2400" dirty="0" err="1">
                <a:solidFill>
                  <a:schemeClr val="bg1"/>
                </a:solidFill>
              </a:rPr>
              <a:t>Sraer</a:t>
            </a:r>
            <a:r>
              <a:rPr lang="en-GB" sz="2400" dirty="0">
                <a:solidFill>
                  <a:schemeClr val="bg1"/>
                </a:solidFill>
              </a:rPr>
              <a:t>, D. and </a:t>
            </a:r>
            <a:r>
              <a:rPr lang="en-GB" sz="2400" dirty="0" err="1">
                <a:solidFill>
                  <a:schemeClr val="bg1"/>
                </a:solidFill>
              </a:rPr>
              <a:t>Thesmar</a:t>
            </a:r>
            <a:r>
              <a:rPr lang="en-GB" sz="2400" dirty="0">
                <a:solidFill>
                  <a:schemeClr val="bg1"/>
                </a:solidFill>
              </a:rPr>
              <a:t>, D., 2008. Do leveraged buyouts appropriate worker rents? Evidence from French data. </a:t>
            </a:r>
            <a:r>
              <a:rPr lang="en-GB" sz="2400" i="1" dirty="0">
                <a:solidFill>
                  <a:schemeClr val="bg1"/>
                </a:solidFill>
              </a:rPr>
              <a:t>Unpublished working paper, HEC Paris</a:t>
            </a:r>
            <a:r>
              <a:rPr lang="en-GB" sz="2400" dirty="0">
                <a:solidFill>
                  <a:schemeClr val="bg1"/>
                </a:solidFill>
              </a:rPr>
              <a:t>.</a:t>
            </a:r>
            <a:endParaRPr lang="en-GB" sz="2400" dirty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3521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BIBLIOGRAPHY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785812" y="1928813"/>
            <a:ext cx="7818636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185738" indent="-185738">
              <a:buFont typeface="Arial" charset="0"/>
              <a:buChar char="•"/>
            </a:pPr>
            <a:r>
              <a:rPr lang="en-GB" sz="2400" dirty="0" err="1">
                <a:solidFill>
                  <a:schemeClr val="bg1"/>
                </a:solidFill>
              </a:rPr>
              <a:t>Bergström</a:t>
            </a:r>
            <a:r>
              <a:rPr lang="en-GB" sz="2400" dirty="0">
                <a:solidFill>
                  <a:schemeClr val="bg1"/>
                </a:solidFill>
              </a:rPr>
              <a:t>, C., Grubb, M. and </a:t>
            </a:r>
            <a:r>
              <a:rPr lang="en-GB" sz="2400" dirty="0" err="1">
                <a:solidFill>
                  <a:schemeClr val="bg1"/>
                </a:solidFill>
              </a:rPr>
              <a:t>Jonsson</a:t>
            </a:r>
            <a:r>
              <a:rPr lang="en-GB" sz="2400" dirty="0">
                <a:solidFill>
                  <a:schemeClr val="bg1"/>
                </a:solidFill>
              </a:rPr>
              <a:t>, S., 2007. The operating impact of buyouts in Sweden: A study of value creation. </a:t>
            </a:r>
            <a:r>
              <a:rPr lang="en-GB" sz="2400" i="1" dirty="0">
                <a:solidFill>
                  <a:schemeClr val="bg1"/>
                </a:solidFill>
              </a:rPr>
              <a:t>The </a:t>
            </a:r>
            <a:r>
              <a:rPr lang="en-GB" sz="2400" i="1" dirty="0" smtClean="0">
                <a:solidFill>
                  <a:schemeClr val="bg1"/>
                </a:solidFill>
              </a:rPr>
              <a:t>Journal </a:t>
            </a:r>
            <a:r>
              <a:rPr lang="en-GB" sz="2400" i="1" dirty="0">
                <a:solidFill>
                  <a:schemeClr val="bg1"/>
                </a:solidFill>
              </a:rPr>
              <a:t>of Private </a:t>
            </a:r>
            <a:r>
              <a:rPr lang="en-GB" sz="2400" i="1" dirty="0" smtClean="0">
                <a:solidFill>
                  <a:schemeClr val="bg1"/>
                </a:solidFill>
              </a:rPr>
              <a:t>Equity</a:t>
            </a:r>
            <a:r>
              <a:rPr lang="en-GB" sz="2400" dirty="0">
                <a:solidFill>
                  <a:schemeClr val="bg1"/>
                </a:solidFill>
              </a:rPr>
              <a:t>, </a:t>
            </a:r>
            <a:r>
              <a:rPr lang="en-GB" sz="2400" i="1" dirty="0">
                <a:solidFill>
                  <a:schemeClr val="bg1"/>
                </a:solidFill>
              </a:rPr>
              <a:t>11</a:t>
            </a:r>
            <a:r>
              <a:rPr lang="en-GB" sz="2400" dirty="0">
                <a:solidFill>
                  <a:schemeClr val="bg1"/>
                </a:solidFill>
              </a:rPr>
              <a:t>(1), </a:t>
            </a:r>
            <a:r>
              <a:rPr lang="en-GB" sz="2400" dirty="0" smtClean="0">
                <a:solidFill>
                  <a:schemeClr val="bg1"/>
                </a:solidFill>
              </a:rPr>
              <a:t>pp.22-39.</a:t>
            </a:r>
          </a:p>
          <a:p>
            <a:pPr marL="185738" indent="-185738">
              <a:buFont typeface="Arial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Amess, K., </a:t>
            </a:r>
            <a:r>
              <a:rPr lang="en-GB" sz="2400" dirty="0" err="1">
                <a:solidFill>
                  <a:schemeClr val="bg1"/>
                </a:solidFill>
              </a:rPr>
              <a:t>Girma</a:t>
            </a:r>
            <a:r>
              <a:rPr lang="en-GB" sz="2400" dirty="0">
                <a:solidFill>
                  <a:schemeClr val="bg1"/>
                </a:solidFill>
              </a:rPr>
              <a:t>, S. and Wright, M., 2008. What are the wage and employment consequences of leveraged buyouts, private equity and acquisitions in the UK?. </a:t>
            </a:r>
            <a:r>
              <a:rPr lang="en-GB" sz="2400" i="1" dirty="0">
                <a:solidFill>
                  <a:schemeClr val="bg1"/>
                </a:solidFill>
              </a:rPr>
              <a:t>Nottingham University Business School Research Paper</a:t>
            </a:r>
            <a:r>
              <a:rPr lang="en-GB" sz="2400" dirty="0">
                <a:solidFill>
                  <a:schemeClr val="bg1"/>
                </a:solidFill>
              </a:rPr>
              <a:t>, (2008-01</a:t>
            </a:r>
            <a:r>
              <a:rPr lang="en-GB" sz="2400" dirty="0" smtClean="0">
                <a:solidFill>
                  <a:schemeClr val="bg1"/>
                </a:solidFill>
              </a:rPr>
              <a:t>).</a:t>
            </a:r>
          </a:p>
          <a:p>
            <a:pPr marL="185738" indent="-185738">
              <a:buFont typeface="Arial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Kaplan, S., </a:t>
            </a:r>
            <a:r>
              <a:rPr lang="en-GB" sz="2400" dirty="0" smtClean="0">
                <a:solidFill>
                  <a:schemeClr val="bg1"/>
                </a:solidFill>
              </a:rPr>
              <a:t>1989b. </a:t>
            </a:r>
            <a:r>
              <a:rPr lang="en-GB" sz="2400" dirty="0">
                <a:solidFill>
                  <a:schemeClr val="bg1"/>
                </a:solidFill>
              </a:rPr>
              <a:t>The effects of management buyouts on operating performance and value. </a:t>
            </a:r>
            <a:r>
              <a:rPr lang="en-GB" sz="2400" i="1" dirty="0">
                <a:solidFill>
                  <a:schemeClr val="bg1"/>
                </a:solidFill>
              </a:rPr>
              <a:t>Journal of </a:t>
            </a:r>
            <a:r>
              <a:rPr lang="en-GB" sz="2400" i="1" dirty="0" smtClean="0">
                <a:solidFill>
                  <a:schemeClr val="bg1"/>
                </a:solidFill>
              </a:rPr>
              <a:t>Financial Economics</a:t>
            </a:r>
            <a:r>
              <a:rPr lang="en-GB" sz="2400" dirty="0">
                <a:solidFill>
                  <a:schemeClr val="bg1"/>
                </a:solidFill>
              </a:rPr>
              <a:t>, </a:t>
            </a:r>
            <a:r>
              <a:rPr lang="en-GB" sz="2400" i="1" dirty="0">
                <a:solidFill>
                  <a:schemeClr val="bg1"/>
                </a:solidFill>
              </a:rPr>
              <a:t>24</a:t>
            </a:r>
            <a:r>
              <a:rPr lang="en-GB" sz="2400" dirty="0">
                <a:solidFill>
                  <a:schemeClr val="bg1"/>
                </a:solidFill>
              </a:rPr>
              <a:t>(2), pp.217-254.</a:t>
            </a:r>
            <a:endParaRPr lang="en-GB" sz="2400" dirty="0" smtClean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2252539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332</TotalTime>
  <Words>969</Words>
  <Application>Microsoft Office PowerPoint</Application>
  <PresentationFormat>On-screen Show (4:3)</PresentationFormat>
  <Paragraphs>156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8" baseType="lpstr">
      <vt:lpstr>Arial</vt:lpstr>
      <vt:lpstr>Default Design</vt:lpstr>
      <vt:lpstr>CORPORATE GOVERNANCE</vt:lpstr>
      <vt:lpstr>learning objectives</vt:lpstr>
      <vt:lpstr>the idea behind the market for corporate control</vt:lpstr>
      <vt:lpstr>responses to poor corporate performance</vt:lpstr>
      <vt:lpstr>factors affecting the choice of exit or voice</vt:lpstr>
      <vt:lpstr>are mergers disciplinary?</vt:lpstr>
      <vt:lpstr>the characteristics of hostile deals</vt:lpstr>
      <vt:lpstr>defences against hostile bids</vt:lpstr>
      <vt:lpstr>evidence on hostile takeovers</vt:lpstr>
      <vt:lpstr>private equity deals</vt:lpstr>
      <vt:lpstr>governance in bought-out companies</vt:lpstr>
      <vt:lpstr>performance in bought-out companies</vt:lpstr>
      <vt:lpstr>BIBLIOGRAPHY</vt:lpstr>
      <vt:lpstr>BIBLIOGRAPHY</vt:lpstr>
      <vt:lpstr>BIBLIOGRAPHY</vt:lpstr>
      <vt:lpstr>BIBLIOGRAPHY</vt:lpstr>
    </vt:vector>
  </TitlesOfParts>
  <Company>Macmillan Publishers LTD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CORPORATE GOVERNANCE</dc:title>
  <dc:creator>C.Griffiths</dc:creator>
  <cp:lastModifiedBy>Economist</cp:lastModifiedBy>
  <cp:revision>30</cp:revision>
  <dcterms:created xsi:type="dcterms:W3CDTF">2011-08-23T16:14:30Z</dcterms:created>
  <dcterms:modified xsi:type="dcterms:W3CDTF">2021-02-11T20:35:52Z</dcterms:modified>
</cp:coreProperties>
</file>