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1" r:id="rId1"/>
  </p:sldMasterIdLst>
  <p:sldIdLst>
    <p:sldId id="256" r:id="rId2"/>
    <p:sldId id="260" r:id="rId3"/>
    <p:sldId id="259" r:id="rId4"/>
    <p:sldId id="262" r:id="rId5"/>
    <p:sldId id="261" r:id="rId6"/>
    <p:sldId id="263" r:id="rId7"/>
    <p:sldId id="264" r:id="rId8"/>
    <p:sldId id="265" r:id="rId9"/>
    <p:sldId id="266" r:id="rId10"/>
    <p:sldId id="258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164125-ECBF-4978-ACBF-1CBABC403D30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4E9889-7756-44B8-9A1E-D28370FCD6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9155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164125-ECBF-4978-ACBF-1CBABC403D30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4E9889-7756-44B8-9A1E-D28370FCD6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82171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164125-ECBF-4978-ACBF-1CBABC403D30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4E9889-7756-44B8-9A1E-D28370FCD6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26351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164125-ECBF-4978-ACBF-1CBABC403D30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4E9889-7756-44B8-9A1E-D28370FCD6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427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164125-ECBF-4978-ACBF-1CBABC403D30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4E9889-7756-44B8-9A1E-D28370FCD6D6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88204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164125-ECBF-4978-ACBF-1CBABC403D30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4E9889-7756-44B8-9A1E-D28370FCD6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01916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164125-ECBF-4978-ACBF-1CBABC403D30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4E9889-7756-44B8-9A1E-D28370FCD6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2736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164125-ECBF-4978-ACBF-1CBABC403D30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4E9889-7756-44B8-9A1E-D28370FCD6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80331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52164125-ECBF-4978-ACBF-1CBABC403D30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4E9889-7756-44B8-9A1E-D28370FCD6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33411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164125-ECBF-4978-ACBF-1CBABC403D30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4E9889-7756-44B8-9A1E-D28370FCD6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2911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164125-ECBF-4978-ACBF-1CBABC403D30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4E9889-7756-44B8-9A1E-D28370FCD6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20977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52164125-ECBF-4978-ACBF-1CBABC403D30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4A4E9889-7756-44B8-9A1E-D28370FCD6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30585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theecologist.org/2009/mar/24/animal-testing-science-or-fiction" TargetMode="External"/><Relationship Id="rId7" Type="http://schemas.openxmlformats.org/officeDocument/2006/relationships/hyperlink" Target="https://plato.stanford.edu/archives/sum2021/entries/moral-animal/" TargetMode="External"/><Relationship Id="rId2" Type="http://schemas.openxmlformats.org/officeDocument/2006/relationships/hyperlink" Target="http://www.history.alberta.ca/energyheritage/energy/human-and-animal-power/animal-power-in-prehistoric-times/default.aspx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https:/doi.org/10.1016/j.jsps.2013.11.002" TargetMode="External"/><Relationship Id="rId5" Type="http://schemas.openxmlformats.org/officeDocument/2006/relationships/hyperlink" Target="https://www.wellbeingintlstudiesrepository.org/cgi/viewcontent.cgi?article=1001&amp;context=moreaexp" TargetMode="External"/><Relationship Id="rId4" Type="http://schemas.openxmlformats.org/officeDocument/2006/relationships/hyperlink" Target="https://doi.org/10.1017/S0963180115000079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ta.org/blog/experiments-on-animals-fail-90-of-the-time-why-are-they-still-done/" TargetMode="External"/><Relationship Id="rId2" Type="http://schemas.openxmlformats.org/officeDocument/2006/relationships/hyperlink" Target="https://doi.org/10.4103/1995-705X.8154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3390/ani11030866" TargetMode="External"/><Relationship Id="rId5" Type="http://schemas.openxmlformats.org/officeDocument/2006/relationships/hyperlink" Target="https://doi.org/10.3389/fphys.2017.00668" TargetMode="External"/><Relationship Id="rId4" Type="http://schemas.openxmlformats.org/officeDocument/2006/relationships/hyperlink" Target="https://www.rspca.org.uk/adviceandwelfare/laboratory?gclid=CjwKCAiA9qKbBhAzEiwAS4yeDSMK6RjQ_W6nb_qfMmFp1VePl3T0ume-gAh-NtEqe6hR9W0x00ndJBoCSDcQAvD_BwE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stock.weanimalsmedia.org/search/?searchQuery=chimpanzee&amp;assetType=default" TargetMode="External"/><Relationship Id="rId2" Type="http://schemas.openxmlformats.org/officeDocument/2006/relationships/hyperlink" Target="https://www.nationalgeographic.co.uk/science/2018/02/this-english-doctor-upended-everything-we-knew-about-the-human-heart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stock.weanimalsmedia.org/search/?searchQuery=cow&amp;assetType=default" TargetMode="External"/><Relationship Id="rId4" Type="http://schemas.openxmlformats.org/officeDocument/2006/relationships/hyperlink" Target="https://pixabay.com/illustrations/cells-human-medical-biology-health-1872666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8DADF8-B048-D394-256B-7B53EF7FECE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Is Animal Testing Justified?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F5BB896-0DA7-3613-5877-87325E7CD40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Eve Clinton</a:t>
            </a:r>
          </a:p>
        </p:txBody>
      </p:sp>
    </p:spTree>
    <p:extLst>
      <p:ext uri="{BB962C8B-B14F-4D97-AF65-F5344CB8AC3E}">
        <p14:creationId xmlns:p14="http://schemas.microsoft.com/office/powerpoint/2010/main" val="29718885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527D7B-8126-E84A-00CC-77092490E97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Science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5E9849-5F84-C1F8-D177-10C02A00FA3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E</a:t>
            </a:r>
            <a:r>
              <a:rPr lang="en-GB" sz="20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xperiments on live animals are ‘necessary for the advance of science’ (Scruton, 2000)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40211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CE53020-16B1-4BFB-A8FB-B8BE56A85B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5061" y="-2"/>
            <a:ext cx="6876939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DE4AFF-5699-FA54-96D0-2A430D906B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9732" y="1290025"/>
            <a:ext cx="5291327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rmAutofit/>
          </a:bodyPr>
          <a:lstStyle/>
          <a:p>
            <a:r>
              <a:rPr lang="en-GB" dirty="0"/>
              <a:t>Necessary?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8B24EE2-AFD8-4D1F-BF93-37156C479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3665" y="640080"/>
            <a:ext cx="4017264" cy="5261170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E67304B-95E9-4EBF-BCB8-0F50367AE4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9781" y="806357"/>
            <a:ext cx="3685032" cy="492861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C4023F2-F78D-12A9-42F2-96010511C6F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799"/>
          <a:stretch/>
        </p:blipFill>
        <p:spPr>
          <a:xfrm>
            <a:off x="1149821" y="1126397"/>
            <a:ext cx="3044952" cy="428853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BA58F0-2194-D44E-00C3-544EBEFB3E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9732" y="2858703"/>
            <a:ext cx="5285791" cy="3042547"/>
          </a:xfrm>
        </p:spPr>
        <p:txBody>
          <a:bodyPr>
            <a:normAutofit/>
          </a:bodyPr>
          <a:lstStyle/>
          <a:p>
            <a:r>
              <a:rPr lang="en-GB" sz="2000" b="1" dirty="0">
                <a:solidFill>
                  <a:srgbClr val="FFFFFF"/>
                </a:solidFill>
              </a:rPr>
              <a:t>Useful and Correct?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>
                <a:solidFill>
                  <a:srgbClr val="FFFFFF"/>
                </a:solidFill>
              </a:rPr>
              <a:t>	</a:t>
            </a:r>
            <a:r>
              <a:rPr lang="en-GB" dirty="0">
                <a:solidFill>
                  <a:srgbClr val="FFFFFF"/>
                </a:solidFill>
                <a:cs typeface="Times New Roman" panose="02020603050405020304" pitchFamily="18" charset="0"/>
              </a:rPr>
              <a:t>T</a:t>
            </a:r>
            <a:r>
              <a:rPr lang="en-GB" dirty="0">
                <a:solidFill>
                  <a:srgbClr val="FFFFFF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halidomide in the 1950s-60s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>
                <a:solidFill>
                  <a:srgbClr val="FFFFFF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	Vioxx in the 2000s - </a:t>
            </a:r>
            <a:r>
              <a:rPr lang="en-GB" dirty="0">
                <a:solidFill>
                  <a:srgbClr val="FFFFFF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140,000 heart attacks 	and stokes in the US alone and more 	worldwide (Archibald, 2009)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>
                <a:solidFill>
                  <a:srgbClr val="FFFFFF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	Differences in Biology</a:t>
            </a:r>
            <a:endParaRPr lang="en-GB" dirty="0">
              <a:solidFill>
                <a:srgbClr val="FFFFFF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>
                <a:solidFill>
                  <a:srgbClr val="FFFFFF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	Galen’s model of anatomy </a:t>
            </a:r>
          </a:p>
        </p:txBody>
      </p:sp>
    </p:spTree>
    <p:extLst>
      <p:ext uri="{BB962C8B-B14F-4D97-AF65-F5344CB8AC3E}">
        <p14:creationId xmlns:p14="http://schemas.microsoft.com/office/powerpoint/2010/main" val="28227540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AAD0565-53CD-4D7C-A6AE-8DCFB6761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6876939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E0B4C3-E700-8FC5-0FF9-9BE8A3961C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1" y="1290025"/>
            <a:ext cx="5291327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rmAutofit/>
          </a:bodyPr>
          <a:lstStyle/>
          <a:p>
            <a:r>
              <a:rPr lang="en-GB" dirty="0"/>
              <a:t>Necessary?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0E0730-F38F-C659-F94E-7CE0A304BF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1" y="2858703"/>
            <a:ext cx="5285791" cy="3042547"/>
          </a:xfrm>
        </p:spPr>
        <p:txBody>
          <a:bodyPr>
            <a:normAutofit/>
          </a:bodyPr>
          <a:lstStyle/>
          <a:p>
            <a:r>
              <a:rPr lang="en-GB" sz="2000" b="1" dirty="0">
                <a:solidFill>
                  <a:srgbClr val="FFFFFF"/>
                </a:solidFill>
              </a:rPr>
              <a:t>Cannot be attained another way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>
                <a:solidFill>
                  <a:srgbClr val="FFFFFF"/>
                </a:solidFill>
              </a:rPr>
              <a:t>	</a:t>
            </a:r>
            <a:r>
              <a:rPr lang="en-GB" dirty="0">
                <a:solidFill>
                  <a:srgbClr val="FFFFFF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Computer models have proved useful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>
                <a:solidFill>
                  <a:srgbClr val="FFFFFF"/>
                </a:solidFill>
                <a:cs typeface="Times New Roman" panose="02020603050405020304" pitchFamily="18" charset="0"/>
              </a:rPr>
              <a:t>	Researchers at Oxford reported that a 	computer model they showed to 	outperform the result of animal testing with 	an accuracy of 89-96% (</a:t>
            </a:r>
            <a:r>
              <a:rPr lang="en-GB" dirty="0" err="1">
                <a:solidFill>
                  <a:srgbClr val="FFFFFF"/>
                </a:solidFill>
                <a:cs typeface="Times New Roman" panose="02020603050405020304" pitchFamily="18" charset="0"/>
              </a:rPr>
              <a:t>Passini</a:t>
            </a:r>
            <a:r>
              <a:rPr lang="en-GB" dirty="0">
                <a:solidFill>
                  <a:srgbClr val="FFFFFF"/>
                </a:solidFill>
                <a:cs typeface="Times New Roman" panose="02020603050405020304" pitchFamily="18" charset="0"/>
              </a:rPr>
              <a:t> et al., 2017)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>
                <a:solidFill>
                  <a:srgbClr val="FFFFFF"/>
                </a:solidFill>
                <a:cs typeface="Times New Roman" panose="02020603050405020304" pitchFamily="18" charset="0"/>
              </a:rPr>
              <a:t>	L</a:t>
            </a:r>
            <a:r>
              <a:rPr lang="en-GB" dirty="0">
                <a:solidFill>
                  <a:srgbClr val="FFFFFF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ab grown cells and tissue cultures</a:t>
            </a:r>
          </a:p>
          <a:p>
            <a:pPr lvl="3">
              <a:buFont typeface="Courier New" panose="02070309020205020404" pitchFamily="49" charset="0"/>
              <a:buChar char="o"/>
            </a:pPr>
            <a:r>
              <a:rPr lang="en-GB" dirty="0">
                <a:solidFill>
                  <a:srgbClr val="FFFFFF"/>
                </a:solidFill>
              </a:rPr>
              <a:t>(Doke and Dhawale, 2015)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B6CB841-CBA1-4DF4-8C19-4C7DDB03A1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6" y="640080"/>
            <a:ext cx="4017264" cy="5261170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3FD6306-603B-410E-AFCF-2EA2E06391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00772" y="806357"/>
            <a:ext cx="3685032" cy="492861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6AFF96C-2367-B403-E7B9-40DA75314FB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317" r="38181" b="-1"/>
          <a:stretch/>
        </p:blipFill>
        <p:spPr>
          <a:xfrm>
            <a:off x="8020812" y="1126397"/>
            <a:ext cx="3044952" cy="4288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00321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275CF4-0171-2385-366F-A6A7C16094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0" y="2377413"/>
            <a:ext cx="8991600" cy="1645920"/>
          </a:xfrm>
        </p:spPr>
        <p:txBody>
          <a:bodyPr/>
          <a:lstStyle/>
          <a:p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90% of tests successful in non-human animal testing fail when applied to humans (</a:t>
            </a:r>
            <a:r>
              <a:rPr lang="en-GB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Kretzer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2022)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4AC57AF-6EDB-6E42-B513-78E6E9DB0D0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18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N</a:t>
            </a:r>
            <a:r>
              <a:rPr lang="en-GB" sz="1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o more useful </a:t>
            </a:r>
            <a:r>
              <a:rPr lang="en-GB" sz="1800" dirty="0"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than flipping a coin to determine the safety of human use of a drug</a:t>
            </a:r>
            <a:r>
              <a:rPr lang="en-GB" sz="1800" dirty="0">
                <a:solidFill>
                  <a:schemeClr val="tx1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(</a:t>
            </a:r>
            <a:r>
              <a:rPr lang="en-GB" sz="1800" dirty="0">
                <a:solidFill>
                  <a:schemeClr val="tx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Akhtar </a:t>
            </a:r>
            <a:r>
              <a:rPr lang="en-GB" sz="1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et al., 2009). </a:t>
            </a: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1784060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FFDEA4-8499-8978-FD9B-BC71520FEFF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Morals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EDC0B21-5BF6-4952-9F59-00F393991E4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z="18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‘T</a:t>
            </a:r>
            <a:r>
              <a:rPr lang="en-GB" sz="18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here is a clear distinction of value between human and non-human lives’</a:t>
            </a: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9233710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8">
            <a:extLst>
              <a:ext uri="{FF2B5EF4-FFF2-40B4-BE49-F238E27FC236}">
                <a16:creationId xmlns:a16="http://schemas.microsoft.com/office/drawing/2014/main" id="{BAAD0565-53CD-4D7C-A6AE-8DCFB6761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6876939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629889-1DFD-DA0C-189F-AEE3DBEEBA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1" y="1290025"/>
            <a:ext cx="5291327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rmAutofit/>
          </a:bodyPr>
          <a:lstStyle/>
          <a:p>
            <a:r>
              <a:rPr lang="en-GB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Speciesism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3E2A93-E207-7150-BB76-ACE8E253DE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1" y="2858703"/>
            <a:ext cx="5285791" cy="3042547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D</a:t>
            </a:r>
            <a:r>
              <a:rPr lang="en-GB" b="1" dirty="0">
                <a:solidFill>
                  <a:srgbClr val="FFFFFF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ifferences in capacity?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b="1" dirty="0">
                <a:solidFill>
                  <a:srgbClr val="FFFFFF"/>
                </a:solidFill>
                <a:cs typeface="Times New Roman" panose="02020603050405020304" pitchFamily="18" charset="0"/>
              </a:rPr>
              <a:t>	</a:t>
            </a:r>
            <a:r>
              <a:rPr lang="en-GB" dirty="0">
                <a:solidFill>
                  <a:schemeClr val="bg1"/>
                </a:solidFill>
                <a:cs typeface="Times New Roman" panose="02020603050405020304" pitchFamily="18" charset="0"/>
              </a:rPr>
              <a:t>L</a:t>
            </a:r>
            <a:r>
              <a:rPr lang="en-GB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anguage, family ties, problem solving (Gruen, 	2021)</a:t>
            </a:r>
          </a:p>
          <a:p>
            <a:pPr lvl="3">
              <a:buFont typeface="Courier New" panose="02070309020205020404" pitchFamily="49" charset="0"/>
              <a:buChar char="o"/>
            </a:pPr>
            <a:r>
              <a:rPr lang="en-GB" sz="1800" dirty="0">
                <a:solidFill>
                  <a:schemeClr val="bg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C</a:t>
            </a:r>
            <a:r>
              <a:rPr lang="en-GB" sz="1800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omplex relationships with their kin</a:t>
            </a:r>
          </a:p>
          <a:p>
            <a:pPr lvl="3">
              <a:buFont typeface="Courier New" panose="02070309020205020404" pitchFamily="49" charset="0"/>
              <a:buChar char="o"/>
            </a:pPr>
            <a:r>
              <a:rPr lang="en-GB" sz="1800" dirty="0">
                <a:solidFill>
                  <a:schemeClr val="bg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A</a:t>
            </a:r>
            <a:r>
              <a:rPr lang="en-GB" sz="1800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ll major vertebrate taxa have been documented to show problem solving (Rowel et al., 2021)</a:t>
            </a:r>
            <a:endParaRPr lang="en-GB" dirty="0">
              <a:solidFill>
                <a:schemeClr val="bg1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6" name="Rectangle 10">
            <a:extLst>
              <a:ext uri="{FF2B5EF4-FFF2-40B4-BE49-F238E27FC236}">
                <a16:creationId xmlns:a16="http://schemas.microsoft.com/office/drawing/2014/main" id="{0B6CB841-CBA1-4DF4-8C19-4C7DDB03A1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6" y="640080"/>
            <a:ext cx="4017264" cy="5261170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2">
            <a:extLst>
              <a:ext uri="{FF2B5EF4-FFF2-40B4-BE49-F238E27FC236}">
                <a16:creationId xmlns:a16="http://schemas.microsoft.com/office/drawing/2014/main" id="{83FD6306-603B-410E-AFCF-2EA2E06391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00772" y="806357"/>
            <a:ext cx="3685032" cy="492861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F11F7B3-5463-3357-F992-A8736276FE0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249" r="1" b="1"/>
          <a:stretch/>
        </p:blipFill>
        <p:spPr>
          <a:xfrm>
            <a:off x="8020812" y="1126397"/>
            <a:ext cx="3044952" cy="4288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81915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CE53020-16B1-4BFB-A8FB-B8BE56A85B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5061" y="-2"/>
            <a:ext cx="6876939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8AC463-1768-BD8F-BA19-E7BACF4476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9732" y="1290025"/>
            <a:ext cx="5291327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rmAutofit/>
          </a:bodyPr>
          <a:lstStyle/>
          <a:p>
            <a:r>
              <a:rPr lang="en-GB" dirty="0"/>
              <a:t>Eradication of Disease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8B24EE2-AFD8-4D1F-BF93-37156C479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3665" y="640080"/>
            <a:ext cx="4017264" cy="5261170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E67304B-95E9-4EBF-BCB8-0F50367AE4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9781" y="806357"/>
            <a:ext cx="3685032" cy="492861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4B96A48-4022-66FA-1246-FF434034ADA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70" r="2" b="4369"/>
          <a:stretch/>
        </p:blipFill>
        <p:spPr>
          <a:xfrm>
            <a:off x="1149821" y="1126397"/>
            <a:ext cx="3044952" cy="428853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72A00C-3CC2-C068-2409-3EBF1FCD85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9732" y="2858703"/>
            <a:ext cx="5285791" cy="3042547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1700" b="1" dirty="0">
                <a:solidFill>
                  <a:srgbClr val="FFFFFF"/>
                </a:solidFill>
              </a:rPr>
              <a:t>Utilitarianism 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1700" b="1" dirty="0">
                <a:solidFill>
                  <a:srgbClr val="FFFFFF"/>
                </a:solidFill>
              </a:rPr>
              <a:t>	</a:t>
            </a:r>
            <a:r>
              <a:rPr lang="en-GB" sz="1700" dirty="0">
                <a:solidFill>
                  <a:srgbClr val="FFFFFF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 overall gains from non-human animal 	experimentation outweigh any suffering 	(Cohen, 1986)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1700" b="1" dirty="0">
                <a:solidFill>
                  <a:srgbClr val="FFFFFF"/>
                </a:solidFill>
                <a:cs typeface="Times New Roman" panose="02020603050405020304" pitchFamily="18" charset="0"/>
              </a:rPr>
              <a:t>	</a:t>
            </a:r>
            <a:r>
              <a:rPr lang="en-GB" sz="1700" dirty="0">
                <a:solidFill>
                  <a:srgbClr val="FFFFFF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Cohen’s input in the matter was almost 40 	years ago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1700" dirty="0">
                <a:solidFill>
                  <a:srgbClr val="FFFFFF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	James Parratt claims medical discoveries benefit 	humans and non-humans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GB" sz="1700" dirty="0">
                <a:solidFill>
                  <a:srgbClr val="FFFFFF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	Humans have the ability to perceive and desire 	and be conscious of said desires (</a:t>
            </a:r>
            <a:r>
              <a:rPr lang="en-GB" sz="1700" dirty="0" err="1">
                <a:solidFill>
                  <a:srgbClr val="FFFFFF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Korsgaard</a:t>
            </a:r>
            <a:r>
              <a:rPr lang="en-GB" sz="1700" dirty="0">
                <a:solidFill>
                  <a:srgbClr val="FFFFFF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, 	1996)</a:t>
            </a:r>
          </a:p>
          <a:p>
            <a:pPr>
              <a:lnSpc>
                <a:spcPct val="90000"/>
              </a:lnSpc>
              <a:buFont typeface="Courier New" panose="02070309020205020404" pitchFamily="49" charset="0"/>
              <a:buChar char="o"/>
            </a:pPr>
            <a:endParaRPr lang="en-GB" sz="1700" dirty="0">
              <a:solidFill>
                <a:srgbClr val="FFFFFF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24911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B0C937-31BE-0A24-14F7-794C5DFF94F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To conclude, the justifications for non-human animal testing seem to be based on ignoring unfavourable facts, therefore making them inapplicable.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7F75B0-5DA3-3A0F-60A9-8C1D673CEFA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42528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F9A5FC-E2C7-3B85-D524-C6F63B53C4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FB6C38-3D75-3BC6-A399-30A159BB82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100" dirty="0"/>
              <a:t>Animal Power in prehistoric times (no date) Animal Power in Prehistoric Times - Electricity &amp;amp; Alternative Energy - Alberta's Energy Heritage. Government of Alberta. Available at: </a:t>
            </a:r>
            <a:r>
              <a:rPr lang="en-GB" sz="1100" dirty="0">
                <a:hlinkClick r:id="rId2"/>
              </a:rPr>
              <a:t>http://www.history.alberta.ca/energyheritage/energy/human-and-animal-power/animal-power-in-prehistoric-times/default.aspx</a:t>
            </a:r>
            <a:r>
              <a:rPr lang="en-GB" sz="1100" dirty="0"/>
              <a:t> (Accessed: November 6, 2022).</a:t>
            </a:r>
          </a:p>
          <a:p>
            <a:pPr marL="0" indent="0">
              <a:buNone/>
            </a:pPr>
            <a:r>
              <a:rPr lang="en-GB" sz="1100" dirty="0"/>
              <a:t>Archibald, K. (2009) “Animal Testing: Science or Fiction?” Ecologist: Informed by Nature [Preprint]. Available at: </a:t>
            </a:r>
            <a:r>
              <a:rPr lang="en-GB" sz="1100" dirty="0">
                <a:hlinkClick r:id="rId3"/>
              </a:rPr>
              <a:t>https://theecologist.org/2009/mar/24/animal-testing-science-or-fiction</a:t>
            </a:r>
            <a:r>
              <a:rPr lang="en-GB" sz="1100" dirty="0"/>
              <a:t>   (Accessed: November 7, 2022).</a:t>
            </a:r>
          </a:p>
          <a:p>
            <a:pPr marL="0" indent="0">
              <a:buNone/>
            </a:pPr>
            <a:r>
              <a:rPr lang="en-GB" sz="1100" dirty="0"/>
              <a:t>Akhtar A. (2015). The flaws and human harms of animal experimentation. Cambridge quarterly of healthcare ethics: CQ: the international journal of healthcare ethics committees, 24(4), 407–419. </a:t>
            </a:r>
            <a:r>
              <a:rPr lang="en-GB" sz="1100" dirty="0">
                <a:hlinkClick r:id="rId4"/>
              </a:rPr>
              <a:t>https://doi.org/10.1017/S0963180115000079</a:t>
            </a:r>
            <a:r>
              <a:rPr lang="en-GB" sz="1100" dirty="0"/>
              <a:t>  </a:t>
            </a:r>
          </a:p>
          <a:p>
            <a:pPr marL="0" indent="0">
              <a:buNone/>
            </a:pPr>
            <a:r>
              <a:rPr lang="en-GB" sz="1100" dirty="0"/>
              <a:t>Cohen C. (2986) The Case for the Use of Animals in Biomedical Research. New England Journal of Medicine. 315, pp. 865-870. Available at: </a:t>
            </a:r>
            <a:r>
              <a:rPr lang="en-GB" sz="1100" dirty="0">
                <a:hlinkClick r:id="rId5"/>
              </a:rPr>
              <a:t>https://www.wellbeingintlstudiesrepository.org/cgi/viewcontent.cgi?article=1001&amp;context=moreaexp</a:t>
            </a:r>
            <a:r>
              <a:rPr lang="en-GB" sz="1100" dirty="0"/>
              <a:t>  </a:t>
            </a:r>
          </a:p>
          <a:p>
            <a:pPr marL="0" indent="0">
              <a:buNone/>
            </a:pPr>
            <a:r>
              <a:rPr lang="en-GB" sz="1100" dirty="0"/>
              <a:t>Doke, S.K. and Dhawale, S.C. (2015) “Alternatives to animal testing: A review,” Saudi Pharmaceutical Journal, 23(3), pp. 223–229. Available at: </a:t>
            </a:r>
            <a:r>
              <a:rPr lang="en-GB" sz="1100" dirty="0">
                <a:hlinkClick r:id="rId6"/>
              </a:rPr>
              <a:t>https://doi.org/https://doi.org/10.1016/j.jsps.2013.11.002</a:t>
            </a:r>
            <a:r>
              <a:rPr lang="en-GB" sz="1100" dirty="0"/>
              <a:t> </a:t>
            </a:r>
          </a:p>
          <a:p>
            <a:pPr marL="0" indent="0">
              <a:buNone/>
            </a:pPr>
            <a:r>
              <a:rPr lang="en-GB" sz="1100" dirty="0"/>
              <a:t>Gruen, Lori, "The Moral Status of Animals", The Stanford </a:t>
            </a:r>
            <a:r>
              <a:rPr lang="en-GB" sz="1100" dirty="0" err="1"/>
              <a:t>Encyclopedia</a:t>
            </a:r>
            <a:r>
              <a:rPr lang="en-GB" sz="1100" dirty="0"/>
              <a:t> of Philosophy (Summer 2021 Edition), Edward N. </a:t>
            </a:r>
            <a:r>
              <a:rPr lang="en-GB" sz="1100" dirty="0" err="1"/>
              <a:t>Zalta</a:t>
            </a:r>
            <a:r>
              <a:rPr lang="en-GB" sz="1100" dirty="0"/>
              <a:t> (ed.), Available at: </a:t>
            </a:r>
            <a:r>
              <a:rPr lang="en-GB" sz="1100" dirty="0">
                <a:hlinkClick r:id="rId7"/>
              </a:rPr>
              <a:t>https://plato.stanford.edu/archives/sum2021/entries/moral-animal/</a:t>
            </a:r>
            <a:r>
              <a:rPr lang="en-GB" sz="1100" dirty="0"/>
              <a:t>  (Accessed: November 9, 2022)</a:t>
            </a:r>
          </a:p>
          <a:p>
            <a:pPr marL="0" indent="0">
              <a:buNone/>
            </a:pPr>
            <a:endParaRPr lang="en-GB" sz="1100" dirty="0"/>
          </a:p>
          <a:p>
            <a:pPr marL="0" indent="0">
              <a:buNone/>
            </a:pP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4230732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6FCB5F-83B3-B9CB-8205-463BB4BFEC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00351A-32B9-5E38-2970-C19FBC901B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100" dirty="0"/>
              <a:t>Hajar R. (2011). Animal testing and medicine. Heart views: the official journal of the Gulf Heart Association, 12(1), 42. </a:t>
            </a:r>
            <a:r>
              <a:rPr lang="en-GB" sz="1100" dirty="0">
                <a:hlinkClick r:id="rId2"/>
              </a:rPr>
              <a:t>https://doi.org/10.4103/1995-705X.81548</a:t>
            </a:r>
            <a:r>
              <a:rPr lang="en-GB" sz="1100" dirty="0"/>
              <a:t>  (Accessed: November 7, 2022)</a:t>
            </a:r>
          </a:p>
          <a:p>
            <a:pPr marL="0" indent="0">
              <a:buNone/>
            </a:pPr>
            <a:r>
              <a:rPr lang="en-GB" sz="1100" dirty="0" err="1"/>
              <a:t>Korsgaard</a:t>
            </a:r>
            <a:r>
              <a:rPr lang="en-GB" sz="1100" dirty="0"/>
              <a:t>, C. (1996). The Sources of Normativity, Cambridge: Cambridge University Press</a:t>
            </a:r>
          </a:p>
          <a:p>
            <a:pPr marL="0" indent="0">
              <a:buNone/>
            </a:pPr>
            <a:r>
              <a:rPr lang="en-GB" sz="1100" dirty="0" err="1"/>
              <a:t>Kretzer</a:t>
            </a:r>
            <a:r>
              <a:rPr lang="en-GB" sz="1100" dirty="0"/>
              <a:t>, M. (2022) “Experiments on Animals Fail 90% of the Time. Why Are They Still Done?,” People for the Ethical Treatment of Animals [Preprint]. PETA. Available at: </a:t>
            </a:r>
            <a:r>
              <a:rPr lang="en-GB" sz="1100" dirty="0">
                <a:hlinkClick r:id="rId3"/>
              </a:rPr>
              <a:t>https://www.peta.org/blog/experiments-on-animals-fail-90-of-the-time-why-are-they-still-done/</a:t>
            </a:r>
            <a:r>
              <a:rPr lang="en-GB" sz="1100" dirty="0"/>
              <a:t>   (Accessed: November 8, 2022).</a:t>
            </a:r>
          </a:p>
          <a:p>
            <a:pPr marL="0" indent="0">
              <a:buNone/>
            </a:pPr>
            <a:r>
              <a:rPr lang="en-GB" sz="1100" dirty="0"/>
              <a:t>Laboratory animal welfare - animal research and testing (no date) RSPCA. RSPCA. Available at: </a:t>
            </a:r>
            <a:r>
              <a:rPr lang="en-GB" sz="1100" dirty="0">
                <a:hlinkClick r:id="rId4"/>
              </a:rPr>
              <a:t>https://www.rspca.org.uk/adviceandwelfare/laboratory?gclid=CjwKCAiA9qKbBhAzEiwAS4yeDSMK6RjQ_W6nb_qfMmFp1VePl3T0ume-gAh-NtEqe6hR9W0x00ndJBoCSDcQAvD_BwE</a:t>
            </a:r>
            <a:r>
              <a:rPr lang="en-GB" sz="1100" dirty="0"/>
              <a:t>    (Accessed: November 7, 2022).</a:t>
            </a:r>
          </a:p>
          <a:p>
            <a:pPr marL="0" indent="0">
              <a:buNone/>
            </a:pPr>
            <a:r>
              <a:rPr lang="en-GB" sz="1100" dirty="0" err="1"/>
              <a:t>Passini</a:t>
            </a:r>
            <a:r>
              <a:rPr lang="en-GB" sz="1100" dirty="0"/>
              <a:t>, E. et al. (2017) “Human in silico drug trials demonstrate higher accuracy than animal models in predicting clinical pro-arrhythmic cardiotoxicity,” Frontiers in Physiology, 8. Available at: </a:t>
            </a:r>
            <a:r>
              <a:rPr lang="en-GB" sz="1100" dirty="0">
                <a:hlinkClick r:id="rId5"/>
              </a:rPr>
              <a:t>https://doi.org/10.3389/fphys.2017.00668</a:t>
            </a:r>
            <a:r>
              <a:rPr lang="en-GB" sz="1100" dirty="0"/>
              <a:t> </a:t>
            </a:r>
          </a:p>
          <a:p>
            <a:pPr marL="0" indent="0">
              <a:buNone/>
            </a:pPr>
            <a:r>
              <a:rPr lang="en-GB" sz="1100" dirty="0"/>
              <a:t>Rowell, M. K., Pillay, N., &amp; </a:t>
            </a:r>
            <a:r>
              <a:rPr lang="en-GB" sz="1100" dirty="0" err="1"/>
              <a:t>Rymer</a:t>
            </a:r>
            <a:r>
              <a:rPr lang="en-GB" sz="1100" dirty="0"/>
              <a:t>, T. L. (2021). Problem Solving in Animals: Proposal for an Ontogenetic Perspective. Animals : an open access journal from MDPI, 11(3), 866. </a:t>
            </a:r>
            <a:r>
              <a:rPr lang="en-GB" sz="1100" dirty="0">
                <a:hlinkClick r:id="rId6"/>
              </a:rPr>
              <a:t>https://doi.org/10.3390/ani11030866</a:t>
            </a:r>
            <a:r>
              <a:rPr lang="en-GB" sz="1100" dirty="0"/>
              <a:t>  </a:t>
            </a:r>
          </a:p>
          <a:p>
            <a:pPr marL="0" indent="0">
              <a:buNone/>
            </a:pPr>
            <a:r>
              <a:rPr lang="en-GB" sz="1100" dirty="0"/>
              <a:t>Scruton, R. (2000) Animal Rights and Wrongs . 3rd </a:t>
            </a:r>
            <a:r>
              <a:rPr lang="en-GB" sz="1100" dirty="0" err="1"/>
              <a:t>edn</a:t>
            </a:r>
            <a:r>
              <a:rPr lang="en-GB" sz="1100" dirty="0"/>
              <a:t>. London: Metro Books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78885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10439-2859-2FF4-FD0F-B7463BA8B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Image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E6050-DE77-EF11-DFC3-803C8EBBEF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100" dirty="0"/>
              <a:t>Bridgeman, ACI (no date) Galen's view of the circulatory system in 'De </a:t>
            </a:r>
            <a:r>
              <a:rPr lang="en-GB" sz="1100" dirty="0" err="1"/>
              <a:t>Arte</a:t>
            </a:r>
            <a:r>
              <a:rPr lang="en-GB" sz="1100" dirty="0"/>
              <a:t> </a:t>
            </a:r>
            <a:r>
              <a:rPr lang="en-GB" sz="1100" dirty="0" err="1"/>
              <a:t>Phisicali</a:t>
            </a:r>
            <a:r>
              <a:rPr lang="en-GB" sz="1100" dirty="0"/>
              <a:t> et De </a:t>
            </a:r>
            <a:r>
              <a:rPr lang="en-GB" sz="1100" dirty="0" err="1"/>
              <a:t>Cirurgia</a:t>
            </a:r>
            <a:r>
              <a:rPr lang="en-GB" sz="1100" dirty="0"/>
              <a:t>' (1412) by John </a:t>
            </a:r>
            <a:r>
              <a:rPr lang="en-GB" sz="1100" dirty="0" err="1"/>
              <a:t>Arderne</a:t>
            </a:r>
            <a:r>
              <a:rPr lang="en-GB" sz="1100" dirty="0"/>
              <a:t>, National Geographic. Available at: </a:t>
            </a:r>
            <a:r>
              <a:rPr lang="en-GB" sz="1100" dirty="0">
                <a:hlinkClick r:id="rId2"/>
              </a:rPr>
              <a:t>https://www.nationalgeographic.co.uk/science/2018/02/this-english-doctor-upended-everything-we-knew-about-the-human-heart</a:t>
            </a:r>
            <a:r>
              <a:rPr lang="en-GB" sz="1100" dirty="0"/>
              <a:t>  (Accessed: November 9, 2022)</a:t>
            </a:r>
          </a:p>
          <a:p>
            <a:pPr marL="0" indent="0">
              <a:buNone/>
            </a:pPr>
            <a:r>
              <a:rPr lang="en-GB" sz="1100" dirty="0"/>
              <a:t>Cengiz, D.T. (no date) Mother chimpanzee Jane looks down to her breastfeeding infant at the Faruk </a:t>
            </a:r>
            <a:r>
              <a:rPr lang="en-GB" sz="1100" dirty="0" err="1"/>
              <a:t>Yalcın</a:t>
            </a:r>
            <a:r>
              <a:rPr lang="en-GB" sz="1100" dirty="0"/>
              <a:t> Zoo, in Danica, </a:t>
            </a:r>
            <a:r>
              <a:rPr lang="en-GB" sz="1100" dirty="0" err="1"/>
              <a:t>Turkiye</a:t>
            </a:r>
            <a:r>
              <a:rPr lang="en-GB" sz="1100" dirty="0"/>
              <a:t>, We Animals Media. Available at: </a:t>
            </a:r>
            <a:r>
              <a:rPr lang="en-GB" sz="1100" dirty="0">
                <a:hlinkClick r:id="rId3"/>
              </a:rPr>
              <a:t>https://stock.weanimalsmedia.org/search/?searchQuery=chimpanzee&amp;assetType=default</a:t>
            </a:r>
            <a:r>
              <a:rPr lang="en-GB" sz="1100" dirty="0"/>
              <a:t>   (Accessed: November 9, 2022). </a:t>
            </a:r>
          </a:p>
          <a:p>
            <a:pPr marL="0" indent="0">
              <a:buNone/>
            </a:pPr>
            <a:r>
              <a:rPr lang="en-GB" sz="1100" dirty="0" err="1"/>
              <a:t>qimono</a:t>
            </a:r>
            <a:r>
              <a:rPr lang="en-GB" sz="1100" dirty="0"/>
              <a:t> (no date) Image of cells, </a:t>
            </a:r>
            <a:r>
              <a:rPr lang="en-GB" sz="1100" dirty="0" err="1"/>
              <a:t>Pixabay</a:t>
            </a:r>
            <a:r>
              <a:rPr lang="en-GB" sz="1100" dirty="0"/>
              <a:t>. Available at: </a:t>
            </a:r>
            <a:r>
              <a:rPr lang="en-GB" sz="1100" dirty="0">
                <a:hlinkClick r:id="rId4"/>
              </a:rPr>
              <a:t>https://pixabay.com/illustrations/cells-human-medical-biology-health-1872666/</a:t>
            </a:r>
            <a:r>
              <a:rPr lang="en-GB" sz="1100" dirty="0"/>
              <a:t>   (Accessed: November 8, 2022).</a:t>
            </a:r>
          </a:p>
          <a:p>
            <a:pPr marL="0" indent="0">
              <a:buNone/>
            </a:pPr>
            <a:r>
              <a:rPr lang="en-GB" sz="1100" dirty="0" err="1"/>
              <a:t>Zorlu</a:t>
            </a:r>
            <a:r>
              <a:rPr lang="en-GB" sz="1100" dirty="0"/>
              <a:t>, H. (2022) Cow being milked , We Animals Media. Available at: </a:t>
            </a:r>
            <a:r>
              <a:rPr lang="en-GB" sz="1100" dirty="0">
                <a:hlinkClick r:id="rId5"/>
              </a:rPr>
              <a:t>https://stock.weanimalsmedia.org/search/?searchQuery=cow&amp;assetType=default</a:t>
            </a:r>
            <a:r>
              <a:rPr lang="en-GB" sz="1100" dirty="0"/>
              <a:t>   (Accessed: November 9, 2022). </a:t>
            </a:r>
          </a:p>
        </p:txBody>
      </p:sp>
    </p:spTree>
    <p:extLst>
      <p:ext uri="{BB962C8B-B14F-4D97-AF65-F5344CB8AC3E}">
        <p14:creationId xmlns:p14="http://schemas.microsoft.com/office/powerpoint/2010/main" val="2486591339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111</TotalTime>
  <Words>1129</Words>
  <Application>Microsoft Office PowerPoint</Application>
  <PresentationFormat>Widescreen</PresentationFormat>
  <Paragraphs>52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Courier New</vt:lpstr>
      <vt:lpstr>Gill Sans MT</vt:lpstr>
      <vt:lpstr>Parcel</vt:lpstr>
      <vt:lpstr>Is Animal Testing Justified?</vt:lpstr>
      <vt:lpstr>Science</vt:lpstr>
      <vt:lpstr>Necessary?</vt:lpstr>
      <vt:lpstr>Necessary? </vt:lpstr>
      <vt:lpstr>90% of tests successful in non-human animal testing fail when applied to humans (Kretzer, 2022)</vt:lpstr>
      <vt:lpstr>Morals</vt:lpstr>
      <vt:lpstr>Speciesism</vt:lpstr>
      <vt:lpstr>Eradication of Disease</vt:lpstr>
      <vt:lpstr>To conclude, the justifications for non-human animal testing seem to be based on ignoring unfavourable facts, therefore making them inapplicable.</vt:lpstr>
      <vt:lpstr>References</vt:lpstr>
      <vt:lpstr>References</vt:lpstr>
      <vt:lpstr>Image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Is Animal Testing Justified?</dc:title>
  <dc:creator>alexandra.eve21@outlook.com</dc:creator>
  <cp:lastModifiedBy>alexandra.eve21@outlook.com</cp:lastModifiedBy>
  <cp:revision>2</cp:revision>
  <dcterms:created xsi:type="dcterms:W3CDTF">2022-11-10T00:25:31Z</dcterms:created>
  <dcterms:modified xsi:type="dcterms:W3CDTF">2022-11-10T12:13:45Z</dcterms:modified>
</cp:coreProperties>
</file>