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1"/>
  </p:sldMasterIdLst>
  <p:notesMasterIdLst>
    <p:notesMasterId r:id="rId13"/>
  </p:notesMasterIdLst>
  <p:handoutMasterIdLst>
    <p:handoutMasterId r:id="rId14"/>
  </p:handoutMasterIdLst>
  <p:sldIdLst>
    <p:sldId id="273" r:id="rId2"/>
    <p:sldId id="274" r:id="rId3"/>
    <p:sldId id="257" r:id="rId4"/>
    <p:sldId id="260" r:id="rId5"/>
    <p:sldId id="265" r:id="rId6"/>
    <p:sldId id="261" r:id="rId7"/>
    <p:sldId id="262" r:id="rId8"/>
    <p:sldId id="263" r:id="rId9"/>
    <p:sldId id="264" r:id="rId10"/>
    <p:sldId id="271" r:id="rId11"/>
    <p:sldId id="275" r:id="rId12"/>
  </p:sldIdLst>
  <p:sldSz cx="9144000" cy="6858000" type="screen4x3"/>
  <p:notesSz cx="6797675" cy="9928225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0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3010" autoAdjust="0"/>
  </p:normalViewPr>
  <p:slideViewPr>
    <p:cSldViewPr>
      <p:cViewPr varScale="1">
        <p:scale>
          <a:sx n="121" d="100"/>
          <a:sy n="121" d="100"/>
        </p:scale>
        <p:origin x="-2096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notesMaster" Target="notesMasters/notesMaster1.xml"/><Relationship Id="rId14" Type="http://schemas.openxmlformats.org/officeDocument/2006/relationships/handoutMaster" Target="handoutMasters/handoutMaster1.xml"/><Relationship Id="rId15" Type="http://schemas.openxmlformats.org/officeDocument/2006/relationships/printerSettings" Target="printerSettings/printerSettings1.bin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44958" cy="495300"/>
          </a:xfrm>
          <a:prstGeom prst="rect">
            <a:avLst/>
          </a:prstGeom>
        </p:spPr>
        <p:txBody>
          <a:bodyPr vert="horz" lIns="91577" tIns="45789" rIns="91577" bIns="45789" rtlCol="0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1098" y="1"/>
            <a:ext cx="2944958" cy="495300"/>
          </a:xfrm>
          <a:prstGeom prst="rect">
            <a:avLst/>
          </a:prstGeom>
        </p:spPr>
        <p:txBody>
          <a:bodyPr vert="horz" lIns="91577" tIns="45789" rIns="91577" bIns="45789" rtlCol="0"/>
          <a:lstStyle>
            <a:lvl1pPr algn="r">
              <a:defRPr sz="1200"/>
            </a:lvl1pPr>
          </a:lstStyle>
          <a:p>
            <a:pPr>
              <a:defRPr/>
            </a:pPr>
            <a:fld id="{3C213E4E-9143-469D-8299-C19EE448C075}" type="datetimeFigureOut">
              <a:rPr lang="en-US"/>
              <a:pPr>
                <a:defRPr/>
              </a:pPr>
              <a:t>29/02/2016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31339"/>
            <a:ext cx="2944958" cy="495300"/>
          </a:xfrm>
          <a:prstGeom prst="rect">
            <a:avLst/>
          </a:prstGeom>
        </p:spPr>
        <p:txBody>
          <a:bodyPr vert="horz" lIns="91577" tIns="45789" rIns="91577" bIns="45789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1098" y="9431339"/>
            <a:ext cx="2944958" cy="495300"/>
          </a:xfrm>
          <a:prstGeom prst="rect">
            <a:avLst/>
          </a:prstGeom>
        </p:spPr>
        <p:txBody>
          <a:bodyPr vert="horz" lIns="91577" tIns="45789" rIns="91577" bIns="45789" rtlCol="0" anchor="b"/>
          <a:lstStyle>
            <a:lvl1pPr algn="r">
              <a:defRPr sz="1200"/>
            </a:lvl1pPr>
          </a:lstStyle>
          <a:p>
            <a:pPr>
              <a:defRPr/>
            </a:pPr>
            <a:fld id="{EADEE5F0-283E-4696-A830-EF63C149A32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8812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4958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577" tIns="45789" rIns="91577" bIns="45789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1098" y="1"/>
            <a:ext cx="2944958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577" tIns="45789" rIns="91577" bIns="45789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53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42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607" y="4716464"/>
            <a:ext cx="5438464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577" tIns="45789" rIns="91577" bIns="4578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1339"/>
            <a:ext cx="2944958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577" tIns="45789" rIns="91577" bIns="45789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098" y="9431339"/>
            <a:ext cx="2944958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577" tIns="45789" rIns="91577" bIns="45789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902EC4E5-00B9-4721-8331-E0748417238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64289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B380BF4-59F0-4FE2-A6D4-E765451759C0}" type="slidenum">
              <a:rPr lang="en-GB" smtClean="0"/>
              <a:pPr/>
              <a:t>3</a:t>
            </a:fld>
            <a:endParaRPr lang="en-GB" smtClean="0"/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b="1" dirty="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3D1EB80-5DE9-47E5-B198-2DA9C4A06ADB}" type="slidenum">
              <a:rPr lang="en-GB" smtClean="0"/>
              <a:pPr/>
              <a:t>4</a:t>
            </a:fld>
            <a:endParaRPr lang="en-GB" smtClean="0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943" indent="-228943" eaLnBrk="1" hangingPunct="1"/>
            <a:endParaRPr lang="en-GB" b="1" dirty="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86CADE5-A055-495F-824D-90C92F4FDB0E}" type="slidenum">
              <a:rPr lang="en-GB" smtClean="0"/>
              <a:pPr/>
              <a:t>6</a:t>
            </a:fld>
            <a:endParaRPr lang="en-GB" smtClean="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dirty="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3E92983-215D-4D41-B31E-F01E2383113F}" type="slidenum">
              <a:rPr lang="en-GB" smtClean="0"/>
              <a:pPr/>
              <a:t>7</a:t>
            </a:fld>
            <a:endParaRPr lang="en-GB" smtClean="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06CE6B4-6113-420D-A103-70589F2B7787}" type="slidenum">
              <a:rPr lang="en-GB" smtClean="0"/>
              <a:pPr/>
              <a:t>8</a:t>
            </a:fld>
            <a:endParaRPr lang="en-GB" smtClean="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dirty="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23EA7A2-664D-4142-9C5D-078CDF8E126A}" type="slidenum">
              <a:rPr lang="en-GB" smtClean="0"/>
              <a:pPr/>
              <a:t>9</a:t>
            </a:fld>
            <a:endParaRPr lang="en-GB" smtClean="0"/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dirty="0" smtClean="0"/>
          </a:p>
          <a:p>
            <a:pPr eaLnBrk="1" hangingPunct="1"/>
            <a:endParaRPr lang="en-GB" dirty="0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02EC4E5-00B9-4721-8331-E07484172385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8791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FDC612-E175-43D8-907A-DC27AC89267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EEC1C3F-4614-4466-A028-A5E762105A5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11F6A1-4D21-4D03-984B-4B089C70C41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E2DD406-6E50-40E7-9D3E-D6CBDB73D63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43393E-46B4-4631-AD22-FEC5630BF18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C8F3F9-9E55-48CA-9699-C4F74392A94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6454DFD-52E8-49B7-95CE-CDCEB05B93E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66CCA66-CF03-484A-B076-525B495108F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15153F99-5B5A-41CC-AFDD-D1E7827C6E1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6103043-DE9B-4152-A15C-BE8EE9BA39D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0DB293E-F234-4E2E-A25B-4E20CDE19F5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9F5B98EE-CEB0-4144-AC6C-64BEE0FF59E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/>
              <a:t>Tystysgrif</a:t>
            </a:r>
            <a:r>
              <a:rPr lang="en-US" dirty="0" smtClean="0"/>
              <a:t> </a:t>
            </a:r>
            <a:r>
              <a:rPr lang="en-US" dirty="0" err="1" smtClean="0"/>
              <a:t>Cymhwysedd</a:t>
            </a:r>
            <a:r>
              <a:rPr lang="en-US" dirty="0" smtClean="0"/>
              <a:t> </a:t>
            </a:r>
            <a:r>
              <a:rPr lang="en-US" dirty="0" err="1" smtClean="0"/>
              <a:t>Addysg</a:t>
            </a:r>
            <a:endParaRPr lang="en-US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29.02.16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99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Heddiw</a:t>
            </a:r>
            <a:r>
              <a:rPr lang="en-US" dirty="0" smtClean="0"/>
              <a:t>, </a:t>
            </a:r>
            <a:r>
              <a:rPr lang="en-US" dirty="0" err="1" smtClean="0"/>
              <a:t>byddwn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Adolygu’r</a:t>
            </a:r>
            <a:r>
              <a:rPr lang="en-US" dirty="0" smtClean="0"/>
              <a:t> </a:t>
            </a:r>
            <a:r>
              <a:rPr lang="en-US" dirty="0" err="1" smtClean="0"/>
              <a:t>hyn</a:t>
            </a:r>
            <a:r>
              <a:rPr lang="en-US" dirty="0" smtClean="0"/>
              <a:t> </a:t>
            </a:r>
            <a:r>
              <a:rPr lang="en-US" dirty="0" err="1" smtClean="0"/>
              <a:t>rydym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wybod</a:t>
            </a:r>
            <a:endParaRPr lang="en-US" dirty="0" smtClean="0"/>
          </a:p>
          <a:p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cyflwyniad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Dystysgrif</a:t>
            </a:r>
            <a:r>
              <a:rPr lang="en-US" dirty="0" smtClean="0"/>
              <a:t> </a:t>
            </a:r>
            <a:r>
              <a:rPr lang="en-US" dirty="0" err="1" smtClean="0"/>
              <a:t>Cymhwysedd</a:t>
            </a:r>
            <a:r>
              <a:rPr lang="en-US" dirty="0" smtClean="0"/>
              <a:t> </a:t>
            </a:r>
            <a:r>
              <a:rPr lang="en-US" dirty="0" err="1" smtClean="0"/>
              <a:t>Addysg</a:t>
            </a:r>
            <a:endParaRPr lang="en-US" dirty="0" smtClean="0"/>
          </a:p>
          <a:p>
            <a:r>
              <a:rPr lang="en-US" dirty="0" err="1" smtClean="0"/>
              <a:t>Canolbwyntio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drawsieithu</a:t>
            </a:r>
            <a:endParaRPr lang="en-US" dirty="0" smtClean="0"/>
          </a:p>
          <a:p>
            <a:r>
              <a:rPr lang="en-US" dirty="0" err="1" smtClean="0"/>
              <a:t>Cyfnewid</a:t>
            </a:r>
            <a:r>
              <a:rPr lang="en-US" dirty="0" smtClean="0"/>
              <a:t> </a:t>
            </a:r>
            <a:r>
              <a:rPr lang="en-US" dirty="0" err="1" smtClean="0"/>
              <a:t>syniadau</a:t>
            </a:r>
            <a:r>
              <a:rPr lang="en-US" dirty="0" smtClean="0"/>
              <a:t> </a:t>
            </a:r>
            <a:r>
              <a:rPr lang="en-US" dirty="0" err="1" smtClean="0"/>
              <a:t>cyfly</a:t>
            </a:r>
            <a:r>
              <a:rPr lang="en-US" dirty="0" err="1"/>
              <a:t>m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wella</a:t>
            </a:r>
            <a:r>
              <a:rPr lang="en-US" dirty="0" smtClean="0"/>
              <a:t> </a:t>
            </a:r>
            <a:r>
              <a:rPr lang="en-US" dirty="0" err="1" smtClean="0"/>
              <a:t>sgiliau</a:t>
            </a:r>
            <a:r>
              <a:rPr lang="en-US" dirty="0" smtClean="0"/>
              <a:t> </a:t>
            </a:r>
            <a:r>
              <a:rPr lang="en-US" dirty="0" err="1" smtClean="0"/>
              <a:t>llythrennedd</a:t>
            </a:r>
            <a:r>
              <a:rPr lang="en-US" dirty="0" smtClean="0"/>
              <a:t> y plant.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28743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dirty="0" err="1" smtClean="0"/>
              <a:t>Sgiliau</a:t>
            </a:r>
            <a:r>
              <a:rPr lang="en-GB" sz="5400" dirty="0" smtClean="0"/>
              <a:t> </a:t>
            </a:r>
            <a:r>
              <a:rPr lang="en-GB" sz="5400" dirty="0" err="1" smtClean="0"/>
              <a:t>trawsieithu</a:t>
            </a:r>
            <a:endParaRPr lang="en-GB" sz="5400" dirty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pPr eaLnBrk="1" hangingPunct="1">
              <a:defRPr/>
            </a:pPr>
            <a:r>
              <a:rPr lang="cy-GB" sz="3200" dirty="0" smtClean="0"/>
              <a:t>Gyda diolch i Gynllun Sabothol Cenedlaethol</a:t>
            </a:r>
          </a:p>
          <a:p>
            <a:pPr eaLnBrk="1" hangingPunct="1">
              <a:defRPr/>
            </a:pPr>
            <a:r>
              <a:rPr lang="cy-GB" sz="3200" dirty="0" smtClean="0"/>
              <a:t>Cwrs Byr Glannau Dyfrdwy</a:t>
            </a:r>
          </a:p>
          <a:p>
            <a:pPr eaLnBrk="1" hangingPunct="1">
              <a:defRPr/>
            </a:pPr>
            <a:r>
              <a:rPr lang="en-GB" sz="3200" dirty="0" smtClean="0"/>
              <a:t> Mai 2011</a:t>
            </a:r>
            <a:endParaRPr lang="en-GB" sz="4000" dirty="0" smtClean="0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20688"/>
            <a:ext cx="8229600" cy="864096"/>
          </a:xfrm>
        </p:spPr>
        <p:txBody>
          <a:bodyPr/>
          <a:lstStyle/>
          <a:p>
            <a:pPr eaLnBrk="1" hangingPunct="1">
              <a:defRPr/>
            </a:pPr>
            <a:r>
              <a:rPr lang="cy-GB" b="1" dirty="0" smtClean="0"/>
              <a:t>Trawsieithu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28799"/>
            <a:ext cx="8229600" cy="46799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y-GB" sz="2400" b="1" dirty="0" smtClean="0"/>
              <a:t>  	</a:t>
            </a:r>
            <a:r>
              <a:rPr lang="cy-GB" sz="3600" b="1" dirty="0" smtClean="0">
                <a:solidFill>
                  <a:srgbClr val="D60F00"/>
                </a:solidFill>
              </a:rPr>
              <a:t>Beth yw trawsieithu a sut mae ei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y-GB" sz="3600" b="1" dirty="0" smtClean="0">
                <a:solidFill>
                  <a:srgbClr val="D60F00"/>
                </a:solidFill>
              </a:rPr>
              <a:t>	ddefnyddio?</a:t>
            </a:r>
            <a:endParaRPr lang="cy-GB" dirty="0" smtClean="0">
              <a:solidFill>
                <a:srgbClr val="D60F00"/>
              </a:solidFill>
            </a:endParaRPr>
          </a:p>
          <a:p>
            <a:pPr eaLnBrk="1" hangingPunct="1">
              <a:lnSpc>
                <a:spcPct val="110000"/>
              </a:lnSpc>
              <a:buFont typeface="Wingdings" pitchFamily="2" charset="2"/>
              <a:buNone/>
              <a:defRPr/>
            </a:pPr>
            <a:r>
              <a:rPr lang="cy-GB" sz="2800" dirty="0" smtClean="0"/>
              <a:t>  	</a:t>
            </a:r>
            <a:r>
              <a:rPr lang="cy-GB" dirty="0" smtClean="0"/>
              <a:t>Y diffiniad symlaf yw sefyllfa lle rydym yn </a:t>
            </a:r>
            <a:r>
              <a:rPr lang="cy-GB" b="1" dirty="0" smtClean="0"/>
              <a:t>derbyn gwybodaeth </a:t>
            </a:r>
            <a:r>
              <a:rPr lang="cy-GB" dirty="0" smtClean="0"/>
              <a:t>mewn un iaith ac yn ei</a:t>
            </a:r>
            <a:r>
              <a:rPr lang="cy-GB" b="1" dirty="0" smtClean="0"/>
              <a:t> defnyddio </a:t>
            </a:r>
            <a:r>
              <a:rPr lang="cy-GB" dirty="0" smtClean="0"/>
              <a:t>yn y llall e.e.</a:t>
            </a:r>
          </a:p>
          <a:p>
            <a:pPr eaLnBrk="1" hangingPunct="1">
              <a:lnSpc>
                <a:spcPct val="110000"/>
              </a:lnSpc>
              <a:buFont typeface="Wingdings" pitchFamily="2" charset="2"/>
              <a:buNone/>
              <a:defRPr/>
            </a:pPr>
            <a:endParaRPr lang="cy-GB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y-GB" dirty="0" smtClean="0"/>
              <a:t>Darllen yn Saesneg &gt; Ysgrifennu yn Gymraeg;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y-GB" dirty="0" smtClean="0"/>
              <a:t>Gwrando yn Saesneg &gt; Siarad yn Gymraeg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 dirty="0" err="1" smtClean="0"/>
              <a:t>Trawsieithu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  <a:defRPr/>
            </a:pPr>
            <a:r>
              <a:rPr lang="cy-GB" dirty="0" smtClean="0"/>
              <a:t>Felly, yn syml, </a:t>
            </a:r>
            <a:r>
              <a:rPr lang="cy-GB" b="1" dirty="0" smtClean="0"/>
              <a:t>trawsieithu</a:t>
            </a:r>
            <a:r>
              <a:rPr lang="cy-GB" dirty="0" smtClean="0"/>
              <a:t> yw:</a:t>
            </a:r>
          </a:p>
          <a:p>
            <a:pPr>
              <a:defRPr/>
            </a:pPr>
            <a:endParaRPr lang="cy-GB" dirty="0" smtClean="0"/>
          </a:p>
          <a:p>
            <a:pPr>
              <a:defRPr/>
            </a:pPr>
            <a:r>
              <a:rPr lang="cy-GB" dirty="0" smtClean="0"/>
              <a:t>chwilio am y </a:t>
            </a:r>
            <a:r>
              <a:rPr lang="cy-GB" b="1" dirty="0" smtClean="0"/>
              <a:t>prif syniadau </a:t>
            </a:r>
            <a:r>
              <a:rPr lang="cy-GB" dirty="0" smtClean="0"/>
              <a:t>mewn darn (e.e. Saesneg)</a:t>
            </a:r>
          </a:p>
          <a:p>
            <a:pPr>
              <a:defRPr/>
            </a:pPr>
            <a:endParaRPr lang="cy-GB" dirty="0" smtClean="0"/>
          </a:p>
          <a:p>
            <a:pPr>
              <a:defRPr/>
            </a:pPr>
            <a:r>
              <a:rPr lang="cy-GB" dirty="0" smtClean="0"/>
              <a:t>cyfleu’r </a:t>
            </a:r>
            <a:r>
              <a:rPr lang="cy-GB" b="1" dirty="0" smtClean="0"/>
              <a:t>prif syniadau </a:t>
            </a:r>
            <a:r>
              <a:rPr lang="cy-GB" dirty="0" smtClean="0"/>
              <a:t>hyn yn yr iaith arall (e.e. Cymraeg) gan gadw’r iaith mor syml a dealladwy ag sy’n bosibl</a:t>
            </a:r>
            <a:endParaRPr lang="cy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2"/>
            <a:ext cx="8229600" cy="127897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y-GB" b="1" dirty="0" smtClean="0"/>
              <a:t>Canllawiau trawsieithu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28800"/>
            <a:ext cx="8229600" cy="4608512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80000"/>
              </a:lnSpc>
              <a:buClr>
                <a:srgbClr val="D60F00"/>
              </a:buClr>
              <a:defRPr/>
            </a:pPr>
            <a:endParaRPr lang="cy-GB" sz="1600" b="1" dirty="0" smtClean="0"/>
          </a:p>
          <a:p>
            <a:pPr eaLnBrk="1" hangingPunct="1">
              <a:lnSpc>
                <a:spcPct val="105000"/>
              </a:lnSpc>
              <a:buClr>
                <a:srgbClr val="D60F00"/>
              </a:buClr>
              <a:buFont typeface="Wingdings" pitchFamily="2" charset="2"/>
              <a:buChar char="q"/>
              <a:defRPr/>
            </a:pPr>
            <a:r>
              <a:rPr lang="cy-GB" sz="2800" b="1" dirty="0" smtClean="0"/>
              <a:t>darllen</a:t>
            </a:r>
            <a:r>
              <a:rPr lang="cy-GB" sz="2800" dirty="0" smtClean="0"/>
              <a:t> darn yn sydyn ac yn arwynebol (sgimio) er mwyn cael syniad o’r cynnwys</a:t>
            </a:r>
          </a:p>
          <a:p>
            <a:pPr eaLnBrk="1" hangingPunct="1">
              <a:lnSpc>
                <a:spcPct val="105000"/>
              </a:lnSpc>
              <a:buClr>
                <a:srgbClr val="D60F00"/>
              </a:buClr>
              <a:buNone/>
              <a:defRPr/>
            </a:pPr>
            <a:endParaRPr lang="cy-GB" sz="2800" dirty="0" smtClean="0"/>
          </a:p>
          <a:p>
            <a:pPr eaLnBrk="1" hangingPunct="1">
              <a:lnSpc>
                <a:spcPct val="105000"/>
              </a:lnSpc>
              <a:buClr>
                <a:srgbClr val="D60F00"/>
              </a:buClr>
              <a:buFont typeface="Wingdings" pitchFamily="2" charset="2"/>
              <a:buChar char="q"/>
              <a:defRPr/>
            </a:pPr>
            <a:r>
              <a:rPr lang="cy-GB" sz="2800" b="1" dirty="0" smtClean="0"/>
              <a:t>chwilio am y prif bwyntiau</a:t>
            </a:r>
            <a:r>
              <a:rPr lang="cy-GB" sz="2800" dirty="0" smtClean="0"/>
              <a:t> – eu tanlinellu; eu hamlygu (</a:t>
            </a:r>
            <a:r>
              <a:rPr lang="cy-GB" sz="2800" i="1" dirty="0" err="1" smtClean="0"/>
              <a:t>highlight</a:t>
            </a:r>
            <a:r>
              <a:rPr lang="cy-GB" sz="2800" dirty="0" smtClean="0"/>
              <a:t>); gwneud pwyntiau bwled neu greu map meddwl ohonynt</a:t>
            </a:r>
          </a:p>
          <a:p>
            <a:pPr eaLnBrk="1" hangingPunct="1">
              <a:lnSpc>
                <a:spcPct val="105000"/>
              </a:lnSpc>
              <a:buClr>
                <a:srgbClr val="D60F00"/>
              </a:buClr>
              <a:buFont typeface="Wingdings" pitchFamily="2" charset="2"/>
              <a:buChar char="q"/>
              <a:defRPr/>
            </a:pPr>
            <a:endParaRPr lang="cy-GB" sz="2800" dirty="0" smtClean="0"/>
          </a:p>
          <a:p>
            <a:pPr eaLnBrk="1" hangingPunct="1">
              <a:lnSpc>
                <a:spcPct val="105000"/>
              </a:lnSpc>
              <a:buClr>
                <a:srgbClr val="D60F00"/>
              </a:buClr>
              <a:buFont typeface="Wingdings" pitchFamily="2" charset="2"/>
              <a:buChar char="q"/>
              <a:defRPr/>
            </a:pPr>
            <a:r>
              <a:rPr lang="cy-GB" sz="2800" dirty="0" smtClean="0"/>
              <a:t>gwneud nodiadau </a:t>
            </a:r>
            <a:r>
              <a:rPr lang="cy-GB" sz="2800" b="1" dirty="0" smtClean="0"/>
              <a:t>yn Gymraeg</a:t>
            </a:r>
            <a:r>
              <a:rPr lang="cy-GB" sz="2800" dirty="0" smtClean="0"/>
              <a:t> </a:t>
            </a:r>
            <a:r>
              <a:rPr lang="cy-GB" sz="2800" b="1" dirty="0" smtClean="0"/>
              <a:t>heb edrych ar y gwreiddiol </a:t>
            </a:r>
            <a:r>
              <a:rPr lang="cy-GB" sz="2800" dirty="0" smtClean="0"/>
              <a:t>os gallwch chi</a:t>
            </a:r>
            <a:endParaRPr lang="cy-GB" sz="2800" b="1" dirty="0" smtClean="0"/>
          </a:p>
          <a:p>
            <a:pPr eaLnBrk="1" hangingPunct="1">
              <a:lnSpc>
                <a:spcPct val="105000"/>
              </a:lnSpc>
              <a:buClr>
                <a:srgbClr val="D60F00"/>
              </a:buClr>
              <a:buFont typeface="Wingdings" pitchFamily="2" charset="2"/>
              <a:buChar char="q"/>
              <a:defRPr/>
            </a:pPr>
            <a:endParaRPr lang="cy-GB" sz="2800" dirty="0" smtClean="0"/>
          </a:p>
          <a:p>
            <a:pPr eaLnBrk="1" hangingPunct="1">
              <a:lnSpc>
                <a:spcPct val="80000"/>
              </a:lnSpc>
              <a:buClr>
                <a:srgbClr val="D60F00"/>
              </a:buClr>
              <a:buFont typeface="Wingdings" pitchFamily="2" charset="2"/>
              <a:buNone/>
              <a:defRPr/>
            </a:pPr>
            <a:endParaRPr lang="cy-GB" sz="2800" b="1" dirty="0" smtClean="0"/>
          </a:p>
          <a:p>
            <a:pPr eaLnBrk="1" hangingPunct="1">
              <a:lnSpc>
                <a:spcPct val="80000"/>
              </a:lnSpc>
              <a:buClr>
                <a:srgbClr val="D60F00"/>
              </a:buClr>
              <a:buFont typeface="Wingdings" pitchFamily="2" charset="2"/>
              <a:buNone/>
              <a:defRPr/>
            </a:pPr>
            <a:r>
              <a:rPr lang="cy-GB" sz="1000" b="1" dirty="0" smtClean="0"/>
              <a:t> </a:t>
            </a:r>
          </a:p>
          <a:p>
            <a:pPr eaLnBrk="1" hangingPunct="1">
              <a:lnSpc>
                <a:spcPct val="80000"/>
              </a:lnSpc>
              <a:buClr>
                <a:srgbClr val="D60F00"/>
              </a:buClr>
              <a:buFont typeface="Wingdings" pitchFamily="2" charset="2"/>
              <a:buNone/>
              <a:defRPr/>
            </a:pPr>
            <a:r>
              <a:rPr lang="cy-GB" sz="1000" b="1" dirty="0" smtClean="0"/>
              <a:t> </a:t>
            </a:r>
          </a:p>
          <a:p>
            <a:pPr eaLnBrk="1" hangingPunct="1">
              <a:lnSpc>
                <a:spcPct val="80000"/>
              </a:lnSpc>
              <a:buClr>
                <a:srgbClr val="D60F00"/>
              </a:buClr>
              <a:buFont typeface="Wingdings" pitchFamily="2" charset="2"/>
              <a:buNone/>
              <a:defRPr/>
            </a:pPr>
            <a:r>
              <a:rPr lang="cy-GB" sz="800" dirty="0" smtClean="0"/>
              <a:t/>
            </a:r>
            <a:br>
              <a:rPr lang="cy-GB" sz="800" dirty="0" smtClean="0"/>
            </a:br>
            <a:endParaRPr lang="en-GB" sz="800" dirty="0" smtClean="0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 err="1" smtClean="0"/>
              <a:t>Canllawiau</a:t>
            </a:r>
            <a:r>
              <a:rPr lang="en-GB" b="1" dirty="0" smtClean="0"/>
              <a:t> </a:t>
            </a:r>
            <a:r>
              <a:rPr lang="en-GB" b="1" dirty="0" err="1" smtClean="0"/>
              <a:t>trawsieithu</a:t>
            </a:r>
            <a:endParaRPr lang="en-GB" b="1" dirty="0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Clr>
                <a:srgbClr val="D60F00"/>
              </a:buClr>
              <a:buSzTx/>
              <a:buFont typeface="Wingdings" pitchFamily="2" charset="2"/>
              <a:buChar char="q"/>
              <a:defRPr/>
            </a:pPr>
            <a:r>
              <a:rPr lang="cy-GB" sz="2800" dirty="0" smtClean="0"/>
              <a:t>cyflwyno’r prif bwyntiau yn eich </a:t>
            </a:r>
            <a:r>
              <a:rPr lang="cy-GB" sz="2800" b="1" dirty="0" smtClean="0"/>
              <a:t>geiriau eich hun </a:t>
            </a:r>
            <a:r>
              <a:rPr lang="cy-GB" sz="2800" dirty="0" smtClean="0"/>
              <a:t>(</a:t>
            </a:r>
            <a:r>
              <a:rPr lang="cy-GB" sz="2800" b="1" dirty="0" smtClean="0"/>
              <a:t>dim cyfieithu</a:t>
            </a:r>
            <a:r>
              <a:rPr lang="cy-GB" sz="2800" dirty="0" smtClean="0"/>
              <a:t> air am air)</a:t>
            </a:r>
          </a:p>
          <a:p>
            <a:pPr eaLnBrk="1" hangingPunct="1">
              <a:lnSpc>
                <a:spcPct val="90000"/>
              </a:lnSpc>
              <a:buClr>
                <a:srgbClr val="D60F00"/>
              </a:buClr>
              <a:buSzTx/>
              <a:buNone/>
              <a:defRPr/>
            </a:pPr>
            <a:endParaRPr lang="cy-GB" sz="2800" dirty="0" smtClean="0"/>
          </a:p>
          <a:p>
            <a:pPr eaLnBrk="1" hangingPunct="1">
              <a:lnSpc>
                <a:spcPct val="90000"/>
              </a:lnSpc>
              <a:buClr>
                <a:srgbClr val="D60F00"/>
              </a:buClr>
              <a:buSzTx/>
              <a:buFont typeface="Wingdings" pitchFamily="2" charset="2"/>
              <a:buChar char="q"/>
              <a:defRPr/>
            </a:pPr>
            <a:r>
              <a:rPr lang="cy-GB" sz="2800" dirty="0" smtClean="0"/>
              <a:t>drafft cyntaf</a:t>
            </a:r>
            <a:br>
              <a:rPr lang="cy-GB" sz="2800" dirty="0" smtClean="0"/>
            </a:br>
            <a:endParaRPr lang="cy-GB" sz="2800" dirty="0" smtClean="0"/>
          </a:p>
          <a:p>
            <a:pPr eaLnBrk="1" hangingPunct="1">
              <a:lnSpc>
                <a:spcPct val="90000"/>
              </a:lnSpc>
              <a:buClr>
                <a:srgbClr val="D60F00"/>
              </a:buClr>
              <a:buSzTx/>
              <a:buFont typeface="Wingdings" pitchFamily="2" charset="2"/>
              <a:buChar char="q"/>
              <a:defRPr/>
            </a:pPr>
            <a:r>
              <a:rPr lang="cy-GB" sz="2800" dirty="0" smtClean="0"/>
              <a:t>Cofiwch hefyd:</a:t>
            </a:r>
          </a:p>
          <a:p>
            <a:pPr lvl="1" eaLnBrk="1" hangingPunct="1">
              <a:lnSpc>
                <a:spcPct val="90000"/>
              </a:lnSpc>
              <a:buClr>
                <a:srgbClr val="D60F00"/>
              </a:buClr>
              <a:buFont typeface="Wingdings" pitchFamily="2" charset="2"/>
              <a:buNone/>
              <a:defRPr/>
            </a:pPr>
            <a:r>
              <a:rPr lang="cy-GB" dirty="0" smtClean="0"/>
              <a:t>- peidio ag ychwanegu eich barn / eich syniadau eich hun</a:t>
            </a:r>
          </a:p>
          <a:p>
            <a:pPr lvl="1" eaLnBrk="1" hangingPunct="1">
              <a:lnSpc>
                <a:spcPct val="90000"/>
              </a:lnSpc>
              <a:buClr>
                <a:srgbClr val="D60F00"/>
              </a:buClr>
              <a:buFontTx/>
              <a:buChar char="-"/>
              <a:defRPr/>
            </a:pPr>
            <a:r>
              <a:rPr lang="cy-GB" dirty="0" smtClean="0"/>
              <a:t>dim enghreifftiau, oni bai eu bod yn hanfodol </a:t>
            </a:r>
          </a:p>
          <a:p>
            <a:pPr lvl="1" eaLnBrk="1" hangingPunct="1">
              <a:lnSpc>
                <a:spcPct val="90000"/>
              </a:lnSpc>
              <a:buClr>
                <a:srgbClr val="D60F00"/>
              </a:buClr>
              <a:buFont typeface="Wingdings" pitchFamily="2" charset="2"/>
              <a:buNone/>
              <a:defRPr/>
            </a:pPr>
            <a:r>
              <a:rPr lang="cy-GB" dirty="0" smtClean="0"/>
              <a:t>- ysgrifennu mewn brawddegau clir</a:t>
            </a:r>
            <a:endParaRPr lang="cy-GB" sz="28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y-GB" sz="28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800" dirty="0" smtClean="0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y-GB" sz="4800" b="1" dirty="0" smtClean="0"/>
              <a:t>Canllawiau trawsieithu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Clr>
                <a:srgbClr val="D60F00"/>
              </a:buClr>
              <a:buFont typeface="Wingdings" pitchFamily="2" charset="2"/>
              <a:buChar char="q"/>
              <a:defRPr/>
            </a:pPr>
            <a:r>
              <a:rPr lang="cy-GB" sz="3600" noProof="1" smtClean="0"/>
              <a:t>ailysgrifennu’</a:t>
            </a:r>
            <a:r>
              <a:rPr lang="cy-GB" sz="3600" dirty="0" smtClean="0"/>
              <a:t>r cyfan yn fwy effeithiol gan gofio: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y-GB" sz="3600" dirty="0" smtClean="0"/>
              <a:t>	- </a:t>
            </a:r>
            <a:r>
              <a:rPr lang="cy-GB" dirty="0" smtClean="0"/>
              <a:t>sicrhau eich bod wedi cynnwys y prif bwyntiau yn eich geiriau eich hun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y-GB" dirty="0" smtClean="0"/>
              <a:t>	- crynhoi i tua un rhan o dair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y-GB" dirty="0" smtClean="0"/>
              <a:t>	- brawddegau byrion (nid un frawddeg hir)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y-GB" dirty="0" smtClean="0"/>
              <a:t>	- peidio ag ailadrodd pwyntiau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4800" smtClean="0"/>
              <a:t>Canllawiau trawsieithu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Clr>
                <a:srgbClr val="D60F00"/>
              </a:buClr>
              <a:buFont typeface="Wingdings" pitchFamily="2" charset="2"/>
              <a:buChar char="q"/>
              <a:defRPr/>
            </a:pPr>
            <a:r>
              <a:rPr lang="cy-GB" smtClean="0"/>
              <a:t>Cofiwch hefyd roi sylw i gywirdeb iaith :</a:t>
            </a:r>
          </a:p>
          <a:p>
            <a:pPr lvl="1" eaLnBrk="1" hangingPunct="1">
              <a:defRPr/>
            </a:pPr>
            <a:r>
              <a:rPr lang="cy-GB" smtClean="0"/>
              <a:t>sillafu; geirfa / termau; cenedl enwau</a:t>
            </a:r>
          </a:p>
          <a:p>
            <a:pPr lvl="1" eaLnBrk="1" hangingPunct="1">
              <a:defRPr/>
            </a:pPr>
            <a:r>
              <a:rPr lang="cy-GB" smtClean="0"/>
              <a:t>gwallau cyffredin</a:t>
            </a:r>
          </a:p>
          <a:p>
            <a:pPr lvl="1" eaLnBrk="1" hangingPunct="1">
              <a:defRPr/>
            </a:pPr>
            <a:r>
              <a:rPr lang="cy-GB" smtClean="0"/>
              <a:t>treigladau</a:t>
            </a:r>
          </a:p>
          <a:p>
            <a:pPr lvl="1" eaLnBrk="1" hangingPunct="1">
              <a:defRPr/>
            </a:pPr>
            <a:r>
              <a:rPr lang="cy-GB" smtClean="0"/>
              <a:t>brawddegu’n gywir</a:t>
            </a:r>
          </a:p>
          <a:p>
            <a:pPr lvl="1" eaLnBrk="1" hangingPunct="1">
              <a:defRPr/>
            </a:pPr>
            <a:r>
              <a:rPr lang="cy-GB" smtClean="0"/>
              <a:t>pwyntiau’n llifo’n naturiol ac yn gydlynnus</a:t>
            </a:r>
          </a:p>
          <a:p>
            <a:pPr lvl="1" eaLnBrk="1" hangingPunct="1">
              <a:buFontTx/>
              <a:buNone/>
              <a:defRPr/>
            </a:pPr>
            <a:endParaRPr lang="cy-GB" smtClean="0"/>
          </a:p>
          <a:p>
            <a:pPr eaLnBrk="1" hangingPunct="1">
              <a:buClr>
                <a:srgbClr val="D60F00"/>
              </a:buClr>
              <a:defRPr/>
            </a:pPr>
            <a:r>
              <a:rPr lang="cy-GB" smtClean="0"/>
              <a:t>Defnyddiwch Cysgliad</a:t>
            </a:r>
          </a:p>
          <a:p>
            <a:pPr lvl="1" eaLnBrk="1" hangingPunct="1">
              <a:buFontTx/>
              <a:buNone/>
              <a:defRPr/>
            </a:pPr>
            <a:endParaRPr lang="cy-GB" smtClean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err="1" smtClean="0"/>
              <a:t>Dilyn</a:t>
            </a:r>
            <a:r>
              <a:rPr lang="en-GB" sz="4400" dirty="0" smtClean="0"/>
              <a:t> </a:t>
            </a:r>
            <a:r>
              <a:rPr lang="en-GB" sz="4400" dirty="0" err="1" smtClean="0"/>
              <a:t>trefn</a:t>
            </a:r>
            <a:r>
              <a:rPr lang="en-GB" sz="4400" dirty="0" smtClean="0"/>
              <a:t> y </a:t>
            </a:r>
            <a:r>
              <a:rPr lang="en-GB" sz="4400" dirty="0" err="1" smtClean="0"/>
              <a:t>Saesneg</a:t>
            </a:r>
            <a:r>
              <a:rPr lang="en-GB" sz="4400" dirty="0" smtClean="0"/>
              <a:t> – </a:t>
            </a:r>
            <a:r>
              <a:rPr lang="en-GB" sz="4400" dirty="0" err="1" smtClean="0"/>
              <a:t>Saesneg</a:t>
            </a:r>
            <a:r>
              <a:rPr lang="en-GB" sz="4400" dirty="0" smtClean="0"/>
              <a:t> </a:t>
            </a:r>
            <a:r>
              <a:rPr lang="en-GB" sz="4400" dirty="0" err="1" smtClean="0"/>
              <a:t>yn</a:t>
            </a:r>
            <a:r>
              <a:rPr lang="en-GB" sz="4400" dirty="0" smtClean="0"/>
              <a:t> </a:t>
            </a:r>
            <a:r>
              <a:rPr lang="en-GB" sz="4400" dirty="0" err="1" smtClean="0"/>
              <a:t>Gymraeg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589864"/>
          </a:xfrm>
        </p:spPr>
        <p:txBody>
          <a:bodyPr>
            <a:normAutofit fontScale="32500" lnSpcReduction="20000"/>
          </a:bodyPr>
          <a:lstStyle/>
          <a:p>
            <a:pPr>
              <a:buNone/>
            </a:pPr>
            <a:endParaRPr lang="en-GB" sz="2800" dirty="0" smtClean="0"/>
          </a:p>
          <a:p>
            <a:pPr>
              <a:buNone/>
            </a:pPr>
            <a:r>
              <a:rPr lang="en-GB" sz="7200" b="1" dirty="0" err="1" smtClean="0"/>
              <a:t>Mae’n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gwneud</a:t>
            </a:r>
            <a:r>
              <a:rPr lang="en-GB" sz="7200" b="1" dirty="0" smtClean="0"/>
              <a:t> y </a:t>
            </a:r>
            <a:r>
              <a:rPr lang="en-GB" sz="7200" b="1" dirty="0" err="1" smtClean="0"/>
              <a:t>Gymraeg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yn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aneglur</a:t>
            </a:r>
            <a:r>
              <a:rPr lang="en-GB" sz="7200" b="1" dirty="0" smtClean="0"/>
              <a:t> a </a:t>
            </a:r>
            <a:r>
              <a:rPr lang="en-GB" sz="7200" b="1" dirty="0" err="1" smtClean="0"/>
              <a:t>gwneud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i’r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brawddegau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swnio’n</a:t>
            </a:r>
            <a:endParaRPr lang="en-GB" sz="7200" b="1" dirty="0" smtClean="0"/>
          </a:p>
          <a:p>
            <a:pPr>
              <a:buNone/>
            </a:pPr>
            <a:r>
              <a:rPr lang="en-GB" sz="7200" b="1" dirty="0" err="1" smtClean="0"/>
              <a:t>annaturiol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er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enghraifft</a:t>
            </a:r>
            <a:r>
              <a:rPr lang="en-GB" sz="7200" b="1" dirty="0" smtClean="0"/>
              <a:t>:  </a:t>
            </a:r>
            <a:endParaRPr lang="en-GB" sz="7200" dirty="0" smtClean="0"/>
          </a:p>
          <a:p>
            <a:pPr>
              <a:buNone/>
            </a:pPr>
            <a:endParaRPr lang="en-GB" sz="7200" dirty="0" smtClean="0"/>
          </a:p>
          <a:p>
            <a:pPr>
              <a:buNone/>
            </a:pPr>
            <a:r>
              <a:rPr lang="en-GB" sz="7200" dirty="0" err="1" smtClean="0"/>
              <a:t>Nodwch</a:t>
            </a:r>
            <a:r>
              <a:rPr lang="en-GB" sz="7200" dirty="0" smtClean="0"/>
              <a:t> </a:t>
            </a:r>
            <a:r>
              <a:rPr lang="en-GB" sz="7200" b="1" dirty="0" smtClean="0"/>
              <a:t>yr </a:t>
            </a:r>
            <a:r>
              <a:rPr lang="en-GB" sz="7200" dirty="0" err="1" smtClean="0"/>
              <a:t>ansawdd</a:t>
            </a:r>
            <a:r>
              <a:rPr lang="en-GB" sz="7200" dirty="0" smtClean="0"/>
              <a:t> </a:t>
            </a:r>
            <a:r>
              <a:rPr lang="en-GB" sz="7200" b="1" dirty="0" err="1" smtClean="0"/>
              <a:t>o’r</a:t>
            </a:r>
            <a:r>
              <a:rPr lang="en-GB" sz="7200" b="1" dirty="0" smtClean="0"/>
              <a:t> </a:t>
            </a:r>
            <a:r>
              <a:rPr lang="en-GB" sz="7200" dirty="0" err="1" smtClean="0"/>
              <a:t>atebion</a:t>
            </a:r>
            <a:r>
              <a:rPr lang="en-GB" sz="7200" dirty="0" smtClean="0"/>
              <a:t> &gt; </a:t>
            </a:r>
            <a:r>
              <a:rPr lang="en-GB" sz="7200" i="1" dirty="0" smtClean="0"/>
              <a:t>Make a note of </a:t>
            </a:r>
            <a:r>
              <a:rPr lang="en-GB" sz="7200" b="1" i="1" dirty="0" smtClean="0"/>
              <a:t>the</a:t>
            </a:r>
            <a:r>
              <a:rPr lang="en-GB" sz="7200" i="1" dirty="0" smtClean="0"/>
              <a:t> quality </a:t>
            </a:r>
            <a:r>
              <a:rPr lang="en-GB" sz="7200" b="1" i="1" dirty="0" smtClean="0"/>
              <a:t>of the </a:t>
            </a:r>
            <a:r>
              <a:rPr lang="en-GB" sz="7200" i="1" dirty="0" smtClean="0"/>
              <a:t>answers </a:t>
            </a:r>
          </a:p>
          <a:p>
            <a:pPr>
              <a:buNone/>
            </a:pPr>
            <a:endParaRPr lang="en-GB" sz="7200" dirty="0" smtClean="0"/>
          </a:p>
          <a:p>
            <a:r>
              <a:rPr lang="en-GB" sz="7200" dirty="0" err="1" smtClean="0"/>
              <a:t>Ysgrifennwch</a:t>
            </a:r>
            <a:r>
              <a:rPr lang="en-GB" sz="7200" dirty="0" smtClean="0"/>
              <a:t> </a:t>
            </a:r>
            <a:r>
              <a:rPr lang="en-GB" sz="7200" dirty="0" err="1" smtClean="0"/>
              <a:t>hwn</a:t>
            </a:r>
            <a:r>
              <a:rPr lang="en-GB" sz="7200" dirty="0" smtClean="0"/>
              <a:t> </a:t>
            </a:r>
            <a:r>
              <a:rPr lang="en-GB" sz="7200" dirty="0" err="1" smtClean="0"/>
              <a:t>lawr</a:t>
            </a:r>
            <a:r>
              <a:rPr lang="en-GB" sz="7200" dirty="0" smtClean="0"/>
              <a:t> &gt; </a:t>
            </a:r>
            <a:r>
              <a:rPr lang="en-GB" sz="7200" dirty="0" err="1" smtClean="0"/>
              <a:t>Ysgrifennwch</a:t>
            </a:r>
            <a:r>
              <a:rPr lang="en-GB" sz="7200" dirty="0" smtClean="0"/>
              <a:t> </a:t>
            </a:r>
            <a:r>
              <a:rPr lang="en-GB" sz="7200" dirty="0" err="1" smtClean="0"/>
              <a:t>hwn</a:t>
            </a:r>
            <a:endParaRPr lang="en-GB" sz="7200" dirty="0" smtClean="0"/>
          </a:p>
          <a:p>
            <a:pPr>
              <a:buNone/>
            </a:pPr>
            <a:r>
              <a:rPr lang="en-GB" sz="7200" b="1" dirty="0" smtClean="0"/>
              <a:t>Mae </a:t>
            </a:r>
            <a:r>
              <a:rPr lang="en-GB" sz="7200" b="1" dirty="0" err="1" smtClean="0"/>
              <a:t>angen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meddwl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beth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yn</a:t>
            </a:r>
            <a:r>
              <a:rPr lang="en-GB" sz="7200" b="1" dirty="0" smtClean="0"/>
              <a:t> union </a:t>
            </a:r>
            <a:r>
              <a:rPr lang="en-GB" sz="7200" b="1" dirty="0" err="1" smtClean="0"/>
              <a:t>ydy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ystyr</a:t>
            </a:r>
            <a:r>
              <a:rPr lang="en-GB" sz="7200" b="1" dirty="0" smtClean="0"/>
              <a:t> y </a:t>
            </a:r>
            <a:r>
              <a:rPr lang="en-GB" sz="7200" b="1" dirty="0" err="1" smtClean="0"/>
              <a:t>Saesneg</a:t>
            </a:r>
            <a:r>
              <a:rPr lang="en-GB" sz="7200" b="1" dirty="0" smtClean="0"/>
              <a:t> a </a:t>
            </a:r>
            <a:r>
              <a:rPr lang="en-GB" sz="7200" b="1" dirty="0" err="1" smtClean="0"/>
              <a:t>sut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buasen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ni’n</a:t>
            </a:r>
            <a:endParaRPr lang="en-GB" sz="7200" b="1" dirty="0" smtClean="0"/>
          </a:p>
          <a:p>
            <a:pPr>
              <a:buNone/>
            </a:pPr>
            <a:r>
              <a:rPr lang="en-GB" sz="7200" b="1" dirty="0" err="1" smtClean="0"/>
              <a:t>dweud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hyn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mewn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ffordd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glir</a:t>
            </a:r>
            <a:r>
              <a:rPr lang="en-GB" sz="7200" b="1" dirty="0" smtClean="0"/>
              <a:t>, </a:t>
            </a:r>
            <a:r>
              <a:rPr lang="en-GB" sz="7200" b="1" dirty="0" err="1" smtClean="0"/>
              <a:t>syml</a:t>
            </a:r>
            <a:r>
              <a:rPr lang="en-GB" sz="7200" b="1" dirty="0" smtClean="0"/>
              <a:t> a </a:t>
            </a:r>
            <a:r>
              <a:rPr lang="en-GB" sz="7200" b="1" dirty="0" err="1" smtClean="0"/>
              <a:t>naturiol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yn</a:t>
            </a:r>
            <a:r>
              <a:rPr lang="en-GB" sz="7200" b="1" dirty="0" smtClean="0"/>
              <a:t> </a:t>
            </a:r>
            <a:r>
              <a:rPr lang="en-GB" sz="7200" b="1" dirty="0" err="1" smtClean="0"/>
              <a:t>Gymraeg</a:t>
            </a:r>
            <a:r>
              <a:rPr lang="en-GB" sz="7200" b="1" dirty="0" smtClean="0"/>
              <a:t>.</a:t>
            </a:r>
            <a:endParaRPr lang="en-GB" sz="7200" dirty="0" smtClean="0"/>
          </a:p>
          <a:p>
            <a:endParaRPr lang="en-GB" sz="7200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Sgiliau</a:t>
            </a:r>
            <a:r>
              <a:rPr lang="en-US" dirty="0" smtClean="0"/>
              <a:t> </a:t>
            </a:r>
            <a:r>
              <a:rPr lang="en-US" dirty="0" err="1" smtClean="0"/>
              <a:t>llythrennedd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Cyfnod</a:t>
            </a:r>
            <a:r>
              <a:rPr lang="en-US" dirty="0" smtClean="0"/>
              <a:t> </a:t>
            </a:r>
            <a:r>
              <a:rPr lang="en-US" dirty="0" err="1" smtClean="0"/>
              <a:t>Sylfaen</a:t>
            </a:r>
            <a:endParaRPr lang="en-US" dirty="0" smtClean="0"/>
          </a:p>
          <a:p>
            <a:r>
              <a:rPr lang="en-US" dirty="0" err="1" smtClean="0"/>
              <a:t>Chwileiriau</a:t>
            </a:r>
            <a:endParaRPr lang="en-US" dirty="0" smtClean="0"/>
          </a:p>
          <a:p>
            <a:r>
              <a:rPr lang="en-US" dirty="0" err="1" smtClean="0"/>
              <a:t>Geiriau</a:t>
            </a:r>
            <a:r>
              <a:rPr lang="en-US" dirty="0" smtClean="0"/>
              <a:t> ‘gr’, ‘cl’ ac </a:t>
            </a:r>
            <a:r>
              <a:rPr lang="en-US" dirty="0" err="1" smtClean="0"/>
              <a:t>yn</a:t>
            </a:r>
            <a:r>
              <a:rPr lang="en-US" dirty="0" smtClean="0"/>
              <a:t> y </a:t>
            </a:r>
            <a:r>
              <a:rPr lang="en-US" dirty="0" err="1" smtClean="0"/>
              <a:t>blaen</a:t>
            </a:r>
            <a:r>
              <a:rPr lang="en-US" dirty="0" smtClean="0"/>
              <a:t> – </a:t>
            </a:r>
            <a:r>
              <a:rPr lang="en-US" dirty="0" err="1" smtClean="0"/>
              <a:t>ysgrifennu’r</a:t>
            </a:r>
            <a:r>
              <a:rPr lang="en-US" dirty="0" smtClean="0"/>
              <a:t> </a:t>
            </a:r>
            <a:r>
              <a:rPr lang="en-US" dirty="0" err="1" smtClean="0"/>
              <a:t>gair</a:t>
            </a:r>
            <a:r>
              <a:rPr lang="en-US" dirty="0" smtClean="0"/>
              <a:t> o </a:t>
            </a:r>
            <a:r>
              <a:rPr lang="en-US" dirty="0" err="1" smtClean="0"/>
              <a:t>dan</a:t>
            </a:r>
            <a:r>
              <a:rPr lang="en-US" dirty="0" smtClean="0"/>
              <a:t> y </a:t>
            </a:r>
            <a:r>
              <a:rPr lang="en-US" dirty="0" err="1" smtClean="0"/>
              <a:t>llun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Anagramau</a:t>
            </a:r>
            <a:r>
              <a:rPr lang="en-US" dirty="0" smtClean="0"/>
              <a:t> </a:t>
            </a:r>
            <a:r>
              <a:rPr lang="en-US" dirty="0" err="1" smtClean="0"/>
              <a:t>syml</a:t>
            </a:r>
            <a:endParaRPr lang="en-US" dirty="0" smtClean="0"/>
          </a:p>
          <a:p>
            <a:r>
              <a:rPr lang="en-US" dirty="0" err="1" smtClean="0"/>
              <a:t>Gosod</a:t>
            </a:r>
            <a:r>
              <a:rPr lang="en-US" dirty="0" smtClean="0"/>
              <a:t> </a:t>
            </a:r>
            <a:r>
              <a:rPr lang="en-US" dirty="0" err="1" smtClean="0"/>
              <a:t>brawddegau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trefn</a:t>
            </a:r>
            <a:endParaRPr lang="en-US" dirty="0" smtClean="0"/>
          </a:p>
          <a:p>
            <a:r>
              <a:rPr lang="en-US" dirty="0" err="1" smtClean="0"/>
              <a:t>Enfys</a:t>
            </a:r>
            <a:r>
              <a:rPr lang="en-US" dirty="0" smtClean="0"/>
              <a:t> </a:t>
            </a:r>
            <a:r>
              <a:rPr lang="en-US" dirty="0" err="1" smtClean="0"/>
              <a:t>eiriau</a:t>
            </a:r>
            <a:endParaRPr lang="en-US" dirty="0" smtClean="0"/>
          </a:p>
          <a:p>
            <a:r>
              <a:rPr lang="en-US" dirty="0" err="1" smtClean="0"/>
              <a:t>Geiriau</a:t>
            </a:r>
            <a:r>
              <a:rPr lang="en-US" dirty="0" smtClean="0"/>
              <a:t> </a:t>
            </a:r>
            <a:r>
              <a:rPr lang="en-US" dirty="0" err="1" smtClean="0"/>
              <a:t>amlder</a:t>
            </a:r>
            <a:r>
              <a:rPr lang="en-US" dirty="0" smtClean="0"/>
              <a:t> </a:t>
            </a:r>
            <a:r>
              <a:rPr lang="en-US" dirty="0" err="1" smtClean="0"/>
              <a:t>uchel</a:t>
            </a:r>
            <a:r>
              <a:rPr lang="en-US" dirty="0"/>
              <a:t> </a:t>
            </a:r>
            <a:r>
              <a:rPr lang="en-US" dirty="0" smtClean="0"/>
              <a:t>– </a:t>
            </a:r>
            <a:r>
              <a:rPr lang="en-US" dirty="0" err="1" smtClean="0"/>
              <a:t>sillafu</a:t>
            </a:r>
            <a:r>
              <a:rPr lang="en-US" dirty="0" smtClean="0"/>
              <a:t>,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gosod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brawddegau</a:t>
            </a:r>
            <a:r>
              <a:rPr lang="en-US" smtClean="0"/>
              <a:t>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50465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djacency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Adjacency.thmx</Template>
  <TotalTime>754</TotalTime>
  <Words>332</Words>
  <Application>Microsoft Macintosh PowerPoint</Application>
  <PresentationFormat>On-screen Show (4:3)</PresentationFormat>
  <Paragraphs>84</Paragraphs>
  <Slides>11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Adjacency</vt:lpstr>
      <vt:lpstr>Tystysgrif Cymhwysedd Addysg</vt:lpstr>
      <vt:lpstr>Heddiw, byddwn yn:</vt:lpstr>
      <vt:lpstr>Sgiliau trawsieithu</vt:lpstr>
      <vt:lpstr>Trawsieithu</vt:lpstr>
      <vt:lpstr>Trawsieithu</vt:lpstr>
      <vt:lpstr>Canllawiau trawsieithu</vt:lpstr>
      <vt:lpstr>Canllawiau trawsieithu</vt:lpstr>
      <vt:lpstr>Canllawiau trawsieithu</vt:lpstr>
      <vt:lpstr>Canllawiau trawsieithu</vt:lpstr>
      <vt:lpstr>Dilyn trefn y Saesneg – Saesneg yn Gymraeg</vt:lpstr>
      <vt:lpstr>Sgiliau llythrennedd</vt:lpstr>
    </vt:vector>
  </TitlesOfParts>
  <Company>UWB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cbs402</dc:creator>
  <cp:lastModifiedBy>Nia Cole-Jones</cp:lastModifiedBy>
  <cp:revision>87</cp:revision>
  <dcterms:created xsi:type="dcterms:W3CDTF">2009-01-12T20:38:35Z</dcterms:created>
  <dcterms:modified xsi:type="dcterms:W3CDTF">2016-02-29T09:24:53Z</dcterms:modified>
</cp:coreProperties>
</file>