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notesSlides/notesSlide1.xml" ContentType="application/vnd.openxmlformats-officedocument.presentationml.notesSlide+xml"/>
  <Override PartName="/ppt/ink/ink2.xml" ContentType="application/inkml+xml"/>
  <Override PartName="/ppt/ink/ink3.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2" r:id="rId1"/>
  </p:sldMasterIdLst>
  <p:notesMasterIdLst>
    <p:notesMasterId r:id="rId11"/>
  </p:notesMasterIdLst>
  <p:sldIdLst>
    <p:sldId id="256" r:id="rId2"/>
    <p:sldId id="257" r:id="rId3"/>
    <p:sldId id="259" r:id="rId4"/>
    <p:sldId id="258" r:id="rId5"/>
    <p:sldId id="268" r:id="rId6"/>
    <p:sldId id="262" r:id="rId7"/>
    <p:sldId id="267" r:id="rId8"/>
    <p:sldId id="270" r:id="rId9"/>
    <p:sldId id="263" r:id="rId10"/>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76537"/>
    <a:srgbClr val="BB7733"/>
    <a:srgbClr val="E0664E"/>
    <a:srgbClr val="680E17"/>
    <a:srgbClr val="37287B"/>
    <a:srgbClr val="5146AF"/>
    <a:srgbClr val="DA5431"/>
    <a:srgbClr val="1A1A1A"/>
    <a:srgbClr val="FFD41D"/>
    <a:srgbClr val="FFE47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2" autoAdjust="0"/>
    <p:restoredTop sz="71310" autoAdjust="0"/>
  </p:normalViewPr>
  <p:slideViewPr>
    <p:cSldViewPr>
      <p:cViewPr varScale="1">
        <p:scale>
          <a:sx n="92" d="100"/>
          <a:sy n="92" d="100"/>
        </p:scale>
        <p:origin x="448" y="44"/>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11T10:24:16.186"/>
    </inkml:context>
    <inkml:brush xml:id="br0">
      <inkml:brushProperty name="width" value="0.05" units="cm"/>
      <inkml:brushProperty name="height" value="0.05" units="cm"/>
    </inkml:brush>
  </inkml:definitions>
  <inkml:trace contextRef="#ctx0" brushRef="#br0">0 1 24575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11T10:24:43.492"/>
    </inkml:context>
    <inkml:brush xml:id="br0">
      <inkml:brushProperty name="width" value="0.05" units="cm"/>
      <inkml:brushProperty name="height" value="0.05" units="cm"/>
    </inkml:brush>
  </inkml:definitions>
  <inkml:trace contextRef="#ctx0" brushRef="#br0">0 0 24575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11T10:24:56.711"/>
    </inkml:context>
    <inkml:brush xml:id="br0">
      <inkml:brushProperty name="width" value="0.05" units="cm"/>
      <inkml:brushProperty name="height" value="0.05" units="cm"/>
    </inkml:brush>
  </inkml:definitions>
  <inkml:trace contextRef="#ctx0" brushRef="#br0">1 1 24575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7/14/2022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1199135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3425520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1501721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67770-E107-65EA-FD33-67303ACB839B}"/>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1A03D21-0EDE-7389-ED80-C204A075C286}"/>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6BEC6CA-E4ED-BCCC-4341-8757901C6255}"/>
              </a:ext>
            </a:extLst>
          </p:cNvPr>
          <p:cNvSpPr>
            <a:spLocks noGrp="1"/>
          </p:cNvSpPr>
          <p:nvPr>
            <p:ph type="dt" sz="half" idx="10"/>
          </p:nvPr>
        </p:nvSpPr>
        <p:spPr/>
        <p:txBody>
          <a:bodyPr/>
          <a:lstStyle/>
          <a:p>
            <a:fld id="{53074F12-AA26-4AC8-9962-C36BB8F32554}" type="datetimeFigureOut">
              <a:rPr lang="en-US" smtClean="0"/>
              <a:pPr/>
              <a:t>7/14/2022</a:t>
            </a:fld>
            <a:endParaRPr lang="en-US"/>
          </a:p>
        </p:txBody>
      </p:sp>
      <p:sp>
        <p:nvSpPr>
          <p:cNvPr id="5" name="Footer Placeholder 4">
            <a:extLst>
              <a:ext uri="{FF2B5EF4-FFF2-40B4-BE49-F238E27FC236}">
                <a16:creationId xmlns:a16="http://schemas.microsoft.com/office/drawing/2014/main" id="{391CEBE7-EFA5-688D-241E-BED873ECBD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DD7328A-25C1-6BAB-4D70-6AE7E6C8D45A}"/>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566658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74173-AA5E-1D35-2E10-D110AEB870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5EE209-E201-DCD5-F310-35A7F63083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3917CB-4C6C-43D9-89B9-B9BC2CC93996}"/>
              </a:ext>
            </a:extLst>
          </p:cNvPr>
          <p:cNvSpPr>
            <a:spLocks noGrp="1"/>
          </p:cNvSpPr>
          <p:nvPr>
            <p:ph type="dt" sz="half" idx="10"/>
          </p:nvPr>
        </p:nvSpPr>
        <p:spPr/>
        <p:txBody>
          <a:bodyPr/>
          <a:lstStyle/>
          <a:p>
            <a:fld id="{53074F12-AA26-4AC8-9962-C36BB8F32554}" type="datetimeFigureOut">
              <a:rPr lang="en-US" smtClean="0"/>
              <a:pPr/>
              <a:t>7/14/2022</a:t>
            </a:fld>
            <a:endParaRPr lang="en-US"/>
          </a:p>
        </p:txBody>
      </p:sp>
      <p:sp>
        <p:nvSpPr>
          <p:cNvPr id="5" name="Footer Placeholder 4">
            <a:extLst>
              <a:ext uri="{FF2B5EF4-FFF2-40B4-BE49-F238E27FC236}">
                <a16:creationId xmlns:a16="http://schemas.microsoft.com/office/drawing/2014/main" id="{7197FA7C-77EB-A418-9144-880EF53907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EC8665-311D-916F-5F2B-0D8493FBD941}"/>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2308268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94014-051A-71F7-03B1-951BF1216218}"/>
              </a:ext>
            </a:extLst>
          </p:cNvPr>
          <p:cNvSpPr>
            <a:spLocks noGrp="1"/>
          </p:cNvSpPr>
          <p:nvPr>
            <p:ph type="title"/>
          </p:nvPr>
        </p:nvSpPr>
        <p:spPr>
          <a:xfrm>
            <a:off x="623889" y="1282306"/>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711630-CD23-9955-7DD2-EF3D48786F0D}"/>
              </a:ext>
            </a:extLst>
          </p:cNvPr>
          <p:cNvSpPr>
            <a:spLocks noGrp="1"/>
          </p:cNvSpPr>
          <p:nvPr>
            <p:ph type="body" idx="1"/>
          </p:nvPr>
        </p:nvSpPr>
        <p:spPr>
          <a:xfrm>
            <a:off x="623889"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B45C5BE-50CF-E524-BE40-988A7F22EF7D}"/>
              </a:ext>
            </a:extLst>
          </p:cNvPr>
          <p:cNvSpPr>
            <a:spLocks noGrp="1"/>
          </p:cNvSpPr>
          <p:nvPr>
            <p:ph type="dt" sz="half" idx="10"/>
          </p:nvPr>
        </p:nvSpPr>
        <p:spPr/>
        <p:txBody>
          <a:bodyPr/>
          <a:lstStyle/>
          <a:p>
            <a:fld id="{53074F12-AA26-4AC8-9962-C36BB8F32554}" type="datetimeFigureOut">
              <a:rPr lang="en-US" smtClean="0"/>
              <a:pPr/>
              <a:t>7/14/2022</a:t>
            </a:fld>
            <a:endParaRPr lang="en-US"/>
          </a:p>
        </p:txBody>
      </p:sp>
      <p:sp>
        <p:nvSpPr>
          <p:cNvPr id="5" name="Footer Placeholder 4">
            <a:extLst>
              <a:ext uri="{FF2B5EF4-FFF2-40B4-BE49-F238E27FC236}">
                <a16:creationId xmlns:a16="http://schemas.microsoft.com/office/drawing/2014/main" id="{5F0FDA55-E21E-D2DA-4ACF-C5203FA863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4EBDFE-53C1-57B1-0049-AF7748396767}"/>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77994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DD248-9273-70EF-28A2-85F7BEE286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ABDC9-02BD-CF1A-A2CA-0091940BF224}"/>
              </a:ext>
            </a:extLst>
          </p:cNvPr>
          <p:cNvSpPr>
            <a:spLocks noGrp="1"/>
          </p:cNvSpPr>
          <p:nvPr>
            <p:ph sz="half" idx="1"/>
          </p:nvPr>
        </p:nvSpPr>
        <p:spPr>
          <a:xfrm>
            <a:off x="628651"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EC4065-47BA-3F36-52ED-7244ACCB7F2C}"/>
              </a:ext>
            </a:extLst>
          </p:cNvPr>
          <p:cNvSpPr>
            <a:spLocks noGrp="1"/>
          </p:cNvSpPr>
          <p:nvPr>
            <p:ph sz="half" idx="2"/>
          </p:nvPr>
        </p:nvSpPr>
        <p:spPr>
          <a:xfrm>
            <a:off x="4629151"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2058F0-3844-7D49-6FB9-3A3CF5A27514}"/>
              </a:ext>
            </a:extLst>
          </p:cNvPr>
          <p:cNvSpPr>
            <a:spLocks noGrp="1"/>
          </p:cNvSpPr>
          <p:nvPr>
            <p:ph type="dt" sz="half" idx="10"/>
          </p:nvPr>
        </p:nvSpPr>
        <p:spPr/>
        <p:txBody>
          <a:bodyPr/>
          <a:lstStyle/>
          <a:p>
            <a:fld id="{53074F12-AA26-4AC8-9962-C36BB8F32554}" type="datetimeFigureOut">
              <a:rPr lang="en-US" smtClean="0"/>
              <a:pPr/>
              <a:t>7/14/2022</a:t>
            </a:fld>
            <a:endParaRPr lang="en-US"/>
          </a:p>
        </p:txBody>
      </p:sp>
      <p:sp>
        <p:nvSpPr>
          <p:cNvPr id="6" name="Footer Placeholder 5">
            <a:extLst>
              <a:ext uri="{FF2B5EF4-FFF2-40B4-BE49-F238E27FC236}">
                <a16:creationId xmlns:a16="http://schemas.microsoft.com/office/drawing/2014/main" id="{8D32C182-7DD7-4139-21DA-DF7D1E879E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68AD3D-8A5D-BC83-3931-0987F676EE27}"/>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2476965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2D6CD-FC43-3F01-07DC-4E1CFC2CAB21}"/>
              </a:ext>
            </a:extLst>
          </p:cNvPr>
          <p:cNvSpPr>
            <a:spLocks noGrp="1"/>
          </p:cNvSpPr>
          <p:nvPr>
            <p:ph type="title"/>
          </p:nvPr>
        </p:nvSpPr>
        <p:spPr>
          <a:xfrm>
            <a:off x="629842"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B8225D-5DB6-D539-2241-86EF489E4706}"/>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50D76CC5-6763-1960-573C-D8D5B0CA6E59}"/>
              </a:ext>
            </a:extLst>
          </p:cNvPr>
          <p:cNvSpPr>
            <a:spLocks noGrp="1"/>
          </p:cNvSpPr>
          <p:nvPr>
            <p:ph sz="half" idx="2"/>
          </p:nvPr>
        </p:nvSpPr>
        <p:spPr>
          <a:xfrm>
            <a:off x="629842" y="1878807"/>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065160-DD65-B79F-383D-DCFA94B7B827}"/>
              </a:ext>
            </a:extLst>
          </p:cNvPr>
          <p:cNvSpPr>
            <a:spLocks noGrp="1"/>
          </p:cNvSpPr>
          <p:nvPr>
            <p:ph type="body" sz="quarter" idx="3"/>
          </p:nvPr>
        </p:nvSpPr>
        <p:spPr>
          <a:xfrm>
            <a:off x="4629151"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C3FA9492-5F81-FDBC-2AF9-1FFF2E775C08}"/>
              </a:ext>
            </a:extLst>
          </p:cNvPr>
          <p:cNvSpPr>
            <a:spLocks noGrp="1"/>
          </p:cNvSpPr>
          <p:nvPr>
            <p:ph sz="quarter" idx="4"/>
          </p:nvPr>
        </p:nvSpPr>
        <p:spPr>
          <a:xfrm>
            <a:off x="4629151" y="1878807"/>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7D8CC8-BD7D-8D93-3B41-76CD9FD5649D}"/>
              </a:ext>
            </a:extLst>
          </p:cNvPr>
          <p:cNvSpPr>
            <a:spLocks noGrp="1"/>
          </p:cNvSpPr>
          <p:nvPr>
            <p:ph type="dt" sz="half" idx="10"/>
          </p:nvPr>
        </p:nvSpPr>
        <p:spPr/>
        <p:txBody>
          <a:bodyPr/>
          <a:lstStyle/>
          <a:p>
            <a:fld id="{53074F12-AA26-4AC8-9962-C36BB8F32554}" type="datetimeFigureOut">
              <a:rPr lang="en-US" smtClean="0"/>
              <a:pPr/>
              <a:t>7/14/2022</a:t>
            </a:fld>
            <a:endParaRPr lang="en-US"/>
          </a:p>
        </p:txBody>
      </p:sp>
      <p:sp>
        <p:nvSpPr>
          <p:cNvPr id="8" name="Footer Placeholder 7">
            <a:extLst>
              <a:ext uri="{FF2B5EF4-FFF2-40B4-BE49-F238E27FC236}">
                <a16:creationId xmlns:a16="http://schemas.microsoft.com/office/drawing/2014/main" id="{A72F814C-0350-604F-9BB0-583AEA8C7D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BF8CF6-F194-5E85-60ED-1B868FFCADD3}"/>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900413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9A6E8-B605-DA6F-7398-E8C472213A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3BC4AF-ADAB-C851-E8CB-AF0D713B6598}"/>
              </a:ext>
            </a:extLst>
          </p:cNvPr>
          <p:cNvSpPr>
            <a:spLocks noGrp="1"/>
          </p:cNvSpPr>
          <p:nvPr>
            <p:ph type="dt" sz="half" idx="10"/>
          </p:nvPr>
        </p:nvSpPr>
        <p:spPr/>
        <p:txBody>
          <a:bodyPr/>
          <a:lstStyle/>
          <a:p>
            <a:fld id="{53074F12-AA26-4AC8-9962-C36BB8F32554}" type="datetimeFigureOut">
              <a:rPr lang="en-US" smtClean="0"/>
              <a:pPr/>
              <a:t>7/14/2022</a:t>
            </a:fld>
            <a:endParaRPr lang="en-US"/>
          </a:p>
        </p:txBody>
      </p:sp>
      <p:sp>
        <p:nvSpPr>
          <p:cNvPr id="4" name="Footer Placeholder 3">
            <a:extLst>
              <a:ext uri="{FF2B5EF4-FFF2-40B4-BE49-F238E27FC236}">
                <a16:creationId xmlns:a16="http://schemas.microsoft.com/office/drawing/2014/main" id="{A3506AFE-065D-CC42-9E28-B785BE9D5FB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67A441C-F710-E0CF-28EC-CCAF8BF4A1A7}"/>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2900033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A8DF42-A8A3-7C43-2D61-EC041FCC198B}"/>
              </a:ext>
            </a:extLst>
          </p:cNvPr>
          <p:cNvSpPr>
            <a:spLocks noGrp="1"/>
          </p:cNvSpPr>
          <p:nvPr>
            <p:ph type="dt" sz="half" idx="10"/>
          </p:nvPr>
        </p:nvSpPr>
        <p:spPr/>
        <p:txBody>
          <a:bodyPr/>
          <a:lstStyle/>
          <a:p>
            <a:fld id="{53074F12-AA26-4AC8-9962-C36BB8F32554}" type="datetimeFigureOut">
              <a:rPr lang="en-US" smtClean="0"/>
              <a:pPr/>
              <a:t>7/14/2022</a:t>
            </a:fld>
            <a:endParaRPr lang="en-US"/>
          </a:p>
        </p:txBody>
      </p:sp>
      <p:sp>
        <p:nvSpPr>
          <p:cNvPr id="3" name="Footer Placeholder 2">
            <a:extLst>
              <a:ext uri="{FF2B5EF4-FFF2-40B4-BE49-F238E27FC236}">
                <a16:creationId xmlns:a16="http://schemas.microsoft.com/office/drawing/2014/main" id="{08785B50-41BD-8DDA-DEBA-60049A24256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F5386A-C15E-D0A6-84B3-213C724E4FFF}"/>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96326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93B4D-C97D-9AA0-183E-DF64301505D5}"/>
              </a:ext>
            </a:extLst>
          </p:cNvPr>
          <p:cNvSpPr>
            <a:spLocks noGrp="1"/>
          </p:cNvSpPr>
          <p:nvPr>
            <p:ph type="title"/>
          </p:nvPr>
        </p:nvSpPr>
        <p:spPr>
          <a:xfrm>
            <a:off x="629841" y="342900"/>
            <a:ext cx="2949179"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97D504E-4C20-FDB1-D187-0DEB8C1944F2}"/>
              </a:ext>
            </a:extLst>
          </p:cNvPr>
          <p:cNvSpPr>
            <a:spLocks noGrp="1"/>
          </p:cNvSpPr>
          <p:nvPr>
            <p:ph idx="1"/>
          </p:nvPr>
        </p:nvSpPr>
        <p:spPr>
          <a:xfrm>
            <a:off x="3887391" y="740571"/>
            <a:ext cx="4629151"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9A9DD3-E372-4354-8CD4-30663941B6E4}"/>
              </a:ext>
            </a:extLst>
          </p:cNvPr>
          <p:cNvSpPr>
            <a:spLocks noGrp="1"/>
          </p:cNvSpPr>
          <p:nvPr>
            <p:ph type="body" sz="half" idx="2"/>
          </p:nvPr>
        </p:nvSpPr>
        <p:spPr>
          <a:xfrm>
            <a:off x="629841" y="1543052"/>
            <a:ext cx="2949179"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F22CF16-9BCB-AAF6-2709-891377AACF02}"/>
              </a:ext>
            </a:extLst>
          </p:cNvPr>
          <p:cNvSpPr>
            <a:spLocks noGrp="1"/>
          </p:cNvSpPr>
          <p:nvPr>
            <p:ph type="dt" sz="half" idx="10"/>
          </p:nvPr>
        </p:nvSpPr>
        <p:spPr/>
        <p:txBody>
          <a:bodyPr/>
          <a:lstStyle/>
          <a:p>
            <a:fld id="{53074F12-AA26-4AC8-9962-C36BB8F32554}" type="datetimeFigureOut">
              <a:rPr lang="en-US" smtClean="0"/>
              <a:pPr/>
              <a:t>7/14/2022</a:t>
            </a:fld>
            <a:endParaRPr lang="en-US"/>
          </a:p>
        </p:txBody>
      </p:sp>
      <p:sp>
        <p:nvSpPr>
          <p:cNvPr id="6" name="Footer Placeholder 5">
            <a:extLst>
              <a:ext uri="{FF2B5EF4-FFF2-40B4-BE49-F238E27FC236}">
                <a16:creationId xmlns:a16="http://schemas.microsoft.com/office/drawing/2014/main" id="{EB31CDD8-0BFE-53B1-B88B-D5DA89161E5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0DBC49-98F9-4677-7645-D88891959695}"/>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7267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F60B2-98AF-D5A4-276B-06AE006BC129}"/>
              </a:ext>
            </a:extLst>
          </p:cNvPr>
          <p:cNvSpPr>
            <a:spLocks noGrp="1"/>
          </p:cNvSpPr>
          <p:nvPr>
            <p:ph type="title"/>
          </p:nvPr>
        </p:nvSpPr>
        <p:spPr>
          <a:xfrm>
            <a:off x="629841" y="342900"/>
            <a:ext cx="2949179"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E9A311-0154-49D8-61A8-818814A678E3}"/>
              </a:ext>
            </a:extLst>
          </p:cNvPr>
          <p:cNvSpPr>
            <a:spLocks noGrp="1"/>
          </p:cNvSpPr>
          <p:nvPr>
            <p:ph type="pic" idx="1"/>
          </p:nvPr>
        </p:nvSpPr>
        <p:spPr>
          <a:xfrm>
            <a:off x="3887391" y="740571"/>
            <a:ext cx="4629151"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542C04F5-01BC-655E-69BF-DA7EF60D6220}"/>
              </a:ext>
            </a:extLst>
          </p:cNvPr>
          <p:cNvSpPr>
            <a:spLocks noGrp="1"/>
          </p:cNvSpPr>
          <p:nvPr>
            <p:ph type="body" sz="half" idx="2"/>
          </p:nvPr>
        </p:nvSpPr>
        <p:spPr>
          <a:xfrm>
            <a:off x="629841" y="1543052"/>
            <a:ext cx="2949179"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C38F93E-7878-237A-A59B-BC4365975026}"/>
              </a:ext>
            </a:extLst>
          </p:cNvPr>
          <p:cNvSpPr>
            <a:spLocks noGrp="1"/>
          </p:cNvSpPr>
          <p:nvPr>
            <p:ph type="dt" sz="half" idx="10"/>
          </p:nvPr>
        </p:nvSpPr>
        <p:spPr/>
        <p:txBody>
          <a:bodyPr/>
          <a:lstStyle/>
          <a:p>
            <a:fld id="{53074F12-AA26-4AC8-9962-C36BB8F32554}" type="datetimeFigureOut">
              <a:rPr lang="en-US" smtClean="0"/>
              <a:pPr/>
              <a:t>7/14/2022</a:t>
            </a:fld>
            <a:endParaRPr lang="en-US"/>
          </a:p>
        </p:txBody>
      </p:sp>
      <p:sp>
        <p:nvSpPr>
          <p:cNvPr id="6" name="Footer Placeholder 5">
            <a:extLst>
              <a:ext uri="{FF2B5EF4-FFF2-40B4-BE49-F238E27FC236}">
                <a16:creationId xmlns:a16="http://schemas.microsoft.com/office/drawing/2014/main" id="{BDE131BC-4EE2-04E7-EA12-C806559E5D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CD7CBF-630F-B087-36CA-2603C03D9577}"/>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2406870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4C31A-CA72-5D5A-78A2-9B27781A648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D55A0E-4848-2A7C-D53D-246074D99B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ADCAC1-AA61-5EB2-E98A-1F443EB3F052}"/>
              </a:ext>
            </a:extLst>
          </p:cNvPr>
          <p:cNvSpPr>
            <a:spLocks noGrp="1"/>
          </p:cNvSpPr>
          <p:nvPr>
            <p:ph type="dt" sz="half" idx="10"/>
          </p:nvPr>
        </p:nvSpPr>
        <p:spPr/>
        <p:txBody>
          <a:bodyPr/>
          <a:lstStyle/>
          <a:p>
            <a:fld id="{53074F12-AA26-4AC8-9962-C36BB8F32554}" type="datetimeFigureOut">
              <a:rPr lang="en-US" smtClean="0"/>
              <a:pPr/>
              <a:t>7/14/2022</a:t>
            </a:fld>
            <a:endParaRPr lang="en-US"/>
          </a:p>
        </p:txBody>
      </p:sp>
      <p:sp>
        <p:nvSpPr>
          <p:cNvPr id="5" name="Footer Placeholder 4">
            <a:extLst>
              <a:ext uri="{FF2B5EF4-FFF2-40B4-BE49-F238E27FC236}">
                <a16:creationId xmlns:a16="http://schemas.microsoft.com/office/drawing/2014/main" id="{60F4803E-02E3-89FA-636D-ACDE978A12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41348A-E367-4104-7243-5F91A939F615}"/>
              </a:ext>
            </a:extLst>
          </p:cNvPr>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774724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6A5F15-7725-D8D1-5173-AAC55076844A}"/>
              </a:ext>
            </a:extLst>
          </p:cNvPr>
          <p:cNvSpPr>
            <a:spLocks noGrp="1"/>
          </p:cNvSpPr>
          <p:nvPr>
            <p:ph type="title" orient="vert"/>
          </p:nvPr>
        </p:nvSpPr>
        <p:spPr>
          <a:xfrm>
            <a:off x="6543676" y="273846"/>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0F890D-73A7-768B-99B8-BF40DEDEE389}"/>
              </a:ext>
            </a:extLst>
          </p:cNvPr>
          <p:cNvSpPr>
            <a:spLocks noGrp="1"/>
          </p:cNvSpPr>
          <p:nvPr>
            <p:ph type="body" orient="vert" idx="1"/>
          </p:nvPr>
        </p:nvSpPr>
        <p:spPr>
          <a:xfrm>
            <a:off x="628651" y="273846"/>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8AD866-34B7-D8B4-120E-6283E7C3D0BD}"/>
              </a:ext>
            </a:extLst>
          </p:cNvPr>
          <p:cNvSpPr>
            <a:spLocks noGrp="1"/>
          </p:cNvSpPr>
          <p:nvPr>
            <p:ph type="dt" sz="half" idx="10"/>
          </p:nvPr>
        </p:nvSpPr>
        <p:spPr/>
        <p:txBody>
          <a:bodyPr/>
          <a:lstStyle/>
          <a:p>
            <a:fld id="{53074F12-AA26-4AC8-9962-C36BB8F32554}" type="datetimeFigureOut">
              <a:rPr lang="en-US" smtClean="0"/>
              <a:pPr/>
              <a:t>7/14/2022</a:t>
            </a:fld>
            <a:endParaRPr lang="en-US"/>
          </a:p>
        </p:txBody>
      </p:sp>
      <p:sp>
        <p:nvSpPr>
          <p:cNvPr id="5" name="Footer Placeholder 4">
            <a:extLst>
              <a:ext uri="{FF2B5EF4-FFF2-40B4-BE49-F238E27FC236}">
                <a16:creationId xmlns:a16="http://schemas.microsoft.com/office/drawing/2014/main" id="{D0AB4696-80B4-7D5F-76BE-F0ADA1FC30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39FDB5-0D3D-F864-73A4-26FC176D8EA7}"/>
              </a:ext>
            </a:extLst>
          </p:cNvPr>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ABB36314-4B9C-1FA3-54D1-4DAD65759EF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5"/>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6676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A1CB00-2893-7094-2E5E-3C09B55A6D2D}"/>
              </a:ext>
            </a:extLst>
          </p:cNvPr>
          <p:cNvSpPr>
            <a:spLocks noGrp="1"/>
          </p:cNvSpPr>
          <p:nvPr>
            <p:ph type="title"/>
          </p:nvPr>
        </p:nvSpPr>
        <p:spPr>
          <a:xfrm>
            <a:off x="628651"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B7BE07-15BE-1DC1-0803-71D03785CC41}"/>
              </a:ext>
            </a:extLst>
          </p:cNvPr>
          <p:cNvSpPr>
            <a:spLocks noGrp="1"/>
          </p:cNvSpPr>
          <p:nvPr>
            <p:ph type="body" idx="1"/>
          </p:nvPr>
        </p:nvSpPr>
        <p:spPr>
          <a:xfrm>
            <a:off x="628651"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3EE463-58D9-B90D-0A56-378CA8CC5AF3}"/>
              </a:ext>
            </a:extLst>
          </p:cNvPr>
          <p:cNvSpPr>
            <a:spLocks noGrp="1"/>
          </p:cNvSpPr>
          <p:nvPr>
            <p:ph type="dt" sz="half" idx="2"/>
          </p:nvPr>
        </p:nvSpPr>
        <p:spPr>
          <a:xfrm>
            <a:off x="628651"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53074F12-AA26-4AC8-9962-C36BB8F32554}" type="datetimeFigureOut">
              <a:rPr lang="en-US" smtClean="0"/>
              <a:pPr/>
              <a:t>7/14/2022</a:t>
            </a:fld>
            <a:endParaRPr lang="en-US"/>
          </a:p>
        </p:txBody>
      </p:sp>
      <p:sp>
        <p:nvSpPr>
          <p:cNvPr id="5" name="Footer Placeholder 4">
            <a:extLst>
              <a:ext uri="{FF2B5EF4-FFF2-40B4-BE49-F238E27FC236}">
                <a16:creationId xmlns:a16="http://schemas.microsoft.com/office/drawing/2014/main" id="{7FE7E81F-CCE0-FB0B-B935-61B1EA68BA81}"/>
              </a:ext>
            </a:extLst>
          </p:cNvPr>
          <p:cNvSpPr>
            <a:spLocks noGrp="1"/>
          </p:cNvSpPr>
          <p:nvPr>
            <p:ph type="ftr" sz="quarter" idx="3"/>
          </p:nvPr>
        </p:nvSpPr>
        <p:spPr>
          <a:xfrm>
            <a:off x="3028951"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574CB58-4B4E-8E54-CF86-E4E2AD63A234}"/>
              </a:ext>
            </a:extLst>
          </p:cNvPr>
          <p:cNvSpPr>
            <a:spLocks noGrp="1"/>
          </p:cNvSpPr>
          <p:nvPr>
            <p:ph type="sldNum" sz="quarter" idx="4"/>
          </p:nvPr>
        </p:nvSpPr>
        <p:spPr>
          <a:xfrm>
            <a:off x="6457951"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5D76BAA-5417-95A4-6704-A2F5D7DC3EA1}"/>
              </a:ext>
            </a:extLst>
          </p:cNvPr>
          <p:cNvSpPr txBox="1"/>
          <p:nvPr userDrawn="1"/>
        </p:nvSpPr>
        <p:spPr>
          <a:xfrm>
            <a:off x="-9149"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231582050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customXml" Target="../ink/ink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customXml" Target="../ink/ink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739775"/>
            <a:ext cx="8272463" cy="3054350"/>
          </a:xfrm>
        </p:spPr>
        <p:txBody>
          <a:bodyPr>
            <a:noAutofit/>
          </a:bodyPr>
          <a:lstStyle/>
          <a:p>
            <a:r>
              <a:rPr lang="en-US" sz="2400" dirty="0"/>
              <a:t>Student name :Zamir Ahmed</a:t>
            </a:r>
            <a:br>
              <a:rPr lang="en-US" sz="2400" dirty="0"/>
            </a:br>
            <a:r>
              <a:rPr lang="en-US" sz="2400" dirty="0"/>
              <a:t>ID Number:1919946</a:t>
            </a:r>
            <a:br>
              <a:rPr lang="en-US" sz="2400" dirty="0"/>
            </a:br>
            <a:r>
              <a:rPr lang="en-US" sz="2400" dirty="0"/>
              <a:t>Program : BA Leadership and management</a:t>
            </a:r>
            <a:br>
              <a:rPr lang="en-US" sz="2400" dirty="0"/>
            </a:br>
            <a:r>
              <a:rPr lang="en-US" sz="2400" dirty="0"/>
              <a:t> Module: Emergent Leadership Skills in the workplace</a:t>
            </a:r>
            <a:br>
              <a:rPr lang="en-US" sz="2400" dirty="0"/>
            </a:br>
            <a:r>
              <a:rPr lang="en-US" sz="2400" dirty="0"/>
              <a:t>Module code:BMSW6101</a:t>
            </a:r>
            <a:br>
              <a:rPr lang="en-US" sz="2400" dirty="0"/>
            </a:br>
            <a:r>
              <a:rPr lang="en-US" sz="2400" dirty="0"/>
              <a:t>Lecturer </a:t>
            </a:r>
            <a:r>
              <a:rPr lang="en-US" sz="2400" dirty="0" err="1"/>
              <a:t>Name:Sujeewa</a:t>
            </a:r>
            <a:r>
              <a:rPr lang="en-US" sz="2400" dirty="0"/>
              <a:t> Herath </a:t>
            </a:r>
            <a:br>
              <a:rPr lang="en-US" sz="2400" dirty="0"/>
            </a:br>
            <a:br>
              <a:rPr lang="en-US" sz="2400" dirty="0"/>
            </a:br>
            <a:endParaRPr lang="en-US" sz="2400" dirty="0"/>
          </a:p>
        </p:txBody>
      </p:sp>
      <mc:AlternateContent xmlns:mc="http://schemas.openxmlformats.org/markup-compatibility/2006" xmlns:p14="http://schemas.microsoft.com/office/powerpoint/2010/main">
        <mc:Choice Requires="p14">
          <p:contentPart p14:bwMode="auto" r:id="rId2">
            <p14:nvContentPartPr>
              <p14:cNvPr id="5" name="Ink 4">
                <a:extLst>
                  <a:ext uri="{FF2B5EF4-FFF2-40B4-BE49-F238E27FC236}">
                    <a16:creationId xmlns:a16="http://schemas.microsoft.com/office/drawing/2014/main" id="{307397D0-654C-9EDF-ACE9-EE2493107DD9}"/>
                  </a:ext>
                </a:extLst>
              </p14:cNvPr>
              <p14:cNvContentPartPr/>
              <p14:nvPr/>
            </p14:nvContentPartPr>
            <p14:xfrm>
              <a:off x="2655078" y="1498238"/>
              <a:ext cx="360" cy="360"/>
            </p14:xfrm>
          </p:contentPart>
        </mc:Choice>
        <mc:Fallback xmlns="">
          <p:pic>
            <p:nvPicPr>
              <p:cNvPr id="5" name="Ink 4">
                <a:extLst>
                  <a:ext uri="{FF2B5EF4-FFF2-40B4-BE49-F238E27FC236}">
                    <a16:creationId xmlns:a16="http://schemas.microsoft.com/office/drawing/2014/main" id="{307397D0-654C-9EDF-ACE9-EE2493107DD9}"/>
                  </a:ext>
                </a:extLst>
              </p:cNvPr>
              <p:cNvPicPr/>
              <p:nvPr/>
            </p:nvPicPr>
            <p:blipFill>
              <a:blip r:embed="rId3"/>
              <a:stretch>
                <a:fillRect/>
              </a:stretch>
            </p:blipFill>
            <p:spPr>
              <a:xfrm>
                <a:off x="2646078" y="1489598"/>
                <a:ext cx="18000" cy="18000"/>
              </a:xfrm>
              <a:prstGeom prst="rect">
                <a:avLst/>
              </a:prstGeom>
            </p:spPr>
          </p:pic>
        </mc:Fallback>
      </mc:AlternateContent>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idx="4294967295"/>
          </p:nvPr>
        </p:nvSpPr>
        <p:spPr>
          <a:xfrm>
            <a:off x="480060" y="244026"/>
            <a:ext cx="3276451" cy="1467631"/>
          </a:xfrm>
        </p:spPr>
        <p:txBody>
          <a:bodyPr vert="horz" lIns="91440" tIns="45720" rIns="91440" bIns="45720" rtlCol="0" anchor="b">
            <a:normAutofit/>
          </a:bodyPr>
          <a:lstStyle/>
          <a:p>
            <a:pPr defTabSz="914400"/>
            <a:r>
              <a:rPr lang="en-US" sz="3500"/>
              <a:t>Table of  Content</a:t>
            </a:r>
            <a:br>
              <a:rPr lang="en-US" sz="3500"/>
            </a:br>
            <a:endParaRPr lang="en-US" sz="3500"/>
          </a:p>
        </p:txBody>
      </p:sp>
      <p:sp>
        <p:nvSpPr>
          <p:cNvPr id="2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1940245"/>
            <a:ext cx="2606040" cy="13716"/>
          </a:xfrm>
          <a:custGeom>
            <a:avLst/>
            <a:gdLst>
              <a:gd name="connsiteX0" fmla="*/ 0 w 2606040"/>
              <a:gd name="connsiteY0" fmla="*/ 0 h 13716"/>
              <a:gd name="connsiteX1" fmla="*/ 625450 w 2606040"/>
              <a:gd name="connsiteY1" fmla="*/ 0 h 13716"/>
              <a:gd name="connsiteX2" fmla="*/ 1224839 w 2606040"/>
              <a:gd name="connsiteY2" fmla="*/ 0 h 13716"/>
              <a:gd name="connsiteX3" fmla="*/ 1824228 w 2606040"/>
              <a:gd name="connsiteY3" fmla="*/ 0 h 13716"/>
              <a:gd name="connsiteX4" fmla="*/ 2606040 w 2606040"/>
              <a:gd name="connsiteY4" fmla="*/ 0 h 13716"/>
              <a:gd name="connsiteX5" fmla="*/ 2606040 w 2606040"/>
              <a:gd name="connsiteY5" fmla="*/ 13716 h 13716"/>
              <a:gd name="connsiteX6" fmla="*/ 1902409 w 2606040"/>
              <a:gd name="connsiteY6" fmla="*/ 13716 h 13716"/>
              <a:gd name="connsiteX7" fmla="*/ 1276960 w 2606040"/>
              <a:gd name="connsiteY7" fmla="*/ 13716 h 13716"/>
              <a:gd name="connsiteX8" fmla="*/ 677570 w 2606040"/>
              <a:gd name="connsiteY8" fmla="*/ 13716 h 13716"/>
              <a:gd name="connsiteX9" fmla="*/ 0 w 2606040"/>
              <a:gd name="connsiteY9" fmla="*/ 13716 h 13716"/>
              <a:gd name="connsiteX10" fmla="*/ 0 w 2606040"/>
              <a:gd name="connsiteY10" fmla="*/ 0 h 13716"/>
              <a:gd name="connsiteX0" fmla="*/ 0 w 2606040"/>
              <a:gd name="connsiteY0" fmla="*/ 0 h 13716"/>
              <a:gd name="connsiteX1" fmla="*/ 599389 w 2606040"/>
              <a:gd name="connsiteY1" fmla="*/ 0 h 13716"/>
              <a:gd name="connsiteX2" fmla="*/ 1303020 w 2606040"/>
              <a:gd name="connsiteY2" fmla="*/ 0 h 13716"/>
              <a:gd name="connsiteX3" fmla="*/ 1876349 w 2606040"/>
              <a:gd name="connsiteY3" fmla="*/ 0 h 13716"/>
              <a:gd name="connsiteX4" fmla="*/ 2606040 w 2606040"/>
              <a:gd name="connsiteY4" fmla="*/ 0 h 13716"/>
              <a:gd name="connsiteX5" fmla="*/ 2606040 w 2606040"/>
              <a:gd name="connsiteY5" fmla="*/ 13716 h 13716"/>
              <a:gd name="connsiteX6" fmla="*/ 1980590 w 2606040"/>
              <a:gd name="connsiteY6" fmla="*/ 13716 h 13716"/>
              <a:gd name="connsiteX7" fmla="*/ 1276960 w 2606040"/>
              <a:gd name="connsiteY7" fmla="*/ 13716 h 13716"/>
              <a:gd name="connsiteX8" fmla="*/ 651510 w 2606040"/>
              <a:gd name="connsiteY8" fmla="*/ 13716 h 13716"/>
              <a:gd name="connsiteX9" fmla="*/ 0 w 2606040"/>
              <a:gd name="connsiteY9" fmla="*/ 13716 h 13716"/>
              <a:gd name="connsiteX10" fmla="*/ 0 w 2606040"/>
              <a:gd name="connsiteY10"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3716"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5838" y="5689"/>
                  <a:pt x="2605775" y="8075"/>
                  <a:pt x="2606040" y="13716"/>
                </a:cubicBezTo>
                <a:cubicBezTo>
                  <a:pt x="2260204" y="24770"/>
                  <a:pt x="2175708" y="1042"/>
                  <a:pt x="1902409" y="13716"/>
                </a:cubicBezTo>
                <a:cubicBezTo>
                  <a:pt x="1638502" y="36492"/>
                  <a:pt x="1460923" y="-20841"/>
                  <a:pt x="1276960" y="13716"/>
                </a:cubicBezTo>
                <a:cubicBezTo>
                  <a:pt x="1057717" y="9789"/>
                  <a:pt x="867956" y="-2252"/>
                  <a:pt x="677570" y="13716"/>
                </a:cubicBezTo>
                <a:cubicBezTo>
                  <a:pt x="457951" y="28801"/>
                  <a:pt x="189752" y="50816"/>
                  <a:pt x="0" y="13716"/>
                </a:cubicBezTo>
                <a:cubicBezTo>
                  <a:pt x="468" y="10483"/>
                  <a:pt x="836" y="5117"/>
                  <a:pt x="0" y="0"/>
                </a:cubicBezTo>
                <a:close/>
              </a:path>
              <a:path w="2606040" h="13716"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7080" y="4836"/>
                  <a:pt x="2606317" y="7740"/>
                  <a:pt x="2606040" y="13716"/>
                </a:cubicBezTo>
                <a:cubicBezTo>
                  <a:pt x="2347059" y="-1948"/>
                  <a:pt x="2192004" y="4234"/>
                  <a:pt x="1980590" y="13716"/>
                </a:cubicBezTo>
                <a:cubicBezTo>
                  <a:pt x="1783984" y="-14317"/>
                  <a:pt x="1487673" y="41336"/>
                  <a:pt x="1276960" y="13716"/>
                </a:cubicBezTo>
                <a:cubicBezTo>
                  <a:pt x="1087111" y="-41823"/>
                  <a:pt x="879204" y="42195"/>
                  <a:pt x="651510" y="13716"/>
                </a:cubicBezTo>
                <a:cubicBezTo>
                  <a:pt x="430798" y="-32336"/>
                  <a:pt x="132889" y="-38039"/>
                  <a:pt x="0" y="13716"/>
                </a:cubicBezTo>
                <a:cubicBezTo>
                  <a:pt x="1109" y="8984"/>
                  <a:pt x="330" y="5748"/>
                  <a:pt x="0" y="0"/>
                </a:cubicBezTo>
                <a:close/>
              </a:path>
              <a:path w="2606040" h="13716"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5859" y="5467"/>
                  <a:pt x="2605677" y="7416"/>
                  <a:pt x="2606040" y="13716"/>
                </a:cubicBezTo>
                <a:cubicBezTo>
                  <a:pt x="2234648" y="22404"/>
                  <a:pt x="2180202" y="-14933"/>
                  <a:pt x="1902409" y="13716"/>
                </a:cubicBezTo>
                <a:cubicBezTo>
                  <a:pt x="1635562" y="42622"/>
                  <a:pt x="1477339" y="222"/>
                  <a:pt x="1276960" y="13716"/>
                </a:cubicBezTo>
                <a:cubicBezTo>
                  <a:pt x="1058094" y="62350"/>
                  <a:pt x="904206" y="-25208"/>
                  <a:pt x="677570" y="13716"/>
                </a:cubicBezTo>
                <a:cubicBezTo>
                  <a:pt x="485746" y="10141"/>
                  <a:pt x="195925" y="28433"/>
                  <a:pt x="0" y="13716"/>
                </a:cubicBezTo>
                <a:cubicBezTo>
                  <a:pt x="406" y="10107"/>
                  <a:pt x="891" y="4502"/>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3716"/>
                      <a:gd name="connsiteX1" fmla="*/ 625450 w 2606040"/>
                      <a:gd name="connsiteY1" fmla="*/ 0 h 13716"/>
                      <a:gd name="connsiteX2" fmla="*/ 1224839 w 2606040"/>
                      <a:gd name="connsiteY2" fmla="*/ 0 h 13716"/>
                      <a:gd name="connsiteX3" fmla="*/ 1824228 w 2606040"/>
                      <a:gd name="connsiteY3" fmla="*/ 0 h 13716"/>
                      <a:gd name="connsiteX4" fmla="*/ 2606040 w 2606040"/>
                      <a:gd name="connsiteY4" fmla="*/ 0 h 13716"/>
                      <a:gd name="connsiteX5" fmla="*/ 2606040 w 2606040"/>
                      <a:gd name="connsiteY5" fmla="*/ 13716 h 13716"/>
                      <a:gd name="connsiteX6" fmla="*/ 1902409 w 2606040"/>
                      <a:gd name="connsiteY6" fmla="*/ 13716 h 13716"/>
                      <a:gd name="connsiteX7" fmla="*/ 1276960 w 2606040"/>
                      <a:gd name="connsiteY7" fmla="*/ 13716 h 13716"/>
                      <a:gd name="connsiteX8" fmla="*/ 677570 w 2606040"/>
                      <a:gd name="connsiteY8" fmla="*/ 13716 h 13716"/>
                      <a:gd name="connsiteX9" fmla="*/ 0 w 2606040"/>
                      <a:gd name="connsiteY9" fmla="*/ 13716 h 13716"/>
                      <a:gd name="connsiteX10" fmla="*/ 0 w 2606040"/>
                      <a:gd name="connsiteY10"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3716"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690" y="5728"/>
                          <a:pt x="2605650" y="7624"/>
                          <a:pt x="2606040" y="13716"/>
                        </a:cubicBezTo>
                        <a:cubicBezTo>
                          <a:pt x="2256758" y="26838"/>
                          <a:pt x="2173673" y="-17450"/>
                          <a:pt x="1902409" y="13716"/>
                        </a:cubicBezTo>
                        <a:cubicBezTo>
                          <a:pt x="1631145" y="44882"/>
                          <a:pt x="1461378" y="894"/>
                          <a:pt x="1276960" y="13716"/>
                        </a:cubicBezTo>
                        <a:cubicBezTo>
                          <a:pt x="1092542" y="26538"/>
                          <a:pt x="890442" y="8641"/>
                          <a:pt x="677570" y="13716"/>
                        </a:cubicBezTo>
                        <a:cubicBezTo>
                          <a:pt x="464698" y="18792"/>
                          <a:pt x="187648" y="31265"/>
                          <a:pt x="0" y="13716"/>
                        </a:cubicBezTo>
                        <a:cubicBezTo>
                          <a:pt x="-302" y="10335"/>
                          <a:pt x="417" y="4724"/>
                          <a:pt x="0" y="0"/>
                        </a:cubicBezTo>
                        <a:close/>
                      </a:path>
                      <a:path w="2606040" h="13716"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6569" y="5071"/>
                          <a:pt x="2606315" y="7437"/>
                          <a:pt x="2606040" y="13716"/>
                        </a:cubicBezTo>
                        <a:cubicBezTo>
                          <a:pt x="2393024" y="-2332"/>
                          <a:pt x="2191161" y="34687"/>
                          <a:pt x="1980590" y="13716"/>
                        </a:cubicBezTo>
                        <a:cubicBezTo>
                          <a:pt x="1770019" y="-7255"/>
                          <a:pt x="1476440" y="31542"/>
                          <a:pt x="1276960" y="13716"/>
                        </a:cubicBezTo>
                        <a:cubicBezTo>
                          <a:pt x="1077480" y="-4110"/>
                          <a:pt x="880988" y="37553"/>
                          <a:pt x="651510" y="13716"/>
                        </a:cubicBezTo>
                        <a:cubicBezTo>
                          <a:pt x="422032" y="-10121"/>
                          <a:pt x="130744" y="-6519"/>
                          <a:pt x="0" y="13716"/>
                        </a:cubicBezTo>
                        <a:cubicBezTo>
                          <a:pt x="198" y="8947"/>
                          <a:pt x="304" y="520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4294967295"/>
          </p:nvPr>
        </p:nvSpPr>
        <p:spPr>
          <a:xfrm>
            <a:off x="480060" y="2154674"/>
            <a:ext cx="3182691" cy="2490501"/>
          </a:xfrm>
        </p:spPr>
        <p:txBody>
          <a:bodyPr vert="horz" lIns="91440" tIns="45720" rIns="91440" bIns="45720" rtlCol="0">
            <a:normAutofit/>
          </a:bodyPr>
          <a:lstStyle/>
          <a:p>
            <a:pPr indent="-228600" defTabSz="914400"/>
            <a:r>
              <a:rPr lang="en-US" sz="1700" dirty="0"/>
              <a:t>Introduction</a:t>
            </a:r>
          </a:p>
          <a:p>
            <a:pPr indent="-228600" defTabSz="914400"/>
            <a:r>
              <a:rPr lang="en-US" sz="1700" dirty="0"/>
              <a:t> Leadership Styles and its importance</a:t>
            </a:r>
          </a:p>
          <a:p>
            <a:pPr indent="-228600" defTabSz="914400"/>
            <a:r>
              <a:rPr lang="en-US" sz="1700" dirty="0"/>
              <a:t>My leadership style</a:t>
            </a:r>
          </a:p>
          <a:p>
            <a:pPr indent="-228600" defTabSz="914400"/>
            <a:r>
              <a:rPr lang="en-US" sz="1700" dirty="0"/>
              <a:t>Advantages and disadvantages of my leadership style</a:t>
            </a:r>
          </a:p>
          <a:p>
            <a:pPr indent="-228600" defTabSz="914400"/>
            <a:r>
              <a:rPr lang="en-US" sz="1700" dirty="0"/>
              <a:t>Conclusion </a:t>
            </a:r>
          </a:p>
          <a:p>
            <a:pPr indent="-228600" defTabSz="914400"/>
            <a:r>
              <a:rPr lang="en-US" sz="1700" dirty="0"/>
              <a:t>References</a:t>
            </a:r>
          </a:p>
          <a:p>
            <a:pPr indent="-228600" defTabSz="914400"/>
            <a:endParaRPr lang="en-US" sz="1700" dirty="0"/>
          </a:p>
          <a:p>
            <a:pPr indent="-228600" defTabSz="914400"/>
            <a:endParaRPr lang="en-US" sz="1700" dirty="0"/>
          </a:p>
        </p:txBody>
      </p:sp>
      <p:pic>
        <p:nvPicPr>
          <p:cNvPr id="14" name="Picture 4" descr="Drawings on colourful paper">
            <a:extLst>
              <a:ext uri="{FF2B5EF4-FFF2-40B4-BE49-F238E27FC236}">
                <a16:creationId xmlns:a16="http://schemas.microsoft.com/office/drawing/2014/main" id="{C4625939-75DE-F832-3419-7B851B8C31F3}"/>
              </a:ext>
            </a:extLst>
          </p:cNvPr>
          <p:cNvPicPr>
            <a:picLocks noChangeAspect="1"/>
          </p:cNvPicPr>
          <p:nvPr/>
        </p:nvPicPr>
        <p:blipFill rotWithShape="1">
          <a:blip r:embed="rId2"/>
          <a:srcRect l="4994" r="28053"/>
          <a:stretch/>
        </p:blipFill>
        <p:spPr>
          <a:xfrm>
            <a:off x="3983776" y="10"/>
            <a:ext cx="5159081" cy="51434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46" y="415614"/>
            <a:ext cx="4306641" cy="4306641"/>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933804" y="967323"/>
            <a:ext cx="2738325" cy="3203223"/>
          </a:xfrm>
        </p:spPr>
        <p:txBody>
          <a:bodyPr anchor="ctr">
            <a:normAutofit/>
          </a:bodyPr>
          <a:lstStyle/>
          <a:p>
            <a:pPr algn="ctr"/>
            <a:r>
              <a:rPr lang="en-US" sz="3600">
                <a:solidFill>
                  <a:srgbClr val="FFFFFF"/>
                </a:solidFill>
              </a:rPr>
              <a:t>Introduction:</a:t>
            </a:r>
            <a:br>
              <a:rPr lang="en-US" sz="3600">
                <a:solidFill>
                  <a:srgbClr val="FFFFFF"/>
                </a:solidFill>
              </a:rPr>
            </a:br>
            <a:endParaRPr lang="en-US" sz="3600">
              <a:solidFill>
                <a:srgbClr val="FFFFFF"/>
              </a:solidFill>
            </a:endParaRPr>
          </a:p>
        </p:txBody>
      </p:sp>
      <p:sp>
        <p:nvSpPr>
          <p:cNvPr id="2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619" y="280795"/>
            <a:ext cx="128637" cy="128636"/>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581" y="813380"/>
            <a:ext cx="118159" cy="118159"/>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6" name="Content Placeholder 5">
            <a:extLst>
              <a:ext uri="{FF2B5EF4-FFF2-40B4-BE49-F238E27FC236}">
                <a16:creationId xmlns:a16="http://schemas.microsoft.com/office/drawing/2014/main" id="{C5283607-58B4-307D-E46A-F12EDD620EC8}"/>
              </a:ext>
            </a:extLst>
          </p:cNvPr>
          <p:cNvSpPr>
            <a:spLocks noGrp="1"/>
          </p:cNvSpPr>
          <p:nvPr>
            <p:ph idx="1"/>
          </p:nvPr>
        </p:nvSpPr>
        <p:spPr>
          <a:xfrm>
            <a:off x="4722924" y="388804"/>
            <a:ext cx="3578706" cy="4378461"/>
          </a:xfrm>
        </p:spPr>
        <p:txBody>
          <a:bodyPr anchor="ctr">
            <a:normAutofit/>
          </a:bodyPr>
          <a:lstStyle/>
          <a:p>
            <a:r>
              <a:rPr lang="en-GB" sz="1500">
                <a:solidFill>
                  <a:schemeClr val="tx1">
                    <a:alpha val="80000"/>
                  </a:schemeClr>
                </a:solidFill>
              </a:rPr>
              <a:t>The idea of the presentation is to outline the theories of different leadership styles. Motivating others toward the achievement of specific goal and leading organisational change.(Reed et al.,2019)</a:t>
            </a:r>
          </a:p>
          <a:p>
            <a:r>
              <a:rPr lang="en-GB" sz="1500">
                <a:solidFill>
                  <a:schemeClr val="tx1">
                    <a:alpha val="80000"/>
                  </a:schemeClr>
                </a:solidFill>
              </a:rPr>
              <a:t>The democratic leadership style has been presented in detail, that is the conclusion of Theory Y, in addition  people-oriented style as its more care about the employees in the team rather than task oriented. Advantages and disadvantages of democratic style have been discussed.</a:t>
            </a:r>
          </a:p>
        </p:txBody>
      </p:sp>
      <p:sp>
        <p:nvSpPr>
          <p:cNvPr id="1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7412" y="4313867"/>
            <a:ext cx="84319" cy="84319"/>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1" name="Straight Connector 2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2707795"/>
            <a:ext cx="0" cy="2429046"/>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21E48EED-F805-FDAC-E34F-5C84DA827CB8}"/>
                  </a:ext>
                </a:extLst>
              </p14:cNvPr>
              <p14:cNvContentPartPr/>
              <p14:nvPr/>
            </p14:nvContentPartPr>
            <p14:xfrm>
              <a:off x="2158898" y="2225429"/>
              <a:ext cx="360" cy="360"/>
            </p14:xfrm>
          </p:contentPart>
        </mc:Choice>
        <mc:Fallback xmlns="">
          <p:pic>
            <p:nvPicPr>
              <p:cNvPr id="2" name="Ink 1">
                <a:extLst>
                  <a:ext uri="{FF2B5EF4-FFF2-40B4-BE49-F238E27FC236}">
                    <a16:creationId xmlns:a16="http://schemas.microsoft.com/office/drawing/2014/main" id="{21E48EED-F805-FDAC-E34F-5C84DA827CB8}"/>
                  </a:ext>
                </a:extLst>
              </p:cNvPr>
              <p:cNvPicPr/>
              <p:nvPr/>
            </p:nvPicPr>
            <p:blipFill>
              <a:blip r:embed="rId4"/>
              <a:stretch>
                <a:fillRect/>
              </a:stretch>
            </p:blipFill>
            <p:spPr>
              <a:xfrm>
                <a:off x="2149898" y="2216429"/>
                <a:ext cx="18000" cy="18000"/>
              </a:xfrm>
              <a:prstGeom prst="rect">
                <a:avLst/>
              </a:prstGeom>
            </p:spPr>
          </p:pic>
        </mc:Fallback>
      </mc:AlternateContent>
    </p:spTree>
    <p:extLst>
      <p:ext uri="{BB962C8B-B14F-4D97-AF65-F5344CB8AC3E}">
        <p14:creationId xmlns:p14="http://schemas.microsoft.com/office/powerpoint/2010/main" val="1101633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Content Placeholder 5"/>
          <p:cNvSpPr>
            <a:spLocks noGrp="1"/>
          </p:cNvSpPr>
          <p:nvPr>
            <p:ph sz="half" idx="4294967295"/>
          </p:nvPr>
        </p:nvSpPr>
        <p:spPr>
          <a:xfrm>
            <a:off x="972004" y="1441450"/>
            <a:ext cx="8028441" cy="3175000"/>
          </a:xfrm>
        </p:spPr>
        <p:txBody>
          <a:bodyPr>
            <a:noAutofit/>
          </a:bodyPr>
          <a:lstStyle/>
          <a:p>
            <a:pPr indent="-228600">
              <a:lnSpc>
                <a:spcPct val="90000"/>
              </a:lnSpc>
              <a:spcAft>
                <a:spcPts val="600"/>
              </a:spcAft>
              <a:buFont typeface="Arial" panose="020B0604020202020204" pitchFamily="34" charset="0"/>
              <a:buChar char="•"/>
            </a:pPr>
            <a:r>
              <a:rPr lang="en-GB" sz="1800" dirty="0">
                <a:solidFill>
                  <a:srgbClr val="222222"/>
                </a:solidFill>
              </a:rPr>
              <a:t>Nanjundeswaraswamy  and Swamy (2014) </a:t>
            </a:r>
            <a:r>
              <a:rPr lang="en-US" sz="1800" dirty="0"/>
              <a:t>leadership styles have </a:t>
            </a:r>
            <a:r>
              <a:rPr lang="en-GB" sz="1800" dirty="0">
                <a:solidFill>
                  <a:srgbClr val="222222"/>
                </a:solidFill>
              </a:rPr>
              <a:t>defined </a:t>
            </a:r>
            <a:r>
              <a:rPr lang="en-US" sz="1800" dirty="0"/>
              <a:t>Different the potential to affect organizational effectiveness or performance. Transformation leadership is a stronger predictor of both job satisfaction and overall satisfaction. </a:t>
            </a:r>
          </a:p>
          <a:p>
            <a:pPr indent="-228600">
              <a:lnSpc>
                <a:spcPct val="90000"/>
              </a:lnSpc>
              <a:spcAft>
                <a:spcPts val="600"/>
              </a:spcAft>
              <a:buFont typeface="Arial" panose="020B0604020202020204" pitchFamily="34" charset="0"/>
              <a:buChar char="•"/>
            </a:pPr>
            <a:r>
              <a:rPr lang="en-US" sz="1800" b="1" dirty="0"/>
              <a:t>Authoritarian.</a:t>
            </a:r>
            <a:r>
              <a:rPr lang="en-US" sz="1800" dirty="0"/>
              <a:t> This style involves less contribution to the group and more command over all choice by individual thought and judgment. (Mughal and kamal,2019).</a:t>
            </a:r>
          </a:p>
          <a:p>
            <a:pPr indent="-228600">
              <a:lnSpc>
                <a:spcPct val="90000"/>
              </a:lnSpc>
              <a:spcAft>
                <a:spcPts val="600"/>
              </a:spcAft>
              <a:buFont typeface="Arial" panose="020B0604020202020204" pitchFamily="34" charset="0"/>
              <a:buChar char="•"/>
            </a:pPr>
            <a:r>
              <a:rPr lang="en-US" sz="1800" dirty="0"/>
              <a:t>This can be seen as a more traditional approach of leadership .Leaders make decisions without referring, give instructions that they expect other to carry out and they have all authority and control within the group.</a:t>
            </a:r>
          </a:p>
          <a:p>
            <a:pPr marL="0" indent="0" algn="ctr">
              <a:buNone/>
            </a:pPr>
            <a:endParaRPr lang="en-US" sz="1800" dirty="0"/>
          </a:p>
        </p:txBody>
      </p:sp>
      <p:sp>
        <p:nvSpPr>
          <p:cNvPr id="5" name="Text Placeholder 4"/>
          <p:cNvSpPr>
            <a:spLocks noGrp="1"/>
          </p:cNvSpPr>
          <p:nvPr>
            <p:ph type="body" idx="4294967295"/>
          </p:nvPr>
        </p:nvSpPr>
        <p:spPr>
          <a:xfrm>
            <a:off x="143555" y="587375"/>
            <a:ext cx="6413610" cy="854075"/>
          </a:xfrm>
        </p:spPr>
        <p:txBody>
          <a:bodyPr>
            <a:noAutofit/>
          </a:bodyPr>
          <a:lstStyle/>
          <a:p>
            <a:pPr marL="0" indent="0">
              <a:buNone/>
            </a:pPr>
            <a:r>
              <a:rPr lang="en-US" sz="3200" b="1" dirty="0"/>
              <a:t>     Different leadership style</a:t>
            </a:r>
          </a:p>
        </p:txBody>
      </p:sp>
      <mc:AlternateContent xmlns:mc="http://schemas.openxmlformats.org/markup-compatibility/2006" xmlns:p14="http://schemas.microsoft.com/office/powerpoint/2010/main">
        <mc:Choice Requires="p14">
          <p:contentPart p14:bwMode="auto" r:id="rId2">
            <p14:nvContentPartPr>
              <p14:cNvPr id="9" name="Ink 8">
                <a:extLst>
                  <a:ext uri="{FF2B5EF4-FFF2-40B4-BE49-F238E27FC236}">
                    <a16:creationId xmlns:a16="http://schemas.microsoft.com/office/drawing/2014/main" id="{9C4527E5-83BE-05F5-96C0-DA78D2B929C4}"/>
                  </a:ext>
                </a:extLst>
              </p14:cNvPr>
              <p14:cNvContentPartPr/>
              <p14:nvPr/>
            </p14:nvContentPartPr>
            <p14:xfrm>
              <a:off x="1542218" y="2511269"/>
              <a:ext cx="360" cy="360"/>
            </p14:xfrm>
          </p:contentPart>
        </mc:Choice>
        <mc:Fallback xmlns="">
          <p:pic>
            <p:nvPicPr>
              <p:cNvPr id="9" name="Ink 8">
                <a:extLst>
                  <a:ext uri="{FF2B5EF4-FFF2-40B4-BE49-F238E27FC236}">
                    <a16:creationId xmlns:a16="http://schemas.microsoft.com/office/drawing/2014/main" id="{9C4527E5-83BE-05F5-96C0-DA78D2B929C4}"/>
                  </a:ext>
                </a:extLst>
              </p:cNvPr>
              <p:cNvPicPr/>
              <p:nvPr/>
            </p:nvPicPr>
            <p:blipFill>
              <a:blip r:embed="rId3"/>
              <a:stretch>
                <a:fillRect/>
              </a:stretch>
            </p:blipFill>
            <p:spPr>
              <a:xfrm>
                <a:off x="1533578" y="2502629"/>
                <a:ext cx="18000" cy="18000"/>
              </a:xfrm>
              <a:prstGeom prst="rect">
                <a:avLst/>
              </a:prstGeom>
            </p:spPr>
          </p:pic>
        </mc:Fallback>
      </mc:AlternateContent>
    </p:spTree>
    <p:extLst>
      <p:ext uri="{BB962C8B-B14F-4D97-AF65-F5344CB8AC3E}">
        <p14:creationId xmlns:p14="http://schemas.microsoft.com/office/powerpoint/2010/main" val="4170783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02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755331" y="1999637"/>
            <a:ext cx="4395038" cy="395784"/>
            <a:chOff x="6081624" y="1998368"/>
            <a:chExt cx="5613457" cy="782175"/>
          </a:xfrm>
          <a:solidFill>
            <a:schemeClr val="accent4"/>
          </a:solidFill>
        </p:grpSpPr>
        <p:sp>
          <p:nvSpPr>
            <p:cNvPr id="13" name="Rectangle 12">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3">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692189"/>
            <a:ext cx="8333796" cy="40959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0030757-93C2-600D-79D8-F0BCA816F6F6}"/>
              </a:ext>
            </a:extLst>
          </p:cNvPr>
          <p:cNvSpPr txBox="1"/>
          <p:nvPr/>
        </p:nvSpPr>
        <p:spPr>
          <a:xfrm>
            <a:off x="966978" y="244561"/>
            <a:ext cx="7387313" cy="4206749"/>
          </a:xfrm>
          <a:prstGeom prst="rect">
            <a:avLst/>
          </a:prstGeom>
        </p:spPr>
        <p:txBody>
          <a:bodyPr vert="horz" lIns="91440" tIns="45720" rIns="91440" bIns="45720" rtlCol="0" anchor="ctr">
            <a:normAutofit/>
          </a:bodyPr>
          <a:lstStyle/>
          <a:p>
            <a:pPr>
              <a:lnSpc>
                <a:spcPct val="90000"/>
              </a:lnSpc>
              <a:spcAft>
                <a:spcPts val="600"/>
              </a:spcAft>
            </a:pPr>
            <a:r>
              <a:rPr lang="en-US" b="1" dirty="0"/>
              <a:t>Democratic - </a:t>
            </a:r>
            <a:r>
              <a:rPr lang="en-US" dirty="0"/>
              <a:t>groups are participative and take independent direction, its style is more viable, useful and expanded positive profound quality in this gathering. It likewise makes excessive interest to advance gathering individuals by keep up with appropriate social equality (Wood, 2010).</a:t>
            </a:r>
          </a:p>
          <a:p>
            <a:pPr>
              <a:lnSpc>
                <a:spcPct val="90000"/>
              </a:lnSpc>
              <a:spcAft>
                <a:spcPts val="600"/>
              </a:spcAft>
            </a:pPr>
            <a:endParaRPr lang="en-US" dirty="0"/>
          </a:p>
          <a:p>
            <a:pPr>
              <a:lnSpc>
                <a:spcPct val="90000"/>
              </a:lnSpc>
              <a:spcAft>
                <a:spcPts val="600"/>
              </a:spcAft>
            </a:pPr>
            <a:r>
              <a:rPr lang="en-US" dirty="0" err="1"/>
              <a:t>Kippenberger</a:t>
            </a:r>
            <a:r>
              <a:rPr lang="en-US" dirty="0"/>
              <a:t>, T. (2002 ) Subsequently it is presently perceived that, to get the best out of individuals, they should be driven, not simply overseen as subordinates. They need to feel roused, committed, and, surprisingly, cheer up. Influence, not intimidation, is required. Status and position are at this point sufficiently not to obtain the genuine outcomes expected in a profoundly cutthroat age, individuals need to need to put forth a valiant effort, not simply be informed to do as such.</a:t>
            </a: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p:txBody>
      </p:sp>
    </p:spTree>
    <p:extLst>
      <p:ext uri="{BB962C8B-B14F-4D97-AF65-F5344CB8AC3E}">
        <p14:creationId xmlns:p14="http://schemas.microsoft.com/office/powerpoint/2010/main" val="1543085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794604" y="-831741"/>
            <a:ext cx="5384871" cy="3919923"/>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5" name="TextBox 4">
            <a:extLst>
              <a:ext uri="{FF2B5EF4-FFF2-40B4-BE49-F238E27FC236}">
                <a16:creationId xmlns:a16="http://schemas.microsoft.com/office/drawing/2014/main" id="{30030757-93C2-600D-79D8-F0BCA816F6F6}"/>
              </a:ext>
            </a:extLst>
          </p:cNvPr>
          <p:cNvSpPr txBox="1"/>
          <p:nvPr/>
        </p:nvSpPr>
        <p:spPr>
          <a:xfrm>
            <a:off x="4417733" y="174514"/>
            <a:ext cx="4704589" cy="4840516"/>
          </a:xfrm>
          <a:prstGeom prst="rect">
            <a:avLst/>
          </a:prstGeom>
        </p:spPr>
        <p:txBody>
          <a:bodyPr vert="horz" lIns="91440" tIns="45720" rIns="91440" bIns="45720" rtlCol="0">
            <a:normAutofit/>
          </a:bodyPr>
          <a:lstStyle/>
          <a:p>
            <a:pPr>
              <a:lnSpc>
                <a:spcPct val="90000"/>
              </a:lnSpc>
              <a:spcAft>
                <a:spcPts val="600"/>
              </a:spcAft>
            </a:pPr>
            <a:r>
              <a:rPr lang="en-US" sz="1600" dirty="0"/>
              <a:t>				</a:t>
            </a:r>
          </a:p>
          <a:p>
            <a:pPr indent="-228600">
              <a:lnSpc>
                <a:spcPct val="90000"/>
              </a:lnSpc>
              <a:spcAft>
                <a:spcPts val="600"/>
              </a:spcAft>
              <a:buFont typeface="Arial" panose="020B0604020202020204" pitchFamily="34" charset="0"/>
              <a:buChar char="•"/>
            </a:pPr>
            <a:r>
              <a:rPr lang="en-US" sz="1600" b="1" dirty="0"/>
              <a:t>Laissez-faire</a:t>
            </a:r>
            <a:r>
              <a:rPr lang="en-US" sz="1600" dirty="0"/>
              <a:t>- in this style, which included exceptionally low levels of any type of movement by the pioneer (Kippenberger,2002).The result is usually negative because there is no guidance from leaders, this could leave team members de-motivated and lose sense of direction.</a:t>
            </a:r>
          </a:p>
          <a:p>
            <a:pPr indent="-228600">
              <a:lnSpc>
                <a:spcPct val="90000"/>
              </a:lnSpc>
              <a:spcAft>
                <a:spcPts val="600"/>
              </a:spcAft>
              <a:buFont typeface="Arial" panose="020B0604020202020204" pitchFamily="34" charset="0"/>
              <a:buChar char="•"/>
            </a:pPr>
            <a:r>
              <a:rPr lang="en-US" sz="1600" b="1" dirty="0"/>
              <a:t>Transactional leadership-</a:t>
            </a:r>
            <a:r>
              <a:rPr lang="en-US" sz="1600" dirty="0"/>
              <a:t> is an administrative style that depends on achieving objectives </a:t>
            </a:r>
          </a:p>
          <a:p>
            <a:pPr>
              <a:lnSpc>
                <a:spcPct val="90000"/>
              </a:lnSpc>
              <a:spcAft>
                <a:spcPts val="600"/>
              </a:spcAft>
            </a:pPr>
            <a:r>
              <a:rPr lang="en-US" sz="1600" dirty="0"/>
              <a:t>through construction, management and an arrangement of disciplines. This results-arranged approach functions admirably with self motivated workers (Bass and Riggio,2006/2007 ).</a:t>
            </a:r>
          </a:p>
          <a:p>
            <a:pPr indent="-228600">
              <a:lnSpc>
                <a:spcPct val="90000"/>
              </a:lnSpc>
              <a:spcAft>
                <a:spcPts val="600"/>
              </a:spcAft>
              <a:buFont typeface="Arial" panose="020B0604020202020204" pitchFamily="34" charset="0"/>
              <a:buChar char="•"/>
            </a:pPr>
            <a:r>
              <a:rPr lang="en-US" sz="1600" b="1" dirty="0"/>
              <a:t>Transformation leadership-  </a:t>
            </a:r>
            <a:r>
              <a:rPr lang="en-US" sz="1600" dirty="0"/>
              <a:t>is a most common in use style built on trust on the leader's part  intelligence and assurance from team member's part .it bring change in people and empower them to learn and adopt the challenge (Kippenberger,2002).</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p:txBody>
      </p:sp>
    </p:spTree>
    <p:extLst>
      <p:ext uri="{BB962C8B-B14F-4D97-AF65-F5344CB8AC3E}">
        <p14:creationId xmlns:p14="http://schemas.microsoft.com/office/powerpoint/2010/main" val="1145587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6C5F2E-B3B2-62DF-B0B1-E3546F9D1149}"/>
              </a:ext>
            </a:extLst>
          </p:cNvPr>
          <p:cNvSpPr txBox="1"/>
          <p:nvPr/>
        </p:nvSpPr>
        <p:spPr>
          <a:xfrm>
            <a:off x="0" y="739290"/>
            <a:ext cx="9248756" cy="4524315"/>
          </a:xfrm>
          <a:prstGeom prst="rect">
            <a:avLst/>
          </a:prstGeom>
          <a:noFill/>
        </p:spPr>
        <p:txBody>
          <a:bodyPr wrap="square" rtlCol="0">
            <a:spAutoFit/>
          </a:bodyPr>
          <a:lstStyle/>
          <a:p>
            <a:r>
              <a:rPr lang="en-GB" dirty="0"/>
              <a:t> </a:t>
            </a:r>
            <a:r>
              <a:rPr lang="en-GB" b="1" dirty="0"/>
              <a:t>My Favourite Leadership Style- </a:t>
            </a:r>
            <a:r>
              <a:rPr lang="en-GB" dirty="0"/>
              <a:t>A leader can adopt any of the above mentioned style. All </a:t>
            </a:r>
          </a:p>
          <a:p>
            <a:r>
              <a:rPr lang="en-GB" dirty="0"/>
              <a:t>depend on the circumstances and  situation at the work place. I conducted a test regarding different leadership style ,the style that suite me is democratic . This type of style is people oriented as all members are given the chance to participate, concepts are exchange freely.</a:t>
            </a:r>
          </a:p>
          <a:p>
            <a:endParaRPr lang="en-GB" dirty="0"/>
          </a:p>
          <a:p>
            <a:r>
              <a:rPr lang="en-GB" dirty="0"/>
              <a:t>Advantages and Disadvantages of my leaders style</a:t>
            </a:r>
          </a:p>
          <a:p>
            <a:endParaRPr lang="en-GB" dirty="0"/>
          </a:p>
          <a:p>
            <a:r>
              <a:rPr lang="en-GB" b="1" dirty="0"/>
              <a:t>Advantages</a:t>
            </a:r>
          </a:p>
          <a:p>
            <a:pPr marL="285750" indent="-285750">
              <a:buFont typeface="Arial" panose="020B0604020202020204" pitchFamily="34" charset="0"/>
              <a:buChar char="•"/>
            </a:pPr>
            <a:r>
              <a:rPr lang="en-GB" dirty="0"/>
              <a:t>Leaders encourage decision making</a:t>
            </a:r>
          </a:p>
          <a:p>
            <a:pPr marL="285750" indent="-285750">
              <a:buFont typeface="Arial" panose="020B0604020202020204" pitchFamily="34" charset="0"/>
              <a:buChar char="•"/>
            </a:pPr>
            <a:r>
              <a:rPr lang="en-GB" dirty="0"/>
              <a:t>All members are involved in team discussions</a:t>
            </a:r>
          </a:p>
          <a:p>
            <a:pPr marL="285750" indent="-285750">
              <a:buFont typeface="Arial" panose="020B0604020202020204" pitchFamily="34" charset="0"/>
              <a:buChar char="•"/>
            </a:pPr>
            <a:r>
              <a:rPr lang="en-GB" dirty="0"/>
              <a:t>Members feel part of a team makes people feel involved and supportive</a:t>
            </a:r>
          </a:p>
          <a:p>
            <a:r>
              <a:rPr lang="en-GB" b="1" dirty="0"/>
              <a:t>Disadvantages</a:t>
            </a:r>
          </a:p>
          <a:p>
            <a:pPr marL="285750" indent="-285750">
              <a:buFont typeface="Arial" panose="020B0604020202020204" pitchFamily="34" charset="0"/>
              <a:buChar char="•"/>
            </a:pPr>
            <a:r>
              <a:rPr lang="en-GB" dirty="0"/>
              <a:t>Large groups – conflict of interest</a:t>
            </a:r>
          </a:p>
          <a:p>
            <a:pPr marL="285750" indent="-285750">
              <a:buFont typeface="Arial" panose="020B0604020202020204" pitchFamily="34" charset="0"/>
              <a:buChar char="•"/>
            </a:pPr>
            <a:r>
              <a:rPr lang="en-GB" dirty="0"/>
              <a:t>Slow decision making</a:t>
            </a:r>
          </a:p>
          <a:p>
            <a:pPr marL="285750" indent="-285750">
              <a:buFont typeface="Arial" panose="020B0604020202020204" pitchFamily="34" charset="0"/>
              <a:buChar char="•"/>
            </a:pPr>
            <a:r>
              <a:rPr lang="en-GB" dirty="0"/>
              <a:t>Time consuming</a:t>
            </a:r>
          </a:p>
          <a:p>
            <a:endParaRPr lang="en-GB" dirty="0"/>
          </a:p>
        </p:txBody>
      </p:sp>
    </p:spTree>
    <p:extLst>
      <p:ext uri="{BB962C8B-B14F-4D97-AF65-F5344CB8AC3E}">
        <p14:creationId xmlns:p14="http://schemas.microsoft.com/office/powerpoint/2010/main" val="274103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CC3C76-EB05-BC8F-3928-5EEDEA718332}"/>
              </a:ext>
            </a:extLst>
          </p:cNvPr>
          <p:cNvSpPr txBox="1"/>
          <p:nvPr/>
        </p:nvSpPr>
        <p:spPr>
          <a:xfrm>
            <a:off x="754376" y="1134836"/>
            <a:ext cx="7787955" cy="3477875"/>
          </a:xfrm>
          <a:prstGeom prst="rect">
            <a:avLst/>
          </a:prstGeom>
          <a:noFill/>
        </p:spPr>
        <p:txBody>
          <a:bodyPr wrap="square" rtlCol="0">
            <a:spAutoFit/>
          </a:bodyPr>
          <a:lstStyle/>
          <a:p>
            <a:r>
              <a:rPr lang="en-GB" sz="2000" b="1" dirty="0"/>
              <a:t>Conclusion</a:t>
            </a:r>
          </a:p>
          <a:p>
            <a:r>
              <a:rPr lang="en-GB" sz="2000" dirty="0"/>
              <a:t>After researching various leadership styles during the lectures , democratic appears to be the most effective leadership style. There are significant positive points compared to other leadership style and the limitations of a democratic leadership are few. Workplace scenario have been discussed which illustrate the democratic leadership style is people oriented rather task oriented and communication is free flowing, this leads to a high motivated team.</a:t>
            </a:r>
          </a:p>
          <a:p>
            <a:endParaRPr lang="en-GB" sz="2000" dirty="0"/>
          </a:p>
          <a:p>
            <a:r>
              <a:rPr lang="en-GB" sz="2000" dirty="0"/>
              <a:t> Lastly, democratic can have an positive impact on the productivity and efficiency within the workplace.</a:t>
            </a:r>
          </a:p>
        </p:txBody>
      </p:sp>
    </p:spTree>
    <p:extLst>
      <p:ext uri="{BB962C8B-B14F-4D97-AF65-F5344CB8AC3E}">
        <p14:creationId xmlns:p14="http://schemas.microsoft.com/office/powerpoint/2010/main" val="505171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D5599C-59DE-0071-D8D6-A047BCB21D6E}"/>
              </a:ext>
            </a:extLst>
          </p:cNvPr>
          <p:cNvSpPr txBox="1"/>
          <p:nvPr/>
        </p:nvSpPr>
        <p:spPr>
          <a:xfrm>
            <a:off x="143557" y="128470"/>
            <a:ext cx="9000445" cy="5494196"/>
          </a:xfrm>
          <a:prstGeom prst="rect">
            <a:avLst/>
          </a:prstGeom>
          <a:noFill/>
        </p:spPr>
        <p:txBody>
          <a:bodyPr wrap="square" rtlCol="0">
            <a:spAutoFit/>
          </a:bodyPr>
          <a:lstStyle/>
          <a:p>
            <a:r>
              <a:rPr lang="en-GB" dirty="0"/>
              <a:t>             </a:t>
            </a:r>
            <a:r>
              <a:rPr lang="en-GB" b="1" dirty="0"/>
              <a:t>References.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Humphrey, R., 2014. Effective Leadership: Theory, Cases, and Applications. 55 City Road, London: SAGE Publications, Inc. Available at: &lt;https://dx.doi.org/10.4135/9781544308524&gt; [Accessed 14 Jul 2022].</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Kippenberger</a:t>
            </a:r>
            <a:r>
              <a:rPr lang="en-GB" sz="1800" dirty="0">
                <a:effectLst/>
                <a:latin typeface="Calibri" panose="020F0502020204030204" pitchFamily="34" charset="0"/>
                <a:ea typeface="DengXian" panose="02010600030101010101" pitchFamily="2" charset="-122"/>
                <a:cs typeface="Times New Roman" panose="02020603050405020304" pitchFamily="18" charset="0"/>
              </a:rPr>
              <a:t>, T. (2002) Leadership styles. Oxford: Capstone Pub.</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Kippenberger</a:t>
            </a:r>
            <a:r>
              <a:rPr lang="en-GB" sz="1800" dirty="0">
                <a:effectLst/>
                <a:latin typeface="Calibri" panose="020F0502020204030204" pitchFamily="34" charset="0"/>
                <a:ea typeface="DengXian" panose="02010600030101010101" pitchFamily="2" charset="-122"/>
                <a:cs typeface="Times New Roman" panose="02020603050405020304" pitchFamily="18" charset="0"/>
              </a:rPr>
              <a:t>, T. (2002) Leadership styles. Oxford: Capstone Pub.</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Kippenberger</a:t>
            </a:r>
            <a:r>
              <a:rPr lang="en-GB" sz="1800" dirty="0">
                <a:effectLst/>
                <a:latin typeface="Calibri" panose="020F0502020204030204" pitchFamily="34" charset="0"/>
                <a:ea typeface="DengXian" panose="02010600030101010101" pitchFamily="2" charset="-122"/>
                <a:cs typeface="Times New Roman" panose="02020603050405020304" pitchFamily="18" charset="0"/>
              </a:rPr>
              <a:t>, T. (2002)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Leadership styles</a:t>
            </a:r>
            <a:r>
              <a:rPr lang="en-GB" sz="1800" dirty="0">
                <a:effectLst/>
                <a:latin typeface="Calibri" panose="020F0502020204030204" pitchFamily="34" charset="0"/>
                <a:ea typeface="DengXian" panose="02010600030101010101" pitchFamily="2" charset="-122"/>
                <a:cs typeface="Times New Roman" panose="02020603050405020304" pitchFamily="18" charset="0"/>
              </a:rPr>
              <a:t>. Oxford: Capstone Pub.</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Mughal, Y. H. and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Kamāl</a:t>
            </a:r>
            <a:r>
              <a:rPr lang="en-GB" sz="1800" dirty="0">
                <a:effectLst/>
                <a:latin typeface="Calibri" panose="020F0502020204030204" pitchFamily="34" charset="0"/>
                <a:ea typeface="DengXian" panose="02010600030101010101" pitchFamily="2" charset="-122"/>
                <a:cs typeface="Times New Roman" panose="02020603050405020304" pitchFamily="18" charset="0"/>
              </a:rPr>
              <a:t>, S. (2019) Servant leadership styles and strategic decision making. Hershey, PA: IGI Global.</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Nanjundeswaraswamy, T.S. and Swamy, D.R., 2014. Leadership styles.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Advances in management</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7</a:t>
            </a:r>
            <a:r>
              <a:rPr lang="en-GB" sz="1800" dirty="0">
                <a:effectLst/>
                <a:latin typeface="Calibri" panose="020F0502020204030204" pitchFamily="34" charset="0"/>
                <a:ea typeface="DengXian" panose="02010600030101010101" pitchFamily="2" charset="-122"/>
                <a:cs typeface="Times New Roman" panose="02020603050405020304" pitchFamily="18" charset="0"/>
              </a:rPr>
              <a:t>(2), p.57.</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Reed, B.N.,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Klutts</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A.M. and Mattingly, T.J., 2019. A systematic review of leadership definitions, competencies, and assessment methods in pharmacy education.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American Journal of Pharmaceutical Education</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83</a:t>
            </a:r>
            <a:r>
              <a:rPr lang="en-GB" sz="1800" dirty="0">
                <a:effectLst/>
                <a:latin typeface="Calibri" panose="020F0502020204030204" pitchFamily="34" charset="0"/>
                <a:ea typeface="DengXian" panose="02010600030101010101" pitchFamily="2" charset="-122"/>
                <a:cs typeface="Times New Roman" panose="02020603050405020304" pitchFamily="18" charset="0"/>
              </a:rPr>
              <a:t>(9).</a:t>
            </a:r>
          </a:p>
          <a:p>
            <a:endParaRPr lang="en-GB" dirty="0"/>
          </a:p>
          <a:p>
            <a:endParaRPr lang="en-GB" dirty="0"/>
          </a:p>
        </p:txBody>
      </p:sp>
    </p:spTree>
    <p:extLst>
      <p:ext uri="{BB962C8B-B14F-4D97-AF65-F5344CB8AC3E}">
        <p14:creationId xmlns:p14="http://schemas.microsoft.com/office/powerpoint/2010/main" val="42685292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933</Words>
  <Application>Microsoft Office PowerPoint</Application>
  <PresentationFormat>On-screen Show (16:9)</PresentationFormat>
  <Paragraphs>53</Paragraphs>
  <Slides>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Student name :Zamir Ahmed ID Number:1919946 Program : BA Leadership and management  Module: Emergent Leadership Skills in the workplace Module code:BMSW6101 Lecturer Name:Sujeewa Herath   </vt:lpstr>
      <vt:lpstr>Table of  Content </vt:lpstr>
      <vt:lpstr>Introduction: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2017-08-01T15:40:51Z</dcterms:created>
  <dcterms:modified xsi:type="dcterms:W3CDTF">2022-07-14T22:10:23Z</dcterms:modified>
</cp:coreProperties>
</file>