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5"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6" r:id="rId19"/>
    <p:sldId id="274" r:id="rId20"/>
    <p:sldId id="275" r:id="rId21"/>
    <p:sldId id="277" r:id="rId22"/>
    <p:sldId id="278" r:id="rId23"/>
    <p:sldId id="279" r:id="rId24"/>
    <p:sldId id="280" r:id="rId25"/>
    <p:sldId id="281" r:id="rId26"/>
    <p:sldId id="282" r:id="rId27"/>
    <p:sldId id="283" r:id="rId28"/>
    <p:sldId id="285" r:id="rId29"/>
    <p:sldId id="284" r:id="rId30"/>
    <p:sldId id="286" r:id="rId31"/>
    <p:sldId id="287" r:id="rId32"/>
    <p:sldId id="288" r:id="rId33"/>
    <p:sldId id="289" r:id="rId34"/>
    <p:sldId id="290" r:id="rId35"/>
    <p:sldId id="291" r:id="rId36"/>
    <p:sldId id="292" r:id="rId37"/>
    <p:sldId id="293"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43"/>
  </p:normalViewPr>
  <p:slideViewPr>
    <p:cSldViewPr snapToGrid="0" snapToObjects="1">
      <p:cViewPr>
        <p:scale>
          <a:sx n="89" d="100"/>
          <a:sy n="89" d="100"/>
        </p:scale>
        <p:origin x="896" y="6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08B9EBBA-996F-894A-B54A-D6246ED52CEA}" type="datetimeFigureOut">
              <a:rPr lang="en-US" smtClean="0"/>
              <a:pPr/>
              <a:t>5/21/18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1403691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3A1323-8D79-1946-B0D7-40001CF92E9D}" type="datetimeFigureOut">
              <a:rPr lang="en-US" smtClean="0"/>
              <a:pPr/>
              <a:t>5/21/18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0831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8DFA1846-DA80-1C48-A609-854EA85C59AD}" type="datetimeFigureOut">
              <a:rPr lang="en-US" smtClean="0"/>
              <a:pPr/>
              <a:t>5/21/18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9794947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7302355-E14B-8545-A8F8-0FE83CC9D524}" type="datetimeFigureOut">
              <a:rPr lang="en-US" smtClean="0"/>
              <a:pPr/>
              <a:t>5/21/18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38513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09B482E8-6E0E-1B4F-B1FD-C69DB9E858D9}" type="datetimeFigureOut">
              <a:rPr lang="en-US" smtClean="0"/>
              <a:pPr/>
              <a:t>5/21/18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95152455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5/21/18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2830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5/21/18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69336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0DF5E60-9974-AC48-9591-99C2BB44B7CF}" type="datetimeFigureOut">
              <a:rPr lang="en-US" smtClean="0"/>
              <a:pPr/>
              <a:t>5/21/18</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5805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9B482E8-6E0E-1B4F-B1FD-C69DB9E858D9}" type="datetimeFigureOut">
              <a:rPr lang="en-US" smtClean="0"/>
              <a:pPr/>
              <a:t>5/21/18</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2774274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5/21/18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9736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smtClean="0"/>
              <a:pPr/>
              <a:t>5/21/18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14703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09B482E8-6E0E-1B4F-B1FD-C69DB9E858D9}" type="datetimeFigureOut">
              <a:rPr lang="en-US" smtClean="0"/>
              <a:pPr/>
              <a:t>5/21/18</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47812119"/>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B688E-4FB8-A349-B2F3-86652B7FF98B}"/>
              </a:ext>
            </a:extLst>
          </p:cNvPr>
          <p:cNvSpPr>
            <a:spLocks noGrp="1"/>
          </p:cNvSpPr>
          <p:nvPr>
            <p:ph type="ctrTitle"/>
          </p:nvPr>
        </p:nvSpPr>
        <p:spPr>
          <a:xfrm>
            <a:off x="1735667" y="710463"/>
            <a:ext cx="8991600" cy="2146853"/>
          </a:xfrm>
          <a:ln>
            <a:solidFill>
              <a:schemeClr val="accent2">
                <a:lumMod val="75000"/>
              </a:schemeClr>
            </a:solidFill>
          </a:ln>
        </p:spPr>
        <p:txBody>
          <a:bodyPr>
            <a:noAutofit/>
          </a:bodyPr>
          <a:lstStyle/>
          <a:p>
            <a:r>
              <a:rPr lang="en-GB" sz="2000" b="1" dirty="0"/>
              <a:t>Identifying factors that influence breastfeeding practices and exclusive breastfeeding initiation amongst women in Britain (an exploration of women’s breastfeeding experience): A mixed method study.</a:t>
            </a:r>
            <a:endParaRPr lang="en-GB" sz="2000" dirty="0"/>
          </a:p>
        </p:txBody>
      </p:sp>
      <p:sp>
        <p:nvSpPr>
          <p:cNvPr id="3" name="Subtitle 2">
            <a:extLst>
              <a:ext uri="{FF2B5EF4-FFF2-40B4-BE49-F238E27FC236}">
                <a16:creationId xmlns:a16="http://schemas.microsoft.com/office/drawing/2014/main" id="{C5CCE466-DBAF-2E44-86EE-A43526852A20}"/>
              </a:ext>
            </a:extLst>
          </p:cNvPr>
          <p:cNvSpPr>
            <a:spLocks noGrp="1"/>
          </p:cNvSpPr>
          <p:nvPr>
            <p:ph type="subTitle" idx="1"/>
          </p:nvPr>
        </p:nvSpPr>
        <p:spPr>
          <a:xfrm>
            <a:off x="1408261" y="2969921"/>
            <a:ext cx="4823206" cy="1239894"/>
          </a:xfrm>
        </p:spPr>
        <p:txBody>
          <a:bodyPr/>
          <a:lstStyle/>
          <a:p>
            <a:r>
              <a:rPr lang="en-GB" dirty="0"/>
              <a:t>By Gemma Stephenson</a:t>
            </a:r>
          </a:p>
        </p:txBody>
      </p:sp>
      <p:pic>
        <p:nvPicPr>
          <p:cNvPr id="4" name="Picture 3">
            <a:extLst>
              <a:ext uri="{FF2B5EF4-FFF2-40B4-BE49-F238E27FC236}">
                <a16:creationId xmlns:a16="http://schemas.microsoft.com/office/drawing/2014/main" id="{4FFFAB73-03DB-154B-B8EC-388956CA6498}"/>
              </a:ext>
            </a:extLst>
          </p:cNvPr>
          <p:cNvPicPr>
            <a:picLocks noChangeAspect="1"/>
          </p:cNvPicPr>
          <p:nvPr/>
        </p:nvPicPr>
        <p:blipFill>
          <a:blip r:embed="rId2"/>
          <a:stretch>
            <a:fillRect/>
          </a:stretch>
        </p:blipFill>
        <p:spPr>
          <a:xfrm>
            <a:off x="5805339" y="2969921"/>
            <a:ext cx="6386661" cy="3888080"/>
          </a:xfrm>
          <a:prstGeom prst="rect">
            <a:avLst/>
          </a:prstGeom>
        </p:spPr>
      </p:pic>
    </p:spTree>
    <p:extLst>
      <p:ext uri="{BB962C8B-B14F-4D97-AF65-F5344CB8AC3E}">
        <p14:creationId xmlns:p14="http://schemas.microsoft.com/office/powerpoint/2010/main" val="514074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D4A94-6421-AD40-B53B-574027215D10}"/>
              </a:ext>
            </a:extLst>
          </p:cNvPr>
          <p:cNvSpPr>
            <a:spLocks noGrp="1"/>
          </p:cNvSpPr>
          <p:nvPr>
            <p:ph type="title"/>
          </p:nvPr>
        </p:nvSpPr>
        <p:spPr>
          <a:xfrm>
            <a:off x="508861" y="453248"/>
            <a:ext cx="11174278" cy="1188720"/>
          </a:xfrm>
          <a:ln>
            <a:solidFill>
              <a:schemeClr val="accent2">
                <a:lumMod val="75000"/>
              </a:schemeClr>
            </a:solidFill>
          </a:ln>
        </p:spPr>
        <p:txBody>
          <a:bodyPr/>
          <a:lstStyle/>
          <a:p>
            <a:r>
              <a:rPr lang="en-GB" dirty="0"/>
              <a:t>Introduction…</a:t>
            </a:r>
          </a:p>
        </p:txBody>
      </p:sp>
      <p:sp>
        <p:nvSpPr>
          <p:cNvPr id="3" name="Content Placeholder 2">
            <a:extLst>
              <a:ext uri="{FF2B5EF4-FFF2-40B4-BE49-F238E27FC236}">
                <a16:creationId xmlns:a16="http://schemas.microsoft.com/office/drawing/2014/main" id="{585D7C73-DB3D-AC4A-98D1-67DE8E405710}"/>
              </a:ext>
            </a:extLst>
          </p:cNvPr>
          <p:cNvSpPr>
            <a:spLocks noGrp="1"/>
          </p:cNvSpPr>
          <p:nvPr>
            <p:ph idx="1"/>
          </p:nvPr>
        </p:nvSpPr>
        <p:spPr>
          <a:xfrm>
            <a:off x="508861" y="1813302"/>
            <a:ext cx="11174278" cy="4850969"/>
          </a:xfrm>
        </p:spPr>
        <p:txBody>
          <a:bodyPr/>
          <a:lstStyle/>
          <a:p>
            <a:pPr>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Literature review</a:t>
            </a:r>
          </a:p>
          <a:p>
            <a:pPr>
              <a:buClr>
                <a:schemeClr val="accent2">
                  <a:lumMod val="75000"/>
                </a:schemeClr>
              </a:buClr>
              <a:buFont typeface="Wingdings" pitchFamily="2" charset="2"/>
              <a:buChar char="v"/>
            </a:pPr>
            <a:r>
              <a:rPr lang="en-GB" dirty="0"/>
              <a:t>Rationale and aims</a:t>
            </a:r>
          </a:p>
          <a:p>
            <a:pPr>
              <a:buClr>
                <a:schemeClr val="accent2">
                  <a:lumMod val="75000"/>
                </a:schemeClr>
              </a:buClr>
              <a:buFont typeface="Wingdings" pitchFamily="2" charset="2"/>
              <a:buChar char="v"/>
            </a:pPr>
            <a:r>
              <a:rPr lang="en-GB" dirty="0"/>
              <a:t>Hypotheses</a:t>
            </a:r>
          </a:p>
          <a:p>
            <a:pPr>
              <a:buClr>
                <a:schemeClr val="accent2">
                  <a:lumMod val="75000"/>
                </a:schemeClr>
              </a:buClr>
              <a:buFont typeface="Wingdings" pitchFamily="2" charset="2"/>
              <a:buChar char="v"/>
            </a:pPr>
            <a:r>
              <a:rPr lang="en-GB" dirty="0"/>
              <a:t>Research questions</a:t>
            </a:r>
          </a:p>
          <a:p>
            <a:pPr>
              <a:buClr>
                <a:schemeClr val="accent2">
                  <a:lumMod val="75000"/>
                </a:schemeClr>
              </a:buClr>
              <a:buFont typeface="Wingdings" pitchFamily="2" charset="2"/>
              <a:buChar char="v"/>
            </a:pPr>
            <a:r>
              <a:rPr lang="en-GB" dirty="0"/>
              <a:t>Quantitative methodology</a:t>
            </a:r>
          </a:p>
          <a:p>
            <a:pPr>
              <a:buClr>
                <a:schemeClr val="accent2">
                  <a:lumMod val="75000"/>
                </a:schemeClr>
              </a:buClr>
              <a:buFont typeface="Wingdings" pitchFamily="2" charset="2"/>
              <a:buChar char="v"/>
            </a:pPr>
            <a:r>
              <a:rPr lang="en-GB" dirty="0"/>
              <a:t>Quantitative results</a:t>
            </a:r>
          </a:p>
          <a:p>
            <a:pPr>
              <a:buClr>
                <a:schemeClr val="accent2">
                  <a:lumMod val="75000"/>
                </a:schemeClr>
              </a:buClr>
              <a:buFont typeface="Wingdings" pitchFamily="2" charset="2"/>
              <a:buChar char="v"/>
            </a:pPr>
            <a:r>
              <a:rPr lang="en-GB" dirty="0"/>
              <a:t>Quantitative mini-discussion</a:t>
            </a:r>
          </a:p>
          <a:p>
            <a:pPr>
              <a:buClr>
                <a:schemeClr val="accent2">
                  <a:lumMod val="75000"/>
                </a:schemeClr>
              </a:buClr>
              <a:buFont typeface="Wingdings" pitchFamily="2" charset="2"/>
              <a:buChar char="v"/>
            </a:pPr>
            <a:r>
              <a:rPr lang="en-GB" dirty="0"/>
              <a:t>Qualitative methodology</a:t>
            </a:r>
          </a:p>
          <a:p>
            <a:pPr>
              <a:buClr>
                <a:schemeClr val="accent2">
                  <a:lumMod val="75000"/>
                </a:schemeClr>
              </a:buClr>
              <a:buFont typeface="Wingdings" pitchFamily="2" charset="2"/>
              <a:buChar char="v"/>
            </a:pPr>
            <a:r>
              <a:rPr lang="en-GB" dirty="0"/>
              <a:t>Ethical consideration</a:t>
            </a:r>
          </a:p>
          <a:p>
            <a:pPr>
              <a:buClr>
                <a:schemeClr val="accent2">
                  <a:lumMod val="75000"/>
                </a:schemeClr>
              </a:buClr>
              <a:buFont typeface="Wingdings" pitchFamily="2" charset="2"/>
              <a:buChar char="v"/>
            </a:pPr>
            <a:r>
              <a:rPr lang="en-GB" dirty="0"/>
              <a:t>Qualitative results </a:t>
            </a:r>
          </a:p>
          <a:p>
            <a:pPr>
              <a:buClr>
                <a:schemeClr val="accent2">
                  <a:lumMod val="75000"/>
                </a:schemeClr>
              </a:buClr>
              <a:buFont typeface="Wingdings" pitchFamily="2" charset="2"/>
              <a:buChar char="v"/>
            </a:pPr>
            <a:r>
              <a:rPr lang="en-GB" dirty="0"/>
              <a:t>General discussion </a:t>
            </a:r>
          </a:p>
          <a:p>
            <a:pPr>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endParaRPr lang="en-GB" dirty="0"/>
          </a:p>
        </p:txBody>
      </p:sp>
      <p:pic>
        <p:nvPicPr>
          <p:cNvPr id="4" name="Picture 3">
            <a:extLst>
              <a:ext uri="{FF2B5EF4-FFF2-40B4-BE49-F238E27FC236}">
                <a16:creationId xmlns:a16="http://schemas.microsoft.com/office/drawing/2014/main" id="{D9E5D8D4-147E-454F-BD41-8B501919024B}"/>
              </a:ext>
            </a:extLst>
          </p:cNvPr>
          <p:cNvPicPr>
            <a:picLocks noChangeAspect="1"/>
          </p:cNvPicPr>
          <p:nvPr/>
        </p:nvPicPr>
        <p:blipFill>
          <a:blip r:embed="rId2"/>
          <a:stretch>
            <a:fillRect/>
          </a:stretch>
        </p:blipFill>
        <p:spPr>
          <a:xfrm>
            <a:off x="6931139" y="1862786"/>
            <a:ext cx="4752000" cy="4752000"/>
          </a:xfrm>
          <a:prstGeom prst="rect">
            <a:avLst/>
          </a:prstGeom>
        </p:spPr>
      </p:pic>
    </p:spTree>
    <p:extLst>
      <p:ext uri="{BB962C8B-B14F-4D97-AF65-F5344CB8AC3E}">
        <p14:creationId xmlns:p14="http://schemas.microsoft.com/office/powerpoint/2010/main" val="8858373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DD883-050F-3A47-BB39-732FA4A0BD48}"/>
              </a:ext>
            </a:extLst>
          </p:cNvPr>
          <p:cNvSpPr>
            <a:spLocks noGrp="1"/>
          </p:cNvSpPr>
          <p:nvPr>
            <p:ph type="title"/>
          </p:nvPr>
        </p:nvSpPr>
        <p:spPr>
          <a:xfrm>
            <a:off x="575733" y="304291"/>
            <a:ext cx="11057467" cy="1188720"/>
          </a:xfrm>
          <a:ln>
            <a:solidFill>
              <a:schemeClr val="accent2">
                <a:lumMod val="75000"/>
              </a:schemeClr>
            </a:solidFill>
          </a:ln>
        </p:spPr>
        <p:txBody>
          <a:bodyPr/>
          <a:lstStyle/>
          <a:p>
            <a:r>
              <a:rPr lang="en-GB" dirty="0"/>
              <a:t>Literature review…</a:t>
            </a:r>
          </a:p>
        </p:txBody>
      </p:sp>
      <p:sp>
        <p:nvSpPr>
          <p:cNvPr id="3" name="Content Placeholder 2">
            <a:extLst>
              <a:ext uri="{FF2B5EF4-FFF2-40B4-BE49-F238E27FC236}">
                <a16:creationId xmlns:a16="http://schemas.microsoft.com/office/drawing/2014/main" id="{A25986C1-D280-024D-9458-892FDCA96EDE}"/>
              </a:ext>
            </a:extLst>
          </p:cNvPr>
          <p:cNvSpPr>
            <a:spLocks noGrp="1"/>
          </p:cNvSpPr>
          <p:nvPr>
            <p:ph idx="1"/>
          </p:nvPr>
        </p:nvSpPr>
        <p:spPr>
          <a:xfrm>
            <a:off x="575733" y="1642533"/>
            <a:ext cx="11057467" cy="4978400"/>
          </a:xfrm>
        </p:spPr>
        <p:txBody>
          <a:bodyPr>
            <a:normAutofit fontScale="92500" lnSpcReduction="10000"/>
          </a:bodyPr>
          <a:lstStyle/>
          <a:p>
            <a:pPr>
              <a:buClr>
                <a:schemeClr val="accent2">
                  <a:lumMod val="75000"/>
                </a:schemeClr>
              </a:buClr>
              <a:buFont typeface="Wingdings" pitchFamily="2" charset="2"/>
              <a:buChar char="v"/>
            </a:pPr>
            <a:r>
              <a:rPr lang="en-GB" dirty="0"/>
              <a:t>What is exclusive breastfeeding?</a:t>
            </a:r>
          </a:p>
          <a:p>
            <a:pPr lvl="1">
              <a:buClr>
                <a:schemeClr val="accent2">
                  <a:lumMod val="75000"/>
                </a:schemeClr>
              </a:buClr>
              <a:buFont typeface="Wingdings" pitchFamily="2" charset="2"/>
              <a:buChar char="v"/>
            </a:pPr>
            <a:r>
              <a:rPr lang="en-GB" sz="1700" dirty="0"/>
              <a:t>Exclusive breastfeeding is the practice of giving infants only breastmilk from the time of birth up to 6-months of age, with the exception of drops or syrups consisting of vitamins, minerals supplements or medicines (Maonga, </a:t>
            </a:r>
            <a:r>
              <a:rPr lang="en-GB" sz="1700" dirty="0" err="1"/>
              <a:t>Mahande</a:t>
            </a:r>
            <a:r>
              <a:rPr lang="en-GB" sz="1700" dirty="0"/>
              <a:t>, Damian and </a:t>
            </a:r>
            <a:r>
              <a:rPr lang="en-GB" sz="1700" dirty="0" err="1"/>
              <a:t>Msuya</a:t>
            </a:r>
            <a:r>
              <a:rPr lang="en-GB" sz="1700" dirty="0"/>
              <a:t>, 2015). </a:t>
            </a:r>
          </a:p>
          <a:p>
            <a:pPr lvl="1">
              <a:buClr>
                <a:schemeClr val="accent2">
                  <a:lumMod val="75000"/>
                </a:schemeClr>
              </a:buClr>
              <a:buFont typeface="Wingdings" pitchFamily="2" charset="2"/>
              <a:buChar char="v"/>
            </a:pPr>
            <a:r>
              <a:rPr lang="en-GB" sz="1700" dirty="0"/>
              <a:t>… and is recommended for the first 6-months of an infants life (Earle, 2002; Colledge, 2011; Gallagher, 2012).</a:t>
            </a:r>
          </a:p>
          <a:p>
            <a:pPr marL="228600" lvl="1" indent="0">
              <a:buClr>
                <a:schemeClr val="accent2">
                  <a:lumMod val="75000"/>
                </a:schemeClr>
              </a:buClr>
              <a:buNone/>
            </a:pPr>
            <a:endParaRPr lang="en-GB" dirty="0"/>
          </a:p>
          <a:p>
            <a:pPr>
              <a:buClr>
                <a:schemeClr val="accent2">
                  <a:lumMod val="75000"/>
                </a:schemeClr>
              </a:buClr>
              <a:buFont typeface="Wingdings" pitchFamily="2" charset="2"/>
              <a:buChar char="v"/>
            </a:pPr>
            <a:r>
              <a:rPr lang="en-GB" dirty="0"/>
              <a:t>Initiating pre-lacteal feeds is not uncommon across cultures…</a:t>
            </a:r>
          </a:p>
          <a:p>
            <a:pPr lvl="1">
              <a:buClr>
                <a:schemeClr val="accent2">
                  <a:lumMod val="75000"/>
                </a:schemeClr>
              </a:buClr>
              <a:buFont typeface="Wingdings" pitchFamily="2" charset="2"/>
              <a:buChar char="v"/>
            </a:pPr>
            <a:r>
              <a:rPr lang="en-GB" sz="1700" dirty="0"/>
              <a:t>In Britain, formula milk is most commonly used to partially or completely replace exclusive breastfeeding (</a:t>
            </a:r>
            <a:r>
              <a:rPr lang="en-GB" sz="1700" dirty="0" err="1"/>
              <a:t>Bryder</a:t>
            </a:r>
            <a:r>
              <a:rPr lang="en-GB" sz="1700" dirty="0"/>
              <a:t>, 2009; as cited by Colledge, 2011). </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There is a wealth of research that promotes exclusive breastfeeding as the most advantageous method of feeding infants (Walker, 1993; </a:t>
            </a:r>
            <a:r>
              <a:rPr lang="en-GB" dirty="0" err="1"/>
              <a:t>Dudsdieker</a:t>
            </a:r>
            <a:r>
              <a:rPr lang="en-GB" dirty="0"/>
              <a:t> et al., 1994; Gerstein, 1994; as cited by Earle, 2002)</a:t>
            </a:r>
          </a:p>
          <a:p>
            <a:pPr lvl="1">
              <a:buClr>
                <a:schemeClr val="accent2">
                  <a:lumMod val="75000"/>
                </a:schemeClr>
              </a:buClr>
              <a:buFont typeface="Wingdings" pitchFamily="2" charset="2"/>
              <a:buChar char="v"/>
            </a:pPr>
            <a:r>
              <a:rPr lang="en-GB" sz="1700" dirty="0"/>
              <a:t>… in fact, formula feeding should not be considered comparable to breastfeeding (Earle, 2002). </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However, UK rates of breastfeeding continue to remain statistically low compared to other developed and developing countries (Renfrew et al., 2012). </a:t>
            </a:r>
          </a:p>
          <a:p>
            <a:pPr lvl="1">
              <a:buClr>
                <a:schemeClr val="accent2">
                  <a:lumMod val="75000"/>
                </a:schemeClr>
              </a:buClr>
              <a:buFont typeface="Wingdings" pitchFamily="2" charset="2"/>
              <a:buChar char="v"/>
            </a:pPr>
            <a:endParaRPr lang="en-GB" dirty="0"/>
          </a:p>
          <a:p>
            <a:pPr lvl="1">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1382903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E8CC7-3FC0-CA4F-8E1B-0C2315289530}"/>
              </a:ext>
            </a:extLst>
          </p:cNvPr>
          <p:cNvSpPr>
            <a:spLocks noGrp="1"/>
          </p:cNvSpPr>
          <p:nvPr>
            <p:ph type="title"/>
          </p:nvPr>
        </p:nvSpPr>
        <p:spPr>
          <a:xfrm>
            <a:off x="626532" y="388958"/>
            <a:ext cx="10888135" cy="1188720"/>
          </a:xfrm>
          <a:ln>
            <a:solidFill>
              <a:schemeClr val="accent2">
                <a:lumMod val="75000"/>
              </a:schemeClr>
            </a:solidFill>
          </a:ln>
        </p:spPr>
        <p:txBody>
          <a:bodyPr/>
          <a:lstStyle/>
          <a:p>
            <a:r>
              <a:rPr lang="en-GB" dirty="0"/>
              <a:t>benefits of breastfeeding… </a:t>
            </a:r>
          </a:p>
        </p:txBody>
      </p:sp>
      <p:sp>
        <p:nvSpPr>
          <p:cNvPr id="3" name="Content Placeholder 2">
            <a:extLst>
              <a:ext uri="{FF2B5EF4-FFF2-40B4-BE49-F238E27FC236}">
                <a16:creationId xmlns:a16="http://schemas.microsoft.com/office/drawing/2014/main" id="{B0E770F8-29B4-1D44-8619-59229E0B4013}"/>
              </a:ext>
            </a:extLst>
          </p:cNvPr>
          <p:cNvSpPr>
            <a:spLocks noGrp="1"/>
          </p:cNvSpPr>
          <p:nvPr>
            <p:ph idx="1"/>
          </p:nvPr>
        </p:nvSpPr>
        <p:spPr>
          <a:xfrm>
            <a:off x="626533" y="1794934"/>
            <a:ext cx="10888134" cy="4639734"/>
          </a:xfrm>
        </p:spPr>
        <p:txBody>
          <a:bodyPr/>
          <a:lstStyle/>
          <a:p>
            <a:pPr>
              <a:buClr>
                <a:schemeClr val="accent2">
                  <a:lumMod val="75000"/>
                </a:schemeClr>
              </a:buClr>
              <a:buFont typeface="Wingdings" pitchFamily="2" charset="2"/>
              <a:buChar char="v"/>
            </a:pPr>
            <a:r>
              <a:rPr lang="en-GB" dirty="0"/>
              <a:t>The composition of breastmilk changes to suit the nutritional, protective, developmental, growth and health needs of infants (Walker, 2010; as cited by Byers, 2015).</a:t>
            </a:r>
          </a:p>
          <a:p>
            <a:pPr lvl="1">
              <a:buClr>
                <a:schemeClr val="accent2">
                  <a:lumMod val="75000"/>
                </a:schemeClr>
              </a:buClr>
              <a:buFont typeface="Wingdings" pitchFamily="2" charset="2"/>
              <a:buChar char="v"/>
            </a:pPr>
            <a:r>
              <a:rPr lang="en-GB" dirty="0"/>
              <a:t>… in fact, it provides 100% of an infant’s daily nutritional needs up to 6-months of age; 50% from 6-months up to 12-months of age; and 35% from 12-months up to 24-months (</a:t>
            </a:r>
            <a:r>
              <a:rPr lang="en-GB" dirty="0" err="1"/>
              <a:t>Kruker</a:t>
            </a:r>
            <a:r>
              <a:rPr lang="en-GB" dirty="0"/>
              <a:t> and Gericke, 2001; as cited by Maonga, </a:t>
            </a:r>
            <a:r>
              <a:rPr lang="en-GB" dirty="0" err="1"/>
              <a:t>Mahande</a:t>
            </a:r>
            <a:r>
              <a:rPr lang="en-GB" dirty="0"/>
              <a:t>, Damian and </a:t>
            </a:r>
            <a:r>
              <a:rPr lang="en-GB" dirty="0" err="1"/>
              <a:t>Msuya</a:t>
            </a:r>
            <a:r>
              <a:rPr lang="en-GB" dirty="0"/>
              <a:t>, 2015). </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Breastfeeding has a whole range of benefits…</a:t>
            </a:r>
          </a:p>
          <a:p>
            <a:pPr lvl="1">
              <a:buClr>
                <a:schemeClr val="accent2">
                  <a:lumMod val="75000"/>
                </a:schemeClr>
              </a:buClr>
              <a:buFont typeface="Wingdings" pitchFamily="2" charset="2"/>
              <a:buChar char="v"/>
            </a:pPr>
            <a:r>
              <a:rPr lang="en-GB" dirty="0"/>
              <a:t>… for both mother and infant as well as, economic benefits…</a:t>
            </a:r>
          </a:p>
          <a:p>
            <a:pPr>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For example…</a:t>
            </a:r>
          </a:p>
          <a:p>
            <a:pPr lvl="1">
              <a:buClr>
                <a:schemeClr val="accent2">
                  <a:lumMod val="75000"/>
                </a:schemeClr>
              </a:buClr>
              <a:buFont typeface="Wingdings" pitchFamily="2" charset="2"/>
              <a:buChar char="v"/>
            </a:pPr>
            <a:r>
              <a:rPr lang="en-GB" dirty="0"/>
              <a:t>Breastmilk can prevent the development of some diseases (Renfrew et al., 2012). </a:t>
            </a:r>
          </a:p>
          <a:p>
            <a:pPr lvl="1">
              <a:buClr>
                <a:schemeClr val="accent2">
                  <a:lumMod val="75000"/>
                </a:schemeClr>
              </a:buClr>
              <a:buFont typeface="Wingdings" pitchFamily="2" charset="2"/>
              <a:buChar char="v"/>
            </a:pPr>
            <a:r>
              <a:rPr lang="en-GB" dirty="0"/>
              <a:t>Has positive psychological outcomes for both mother and child (Raffle, Ware, Borchardt and Strickland, 2011; Else-Quest, Hyde and Clarke, 2003; as cited by Doshier, 2015).</a:t>
            </a:r>
          </a:p>
          <a:p>
            <a:pPr marL="228600" lvl="1" indent="0">
              <a:buClr>
                <a:schemeClr val="accent2">
                  <a:lumMod val="75000"/>
                </a:schemeClr>
              </a:buClr>
              <a:buNone/>
            </a:pPr>
            <a:endParaRPr lang="en-GB" dirty="0"/>
          </a:p>
          <a:p>
            <a:pPr lvl="1">
              <a:buClr>
                <a:schemeClr val="accent2">
                  <a:lumMod val="75000"/>
                </a:schemeClr>
              </a:buClr>
              <a:buFont typeface="Wingdings" pitchFamily="2" charset="2"/>
              <a:buChar char="v"/>
            </a:pPr>
            <a:endParaRPr lang="en-GB" dirty="0"/>
          </a:p>
          <a:p>
            <a:endParaRPr lang="en-GB" dirty="0"/>
          </a:p>
        </p:txBody>
      </p:sp>
    </p:spTree>
    <p:extLst>
      <p:ext uri="{BB962C8B-B14F-4D97-AF65-F5344CB8AC3E}">
        <p14:creationId xmlns:p14="http://schemas.microsoft.com/office/powerpoint/2010/main" val="3037041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517E2-70CD-B540-B3EA-4D2309DCDC18}"/>
              </a:ext>
            </a:extLst>
          </p:cNvPr>
          <p:cNvSpPr>
            <a:spLocks noGrp="1"/>
          </p:cNvSpPr>
          <p:nvPr>
            <p:ph type="title"/>
          </p:nvPr>
        </p:nvSpPr>
        <p:spPr>
          <a:xfrm>
            <a:off x="575733" y="456692"/>
            <a:ext cx="11040534" cy="1188720"/>
          </a:xfrm>
          <a:ln>
            <a:solidFill>
              <a:schemeClr val="accent2">
                <a:lumMod val="75000"/>
              </a:schemeClr>
            </a:solidFill>
          </a:ln>
        </p:spPr>
        <p:txBody>
          <a:bodyPr/>
          <a:lstStyle/>
          <a:p>
            <a:r>
              <a:rPr lang="en-GB" dirty="0"/>
              <a:t>Benefits continued…</a:t>
            </a:r>
          </a:p>
        </p:txBody>
      </p:sp>
      <p:sp>
        <p:nvSpPr>
          <p:cNvPr id="3" name="Content Placeholder 2">
            <a:extLst>
              <a:ext uri="{FF2B5EF4-FFF2-40B4-BE49-F238E27FC236}">
                <a16:creationId xmlns:a16="http://schemas.microsoft.com/office/drawing/2014/main" id="{AFC2F0FC-7574-EC44-B147-4D23C91785A2}"/>
              </a:ext>
            </a:extLst>
          </p:cNvPr>
          <p:cNvSpPr>
            <a:spLocks noGrp="1"/>
          </p:cNvSpPr>
          <p:nvPr>
            <p:ph idx="1"/>
          </p:nvPr>
        </p:nvSpPr>
        <p:spPr>
          <a:xfrm>
            <a:off x="575733" y="1964267"/>
            <a:ext cx="11040534" cy="4504265"/>
          </a:xfrm>
        </p:spPr>
        <p:txBody>
          <a:bodyPr/>
          <a:lstStyle/>
          <a:p>
            <a:pPr lvl="1">
              <a:buClr>
                <a:schemeClr val="accent2">
                  <a:lumMod val="75000"/>
                </a:schemeClr>
              </a:buClr>
              <a:buFont typeface="Wingdings" pitchFamily="2" charset="2"/>
              <a:buChar char="v"/>
            </a:pPr>
            <a:r>
              <a:rPr lang="en-GB" dirty="0"/>
              <a:t>Has been linked to improved cognitive development (Renfrew et al., 2012). </a:t>
            </a:r>
          </a:p>
          <a:p>
            <a:pPr lvl="1">
              <a:buClr>
                <a:schemeClr val="accent2">
                  <a:lumMod val="75000"/>
                </a:schemeClr>
              </a:buClr>
              <a:buFont typeface="Wingdings" pitchFamily="2" charset="2"/>
              <a:buChar char="v"/>
            </a:pPr>
            <a:r>
              <a:rPr lang="en-GB" dirty="0"/>
              <a:t>Has been linked to improved mortality rates by up to 22% (Jana, 2009; as cited by </a:t>
            </a:r>
            <a:r>
              <a:rPr lang="en-GB" dirty="0" err="1"/>
              <a:t>Tanash</a:t>
            </a:r>
            <a:r>
              <a:rPr lang="en-GB" dirty="0"/>
              <a:t>, 2014). </a:t>
            </a:r>
          </a:p>
          <a:p>
            <a:pPr lvl="1">
              <a:buClr>
                <a:schemeClr val="accent2">
                  <a:lumMod val="75000"/>
                </a:schemeClr>
              </a:buClr>
              <a:buFont typeface="Wingdings" pitchFamily="2" charset="2"/>
              <a:buChar char="v"/>
            </a:pPr>
            <a:r>
              <a:rPr lang="en-GB" dirty="0"/>
              <a:t>… and as such, leads to improved healthcare costs (Renfrew et al., 2012). </a:t>
            </a:r>
          </a:p>
          <a:p>
            <a:pPr lvl="1">
              <a:buClr>
                <a:schemeClr val="accent2">
                  <a:lumMod val="75000"/>
                </a:schemeClr>
              </a:buClr>
              <a:buFont typeface="Wingdings" pitchFamily="2" charset="2"/>
              <a:buChar char="v"/>
            </a:pPr>
            <a:endParaRPr lang="en-GB" dirty="0"/>
          </a:p>
        </p:txBody>
      </p:sp>
      <p:pic>
        <p:nvPicPr>
          <p:cNvPr id="4" name="Picture 3">
            <a:extLst>
              <a:ext uri="{FF2B5EF4-FFF2-40B4-BE49-F238E27FC236}">
                <a16:creationId xmlns:a16="http://schemas.microsoft.com/office/drawing/2014/main" id="{0072095A-682C-DD4B-BB84-A8C3C6486200}"/>
              </a:ext>
            </a:extLst>
          </p:cNvPr>
          <p:cNvPicPr>
            <a:picLocks noChangeAspect="1"/>
          </p:cNvPicPr>
          <p:nvPr/>
        </p:nvPicPr>
        <p:blipFill>
          <a:blip r:embed="rId2"/>
          <a:stretch>
            <a:fillRect/>
          </a:stretch>
        </p:blipFill>
        <p:spPr>
          <a:xfrm>
            <a:off x="0" y="3146156"/>
            <a:ext cx="12192000" cy="3711844"/>
          </a:xfrm>
          <a:prstGeom prst="rect">
            <a:avLst/>
          </a:prstGeom>
          <a:ln w="28575">
            <a:solidFill>
              <a:schemeClr val="accent2">
                <a:lumMod val="75000"/>
              </a:schemeClr>
            </a:solidFill>
          </a:ln>
        </p:spPr>
      </p:pic>
    </p:spTree>
    <p:extLst>
      <p:ext uri="{BB962C8B-B14F-4D97-AF65-F5344CB8AC3E}">
        <p14:creationId xmlns:p14="http://schemas.microsoft.com/office/powerpoint/2010/main" val="913204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256B1-78AA-BD4C-A518-46DAE71213C7}"/>
              </a:ext>
            </a:extLst>
          </p:cNvPr>
          <p:cNvSpPr>
            <a:spLocks noGrp="1"/>
          </p:cNvSpPr>
          <p:nvPr>
            <p:ph type="title"/>
          </p:nvPr>
        </p:nvSpPr>
        <p:spPr>
          <a:xfrm>
            <a:off x="541867" y="507492"/>
            <a:ext cx="11023599" cy="1188720"/>
          </a:xfrm>
          <a:ln>
            <a:solidFill>
              <a:schemeClr val="accent2">
                <a:lumMod val="75000"/>
              </a:schemeClr>
            </a:solidFill>
          </a:ln>
        </p:spPr>
        <p:txBody>
          <a:bodyPr/>
          <a:lstStyle/>
          <a:p>
            <a:r>
              <a:rPr lang="en-GB" dirty="0"/>
              <a:t>Factors effecting exclusive breastfeeding…</a:t>
            </a:r>
          </a:p>
        </p:txBody>
      </p:sp>
      <p:sp>
        <p:nvSpPr>
          <p:cNvPr id="3" name="Content Placeholder 2">
            <a:extLst>
              <a:ext uri="{FF2B5EF4-FFF2-40B4-BE49-F238E27FC236}">
                <a16:creationId xmlns:a16="http://schemas.microsoft.com/office/drawing/2014/main" id="{9F2EA3BF-3952-0B42-945B-DD1CBA7BEAB8}"/>
              </a:ext>
            </a:extLst>
          </p:cNvPr>
          <p:cNvSpPr>
            <a:spLocks noGrp="1"/>
          </p:cNvSpPr>
          <p:nvPr>
            <p:ph idx="1"/>
          </p:nvPr>
        </p:nvSpPr>
        <p:spPr>
          <a:xfrm>
            <a:off x="541867" y="1913467"/>
            <a:ext cx="11023599" cy="4470399"/>
          </a:xfrm>
        </p:spPr>
        <p:txBody>
          <a:bodyPr/>
          <a:lstStyle/>
          <a:p>
            <a:pPr>
              <a:buClr>
                <a:schemeClr val="accent2">
                  <a:lumMod val="75000"/>
                </a:schemeClr>
              </a:buClr>
              <a:buFont typeface="Wingdings" pitchFamily="2" charset="2"/>
              <a:buChar char="v"/>
            </a:pPr>
            <a:r>
              <a:rPr lang="en-GB" dirty="0"/>
              <a:t>There is a wealth of literature that explores what factors effect the initiation and continuation of exclusive breastfeeding across cultures</a:t>
            </a:r>
          </a:p>
          <a:p>
            <a:pPr lvl="1">
              <a:buClr>
                <a:schemeClr val="accent2">
                  <a:lumMod val="75000"/>
                </a:schemeClr>
              </a:buClr>
              <a:buFont typeface="Wingdings" pitchFamily="2" charset="2"/>
              <a:buChar char="v"/>
            </a:pPr>
            <a:r>
              <a:rPr lang="en-GB" dirty="0"/>
              <a:t>… of which, they highlight psychological, psychosocial, environmental, socio-economic and cultural circumstances (Gartner et al., 2005; as cited by Muchacha and </a:t>
            </a:r>
            <a:r>
              <a:rPr lang="en-GB" dirty="0" err="1"/>
              <a:t>Mtetwa</a:t>
            </a:r>
            <a:r>
              <a:rPr lang="en-GB" dirty="0"/>
              <a:t>, 2015). </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As circumstances change from one setting to another, initiation and continuation of breastfeeding must be understood from individual cultural circumstance (Maonga, </a:t>
            </a:r>
            <a:r>
              <a:rPr lang="en-GB" dirty="0" err="1"/>
              <a:t>Mahande</a:t>
            </a:r>
            <a:r>
              <a:rPr lang="en-GB" dirty="0"/>
              <a:t>, Damian and </a:t>
            </a:r>
            <a:r>
              <a:rPr lang="en-GB" dirty="0" err="1"/>
              <a:t>Msuya</a:t>
            </a:r>
            <a:r>
              <a:rPr lang="en-GB" dirty="0"/>
              <a:t>, 2015).</a:t>
            </a:r>
          </a:p>
          <a:p>
            <a:pPr>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4163650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479DF-D8DC-794F-BCBC-A457CFD44F82}"/>
              </a:ext>
            </a:extLst>
          </p:cNvPr>
          <p:cNvSpPr>
            <a:spLocks noGrp="1"/>
          </p:cNvSpPr>
          <p:nvPr>
            <p:ph type="title"/>
          </p:nvPr>
        </p:nvSpPr>
        <p:spPr>
          <a:xfrm>
            <a:off x="457199" y="541359"/>
            <a:ext cx="11192933" cy="1188720"/>
          </a:xfrm>
          <a:ln>
            <a:solidFill>
              <a:schemeClr val="accent2">
                <a:lumMod val="75000"/>
              </a:schemeClr>
            </a:solidFill>
          </a:ln>
        </p:spPr>
        <p:txBody>
          <a:bodyPr/>
          <a:lstStyle/>
          <a:p>
            <a:r>
              <a:rPr lang="en-GB" dirty="0"/>
              <a:t>Socio-economic status and exclusive breastfeeding… </a:t>
            </a:r>
          </a:p>
        </p:txBody>
      </p:sp>
      <p:sp>
        <p:nvSpPr>
          <p:cNvPr id="3" name="Content Placeholder 2">
            <a:extLst>
              <a:ext uri="{FF2B5EF4-FFF2-40B4-BE49-F238E27FC236}">
                <a16:creationId xmlns:a16="http://schemas.microsoft.com/office/drawing/2014/main" id="{E50BAA5C-59C2-0540-B80B-806DA3C785E1}"/>
              </a:ext>
            </a:extLst>
          </p:cNvPr>
          <p:cNvSpPr>
            <a:spLocks noGrp="1"/>
          </p:cNvSpPr>
          <p:nvPr>
            <p:ph idx="1"/>
          </p:nvPr>
        </p:nvSpPr>
        <p:spPr>
          <a:xfrm>
            <a:off x="457199" y="1930400"/>
            <a:ext cx="11192933" cy="4504267"/>
          </a:xfrm>
        </p:spPr>
        <p:txBody>
          <a:bodyPr/>
          <a:lstStyle/>
          <a:p>
            <a:pPr>
              <a:buClr>
                <a:schemeClr val="accent2">
                  <a:lumMod val="75000"/>
                </a:schemeClr>
              </a:buClr>
              <a:buFont typeface="Wingdings" pitchFamily="2" charset="2"/>
              <a:buChar char="v"/>
            </a:pPr>
            <a:r>
              <a:rPr lang="en-GB" dirty="0"/>
              <a:t>A study by Flacking, </a:t>
            </a:r>
            <a:r>
              <a:rPr lang="en-GB" dirty="0" err="1"/>
              <a:t>Nyqvist</a:t>
            </a:r>
            <a:r>
              <a:rPr lang="en-GB" dirty="0"/>
              <a:t> and Ewald (2007) demonstrated that maternal education and measures of income were associated with breastfeeding for the initial 6-months.</a:t>
            </a:r>
          </a:p>
          <a:p>
            <a:pPr lvl="1">
              <a:buClr>
                <a:schemeClr val="accent2">
                  <a:lumMod val="75000"/>
                </a:schemeClr>
              </a:buClr>
              <a:buFont typeface="Wingdings" pitchFamily="2" charset="2"/>
              <a:buChar char="v"/>
            </a:pPr>
            <a:r>
              <a:rPr lang="en-GB" dirty="0"/>
              <a:t>Lower maternal education and measures of household income were negatively associated with exclusivity of breastfeeding at 6-months.</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In fact, there is a wealth of literature from many countries that indicate that women with lower socio-economic status are less likely to breastfeed and… (Beck et al., 1991; Yang et al., 2004; as cited by Heck et al., 2006) </a:t>
            </a:r>
          </a:p>
          <a:p>
            <a:pPr lvl="1">
              <a:buClr>
                <a:schemeClr val="accent2">
                  <a:lumMod val="75000"/>
                </a:schemeClr>
              </a:buClr>
              <a:buFont typeface="Wingdings" pitchFamily="2" charset="2"/>
              <a:buChar char="v"/>
            </a:pPr>
            <a:r>
              <a:rPr lang="en-GB" dirty="0"/>
              <a:t>… that more highly educated women are more likely to breastfeed than less educated women (Li et al., 2002; as cited by Heck et al., 2006). </a:t>
            </a:r>
          </a:p>
        </p:txBody>
      </p:sp>
    </p:spTree>
    <p:extLst>
      <p:ext uri="{BB962C8B-B14F-4D97-AF65-F5344CB8AC3E}">
        <p14:creationId xmlns:p14="http://schemas.microsoft.com/office/powerpoint/2010/main" val="42768159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50E71-CD96-D44D-9EA2-BE948FD75CF8}"/>
              </a:ext>
            </a:extLst>
          </p:cNvPr>
          <p:cNvSpPr>
            <a:spLocks noGrp="1"/>
          </p:cNvSpPr>
          <p:nvPr>
            <p:ph type="title"/>
          </p:nvPr>
        </p:nvSpPr>
        <p:spPr>
          <a:xfrm>
            <a:off x="457200" y="507492"/>
            <a:ext cx="11243732" cy="1188720"/>
          </a:xfrm>
          <a:ln>
            <a:solidFill>
              <a:schemeClr val="accent2">
                <a:lumMod val="75000"/>
              </a:schemeClr>
            </a:solidFill>
          </a:ln>
        </p:spPr>
        <p:txBody>
          <a:bodyPr/>
          <a:lstStyle/>
          <a:p>
            <a:r>
              <a:rPr lang="en-GB" dirty="0"/>
              <a:t>Maternal age and exclusive breastfeeding…</a:t>
            </a:r>
          </a:p>
        </p:txBody>
      </p:sp>
      <p:sp>
        <p:nvSpPr>
          <p:cNvPr id="3" name="Content Placeholder 2">
            <a:extLst>
              <a:ext uri="{FF2B5EF4-FFF2-40B4-BE49-F238E27FC236}">
                <a16:creationId xmlns:a16="http://schemas.microsoft.com/office/drawing/2014/main" id="{05F0A57E-26BD-6848-AC1B-D8BF77FEC071}"/>
              </a:ext>
            </a:extLst>
          </p:cNvPr>
          <p:cNvSpPr>
            <a:spLocks noGrp="1"/>
          </p:cNvSpPr>
          <p:nvPr>
            <p:ph idx="1"/>
          </p:nvPr>
        </p:nvSpPr>
        <p:spPr>
          <a:xfrm>
            <a:off x="457199" y="1981201"/>
            <a:ext cx="11243733" cy="4538132"/>
          </a:xfrm>
        </p:spPr>
        <p:txBody>
          <a:bodyPr/>
          <a:lstStyle/>
          <a:p>
            <a:pPr>
              <a:buClr>
                <a:schemeClr val="accent2">
                  <a:lumMod val="75000"/>
                </a:schemeClr>
              </a:buClr>
              <a:buFont typeface="Wingdings" pitchFamily="2" charset="2"/>
              <a:buChar char="v"/>
            </a:pPr>
            <a:r>
              <a:rPr lang="en-GB" dirty="0"/>
              <a:t>Research indicates that only 40% of young mothers are still breastfeeding at 6-months compared to 65% of older mothers (Doshier, 2015). </a:t>
            </a:r>
          </a:p>
          <a:p>
            <a:pPr>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A study by Maonga, </a:t>
            </a:r>
            <a:r>
              <a:rPr lang="en-GB" dirty="0" err="1"/>
              <a:t>Mahande</a:t>
            </a:r>
            <a:r>
              <a:rPr lang="en-GB" dirty="0"/>
              <a:t>, Damian and </a:t>
            </a:r>
            <a:r>
              <a:rPr lang="en-GB" dirty="0" err="1"/>
              <a:t>Msuya</a:t>
            </a:r>
            <a:r>
              <a:rPr lang="en-GB" dirty="0"/>
              <a:t> (2015) found that mothers aged 35-49 were more likely to exclusively breastfeed compared to a younger comparison group</a:t>
            </a:r>
          </a:p>
          <a:p>
            <a:pPr lvl="1">
              <a:buClr>
                <a:schemeClr val="accent2">
                  <a:lumMod val="75000"/>
                </a:schemeClr>
              </a:buClr>
              <a:buFont typeface="Wingdings" pitchFamily="2" charset="2"/>
              <a:buChar char="v"/>
            </a:pPr>
            <a:r>
              <a:rPr lang="en-GB" dirty="0"/>
              <a:t>Furthermore, young mothers were significantly less likely to exclusively breastfeed for the initial 6-months</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A study by Gallagher (2012) found that mothers aged 40-44 years were more likely to exclusively breastfeed for the initial 3-4 months compared to younger mothers.</a:t>
            </a:r>
          </a:p>
        </p:txBody>
      </p:sp>
    </p:spTree>
    <p:extLst>
      <p:ext uri="{BB962C8B-B14F-4D97-AF65-F5344CB8AC3E}">
        <p14:creationId xmlns:p14="http://schemas.microsoft.com/office/powerpoint/2010/main" val="3176147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3FCC2-3618-7E42-A11D-A8130C710EA8}"/>
              </a:ext>
            </a:extLst>
          </p:cNvPr>
          <p:cNvSpPr>
            <a:spLocks noGrp="1"/>
          </p:cNvSpPr>
          <p:nvPr>
            <p:ph type="title"/>
          </p:nvPr>
        </p:nvSpPr>
        <p:spPr>
          <a:xfrm>
            <a:off x="541867" y="473625"/>
            <a:ext cx="11006665" cy="1188720"/>
          </a:xfrm>
          <a:ln>
            <a:solidFill>
              <a:schemeClr val="accent2">
                <a:lumMod val="75000"/>
              </a:schemeClr>
            </a:solidFill>
          </a:ln>
        </p:spPr>
        <p:txBody>
          <a:bodyPr/>
          <a:lstStyle/>
          <a:p>
            <a:r>
              <a:rPr lang="en-GB" dirty="0"/>
              <a:t>Maternal knowledge and exclusive breastfeeding…</a:t>
            </a:r>
          </a:p>
        </p:txBody>
      </p:sp>
      <p:sp>
        <p:nvSpPr>
          <p:cNvPr id="3" name="Content Placeholder 2">
            <a:extLst>
              <a:ext uri="{FF2B5EF4-FFF2-40B4-BE49-F238E27FC236}">
                <a16:creationId xmlns:a16="http://schemas.microsoft.com/office/drawing/2014/main" id="{D25752D2-D4F7-BB41-88E9-D82EDF23C81D}"/>
              </a:ext>
            </a:extLst>
          </p:cNvPr>
          <p:cNvSpPr>
            <a:spLocks noGrp="1"/>
          </p:cNvSpPr>
          <p:nvPr>
            <p:ph idx="1"/>
          </p:nvPr>
        </p:nvSpPr>
        <p:spPr>
          <a:xfrm>
            <a:off x="541867" y="1862667"/>
            <a:ext cx="11006666" cy="4605865"/>
          </a:xfrm>
        </p:spPr>
        <p:txBody>
          <a:bodyPr/>
          <a:lstStyle/>
          <a:p>
            <a:pPr>
              <a:buClr>
                <a:schemeClr val="accent2">
                  <a:lumMod val="75000"/>
                </a:schemeClr>
              </a:buClr>
              <a:buFont typeface="Wingdings" pitchFamily="2" charset="2"/>
              <a:buChar char="v"/>
            </a:pPr>
            <a:r>
              <a:rPr lang="en-GB" dirty="0"/>
              <a:t>Research by Radzyminski and Callister (2016) indicates that a woman's decision to breastfeed depended on her knowledge of the benefits of breastfeeding.</a:t>
            </a:r>
          </a:p>
          <a:p>
            <a:pPr lvl="1">
              <a:buClr>
                <a:schemeClr val="accent2">
                  <a:lumMod val="75000"/>
                </a:schemeClr>
              </a:buClr>
              <a:buFont typeface="Wingdings" pitchFamily="2" charset="2"/>
              <a:buChar char="v"/>
            </a:pPr>
            <a:r>
              <a:rPr lang="en-GB" dirty="0"/>
              <a:t>Often her decision to breastfeed is based upon information received from friends, family, health professionals or the literature.</a:t>
            </a:r>
          </a:p>
          <a:p>
            <a:pPr lvl="1">
              <a:buClr>
                <a:schemeClr val="accent2">
                  <a:lumMod val="75000"/>
                </a:schemeClr>
              </a:buClr>
              <a:buFont typeface="Wingdings" pitchFamily="2" charset="2"/>
              <a:buChar char="v"/>
            </a:pPr>
            <a:r>
              <a:rPr lang="en-GB" dirty="0"/>
              <a:t>… maternal weight loss, uterus returning to its pre-pregnancy state, maternal-infant bonding and cost effectiveness were reported as being influencers of breastfeeding</a:t>
            </a:r>
          </a:p>
          <a:p>
            <a:pPr lvl="1">
              <a:buClr>
                <a:schemeClr val="accent2">
                  <a:lumMod val="75000"/>
                </a:schemeClr>
              </a:buClr>
              <a:buFont typeface="Wingdings" pitchFamily="2" charset="2"/>
              <a:buChar char="v"/>
            </a:pPr>
            <a:r>
              <a:rPr lang="en-GB" dirty="0"/>
              <a:t>… furthermore, they found that women who chose to breastfeed did so because of their lack of knowledge of the benefits of breastfeeding </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Supporting this, Maonga, </a:t>
            </a:r>
            <a:r>
              <a:rPr lang="en-GB" dirty="0" err="1"/>
              <a:t>Mahande</a:t>
            </a:r>
            <a:r>
              <a:rPr lang="en-GB" dirty="0"/>
              <a:t>, Damian and </a:t>
            </a:r>
            <a:r>
              <a:rPr lang="en-GB" dirty="0" err="1"/>
              <a:t>Msuya</a:t>
            </a:r>
            <a:r>
              <a:rPr lang="en-GB" dirty="0"/>
              <a:t> (2016) found a positive association between good knowledge of the benefits of exclusive breastfeeding and choosing to exclusively breastfeed.  </a:t>
            </a:r>
          </a:p>
          <a:p>
            <a:pPr lvl="1">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2138648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4501E-93EB-0341-8BE9-3CB1616D72E5}"/>
              </a:ext>
            </a:extLst>
          </p:cNvPr>
          <p:cNvSpPr>
            <a:spLocks noGrp="1"/>
          </p:cNvSpPr>
          <p:nvPr>
            <p:ph type="title"/>
          </p:nvPr>
        </p:nvSpPr>
        <p:spPr>
          <a:xfrm>
            <a:off x="558798" y="456692"/>
            <a:ext cx="10938933" cy="1188720"/>
          </a:xfrm>
          <a:ln>
            <a:solidFill>
              <a:schemeClr val="accent2">
                <a:lumMod val="75000"/>
              </a:schemeClr>
            </a:solidFill>
          </a:ln>
        </p:spPr>
        <p:txBody>
          <a:bodyPr/>
          <a:lstStyle/>
          <a:p>
            <a:r>
              <a:rPr lang="en-GB" dirty="0"/>
              <a:t>Mothers experiences of breastfeeding and exclusive breastfeeding…</a:t>
            </a:r>
          </a:p>
        </p:txBody>
      </p:sp>
      <p:sp>
        <p:nvSpPr>
          <p:cNvPr id="3" name="Content Placeholder 2">
            <a:extLst>
              <a:ext uri="{FF2B5EF4-FFF2-40B4-BE49-F238E27FC236}">
                <a16:creationId xmlns:a16="http://schemas.microsoft.com/office/drawing/2014/main" id="{08170449-2F10-324D-8FF3-A7BD5B104731}"/>
              </a:ext>
            </a:extLst>
          </p:cNvPr>
          <p:cNvSpPr>
            <a:spLocks noGrp="1"/>
          </p:cNvSpPr>
          <p:nvPr>
            <p:ph idx="1"/>
          </p:nvPr>
        </p:nvSpPr>
        <p:spPr>
          <a:xfrm>
            <a:off x="558799" y="1930400"/>
            <a:ext cx="10938933" cy="4351867"/>
          </a:xfrm>
        </p:spPr>
        <p:txBody>
          <a:bodyPr/>
          <a:lstStyle/>
          <a:p>
            <a:pPr>
              <a:buClr>
                <a:schemeClr val="accent2">
                  <a:lumMod val="75000"/>
                </a:schemeClr>
              </a:buClr>
              <a:buFont typeface="Wingdings" pitchFamily="2" charset="2"/>
              <a:buChar char="v"/>
            </a:pPr>
            <a:r>
              <a:rPr lang="en-GB" dirty="0"/>
              <a:t> As psychosocial and cultural circumstances influence initiation and duration of breastfeeding (Raj and </a:t>
            </a:r>
            <a:r>
              <a:rPr lang="en-GB" dirty="0" err="1"/>
              <a:t>Plichta</a:t>
            </a:r>
            <a:r>
              <a:rPr lang="en-GB" dirty="0"/>
              <a:t>, 1998; </a:t>
            </a:r>
            <a:r>
              <a:rPr lang="en-GB" dirty="0" err="1"/>
              <a:t>Skafida</a:t>
            </a:r>
            <a:r>
              <a:rPr lang="en-GB" dirty="0"/>
              <a:t>, 2009; as cited by Gallagher, 2012; Gartner et al., 2005; as cited by Muchacha and </a:t>
            </a:r>
            <a:r>
              <a:rPr lang="en-GB" dirty="0" err="1"/>
              <a:t>Mtetwa</a:t>
            </a:r>
            <a:r>
              <a:rPr lang="en-GB" dirty="0"/>
              <a:t>, 2015) </a:t>
            </a:r>
          </a:p>
          <a:p>
            <a:pPr lvl="1">
              <a:buClr>
                <a:schemeClr val="accent2">
                  <a:lumMod val="75000"/>
                </a:schemeClr>
              </a:buClr>
              <a:buFont typeface="Wingdings" pitchFamily="2" charset="2"/>
              <a:buChar char="v"/>
            </a:pPr>
            <a:r>
              <a:rPr lang="en-GB" dirty="0"/>
              <a:t>…it is vital to understand women's breastfeeding decisions based on their own personal experiences (Darwent, 2014).</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Research finds that social, family support, and professional support  is vital for successful breastfeeding (Barona-</a:t>
            </a:r>
            <a:r>
              <a:rPr lang="en-GB" dirty="0" err="1"/>
              <a:t>Vilar</a:t>
            </a:r>
            <a:r>
              <a:rPr lang="en-GB" dirty="0"/>
              <a:t> et al., 2009; Swanson et al., 2006; as cited by Darwent, 2014; Britton et al., 2009; as cited by Schmied et al., 2010).</a:t>
            </a:r>
          </a:p>
          <a:p>
            <a:pPr>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A meta-analysis by Schmied et al. (2010) found that women lacked confidence, felt guilty and incapable of breastfeeding if they perceived their relationship with their peers or health professionals as lacking trust, practical advice, personal one-on-one time, affirmation,  reassurance, encouragement, realistic information that is tailored to their individual needs.</a:t>
            </a:r>
          </a:p>
          <a:p>
            <a:pPr marL="0" indent="0">
              <a:buClr>
                <a:schemeClr val="accent2">
                  <a:lumMod val="75000"/>
                </a:schemeClr>
              </a:buClr>
              <a:buNone/>
            </a:pPr>
            <a:endParaRPr lang="en-GB" dirty="0"/>
          </a:p>
        </p:txBody>
      </p:sp>
    </p:spTree>
    <p:extLst>
      <p:ext uri="{BB962C8B-B14F-4D97-AF65-F5344CB8AC3E}">
        <p14:creationId xmlns:p14="http://schemas.microsoft.com/office/powerpoint/2010/main" val="34386815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B21F2-B8C6-1D44-9BDD-F4127362DD42}"/>
              </a:ext>
            </a:extLst>
          </p:cNvPr>
          <p:cNvSpPr>
            <a:spLocks noGrp="1"/>
          </p:cNvSpPr>
          <p:nvPr>
            <p:ph type="title"/>
          </p:nvPr>
        </p:nvSpPr>
        <p:spPr>
          <a:xfrm>
            <a:off x="626533" y="456692"/>
            <a:ext cx="11006667" cy="1188720"/>
          </a:xfrm>
          <a:ln>
            <a:solidFill>
              <a:schemeClr val="accent2">
                <a:lumMod val="75000"/>
              </a:schemeClr>
            </a:solidFill>
          </a:ln>
        </p:spPr>
        <p:txBody>
          <a:bodyPr/>
          <a:lstStyle/>
          <a:p>
            <a:r>
              <a:rPr lang="en-GB" dirty="0"/>
              <a:t>Mothers experiences of breastfeeding continued…</a:t>
            </a:r>
          </a:p>
        </p:txBody>
      </p:sp>
      <p:sp>
        <p:nvSpPr>
          <p:cNvPr id="3" name="Content Placeholder 2">
            <a:extLst>
              <a:ext uri="{FF2B5EF4-FFF2-40B4-BE49-F238E27FC236}">
                <a16:creationId xmlns:a16="http://schemas.microsoft.com/office/drawing/2014/main" id="{AAA5260C-0DE1-4040-9775-0B966F9FBF44}"/>
              </a:ext>
            </a:extLst>
          </p:cNvPr>
          <p:cNvSpPr>
            <a:spLocks noGrp="1"/>
          </p:cNvSpPr>
          <p:nvPr>
            <p:ph idx="1"/>
          </p:nvPr>
        </p:nvSpPr>
        <p:spPr>
          <a:xfrm>
            <a:off x="626533" y="1862667"/>
            <a:ext cx="11006667" cy="4605865"/>
          </a:xfrm>
        </p:spPr>
        <p:txBody>
          <a:bodyPr/>
          <a:lstStyle/>
          <a:p>
            <a:pPr>
              <a:buClr>
                <a:schemeClr val="accent2">
                  <a:lumMod val="75000"/>
                </a:schemeClr>
              </a:buClr>
              <a:buFont typeface="Wingdings" pitchFamily="2" charset="2"/>
              <a:buChar char="v"/>
            </a:pPr>
            <a:r>
              <a:rPr lang="en-GB" dirty="0"/>
              <a:t> Furthermore, O’Brien, </a:t>
            </a:r>
            <a:r>
              <a:rPr lang="en-GB" dirty="0" err="1"/>
              <a:t>Buikstra</a:t>
            </a:r>
            <a:r>
              <a:rPr lang="en-GB" dirty="0"/>
              <a:t> and </a:t>
            </a:r>
            <a:r>
              <a:rPr lang="en-GB" dirty="0" err="1"/>
              <a:t>Hegney</a:t>
            </a:r>
            <a:r>
              <a:rPr lang="en-GB" dirty="0"/>
              <a:t> (2008) found that innate confidence, their belief that they can succeed at breastfeeding, trust in their breastmilk as being sufficient, realistic expectations, anxiety, planned duration of breastfeeding and time of infant feeding decision significantly influenced breastfeeding duration</a:t>
            </a:r>
          </a:p>
          <a:p>
            <a:pPr lvl="1">
              <a:buClr>
                <a:schemeClr val="accent2">
                  <a:lumMod val="75000"/>
                </a:schemeClr>
              </a:buClr>
              <a:buFont typeface="Wingdings" pitchFamily="2" charset="2"/>
              <a:buChar char="v"/>
            </a:pPr>
            <a:r>
              <a:rPr lang="en-GB" dirty="0"/>
              <a:t>However, Gallagher (2012) posits that breastfeeding problems are not a correct predictor of early weaning in light of perceived determination to breatsfeed (Bottorff’s, 1990; as cited by Gallagher, 2012).</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Other </a:t>
            </a:r>
            <a:r>
              <a:rPr lang="en-GB" dirty="0" err="1"/>
              <a:t>reaserch</a:t>
            </a:r>
            <a:r>
              <a:rPr lang="en-GB" dirty="0"/>
              <a:t> indicates that social-norms and social media can influence breastfeeding initiation and continuation (Raj and </a:t>
            </a:r>
            <a:r>
              <a:rPr lang="en-GB" dirty="0" err="1"/>
              <a:t>Plichta</a:t>
            </a:r>
            <a:r>
              <a:rPr lang="en-GB" dirty="0"/>
              <a:t>, 1998; </a:t>
            </a:r>
            <a:r>
              <a:rPr lang="en-GB" dirty="0" err="1"/>
              <a:t>Skafida</a:t>
            </a:r>
            <a:r>
              <a:rPr lang="en-GB" dirty="0"/>
              <a:t>, 2009; as cited by Gallagher, 2012; Acker, 2009).</a:t>
            </a:r>
          </a:p>
          <a:p>
            <a:pPr lvl="1">
              <a:buClr>
                <a:schemeClr val="accent2">
                  <a:lumMod val="75000"/>
                </a:schemeClr>
              </a:buClr>
              <a:buFont typeface="Wingdings" pitchFamily="2" charset="2"/>
              <a:buChar char="v"/>
            </a:pPr>
            <a:r>
              <a:rPr lang="en-GB" dirty="0"/>
              <a:t>… witnessing friends and family members breastfeeding was associated with successful breastfeeding (Hoddinott and Pill, 1999). </a:t>
            </a:r>
          </a:p>
          <a:p>
            <a:pPr lvl="1">
              <a:buClr>
                <a:schemeClr val="accent2">
                  <a:lumMod val="75000"/>
                </a:schemeClr>
              </a:buClr>
              <a:buFont typeface="Wingdings" pitchFamily="2" charset="2"/>
              <a:buChar char="v"/>
            </a:pPr>
            <a:r>
              <a:rPr lang="en-GB" dirty="0"/>
              <a:t>… whilst, media indirectly influences women's decisions to initiate and continue breastfeeding through normalising women's breasts as sexual objects (Ward, </a:t>
            </a:r>
            <a:r>
              <a:rPr lang="en-GB" dirty="0" err="1"/>
              <a:t>Merriwether</a:t>
            </a:r>
            <a:r>
              <a:rPr lang="en-GB" dirty="0"/>
              <a:t> and Caruthers, 2006). </a:t>
            </a:r>
          </a:p>
          <a:p>
            <a:pPr>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1179665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BDD66-429F-4D4D-A123-6335115E8238}"/>
              </a:ext>
            </a:extLst>
          </p:cNvPr>
          <p:cNvSpPr>
            <a:spLocks noGrp="1"/>
          </p:cNvSpPr>
          <p:nvPr>
            <p:ph type="title"/>
          </p:nvPr>
        </p:nvSpPr>
        <p:spPr>
          <a:xfrm>
            <a:off x="609600" y="456692"/>
            <a:ext cx="10701866" cy="1188720"/>
          </a:xfrm>
          <a:ln>
            <a:solidFill>
              <a:schemeClr val="accent2">
                <a:lumMod val="75000"/>
              </a:schemeClr>
            </a:solidFill>
          </a:ln>
        </p:spPr>
        <p:txBody>
          <a:bodyPr/>
          <a:lstStyle/>
          <a:p>
            <a:r>
              <a:rPr lang="en-GB" dirty="0"/>
              <a:t>Rationale and aims…</a:t>
            </a:r>
          </a:p>
        </p:txBody>
      </p:sp>
      <p:sp>
        <p:nvSpPr>
          <p:cNvPr id="3" name="Content Placeholder 2">
            <a:extLst>
              <a:ext uri="{FF2B5EF4-FFF2-40B4-BE49-F238E27FC236}">
                <a16:creationId xmlns:a16="http://schemas.microsoft.com/office/drawing/2014/main" id="{089C0592-82EA-5041-8666-00D8BF377722}"/>
              </a:ext>
            </a:extLst>
          </p:cNvPr>
          <p:cNvSpPr>
            <a:spLocks noGrp="1"/>
          </p:cNvSpPr>
          <p:nvPr>
            <p:ph idx="1"/>
          </p:nvPr>
        </p:nvSpPr>
        <p:spPr>
          <a:xfrm>
            <a:off x="609600" y="1913467"/>
            <a:ext cx="10701866" cy="4419599"/>
          </a:xfrm>
        </p:spPr>
        <p:txBody>
          <a:bodyPr/>
          <a:lstStyle/>
          <a:p>
            <a:pPr>
              <a:buClr>
                <a:schemeClr val="accent2">
                  <a:lumMod val="75000"/>
                </a:schemeClr>
              </a:buClr>
              <a:buFont typeface="Wingdings" pitchFamily="2" charset="2"/>
              <a:buChar char="v"/>
            </a:pPr>
            <a:r>
              <a:rPr lang="en-GB" dirty="0"/>
              <a:t>Due to the literature establishing the health benefits of breastfeeding for mother, baby and society (Colledge, 2011; Gallagher, 2012; Renfrew et al., 2012).  Along with the low UK breastfeeding rate (Renfrew et al., 2012).  </a:t>
            </a:r>
          </a:p>
          <a:p>
            <a:pPr lvl="1">
              <a:buClr>
                <a:schemeClr val="accent2">
                  <a:lumMod val="75000"/>
                </a:schemeClr>
              </a:buClr>
              <a:buFont typeface="Wingdings" pitchFamily="2" charset="2"/>
              <a:buChar char="v"/>
            </a:pPr>
            <a:r>
              <a:rPr lang="en-GB" dirty="0"/>
              <a:t>Thus, it is vital to identify successful interventions that promote and increase exclusive breastfeeding rates</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Therefore, research should consider women's individual experiences of breastfeeding as well as, their socio-economic status, age, maternal knowledge and maternal advice. </a:t>
            </a:r>
          </a:p>
          <a:p>
            <a:pPr lvl="1">
              <a:buClr>
                <a:schemeClr val="accent2">
                  <a:lumMod val="75000"/>
                </a:schemeClr>
              </a:buClr>
              <a:buFont typeface="Wingdings" pitchFamily="2" charset="2"/>
              <a:buChar char="v"/>
            </a:pPr>
            <a:r>
              <a:rPr lang="en-GB" dirty="0"/>
              <a:t>Identifying whether these variables effect initiation and continuation of exclusive breastfeeding is vital for informing interventions</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Aims…</a:t>
            </a:r>
          </a:p>
          <a:p>
            <a:pPr>
              <a:buClr>
                <a:schemeClr val="accent2">
                  <a:lumMod val="75000"/>
                </a:schemeClr>
              </a:buClr>
              <a:buFont typeface="Wingdings" pitchFamily="2" charset="2"/>
              <a:buChar char="v"/>
            </a:pPr>
            <a:r>
              <a:rPr lang="en-GB" dirty="0"/>
              <a:t>Therefore, the aim of this study was to identify whether socio-economic status, age, maternal advice and maternal knowledge and furthermore, whether differences in women's experiences of exclusive breastfeeding influenced exclusivity of breastfeeding for the initial 6-months, amongst British women. </a:t>
            </a:r>
          </a:p>
          <a:p>
            <a:endParaRPr lang="en-GB" dirty="0"/>
          </a:p>
        </p:txBody>
      </p:sp>
    </p:spTree>
    <p:extLst>
      <p:ext uri="{BB962C8B-B14F-4D97-AF65-F5344CB8AC3E}">
        <p14:creationId xmlns:p14="http://schemas.microsoft.com/office/powerpoint/2010/main" val="499953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B3B9C-2FE2-F941-929D-8408C5DA314E}"/>
              </a:ext>
            </a:extLst>
          </p:cNvPr>
          <p:cNvSpPr>
            <a:spLocks noGrp="1"/>
          </p:cNvSpPr>
          <p:nvPr>
            <p:ph type="title"/>
          </p:nvPr>
        </p:nvSpPr>
        <p:spPr>
          <a:xfrm>
            <a:off x="724619" y="448574"/>
            <a:ext cx="10783019" cy="1259456"/>
          </a:xfrm>
          <a:ln>
            <a:solidFill>
              <a:schemeClr val="accent2">
                <a:lumMod val="75000"/>
              </a:schemeClr>
            </a:solidFill>
          </a:ln>
        </p:spPr>
        <p:txBody>
          <a:bodyPr/>
          <a:lstStyle/>
          <a:p>
            <a:r>
              <a:rPr lang="en-GB" dirty="0"/>
              <a:t>Hypotheses…</a:t>
            </a:r>
          </a:p>
        </p:txBody>
      </p:sp>
      <p:sp>
        <p:nvSpPr>
          <p:cNvPr id="3" name="Content Placeholder 2">
            <a:extLst>
              <a:ext uri="{FF2B5EF4-FFF2-40B4-BE49-F238E27FC236}">
                <a16:creationId xmlns:a16="http://schemas.microsoft.com/office/drawing/2014/main" id="{8464E8E4-AD65-2544-BF46-636E3B8A3F43}"/>
              </a:ext>
            </a:extLst>
          </p:cNvPr>
          <p:cNvSpPr>
            <a:spLocks noGrp="1"/>
          </p:cNvSpPr>
          <p:nvPr>
            <p:ph idx="1"/>
          </p:nvPr>
        </p:nvSpPr>
        <p:spPr>
          <a:xfrm>
            <a:off x="724619" y="1897811"/>
            <a:ext cx="10783019" cy="4520241"/>
          </a:xfrm>
        </p:spPr>
        <p:txBody>
          <a:bodyPr>
            <a:normAutofit fontScale="92500" lnSpcReduction="10000"/>
          </a:bodyPr>
          <a:lstStyle/>
          <a:p>
            <a:pPr lvl="0">
              <a:buClr>
                <a:schemeClr val="accent2">
                  <a:lumMod val="75000"/>
                </a:schemeClr>
              </a:buClr>
              <a:buFont typeface="Wingdings" pitchFamily="2" charset="2"/>
              <a:buChar char="v"/>
            </a:pPr>
            <a:r>
              <a:rPr lang="en-GB" dirty="0"/>
              <a:t>Older women are more likely to exclusively breastfeed for the recommended 6-months compared to younger women. (Maonga, </a:t>
            </a:r>
            <a:r>
              <a:rPr lang="en-GB" dirty="0" err="1"/>
              <a:t>Mahande</a:t>
            </a:r>
            <a:r>
              <a:rPr lang="en-GB" dirty="0"/>
              <a:t>, Damian and </a:t>
            </a:r>
            <a:r>
              <a:rPr lang="en-GB" dirty="0" err="1"/>
              <a:t>Msuya</a:t>
            </a:r>
            <a:r>
              <a:rPr lang="en-GB" dirty="0"/>
              <a:t>, 2016).</a:t>
            </a:r>
          </a:p>
          <a:p>
            <a:pPr marL="0" indent="0">
              <a:buNone/>
            </a:pPr>
            <a:endParaRPr lang="en-GB" dirty="0"/>
          </a:p>
          <a:p>
            <a:pPr lvl="0">
              <a:buClr>
                <a:schemeClr val="accent2">
                  <a:lumMod val="75000"/>
                </a:schemeClr>
              </a:buClr>
              <a:buFont typeface="Wingdings" pitchFamily="2" charset="2"/>
              <a:buChar char="v"/>
            </a:pPr>
            <a:r>
              <a:rPr lang="en-GB" dirty="0"/>
              <a:t>Women that receive higher levels of advice on exclusive breastfeeding from health professionals are more likely to exclusively breastfeed for the recommended 6-months. (Maonga, </a:t>
            </a:r>
            <a:r>
              <a:rPr lang="en-GB" dirty="0" err="1"/>
              <a:t>Mahande</a:t>
            </a:r>
            <a:r>
              <a:rPr lang="en-GB" dirty="0"/>
              <a:t>, Damian and </a:t>
            </a:r>
            <a:r>
              <a:rPr lang="en-GB" dirty="0" err="1"/>
              <a:t>Msuya</a:t>
            </a:r>
            <a:r>
              <a:rPr lang="en-GB" dirty="0"/>
              <a:t>, 2016)</a:t>
            </a:r>
          </a:p>
          <a:p>
            <a:pPr marL="0" indent="0">
              <a:buNone/>
            </a:pPr>
            <a:endParaRPr lang="en-GB" dirty="0"/>
          </a:p>
          <a:p>
            <a:pPr lvl="0">
              <a:buClr>
                <a:schemeClr val="accent2">
                  <a:lumMod val="75000"/>
                </a:schemeClr>
              </a:buClr>
              <a:buFont typeface="Wingdings" pitchFamily="2" charset="2"/>
              <a:buChar char="v"/>
            </a:pPr>
            <a:r>
              <a:rPr lang="en-GB" dirty="0"/>
              <a:t>Women with high levels of knowledge of the duration and advantages of exclusive breastfeeding will be more likely to exclusively breastfeed for the recommended 6-months. (Maonga, </a:t>
            </a:r>
            <a:r>
              <a:rPr lang="en-GB" dirty="0" err="1"/>
              <a:t>Mahande</a:t>
            </a:r>
            <a:r>
              <a:rPr lang="en-GB" dirty="0"/>
              <a:t>, Damian and </a:t>
            </a:r>
            <a:r>
              <a:rPr lang="en-GB" dirty="0" err="1"/>
              <a:t>Msuya</a:t>
            </a:r>
            <a:r>
              <a:rPr lang="en-GB" dirty="0"/>
              <a:t>, 2016)</a:t>
            </a:r>
          </a:p>
          <a:p>
            <a:pPr marL="0" indent="0">
              <a:buNone/>
            </a:pPr>
            <a:endParaRPr lang="en-GB" dirty="0"/>
          </a:p>
          <a:p>
            <a:pPr lvl="0">
              <a:buClr>
                <a:schemeClr val="accent2">
                  <a:lumMod val="75000"/>
                </a:schemeClr>
              </a:buClr>
              <a:buFont typeface="Wingdings" pitchFamily="2" charset="2"/>
              <a:buChar char="v"/>
            </a:pPr>
            <a:r>
              <a:rPr lang="en-GB" dirty="0"/>
              <a:t>Women with higher socio-economic status will be more likely to exclusively breastfeed for the recommended 6-months compared to women with lower socio-economic status.</a:t>
            </a:r>
          </a:p>
          <a:p>
            <a:pPr marL="0" indent="0">
              <a:buNone/>
            </a:pPr>
            <a:endParaRPr lang="en-GB" dirty="0"/>
          </a:p>
          <a:p>
            <a:pPr lvl="0">
              <a:buClr>
                <a:schemeClr val="accent2">
                  <a:lumMod val="75000"/>
                </a:schemeClr>
              </a:buClr>
              <a:buFont typeface="Wingdings" pitchFamily="2" charset="2"/>
              <a:buChar char="v"/>
            </a:pPr>
            <a:r>
              <a:rPr lang="en-GB" dirty="0"/>
              <a:t>Women with higher educational attainment will be more likely to exclusively breastfeed for the recommended 6-months, compared to women with low educational attainment. </a:t>
            </a:r>
          </a:p>
          <a:p>
            <a:pPr>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29739932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2569B-D9F1-5346-8624-88E5410D4EE9}"/>
              </a:ext>
            </a:extLst>
          </p:cNvPr>
          <p:cNvSpPr>
            <a:spLocks noGrp="1"/>
          </p:cNvSpPr>
          <p:nvPr>
            <p:ph type="title"/>
          </p:nvPr>
        </p:nvSpPr>
        <p:spPr>
          <a:xfrm>
            <a:off x="655608" y="464360"/>
            <a:ext cx="10714008" cy="1188720"/>
          </a:xfrm>
        </p:spPr>
        <p:txBody>
          <a:bodyPr/>
          <a:lstStyle/>
          <a:p>
            <a:r>
              <a:rPr lang="en-GB" dirty="0"/>
              <a:t>Research questions…</a:t>
            </a:r>
          </a:p>
        </p:txBody>
      </p:sp>
      <p:sp>
        <p:nvSpPr>
          <p:cNvPr id="3" name="Content Placeholder 2">
            <a:extLst>
              <a:ext uri="{FF2B5EF4-FFF2-40B4-BE49-F238E27FC236}">
                <a16:creationId xmlns:a16="http://schemas.microsoft.com/office/drawing/2014/main" id="{E155A07A-B489-CE49-B1A0-FBC584A7E77B}"/>
              </a:ext>
            </a:extLst>
          </p:cNvPr>
          <p:cNvSpPr>
            <a:spLocks noGrp="1"/>
          </p:cNvSpPr>
          <p:nvPr>
            <p:ph idx="1"/>
          </p:nvPr>
        </p:nvSpPr>
        <p:spPr>
          <a:xfrm>
            <a:off x="655608" y="1932318"/>
            <a:ext cx="10714008" cy="4382218"/>
          </a:xfrm>
        </p:spPr>
        <p:txBody>
          <a:bodyPr/>
          <a:lstStyle/>
          <a:p>
            <a:pPr marL="0" indent="0">
              <a:buNone/>
            </a:pPr>
            <a:r>
              <a:rPr lang="en-GB" dirty="0"/>
              <a:t> </a:t>
            </a:r>
          </a:p>
          <a:p>
            <a:pPr lvl="0">
              <a:buClr>
                <a:schemeClr val="accent2">
                  <a:lumMod val="75000"/>
                </a:schemeClr>
              </a:buClr>
              <a:buFont typeface="Wingdings" pitchFamily="2" charset="2"/>
              <a:buChar char="v"/>
            </a:pPr>
            <a:r>
              <a:rPr lang="en-GB" dirty="0"/>
              <a:t>What is the sampled mothers’ experience of her breastfeeding.</a:t>
            </a:r>
          </a:p>
          <a:p>
            <a:pPr marL="0" lvl="0" indent="0">
              <a:buClr>
                <a:schemeClr val="accent2">
                  <a:lumMod val="75000"/>
                </a:schemeClr>
              </a:buClr>
              <a:buNone/>
            </a:pPr>
            <a:endParaRPr lang="en-GB" dirty="0"/>
          </a:p>
          <a:p>
            <a:pPr lvl="0">
              <a:buClr>
                <a:schemeClr val="accent2">
                  <a:lumMod val="75000"/>
                </a:schemeClr>
              </a:buClr>
              <a:buFont typeface="Wingdings" pitchFamily="2" charset="2"/>
              <a:buChar char="v"/>
            </a:pPr>
            <a:r>
              <a:rPr lang="en-GB" dirty="0"/>
              <a:t>What factors have influenced that sampled mothers to breastfeed.</a:t>
            </a:r>
          </a:p>
          <a:p>
            <a:pPr marL="0" lvl="0" indent="0">
              <a:buClr>
                <a:schemeClr val="accent2">
                  <a:lumMod val="75000"/>
                </a:schemeClr>
              </a:buClr>
              <a:buNone/>
            </a:pPr>
            <a:endParaRPr lang="en-GB" dirty="0"/>
          </a:p>
          <a:p>
            <a:pPr lvl="0">
              <a:buClr>
                <a:schemeClr val="accent2">
                  <a:lumMod val="75000"/>
                </a:schemeClr>
              </a:buClr>
              <a:buFont typeface="Wingdings" pitchFamily="2" charset="2"/>
              <a:buChar char="v"/>
            </a:pPr>
            <a:r>
              <a:rPr lang="en-GB" dirty="0"/>
              <a:t>What are the sampled mothers’ attitudes and perceptions of breastfeeding.</a:t>
            </a:r>
          </a:p>
          <a:p>
            <a:pPr marL="0" lvl="0" indent="0">
              <a:buClr>
                <a:schemeClr val="accent2">
                  <a:lumMod val="75000"/>
                </a:schemeClr>
              </a:buClr>
              <a:buNone/>
            </a:pPr>
            <a:endParaRPr lang="en-GB" dirty="0"/>
          </a:p>
          <a:p>
            <a:pPr lvl="0">
              <a:buClr>
                <a:schemeClr val="accent2">
                  <a:lumMod val="75000"/>
                </a:schemeClr>
              </a:buClr>
              <a:buFont typeface="Wingdings" pitchFamily="2" charset="2"/>
              <a:buChar char="v"/>
            </a:pPr>
            <a:r>
              <a:rPr lang="en-GB" dirty="0"/>
              <a:t>What factors have influenced the sampled mothers to discontinue breastfeeding.</a:t>
            </a:r>
          </a:p>
          <a:p>
            <a:endParaRPr lang="en-GB" dirty="0"/>
          </a:p>
        </p:txBody>
      </p:sp>
    </p:spTree>
    <p:extLst>
      <p:ext uri="{BB962C8B-B14F-4D97-AF65-F5344CB8AC3E}">
        <p14:creationId xmlns:p14="http://schemas.microsoft.com/office/powerpoint/2010/main" val="41388100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47418-9189-F346-BAFF-B2AC8D5A76D9}"/>
              </a:ext>
            </a:extLst>
          </p:cNvPr>
          <p:cNvSpPr>
            <a:spLocks noGrp="1"/>
          </p:cNvSpPr>
          <p:nvPr>
            <p:ph type="title"/>
          </p:nvPr>
        </p:nvSpPr>
        <p:spPr>
          <a:xfrm>
            <a:off x="566468" y="481613"/>
            <a:ext cx="11059064" cy="1188720"/>
          </a:xfrm>
        </p:spPr>
        <p:txBody>
          <a:bodyPr/>
          <a:lstStyle/>
          <a:p>
            <a:r>
              <a:rPr lang="en-GB" dirty="0"/>
              <a:t>Quantitative methodology…</a:t>
            </a:r>
          </a:p>
        </p:txBody>
      </p:sp>
      <p:sp>
        <p:nvSpPr>
          <p:cNvPr id="3" name="Content Placeholder 2">
            <a:extLst>
              <a:ext uri="{FF2B5EF4-FFF2-40B4-BE49-F238E27FC236}">
                <a16:creationId xmlns:a16="http://schemas.microsoft.com/office/drawing/2014/main" id="{F779AB7F-5A9E-1F49-A948-B517DB4676F1}"/>
              </a:ext>
            </a:extLst>
          </p:cNvPr>
          <p:cNvSpPr>
            <a:spLocks noGrp="1"/>
          </p:cNvSpPr>
          <p:nvPr>
            <p:ph idx="1"/>
          </p:nvPr>
        </p:nvSpPr>
        <p:spPr>
          <a:xfrm>
            <a:off x="566468" y="1880558"/>
            <a:ext cx="11059064" cy="4485736"/>
          </a:xfrm>
        </p:spPr>
        <p:txBody>
          <a:bodyPr>
            <a:normAutofit fontScale="92500" lnSpcReduction="20000"/>
          </a:bodyPr>
          <a:lstStyle/>
          <a:p>
            <a:pPr>
              <a:buClr>
                <a:schemeClr val="accent2">
                  <a:lumMod val="75000"/>
                </a:schemeClr>
              </a:buClr>
              <a:buFont typeface="Wingdings" pitchFamily="2" charset="2"/>
              <a:buChar char="v"/>
            </a:pPr>
            <a:r>
              <a:rPr lang="en-GB" dirty="0"/>
              <a:t>Design… </a:t>
            </a:r>
          </a:p>
          <a:p>
            <a:pPr lvl="1">
              <a:buClr>
                <a:schemeClr val="accent2">
                  <a:lumMod val="75000"/>
                </a:schemeClr>
              </a:buClr>
              <a:buFont typeface="Wingdings" pitchFamily="2" charset="2"/>
              <a:buChar char="v"/>
            </a:pPr>
            <a:r>
              <a:rPr lang="en-GB" dirty="0"/>
              <a:t>Independent variables:</a:t>
            </a:r>
          </a:p>
          <a:p>
            <a:pPr lvl="1">
              <a:buClr>
                <a:schemeClr val="accent2">
                  <a:lumMod val="75000"/>
                </a:schemeClr>
              </a:buClr>
              <a:buFont typeface="Wingdings" pitchFamily="2" charset="2"/>
              <a:buChar char="v"/>
            </a:pPr>
            <a:r>
              <a:rPr lang="en-GB" dirty="0"/>
              <a:t>Feeding practice</a:t>
            </a:r>
            <a:r>
              <a:rPr lang="en-GB" dirty="0">
                <a:sym typeface="Wingdings" pitchFamily="2" charset="2"/>
              </a:rPr>
              <a:t> (exclusive breastfeeding group versus non-exclusive breastfeeding group</a:t>
            </a:r>
            <a:endParaRPr lang="en-GB" dirty="0"/>
          </a:p>
          <a:p>
            <a:pPr lvl="3">
              <a:buClr>
                <a:schemeClr val="accent2">
                  <a:lumMod val="75000"/>
                </a:schemeClr>
              </a:buClr>
              <a:buFont typeface="Wingdings" pitchFamily="2" charset="2"/>
              <a:buChar char="v"/>
            </a:pPr>
            <a:r>
              <a:rPr lang="en-GB" dirty="0"/>
              <a:t>The exclusive breastfeeding group (EBF) contained women who only gave breastmilk with the exception of drops or syrups consisting of vitamins, minerals supplements or medicines (Maonga, </a:t>
            </a:r>
            <a:r>
              <a:rPr lang="en-GB" dirty="0" err="1"/>
              <a:t>Mahande</a:t>
            </a:r>
            <a:r>
              <a:rPr lang="en-GB" dirty="0"/>
              <a:t>, Damian and </a:t>
            </a:r>
            <a:r>
              <a:rPr lang="en-GB" dirty="0" err="1"/>
              <a:t>Msuya</a:t>
            </a:r>
            <a:r>
              <a:rPr lang="en-GB" dirty="0"/>
              <a:t>, 2015) </a:t>
            </a:r>
          </a:p>
          <a:p>
            <a:pPr lvl="3">
              <a:buClr>
                <a:schemeClr val="accent2">
                  <a:lumMod val="75000"/>
                </a:schemeClr>
              </a:buClr>
              <a:buFont typeface="Wingdings" pitchFamily="2" charset="2"/>
              <a:buChar char="v"/>
            </a:pPr>
            <a:r>
              <a:rPr lang="en-GB" dirty="0"/>
              <a:t>The non-exclusive breastfeeding group (N-EBF) contained women who gave/introduced formula, semi-solids or other liquids within the first 6-months after birth, either alongside or replacing exclusive breastfeeding (Maonga, </a:t>
            </a:r>
            <a:r>
              <a:rPr lang="en-GB" dirty="0" err="1"/>
              <a:t>Mahande</a:t>
            </a:r>
            <a:r>
              <a:rPr lang="en-GB" dirty="0"/>
              <a:t>, Damian and </a:t>
            </a:r>
            <a:r>
              <a:rPr lang="en-GB" dirty="0" err="1"/>
              <a:t>Msuya</a:t>
            </a:r>
            <a:r>
              <a:rPr lang="en-GB" dirty="0"/>
              <a:t>, 2016).</a:t>
            </a:r>
          </a:p>
          <a:p>
            <a:pPr lvl="3">
              <a:buClr>
                <a:schemeClr val="accent2">
                  <a:lumMod val="75000"/>
                </a:schemeClr>
              </a:buClr>
              <a:buFont typeface="Wingdings" pitchFamily="2" charset="2"/>
              <a:buChar char="v"/>
            </a:pPr>
            <a:endParaRPr lang="en-GB" dirty="0"/>
          </a:p>
          <a:p>
            <a:pPr lvl="1">
              <a:buClr>
                <a:schemeClr val="accent2">
                  <a:lumMod val="75000"/>
                </a:schemeClr>
              </a:buClr>
              <a:buFont typeface="Wingdings" pitchFamily="2" charset="2"/>
              <a:buChar char="v"/>
            </a:pPr>
            <a:r>
              <a:rPr lang="en-GB" dirty="0"/>
              <a:t>Age (18-29 years old versus 30+ years old).</a:t>
            </a:r>
          </a:p>
          <a:p>
            <a:pPr lvl="1">
              <a:buClr>
                <a:schemeClr val="accent2">
                  <a:lumMod val="75000"/>
                </a:schemeClr>
              </a:buClr>
              <a:buFont typeface="Wingdings" pitchFamily="2" charset="2"/>
              <a:buChar char="v"/>
            </a:pPr>
            <a:endParaRPr lang="en-GB" dirty="0"/>
          </a:p>
          <a:p>
            <a:pPr lvl="1">
              <a:buClr>
                <a:schemeClr val="accent2">
                  <a:lumMod val="75000"/>
                </a:schemeClr>
              </a:buClr>
              <a:buFont typeface="Wingdings" pitchFamily="2" charset="2"/>
              <a:buChar char="v"/>
            </a:pPr>
            <a:r>
              <a:rPr lang="en-GB" dirty="0"/>
              <a:t>Socio-economic status (high socio-economic status versus low socio-economic status).</a:t>
            </a:r>
          </a:p>
          <a:p>
            <a:pPr lvl="2">
              <a:buClr>
                <a:schemeClr val="accent2">
                  <a:lumMod val="75000"/>
                </a:schemeClr>
              </a:buClr>
              <a:buFont typeface="Wingdings" pitchFamily="2" charset="2"/>
              <a:buChar char="v"/>
            </a:pPr>
            <a:r>
              <a:rPr lang="en-GB" dirty="0"/>
              <a:t>Socio-economic status was based on household income.</a:t>
            </a:r>
          </a:p>
          <a:p>
            <a:pPr lvl="1">
              <a:buClr>
                <a:schemeClr val="accent2">
                  <a:lumMod val="75000"/>
                </a:schemeClr>
              </a:buClr>
              <a:buFont typeface="Wingdings" pitchFamily="2" charset="2"/>
              <a:buChar char="v"/>
            </a:pPr>
            <a:endParaRPr lang="en-GB" dirty="0"/>
          </a:p>
          <a:p>
            <a:pPr lvl="1">
              <a:buClr>
                <a:schemeClr val="accent2">
                  <a:lumMod val="75000"/>
                </a:schemeClr>
              </a:buClr>
              <a:buFont typeface="Wingdings" pitchFamily="2" charset="2"/>
              <a:buChar char="v"/>
            </a:pPr>
            <a:r>
              <a:rPr lang="en-GB" dirty="0"/>
              <a:t>Educational attainment (high educational attainment versus low educational attainment).</a:t>
            </a:r>
          </a:p>
          <a:p>
            <a:pPr marL="457200" lvl="2" indent="0">
              <a:buClr>
                <a:schemeClr val="accent2">
                  <a:lumMod val="75000"/>
                </a:schemeClr>
              </a:buClr>
              <a:buNone/>
            </a:pPr>
            <a:endParaRPr lang="en-GB" dirty="0"/>
          </a:p>
        </p:txBody>
      </p:sp>
    </p:spTree>
    <p:extLst>
      <p:ext uri="{BB962C8B-B14F-4D97-AF65-F5344CB8AC3E}">
        <p14:creationId xmlns:p14="http://schemas.microsoft.com/office/powerpoint/2010/main" val="1063800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4F159-DD9D-FA4D-B281-C48126E16D26}"/>
              </a:ext>
            </a:extLst>
          </p:cNvPr>
          <p:cNvSpPr>
            <a:spLocks noGrp="1"/>
          </p:cNvSpPr>
          <p:nvPr>
            <p:ph type="title"/>
          </p:nvPr>
        </p:nvSpPr>
        <p:spPr>
          <a:xfrm>
            <a:off x="644105" y="567877"/>
            <a:ext cx="10903789" cy="1188720"/>
          </a:xfrm>
          <a:ln>
            <a:solidFill>
              <a:schemeClr val="accent2">
                <a:lumMod val="75000"/>
              </a:schemeClr>
            </a:solidFill>
          </a:ln>
        </p:spPr>
        <p:txBody>
          <a:bodyPr/>
          <a:lstStyle/>
          <a:p>
            <a:r>
              <a:rPr lang="en-GB" dirty="0"/>
              <a:t>Quantitative methodology continued…</a:t>
            </a:r>
          </a:p>
        </p:txBody>
      </p:sp>
      <p:sp>
        <p:nvSpPr>
          <p:cNvPr id="3" name="Content Placeholder 2">
            <a:extLst>
              <a:ext uri="{FF2B5EF4-FFF2-40B4-BE49-F238E27FC236}">
                <a16:creationId xmlns:a16="http://schemas.microsoft.com/office/drawing/2014/main" id="{245EE3A5-414E-FE46-AFF5-E2999CBB3C22}"/>
              </a:ext>
            </a:extLst>
          </p:cNvPr>
          <p:cNvSpPr>
            <a:spLocks noGrp="1"/>
          </p:cNvSpPr>
          <p:nvPr>
            <p:ph idx="1"/>
          </p:nvPr>
        </p:nvSpPr>
        <p:spPr>
          <a:xfrm>
            <a:off x="644105" y="1932317"/>
            <a:ext cx="10903789" cy="4606506"/>
          </a:xfrm>
        </p:spPr>
        <p:txBody>
          <a:bodyPr>
            <a:normAutofit lnSpcReduction="10000"/>
          </a:bodyPr>
          <a:lstStyle/>
          <a:p>
            <a:pPr>
              <a:buClr>
                <a:schemeClr val="accent2">
                  <a:lumMod val="75000"/>
                </a:schemeClr>
              </a:buClr>
              <a:buFont typeface="Wingdings" pitchFamily="2" charset="2"/>
              <a:buChar char="v"/>
            </a:pPr>
            <a:r>
              <a:rPr lang="en-GB" dirty="0"/>
              <a:t>Design…</a:t>
            </a:r>
          </a:p>
          <a:p>
            <a:pPr lvl="1">
              <a:buClr>
                <a:schemeClr val="accent2">
                  <a:lumMod val="75000"/>
                </a:schemeClr>
              </a:buClr>
              <a:buFont typeface="Wingdings" pitchFamily="2" charset="2"/>
              <a:buChar char="v"/>
            </a:pPr>
            <a:r>
              <a:rPr lang="en-GB" dirty="0"/>
              <a:t>Dependant variables:</a:t>
            </a:r>
          </a:p>
          <a:p>
            <a:pPr lvl="2">
              <a:buClr>
                <a:schemeClr val="accent2">
                  <a:lumMod val="75000"/>
                </a:schemeClr>
              </a:buClr>
              <a:buFont typeface="Wingdings" pitchFamily="2" charset="2"/>
              <a:buChar char="v"/>
            </a:pPr>
            <a:r>
              <a:rPr lang="en-GB" dirty="0"/>
              <a:t>Maternal knowledge (high maternal knowledge versus low maternal knowledge)</a:t>
            </a:r>
          </a:p>
          <a:p>
            <a:pPr lvl="2">
              <a:buClr>
                <a:schemeClr val="accent2">
                  <a:lumMod val="75000"/>
                </a:schemeClr>
              </a:buClr>
              <a:buFont typeface="Wingdings" pitchFamily="2" charset="2"/>
              <a:buChar char="v"/>
            </a:pPr>
            <a:r>
              <a:rPr lang="en-GB" dirty="0"/>
              <a:t>Maternal advice (high postnatal advice versus low postnatal advice).</a:t>
            </a:r>
          </a:p>
          <a:p>
            <a:pPr>
              <a:buClr>
                <a:schemeClr val="accent2">
                  <a:lumMod val="75000"/>
                </a:schemeClr>
              </a:buClr>
              <a:buFont typeface="Wingdings" pitchFamily="2" charset="2"/>
              <a:buChar char="v"/>
            </a:pPr>
            <a:r>
              <a:rPr lang="en-GB" dirty="0"/>
              <a:t>Materials…</a:t>
            </a:r>
          </a:p>
          <a:p>
            <a:pPr lvl="1">
              <a:buClr>
                <a:schemeClr val="accent2">
                  <a:lumMod val="75000"/>
                </a:schemeClr>
              </a:buClr>
              <a:buFont typeface="Wingdings" pitchFamily="2" charset="2"/>
              <a:buChar char="v"/>
            </a:pPr>
            <a:r>
              <a:rPr lang="en-GB" dirty="0"/>
              <a:t>Postnatal advice survey was based on questionnaires by Gallagher (2012) and Colledge (2011). </a:t>
            </a:r>
          </a:p>
          <a:p>
            <a:pPr lvl="3">
              <a:buClr>
                <a:schemeClr val="accent2">
                  <a:lumMod val="75000"/>
                </a:schemeClr>
              </a:buClr>
              <a:buFont typeface="Wingdings" pitchFamily="2" charset="2"/>
              <a:buChar char="v"/>
            </a:pPr>
            <a:r>
              <a:rPr lang="en-GB" dirty="0"/>
              <a:t>Contained a series of 9 questions establishing where women received their postnatal advice from.</a:t>
            </a:r>
          </a:p>
          <a:p>
            <a:pPr lvl="3">
              <a:buClr>
                <a:schemeClr val="accent2">
                  <a:lumMod val="75000"/>
                </a:schemeClr>
              </a:buClr>
              <a:buFont typeface="Wingdings" pitchFamily="2" charset="2"/>
              <a:buChar char="v"/>
            </a:pPr>
            <a:r>
              <a:rPr lang="en-GB" dirty="0"/>
              <a:t>Participants received a score of 0-2 on each question</a:t>
            </a:r>
          </a:p>
          <a:p>
            <a:pPr lvl="1">
              <a:buClr>
                <a:schemeClr val="accent2">
                  <a:lumMod val="75000"/>
                </a:schemeClr>
              </a:buClr>
              <a:buFont typeface="Wingdings" pitchFamily="2" charset="2"/>
              <a:buChar char="v"/>
            </a:pPr>
            <a:r>
              <a:rPr lang="en-GB" dirty="0"/>
              <a:t>Maternal knowledge survey was based on questionnaires by Akinyinka (2016) and </a:t>
            </a:r>
            <a:r>
              <a:rPr lang="en-GB" dirty="0" err="1"/>
              <a:t>Tanash</a:t>
            </a:r>
            <a:r>
              <a:rPr lang="en-GB" dirty="0"/>
              <a:t> (2014). </a:t>
            </a:r>
          </a:p>
          <a:p>
            <a:pPr lvl="3">
              <a:buClr>
                <a:schemeClr val="accent2">
                  <a:lumMod val="75000"/>
                </a:schemeClr>
              </a:buClr>
              <a:buFont typeface="Wingdings" pitchFamily="2" charset="2"/>
              <a:buChar char="v"/>
            </a:pPr>
            <a:r>
              <a:rPr lang="en-GB" dirty="0"/>
              <a:t>Contained a series of 9 questions establishing their knowledge of the benefits of breastfeeding. </a:t>
            </a:r>
          </a:p>
          <a:p>
            <a:pPr lvl="3">
              <a:buClr>
                <a:schemeClr val="accent2">
                  <a:lumMod val="75000"/>
                </a:schemeClr>
              </a:buClr>
              <a:buFont typeface="Wingdings" pitchFamily="2" charset="2"/>
              <a:buChar char="v"/>
            </a:pPr>
            <a:r>
              <a:rPr lang="en-GB" dirty="0"/>
              <a:t> Participants received a score of 0-2 for each question</a:t>
            </a:r>
          </a:p>
          <a:p>
            <a:pPr lvl="1">
              <a:buClr>
                <a:schemeClr val="accent2">
                  <a:lumMod val="75000"/>
                </a:schemeClr>
              </a:buClr>
              <a:buFont typeface="Wingdings" pitchFamily="2" charset="2"/>
              <a:buChar char="v"/>
            </a:pPr>
            <a:r>
              <a:rPr lang="en-GB" dirty="0"/>
              <a:t>Participants were considered to have low postnatal advice and breastfeeding knowledge if the received a score of 1-7 and high for both if they received a score of 8+</a:t>
            </a:r>
          </a:p>
          <a:p>
            <a:pPr lvl="1">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5291496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7212E-F1EA-D84F-9A10-03528AD4E026}"/>
              </a:ext>
            </a:extLst>
          </p:cNvPr>
          <p:cNvSpPr>
            <a:spLocks noGrp="1"/>
          </p:cNvSpPr>
          <p:nvPr>
            <p:ph type="title"/>
          </p:nvPr>
        </p:nvSpPr>
        <p:spPr>
          <a:xfrm>
            <a:off x="431321" y="550624"/>
            <a:ext cx="11024558" cy="1188720"/>
          </a:xfrm>
          <a:ln>
            <a:solidFill>
              <a:schemeClr val="accent2">
                <a:lumMod val="75000"/>
              </a:schemeClr>
            </a:solidFill>
          </a:ln>
        </p:spPr>
        <p:txBody>
          <a:bodyPr/>
          <a:lstStyle/>
          <a:p>
            <a:r>
              <a:rPr lang="en-GB" dirty="0"/>
              <a:t>Quantitative methodology continued…</a:t>
            </a:r>
          </a:p>
        </p:txBody>
      </p:sp>
      <p:sp>
        <p:nvSpPr>
          <p:cNvPr id="3" name="Content Placeholder 2">
            <a:extLst>
              <a:ext uri="{FF2B5EF4-FFF2-40B4-BE49-F238E27FC236}">
                <a16:creationId xmlns:a16="http://schemas.microsoft.com/office/drawing/2014/main" id="{894EF68F-83D7-9741-BE31-D7565CFB9C24}"/>
              </a:ext>
            </a:extLst>
          </p:cNvPr>
          <p:cNvSpPr>
            <a:spLocks noGrp="1"/>
          </p:cNvSpPr>
          <p:nvPr>
            <p:ph idx="1"/>
          </p:nvPr>
        </p:nvSpPr>
        <p:spPr>
          <a:xfrm>
            <a:off x="431321" y="2104845"/>
            <a:ext cx="11024558" cy="4226943"/>
          </a:xfrm>
        </p:spPr>
        <p:txBody>
          <a:bodyPr numCol="1">
            <a:normAutofit/>
          </a:bodyPr>
          <a:lstStyle/>
          <a:p>
            <a:pPr>
              <a:buClr>
                <a:schemeClr val="accent2">
                  <a:lumMod val="75000"/>
                </a:schemeClr>
              </a:buClr>
              <a:buFont typeface="Wingdings" pitchFamily="2" charset="2"/>
              <a:buChar char="v"/>
            </a:pPr>
            <a:r>
              <a:rPr lang="en-GB" dirty="0"/>
              <a:t>Materials…</a:t>
            </a:r>
          </a:p>
          <a:p>
            <a:pPr lvl="1">
              <a:buClr>
                <a:schemeClr val="accent2">
                  <a:lumMod val="75000"/>
                </a:schemeClr>
              </a:buClr>
              <a:buFont typeface="Wingdings" pitchFamily="2" charset="2"/>
              <a:buChar char="v"/>
            </a:pPr>
            <a:r>
              <a:rPr lang="en-GB" dirty="0"/>
              <a:t>Demographic survey </a:t>
            </a:r>
          </a:p>
          <a:p>
            <a:pPr lvl="3">
              <a:buClr>
                <a:schemeClr val="accent2">
                  <a:lumMod val="75000"/>
                </a:schemeClr>
              </a:buClr>
              <a:buFont typeface="Wingdings" pitchFamily="2" charset="2"/>
              <a:buChar char="v"/>
            </a:pPr>
            <a:r>
              <a:rPr lang="en-GB" dirty="0"/>
              <a:t>Contained a series of 6 questions that established women's age, ethnicity, household income, educational attainment etc…</a:t>
            </a:r>
          </a:p>
          <a:p>
            <a:pPr lvl="3">
              <a:buClr>
                <a:schemeClr val="accent2">
                  <a:lumMod val="75000"/>
                </a:schemeClr>
              </a:buClr>
              <a:buFont typeface="Wingdings" pitchFamily="2" charset="2"/>
              <a:buChar char="v"/>
            </a:pPr>
            <a:r>
              <a:rPr lang="en-GB" dirty="0"/>
              <a:t>Those considered to have low household income has an income of £25,099 </a:t>
            </a:r>
          </a:p>
          <a:p>
            <a:pPr lvl="3">
              <a:buClr>
                <a:schemeClr val="accent2">
                  <a:lumMod val="75000"/>
                </a:schemeClr>
              </a:buClr>
              <a:buFont typeface="Wingdings" pitchFamily="2" charset="2"/>
              <a:buChar char="v"/>
            </a:pPr>
            <a:r>
              <a:rPr lang="en-GB" dirty="0"/>
              <a:t>Those considered to have high household income has an income of £25,100 </a:t>
            </a:r>
          </a:p>
          <a:p>
            <a:pPr lvl="3">
              <a:buClr>
                <a:schemeClr val="accent2">
                  <a:lumMod val="75000"/>
                </a:schemeClr>
              </a:buClr>
              <a:buFont typeface="Wingdings" pitchFamily="2" charset="2"/>
              <a:buChar char="v"/>
            </a:pPr>
            <a:endParaRPr lang="en-GB" dirty="0"/>
          </a:p>
          <a:p>
            <a:pPr lvl="3">
              <a:buClr>
                <a:schemeClr val="accent2">
                  <a:lumMod val="75000"/>
                </a:schemeClr>
              </a:buClr>
              <a:buFont typeface="Wingdings" pitchFamily="2" charset="2"/>
              <a:buChar char="v"/>
            </a:pPr>
            <a:r>
              <a:rPr lang="en-GB" dirty="0"/>
              <a:t>Those who had no formal qualifications or a high-school qualification were considered to have low educational attainment</a:t>
            </a:r>
          </a:p>
          <a:p>
            <a:pPr lvl="3">
              <a:buClr>
                <a:schemeClr val="accent2">
                  <a:lumMod val="75000"/>
                </a:schemeClr>
              </a:buClr>
              <a:buFont typeface="Wingdings" pitchFamily="2" charset="2"/>
              <a:buChar char="v"/>
            </a:pPr>
            <a:r>
              <a:rPr lang="en-GB" dirty="0"/>
              <a:t>Those who had a post-graduate, undergraduate degree or vocational qualifications were considered to have high educational attainment.</a:t>
            </a:r>
          </a:p>
          <a:p>
            <a:pPr lvl="3">
              <a:buClr>
                <a:schemeClr val="accent2">
                  <a:lumMod val="75000"/>
                </a:schemeClr>
              </a:buClr>
              <a:buFont typeface="Wingdings" pitchFamily="2" charset="2"/>
              <a:buChar char="v"/>
            </a:pPr>
            <a:endParaRPr lang="en-GB" dirty="0"/>
          </a:p>
          <a:p>
            <a:pPr lvl="1">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3878040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0576D-BE94-3F4A-A983-69C264DA5BCA}"/>
              </a:ext>
            </a:extLst>
          </p:cNvPr>
          <p:cNvSpPr>
            <a:spLocks noGrp="1"/>
          </p:cNvSpPr>
          <p:nvPr>
            <p:ph type="title"/>
          </p:nvPr>
        </p:nvSpPr>
        <p:spPr>
          <a:xfrm>
            <a:off x="465827" y="498865"/>
            <a:ext cx="10990053" cy="1188720"/>
          </a:xfrm>
          <a:ln>
            <a:solidFill>
              <a:schemeClr val="accent2">
                <a:lumMod val="75000"/>
              </a:schemeClr>
            </a:solidFill>
          </a:ln>
        </p:spPr>
        <p:txBody>
          <a:bodyPr/>
          <a:lstStyle/>
          <a:p>
            <a:r>
              <a:rPr lang="en-GB" dirty="0"/>
              <a:t>Quantitative methodology continued…</a:t>
            </a:r>
          </a:p>
        </p:txBody>
      </p:sp>
      <p:sp>
        <p:nvSpPr>
          <p:cNvPr id="3" name="Content Placeholder 2">
            <a:extLst>
              <a:ext uri="{FF2B5EF4-FFF2-40B4-BE49-F238E27FC236}">
                <a16:creationId xmlns:a16="http://schemas.microsoft.com/office/drawing/2014/main" id="{92EDE1B2-9B13-364E-A57E-2B1BA1981DD2}"/>
              </a:ext>
            </a:extLst>
          </p:cNvPr>
          <p:cNvSpPr>
            <a:spLocks noGrp="1"/>
          </p:cNvSpPr>
          <p:nvPr>
            <p:ph idx="1"/>
          </p:nvPr>
        </p:nvSpPr>
        <p:spPr>
          <a:xfrm>
            <a:off x="465827" y="1984076"/>
            <a:ext cx="10990053" cy="4451230"/>
          </a:xfrm>
        </p:spPr>
        <p:txBody>
          <a:bodyPr>
            <a:normAutofit/>
          </a:bodyPr>
          <a:lstStyle/>
          <a:p>
            <a:pPr>
              <a:buClr>
                <a:schemeClr val="accent2">
                  <a:lumMod val="75000"/>
                </a:schemeClr>
              </a:buClr>
              <a:buFont typeface="Wingdings" pitchFamily="2" charset="2"/>
              <a:buChar char="v"/>
            </a:pPr>
            <a:r>
              <a:rPr lang="en-GB" dirty="0"/>
              <a:t>Participants…</a:t>
            </a:r>
          </a:p>
          <a:p>
            <a:pPr lvl="1">
              <a:buClr>
                <a:schemeClr val="accent2">
                  <a:lumMod val="75000"/>
                </a:schemeClr>
              </a:buClr>
              <a:buFont typeface="Wingdings" pitchFamily="2" charset="2"/>
              <a:buChar char="v"/>
            </a:pPr>
            <a:r>
              <a:rPr lang="en-GB" dirty="0"/>
              <a:t>Opportunity sample</a:t>
            </a:r>
          </a:p>
          <a:p>
            <a:pPr lvl="1">
              <a:buClr>
                <a:schemeClr val="accent2">
                  <a:lumMod val="75000"/>
                </a:schemeClr>
              </a:buClr>
              <a:buFont typeface="Wingdings" pitchFamily="2" charset="2"/>
              <a:buChar char="v"/>
            </a:pPr>
            <a:r>
              <a:rPr lang="en-GB" dirty="0"/>
              <a:t>100 participated</a:t>
            </a:r>
          </a:p>
          <a:p>
            <a:pPr lvl="2">
              <a:buClr>
                <a:schemeClr val="accent2">
                  <a:lumMod val="75000"/>
                </a:schemeClr>
              </a:buClr>
              <a:buFont typeface="Wingdings" pitchFamily="2" charset="2"/>
              <a:buChar char="v"/>
            </a:pPr>
            <a:r>
              <a:rPr lang="en-GB" dirty="0"/>
              <a:t>46 were aged 18-29</a:t>
            </a:r>
          </a:p>
          <a:p>
            <a:pPr lvl="2">
              <a:buClr>
                <a:schemeClr val="accent2">
                  <a:lumMod val="75000"/>
                </a:schemeClr>
              </a:buClr>
              <a:buFont typeface="Wingdings" pitchFamily="2" charset="2"/>
              <a:buChar char="v"/>
            </a:pPr>
            <a:r>
              <a:rPr lang="en-GB" dirty="0"/>
              <a:t>54 were aged 50+</a:t>
            </a:r>
          </a:p>
          <a:p>
            <a:pPr lvl="1">
              <a:buClr>
                <a:schemeClr val="accent2">
                  <a:lumMod val="75000"/>
                </a:schemeClr>
              </a:buClr>
              <a:buFont typeface="Wingdings" pitchFamily="2" charset="2"/>
              <a:buChar char="v"/>
            </a:pPr>
            <a:r>
              <a:rPr lang="en-GB" dirty="0"/>
              <a:t>The N-EBF group contained 43 participants </a:t>
            </a:r>
          </a:p>
          <a:p>
            <a:pPr lvl="1">
              <a:buClr>
                <a:schemeClr val="accent2">
                  <a:lumMod val="75000"/>
                </a:schemeClr>
              </a:buClr>
              <a:buFont typeface="Wingdings" pitchFamily="2" charset="2"/>
              <a:buChar char="v"/>
            </a:pPr>
            <a:r>
              <a:rPr lang="en-GB" dirty="0"/>
              <a:t>The EBF group contained 57 participants </a:t>
            </a:r>
          </a:p>
          <a:p>
            <a:pPr lvl="1">
              <a:buClr>
                <a:schemeClr val="accent2">
                  <a:lumMod val="75000"/>
                </a:schemeClr>
              </a:buClr>
              <a:buFont typeface="Wingdings" pitchFamily="2" charset="2"/>
              <a:buChar char="v"/>
            </a:pPr>
            <a:r>
              <a:rPr lang="en-GB" dirty="0"/>
              <a:t>27 participants were considered to have low educational attainment versus 73 that were considered to have high educational attainment  </a:t>
            </a:r>
          </a:p>
          <a:p>
            <a:pPr lvl="1">
              <a:buClr>
                <a:schemeClr val="accent2">
                  <a:lumMod val="75000"/>
                </a:schemeClr>
              </a:buClr>
              <a:buFont typeface="Wingdings" pitchFamily="2" charset="2"/>
              <a:buChar char="v"/>
            </a:pPr>
            <a:r>
              <a:rPr lang="en-GB" dirty="0"/>
              <a:t>50 participants had low socio-economic status </a:t>
            </a:r>
          </a:p>
          <a:p>
            <a:pPr lvl="2">
              <a:buClr>
                <a:schemeClr val="accent2">
                  <a:lumMod val="75000"/>
                </a:schemeClr>
              </a:buClr>
              <a:buFont typeface="Wingdings" pitchFamily="2" charset="2"/>
              <a:buChar char="v"/>
            </a:pPr>
            <a:endParaRPr lang="en-GB" dirty="0"/>
          </a:p>
          <a:p>
            <a:endParaRPr lang="en-GB" dirty="0"/>
          </a:p>
        </p:txBody>
      </p:sp>
    </p:spTree>
    <p:extLst>
      <p:ext uri="{BB962C8B-B14F-4D97-AF65-F5344CB8AC3E}">
        <p14:creationId xmlns:p14="http://schemas.microsoft.com/office/powerpoint/2010/main" val="16985417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8943E-A2E0-1D41-A50E-1F33CDDD6D17}"/>
              </a:ext>
            </a:extLst>
          </p:cNvPr>
          <p:cNvSpPr>
            <a:spLocks noGrp="1"/>
          </p:cNvSpPr>
          <p:nvPr>
            <p:ph type="title"/>
          </p:nvPr>
        </p:nvSpPr>
        <p:spPr>
          <a:xfrm>
            <a:off x="759125" y="481613"/>
            <a:ext cx="11007305" cy="1188720"/>
          </a:xfrm>
          <a:ln>
            <a:solidFill>
              <a:schemeClr val="accent2">
                <a:lumMod val="75000"/>
              </a:schemeClr>
            </a:solidFill>
          </a:ln>
        </p:spPr>
        <p:txBody>
          <a:bodyPr/>
          <a:lstStyle/>
          <a:p>
            <a:r>
              <a:rPr lang="en-GB" dirty="0"/>
              <a:t>Quantitative methodology continued…</a:t>
            </a:r>
          </a:p>
        </p:txBody>
      </p:sp>
      <p:sp>
        <p:nvSpPr>
          <p:cNvPr id="3" name="Content Placeholder 2">
            <a:extLst>
              <a:ext uri="{FF2B5EF4-FFF2-40B4-BE49-F238E27FC236}">
                <a16:creationId xmlns:a16="http://schemas.microsoft.com/office/drawing/2014/main" id="{DDA6226A-CF35-D943-9C29-63BA2A216413}"/>
              </a:ext>
            </a:extLst>
          </p:cNvPr>
          <p:cNvSpPr>
            <a:spLocks noGrp="1"/>
          </p:cNvSpPr>
          <p:nvPr>
            <p:ph idx="1"/>
          </p:nvPr>
        </p:nvSpPr>
        <p:spPr>
          <a:xfrm>
            <a:off x="759125" y="1897811"/>
            <a:ext cx="11007305" cy="4606506"/>
          </a:xfrm>
        </p:spPr>
        <p:txBody>
          <a:bodyPr/>
          <a:lstStyle/>
          <a:p>
            <a:pPr>
              <a:buClr>
                <a:schemeClr val="accent2">
                  <a:lumMod val="75000"/>
                </a:schemeClr>
              </a:buClr>
              <a:buFont typeface="Wingdings" pitchFamily="2" charset="2"/>
              <a:buChar char="v"/>
            </a:pPr>
            <a:r>
              <a:rPr lang="en-GB" dirty="0"/>
              <a:t>Analysis…</a:t>
            </a:r>
          </a:p>
          <a:p>
            <a:pPr lvl="1">
              <a:buClr>
                <a:schemeClr val="accent2">
                  <a:lumMod val="75000"/>
                </a:schemeClr>
              </a:buClr>
              <a:buFont typeface="Wingdings" pitchFamily="2" charset="2"/>
              <a:buChar char="v"/>
            </a:pPr>
            <a:r>
              <a:rPr lang="en-GB" dirty="0"/>
              <a:t>To discover whether the dependent variables (knowledge and advice) were associated with breastfeeding practice (EBF and N-EBF) for the recommended 6-months, a chi-square (χ2) analysis was performed (Dhakal, Lee and Nam, 2017; Khanal, Adhikari, Sauer and Zhao, 2013). </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Procedure…</a:t>
            </a:r>
          </a:p>
          <a:p>
            <a:pPr lvl="1">
              <a:buClr>
                <a:schemeClr val="accent2">
                  <a:lumMod val="75000"/>
                </a:schemeClr>
              </a:buClr>
              <a:buFont typeface="Wingdings" pitchFamily="2" charset="2"/>
              <a:buChar char="v"/>
            </a:pPr>
            <a:r>
              <a:rPr lang="en-GB" dirty="0"/>
              <a:t>Online survey…</a:t>
            </a:r>
          </a:p>
          <a:p>
            <a:pPr lvl="2">
              <a:buClr>
                <a:schemeClr val="accent2">
                  <a:lumMod val="75000"/>
                </a:schemeClr>
              </a:buClr>
              <a:buFont typeface="Wingdings" pitchFamily="2" charset="2"/>
              <a:buChar char="v"/>
            </a:pPr>
            <a:r>
              <a:rPr lang="en-GB" dirty="0"/>
              <a:t>Information sheet and consent form</a:t>
            </a:r>
          </a:p>
          <a:p>
            <a:pPr lvl="2">
              <a:buClr>
                <a:schemeClr val="accent2">
                  <a:lumMod val="75000"/>
                </a:schemeClr>
              </a:buClr>
              <a:buFont typeface="Wingdings" pitchFamily="2" charset="2"/>
              <a:buChar char="v"/>
            </a:pPr>
            <a:r>
              <a:rPr lang="en-GB" dirty="0"/>
              <a:t>Demographic survey</a:t>
            </a:r>
          </a:p>
          <a:p>
            <a:pPr lvl="2">
              <a:buClr>
                <a:schemeClr val="accent2">
                  <a:lumMod val="75000"/>
                </a:schemeClr>
              </a:buClr>
              <a:buFont typeface="Wingdings" pitchFamily="2" charset="2"/>
              <a:buChar char="v"/>
            </a:pPr>
            <a:r>
              <a:rPr lang="en-GB" dirty="0"/>
              <a:t>Postnatal advice survey</a:t>
            </a:r>
          </a:p>
          <a:p>
            <a:pPr lvl="2">
              <a:buClr>
                <a:schemeClr val="accent2">
                  <a:lumMod val="75000"/>
                </a:schemeClr>
              </a:buClr>
              <a:buFont typeface="Wingdings" pitchFamily="2" charset="2"/>
              <a:buChar char="v"/>
            </a:pPr>
            <a:r>
              <a:rPr lang="en-GB" dirty="0"/>
              <a:t>Maternal knowledge survey</a:t>
            </a:r>
          </a:p>
          <a:p>
            <a:pPr lvl="2">
              <a:buClr>
                <a:schemeClr val="accent2">
                  <a:lumMod val="75000"/>
                </a:schemeClr>
              </a:buClr>
              <a:buFont typeface="Wingdings" pitchFamily="2" charset="2"/>
              <a:buChar char="v"/>
            </a:pPr>
            <a:r>
              <a:rPr lang="en-GB" dirty="0"/>
              <a:t>Debrief form </a:t>
            </a:r>
          </a:p>
        </p:txBody>
      </p:sp>
    </p:spTree>
    <p:extLst>
      <p:ext uri="{BB962C8B-B14F-4D97-AF65-F5344CB8AC3E}">
        <p14:creationId xmlns:p14="http://schemas.microsoft.com/office/powerpoint/2010/main" val="40883072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5DBF6-DF95-224D-8DBF-C58EF716F863}"/>
              </a:ext>
            </a:extLst>
          </p:cNvPr>
          <p:cNvSpPr>
            <a:spLocks noGrp="1"/>
          </p:cNvSpPr>
          <p:nvPr>
            <p:ph type="title"/>
          </p:nvPr>
        </p:nvSpPr>
        <p:spPr>
          <a:xfrm>
            <a:off x="552091" y="500332"/>
            <a:ext cx="11041811" cy="1173193"/>
          </a:xfrm>
          <a:ln>
            <a:solidFill>
              <a:schemeClr val="accent2">
                <a:lumMod val="75000"/>
              </a:schemeClr>
            </a:solidFill>
          </a:ln>
        </p:spPr>
        <p:txBody>
          <a:bodyPr/>
          <a:lstStyle/>
          <a:p>
            <a:r>
              <a:rPr lang="en-GB" dirty="0"/>
              <a:t>Quantitative results…</a:t>
            </a:r>
          </a:p>
        </p:txBody>
      </p:sp>
      <p:sp>
        <p:nvSpPr>
          <p:cNvPr id="3" name="Content Placeholder 2">
            <a:extLst>
              <a:ext uri="{FF2B5EF4-FFF2-40B4-BE49-F238E27FC236}">
                <a16:creationId xmlns:a16="http://schemas.microsoft.com/office/drawing/2014/main" id="{BB2965B5-A56A-A543-A1FD-A96073245EBF}"/>
              </a:ext>
            </a:extLst>
          </p:cNvPr>
          <p:cNvSpPr>
            <a:spLocks noGrp="1"/>
          </p:cNvSpPr>
          <p:nvPr>
            <p:ph idx="1"/>
          </p:nvPr>
        </p:nvSpPr>
        <p:spPr>
          <a:xfrm>
            <a:off x="552091" y="1949570"/>
            <a:ext cx="11041811" cy="4399472"/>
          </a:xfrm>
        </p:spPr>
        <p:txBody>
          <a:bodyPr/>
          <a:lstStyle/>
          <a:p>
            <a:pPr>
              <a:buClr>
                <a:schemeClr val="accent2">
                  <a:lumMod val="75000"/>
                </a:schemeClr>
              </a:buClr>
              <a:buFont typeface="Wingdings" pitchFamily="2" charset="2"/>
              <a:buChar char="v"/>
            </a:pPr>
            <a:r>
              <a:rPr lang="en-GB" dirty="0"/>
              <a:t>Chi-square (χ2) analysis revealed…</a:t>
            </a:r>
          </a:p>
          <a:p>
            <a:pPr lvl="1">
              <a:buClr>
                <a:schemeClr val="accent2">
                  <a:lumMod val="75000"/>
                </a:schemeClr>
              </a:buClr>
              <a:buFont typeface="Wingdings" pitchFamily="2" charset="2"/>
              <a:buChar char="v"/>
            </a:pPr>
            <a:r>
              <a:rPr lang="en-GB" dirty="0"/>
              <a:t>Women aged 30+ were more likely to exclusively breastfeed.</a:t>
            </a:r>
          </a:p>
          <a:p>
            <a:pPr lvl="2">
              <a:buClr>
                <a:schemeClr val="accent2">
                  <a:lumMod val="75000"/>
                </a:schemeClr>
              </a:buClr>
              <a:buFont typeface="Wingdings" pitchFamily="2" charset="2"/>
              <a:buChar char="v"/>
            </a:pPr>
            <a:r>
              <a:rPr lang="en-GB" dirty="0"/>
              <a:t>Most prominent result.</a:t>
            </a:r>
          </a:p>
          <a:p>
            <a:pPr lvl="1">
              <a:buClr>
                <a:schemeClr val="accent2">
                  <a:lumMod val="75000"/>
                </a:schemeClr>
              </a:buClr>
              <a:buFont typeface="Wingdings" pitchFamily="2" charset="2"/>
              <a:buChar char="v"/>
            </a:pPr>
            <a:r>
              <a:rPr lang="en-GB" dirty="0"/>
              <a:t>Women who had higher knowledge of the benefits of exclusive breastfeeding were more likely to exclusively breatsfeed.</a:t>
            </a:r>
          </a:p>
          <a:p>
            <a:pPr lvl="1">
              <a:buClr>
                <a:schemeClr val="accent2">
                  <a:lumMod val="75000"/>
                </a:schemeClr>
              </a:buClr>
              <a:buFont typeface="Wingdings" pitchFamily="2" charset="2"/>
              <a:buChar char="v"/>
            </a:pPr>
            <a:r>
              <a:rPr lang="en-GB" dirty="0"/>
              <a:t>Women who received higher postnatal advice about breastfeeding were more likely to exclusively breatsfeed.</a:t>
            </a:r>
          </a:p>
          <a:p>
            <a:pPr lvl="1">
              <a:buClr>
                <a:schemeClr val="accent2">
                  <a:lumMod val="75000"/>
                </a:schemeClr>
              </a:buClr>
              <a:buFont typeface="Wingdings" pitchFamily="2" charset="2"/>
              <a:buChar char="v"/>
            </a:pPr>
            <a:r>
              <a:rPr lang="en-GB" dirty="0"/>
              <a:t>Women with a higher educational attainment were more likely to exclusively breatsfeed.</a:t>
            </a:r>
          </a:p>
          <a:p>
            <a:pPr lvl="1">
              <a:buClr>
                <a:schemeClr val="accent2">
                  <a:lumMod val="75000"/>
                </a:schemeClr>
              </a:buClr>
              <a:buFont typeface="Wingdings" pitchFamily="2" charset="2"/>
              <a:buChar char="v"/>
            </a:pPr>
            <a:endParaRPr lang="en-GB" dirty="0"/>
          </a:p>
          <a:p>
            <a:pPr lvl="1">
              <a:buClr>
                <a:schemeClr val="accent2">
                  <a:lumMod val="75000"/>
                </a:schemeClr>
              </a:buClr>
              <a:buFont typeface="Wingdings" pitchFamily="2" charset="2"/>
              <a:buChar char="v"/>
            </a:pPr>
            <a:r>
              <a:rPr lang="en-GB" dirty="0"/>
              <a:t>There was no significant association between breastfeeding practice and socio-economic status.</a:t>
            </a:r>
          </a:p>
        </p:txBody>
      </p:sp>
    </p:spTree>
    <p:extLst>
      <p:ext uri="{BB962C8B-B14F-4D97-AF65-F5344CB8AC3E}">
        <p14:creationId xmlns:p14="http://schemas.microsoft.com/office/powerpoint/2010/main" val="32992518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A7EE8-8220-914C-BA16-F270658B3484}"/>
              </a:ext>
            </a:extLst>
          </p:cNvPr>
          <p:cNvSpPr>
            <a:spLocks noGrp="1"/>
          </p:cNvSpPr>
          <p:nvPr>
            <p:ph type="title"/>
          </p:nvPr>
        </p:nvSpPr>
        <p:spPr>
          <a:xfrm>
            <a:off x="583721" y="378096"/>
            <a:ext cx="11024558" cy="1188720"/>
          </a:xfrm>
          <a:ln>
            <a:solidFill>
              <a:schemeClr val="accent2">
                <a:lumMod val="75000"/>
              </a:schemeClr>
            </a:solidFill>
          </a:ln>
        </p:spPr>
        <p:txBody>
          <a:bodyPr/>
          <a:lstStyle/>
          <a:p>
            <a:r>
              <a:rPr lang="en-GB" dirty="0"/>
              <a:t>Quantitative mini-discussion…</a:t>
            </a:r>
          </a:p>
        </p:txBody>
      </p:sp>
      <p:sp>
        <p:nvSpPr>
          <p:cNvPr id="3" name="Content Placeholder 2">
            <a:extLst>
              <a:ext uri="{FF2B5EF4-FFF2-40B4-BE49-F238E27FC236}">
                <a16:creationId xmlns:a16="http://schemas.microsoft.com/office/drawing/2014/main" id="{9B89D7B4-F937-1140-95CF-181403C4DD1C}"/>
              </a:ext>
            </a:extLst>
          </p:cNvPr>
          <p:cNvSpPr>
            <a:spLocks noGrp="1"/>
          </p:cNvSpPr>
          <p:nvPr>
            <p:ph idx="1"/>
          </p:nvPr>
        </p:nvSpPr>
        <p:spPr>
          <a:xfrm>
            <a:off x="583721" y="1863306"/>
            <a:ext cx="11024558" cy="4744528"/>
          </a:xfrm>
        </p:spPr>
        <p:txBody>
          <a:bodyPr>
            <a:normAutofit fontScale="92500" lnSpcReduction="10000"/>
          </a:bodyPr>
          <a:lstStyle/>
          <a:p>
            <a:pPr>
              <a:buClr>
                <a:schemeClr val="accent2">
                  <a:lumMod val="75000"/>
                </a:schemeClr>
              </a:buClr>
              <a:buFont typeface="Wingdings" pitchFamily="2" charset="2"/>
              <a:buChar char="v"/>
            </a:pPr>
            <a:r>
              <a:rPr lang="en-GB" dirty="0"/>
              <a:t>Exclusivity of breastfeeding was dependant on age, educational attainment and maternal knowledge and antenatal advice, independently.</a:t>
            </a:r>
          </a:p>
          <a:p>
            <a:pPr lvl="1">
              <a:buClr>
                <a:schemeClr val="accent2">
                  <a:lumMod val="75000"/>
                </a:schemeClr>
              </a:buClr>
              <a:buFont typeface="Wingdings" pitchFamily="2" charset="2"/>
              <a:buChar char="v"/>
            </a:pPr>
            <a:r>
              <a:rPr lang="en-GB" sz="1700" dirty="0"/>
              <a:t>Thus, this supports 4 out of the 5 hypotheses and the previous research</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However, there was no association found between exclusivity of breastfeeding and socio-economic status</a:t>
            </a:r>
          </a:p>
          <a:p>
            <a:pPr lvl="1">
              <a:buClr>
                <a:schemeClr val="accent2">
                  <a:lumMod val="75000"/>
                </a:schemeClr>
              </a:buClr>
              <a:buFont typeface="Wingdings" pitchFamily="2" charset="2"/>
              <a:buChar char="v"/>
            </a:pPr>
            <a:r>
              <a:rPr lang="en-GB" sz="1700" dirty="0"/>
              <a:t>Thus, this does not support the hypothesis and does not support previous research.</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Liu et al. (2013) found that women with higher paid jobs can afford formula milk and therefore, less likely to exclusively breatsfeed </a:t>
            </a:r>
          </a:p>
          <a:p>
            <a:pPr>
              <a:buClr>
                <a:schemeClr val="accent2">
                  <a:lumMod val="75000"/>
                </a:schemeClr>
              </a:buClr>
              <a:buFont typeface="Wingdings" pitchFamily="2" charset="2"/>
              <a:buChar char="v"/>
            </a:pPr>
            <a:r>
              <a:rPr lang="en-GB" dirty="0"/>
              <a:t>Furthermore, Heck et al. (2006) found that maternal education is more of a predictor of breastfeeding compared to household income</a:t>
            </a:r>
          </a:p>
          <a:p>
            <a:pPr lvl="1">
              <a:buClr>
                <a:schemeClr val="accent2">
                  <a:lumMod val="75000"/>
                </a:schemeClr>
              </a:buClr>
              <a:buFont typeface="Wingdings" pitchFamily="2" charset="2"/>
              <a:buChar char="v"/>
            </a:pPr>
            <a:r>
              <a:rPr lang="en-GB" sz="1700" dirty="0"/>
              <a:t>Disposable household income is not a good measure of individual financial position and thus, individual earnings may be more related to social position (Fritzell, </a:t>
            </a:r>
            <a:r>
              <a:rPr lang="en-GB" sz="1700" dirty="0" err="1"/>
              <a:t>Nermo</a:t>
            </a:r>
            <a:r>
              <a:rPr lang="en-GB" sz="1700" dirty="0"/>
              <a:t> and Lundberg, 2004). </a:t>
            </a:r>
          </a:p>
          <a:p>
            <a:pPr lvl="2">
              <a:buClr>
                <a:schemeClr val="accent2">
                  <a:lumMod val="75000"/>
                </a:schemeClr>
              </a:buClr>
              <a:buFont typeface="Wingdings" pitchFamily="2" charset="2"/>
              <a:buChar char="v"/>
            </a:pPr>
            <a:r>
              <a:rPr lang="en-GB" sz="1700" dirty="0"/>
              <a:t>Just because someone has a high household earning does not mean they have access to it (Davey Smith et al., 1998; Duncan, Daly, McDonough and Williams, 2002). </a:t>
            </a:r>
          </a:p>
          <a:p>
            <a:pPr>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3002372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7FCC0-958A-0448-AA18-EC241D0AB5F9}"/>
              </a:ext>
            </a:extLst>
          </p:cNvPr>
          <p:cNvSpPr>
            <a:spLocks noGrp="1"/>
          </p:cNvSpPr>
          <p:nvPr>
            <p:ph type="title"/>
          </p:nvPr>
        </p:nvSpPr>
        <p:spPr>
          <a:xfrm>
            <a:off x="592347" y="343590"/>
            <a:ext cx="11007305" cy="1188720"/>
          </a:xfrm>
          <a:ln>
            <a:solidFill>
              <a:schemeClr val="accent2">
                <a:lumMod val="75000"/>
              </a:schemeClr>
            </a:solidFill>
          </a:ln>
        </p:spPr>
        <p:txBody>
          <a:bodyPr/>
          <a:lstStyle/>
          <a:p>
            <a:r>
              <a:rPr lang="en-GB" dirty="0"/>
              <a:t>Quantitative mini-discussion continued…</a:t>
            </a:r>
          </a:p>
        </p:txBody>
      </p:sp>
      <p:sp>
        <p:nvSpPr>
          <p:cNvPr id="3" name="Content Placeholder 2">
            <a:extLst>
              <a:ext uri="{FF2B5EF4-FFF2-40B4-BE49-F238E27FC236}">
                <a16:creationId xmlns:a16="http://schemas.microsoft.com/office/drawing/2014/main" id="{BCF4C3E3-FE89-2E4A-9BF5-E445FCD21D7B}"/>
              </a:ext>
            </a:extLst>
          </p:cNvPr>
          <p:cNvSpPr>
            <a:spLocks noGrp="1"/>
          </p:cNvSpPr>
          <p:nvPr>
            <p:ph idx="1"/>
          </p:nvPr>
        </p:nvSpPr>
        <p:spPr>
          <a:xfrm>
            <a:off x="592347" y="1725283"/>
            <a:ext cx="11007305" cy="4830791"/>
          </a:xfrm>
        </p:spPr>
        <p:txBody>
          <a:bodyPr>
            <a:normAutofit lnSpcReduction="10000"/>
          </a:bodyPr>
          <a:lstStyle/>
          <a:p>
            <a:pPr>
              <a:buClr>
                <a:schemeClr val="accent2">
                  <a:lumMod val="75000"/>
                </a:schemeClr>
              </a:buClr>
              <a:buFont typeface="Wingdings" pitchFamily="2" charset="2"/>
              <a:buChar char="v"/>
            </a:pPr>
            <a:r>
              <a:rPr lang="en-GB" dirty="0"/>
              <a:t>Things to consider…</a:t>
            </a:r>
          </a:p>
          <a:p>
            <a:pPr lvl="1">
              <a:buClr>
                <a:schemeClr val="accent2">
                  <a:lumMod val="75000"/>
                </a:schemeClr>
              </a:buClr>
              <a:buFont typeface="Wingdings" pitchFamily="2" charset="2"/>
              <a:buChar char="v"/>
            </a:pPr>
            <a:r>
              <a:rPr lang="en-GB" dirty="0"/>
              <a:t>Small sample size compared to other studies looking at factors effecting exclusive breastfeeding initiation and continuation.</a:t>
            </a:r>
          </a:p>
          <a:p>
            <a:pPr lvl="2">
              <a:buClr>
                <a:schemeClr val="accent2">
                  <a:lumMod val="75000"/>
                </a:schemeClr>
              </a:buClr>
              <a:buFont typeface="Wingdings" pitchFamily="2" charset="2"/>
              <a:buChar char="v"/>
            </a:pPr>
            <a:r>
              <a:rPr lang="en-GB" dirty="0"/>
              <a:t>Maonga, </a:t>
            </a:r>
            <a:r>
              <a:rPr lang="en-GB" dirty="0" err="1"/>
              <a:t>Mahande</a:t>
            </a:r>
            <a:r>
              <a:rPr lang="en-GB" dirty="0"/>
              <a:t>, Damian and </a:t>
            </a:r>
            <a:r>
              <a:rPr lang="en-GB" dirty="0" err="1"/>
              <a:t>Msuya</a:t>
            </a:r>
            <a:r>
              <a:rPr lang="en-GB" dirty="0"/>
              <a:t> (2015) </a:t>
            </a:r>
          </a:p>
          <a:p>
            <a:pPr lvl="2">
              <a:buClr>
                <a:schemeClr val="accent2">
                  <a:lumMod val="75000"/>
                </a:schemeClr>
              </a:buClr>
              <a:buFont typeface="Wingdings" pitchFamily="2" charset="2"/>
              <a:buChar char="v"/>
            </a:pPr>
            <a:r>
              <a:rPr lang="en-GB" dirty="0"/>
              <a:t>Crucial for detecting differences between groups – thus, does not represent the genera public.</a:t>
            </a:r>
          </a:p>
          <a:p>
            <a:pPr lvl="2">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Lack of existing maternal knowledge and antenatal advice questionnaires in the literature</a:t>
            </a:r>
          </a:p>
          <a:p>
            <a:pPr lvl="1">
              <a:buClr>
                <a:schemeClr val="accent2">
                  <a:lumMod val="75000"/>
                </a:schemeClr>
              </a:buClr>
              <a:buFont typeface="Wingdings" pitchFamily="2" charset="2"/>
              <a:buChar char="v"/>
            </a:pPr>
            <a:r>
              <a:rPr lang="en-GB" dirty="0"/>
              <a:t>Thus, scoring was made up – raising concerns about the reliability and validity of the questions and scoring method used (Boynton and Greenhalgh, 2004). </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Retrospective design…</a:t>
            </a:r>
          </a:p>
          <a:p>
            <a:pPr lvl="1">
              <a:buClr>
                <a:schemeClr val="accent2">
                  <a:lumMod val="75000"/>
                </a:schemeClr>
              </a:buClr>
              <a:buFont typeface="Wingdings" pitchFamily="2" charset="2"/>
              <a:buChar char="v"/>
            </a:pPr>
            <a:r>
              <a:rPr lang="en-GB" dirty="0"/>
              <a:t>Accuracy of recall often relies on individual ability to correctly recall historic information (Howards, 2011; Kip et al., 2001; as cited by Althubaiti, 2016). </a:t>
            </a:r>
          </a:p>
          <a:p>
            <a:pPr lvl="1">
              <a:buClr>
                <a:schemeClr val="accent2">
                  <a:lumMod val="75000"/>
                </a:schemeClr>
              </a:buClr>
              <a:buFont typeface="Wingdings" pitchFamily="2" charset="2"/>
              <a:buChar char="v"/>
            </a:pPr>
            <a:r>
              <a:rPr lang="en-GB" dirty="0"/>
              <a:t>Future research should consider women with younger infants as this could minimize problems with recall accuracy (Maonga, </a:t>
            </a:r>
            <a:r>
              <a:rPr lang="en-GB" dirty="0" err="1"/>
              <a:t>Mahande</a:t>
            </a:r>
            <a:r>
              <a:rPr lang="en-GB" dirty="0"/>
              <a:t>, Damian </a:t>
            </a:r>
            <a:r>
              <a:rPr lang="en-GB" dirty="0" err="1"/>
              <a:t>andMsuya</a:t>
            </a:r>
            <a:r>
              <a:rPr lang="en-GB" dirty="0"/>
              <a:t>, 2015). </a:t>
            </a:r>
          </a:p>
        </p:txBody>
      </p:sp>
    </p:spTree>
    <p:extLst>
      <p:ext uri="{BB962C8B-B14F-4D97-AF65-F5344CB8AC3E}">
        <p14:creationId xmlns:p14="http://schemas.microsoft.com/office/powerpoint/2010/main" val="9505721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FE460-94E7-644D-8F58-10C64249CDF2}"/>
              </a:ext>
            </a:extLst>
          </p:cNvPr>
          <p:cNvSpPr>
            <a:spLocks noGrp="1"/>
          </p:cNvSpPr>
          <p:nvPr>
            <p:ph type="title"/>
          </p:nvPr>
        </p:nvSpPr>
        <p:spPr>
          <a:xfrm>
            <a:off x="669985" y="412602"/>
            <a:ext cx="10852030" cy="1188720"/>
          </a:xfrm>
          <a:ln>
            <a:solidFill>
              <a:schemeClr val="accent2">
                <a:lumMod val="75000"/>
              </a:schemeClr>
            </a:solidFill>
          </a:ln>
        </p:spPr>
        <p:txBody>
          <a:bodyPr/>
          <a:lstStyle/>
          <a:p>
            <a:r>
              <a:rPr lang="en-GB" dirty="0"/>
              <a:t>Qualitative methodology…</a:t>
            </a:r>
          </a:p>
        </p:txBody>
      </p:sp>
      <p:sp>
        <p:nvSpPr>
          <p:cNvPr id="3" name="Content Placeholder 2">
            <a:extLst>
              <a:ext uri="{FF2B5EF4-FFF2-40B4-BE49-F238E27FC236}">
                <a16:creationId xmlns:a16="http://schemas.microsoft.com/office/drawing/2014/main" id="{F82F3E8C-8FE8-C547-A4F4-F29D43D179DC}"/>
              </a:ext>
            </a:extLst>
          </p:cNvPr>
          <p:cNvSpPr>
            <a:spLocks noGrp="1"/>
          </p:cNvSpPr>
          <p:nvPr>
            <p:ph idx="1"/>
          </p:nvPr>
        </p:nvSpPr>
        <p:spPr>
          <a:xfrm>
            <a:off x="669985" y="1759790"/>
            <a:ext cx="10852030" cy="4606504"/>
          </a:xfrm>
        </p:spPr>
        <p:txBody>
          <a:bodyPr>
            <a:normAutofit fontScale="92500" lnSpcReduction="10000"/>
          </a:bodyPr>
          <a:lstStyle/>
          <a:p>
            <a:pPr>
              <a:buClr>
                <a:schemeClr val="accent2">
                  <a:lumMod val="75000"/>
                </a:schemeClr>
              </a:buClr>
              <a:buFont typeface="Wingdings" pitchFamily="2" charset="2"/>
              <a:buChar char="v"/>
            </a:pPr>
            <a:r>
              <a:rPr lang="en-GB" dirty="0"/>
              <a:t>Design…</a:t>
            </a:r>
          </a:p>
          <a:p>
            <a:pPr lvl="1">
              <a:buClr>
                <a:schemeClr val="accent2">
                  <a:lumMod val="75000"/>
                </a:schemeClr>
              </a:buClr>
              <a:buFont typeface="Wingdings" pitchFamily="2" charset="2"/>
              <a:buChar char="v"/>
            </a:pPr>
            <a:r>
              <a:rPr lang="en-GB" dirty="0"/>
              <a:t>Consisted of 2 focus groups</a:t>
            </a:r>
          </a:p>
          <a:p>
            <a:pPr lvl="2">
              <a:buClr>
                <a:schemeClr val="accent2">
                  <a:lumMod val="75000"/>
                </a:schemeClr>
              </a:buClr>
              <a:buFont typeface="Wingdings" pitchFamily="2" charset="2"/>
              <a:buChar char="v"/>
            </a:pPr>
            <a:r>
              <a:rPr lang="en-GB" dirty="0"/>
              <a:t>exclusive breastfeeding focus group (EBF) </a:t>
            </a:r>
          </a:p>
          <a:p>
            <a:pPr lvl="3">
              <a:buClr>
                <a:schemeClr val="accent2">
                  <a:lumMod val="75000"/>
                </a:schemeClr>
              </a:buClr>
              <a:buFont typeface="Wingdings" pitchFamily="2" charset="2"/>
              <a:buChar char="v"/>
            </a:pPr>
            <a:r>
              <a:rPr lang="en-GB" dirty="0"/>
              <a:t>Included women who only breastfed for the initial 6-months with the exception of exception of drops or syrups consisting of vitamins, mineral supplements or medicines </a:t>
            </a:r>
          </a:p>
          <a:p>
            <a:pPr lvl="2">
              <a:buClr>
                <a:schemeClr val="accent2">
                  <a:lumMod val="75000"/>
                </a:schemeClr>
              </a:buClr>
              <a:buFont typeface="Wingdings" pitchFamily="2" charset="2"/>
              <a:buChar char="v"/>
            </a:pPr>
            <a:r>
              <a:rPr lang="en-GB" dirty="0"/>
              <a:t>initiated exclusive breastfeeding but did not continue focus group (I-EBF). </a:t>
            </a:r>
          </a:p>
          <a:p>
            <a:pPr lvl="3">
              <a:buClr>
                <a:schemeClr val="accent2">
                  <a:lumMod val="75000"/>
                </a:schemeClr>
              </a:buClr>
              <a:buFont typeface="Wingdings" pitchFamily="2" charset="2"/>
              <a:buChar char="v"/>
            </a:pPr>
            <a:r>
              <a:rPr lang="en-GB" dirty="0"/>
              <a:t>Consisted of women who initiated exclusive breatsfeed but did not continue and either partially or completely introduced formula-milk or other liquids and solids.</a:t>
            </a:r>
          </a:p>
          <a:p>
            <a:pPr lvl="3">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Participants…</a:t>
            </a:r>
          </a:p>
          <a:p>
            <a:pPr lvl="1">
              <a:buClr>
                <a:schemeClr val="accent2">
                  <a:lumMod val="75000"/>
                </a:schemeClr>
              </a:buClr>
              <a:buFont typeface="Wingdings" pitchFamily="2" charset="2"/>
              <a:buChar char="v"/>
            </a:pPr>
            <a:r>
              <a:rPr lang="en-GB" dirty="0"/>
              <a:t>Purposeful sample</a:t>
            </a:r>
          </a:p>
          <a:p>
            <a:pPr lvl="1">
              <a:buClr>
                <a:schemeClr val="accent2">
                  <a:lumMod val="75000"/>
                </a:schemeClr>
              </a:buClr>
              <a:buFont typeface="Wingdings" pitchFamily="2" charset="2"/>
              <a:buChar char="v"/>
            </a:pPr>
            <a:r>
              <a:rPr lang="en-GB" dirty="0"/>
              <a:t>6 – EBF group</a:t>
            </a:r>
          </a:p>
          <a:p>
            <a:pPr lvl="1">
              <a:buClr>
                <a:schemeClr val="accent2">
                  <a:lumMod val="75000"/>
                </a:schemeClr>
              </a:buClr>
              <a:buFont typeface="Wingdings" pitchFamily="2" charset="2"/>
              <a:buChar char="v"/>
            </a:pPr>
            <a:r>
              <a:rPr lang="en-GB" dirty="0"/>
              <a:t>8 – I-EBF group</a:t>
            </a:r>
          </a:p>
          <a:p>
            <a:pPr lvl="1">
              <a:buClr>
                <a:schemeClr val="accent2">
                  <a:lumMod val="75000"/>
                </a:schemeClr>
              </a:buClr>
              <a:buFont typeface="Wingdings" pitchFamily="2" charset="2"/>
              <a:buChar char="v"/>
            </a:pPr>
            <a:r>
              <a:rPr lang="en-GB" dirty="0"/>
              <a:t>Aged ranged from 25-56</a:t>
            </a:r>
          </a:p>
        </p:txBody>
      </p:sp>
    </p:spTree>
    <p:extLst>
      <p:ext uri="{BB962C8B-B14F-4D97-AF65-F5344CB8AC3E}">
        <p14:creationId xmlns:p14="http://schemas.microsoft.com/office/powerpoint/2010/main" val="35640378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61DAE-F1BD-E940-8BBE-DFF1797FE0A6}"/>
              </a:ext>
            </a:extLst>
          </p:cNvPr>
          <p:cNvSpPr>
            <a:spLocks noGrp="1"/>
          </p:cNvSpPr>
          <p:nvPr>
            <p:ph type="title"/>
          </p:nvPr>
        </p:nvSpPr>
        <p:spPr>
          <a:xfrm>
            <a:off x="618226" y="378095"/>
            <a:ext cx="10955548" cy="1188720"/>
          </a:xfrm>
          <a:ln>
            <a:solidFill>
              <a:schemeClr val="accent2">
                <a:lumMod val="75000"/>
              </a:schemeClr>
            </a:solidFill>
          </a:ln>
        </p:spPr>
        <p:txBody>
          <a:bodyPr/>
          <a:lstStyle/>
          <a:p>
            <a:r>
              <a:rPr lang="en-GB" dirty="0"/>
              <a:t>Qualitative methodology continued…</a:t>
            </a:r>
          </a:p>
        </p:txBody>
      </p:sp>
      <p:sp>
        <p:nvSpPr>
          <p:cNvPr id="3" name="Content Placeholder 2">
            <a:extLst>
              <a:ext uri="{FF2B5EF4-FFF2-40B4-BE49-F238E27FC236}">
                <a16:creationId xmlns:a16="http://schemas.microsoft.com/office/drawing/2014/main" id="{4D5DC800-1F5B-0E4D-AFA1-2278BD95006D}"/>
              </a:ext>
            </a:extLst>
          </p:cNvPr>
          <p:cNvSpPr>
            <a:spLocks noGrp="1"/>
          </p:cNvSpPr>
          <p:nvPr>
            <p:ph idx="1"/>
          </p:nvPr>
        </p:nvSpPr>
        <p:spPr>
          <a:xfrm>
            <a:off x="618226" y="1759790"/>
            <a:ext cx="10955548" cy="4520240"/>
          </a:xfrm>
        </p:spPr>
        <p:txBody>
          <a:bodyPr/>
          <a:lstStyle/>
          <a:p>
            <a:pPr>
              <a:buClr>
                <a:schemeClr val="accent2">
                  <a:lumMod val="75000"/>
                </a:schemeClr>
              </a:buClr>
              <a:buFont typeface="Wingdings" pitchFamily="2" charset="2"/>
              <a:buChar char="v"/>
            </a:pPr>
            <a:r>
              <a:rPr lang="en-GB" dirty="0"/>
              <a:t>Analysis…</a:t>
            </a:r>
          </a:p>
          <a:p>
            <a:pPr lvl="1">
              <a:buClr>
                <a:schemeClr val="accent2">
                  <a:lumMod val="75000"/>
                </a:schemeClr>
              </a:buClr>
              <a:buFont typeface="Wingdings" pitchFamily="2" charset="2"/>
              <a:buChar char="v"/>
            </a:pPr>
            <a:r>
              <a:rPr lang="en-GB" dirty="0"/>
              <a:t>Deductive thematic analysis (Braun and Clark, 2006). </a:t>
            </a:r>
          </a:p>
          <a:p>
            <a:pPr lvl="2">
              <a:buClr>
                <a:schemeClr val="accent2">
                  <a:lumMod val="75000"/>
                </a:schemeClr>
              </a:buClr>
              <a:buFont typeface="Wingdings" pitchFamily="2" charset="2"/>
              <a:buChar char="v"/>
            </a:pPr>
            <a:r>
              <a:rPr lang="en-GB" dirty="0"/>
              <a:t>Reoccurring themes and related sub-themes were identified.</a:t>
            </a:r>
          </a:p>
          <a:p>
            <a:pPr lvl="2">
              <a:buClr>
                <a:schemeClr val="accent2">
                  <a:lumMod val="75000"/>
                </a:schemeClr>
              </a:buClr>
              <a:buFont typeface="Wingdings" pitchFamily="2" charset="2"/>
              <a:buChar char="v"/>
            </a:pPr>
            <a:r>
              <a:rPr lang="en-GB" dirty="0"/>
              <a:t>The data was obtained by transcribing both focus groups.</a:t>
            </a:r>
          </a:p>
          <a:p>
            <a:pPr lvl="2">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Materials…</a:t>
            </a:r>
          </a:p>
          <a:p>
            <a:pPr lvl="1">
              <a:buClr>
                <a:schemeClr val="accent2">
                  <a:lumMod val="75000"/>
                </a:schemeClr>
              </a:buClr>
              <a:buFont typeface="Wingdings" pitchFamily="2" charset="2"/>
              <a:buChar char="v"/>
            </a:pPr>
            <a:r>
              <a:rPr lang="en-GB" dirty="0"/>
              <a:t>Semi-structured interviews were created based on previous literature on women's experiences of breastfeeding and the initiation and continuation of exclusive breastfeeding</a:t>
            </a:r>
          </a:p>
          <a:p>
            <a:pPr lvl="1">
              <a:buClr>
                <a:schemeClr val="accent2">
                  <a:lumMod val="75000"/>
                </a:schemeClr>
              </a:buClr>
              <a:buFont typeface="Wingdings" pitchFamily="2" charset="2"/>
              <a:buChar char="v"/>
            </a:pPr>
            <a:r>
              <a:rPr lang="en-GB" dirty="0"/>
              <a:t>Dictaphone </a:t>
            </a:r>
          </a:p>
        </p:txBody>
      </p:sp>
    </p:spTree>
    <p:extLst>
      <p:ext uri="{BB962C8B-B14F-4D97-AF65-F5344CB8AC3E}">
        <p14:creationId xmlns:p14="http://schemas.microsoft.com/office/powerpoint/2010/main" val="21948685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1E9B8-F9C1-724F-8FFB-DE3F84CB224B}"/>
              </a:ext>
            </a:extLst>
          </p:cNvPr>
          <p:cNvSpPr>
            <a:spLocks noGrp="1"/>
          </p:cNvSpPr>
          <p:nvPr>
            <p:ph type="title"/>
          </p:nvPr>
        </p:nvSpPr>
        <p:spPr>
          <a:xfrm>
            <a:off x="644105" y="464360"/>
            <a:ext cx="10903789" cy="1188720"/>
          </a:xfrm>
          <a:ln>
            <a:solidFill>
              <a:schemeClr val="accent2">
                <a:lumMod val="75000"/>
              </a:schemeClr>
            </a:solidFill>
          </a:ln>
        </p:spPr>
        <p:txBody>
          <a:bodyPr/>
          <a:lstStyle/>
          <a:p>
            <a:r>
              <a:rPr lang="en-GB" dirty="0"/>
              <a:t>Qualitative methodology continued…</a:t>
            </a:r>
          </a:p>
        </p:txBody>
      </p:sp>
      <p:sp>
        <p:nvSpPr>
          <p:cNvPr id="3" name="Content Placeholder 2">
            <a:extLst>
              <a:ext uri="{FF2B5EF4-FFF2-40B4-BE49-F238E27FC236}">
                <a16:creationId xmlns:a16="http://schemas.microsoft.com/office/drawing/2014/main" id="{A8E4A8FC-6B0A-964A-8C79-86C5AEDF307D}"/>
              </a:ext>
            </a:extLst>
          </p:cNvPr>
          <p:cNvSpPr>
            <a:spLocks noGrp="1"/>
          </p:cNvSpPr>
          <p:nvPr>
            <p:ph idx="1"/>
          </p:nvPr>
        </p:nvSpPr>
        <p:spPr>
          <a:xfrm>
            <a:off x="644105" y="1915064"/>
            <a:ext cx="10903789" cy="4451230"/>
          </a:xfrm>
        </p:spPr>
        <p:txBody>
          <a:bodyPr/>
          <a:lstStyle/>
          <a:p>
            <a:pPr>
              <a:buClr>
                <a:schemeClr val="accent2">
                  <a:lumMod val="75000"/>
                </a:schemeClr>
              </a:buClr>
              <a:buFont typeface="Wingdings" pitchFamily="2" charset="2"/>
              <a:buChar char="v"/>
            </a:pPr>
            <a:r>
              <a:rPr lang="en-GB" dirty="0"/>
              <a:t>Procedure…</a:t>
            </a:r>
          </a:p>
          <a:p>
            <a:pPr lvl="1">
              <a:buClr>
                <a:schemeClr val="accent2">
                  <a:lumMod val="75000"/>
                </a:schemeClr>
              </a:buClr>
              <a:buFont typeface="Wingdings" pitchFamily="2" charset="2"/>
              <a:buChar char="v"/>
            </a:pPr>
            <a:r>
              <a:rPr lang="en-GB" dirty="0"/>
              <a:t>Participants were sourced through a local health visitor living in the area </a:t>
            </a:r>
          </a:p>
          <a:p>
            <a:pPr lvl="1">
              <a:buClr>
                <a:schemeClr val="accent2">
                  <a:lumMod val="75000"/>
                </a:schemeClr>
              </a:buClr>
              <a:buFont typeface="Wingdings" pitchFamily="2" charset="2"/>
              <a:buChar char="v"/>
            </a:pPr>
            <a:r>
              <a:rPr lang="en-GB" dirty="0"/>
              <a:t>Once 4-8 participants were obtained and time and day was set up through correspondence with the health visitor </a:t>
            </a:r>
          </a:p>
          <a:p>
            <a:pPr lvl="1">
              <a:buClr>
                <a:schemeClr val="accent2">
                  <a:lumMod val="75000"/>
                </a:schemeClr>
              </a:buClr>
              <a:buFont typeface="Wingdings" pitchFamily="2" charset="2"/>
              <a:buChar char="v"/>
            </a:pPr>
            <a:r>
              <a:rPr lang="en-GB" dirty="0"/>
              <a:t>Consent form and information sheet</a:t>
            </a:r>
          </a:p>
          <a:p>
            <a:pPr lvl="2">
              <a:buClr>
                <a:schemeClr val="accent2">
                  <a:lumMod val="75000"/>
                </a:schemeClr>
              </a:buClr>
              <a:buFont typeface="Wingdings" pitchFamily="2" charset="2"/>
              <a:buChar char="v"/>
            </a:pPr>
            <a:r>
              <a:rPr lang="en-GB" dirty="0"/>
              <a:t>Sensitive nature of topic</a:t>
            </a:r>
          </a:p>
          <a:p>
            <a:pPr lvl="2">
              <a:buClr>
                <a:schemeClr val="accent2">
                  <a:lumMod val="75000"/>
                </a:schemeClr>
              </a:buClr>
              <a:buFont typeface="Wingdings" pitchFamily="2" charset="2"/>
              <a:buChar char="v"/>
            </a:pPr>
            <a:r>
              <a:rPr lang="en-GB" dirty="0"/>
              <a:t>Permission to be observed and recorded</a:t>
            </a:r>
          </a:p>
          <a:p>
            <a:pPr lvl="1">
              <a:buClr>
                <a:schemeClr val="accent2">
                  <a:lumMod val="75000"/>
                </a:schemeClr>
              </a:buClr>
              <a:buFont typeface="Wingdings" pitchFamily="2" charset="2"/>
              <a:buChar char="v"/>
            </a:pPr>
            <a:r>
              <a:rPr lang="en-GB" dirty="0"/>
              <a:t>Debrief</a:t>
            </a:r>
          </a:p>
          <a:p>
            <a:pPr lvl="2">
              <a:buClr>
                <a:schemeClr val="accent2">
                  <a:lumMod val="75000"/>
                </a:schemeClr>
              </a:buClr>
              <a:buFont typeface="Wingdings" pitchFamily="2" charset="2"/>
              <a:buChar char="v"/>
            </a:pPr>
            <a:r>
              <a:rPr lang="en-GB" dirty="0"/>
              <a:t>Information was provided to enable participants to do their own research on the topic being discussed</a:t>
            </a:r>
          </a:p>
          <a:p>
            <a:pPr lvl="2">
              <a:buClr>
                <a:schemeClr val="accent2">
                  <a:lumMod val="75000"/>
                </a:schemeClr>
              </a:buClr>
              <a:buFont typeface="Wingdings" pitchFamily="2" charset="2"/>
              <a:buChar char="v"/>
            </a:pPr>
            <a:r>
              <a:rPr lang="en-GB" dirty="0"/>
              <a:t>Helplines and websites were provide in case women anted to discuss their own breastfeeding practice or gain help with breastfeeding</a:t>
            </a:r>
          </a:p>
          <a:p>
            <a:pPr lvl="1">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28371749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70444-F177-DB41-A02F-E8715E5E44A0}"/>
              </a:ext>
            </a:extLst>
          </p:cNvPr>
          <p:cNvSpPr>
            <a:spLocks noGrp="1"/>
          </p:cNvSpPr>
          <p:nvPr>
            <p:ph type="title"/>
          </p:nvPr>
        </p:nvSpPr>
        <p:spPr>
          <a:xfrm>
            <a:off x="652732" y="429855"/>
            <a:ext cx="10886536" cy="1188720"/>
          </a:xfrm>
        </p:spPr>
        <p:txBody>
          <a:bodyPr/>
          <a:lstStyle/>
          <a:p>
            <a:r>
              <a:rPr lang="en-GB" dirty="0"/>
              <a:t>Ethical consideration…</a:t>
            </a:r>
          </a:p>
        </p:txBody>
      </p:sp>
      <p:sp>
        <p:nvSpPr>
          <p:cNvPr id="3" name="Content Placeholder 2">
            <a:extLst>
              <a:ext uri="{FF2B5EF4-FFF2-40B4-BE49-F238E27FC236}">
                <a16:creationId xmlns:a16="http://schemas.microsoft.com/office/drawing/2014/main" id="{F8C592E1-BDB8-9B41-A32D-DED00E88FCD8}"/>
              </a:ext>
            </a:extLst>
          </p:cNvPr>
          <p:cNvSpPr>
            <a:spLocks noGrp="1"/>
          </p:cNvSpPr>
          <p:nvPr>
            <p:ph idx="1"/>
          </p:nvPr>
        </p:nvSpPr>
        <p:spPr>
          <a:xfrm>
            <a:off x="652732" y="1777042"/>
            <a:ext cx="10886536" cy="4779033"/>
          </a:xfrm>
        </p:spPr>
        <p:txBody>
          <a:bodyPr/>
          <a:lstStyle/>
          <a:p>
            <a:pPr>
              <a:buClr>
                <a:schemeClr val="accent2">
                  <a:lumMod val="75000"/>
                </a:schemeClr>
              </a:buClr>
              <a:buFont typeface="Wingdings" pitchFamily="2" charset="2"/>
              <a:buChar char="v"/>
            </a:pPr>
            <a:r>
              <a:rPr lang="en-GB" dirty="0"/>
              <a:t>Information sheet</a:t>
            </a:r>
          </a:p>
          <a:p>
            <a:pPr lvl="1">
              <a:buClr>
                <a:schemeClr val="accent2">
                  <a:lumMod val="75000"/>
                </a:schemeClr>
              </a:buClr>
              <a:buFont typeface="Wingdings" pitchFamily="2" charset="2"/>
              <a:buChar char="v"/>
            </a:pPr>
            <a:r>
              <a:rPr lang="en-GB" dirty="0"/>
              <a:t>Women were made aware of the sensitivity of the study prior to participation to eliminate the possibility of embarrassment.</a:t>
            </a:r>
          </a:p>
          <a:p>
            <a:pPr>
              <a:buClr>
                <a:schemeClr val="accent2">
                  <a:lumMod val="75000"/>
                </a:schemeClr>
              </a:buClr>
              <a:buFont typeface="Wingdings" pitchFamily="2" charset="2"/>
              <a:buChar char="v"/>
            </a:pPr>
            <a:r>
              <a:rPr lang="en-GB" dirty="0"/>
              <a:t>Adhered to the BPS human research ethics guidelines and the university code of conduct</a:t>
            </a:r>
          </a:p>
          <a:p>
            <a:pPr lvl="1">
              <a:buClr>
                <a:schemeClr val="accent2">
                  <a:lumMod val="75000"/>
                </a:schemeClr>
              </a:buClr>
              <a:buFont typeface="Wingdings" pitchFamily="2" charset="2"/>
              <a:buChar char="v"/>
            </a:pPr>
            <a:r>
              <a:rPr lang="en-GB" dirty="0"/>
              <a:t>Anonymity   </a:t>
            </a:r>
          </a:p>
        </p:txBody>
      </p:sp>
    </p:spTree>
    <p:extLst>
      <p:ext uri="{BB962C8B-B14F-4D97-AF65-F5344CB8AC3E}">
        <p14:creationId xmlns:p14="http://schemas.microsoft.com/office/powerpoint/2010/main" val="4634010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6CAB2-A115-3241-8D58-D9D8A2E9773E}"/>
              </a:ext>
            </a:extLst>
          </p:cNvPr>
          <p:cNvSpPr>
            <a:spLocks noGrp="1"/>
          </p:cNvSpPr>
          <p:nvPr>
            <p:ph type="title"/>
          </p:nvPr>
        </p:nvSpPr>
        <p:spPr>
          <a:xfrm>
            <a:off x="678611" y="429854"/>
            <a:ext cx="10834778" cy="1188720"/>
          </a:xfrm>
          <a:ln>
            <a:solidFill>
              <a:schemeClr val="accent2">
                <a:lumMod val="75000"/>
              </a:schemeClr>
            </a:solidFill>
          </a:ln>
        </p:spPr>
        <p:txBody>
          <a:bodyPr/>
          <a:lstStyle/>
          <a:p>
            <a:r>
              <a:rPr lang="en-GB" dirty="0"/>
              <a:t>Qualitative results…</a:t>
            </a:r>
          </a:p>
        </p:txBody>
      </p:sp>
      <p:sp>
        <p:nvSpPr>
          <p:cNvPr id="3" name="Content Placeholder 2">
            <a:extLst>
              <a:ext uri="{FF2B5EF4-FFF2-40B4-BE49-F238E27FC236}">
                <a16:creationId xmlns:a16="http://schemas.microsoft.com/office/drawing/2014/main" id="{6BBDC355-C472-6F49-899B-F9BE79EF99AA}"/>
              </a:ext>
            </a:extLst>
          </p:cNvPr>
          <p:cNvSpPr>
            <a:spLocks noGrp="1"/>
          </p:cNvSpPr>
          <p:nvPr>
            <p:ph idx="1"/>
          </p:nvPr>
        </p:nvSpPr>
        <p:spPr>
          <a:xfrm>
            <a:off x="678611" y="1811548"/>
            <a:ext cx="10834778" cy="4589252"/>
          </a:xfrm>
        </p:spPr>
        <p:txBody>
          <a:bodyPr>
            <a:normAutofit fontScale="92500" lnSpcReduction="10000"/>
          </a:bodyPr>
          <a:lstStyle/>
          <a:p>
            <a:pPr lvl="0">
              <a:buClr>
                <a:schemeClr val="accent2">
                  <a:lumMod val="75000"/>
                </a:schemeClr>
              </a:buClr>
              <a:buFont typeface="Wingdings" pitchFamily="2" charset="2"/>
              <a:buChar char="v"/>
            </a:pPr>
            <a:r>
              <a:rPr lang="en-GB" dirty="0"/>
              <a:t>Main themes identified…</a:t>
            </a:r>
          </a:p>
          <a:p>
            <a:pPr lvl="1">
              <a:buClr>
                <a:schemeClr val="accent2">
                  <a:lumMod val="75000"/>
                </a:schemeClr>
              </a:buClr>
              <a:buFont typeface="Wingdings" pitchFamily="2" charset="2"/>
              <a:buChar char="v"/>
            </a:pPr>
            <a:r>
              <a:rPr lang="en-GB" dirty="0"/>
              <a:t>Professional support</a:t>
            </a:r>
          </a:p>
          <a:p>
            <a:pPr lvl="2">
              <a:buClr>
                <a:schemeClr val="accent2">
                  <a:lumMod val="75000"/>
                </a:schemeClr>
              </a:buClr>
              <a:buFont typeface="Wingdings" pitchFamily="2" charset="2"/>
              <a:buChar char="v"/>
            </a:pPr>
            <a:r>
              <a:rPr lang="en-GB" dirty="0"/>
              <a:t>Both felt there was a lack of professional support</a:t>
            </a:r>
          </a:p>
          <a:p>
            <a:pPr lvl="1">
              <a:buClr>
                <a:schemeClr val="accent2">
                  <a:lumMod val="75000"/>
                </a:schemeClr>
              </a:buClr>
              <a:buFont typeface="Wingdings" pitchFamily="2" charset="2"/>
              <a:buChar char="v"/>
            </a:pPr>
            <a:r>
              <a:rPr lang="en-GB" dirty="0"/>
              <a:t>continuity of support</a:t>
            </a:r>
          </a:p>
          <a:p>
            <a:pPr lvl="2">
              <a:buClr>
                <a:schemeClr val="accent2">
                  <a:lumMod val="75000"/>
                </a:schemeClr>
              </a:buClr>
              <a:buFont typeface="Wingdings" pitchFamily="2" charset="2"/>
              <a:buChar char="v"/>
            </a:pPr>
            <a:r>
              <a:rPr lang="en-GB" dirty="0"/>
              <a:t>Both felt a lack of continuity of support although they were experienced slightly differently</a:t>
            </a:r>
          </a:p>
          <a:p>
            <a:pPr lvl="3">
              <a:buClr>
                <a:schemeClr val="accent2">
                  <a:lumMod val="75000"/>
                </a:schemeClr>
              </a:buClr>
              <a:buFont typeface="Wingdings" pitchFamily="2" charset="2"/>
              <a:buChar char="v"/>
            </a:pPr>
            <a:r>
              <a:rPr lang="en-GB" dirty="0"/>
              <a:t>EBF – lacked realistic advice, reassurance and care </a:t>
            </a:r>
          </a:p>
          <a:p>
            <a:pPr lvl="3">
              <a:buClr>
                <a:schemeClr val="accent2">
                  <a:lumMod val="75000"/>
                </a:schemeClr>
              </a:buClr>
              <a:buFont typeface="Wingdings" pitchFamily="2" charset="2"/>
              <a:buChar char="v"/>
            </a:pPr>
            <a:r>
              <a:rPr lang="en-GB" dirty="0"/>
              <a:t>I-EBF - lacked physical and practical advice given from time of initiation of breastfeeding and the weeks following. </a:t>
            </a:r>
          </a:p>
          <a:p>
            <a:pPr lvl="1">
              <a:buClr>
                <a:schemeClr val="accent2">
                  <a:lumMod val="75000"/>
                </a:schemeClr>
              </a:buClr>
              <a:buFont typeface="Wingdings" pitchFamily="2" charset="2"/>
              <a:buChar char="v"/>
            </a:pPr>
            <a:r>
              <a:rPr lang="en-GB" dirty="0"/>
              <a:t>physical issues</a:t>
            </a:r>
          </a:p>
          <a:p>
            <a:pPr lvl="2">
              <a:buClr>
                <a:schemeClr val="accent2">
                  <a:lumMod val="75000"/>
                </a:schemeClr>
              </a:buClr>
              <a:buFont typeface="Wingdings" pitchFamily="2" charset="2"/>
              <a:buChar char="v"/>
            </a:pPr>
            <a:r>
              <a:rPr lang="en-GB" dirty="0"/>
              <a:t>Both groups experienced physical issues with breastfeeding </a:t>
            </a:r>
          </a:p>
          <a:p>
            <a:pPr lvl="1">
              <a:buClr>
                <a:schemeClr val="accent2">
                  <a:lumMod val="75000"/>
                </a:schemeClr>
              </a:buClr>
              <a:buFont typeface="Wingdings" pitchFamily="2" charset="2"/>
              <a:buChar char="v"/>
            </a:pPr>
            <a:r>
              <a:rPr lang="en-GB" dirty="0"/>
              <a:t>Benefits of breastfeeding </a:t>
            </a:r>
          </a:p>
          <a:p>
            <a:pPr lvl="2">
              <a:buClr>
                <a:schemeClr val="accent2">
                  <a:lumMod val="75000"/>
                </a:schemeClr>
              </a:buClr>
              <a:buFont typeface="Wingdings" pitchFamily="2" charset="2"/>
              <a:buChar char="v"/>
            </a:pPr>
            <a:r>
              <a:rPr lang="en-GB" dirty="0"/>
              <a:t>Although both groups new the benefits of breastfeeding, the EBF group seemed to rely on their knowledge of the benefits of breastfeeding when lacking professional support</a:t>
            </a:r>
          </a:p>
          <a:p>
            <a:pPr lvl="1">
              <a:buClr>
                <a:schemeClr val="accent2">
                  <a:lumMod val="75000"/>
                </a:schemeClr>
              </a:buClr>
              <a:buFont typeface="Wingdings" pitchFamily="2" charset="2"/>
              <a:buChar char="v"/>
            </a:pPr>
            <a:r>
              <a:rPr lang="en-GB" dirty="0"/>
              <a:t>Realistic expectations</a:t>
            </a:r>
          </a:p>
          <a:p>
            <a:pPr lvl="2">
              <a:buClr>
                <a:schemeClr val="accent2">
                  <a:lumMod val="75000"/>
                </a:schemeClr>
              </a:buClr>
              <a:buFont typeface="Wingdings" pitchFamily="2" charset="2"/>
              <a:buChar char="v"/>
            </a:pPr>
            <a:r>
              <a:rPr lang="en-GB" dirty="0"/>
              <a:t>The EBF group expressed having realistic expectations of the challenges with breastfeeding </a:t>
            </a:r>
          </a:p>
          <a:p>
            <a:pPr lvl="1">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4272887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D75DE-460B-9A41-915D-49180D8F9A34}"/>
              </a:ext>
            </a:extLst>
          </p:cNvPr>
          <p:cNvSpPr>
            <a:spLocks noGrp="1"/>
          </p:cNvSpPr>
          <p:nvPr>
            <p:ph type="title"/>
          </p:nvPr>
        </p:nvSpPr>
        <p:spPr>
          <a:xfrm>
            <a:off x="583721" y="447107"/>
            <a:ext cx="11024558" cy="1188720"/>
          </a:xfrm>
          <a:ln>
            <a:solidFill>
              <a:schemeClr val="accent2">
                <a:lumMod val="75000"/>
              </a:schemeClr>
            </a:solidFill>
          </a:ln>
        </p:spPr>
        <p:txBody>
          <a:bodyPr/>
          <a:lstStyle/>
          <a:p>
            <a:r>
              <a:rPr lang="en-GB" dirty="0"/>
              <a:t>Qualitative results continued…</a:t>
            </a:r>
          </a:p>
        </p:txBody>
      </p:sp>
      <p:sp>
        <p:nvSpPr>
          <p:cNvPr id="3" name="Content Placeholder 2">
            <a:extLst>
              <a:ext uri="{FF2B5EF4-FFF2-40B4-BE49-F238E27FC236}">
                <a16:creationId xmlns:a16="http://schemas.microsoft.com/office/drawing/2014/main" id="{01A4466B-DB2F-4E4F-AF84-1F7BBBBFBD4A}"/>
              </a:ext>
            </a:extLst>
          </p:cNvPr>
          <p:cNvSpPr>
            <a:spLocks noGrp="1"/>
          </p:cNvSpPr>
          <p:nvPr>
            <p:ph idx="1"/>
          </p:nvPr>
        </p:nvSpPr>
        <p:spPr>
          <a:xfrm>
            <a:off x="583721" y="1932318"/>
            <a:ext cx="11024558" cy="4554746"/>
          </a:xfrm>
        </p:spPr>
        <p:txBody>
          <a:bodyPr/>
          <a:lstStyle/>
          <a:p>
            <a:pPr>
              <a:buClr>
                <a:schemeClr val="accent2">
                  <a:lumMod val="75000"/>
                </a:schemeClr>
              </a:buClr>
              <a:buFont typeface="Wingdings" pitchFamily="2" charset="2"/>
              <a:buChar char="v"/>
            </a:pPr>
            <a:r>
              <a:rPr lang="en-GB" dirty="0"/>
              <a:t>Main themes identified…</a:t>
            </a:r>
          </a:p>
          <a:p>
            <a:pPr lvl="1">
              <a:buClr>
                <a:schemeClr val="accent2">
                  <a:lumMod val="75000"/>
                </a:schemeClr>
              </a:buClr>
              <a:buFont typeface="Wingdings" pitchFamily="2" charset="2"/>
              <a:buChar char="v"/>
            </a:pPr>
            <a:r>
              <a:rPr lang="en-GB" dirty="0"/>
              <a:t>Cultural-norms</a:t>
            </a:r>
          </a:p>
          <a:p>
            <a:pPr lvl="2">
              <a:buClr>
                <a:schemeClr val="accent2">
                  <a:lumMod val="75000"/>
                </a:schemeClr>
              </a:buClr>
              <a:buFont typeface="Wingdings" pitchFamily="2" charset="2"/>
              <a:buChar char="v"/>
            </a:pPr>
            <a:r>
              <a:rPr lang="en-GB" dirty="0"/>
              <a:t>Both groups felt that cultural-norms influenced their breastfeeding experience as being either positive or negative</a:t>
            </a:r>
          </a:p>
          <a:p>
            <a:pPr lvl="1">
              <a:buClr>
                <a:schemeClr val="accent2">
                  <a:lumMod val="75000"/>
                </a:schemeClr>
              </a:buClr>
              <a:buFont typeface="Wingdings" pitchFamily="2" charset="2"/>
              <a:buChar char="v"/>
            </a:pPr>
            <a:r>
              <a:rPr lang="en-GB" dirty="0"/>
              <a:t>Partner support</a:t>
            </a:r>
          </a:p>
          <a:p>
            <a:pPr lvl="2">
              <a:buClr>
                <a:schemeClr val="accent2">
                  <a:lumMod val="75000"/>
                </a:schemeClr>
              </a:buClr>
              <a:buFont typeface="Wingdings" pitchFamily="2" charset="2"/>
              <a:buChar char="v"/>
            </a:pPr>
            <a:r>
              <a:rPr lang="en-GB" dirty="0"/>
              <a:t>Women in the I-EBF group particularly felt a lack of partner support</a:t>
            </a:r>
          </a:p>
          <a:p>
            <a:pPr lvl="2">
              <a:buClr>
                <a:schemeClr val="accent2">
                  <a:lumMod val="75000"/>
                </a:schemeClr>
              </a:buClr>
              <a:buFont typeface="Wingdings" pitchFamily="2" charset="2"/>
              <a:buChar char="v"/>
            </a:pPr>
            <a:endParaRPr lang="en-GB" dirty="0"/>
          </a:p>
          <a:p>
            <a:pPr lvl="1">
              <a:buClr>
                <a:schemeClr val="accent2">
                  <a:lumMod val="75000"/>
                </a:schemeClr>
              </a:buClr>
              <a:buFont typeface="Wingdings" pitchFamily="2" charset="2"/>
              <a:buChar char="v"/>
            </a:pPr>
            <a:r>
              <a:rPr lang="en-GB" dirty="0"/>
              <a:t>Determination </a:t>
            </a:r>
          </a:p>
          <a:p>
            <a:pPr lvl="2">
              <a:buClr>
                <a:schemeClr val="accent2">
                  <a:lumMod val="75000"/>
                </a:schemeClr>
              </a:buClr>
              <a:buFont typeface="Wingdings" pitchFamily="2" charset="2"/>
              <a:buChar char="v"/>
            </a:pPr>
            <a:r>
              <a:rPr lang="en-GB" dirty="0"/>
              <a:t>Determination to breastfeed was the most evident theme that was identified for both the EBF and I-EBF group</a:t>
            </a:r>
          </a:p>
          <a:p>
            <a:pPr lvl="3">
              <a:buClr>
                <a:schemeClr val="accent2">
                  <a:lumMod val="75000"/>
                </a:schemeClr>
              </a:buClr>
              <a:buFont typeface="Wingdings" pitchFamily="2" charset="2"/>
              <a:buChar char="v"/>
            </a:pPr>
            <a:r>
              <a:rPr lang="en-GB" dirty="0"/>
              <a:t>However, the EBF group expressed a strong determination to breastfeed from the onset</a:t>
            </a:r>
          </a:p>
          <a:p>
            <a:pPr lvl="3">
              <a:buClr>
                <a:schemeClr val="accent2">
                  <a:lumMod val="75000"/>
                </a:schemeClr>
              </a:buClr>
              <a:buFont typeface="Wingdings" pitchFamily="2" charset="2"/>
              <a:buChar char="v"/>
            </a:pPr>
            <a:r>
              <a:rPr lang="en-GB" dirty="0"/>
              <a:t>The I-EBF group expressed determination to breatsfeed subsequent children after failing to breastfeed their current child</a:t>
            </a:r>
          </a:p>
        </p:txBody>
      </p:sp>
    </p:spTree>
    <p:extLst>
      <p:ext uri="{BB962C8B-B14F-4D97-AF65-F5344CB8AC3E}">
        <p14:creationId xmlns:p14="http://schemas.microsoft.com/office/powerpoint/2010/main" val="19294738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3E9A6-86B0-5A40-8087-68910575C77E}"/>
              </a:ext>
            </a:extLst>
          </p:cNvPr>
          <p:cNvSpPr>
            <a:spLocks noGrp="1"/>
          </p:cNvSpPr>
          <p:nvPr>
            <p:ph type="title"/>
          </p:nvPr>
        </p:nvSpPr>
        <p:spPr>
          <a:xfrm>
            <a:off x="465826" y="395349"/>
            <a:ext cx="11214340" cy="1188720"/>
          </a:xfrm>
          <a:ln>
            <a:solidFill>
              <a:schemeClr val="accent2">
                <a:lumMod val="75000"/>
              </a:schemeClr>
            </a:solidFill>
          </a:ln>
        </p:spPr>
        <p:txBody>
          <a:bodyPr/>
          <a:lstStyle/>
          <a:p>
            <a:r>
              <a:rPr lang="en-GB" dirty="0"/>
              <a:t>Qualitative results continued…</a:t>
            </a:r>
          </a:p>
        </p:txBody>
      </p:sp>
      <p:sp>
        <p:nvSpPr>
          <p:cNvPr id="3" name="Content Placeholder 2">
            <a:extLst>
              <a:ext uri="{FF2B5EF4-FFF2-40B4-BE49-F238E27FC236}">
                <a16:creationId xmlns:a16="http://schemas.microsoft.com/office/drawing/2014/main" id="{BFD32CF1-DA86-FA4B-A10D-90FE997C5CC1}"/>
              </a:ext>
            </a:extLst>
          </p:cNvPr>
          <p:cNvSpPr>
            <a:spLocks noGrp="1"/>
          </p:cNvSpPr>
          <p:nvPr>
            <p:ph idx="1"/>
          </p:nvPr>
        </p:nvSpPr>
        <p:spPr>
          <a:xfrm>
            <a:off x="465826" y="1759790"/>
            <a:ext cx="11214340" cy="4796286"/>
          </a:xfrm>
        </p:spPr>
        <p:txBody>
          <a:bodyPr/>
          <a:lstStyle/>
          <a:p>
            <a:pPr>
              <a:buClr>
                <a:schemeClr val="accent2">
                  <a:lumMod val="75000"/>
                </a:schemeClr>
              </a:buClr>
              <a:buFont typeface="Wingdings" pitchFamily="2" charset="2"/>
              <a:buChar char="v"/>
            </a:pPr>
            <a:r>
              <a:rPr lang="en-GB"/>
              <a:t>Limitations to consider…</a:t>
            </a:r>
          </a:p>
          <a:p>
            <a:pPr lvl="1">
              <a:buClr>
                <a:schemeClr val="accent2">
                  <a:lumMod val="75000"/>
                </a:schemeClr>
              </a:buClr>
              <a:buFont typeface="Wingdings" pitchFamily="2" charset="2"/>
              <a:buChar char="v"/>
            </a:pPr>
            <a:r>
              <a:rPr lang="en-GB"/>
              <a:t>Outspoken participants that can dominate discussions (Krueger, 1994; as cited by Leung and Savithiri, 2009). </a:t>
            </a:r>
          </a:p>
          <a:p>
            <a:pPr lvl="1">
              <a:buClr>
                <a:schemeClr val="accent2">
                  <a:lumMod val="75000"/>
                </a:schemeClr>
              </a:buClr>
              <a:buFont typeface="Wingdings" pitchFamily="2" charset="2"/>
              <a:buChar char="v"/>
            </a:pPr>
            <a:r>
              <a:rPr lang="en-GB"/>
              <a:t>Selection bias</a:t>
            </a:r>
          </a:p>
          <a:p>
            <a:pPr lvl="2">
              <a:buClr>
                <a:schemeClr val="accent2">
                  <a:lumMod val="75000"/>
                </a:schemeClr>
              </a:buClr>
              <a:buFont typeface="Wingdings" pitchFamily="2" charset="2"/>
              <a:buChar char="v"/>
            </a:pPr>
            <a:r>
              <a:rPr lang="en-GB"/>
              <a:t>Majority of participants previous experience of working with infant healthcare and development </a:t>
            </a:r>
          </a:p>
          <a:p>
            <a:pPr lvl="3">
              <a:buClr>
                <a:schemeClr val="accent2">
                  <a:lumMod val="75000"/>
                </a:schemeClr>
              </a:buClr>
              <a:buFont typeface="Wingdings" pitchFamily="2" charset="2"/>
              <a:buChar char="v"/>
            </a:pPr>
            <a:r>
              <a:rPr lang="en-GB"/>
              <a:t>Motivated to participate and thus, may not be reflective of the general population (Krueger, 1994; as cited by Leung and Savithiri, 2009). </a:t>
            </a:r>
            <a:endParaRPr lang="en-GB" dirty="0"/>
          </a:p>
        </p:txBody>
      </p:sp>
      <p:pic>
        <p:nvPicPr>
          <p:cNvPr id="4" name="Picture 3">
            <a:extLst>
              <a:ext uri="{FF2B5EF4-FFF2-40B4-BE49-F238E27FC236}">
                <a16:creationId xmlns:a16="http://schemas.microsoft.com/office/drawing/2014/main" id="{E2C9DC9D-C983-3840-8732-205E5A97A91D}"/>
              </a:ext>
            </a:extLst>
          </p:cNvPr>
          <p:cNvPicPr>
            <a:picLocks noChangeAspect="1"/>
          </p:cNvPicPr>
          <p:nvPr/>
        </p:nvPicPr>
        <p:blipFill>
          <a:blip r:embed="rId2"/>
          <a:stretch>
            <a:fillRect/>
          </a:stretch>
        </p:blipFill>
        <p:spPr>
          <a:xfrm>
            <a:off x="4453746" y="3936569"/>
            <a:ext cx="3238500" cy="2921431"/>
          </a:xfrm>
          <a:prstGeom prst="rect">
            <a:avLst/>
          </a:prstGeom>
          <a:ln w="28575">
            <a:solidFill>
              <a:schemeClr val="accent2">
                <a:lumMod val="75000"/>
              </a:schemeClr>
            </a:solidFill>
          </a:ln>
        </p:spPr>
      </p:pic>
    </p:spTree>
    <p:extLst>
      <p:ext uri="{BB962C8B-B14F-4D97-AF65-F5344CB8AC3E}">
        <p14:creationId xmlns:p14="http://schemas.microsoft.com/office/powerpoint/2010/main" val="1536177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89FEA-AC4C-CA4C-BDB4-17C722F3749D}"/>
              </a:ext>
            </a:extLst>
          </p:cNvPr>
          <p:cNvSpPr>
            <a:spLocks noGrp="1"/>
          </p:cNvSpPr>
          <p:nvPr>
            <p:ph type="title"/>
          </p:nvPr>
        </p:nvSpPr>
        <p:spPr>
          <a:xfrm>
            <a:off x="523336" y="395349"/>
            <a:ext cx="11145328" cy="1188720"/>
          </a:xfrm>
          <a:ln>
            <a:solidFill>
              <a:schemeClr val="accent2">
                <a:lumMod val="75000"/>
              </a:schemeClr>
            </a:solidFill>
          </a:ln>
        </p:spPr>
        <p:txBody>
          <a:bodyPr/>
          <a:lstStyle/>
          <a:p>
            <a:r>
              <a:rPr lang="en-GB" dirty="0"/>
              <a:t>General discussion…</a:t>
            </a:r>
          </a:p>
        </p:txBody>
      </p:sp>
      <p:sp>
        <p:nvSpPr>
          <p:cNvPr id="3" name="Content Placeholder 2">
            <a:extLst>
              <a:ext uri="{FF2B5EF4-FFF2-40B4-BE49-F238E27FC236}">
                <a16:creationId xmlns:a16="http://schemas.microsoft.com/office/drawing/2014/main" id="{17DCDCFC-DEE7-C043-90DD-E8395C9CE4C5}"/>
              </a:ext>
            </a:extLst>
          </p:cNvPr>
          <p:cNvSpPr>
            <a:spLocks noGrp="1"/>
          </p:cNvSpPr>
          <p:nvPr>
            <p:ph idx="1"/>
          </p:nvPr>
        </p:nvSpPr>
        <p:spPr>
          <a:xfrm>
            <a:off x="523336" y="1777042"/>
            <a:ext cx="11145328" cy="4589252"/>
          </a:xfrm>
        </p:spPr>
        <p:txBody>
          <a:bodyPr/>
          <a:lstStyle/>
          <a:p>
            <a:pPr>
              <a:buClr>
                <a:schemeClr val="accent2">
                  <a:lumMod val="75000"/>
                </a:schemeClr>
              </a:buClr>
              <a:buFont typeface="Wingdings" pitchFamily="2" charset="2"/>
              <a:buChar char="v"/>
            </a:pPr>
            <a:r>
              <a:rPr lang="en-GB" dirty="0"/>
              <a:t>Quantitative…</a:t>
            </a:r>
          </a:p>
          <a:p>
            <a:pPr lvl="1">
              <a:buClr>
                <a:schemeClr val="accent2">
                  <a:lumMod val="75000"/>
                </a:schemeClr>
              </a:buClr>
              <a:buFont typeface="Wingdings" pitchFamily="2" charset="2"/>
              <a:buChar char="v"/>
            </a:pPr>
            <a:r>
              <a:rPr lang="en-GB" dirty="0"/>
              <a:t>Age, educational attainment, maternal knowledge and antenatal advice were all significantly predictive of exclusivity of breastfeeding at 6-months</a:t>
            </a:r>
          </a:p>
          <a:p>
            <a:pPr lvl="2">
              <a:buClr>
                <a:schemeClr val="accent2">
                  <a:lumMod val="75000"/>
                </a:schemeClr>
              </a:buClr>
              <a:buFont typeface="Wingdings" pitchFamily="2" charset="2"/>
              <a:buChar char="v"/>
            </a:pPr>
            <a:r>
              <a:rPr lang="en-GB" dirty="0"/>
              <a:t>Thus, this supports previous research </a:t>
            </a:r>
          </a:p>
          <a:p>
            <a:pPr lvl="1">
              <a:buClr>
                <a:schemeClr val="accent2">
                  <a:lumMod val="75000"/>
                </a:schemeClr>
              </a:buClr>
              <a:buFont typeface="Wingdings" pitchFamily="2" charset="2"/>
              <a:buChar char="v"/>
            </a:pPr>
            <a:r>
              <a:rPr lang="en-GB" dirty="0"/>
              <a:t>Socio-economic status was not significantly predictive of exclusivity of breastfeeding </a:t>
            </a:r>
          </a:p>
          <a:p>
            <a:pPr lvl="2">
              <a:buClr>
                <a:schemeClr val="accent2">
                  <a:lumMod val="75000"/>
                </a:schemeClr>
              </a:buClr>
              <a:buFont typeface="Wingdings" pitchFamily="2" charset="2"/>
              <a:buChar char="v"/>
            </a:pPr>
            <a:r>
              <a:rPr lang="en-GB" dirty="0"/>
              <a:t>Thus, this does not support previous literature and therefore requires further research</a:t>
            </a:r>
          </a:p>
          <a:p>
            <a:pPr>
              <a:buClr>
                <a:schemeClr val="accent2">
                  <a:lumMod val="75000"/>
                </a:schemeClr>
              </a:buClr>
              <a:buFont typeface="Wingdings" pitchFamily="2" charset="2"/>
              <a:buChar char="v"/>
            </a:pPr>
            <a:r>
              <a:rPr lang="en-GB" dirty="0"/>
              <a:t>Implications…</a:t>
            </a:r>
          </a:p>
          <a:p>
            <a:pPr lvl="1">
              <a:buClr>
                <a:schemeClr val="accent2">
                  <a:lumMod val="75000"/>
                </a:schemeClr>
              </a:buClr>
              <a:buFont typeface="Wingdings" pitchFamily="2" charset="2"/>
              <a:buChar char="v"/>
            </a:pPr>
            <a:r>
              <a:rPr lang="en-GB" dirty="0"/>
              <a:t>Interventions and promotional campaigns should focus on…</a:t>
            </a:r>
          </a:p>
          <a:p>
            <a:pPr lvl="2">
              <a:buClr>
                <a:schemeClr val="accent2">
                  <a:lumMod val="75000"/>
                </a:schemeClr>
              </a:buClr>
              <a:buFont typeface="Wingdings" pitchFamily="2" charset="2"/>
              <a:buChar char="v"/>
            </a:pPr>
            <a:r>
              <a:rPr lang="en-GB" dirty="0"/>
              <a:t>Young mothers</a:t>
            </a:r>
          </a:p>
          <a:p>
            <a:pPr lvl="2">
              <a:buClr>
                <a:schemeClr val="accent2">
                  <a:lumMod val="75000"/>
                </a:schemeClr>
              </a:buClr>
              <a:buFont typeface="Wingdings" pitchFamily="2" charset="2"/>
              <a:buChar char="v"/>
            </a:pPr>
            <a:r>
              <a:rPr lang="en-GB" dirty="0"/>
              <a:t>Mothers with lower educational attainment</a:t>
            </a:r>
          </a:p>
          <a:p>
            <a:pPr lvl="2">
              <a:buClr>
                <a:schemeClr val="accent2">
                  <a:lumMod val="75000"/>
                </a:schemeClr>
              </a:buClr>
              <a:buFont typeface="Wingdings" pitchFamily="2" charset="2"/>
              <a:buChar char="v"/>
            </a:pPr>
            <a:r>
              <a:rPr lang="en-GB" dirty="0"/>
              <a:t>Mothers with less maternal knowledge</a:t>
            </a:r>
          </a:p>
          <a:p>
            <a:pPr lvl="2">
              <a:buClr>
                <a:schemeClr val="accent2">
                  <a:lumMod val="75000"/>
                </a:schemeClr>
              </a:buClr>
              <a:buFont typeface="Wingdings" pitchFamily="2" charset="2"/>
              <a:buChar char="v"/>
            </a:pPr>
            <a:r>
              <a:rPr lang="en-GB" dirty="0"/>
              <a:t>Mothers that received higher antenatal advice</a:t>
            </a:r>
          </a:p>
          <a:p>
            <a:pPr marL="457200" lvl="2" indent="0">
              <a:buNone/>
            </a:pPr>
            <a:endParaRPr lang="en-GB" dirty="0"/>
          </a:p>
        </p:txBody>
      </p:sp>
    </p:spTree>
    <p:extLst>
      <p:ext uri="{BB962C8B-B14F-4D97-AF65-F5344CB8AC3E}">
        <p14:creationId xmlns:p14="http://schemas.microsoft.com/office/powerpoint/2010/main" val="26178833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031C5-FE38-8042-B478-1CD71C8E6CEF}"/>
              </a:ext>
            </a:extLst>
          </p:cNvPr>
          <p:cNvSpPr>
            <a:spLocks noGrp="1"/>
          </p:cNvSpPr>
          <p:nvPr>
            <p:ph type="title"/>
          </p:nvPr>
        </p:nvSpPr>
        <p:spPr>
          <a:xfrm>
            <a:off x="448574" y="378096"/>
            <a:ext cx="11024558" cy="1188720"/>
          </a:xfrm>
          <a:ln>
            <a:solidFill>
              <a:schemeClr val="accent2">
                <a:lumMod val="75000"/>
              </a:schemeClr>
            </a:solidFill>
          </a:ln>
        </p:spPr>
        <p:txBody>
          <a:bodyPr/>
          <a:lstStyle/>
          <a:p>
            <a:r>
              <a:rPr lang="en-GB" dirty="0"/>
              <a:t>General discussion continued…</a:t>
            </a:r>
          </a:p>
        </p:txBody>
      </p:sp>
      <p:sp>
        <p:nvSpPr>
          <p:cNvPr id="3" name="Content Placeholder 2">
            <a:extLst>
              <a:ext uri="{FF2B5EF4-FFF2-40B4-BE49-F238E27FC236}">
                <a16:creationId xmlns:a16="http://schemas.microsoft.com/office/drawing/2014/main" id="{E798FA82-A27C-714A-9160-17393520EB2F}"/>
              </a:ext>
            </a:extLst>
          </p:cNvPr>
          <p:cNvSpPr>
            <a:spLocks noGrp="1"/>
          </p:cNvSpPr>
          <p:nvPr>
            <p:ph idx="1"/>
          </p:nvPr>
        </p:nvSpPr>
        <p:spPr>
          <a:xfrm>
            <a:off x="448574" y="1828799"/>
            <a:ext cx="11024558" cy="4641011"/>
          </a:xfrm>
        </p:spPr>
        <p:txBody>
          <a:bodyPr/>
          <a:lstStyle/>
          <a:p>
            <a:pPr>
              <a:buClr>
                <a:schemeClr val="accent2">
                  <a:lumMod val="75000"/>
                </a:schemeClr>
              </a:buClr>
              <a:buFont typeface="Wingdings" pitchFamily="2" charset="2"/>
              <a:buChar char="v"/>
            </a:pPr>
            <a:r>
              <a:rPr lang="en-GB" dirty="0"/>
              <a:t>Qualitative study…</a:t>
            </a:r>
          </a:p>
          <a:p>
            <a:pPr>
              <a:buClr>
                <a:schemeClr val="accent2">
                  <a:lumMod val="75000"/>
                </a:schemeClr>
              </a:buClr>
              <a:buFont typeface="Wingdings" pitchFamily="2" charset="2"/>
              <a:buChar char="v"/>
            </a:pPr>
            <a:r>
              <a:rPr lang="en-GB" dirty="0"/>
              <a:t>Implications…</a:t>
            </a:r>
          </a:p>
          <a:p>
            <a:pPr lvl="1">
              <a:buClr>
                <a:schemeClr val="accent2">
                  <a:lumMod val="75000"/>
                </a:schemeClr>
              </a:buClr>
              <a:buFont typeface="Wingdings" pitchFamily="2" charset="2"/>
              <a:buChar char="v"/>
            </a:pPr>
            <a:r>
              <a:rPr lang="en-GB" dirty="0"/>
              <a:t>Knowledge of the benefits of breastfeeding was a motivator to initiate breastfeeding for both groups</a:t>
            </a:r>
          </a:p>
          <a:p>
            <a:pPr lvl="2">
              <a:buClr>
                <a:schemeClr val="accent2">
                  <a:lumMod val="75000"/>
                </a:schemeClr>
              </a:buClr>
              <a:buFont typeface="Wingdings" pitchFamily="2" charset="2"/>
              <a:buChar char="v"/>
            </a:pPr>
            <a:r>
              <a:rPr lang="en-GB" dirty="0"/>
              <a:t>Interventions should focus on improving women’s knowledge of the benefits of breastfeeding  </a:t>
            </a:r>
          </a:p>
          <a:p>
            <a:pPr lvl="1">
              <a:buClr>
                <a:schemeClr val="accent2">
                  <a:lumMod val="75000"/>
                </a:schemeClr>
              </a:buClr>
              <a:buFont typeface="Wingdings" pitchFamily="2" charset="2"/>
              <a:buChar char="v"/>
            </a:pPr>
            <a:r>
              <a:rPr lang="en-GB" dirty="0"/>
              <a:t>Particularly for the I-EBF group, breastfeeding is not continued in the face of physical issues </a:t>
            </a:r>
          </a:p>
          <a:p>
            <a:pPr lvl="2">
              <a:buClr>
                <a:schemeClr val="accent2">
                  <a:lumMod val="75000"/>
                </a:schemeClr>
              </a:buClr>
              <a:buFont typeface="Wingdings" pitchFamily="2" charset="2"/>
              <a:buChar char="v"/>
            </a:pPr>
            <a:r>
              <a:rPr lang="en-GB" dirty="0"/>
              <a:t>This supports findings by Gallagher (2012)</a:t>
            </a:r>
          </a:p>
          <a:p>
            <a:pPr lvl="1">
              <a:buClr>
                <a:schemeClr val="accent2">
                  <a:lumMod val="75000"/>
                </a:schemeClr>
              </a:buClr>
              <a:buFont typeface="Wingdings" pitchFamily="2" charset="2"/>
              <a:buChar char="v"/>
            </a:pPr>
            <a:r>
              <a:rPr lang="en-GB" dirty="0"/>
              <a:t>Alternatively, the way in which support is delivered when facing these challenges is crucial </a:t>
            </a:r>
          </a:p>
          <a:p>
            <a:pPr lvl="2">
              <a:buClr>
                <a:schemeClr val="accent2">
                  <a:lumMod val="75000"/>
                </a:schemeClr>
              </a:buClr>
              <a:buFont typeface="Wingdings" pitchFamily="2" charset="2"/>
              <a:buChar char="v"/>
            </a:pPr>
            <a:r>
              <a:rPr lang="en-GB" dirty="0"/>
              <a:t>Giving women realistic expectations is vital for women's confidence in their ability to breatsfeed </a:t>
            </a:r>
          </a:p>
          <a:p>
            <a:pPr lvl="2">
              <a:buClr>
                <a:schemeClr val="accent2">
                  <a:lumMod val="75000"/>
                </a:schemeClr>
              </a:buClr>
              <a:buFont typeface="Wingdings" pitchFamily="2" charset="2"/>
              <a:buChar char="v"/>
            </a:pPr>
            <a:r>
              <a:rPr lang="en-GB" dirty="0"/>
              <a:t>This supports previous research (Kelleher, 2006; as cited by Fox, McMullen and Newburn, 2015; Schmied et al., 2010; Edwards, 2014). </a:t>
            </a:r>
          </a:p>
          <a:p>
            <a:pPr lvl="3">
              <a:buClr>
                <a:schemeClr val="accent2">
                  <a:lumMod val="75000"/>
                </a:schemeClr>
              </a:buClr>
              <a:buFont typeface="Wingdings" pitchFamily="2" charset="2"/>
              <a:buChar char="v"/>
            </a:pPr>
            <a:r>
              <a:rPr lang="en-GB" dirty="0"/>
              <a:t>Therefore, promotional campaigns should be delivered in a caring manner, that offers practical hands-on advice, from the initiation of breastfeeding and during the immediate weeks after (Edwards, 2014) . </a:t>
            </a:r>
          </a:p>
          <a:p>
            <a:pPr lvl="1"/>
            <a:endParaRPr lang="en-GB" dirty="0"/>
          </a:p>
        </p:txBody>
      </p:sp>
    </p:spTree>
    <p:extLst>
      <p:ext uri="{BB962C8B-B14F-4D97-AF65-F5344CB8AC3E}">
        <p14:creationId xmlns:p14="http://schemas.microsoft.com/office/powerpoint/2010/main" val="27324440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A6539-BD0F-7447-A93D-24B085C6C9E1}"/>
              </a:ext>
            </a:extLst>
          </p:cNvPr>
          <p:cNvSpPr>
            <a:spLocks noGrp="1"/>
          </p:cNvSpPr>
          <p:nvPr>
            <p:ph type="title"/>
          </p:nvPr>
        </p:nvSpPr>
        <p:spPr>
          <a:xfrm>
            <a:off x="488829" y="161120"/>
            <a:ext cx="11214339" cy="1188720"/>
          </a:xfrm>
          <a:ln>
            <a:solidFill>
              <a:schemeClr val="accent2">
                <a:lumMod val="75000"/>
              </a:schemeClr>
            </a:solidFill>
          </a:ln>
        </p:spPr>
        <p:txBody>
          <a:bodyPr/>
          <a:lstStyle/>
          <a:p>
            <a:r>
              <a:rPr lang="en-GB" dirty="0"/>
              <a:t>General discussion continued…</a:t>
            </a:r>
          </a:p>
        </p:txBody>
      </p:sp>
      <p:sp>
        <p:nvSpPr>
          <p:cNvPr id="3" name="Content Placeholder 2">
            <a:extLst>
              <a:ext uri="{FF2B5EF4-FFF2-40B4-BE49-F238E27FC236}">
                <a16:creationId xmlns:a16="http://schemas.microsoft.com/office/drawing/2014/main" id="{3E3EC539-1BF0-AA47-83A0-E4E97266B3C6}"/>
              </a:ext>
            </a:extLst>
          </p:cNvPr>
          <p:cNvSpPr>
            <a:spLocks noGrp="1"/>
          </p:cNvSpPr>
          <p:nvPr>
            <p:ph idx="1"/>
          </p:nvPr>
        </p:nvSpPr>
        <p:spPr>
          <a:xfrm>
            <a:off x="488829" y="1487837"/>
            <a:ext cx="11214339" cy="5145437"/>
          </a:xfrm>
        </p:spPr>
        <p:txBody>
          <a:bodyPr>
            <a:normAutofit fontScale="92500" lnSpcReduction="10000"/>
          </a:bodyPr>
          <a:lstStyle/>
          <a:p>
            <a:pPr>
              <a:buClr>
                <a:schemeClr val="accent2">
                  <a:lumMod val="75000"/>
                </a:schemeClr>
              </a:buClr>
              <a:buFont typeface="Wingdings" pitchFamily="2" charset="2"/>
              <a:buChar char="v"/>
            </a:pPr>
            <a:r>
              <a:rPr lang="en-GB" dirty="0"/>
              <a:t>Implications…</a:t>
            </a:r>
          </a:p>
          <a:p>
            <a:pPr lvl="1">
              <a:buClr>
                <a:schemeClr val="accent2">
                  <a:lumMod val="75000"/>
                </a:schemeClr>
              </a:buClr>
              <a:buFont typeface="Wingdings" pitchFamily="2" charset="2"/>
              <a:buChar char="v"/>
            </a:pPr>
            <a:r>
              <a:rPr lang="en-GB" dirty="0"/>
              <a:t>Promotional campaigns should include partners in their antenatal educations (</a:t>
            </a:r>
            <a:r>
              <a:rPr lang="en-GB" dirty="0" err="1"/>
              <a:t>Maycock</a:t>
            </a:r>
            <a:r>
              <a:rPr lang="en-GB" dirty="0"/>
              <a:t> et al., 2013; as cited by Radzyminski and Callister, 2016).</a:t>
            </a:r>
          </a:p>
          <a:p>
            <a:pPr lvl="1">
              <a:buClr>
                <a:schemeClr val="accent2">
                  <a:lumMod val="75000"/>
                </a:schemeClr>
              </a:buClr>
              <a:buFont typeface="Wingdings" pitchFamily="2" charset="2"/>
              <a:buChar char="v"/>
            </a:pPr>
            <a:r>
              <a:rPr lang="en-GB" dirty="0"/>
              <a:t>Due to the over representation of formula-feeding and the under representation of breastfeeding in the media and additionally, the overly representation of women as sexual objects, promotional campaigns should focus on normalising breastfeeding </a:t>
            </a:r>
          </a:p>
          <a:p>
            <a:pPr lvl="1">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A study by Fox, McMullen and Newburn (2015) community-based support in the form of baby cafes.</a:t>
            </a:r>
          </a:p>
          <a:p>
            <a:pPr lvl="1">
              <a:buClr>
                <a:schemeClr val="accent2">
                  <a:lumMod val="75000"/>
                </a:schemeClr>
              </a:buClr>
              <a:buFont typeface="Wingdings" pitchFamily="2" charset="2"/>
              <a:buChar char="v"/>
            </a:pPr>
            <a:r>
              <a:rPr lang="en-GB" dirty="0"/>
              <a:t>Increases social support via other breastfeeding mothers</a:t>
            </a:r>
          </a:p>
          <a:p>
            <a:pPr lvl="1">
              <a:buClr>
                <a:schemeClr val="accent2">
                  <a:lumMod val="75000"/>
                </a:schemeClr>
              </a:buClr>
              <a:buFont typeface="Wingdings" pitchFamily="2" charset="2"/>
              <a:buChar char="v"/>
            </a:pPr>
            <a:r>
              <a:rPr lang="en-GB" dirty="0"/>
              <a:t>Expertise gained through professionals </a:t>
            </a:r>
          </a:p>
          <a:p>
            <a:pPr lvl="1">
              <a:buClr>
                <a:schemeClr val="accent2">
                  <a:lumMod val="75000"/>
                </a:schemeClr>
              </a:buClr>
              <a:buFont typeface="Wingdings" pitchFamily="2" charset="2"/>
              <a:buChar char="v"/>
            </a:pPr>
            <a:r>
              <a:rPr lang="en-GB" dirty="0"/>
              <a:t>Helped to normalise breastfeeding </a:t>
            </a:r>
          </a:p>
          <a:p>
            <a:pPr lvl="1">
              <a:buClr>
                <a:schemeClr val="accent2">
                  <a:lumMod val="75000"/>
                </a:schemeClr>
              </a:buClr>
              <a:buFont typeface="Wingdings" pitchFamily="2" charset="2"/>
              <a:buChar char="v"/>
            </a:pPr>
            <a:r>
              <a:rPr lang="en-GB" dirty="0"/>
              <a:t>Increased breastfeeding rates</a:t>
            </a:r>
          </a:p>
          <a:p>
            <a:pPr lvl="2">
              <a:buClr>
                <a:schemeClr val="accent2">
                  <a:lumMod val="75000"/>
                </a:schemeClr>
              </a:buClr>
              <a:buFont typeface="Wingdings" pitchFamily="2" charset="2"/>
              <a:buChar char="v"/>
            </a:pPr>
            <a:r>
              <a:rPr lang="en-GB" dirty="0"/>
              <a:t>Thus additionally support into the community should be considered as an effective promotional campaign…</a:t>
            </a:r>
          </a:p>
          <a:p>
            <a:pPr>
              <a:buClr>
                <a:schemeClr val="accent2">
                  <a:lumMod val="75000"/>
                </a:schemeClr>
              </a:buClr>
              <a:buFont typeface="Wingdings" pitchFamily="2" charset="2"/>
              <a:buChar char="v"/>
            </a:pPr>
            <a:r>
              <a:rPr lang="en-GB" dirty="0"/>
              <a:t>However…found that younger less determined mothers may lack confidence in seeking out support.</a:t>
            </a:r>
          </a:p>
          <a:p>
            <a:pPr lvl="1">
              <a:buClr>
                <a:schemeClr val="accent2">
                  <a:lumMod val="75000"/>
                </a:schemeClr>
              </a:buClr>
              <a:buFont typeface="Wingdings" pitchFamily="2" charset="2"/>
              <a:buChar char="v"/>
            </a:pPr>
            <a:r>
              <a:rPr lang="en-GB" dirty="0"/>
              <a:t>Thus, by providing hospital based professional support which encompasses all of the discussed suggestions, those mother that are less determined to breastfeed will have access to appropriate breastfeeding support without having to seek it out (Fox, McMullen and Newburn, 2015). </a:t>
            </a:r>
          </a:p>
          <a:p>
            <a:pPr marL="228600" lvl="1" indent="0">
              <a:buClr>
                <a:schemeClr val="accent2">
                  <a:lumMod val="75000"/>
                </a:schemeClr>
              </a:buClr>
              <a:buNone/>
            </a:pPr>
            <a:endParaRPr lang="en-GB" dirty="0"/>
          </a:p>
          <a:p>
            <a:pPr lvl="1">
              <a:buClr>
                <a:schemeClr val="accent2">
                  <a:lumMod val="75000"/>
                </a:schemeClr>
              </a:buClr>
              <a:buFont typeface="Wingdings" pitchFamily="2" charset="2"/>
              <a:buChar char="v"/>
            </a:pPr>
            <a:endParaRPr lang="en-GB" dirty="0"/>
          </a:p>
        </p:txBody>
      </p:sp>
    </p:spTree>
    <p:extLst>
      <p:ext uri="{BB962C8B-B14F-4D97-AF65-F5344CB8AC3E}">
        <p14:creationId xmlns:p14="http://schemas.microsoft.com/office/powerpoint/2010/main" val="12303187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59919-4362-D94E-BDD9-ED31A196CFA9}"/>
              </a:ext>
            </a:extLst>
          </p:cNvPr>
          <p:cNvSpPr>
            <a:spLocks noGrp="1"/>
          </p:cNvSpPr>
          <p:nvPr>
            <p:ph type="title"/>
          </p:nvPr>
        </p:nvSpPr>
        <p:spPr>
          <a:xfrm>
            <a:off x="640597" y="344759"/>
            <a:ext cx="10910806" cy="1188720"/>
          </a:xfrm>
          <a:ln>
            <a:solidFill>
              <a:schemeClr val="accent2">
                <a:lumMod val="75000"/>
              </a:schemeClr>
            </a:solidFill>
          </a:ln>
        </p:spPr>
        <p:txBody>
          <a:bodyPr/>
          <a:lstStyle/>
          <a:p>
            <a:r>
              <a:rPr lang="en-GB" dirty="0"/>
              <a:t>Limitations…</a:t>
            </a:r>
          </a:p>
        </p:txBody>
      </p:sp>
      <p:sp>
        <p:nvSpPr>
          <p:cNvPr id="3" name="Content Placeholder 2">
            <a:extLst>
              <a:ext uri="{FF2B5EF4-FFF2-40B4-BE49-F238E27FC236}">
                <a16:creationId xmlns:a16="http://schemas.microsoft.com/office/drawing/2014/main" id="{E0D49156-8619-7244-A526-D16FA610AC1A}"/>
              </a:ext>
            </a:extLst>
          </p:cNvPr>
          <p:cNvSpPr>
            <a:spLocks noGrp="1"/>
          </p:cNvSpPr>
          <p:nvPr>
            <p:ph idx="1"/>
          </p:nvPr>
        </p:nvSpPr>
        <p:spPr>
          <a:xfrm>
            <a:off x="640597" y="1720312"/>
            <a:ext cx="10910806" cy="4726983"/>
          </a:xfrm>
        </p:spPr>
        <p:txBody>
          <a:bodyPr/>
          <a:lstStyle/>
          <a:p>
            <a:pPr>
              <a:buClr>
                <a:schemeClr val="accent2">
                  <a:lumMod val="75000"/>
                </a:schemeClr>
              </a:buClr>
              <a:buFont typeface="Wingdings" pitchFamily="2" charset="2"/>
              <a:buChar char="v"/>
            </a:pPr>
            <a:r>
              <a:rPr lang="en-GB" dirty="0"/>
              <a:t>Limitations to consider…</a:t>
            </a:r>
          </a:p>
          <a:p>
            <a:pPr lvl="1">
              <a:buClr>
                <a:schemeClr val="accent2">
                  <a:lumMod val="75000"/>
                </a:schemeClr>
              </a:buClr>
              <a:buFont typeface="Wingdings" pitchFamily="2" charset="2"/>
              <a:buChar char="v"/>
            </a:pPr>
            <a:r>
              <a:rPr lang="en-GB" dirty="0"/>
              <a:t>Combining qualitative and quantitative analysis</a:t>
            </a:r>
          </a:p>
          <a:p>
            <a:pPr lvl="2">
              <a:buClr>
                <a:schemeClr val="accent2">
                  <a:lumMod val="75000"/>
                </a:schemeClr>
              </a:buClr>
              <a:buFont typeface="Wingdings" pitchFamily="2" charset="2"/>
              <a:buChar char="v"/>
            </a:pPr>
            <a:r>
              <a:rPr lang="en-GB" dirty="0"/>
              <a:t>Some researchers argue that qualitative and quantitative research is based on different paradigms (Symonds and </a:t>
            </a:r>
            <a:r>
              <a:rPr lang="en-GB" dirty="0" err="1"/>
              <a:t>Gorard</a:t>
            </a:r>
            <a:r>
              <a:rPr lang="en-GB" dirty="0"/>
              <a:t>, 2008).</a:t>
            </a:r>
          </a:p>
          <a:p>
            <a:pPr lvl="1">
              <a:buClr>
                <a:schemeClr val="accent2">
                  <a:lumMod val="75000"/>
                </a:schemeClr>
              </a:buClr>
              <a:buFont typeface="Wingdings" pitchFamily="2" charset="2"/>
              <a:buChar char="v"/>
            </a:pPr>
            <a:r>
              <a:rPr lang="en-GB" dirty="0"/>
              <a:t>Majority of participants are white British…</a:t>
            </a:r>
          </a:p>
          <a:p>
            <a:pPr lvl="2">
              <a:buClr>
                <a:schemeClr val="accent2">
                  <a:lumMod val="75000"/>
                </a:schemeClr>
              </a:buClr>
              <a:buFont typeface="Wingdings" pitchFamily="2" charset="2"/>
              <a:buChar char="v"/>
            </a:pPr>
            <a:r>
              <a:rPr lang="en-GB" dirty="0"/>
              <a:t>Ethnicity influences choice in breastfeeding practice (Singh et al., 2007; as cited by </a:t>
            </a:r>
            <a:r>
              <a:rPr lang="en-GB" dirty="0" err="1"/>
              <a:t>Galagher</a:t>
            </a:r>
            <a:r>
              <a:rPr lang="en-GB" dirty="0"/>
              <a:t>, 2012).</a:t>
            </a:r>
          </a:p>
          <a:p>
            <a:pPr lvl="2">
              <a:buClr>
                <a:schemeClr val="accent2">
                  <a:lumMod val="75000"/>
                </a:schemeClr>
              </a:buClr>
              <a:buFont typeface="Wingdings" pitchFamily="2" charset="2"/>
              <a:buChar char="v"/>
            </a:pPr>
            <a:r>
              <a:rPr lang="en-GB" dirty="0"/>
              <a:t>Thus, results cannot be generalised across British people with different cultural backgrounds</a:t>
            </a:r>
          </a:p>
          <a:p>
            <a:pPr lvl="1">
              <a:buClr>
                <a:schemeClr val="accent2">
                  <a:lumMod val="75000"/>
                </a:schemeClr>
              </a:buClr>
              <a:buFont typeface="Wingdings" pitchFamily="2" charset="2"/>
              <a:buChar char="v"/>
            </a:pPr>
            <a:r>
              <a:rPr lang="en-GB" dirty="0"/>
              <a:t>Time restraints </a:t>
            </a:r>
          </a:p>
          <a:p>
            <a:pPr lvl="2">
              <a:buClr>
                <a:schemeClr val="accent2">
                  <a:lumMod val="75000"/>
                </a:schemeClr>
              </a:buClr>
              <a:buFont typeface="Wingdings" pitchFamily="2" charset="2"/>
              <a:buChar char="v"/>
            </a:pPr>
            <a:r>
              <a:rPr lang="en-GB" dirty="0"/>
              <a:t>Qualitative study based on convenience sample to cut time</a:t>
            </a:r>
          </a:p>
          <a:p>
            <a:pPr lvl="1">
              <a:buClr>
                <a:schemeClr val="accent2">
                  <a:lumMod val="75000"/>
                </a:schemeClr>
              </a:buClr>
              <a:buFont typeface="Wingdings" pitchFamily="2" charset="2"/>
              <a:buChar char="v"/>
            </a:pPr>
            <a:r>
              <a:rPr lang="en-GB" dirty="0"/>
              <a:t>Both studies did not establish whether women had previous experience of breastfeeding</a:t>
            </a:r>
          </a:p>
          <a:p>
            <a:pPr lvl="2">
              <a:buClr>
                <a:schemeClr val="accent2">
                  <a:lumMod val="75000"/>
                </a:schemeClr>
              </a:buClr>
              <a:buFont typeface="Wingdings" pitchFamily="2" charset="2"/>
              <a:buChar char="v"/>
            </a:pPr>
            <a:r>
              <a:rPr lang="en-GB" dirty="0"/>
              <a:t>Gallagher (2012) found that previous experience can influence women's breastfeeding experience </a:t>
            </a:r>
          </a:p>
          <a:p>
            <a:pPr lvl="2">
              <a:buClr>
                <a:schemeClr val="accent2">
                  <a:lumMod val="75000"/>
                </a:schemeClr>
              </a:buClr>
              <a:buFont typeface="Wingdings" pitchFamily="2" charset="2"/>
              <a:buChar char="v"/>
            </a:pPr>
            <a:r>
              <a:rPr lang="en-GB" dirty="0"/>
              <a:t>Thus is suggested for further research.</a:t>
            </a:r>
          </a:p>
        </p:txBody>
      </p:sp>
    </p:spTree>
    <p:extLst>
      <p:ext uri="{BB962C8B-B14F-4D97-AF65-F5344CB8AC3E}">
        <p14:creationId xmlns:p14="http://schemas.microsoft.com/office/powerpoint/2010/main" val="35085061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454FA-4071-3F45-A027-FE9150A0CD31}"/>
              </a:ext>
            </a:extLst>
          </p:cNvPr>
          <p:cNvSpPr>
            <a:spLocks noGrp="1"/>
          </p:cNvSpPr>
          <p:nvPr>
            <p:ph type="title"/>
          </p:nvPr>
        </p:nvSpPr>
        <p:spPr>
          <a:xfrm>
            <a:off x="772332" y="360258"/>
            <a:ext cx="10647335" cy="1188720"/>
          </a:xfrm>
          <a:ln>
            <a:solidFill>
              <a:schemeClr val="accent2">
                <a:lumMod val="75000"/>
              </a:schemeClr>
            </a:solidFill>
          </a:ln>
        </p:spPr>
        <p:txBody>
          <a:bodyPr/>
          <a:lstStyle/>
          <a:p>
            <a:r>
              <a:rPr lang="en-GB" dirty="0"/>
              <a:t>Conclusion…</a:t>
            </a:r>
          </a:p>
        </p:txBody>
      </p:sp>
      <p:sp>
        <p:nvSpPr>
          <p:cNvPr id="3" name="Content Placeholder 2">
            <a:extLst>
              <a:ext uri="{FF2B5EF4-FFF2-40B4-BE49-F238E27FC236}">
                <a16:creationId xmlns:a16="http://schemas.microsoft.com/office/drawing/2014/main" id="{340B5030-E8CE-A943-A09F-C9FE4FBCA8C2}"/>
              </a:ext>
            </a:extLst>
          </p:cNvPr>
          <p:cNvSpPr>
            <a:spLocks noGrp="1"/>
          </p:cNvSpPr>
          <p:nvPr>
            <p:ph idx="1"/>
          </p:nvPr>
        </p:nvSpPr>
        <p:spPr>
          <a:xfrm>
            <a:off x="772331" y="1720312"/>
            <a:ext cx="10647335" cy="4649491"/>
          </a:xfrm>
        </p:spPr>
        <p:txBody>
          <a:bodyPr/>
          <a:lstStyle/>
          <a:p>
            <a:pPr>
              <a:buClr>
                <a:schemeClr val="accent2">
                  <a:lumMod val="75000"/>
                </a:schemeClr>
              </a:buClr>
              <a:buFont typeface="Wingdings" pitchFamily="2" charset="2"/>
              <a:buChar char="v"/>
            </a:pPr>
            <a:r>
              <a:rPr lang="en-GB" dirty="0"/>
              <a:t>The findings indicate that many independent demographic variables, social and cultural variables impact on women’s breastfeeding decisions. In light of this study, implications for breastfeeding promotional campaigns and policy have been uncovered.</a:t>
            </a:r>
          </a:p>
          <a:p>
            <a:pPr>
              <a:buClr>
                <a:schemeClr val="accent2">
                  <a:lumMod val="75000"/>
                </a:schemeClr>
              </a:buClr>
              <a:buFont typeface="Wingdings" pitchFamily="2" charset="2"/>
              <a:buChar char="v"/>
            </a:pPr>
            <a:r>
              <a:rPr lang="en-GB" dirty="0"/>
              <a:t>Results highlight that both women's demographic variables and personal experiences of breastfeeding effect their decision to breatsfeed.</a:t>
            </a:r>
          </a:p>
          <a:p>
            <a:pPr>
              <a:buClr>
                <a:schemeClr val="accent2">
                  <a:lumMod val="75000"/>
                </a:schemeClr>
              </a:buClr>
              <a:buFont typeface="Wingdings" pitchFamily="2" charset="2"/>
              <a:buChar char="v"/>
            </a:pPr>
            <a:r>
              <a:rPr lang="en-GB" dirty="0"/>
              <a:t>Thus, both demographic and societal and cultural circumstances should be considered when created promotional campaigns for increasing breastfeeding rates.</a:t>
            </a:r>
          </a:p>
          <a:p>
            <a:pPr>
              <a:buClr>
                <a:schemeClr val="accent2">
                  <a:lumMod val="75000"/>
                </a:schemeClr>
              </a:buClr>
              <a:buFont typeface="Wingdings" pitchFamily="2" charset="2"/>
              <a:buChar char="v"/>
            </a:pPr>
            <a:endParaRPr lang="en-GB" dirty="0"/>
          </a:p>
          <a:p>
            <a:pPr>
              <a:buClr>
                <a:schemeClr val="accent2">
                  <a:lumMod val="75000"/>
                </a:schemeClr>
              </a:buClr>
              <a:buFont typeface="Wingdings" pitchFamily="2" charset="2"/>
              <a:buChar char="v"/>
            </a:pPr>
            <a:r>
              <a:rPr lang="en-GB" dirty="0"/>
              <a:t>Results suggest that while community based support is beneficial for determined mothers willing to seek it out, </a:t>
            </a:r>
            <a:r>
              <a:rPr lang="en-GB" dirty="0" err="1"/>
              <a:t>Lumbigon</a:t>
            </a:r>
            <a:r>
              <a:rPr lang="en-GB" dirty="0"/>
              <a:t> et al. (2011) finds that just one type of educational or care approach is not enough Fox, McMullen and Newburn, 2015). </a:t>
            </a:r>
          </a:p>
          <a:p>
            <a:pPr lvl="1">
              <a:buClr>
                <a:schemeClr val="accent2">
                  <a:lumMod val="75000"/>
                </a:schemeClr>
              </a:buClr>
              <a:buFont typeface="Wingdings" pitchFamily="2" charset="2"/>
              <a:buChar char="v"/>
            </a:pPr>
            <a:r>
              <a:rPr lang="en-GB" dirty="0"/>
              <a:t>For those younger, less determined mothers, access to professional support that encompasses all of the mentioned implications is also crucial and thus, hospital based policy should be revised to include these.</a:t>
            </a:r>
          </a:p>
        </p:txBody>
      </p:sp>
    </p:spTree>
    <p:extLst>
      <p:ext uri="{BB962C8B-B14F-4D97-AF65-F5344CB8AC3E}">
        <p14:creationId xmlns:p14="http://schemas.microsoft.com/office/powerpoint/2010/main" val="36503778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7FF70-3805-0A42-8380-6F28D02F338B}"/>
              </a:ext>
            </a:extLst>
          </p:cNvPr>
          <p:cNvSpPr>
            <a:spLocks noGrp="1"/>
          </p:cNvSpPr>
          <p:nvPr>
            <p:ph type="title"/>
          </p:nvPr>
        </p:nvSpPr>
        <p:spPr>
          <a:xfrm>
            <a:off x="511444" y="298265"/>
            <a:ext cx="11189776" cy="1188720"/>
          </a:xfrm>
        </p:spPr>
        <p:txBody>
          <a:bodyPr/>
          <a:lstStyle/>
          <a:p>
            <a:r>
              <a:rPr lang="en-GB" dirty="0"/>
              <a:t>Reference list</a:t>
            </a:r>
          </a:p>
        </p:txBody>
      </p:sp>
      <p:sp>
        <p:nvSpPr>
          <p:cNvPr id="3" name="Content Placeholder 2">
            <a:extLst>
              <a:ext uri="{FF2B5EF4-FFF2-40B4-BE49-F238E27FC236}">
                <a16:creationId xmlns:a16="http://schemas.microsoft.com/office/drawing/2014/main" id="{D82870FA-DCBD-D94C-96AE-890BCF614C95}"/>
              </a:ext>
            </a:extLst>
          </p:cNvPr>
          <p:cNvSpPr>
            <a:spLocks noGrp="1"/>
          </p:cNvSpPr>
          <p:nvPr>
            <p:ph idx="1"/>
          </p:nvPr>
        </p:nvSpPr>
        <p:spPr>
          <a:xfrm>
            <a:off x="511444" y="1720312"/>
            <a:ext cx="11189776" cy="4711485"/>
          </a:xfrm>
        </p:spPr>
        <p:txBody>
          <a:bodyPr>
            <a:normAutofit/>
          </a:bodyPr>
          <a:lstStyle/>
          <a:p>
            <a:r>
              <a:rPr lang="en-GB" sz="1200" dirty="0"/>
              <a:t>Acker, M. (2009). Breast is Best…But Not Everywhere: Ambivalent Sexism and Attitudes Toward Private and Public Breastfeeding. </a:t>
            </a:r>
            <a:r>
              <a:rPr lang="en-GB" sz="1200" i="1" dirty="0"/>
              <a:t>Sex Roles</a:t>
            </a:r>
            <a:r>
              <a:rPr lang="en-GB" sz="1200" dirty="0"/>
              <a:t>, </a:t>
            </a:r>
            <a:r>
              <a:rPr lang="en-GB" sz="1200" i="1" dirty="0"/>
              <a:t>61</a:t>
            </a:r>
            <a:r>
              <a:rPr lang="en-GB" sz="1200" dirty="0"/>
              <a:t>(7-8), 476-490. </a:t>
            </a:r>
          </a:p>
          <a:p>
            <a:r>
              <a:rPr lang="en-GB" sz="1200" dirty="0"/>
              <a:t>Akinyinka, M. (2016). Breastfeeding Knowledge and Practices among Mothers of Children under 2 Years of Age Living in a Military Barrack in Southwest Nigeria. </a:t>
            </a:r>
            <a:r>
              <a:rPr lang="en-GB" sz="1200" i="1" dirty="0"/>
              <a:t>International Journal Of MCH And AIDS (IJMA)</a:t>
            </a:r>
            <a:r>
              <a:rPr lang="en-GB" sz="1200" dirty="0"/>
              <a:t>, </a:t>
            </a:r>
            <a:r>
              <a:rPr lang="en-GB" sz="1200" i="1" dirty="0"/>
              <a:t>5</a:t>
            </a:r>
            <a:r>
              <a:rPr lang="en-GB" sz="1200" dirty="0"/>
              <a:t>(1). </a:t>
            </a:r>
          </a:p>
          <a:p>
            <a:r>
              <a:rPr lang="en-GB" sz="1200" dirty="0"/>
              <a:t>Althubaiti, A. (2016). Information bias in health research: definition, pitfalls, and adjustment methods. </a:t>
            </a:r>
            <a:r>
              <a:rPr lang="en-GB" sz="1200" i="1" dirty="0"/>
              <a:t>Journal of multidisciplinary healthcare</a:t>
            </a:r>
            <a:r>
              <a:rPr lang="en-GB" sz="1200" dirty="0"/>
              <a:t>, </a:t>
            </a:r>
            <a:r>
              <a:rPr lang="en-GB" sz="1200" i="1" dirty="0"/>
              <a:t>9</a:t>
            </a:r>
            <a:r>
              <a:rPr lang="en-GB" sz="1200" dirty="0"/>
              <a:t>, 211.</a:t>
            </a:r>
          </a:p>
          <a:p>
            <a:r>
              <a:rPr lang="en-GB" sz="1200" dirty="0"/>
              <a:t>Boynton, P., &amp; Greenhalgh, T. (2004). Selecting, designing, and developing your questionnaire. </a:t>
            </a:r>
            <a:r>
              <a:rPr lang="en-GB" sz="1200" i="1" dirty="0"/>
              <a:t>BMJ</a:t>
            </a:r>
            <a:r>
              <a:rPr lang="en-GB" sz="1200" dirty="0"/>
              <a:t>, </a:t>
            </a:r>
            <a:r>
              <a:rPr lang="en-GB" sz="1200" i="1" dirty="0"/>
              <a:t>328</a:t>
            </a:r>
            <a:r>
              <a:rPr lang="en-GB" sz="1200" dirty="0"/>
              <a:t>(7451), 1312-1315. </a:t>
            </a:r>
          </a:p>
          <a:p>
            <a:r>
              <a:rPr lang="en-GB" sz="1200" dirty="0"/>
              <a:t>Braun, V., &amp; Clarke, V. (2006). Using thematic analysis in psychology. </a:t>
            </a:r>
            <a:r>
              <a:rPr lang="en-GB" sz="1200" i="1" dirty="0"/>
              <a:t>Qualitative Research In Psychology</a:t>
            </a:r>
            <a:r>
              <a:rPr lang="en-GB" sz="1200" dirty="0"/>
              <a:t>, </a:t>
            </a:r>
            <a:r>
              <a:rPr lang="en-GB" sz="1200" i="1" dirty="0"/>
              <a:t>3</a:t>
            </a:r>
            <a:r>
              <a:rPr lang="en-GB" sz="1200" dirty="0"/>
              <a:t>(2), 77-101.</a:t>
            </a:r>
          </a:p>
          <a:p>
            <a:r>
              <a:rPr lang="en-GB" sz="1200" dirty="0"/>
              <a:t>Byers, H. (2015). </a:t>
            </a:r>
            <a:r>
              <a:rPr lang="en-GB" sz="1200" i="1" dirty="0"/>
              <a:t>Benefits of Breastfeeding</a:t>
            </a:r>
            <a:r>
              <a:rPr lang="en-GB" sz="1200" dirty="0"/>
              <a:t> (Undergraduate). Liberty University</a:t>
            </a:r>
          </a:p>
          <a:p>
            <a:r>
              <a:rPr lang="en-GB" sz="1200" dirty="0"/>
              <a:t>Colledge, M. (2011). </a:t>
            </a:r>
            <a:r>
              <a:rPr lang="en-GB" sz="1200" i="1" dirty="0"/>
              <a:t>Predictors of Women 's Choices in Breastfeeding Initiation and Exclusivity at Six Months</a:t>
            </a:r>
            <a:r>
              <a:rPr lang="en-GB" sz="1200" dirty="0"/>
              <a:t> (PhD). University of Windsor.</a:t>
            </a:r>
          </a:p>
          <a:p>
            <a:r>
              <a:rPr lang="en-GB" sz="1200" dirty="0"/>
              <a:t>Darwent, K. (2014). </a:t>
            </a:r>
            <a:r>
              <a:rPr lang="en-GB" sz="1200" i="1" dirty="0"/>
              <a:t>The Experience of Being the First to Breastfeed in a Family: An Interpretative Phenomenological Analysis</a:t>
            </a:r>
            <a:r>
              <a:rPr lang="en-GB" sz="1200" dirty="0"/>
              <a:t> (PhD). University of Stirling School of Nursing, Midwifery and Health.</a:t>
            </a:r>
          </a:p>
          <a:p>
            <a:r>
              <a:rPr lang="en-GB" sz="1200" dirty="0"/>
              <a:t>Davey Smith, G., Hart, C., Hole, D., MacKinnon, P., Gillis, C., &amp; Watt, G. et al. (1998). Education and occupational social class: which is the more important</a:t>
            </a:r>
          </a:p>
          <a:p>
            <a:r>
              <a:rPr lang="en-GB" sz="1200" dirty="0"/>
              <a:t>Dhakal, S., Lee, T., &amp; Nam, E. (2017). Exclusive Breastfeeding Practice and Its Association among Mothers of under 5 Children in </a:t>
            </a:r>
            <a:r>
              <a:rPr lang="en-GB" sz="1200" dirty="0" err="1"/>
              <a:t>Kwango</a:t>
            </a:r>
            <a:r>
              <a:rPr lang="en-GB" sz="1200" dirty="0"/>
              <a:t> District, DR Congo. </a:t>
            </a:r>
            <a:r>
              <a:rPr lang="en-GB" sz="1200" i="1" dirty="0"/>
              <a:t>International Journal Of Environmental Research And Public Health</a:t>
            </a:r>
            <a:r>
              <a:rPr lang="en-GB" sz="1200" dirty="0"/>
              <a:t>, </a:t>
            </a:r>
            <a:r>
              <a:rPr lang="en-GB" sz="1200" i="1" dirty="0"/>
              <a:t>14</a:t>
            </a:r>
            <a:r>
              <a:rPr lang="en-GB" sz="1200" dirty="0"/>
              <a:t>(12), 455.</a:t>
            </a:r>
          </a:p>
          <a:p>
            <a:r>
              <a:rPr lang="en-GB" sz="1200" dirty="0"/>
              <a:t>Doshier, M. (2015). </a:t>
            </a:r>
            <a:r>
              <a:rPr lang="en-GB" sz="1200" i="1" dirty="0"/>
              <a:t>The Effects of Breastfeeding and Breastfeeding in Public: Looking at Nursing Nooks</a:t>
            </a:r>
            <a:r>
              <a:rPr lang="en-GB" sz="1200" dirty="0"/>
              <a:t> (Senior). California Polytechnic State University.</a:t>
            </a:r>
          </a:p>
          <a:p>
            <a:r>
              <a:rPr lang="en-GB" sz="1200" dirty="0"/>
              <a:t>Duncan, G., Daly, M., McDonough, P., &amp; Williams, D. (2002). Optimal Indicators of Socioeconomic Status for Health Research. </a:t>
            </a:r>
            <a:r>
              <a:rPr lang="en-GB" sz="1200" i="1" dirty="0"/>
              <a:t>American Journal Of Public Health</a:t>
            </a:r>
            <a:r>
              <a:rPr lang="en-GB" sz="1200" dirty="0"/>
              <a:t>, </a:t>
            </a:r>
            <a:r>
              <a:rPr lang="en-GB" sz="1200" i="1" dirty="0"/>
              <a:t>92</a:t>
            </a:r>
            <a:r>
              <a:rPr lang="en-GB" sz="1200" dirty="0"/>
              <a:t>(7), 1151-1157. </a:t>
            </a:r>
          </a:p>
          <a:p>
            <a:endParaRPr lang="en-GB" sz="1200" dirty="0"/>
          </a:p>
          <a:p>
            <a:endParaRPr lang="en-GB" dirty="0"/>
          </a:p>
          <a:p>
            <a:endParaRPr lang="en-GB" dirty="0"/>
          </a:p>
          <a:p>
            <a:endParaRPr lang="en-GB" sz="1200" dirty="0"/>
          </a:p>
          <a:p>
            <a:endParaRPr lang="en-GB" sz="1200"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6843774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D1FD1-E5EC-DE4B-AFBF-1502DA9CD417}"/>
              </a:ext>
            </a:extLst>
          </p:cNvPr>
          <p:cNvSpPr>
            <a:spLocks noGrp="1"/>
          </p:cNvSpPr>
          <p:nvPr>
            <p:ph type="title"/>
          </p:nvPr>
        </p:nvSpPr>
        <p:spPr>
          <a:xfrm>
            <a:off x="625098" y="375757"/>
            <a:ext cx="10941804" cy="1188720"/>
          </a:xfrm>
        </p:spPr>
        <p:txBody>
          <a:bodyPr/>
          <a:lstStyle/>
          <a:p>
            <a:r>
              <a:rPr lang="en-GB" dirty="0"/>
              <a:t>Reference list </a:t>
            </a:r>
          </a:p>
        </p:txBody>
      </p:sp>
      <p:sp>
        <p:nvSpPr>
          <p:cNvPr id="3" name="Content Placeholder 2">
            <a:extLst>
              <a:ext uri="{FF2B5EF4-FFF2-40B4-BE49-F238E27FC236}">
                <a16:creationId xmlns:a16="http://schemas.microsoft.com/office/drawing/2014/main" id="{77B3D5F2-4172-1440-90FA-A04262525D36}"/>
              </a:ext>
            </a:extLst>
          </p:cNvPr>
          <p:cNvSpPr>
            <a:spLocks noGrp="1"/>
          </p:cNvSpPr>
          <p:nvPr>
            <p:ph idx="1"/>
          </p:nvPr>
        </p:nvSpPr>
        <p:spPr>
          <a:xfrm>
            <a:off x="625098" y="1751308"/>
            <a:ext cx="10941804" cy="4720930"/>
          </a:xfrm>
        </p:spPr>
        <p:txBody>
          <a:bodyPr>
            <a:normAutofit fontScale="25000" lnSpcReduction="20000"/>
          </a:bodyPr>
          <a:lstStyle/>
          <a:p>
            <a:pPr lvl="0"/>
            <a:r>
              <a:rPr lang="en-GB" sz="4800" dirty="0"/>
              <a:t>Earle, S. (2002). Factors affecting the initiation of breastfeeding: implications for breastfeeding promotion. </a:t>
            </a:r>
            <a:r>
              <a:rPr lang="en-GB" sz="4800" i="1" dirty="0"/>
              <a:t>Health Promotion International</a:t>
            </a:r>
            <a:r>
              <a:rPr lang="en-GB" sz="4800" dirty="0"/>
              <a:t>, </a:t>
            </a:r>
            <a:r>
              <a:rPr lang="en-GB" sz="4800" i="1" dirty="0"/>
              <a:t>17</a:t>
            </a:r>
            <a:r>
              <a:rPr lang="en-GB" sz="4800" dirty="0"/>
              <a:t>(3), 205-214. </a:t>
            </a:r>
          </a:p>
          <a:p>
            <a:r>
              <a:rPr lang="en-GB" sz="4800" dirty="0"/>
              <a:t>Edwards, R. (2014). </a:t>
            </a:r>
            <a:r>
              <a:rPr lang="en-GB" sz="4800" i="1" dirty="0"/>
              <a:t>What factors influence the breastfeeding practices of young mothers who live or have lived in a maternity shelter</a:t>
            </a:r>
            <a:r>
              <a:rPr lang="en-GB" sz="4800" dirty="0"/>
              <a:t> (MSc). School of Nursing Faculty of Health Sciences University of Ottawa.</a:t>
            </a:r>
          </a:p>
          <a:p>
            <a:r>
              <a:rPr lang="en-GB" sz="4800" dirty="0"/>
              <a:t>Flacking, R., </a:t>
            </a:r>
            <a:r>
              <a:rPr lang="en-GB" sz="4800" dirty="0" err="1"/>
              <a:t>Nyqvist</a:t>
            </a:r>
            <a:r>
              <a:rPr lang="en-GB" sz="4800" dirty="0"/>
              <a:t>, K., &amp; Ewald, U. (2007). Effects of socioeconomic status on breastfeeding duration in mothers of preterm and term infants. </a:t>
            </a:r>
            <a:r>
              <a:rPr lang="en-GB" sz="4800" i="1" dirty="0"/>
              <a:t>The European Journal Of Public Health</a:t>
            </a:r>
            <a:r>
              <a:rPr lang="en-GB" sz="4800" dirty="0"/>
              <a:t>, </a:t>
            </a:r>
            <a:r>
              <a:rPr lang="en-GB" sz="4800" i="1" dirty="0"/>
              <a:t>17</a:t>
            </a:r>
            <a:r>
              <a:rPr lang="en-GB" sz="4800" dirty="0"/>
              <a:t>(6), 579-584</a:t>
            </a:r>
          </a:p>
          <a:p>
            <a:r>
              <a:rPr lang="en-GB" sz="4800" dirty="0"/>
              <a:t>Fox, R., McMullen, S., &amp; Newburn, M. (2015). UK women’s experiences of breastfeeding and additional breastfeeding support: a qualitative study of Baby Café services. </a:t>
            </a:r>
            <a:r>
              <a:rPr lang="en-GB" sz="4800" i="1" dirty="0"/>
              <a:t>BMC Pregnancy And Childbirth</a:t>
            </a:r>
            <a:r>
              <a:rPr lang="en-GB" sz="4800" dirty="0"/>
              <a:t>, </a:t>
            </a:r>
            <a:r>
              <a:rPr lang="en-GB" sz="4800" i="1" dirty="0"/>
              <a:t>15</a:t>
            </a:r>
            <a:r>
              <a:rPr lang="en-GB" sz="4800" dirty="0"/>
              <a:t>(1). </a:t>
            </a:r>
          </a:p>
          <a:p>
            <a:r>
              <a:rPr lang="en-GB" sz="4800" dirty="0"/>
              <a:t>Fritzell, J., </a:t>
            </a:r>
            <a:r>
              <a:rPr lang="en-GB" sz="4800" dirty="0" err="1"/>
              <a:t>Nermo</a:t>
            </a:r>
            <a:r>
              <a:rPr lang="en-GB" sz="4800" dirty="0"/>
              <a:t>, M., &amp; Lundberg, O. (2004). The impact of income: assessing the relationship between income and health in Sweden. </a:t>
            </a:r>
            <a:r>
              <a:rPr lang="en-GB" sz="4800" i="1" dirty="0"/>
              <a:t>Scandinavian Journal Of Public Health</a:t>
            </a:r>
            <a:r>
              <a:rPr lang="en-GB" sz="4800" dirty="0"/>
              <a:t>, </a:t>
            </a:r>
            <a:r>
              <a:rPr lang="en-GB" sz="4800" i="1" dirty="0"/>
              <a:t>32</a:t>
            </a:r>
            <a:r>
              <a:rPr lang="en-GB" sz="4800" dirty="0"/>
              <a:t>(1), 6-16. </a:t>
            </a:r>
          </a:p>
          <a:p>
            <a:r>
              <a:rPr lang="en-GB" sz="4800" dirty="0"/>
              <a:t>Gallagher, L. (2012). </a:t>
            </a:r>
            <a:r>
              <a:rPr lang="en-GB" sz="4800" i="1" dirty="0"/>
              <a:t>Sub-optimal breastfeeding experience and its effects on women, factors affecting initiation and duration of breastfeeding in Ireland</a:t>
            </a:r>
            <a:r>
              <a:rPr lang="en-GB" sz="4800" dirty="0"/>
              <a:t> (PhD). University of Dublin Trinity College.</a:t>
            </a:r>
          </a:p>
          <a:p>
            <a:r>
              <a:rPr lang="en-GB" sz="4800" dirty="0"/>
              <a:t>Heck, K., </a:t>
            </a:r>
            <a:r>
              <a:rPr lang="en-GB" sz="4800" dirty="0" err="1"/>
              <a:t>Braveman</a:t>
            </a:r>
            <a:r>
              <a:rPr lang="en-GB" sz="4800" dirty="0"/>
              <a:t>, P., </a:t>
            </a:r>
            <a:r>
              <a:rPr lang="en-GB" sz="4800" dirty="0" err="1"/>
              <a:t>Cubbin</a:t>
            </a:r>
            <a:r>
              <a:rPr lang="en-GB" sz="4800" dirty="0"/>
              <a:t>, C., Chávez, G., &amp; Kiely, J. (2006). Socioeconomic Status and Breastfeeding Initiation among California Mothers. </a:t>
            </a:r>
            <a:r>
              <a:rPr lang="en-GB" sz="4800" i="1" dirty="0"/>
              <a:t>Public Health Reports</a:t>
            </a:r>
            <a:r>
              <a:rPr lang="en-GB" sz="4800" dirty="0"/>
              <a:t>, </a:t>
            </a:r>
            <a:r>
              <a:rPr lang="en-GB" sz="4800" i="1" dirty="0"/>
              <a:t>121</a:t>
            </a:r>
            <a:r>
              <a:rPr lang="en-GB" sz="4800" dirty="0"/>
              <a:t>(1), 51-59. </a:t>
            </a:r>
          </a:p>
          <a:p>
            <a:r>
              <a:rPr lang="en-GB" sz="4800" dirty="0"/>
              <a:t>Hoddinott, P., &amp; Pill, R. (1999). Qualitative study of decisions about infant feeding among women in east end of London. </a:t>
            </a:r>
            <a:r>
              <a:rPr lang="en-GB" sz="4800" i="1" dirty="0"/>
              <a:t>BMJ</a:t>
            </a:r>
            <a:r>
              <a:rPr lang="en-GB" sz="4800" dirty="0"/>
              <a:t>, </a:t>
            </a:r>
            <a:r>
              <a:rPr lang="en-GB" sz="4800" i="1" dirty="0"/>
              <a:t>318</a:t>
            </a:r>
            <a:r>
              <a:rPr lang="en-GB" sz="4800" dirty="0"/>
              <a:t>(7175), 30-34. </a:t>
            </a:r>
          </a:p>
          <a:p>
            <a:r>
              <a:rPr lang="en-GB" sz="4800" dirty="0"/>
              <a:t>Khanal, V., Adhikari, M., Sauer, K., &amp; Zhao, Y. (2013). Factors associated with the introduction of </a:t>
            </a:r>
            <a:r>
              <a:rPr lang="en-GB" sz="4800" dirty="0" err="1"/>
              <a:t>prelacteal</a:t>
            </a:r>
            <a:r>
              <a:rPr lang="en-GB" sz="4800" dirty="0"/>
              <a:t> feeds in Nepal: findings from the Nepal Demographic and Health Survey </a:t>
            </a:r>
          </a:p>
          <a:p>
            <a:r>
              <a:rPr lang="en-GB" sz="4800" dirty="0"/>
              <a:t>Leung, F. H., &amp; </a:t>
            </a:r>
            <a:r>
              <a:rPr lang="en-GB" sz="4800" dirty="0" err="1"/>
              <a:t>Savithiri</a:t>
            </a:r>
            <a:r>
              <a:rPr lang="en-GB" sz="4800" dirty="0"/>
              <a:t>, R. (2009). Spotlight on focus groups. </a:t>
            </a:r>
            <a:r>
              <a:rPr lang="en-GB" sz="4800" i="1" dirty="0"/>
              <a:t>Canadian Family Physician</a:t>
            </a:r>
            <a:r>
              <a:rPr lang="en-GB" sz="4800" dirty="0"/>
              <a:t>, </a:t>
            </a:r>
            <a:r>
              <a:rPr lang="en-GB" sz="4800" i="1" dirty="0"/>
              <a:t>55</a:t>
            </a:r>
            <a:r>
              <a:rPr lang="en-GB" sz="4800" dirty="0"/>
              <a:t>(2), 218-219.</a:t>
            </a:r>
          </a:p>
          <a:p>
            <a:r>
              <a:rPr lang="en-GB" sz="4800" dirty="0"/>
              <a:t>Liu, J., Shi, Z., </a:t>
            </a:r>
            <a:r>
              <a:rPr lang="en-GB" sz="4800" dirty="0" err="1"/>
              <a:t>Spatz</a:t>
            </a:r>
            <a:r>
              <a:rPr lang="en-GB" sz="4800" dirty="0"/>
              <a:t>, D., </a:t>
            </a:r>
            <a:r>
              <a:rPr lang="en-GB" sz="4800" dirty="0" err="1"/>
              <a:t>Loh</a:t>
            </a:r>
            <a:r>
              <a:rPr lang="en-GB" sz="4800" dirty="0"/>
              <a:t>, R., Sun, G., &amp; </a:t>
            </a:r>
            <a:r>
              <a:rPr lang="en-GB" sz="4800" dirty="0" err="1"/>
              <a:t>Grisso</a:t>
            </a:r>
            <a:r>
              <a:rPr lang="en-GB" sz="4800" dirty="0"/>
              <a:t>, J. (2013). Social and demographic determinants for breastfeeding in a rural, suburban and city area of South East China. </a:t>
            </a:r>
            <a:r>
              <a:rPr lang="en-GB" sz="4800" i="1" dirty="0"/>
              <a:t>Contemporary Nurse</a:t>
            </a:r>
            <a:r>
              <a:rPr lang="en-GB" sz="4800" dirty="0"/>
              <a:t>, 2539-2566. </a:t>
            </a:r>
          </a:p>
          <a:p>
            <a:endParaRPr lang="en-GB" sz="4800" dirty="0"/>
          </a:p>
          <a:p>
            <a:endParaRPr lang="en-GB" sz="4800" dirty="0"/>
          </a:p>
          <a:p>
            <a:endParaRPr lang="en-GB" sz="4800" dirty="0"/>
          </a:p>
          <a:p>
            <a:endParaRPr lang="en-GB" sz="4800" dirty="0"/>
          </a:p>
          <a:p>
            <a:endParaRPr lang="en-GB" sz="4800" dirty="0"/>
          </a:p>
          <a:p>
            <a:endParaRPr lang="en-GB" dirty="0"/>
          </a:p>
        </p:txBody>
      </p:sp>
    </p:spTree>
    <p:extLst>
      <p:ext uri="{BB962C8B-B14F-4D97-AF65-F5344CB8AC3E}">
        <p14:creationId xmlns:p14="http://schemas.microsoft.com/office/powerpoint/2010/main" val="30945611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EEF86-0CE2-574D-8734-85F82146E212}"/>
              </a:ext>
            </a:extLst>
          </p:cNvPr>
          <p:cNvSpPr>
            <a:spLocks noGrp="1"/>
          </p:cNvSpPr>
          <p:nvPr>
            <p:ph type="title"/>
          </p:nvPr>
        </p:nvSpPr>
        <p:spPr>
          <a:xfrm>
            <a:off x="531018" y="336042"/>
            <a:ext cx="11129963" cy="1188720"/>
          </a:xfrm>
        </p:spPr>
        <p:txBody>
          <a:bodyPr/>
          <a:lstStyle/>
          <a:p>
            <a:r>
              <a:rPr lang="en-GB" dirty="0"/>
              <a:t>Reference list</a:t>
            </a:r>
          </a:p>
        </p:txBody>
      </p:sp>
      <p:sp>
        <p:nvSpPr>
          <p:cNvPr id="3" name="Content Placeholder 2">
            <a:extLst>
              <a:ext uri="{FF2B5EF4-FFF2-40B4-BE49-F238E27FC236}">
                <a16:creationId xmlns:a16="http://schemas.microsoft.com/office/drawing/2014/main" id="{AB3712F3-0D82-F94B-9178-4AB8FB329AFF}"/>
              </a:ext>
            </a:extLst>
          </p:cNvPr>
          <p:cNvSpPr>
            <a:spLocks noGrp="1"/>
          </p:cNvSpPr>
          <p:nvPr>
            <p:ph idx="1"/>
          </p:nvPr>
        </p:nvSpPr>
        <p:spPr>
          <a:xfrm>
            <a:off x="531017" y="1757364"/>
            <a:ext cx="11129963" cy="4872036"/>
          </a:xfrm>
        </p:spPr>
        <p:txBody>
          <a:bodyPr>
            <a:normAutofit/>
          </a:bodyPr>
          <a:lstStyle/>
          <a:p>
            <a:r>
              <a:rPr lang="en-GB" sz="1200" dirty="0"/>
              <a:t>Maonga, A., </a:t>
            </a:r>
            <a:r>
              <a:rPr lang="en-GB" sz="1200" dirty="0" err="1"/>
              <a:t>Mahande</a:t>
            </a:r>
            <a:r>
              <a:rPr lang="en-GB" sz="1200" dirty="0"/>
              <a:t>, M., Damian, D., &amp; </a:t>
            </a:r>
            <a:r>
              <a:rPr lang="en-GB" sz="1200" dirty="0" err="1"/>
              <a:t>Msuya</a:t>
            </a:r>
            <a:r>
              <a:rPr lang="en-GB" sz="1200" dirty="0"/>
              <a:t>, S. (2015). Factors Affecting Exclusive Breastfeeding among Women in </a:t>
            </a:r>
            <a:r>
              <a:rPr lang="en-GB" sz="1200" dirty="0" err="1"/>
              <a:t>Muheza</a:t>
            </a:r>
            <a:r>
              <a:rPr lang="en-GB" sz="1200" dirty="0"/>
              <a:t> District </a:t>
            </a:r>
            <a:r>
              <a:rPr lang="en-GB" sz="1200" dirty="0" err="1"/>
              <a:t>Tanga</a:t>
            </a:r>
            <a:r>
              <a:rPr lang="en-GB" sz="1200" dirty="0"/>
              <a:t> </a:t>
            </a:r>
            <a:r>
              <a:rPr lang="en-GB" sz="1200" dirty="0" err="1"/>
              <a:t>Northeastern</a:t>
            </a:r>
            <a:r>
              <a:rPr lang="en-GB" sz="1200" dirty="0"/>
              <a:t> Tanzania: A Mixed Method Community Based Study. </a:t>
            </a:r>
            <a:r>
              <a:rPr lang="en-GB" sz="1200" i="1" dirty="0"/>
              <a:t>Maternal And Child Health Journal</a:t>
            </a:r>
            <a:r>
              <a:rPr lang="en-GB" sz="1200" dirty="0"/>
              <a:t>, </a:t>
            </a:r>
            <a:r>
              <a:rPr lang="en-GB" sz="1200" i="1" dirty="0"/>
              <a:t>20</a:t>
            </a:r>
            <a:r>
              <a:rPr lang="en-GB" sz="1200" dirty="0"/>
              <a:t>(1), 77-87. </a:t>
            </a:r>
          </a:p>
          <a:p>
            <a:r>
              <a:rPr lang="en-GB" sz="1200" dirty="0"/>
              <a:t>Muchacha, M. (2014). Social and Economic Barriers to Exclusive Breastfeeding in Rural Zimbabwe. </a:t>
            </a:r>
            <a:r>
              <a:rPr lang="en-GB" sz="1200" i="1" dirty="0"/>
              <a:t>International Journal Of MCH And AIDS (IJMA)</a:t>
            </a:r>
            <a:r>
              <a:rPr lang="en-GB" sz="1200" dirty="0"/>
              <a:t>, </a:t>
            </a:r>
            <a:r>
              <a:rPr lang="en-GB" sz="1200" i="1" dirty="0"/>
              <a:t>3</a:t>
            </a:r>
            <a:r>
              <a:rPr lang="en-GB" sz="1200" dirty="0"/>
              <a:t>(1). </a:t>
            </a:r>
          </a:p>
          <a:p>
            <a:r>
              <a:rPr lang="en-GB" sz="1200" dirty="0"/>
              <a:t>Raj, V., &amp; </a:t>
            </a:r>
            <a:r>
              <a:rPr lang="en-GB" sz="1200" dirty="0" err="1"/>
              <a:t>Plichta</a:t>
            </a:r>
            <a:r>
              <a:rPr lang="en-GB" sz="1200" dirty="0"/>
              <a:t>, S. (1998). The Role of Social Support in Breastfeeding Promotion: A Literature Review. </a:t>
            </a:r>
            <a:r>
              <a:rPr lang="en-GB" sz="1200" i="1" dirty="0"/>
              <a:t>Journal Of Human Lactation</a:t>
            </a:r>
            <a:r>
              <a:rPr lang="en-GB" sz="1200" dirty="0"/>
              <a:t>, </a:t>
            </a:r>
            <a:r>
              <a:rPr lang="en-GB" sz="1200" i="1" dirty="0"/>
              <a:t>14</a:t>
            </a:r>
            <a:r>
              <a:rPr lang="en-GB" sz="1200" dirty="0"/>
              <a:t>(1), 41-45. </a:t>
            </a:r>
          </a:p>
          <a:p>
            <a:r>
              <a:rPr lang="en-GB" sz="1200" dirty="0"/>
              <a:t>Radzyminski, S., &amp; Callister, L. (2016). Mother’s Beliefs, Attitudes, and Decision Making Related to Infant Feeding Choices. </a:t>
            </a:r>
            <a:r>
              <a:rPr lang="en-GB" sz="1200" i="1" dirty="0"/>
              <a:t>The Journal Of Perinatal Education</a:t>
            </a:r>
            <a:r>
              <a:rPr lang="en-GB" sz="1200" dirty="0"/>
              <a:t>, </a:t>
            </a:r>
            <a:r>
              <a:rPr lang="en-GB" sz="1200" i="1" dirty="0"/>
              <a:t>25</a:t>
            </a:r>
            <a:r>
              <a:rPr lang="en-GB" sz="1200" dirty="0"/>
              <a:t>(1), 18-28. </a:t>
            </a:r>
          </a:p>
          <a:p>
            <a:pPr lvl="0"/>
            <a:r>
              <a:rPr lang="en-GB" sz="1200" dirty="0"/>
              <a:t>Renfrew, M. J., </a:t>
            </a:r>
            <a:r>
              <a:rPr lang="en-GB" sz="1200" dirty="0" err="1"/>
              <a:t>Pokhrel</a:t>
            </a:r>
            <a:r>
              <a:rPr lang="en-GB" sz="1200" dirty="0"/>
              <a:t>, S., Quigley, M., McCormick, F., Fox-</a:t>
            </a:r>
            <a:r>
              <a:rPr lang="en-GB" sz="1200" dirty="0" err="1"/>
              <a:t>Rushby</a:t>
            </a:r>
            <a:r>
              <a:rPr lang="en-GB" sz="1200" dirty="0"/>
              <a:t>, J., </a:t>
            </a:r>
            <a:r>
              <a:rPr lang="en-GB" sz="1200" dirty="0" err="1"/>
              <a:t>Dodds</a:t>
            </a:r>
            <a:r>
              <a:rPr lang="en-GB" sz="1200" dirty="0"/>
              <a:t>, R., ... &amp; Williams, A. (2012). </a:t>
            </a:r>
            <a:r>
              <a:rPr lang="en-GB" sz="1200" i="1" dirty="0"/>
              <a:t>Preventing disease and saving resources: the potential contribution of increasing breastfeeding rates in the UK</a:t>
            </a:r>
            <a:r>
              <a:rPr lang="en-GB" sz="1200" dirty="0"/>
              <a:t>. UNICEF.</a:t>
            </a:r>
          </a:p>
          <a:p>
            <a:r>
              <a:rPr lang="en-GB" sz="1200" dirty="0"/>
              <a:t>Schmied, V., </a:t>
            </a:r>
            <a:r>
              <a:rPr lang="en-GB" sz="1200" dirty="0" err="1"/>
              <a:t>Beake</a:t>
            </a:r>
            <a:r>
              <a:rPr lang="en-GB" sz="1200" dirty="0"/>
              <a:t>, S., Sheehan, A., McCourt, C., &amp; Dykes, F. (2010). Women’s Perceptions and Experiences of Breastfeeding Support: A </a:t>
            </a:r>
            <a:r>
              <a:rPr lang="en-GB" sz="1200" dirty="0" err="1"/>
              <a:t>Metasynthesis</a:t>
            </a:r>
            <a:r>
              <a:rPr lang="en-GB" sz="1200" dirty="0"/>
              <a:t>. </a:t>
            </a:r>
            <a:r>
              <a:rPr lang="en-GB" sz="1200" i="1" dirty="0"/>
              <a:t>Birth</a:t>
            </a:r>
            <a:r>
              <a:rPr lang="en-GB" sz="1200" dirty="0"/>
              <a:t>, </a:t>
            </a:r>
            <a:r>
              <a:rPr lang="en-GB" sz="1200" i="1" dirty="0"/>
              <a:t>38</a:t>
            </a:r>
            <a:r>
              <a:rPr lang="en-GB" sz="1200" dirty="0"/>
              <a:t>(1), 49-60. </a:t>
            </a:r>
          </a:p>
          <a:p>
            <a:r>
              <a:rPr lang="en-GB" sz="1200" dirty="0"/>
              <a:t>Symonds, J. E., &amp; </a:t>
            </a:r>
            <a:r>
              <a:rPr lang="en-GB" sz="1200" dirty="0" err="1"/>
              <a:t>Gorard</a:t>
            </a:r>
            <a:r>
              <a:rPr lang="en-GB" sz="1200" dirty="0"/>
              <a:t>, S. (2008, September). The death of mixed methods: research labels and their casualties. In </a:t>
            </a:r>
            <a:r>
              <a:rPr lang="en-GB" sz="1200" i="1" dirty="0"/>
              <a:t>British Educational Research Association Annual Conference</a:t>
            </a:r>
            <a:r>
              <a:rPr lang="en-GB" sz="1200" dirty="0"/>
              <a:t>.</a:t>
            </a:r>
          </a:p>
          <a:p>
            <a:r>
              <a:rPr lang="en-GB" sz="1200" dirty="0" err="1"/>
              <a:t>Tanash</a:t>
            </a:r>
            <a:r>
              <a:rPr lang="en-GB" sz="1200" dirty="0"/>
              <a:t>, H. (2014). </a:t>
            </a:r>
            <a:r>
              <a:rPr lang="en-GB" sz="1200" i="1" dirty="0"/>
              <a:t>Breastfeeding knowledge, practice, attitudes, and influencing factors: Findings from a selected sample of breastfeeding mothers in Bemidji, Minnesota</a:t>
            </a:r>
            <a:r>
              <a:rPr lang="en-GB" sz="1200" dirty="0"/>
              <a:t>. Postgraduate. Minnesota State University, Mankato.</a:t>
            </a:r>
          </a:p>
          <a:p>
            <a:pPr lvl="0"/>
            <a:r>
              <a:rPr lang="en-GB" sz="1200" dirty="0"/>
              <a:t>Ward, L. M., </a:t>
            </a:r>
            <a:r>
              <a:rPr lang="en-GB" sz="1200" dirty="0" err="1"/>
              <a:t>Merriwether</a:t>
            </a:r>
            <a:r>
              <a:rPr lang="en-GB" sz="1200" dirty="0"/>
              <a:t>, A., &amp; Caruthers, A. (2006). Breasts are for men: Media, masculinity ideologies, and men’s beliefs about women’s bodies. </a:t>
            </a:r>
            <a:r>
              <a:rPr lang="en-GB" sz="1200" i="1" dirty="0"/>
              <a:t>Sex Roles</a:t>
            </a:r>
            <a:r>
              <a:rPr lang="en-GB" sz="1200" dirty="0"/>
              <a:t>, </a:t>
            </a:r>
            <a:r>
              <a:rPr lang="en-GB" sz="1200" i="1" dirty="0"/>
              <a:t>55</a:t>
            </a:r>
            <a:r>
              <a:rPr lang="en-GB" sz="1200" dirty="0"/>
              <a:t>(9-10), 703-714.</a:t>
            </a:r>
          </a:p>
          <a:p>
            <a:endParaRPr lang="en-GB" sz="1200"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556927767"/>
      </p:ext>
    </p:extLst>
  </p:cSld>
  <p:clrMapOvr>
    <a:masterClrMapping/>
  </p:clrMapOvr>
</p:sld>
</file>

<file path=ppt/theme/theme1.xml><?xml version="1.0" encoding="utf-8"?>
<a:theme xmlns:a="http://schemas.openxmlformats.org/drawingml/2006/main" name="Parcel">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{981965AE-6E33-6A4D-B85A-00D05E4CF106}tf10001120</Template>
  <TotalTime>1830</TotalTime>
  <Words>3871</Words>
  <Application>Microsoft Macintosh PowerPoint</Application>
  <PresentationFormat>Widescreen</PresentationFormat>
  <Paragraphs>372</Paragraphs>
  <Slides>37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Gill Sans MT</vt:lpstr>
      <vt:lpstr>Wingdings</vt:lpstr>
      <vt:lpstr>Parcel</vt:lpstr>
      <vt:lpstr>Identifying factors that influence breastfeeding practices and exclusive breastfeeding initiation amongst women in Britain (an exploration of women’s breastfeeding experience): A mixed method study.</vt:lpstr>
      <vt:lpstr>Introduction…</vt:lpstr>
      <vt:lpstr>Literature review…</vt:lpstr>
      <vt:lpstr>benefits of breastfeeding… </vt:lpstr>
      <vt:lpstr>Benefits continued…</vt:lpstr>
      <vt:lpstr>Factors effecting exclusive breastfeeding…</vt:lpstr>
      <vt:lpstr>Socio-economic status and exclusive breastfeeding… </vt:lpstr>
      <vt:lpstr>Maternal age and exclusive breastfeeding…</vt:lpstr>
      <vt:lpstr>Maternal knowledge and exclusive breastfeeding…</vt:lpstr>
      <vt:lpstr>Mothers experiences of breastfeeding and exclusive breastfeeding…</vt:lpstr>
      <vt:lpstr>Mothers experiences of breastfeeding continued…</vt:lpstr>
      <vt:lpstr>Rationale and aims…</vt:lpstr>
      <vt:lpstr>Hypotheses…</vt:lpstr>
      <vt:lpstr>Research questions…</vt:lpstr>
      <vt:lpstr>Quantitative methodology…</vt:lpstr>
      <vt:lpstr>Quantitative methodology continued…</vt:lpstr>
      <vt:lpstr>Quantitative methodology continued…</vt:lpstr>
      <vt:lpstr>Quantitative methodology continued…</vt:lpstr>
      <vt:lpstr>Quantitative methodology continued…</vt:lpstr>
      <vt:lpstr>Quantitative results…</vt:lpstr>
      <vt:lpstr>Quantitative mini-discussion…</vt:lpstr>
      <vt:lpstr>Quantitative mini-discussion continued…</vt:lpstr>
      <vt:lpstr>Qualitative methodology…</vt:lpstr>
      <vt:lpstr>Qualitative methodology continued…</vt:lpstr>
      <vt:lpstr>Qualitative methodology continued…</vt:lpstr>
      <vt:lpstr>Ethical consideration…</vt:lpstr>
      <vt:lpstr>Qualitative results…</vt:lpstr>
      <vt:lpstr>Qualitative results continued…</vt:lpstr>
      <vt:lpstr>Qualitative results continued…</vt:lpstr>
      <vt:lpstr>General discussion…</vt:lpstr>
      <vt:lpstr>General discussion continued…</vt:lpstr>
      <vt:lpstr>General discussion continued…</vt:lpstr>
      <vt:lpstr>Limitations…</vt:lpstr>
      <vt:lpstr>Conclusion…</vt:lpstr>
      <vt:lpstr>Reference list</vt:lpstr>
      <vt:lpstr>Reference list </vt:lpstr>
      <vt:lpstr>Reference list</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Identifying factors that influence breastfeeding practices and exclusive breastfeeding initiation amongst women in Britain (an exploration of women’s breastfeeding experience): A mixed method study.</dc:title>
  <dc:creator>gemma stephenson</dc:creator>
  <cp:lastModifiedBy>gemma stephenson</cp:lastModifiedBy>
  <cp:revision>55</cp:revision>
  <dcterms:created xsi:type="dcterms:W3CDTF">2018-05-21T10:19:40Z</dcterms:created>
  <dcterms:modified xsi:type="dcterms:W3CDTF">2018-05-22T16:50:34Z</dcterms:modified>
</cp:coreProperties>
</file>