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openxmlformats.org/officedocument/2006/relationships/metadata/core-properties" Target="docProps/core0.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8" r:id="rId2"/>
  </p:sldMasterIdLst>
  <p:notesMasterIdLst>
    <p:notesMasterId r:id="rId24"/>
  </p:notesMasterIdLst>
  <p:sldIdLst>
    <p:sldId id="256" r:id="rId3"/>
    <p:sldId id="268" r:id="rId4"/>
    <p:sldId id="257" r:id="rId5"/>
    <p:sldId id="292" r:id="rId6"/>
    <p:sldId id="283" r:id="rId7"/>
    <p:sldId id="293" r:id="rId8"/>
    <p:sldId id="295" r:id="rId9"/>
    <p:sldId id="294" r:id="rId10"/>
    <p:sldId id="259" r:id="rId11"/>
    <p:sldId id="260" r:id="rId12"/>
    <p:sldId id="279" r:id="rId13"/>
    <p:sldId id="270" r:id="rId14"/>
    <p:sldId id="273" r:id="rId15"/>
    <p:sldId id="274" r:id="rId16"/>
    <p:sldId id="275" r:id="rId17"/>
    <p:sldId id="276" r:id="rId18"/>
    <p:sldId id="271" r:id="rId19"/>
    <p:sldId id="272" r:id="rId20"/>
    <p:sldId id="287" r:id="rId21"/>
    <p:sldId id="288" r:id="rId22"/>
    <p:sldId id="289" r:id="rId2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3803"/>
    <a:srgbClr val="000608"/>
    <a:srgbClr val="1A5E6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8F78A-79B5-9F5A-3473-4DDC7E79B435}" v="3" dt="2026-02-11T21:17:20.550"/>
    <p1510:client id="{4F80CB0E-0C3A-82E9-FDC1-94E604AFDDFA}" v="1" dt="2026-02-13T15:12:58.717"/>
    <p1510:client id="{61A3ECF1-CE9A-F40E-B0D8-2045119512C1}" v="459" dt="2026-02-13T15:30:54.732"/>
    <p1510:client id="{B1373CAC-5FEB-EF1E-DEE2-62D08F996308}" v="224" dt="2026-02-12T22:36:53.134"/>
    <p1510:client id="{E625B04A-313C-F2EA-38A2-57F4A1347085}" v="2" dt="2026-02-13T13:29:35.7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0F8F75-5B69-1A45-A1BD-D1008468FFF2}"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521DB7-D1B9-0149-A40D-BF4D8FD2FBD6}" type="slidenum">
              <a:rPr lang="en-US" smtClean="0"/>
              <a:t>‹#›</a:t>
            </a:fld>
            <a:endParaRPr lang="en-US"/>
          </a:p>
        </p:txBody>
      </p:sp>
    </p:spTree>
    <p:extLst>
      <p:ext uri="{BB962C8B-B14F-4D97-AF65-F5344CB8AC3E}">
        <p14:creationId xmlns:p14="http://schemas.microsoft.com/office/powerpoint/2010/main" val="844907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hyperlink" Target="https://bit.ly/3A1uf1Q"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grpSp>
        <p:nvGrpSpPr>
          <p:cNvPr id="6" name="Google Shape;9;p2"/>
          <p:cNvGrpSpPr/>
          <p:nvPr/>
        </p:nvGrpSpPr>
        <p:grpSpPr>
          <a:xfrm>
            <a:off x="-1428840" y="-2489040"/>
            <a:ext cx="13306680" cy="9433440"/>
            <a:chOff x="-1428840" y="-2489040"/>
            <a:chExt cx="13306680" cy="9433440"/>
          </a:xfrm>
        </p:grpSpPr>
        <p:pic>
          <p:nvPicPr>
            <p:cNvPr id="7" name="Google Shape;10;p2"/>
            <p:cNvPicPr/>
            <p:nvPr/>
          </p:nvPicPr>
          <p:blipFill>
            <a:blip r:embed="rId2">
              <a:alphaModFix amt="80000"/>
            </a:blip>
            <a:stretch/>
          </p:blipFill>
          <p:spPr>
            <a:xfrm>
              <a:off x="-1428840" y="1344240"/>
              <a:ext cx="5142960" cy="5142960"/>
            </a:xfrm>
            <a:prstGeom prst="rect">
              <a:avLst/>
            </a:prstGeom>
            <a:noFill/>
            <a:ln w="0">
              <a:noFill/>
            </a:ln>
          </p:spPr>
        </p:pic>
        <p:pic>
          <p:nvPicPr>
            <p:cNvPr id="2" name="Google Shape;11;p2"/>
            <p:cNvPicPr/>
            <p:nvPr/>
          </p:nvPicPr>
          <p:blipFill>
            <a:blip r:embed="rId2">
              <a:alphaModFix amt="80000"/>
            </a:blip>
            <a:stretch/>
          </p:blipFill>
          <p:spPr>
            <a:xfrm flipH="1">
              <a:off x="6734880" y="1801440"/>
              <a:ext cx="5142960" cy="5142960"/>
            </a:xfrm>
            <a:prstGeom prst="rect">
              <a:avLst/>
            </a:prstGeom>
            <a:noFill/>
            <a:ln w="0">
              <a:noFill/>
            </a:ln>
          </p:spPr>
        </p:pic>
        <p:pic>
          <p:nvPicPr>
            <p:cNvPr id="3" name="Google Shape;12;p2"/>
            <p:cNvPicPr/>
            <p:nvPr/>
          </p:nvPicPr>
          <p:blipFill>
            <a:blip r:embed="rId2">
              <a:alphaModFix amt="80000"/>
            </a:blip>
            <a:stretch/>
          </p:blipFill>
          <p:spPr>
            <a:xfrm rot="10800000">
              <a:off x="4248720" y="-2489040"/>
              <a:ext cx="5142960" cy="5142960"/>
            </a:xfrm>
            <a:prstGeom prst="rect">
              <a:avLst/>
            </a:prstGeom>
            <a:noFill/>
            <a:ln w="0">
              <a:noFill/>
            </a:ln>
          </p:spPr>
        </p:pic>
      </p:grpSp>
      <p:sp>
        <p:nvSpPr>
          <p:cNvPr id="4" name="PlaceHolder 1"/>
          <p:cNvSpPr>
            <a:spLocks noGrp="1"/>
          </p:cNvSpPr>
          <p:nvPr>
            <p:ph type="title"/>
          </p:nvPr>
        </p:nvSpPr>
        <p:spPr>
          <a:xfrm>
            <a:off x="713160" y="920520"/>
            <a:ext cx="6838560" cy="1785240"/>
          </a:xfrm>
          <a:prstGeom prst="rect">
            <a:avLst/>
          </a:prstGeom>
          <a:noFill/>
          <a:ln w="0">
            <a:noFill/>
          </a:ln>
        </p:spPr>
        <p:txBody>
          <a:bodyPr lIns="91440" tIns="91440" rIns="91440" bIns="91440" anchor="b">
            <a:noAutofit/>
          </a:bodyPr>
          <a:lstStyle/>
          <a:p>
            <a:pPr indent="0">
              <a:buNone/>
            </a:pPr>
            <a:r>
              <a:rPr lang="fr-FR" sz="6500" b="0" u="none" strike="noStrike">
                <a:solidFill>
                  <a:schemeClr val="dk1"/>
                </a:solidFill>
                <a:effectLst/>
                <a:uFillTx/>
                <a:latin typeface="Arial"/>
              </a:rPr>
              <a:t>Click to edit the title text format</a:t>
            </a:r>
          </a:p>
        </p:txBody>
      </p:sp>
      <p:sp>
        <p:nvSpPr>
          <p:cNvPr id="5"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spTree>
      <p:nvGrpSpPr>
        <p:cNvPr id="1" name=""/>
        <p:cNvGrpSpPr/>
        <p:nvPr/>
      </p:nvGrpSpPr>
      <p:grpSpPr>
        <a:xfrm>
          <a:off x="0" y="0"/>
          <a:ext cx="0" cy="0"/>
          <a:chOff x="0" y="0"/>
          <a:chExt cx="0" cy="0"/>
        </a:xfrm>
      </p:grpSpPr>
      <p:grpSp>
        <p:nvGrpSpPr>
          <p:cNvPr id="6" name="Google Shape;64;p11"/>
          <p:cNvGrpSpPr/>
          <p:nvPr/>
        </p:nvGrpSpPr>
        <p:grpSpPr>
          <a:xfrm>
            <a:off x="-1809720" y="-3038040"/>
            <a:ext cx="11655360" cy="9677520"/>
            <a:chOff x="-1809720" y="-3038040"/>
            <a:chExt cx="11655360" cy="9677520"/>
          </a:xfrm>
        </p:grpSpPr>
        <p:pic>
          <p:nvPicPr>
            <p:cNvPr id="7" name="Google Shape;65;p11"/>
            <p:cNvPicPr/>
            <p:nvPr/>
          </p:nvPicPr>
          <p:blipFill>
            <a:blip r:embed="rId2">
              <a:alphaModFix amt="80000"/>
            </a:blip>
            <a:stretch/>
          </p:blipFill>
          <p:spPr>
            <a:xfrm>
              <a:off x="-514440" y="1496520"/>
              <a:ext cx="5142960" cy="5142960"/>
            </a:xfrm>
            <a:prstGeom prst="rect">
              <a:avLst/>
            </a:prstGeom>
            <a:noFill/>
            <a:ln w="0">
              <a:noFill/>
            </a:ln>
          </p:spPr>
        </p:pic>
        <p:pic>
          <p:nvPicPr>
            <p:cNvPr id="8" name="Google Shape;66;p11"/>
            <p:cNvPicPr/>
            <p:nvPr/>
          </p:nvPicPr>
          <p:blipFill>
            <a:blip r:embed="rId2">
              <a:alphaModFix amt="80000"/>
            </a:blip>
            <a:stretch/>
          </p:blipFill>
          <p:spPr>
            <a:xfrm rot="10800000" flipH="1">
              <a:off x="-1809720" y="-3038040"/>
              <a:ext cx="5142960" cy="5142960"/>
            </a:xfrm>
            <a:prstGeom prst="rect">
              <a:avLst/>
            </a:prstGeom>
            <a:noFill/>
            <a:ln w="0">
              <a:noFill/>
            </a:ln>
          </p:spPr>
        </p:pic>
        <p:pic>
          <p:nvPicPr>
            <p:cNvPr id="9" name="Google Shape;67;p11"/>
            <p:cNvPicPr/>
            <p:nvPr/>
          </p:nvPicPr>
          <p:blipFill>
            <a:blip r:embed="rId2">
              <a:alphaModFix amt="80000"/>
            </a:blip>
            <a:stretch/>
          </p:blipFill>
          <p:spPr>
            <a:xfrm rot="10248600">
              <a:off x="4324320" y="-1003320"/>
              <a:ext cx="5143320" cy="5143320"/>
            </a:xfrm>
            <a:prstGeom prst="rect">
              <a:avLst/>
            </a:prstGeom>
            <a:noFill/>
            <a:ln w="0">
              <a:noFill/>
            </a:ln>
          </p:spPr>
        </p:pic>
      </p:grpSp>
      <p:sp>
        <p:nvSpPr>
          <p:cNvPr id="10" name="PlaceHolder 1"/>
          <p:cNvSpPr>
            <a:spLocks noGrp="1"/>
          </p:cNvSpPr>
          <p:nvPr>
            <p:ph type="title"/>
          </p:nvPr>
        </p:nvSpPr>
        <p:spPr>
          <a:xfrm>
            <a:off x="1605600" y="920520"/>
            <a:ext cx="6575760" cy="1107720"/>
          </a:xfrm>
          <a:prstGeom prst="rect">
            <a:avLst/>
          </a:prstGeom>
          <a:noFill/>
          <a:ln w="0">
            <a:noFill/>
          </a:ln>
        </p:spPr>
        <p:txBody>
          <a:bodyPr lIns="91440" tIns="91440" rIns="91440" bIns="91440" anchor="b">
            <a:noAutofit/>
          </a:bodyPr>
          <a:lstStyle/>
          <a:p>
            <a:pPr indent="0">
              <a:lnSpc>
                <a:spcPct val="100000"/>
              </a:lnSpc>
              <a:buNone/>
            </a:pPr>
            <a:r>
              <a:rPr lang="fr-FR" sz="6000" b="1" u="none" strike="noStrike">
                <a:solidFill>
                  <a:schemeClr val="dk1"/>
                </a:solidFill>
                <a:effectLst/>
                <a:uFillTx/>
                <a:latin typeface="Inter Tight"/>
                <a:ea typeface="Inter Tight"/>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_1_1_1_1_1_1">
    <p:spTree>
      <p:nvGrpSpPr>
        <p:cNvPr id="1" name=""/>
        <p:cNvGrpSpPr/>
        <p:nvPr/>
      </p:nvGrpSpPr>
      <p:grpSpPr>
        <a:xfrm>
          <a:off x="0" y="0"/>
          <a:ext cx="0" cy="0"/>
          <a:chOff x="0" y="0"/>
          <a:chExt cx="0" cy="0"/>
        </a:xfrm>
      </p:grpSpPr>
      <p:grpSp>
        <p:nvGrpSpPr>
          <p:cNvPr id="11" name="Google Shape;72;p13"/>
          <p:cNvGrpSpPr/>
          <p:nvPr/>
        </p:nvGrpSpPr>
        <p:grpSpPr>
          <a:xfrm>
            <a:off x="-2647800" y="277200"/>
            <a:ext cx="14373000" cy="6971760"/>
            <a:chOff x="-2647800" y="277200"/>
            <a:chExt cx="14373000" cy="6971760"/>
          </a:xfrm>
        </p:grpSpPr>
        <p:pic>
          <p:nvPicPr>
            <p:cNvPr id="12" name="Google Shape;73;p13"/>
            <p:cNvPicPr/>
            <p:nvPr/>
          </p:nvPicPr>
          <p:blipFill>
            <a:blip r:embed="rId2">
              <a:alphaModFix amt="80000"/>
            </a:blip>
            <a:stretch/>
          </p:blipFill>
          <p:spPr>
            <a:xfrm flipH="1">
              <a:off x="6582240" y="277200"/>
              <a:ext cx="5142960" cy="5142960"/>
            </a:xfrm>
            <a:prstGeom prst="rect">
              <a:avLst/>
            </a:prstGeom>
            <a:noFill/>
            <a:ln w="0">
              <a:noFill/>
            </a:ln>
          </p:spPr>
        </p:pic>
        <p:pic>
          <p:nvPicPr>
            <p:cNvPr id="13" name="Google Shape;74;p13"/>
            <p:cNvPicPr/>
            <p:nvPr/>
          </p:nvPicPr>
          <p:blipFill>
            <a:blip r:embed="rId2">
              <a:alphaModFix amt="80000"/>
            </a:blip>
            <a:stretch/>
          </p:blipFill>
          <p:spPr>
            <a:xfrm>
              <a:off x="-2647800" y="2106000"/>
              <a:ext cx="5142960" cy="5142960"/>
            </a:xfrm>
            <a:prstGeom prst="rect">
              <a:avLst/>
            </a:prstGeom>
            <a:noFill/>
            <a:ln w="0">
              <a:noFill/>
            </a:ln>
          </p:spPr>
        </p:pic>
      </p:grpSp>
      <p:sp>
        <p:nvSpPr>
          <p:cNvPr id="1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5" name="PlaceHolder 2"/>
          <p:cNvSpPr>
            <a:spLocks noGrp="1"/>
          </p:cNvSpPr>
          <p:nvPr>
            <p:ph type="title"/>
          </p:nvPr>
        </p:nvSpPr>
        <p:spPr>
          <a:xfrm>
            <a:off x="716760" y="1479240"/>
            <a:ext cx="912600" cy="49212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6" name="PlaceHolder 3"/>
          <p:cNvSpPr>
            <a:spLocks noGrp="1"/>
          </p:cNvSpPr>
          <p:nvPr>
            <p:ph type="title"/>
          </p:nvPr>
        </p:nvSpPr>
        <p:spPr>
          <a:xfrm>
            <a:off x="4605840" y="147924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7" name="PlaceHolder 4"/>
          <p:cNvSpPr>
            <a:spLocks noGrp="1"/>
          </p:cNvSpPr>
          <p:nvPr>
            <p:ph type="title"/>
          </p:nvPr>
        </p:nvSpPr>
        <p:spPr>
          <a:xfrm>
            <a:off x="716760" y="256320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8" name="PlaceHolder 5"/>
          <p:cNvSpPr>
            <a:spLocks noGrp="1"/>
          </p:cNvSpPr>
          <p:nvPr>
            <p:ph type="title"/>
          </p:nvPr>
        </p:nvSpPr>
        <p:spPr>
          <a:xfrm>
            <a:off x="4605840" y="255888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9" name="PlaceHolder 6"/>
          <p:cNvSpPr>
            <a:spLocks noGrp="1"/>
          </p:cNvSpPr>
          <p:nvPr>
            <p:ph type="title"/>
          </p:nvPr>
        </p:nvSpPr>
        <p:spPr>
          <a:xfrm>
            <a:off x="716760" y="364860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20" name="PlaceHolder 7"/>
          <p:cNvSpPr>
            <a:spLocks noGrp="1"/>
          </p:cNvSpPr>
          <p:nvPr>
            <p:ph type="title"/>
          </p:nvPr>
        </p:nvSpPr>
        <p:spPr>
          <a:xfrm>
            <a:off x="4649760" y="364788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TITLE_ONLY_1">
    <p:spTree>
      <p:nvGrpSpPr>
        <p:cNvPr id="1" name=""/>
        <p:cNvGrpSpPr/>
        <p:nvPr/>
      </p:nvGrpSpPr>
      <p:grpSpPr>
        <a:xfrm>
          <a:off x="0" y="0"/>
          <a:ext cx="0" cy="0"/>
          <a:chOff x="0" y="0"/>
          <a:chExt cx="0" cy="0"/>
        </a:xfrm>
      </p:grpSpPr>
      <p:grpSp>
        <p:nvGrpSpPr>
          <p:cNvPr id="21" name="Google Shape;89;p14"/>
          <p:cNvGrpSpPr/>
          <p:nvPr/>
        </p:nvGrpSpPr>
        <p:grpSpPr>
          <a:xfrm>
            <a:off x="-2571840" y="1127160"/>
            <a:ext cx="14589360" cy="6198120"/>
            <a:chOff x="-2571840" y="1127160"/>
            <a:chExt cx="14589360" cy="6198120"/>
          </a:xfrm>
        </p:grpSpPr>
        <p:pic>
          <p:nvPicPr>
            <p:cNvPr id="22" name="Google Shape;90;p14"/>
            <p:cNvPicPr/>
            <p:nvPr/>
          </p:nvPicPr>
          <p:blipFill>
            <a:blip r:embed="rId2">
              <a:alphaModFix amt="80000"/>
            </a:blip>
            <a:stretch/>
          </p:blipFill>
          <p:spPr>
            <a:xfrm flipH="1">
              <a:off x="6874560" y="1127160"/>
              <a:ext cx="5142960" cy="5142960"/>
            </a:xfrm>
            <a:prstGeom prst="rect">
              <a:avLst/>
            </a:prstGeom>
            <a:noFill/>
            <a:ln w="0">
              <a:noFill/>
            </a:ln>
          </p:spPr>
        </p:pic>
        <p:pic>
          <p:nvPicPr>
            <p:cNvPr id="23" name="Google Shape;91;p14"/>
            <p:cNvPicPr/>
            <p:nvPr/>
          </p:nvPicPr>
          <p:blipFill>
            <a:blip r:embed="rId2">
              <a:alphaModFix amt="80000"/>
            </a:blip>
            <a:stretch/>
          </p:blipFill>
          <p:spPr>
            <a:xfrm>
              <a:off x="-2571840" y="2182320"/>
              <a:ext cx="5142960" cy="5142960"/>
            </a:xfrm>
            <a:prstGeom prst="rect">
              <a:avLst/>
            </a:prstGeom>
            <a:noFill/>
            <a:ln w="0">
              <a:noFill/>
            </a:ln>
          </p:spPr>
        </p:pic>
      </p:grpSp>
      <p:sp>
        <p:nvSpPr>
          <p:cNvPr id="24" name="PlaceHolder 1"/>
          <p:cNvSpPr>
            <a:spLocks noGrp="1"/>
          </p:cNvSpPr>
          <p:nvPr>
            <p:ph type="title"/>
          </p:nvPr>
        </p:nvSpPr>
        <p:spPr>
          <a:xfrm>
            <a:off x="1727640" y="448200"/>
            <a:ext cx="1892880" cy="57564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TITLE_ONLY_2">
    <p:spTree>
      <p:nvGrpSpPr>
        <p:cNvPr id="1" name=""/>
        <p:cNvGrpSpPr/>
        <p:nvPr/>
      </p:nvGrpSpPr>
      <p:grpSpPr>
        <a:xfrm>
          <a:off x="0" y="0"/>
          <a:ext cx="0" cy="0"/>
          <a:chOff x="0" y="0"/>
          <a:chExt cx="0" cy="0"/>
        </a:xfrm>
      </p:grpSpPr>
      <p:grpSp>
        <p:nvGrpSpPr>
          <p:cNvPr id="25" name="Google Shape;94;p15"/>
          <p:cNvGrpSpPr/>
          <p:nvPr/>
        </p:nvGrpSpPr>
        <p:grpSpPr>
          <a:xfrm>
            <a:off x="-2381400" y="-2869920"/>
            <a:ext cx="15468120" cy="8838000"/>
            <a:chOff x="-2381400" y="-2869920"/>
            <a:chExt cx="15468120" cy="8838000"/>
          </a:xfrm>
        </p:grpSpPr>
        <p:pic>
          <p:nvPicPr>
            <p:cNvPr id="26" name="Google Shape;95;p15"/>
            <p:cNvPicPr/>
            <p:nvPr/>
          </p:nvPicPr>
          <p:blipFill>
            <a:blip r:embed="rId2">
              <a:alphaModFix amt="80000"/>
            </a:blip>
            <a:stretch/>
          </p:blipFill>
          <p:spPr>
            <a:xfrm rot="10800000" flipH="1">
              <a:off x="-2381400" y="-2869920"/>
              <a:ext cx="5142960" cy="5142960"/>
            </a:xfrm>
            <a:prstGeom prst="rect">
              <a:avLst/>
            </a:prstGeom>
            <a:noFill/>
            <a:ln w="0">
              <a:noFill/>
            </a:ln>
          </p:spPr>
        </p:pic>
        <p:pic>
          <p:nvPicPr>
            <p:cNvPr id="27" name="Google Shape;96;p15"/>
            <p:cNvPicPr/>
            <p:nvPr/>
          </p:nvPicPr>
          <p:blipFill>
            <a:blip r:embed="rId2">
              <a:alphaModFix amt="80000"/>
            </a:blip>
            <a:stretch/>
          </p:blipFill>
          <p:spPr>
            <a:xfrm rot="19585800" flipH="1">
              <a:off x="6950160" y="-168120"/>
              <a:ext cx="5143320" cy="5143320"/>
            </a:xfrm>
            <a:prstGeom prst="rect">
              <a:avLst/>
            </a:prstGeom>
            <a:noFill/>
            <a:ln w="0">
              <a:noFill/>
            </a:ln>
          </p:spPr>
        </p:pic>
      </p:grpSp>
      <p:sp>
        <p:nvSpPr>
          <p:cNvPr id="2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ONE_COLUMN_TEXT_1">
    <p:spTree>
      <p:nvGrpSpPr>
        <p:cNvPr id="1" name=""/>
        <p:cNvGrpSpPr/>
        <p:nvPr/>
      </p:nvGrpSpPr>
      <p:grpSpPr>
        <a:xfrm>
          <a:off x="0" y="0"/>
          <a:ext cx="0" cy="0"/>
          <a:chOff x="0" y="0"/>
          <a:chExt cx="0" cy="0"/>
        </a:xfrm>
      </p:grpSpPr>
      <p:grpSp>
        <p:nvGrpSpPr>
          <p:cNvPr id="29" name="Google Shape;99;p16"/>
          <p:cNvGrpSpPr/>
          <p:nvPr/>
        </p:nvGrpSpPr>
        <p:grpSpPr>
          <a:xfrm>
            <a:off x="-397800" y="-3097080"/>
            <a:ext cx="10073520" cy="11778840"/>
            <a:chOff x="-397800" y="-3097080"/>
            <a:chExt cx="10073520" cy="11778840"/>
          </a:xfrm>
        </p:grpSpPr>
        <p:pic>
          <p:nvPicPr>
            <p:cNvPr id="30" name="Google Shape;100;p16"/>
            <p:cNvPicPr/>
            <p:nvPr/>
          </p:nvPicPr>
          <p:blipFill>
            <a:blip r:embed="rId2">
              <a:alphaModFix amt="80000"/>
            </a:blip>
            <a:stretch/>
          </p:blipFill>
          <p:spPr>
            <a:xfrm rot="8100000">
              <a:off x="3467160" y="-2031840"/>
              <a:ext cx="5143320" cy="5143320"/>
            </a:xfrm>
            <a:prstGeom prst="rect">
              <a:avLst/>
            </a:prstGeom>
            <a:noFill/>
            <a:ln w="0">
              <a:noFill/>
            </a:ln>
          </p:spPr>
        </p:pic>
        <p:pic>
          <p:nvPicPr>
            <p:cNvPr id="31" name="Google Shape;101;p16"/>
            <p:cNvPicPr/>
            <p:nvPr/>
          </p:nvPicPr>
          <p:blipFill>
            <a:blip r:embed="rId2">
              <a:alphaModFix amt="80000"/>
            </a:blip>
            <a:stretch/>
          </p:blipFill>
          <p:spPr>
            <a:xfrm rot="2700000" flipH="1">
              <a:off x="667080" y="2472840"/>
              <a:ext cx="5143320" cy="5143320"/>
            </a:xfrm>
            <a:prstGeom prst="rect">
              <a:avLst/>
            </a:prstGeom>
            <a:noFill/>
            <a:ln w="0">
              <a:noFill/>
            </a:ln>
          </p:spPr>
        </p:pic>
      </p:grpSp>
      <p:sp>
        <p:nvSpPr>
          <p:cNvPr id="32" name="PlaceHolder 1"/>
          <p:cNvSpPr>
            <a:spLocks noGrp="1"/>
          </p:cNvSpPr>
          <p:nvPr>
            <p:ph type="title"/>
          </p:nvPr>
        </p:nvSpPr>
        <p:spPr>
          <a:xfrm>
            <a:off x="713160" y="448200"/>
            <a:ext cx="2783160" cy="103428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3" name="PlaceHolder 2"/>
          <p:cNvSpPr>
            <a:spLocks noGrp="1"/>
          </p:cNvSpPr>
          <p:nvPr>
            <p:ph type="body"/>
          </p:nvPr>
        </p:nvSpPr>
        <p:spPr>
          <a:xfrm>
            <a:off x="5645520" y="822600"/>
            <a:ext cx="3498120" cy="34981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_4_1">
    <p:spTree>
      <p:nvGrpSpPr>
        <p:cNvPr id="1" name=""/>
        <p:cNvGrpSpPr/>
        <p:nvPr/>
      </p:nvGrpSpPr>
      <p:grpSpPr>
        <a:xfrm>
          <a:off x="0" y="0"/>
          <a:ext cx="0" cy="0"/>
          <a:chOff x="0" y="0"/>
          <a:chExt cx="0" cy="0"/>
        </a:xfrm>
      </p:grpSpPr>
      <p:grpSp>
        <p:nvGrpSpPr>
          <p:cNvPr id="34" name="Google Shape;106;p17"/>
          <p:cNvGrpSpPr/>
          <p:nvPr/>
        </p:nvGrpSpPr>
        <p:grpSpPr>
          <a:xfrm>
            <a:off x="2040480" y="-3706920"/>
            <a:ext cx="9540360" cy="12388680"/>
            <a:chOff x="2040480" y="-3706920"/>
            <a:chExt cx="9540360" cy="12388680"/>
          </a:xfrm>
        </p:grpSpPr>
        <p:pic>
          <p:nvPicPr>
            <p:cNvPr id="35" name="Google Shape;107;p17"/>
            <p:cNvPicPr/>
            <p:nvPr/>
          </p:nvPicPr>
          <p:blipFill>
            <a:blip r:embed="rId2">
              <a:alphaModFix amt="80000"/>
            </a:blip>
            <a:stretch/>
          </p:blipFill>
          <p:spPr>
            <a:xfrm rot="8100000">
              <a:off x="5372280" y="-2641680"/>
              <a:ext cx="5143320" cy="5143320"/>
            </a:xfrm>
            <a:prstGeom prst="rect">
              <a:avLst/>
            </a:prstGeom>
            <a:noFill/>
            <a:ln w="0">
              <a:noFill/>
            </a:ln>
          </p:spPr>
        </p:pic>
        <p:pic>
          <p:nvPicPr>
            <p:cNvPr id="36" name="Google Shape;108;p17"/>
            <p:cNvPicPr/>
            <p:nvPr/>
          </p:nvPicPr>
          <p:blipFill>
            <a:blip r:embed="rId2">
              <a:alphaModFix amt="80000"/>
            </a:blip>
            <a:stretch/>
          </p:blipFill>
          <p:spPr>
            <a:xfrm rot="2700000" flipH="1">
              <a:off x="3105360" y="2472840"/>
              <a:ext cx="5143320" cy="5143320"/>
            </a:xfrm>
            <a:prstGeom prst="rect">
              <a:avLst/>
            </a:prstGeom>
            <a:noFill/>
            <a:ln w="0">
              <a:noFill/>
            </a:ln>
          </p:spPr>
        </p:pic>
      </p:grpSp>
      <p:sp>
        <p:nvSpPr>
          <p:cNvPr id="37" name="PlaceHolder 1"/>
          <p:cNvSpPr>
            <a:spLocks noGrp="1"/>
          </p:cNvSpPr>
          <p:nvPr>
            <p:ph type="title"/>
          </p:nvPr>
        </p:nvSpPr>
        <p:spPr>
          <a:xfrm>
            <a:off x="713160" y="3066120"/>
            <a:ext cx="4439880" cy="6462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8" name="PlaceHolder 2"/>
          <p:cNvSpPr>
            <a:spLocks noGrp="1"/>
          </p:cNvSpPr>
          <p:nvPr>
            <p:ph type="body"/>
          </p:nvPr>
        </p:nvSpPr>
        <p:spPr>
          <a:xfrm>
            <a:off x="0" y="820800"/>
            <a:ext cx="5449320" cy="215748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39" name="PlaceHolder 3"/>
          <p:cNvSpPr>
            <a:spLocks noGrp="1"/>
          </p:cNvSpPr>
          <p:nvPr>
            <p:ph type="body"/>
          </p:nvPr>
        </p:nvSpPr>
        <p:spPr>
          <a:xfrm>
            <a:off x="5641920" y="820800"/>
            <a:ext cx="3501720" cy="35017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10">
    <p:spTree>
      <p:nvGrpSpPr>
        <p:cNvPr id="1" name=""/>
        <p:cNvGrpSpPr/>
        <p:nvPr/>
      </p:nvGrpSpPr>
      <p:grpSpPr>
        <a:xfrm>
          <a:off x="0" y="0"/>
          <a:ext cx="0" cy="0"/>
          <a:chOff x="0" y="0"/>
          <a:chExt cx="0" cy="0"/>
        </a:xfrm>
      </p:grpSpPr>
      <p:grpSp>
        <p:nvGrpSpPr>
          <p:cNvPr id="40" name="Google Shape;114;p18"/>
          <p:cNvGrpSpPr/>
          <p:nvPr/>
        </p:nvGrpSpPr>
        <p:grpSpPr>
          <a:xfrm>
            <a:off x="-1636560" y="-3706920"/>
            <a:ext cx="12855600" cy="12388680"/>
            <a:chOff x="-1636560" y="-3706920"/>
            <a:chExt cx="12855600" cy="12388680"/>
          </a:xfrm>
        </p:grpSpPr>
        <p:pic>
          <p:nvPicPr>
            <p:cNvPr id="41" name="Google Shape;115;p18"/>
            <p:cNvPicPr/>
            <p:nvPr/>
          </p:nvPicPr>
          <p:blipFill>
            <a:blip r:embed="rId2">
              <a:alphaModFix amt="80000"/>
            </a:blip>
            <a:stretch/>
          </p:blipFill>
          <p:spPr>
            <a:xfrm rot="8100000">
              <a:off x="-570960" y="-2641680"/>
              <a:ext cx="5143320" cy="5143320"/>
            </a:xfrm>
            <a:prstGeom prst="rect">
              <a:avLst/>
            </a:prstGeom>
            <a:noFill/>
            <a:ln w="0">
              <a:noFill/>
            </a:ln>
          </p:spPr>
        </p:pic>
        <p:pic>
          <p:nvPicPr>
            <p:cNvPr id="42" name="Google Shape;116;p18"/>
            <p:cNvPicPr/>
            <p:nvPr/>
          </p:nvPicPr>
          <p:blipFill>
            <a:blip r:embed="rId2">
              <a:alphaModFix amt="80000"/>
            </a:blip>
            <a:stretch/>
          </p:blipFill>
          <p:spPr>
            <a:xfrm rot="2700000" flipH="1">
              <a:off x="5010480" y="2472840"/>
              <a:ext cx="5143320" cy="5143320"/>
            </a:xfrm>
            <a:prstGeom prst="rect">
              <a:avLst/>
            </a:prstGeom>
            <a:noFill/>
            <a:ln w="0">
              <a:noFill/>
            </a:ln>
          </p:spPr>
        </p:pic>
      </p:grpSp>
      <p:sp>
        <p:nvSpPr>
          <p:cNvPr id="43" name="PlaceHolder 1"/>
          <p:cNvSpPr>
            <a:spLocks noGrp="1"/>
          </p:cNvSpPr>
          <p:nvPr>
            <p:ph type="title"/>
          </p:nvPr>
        </p:nvSpPr>
        <p:spPr>
          <a:xfrm>
            <a:off x="4215240" y="448200"/>
            <a:ext cx="4215240" cy="57564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4" name="PlaceHolder 2"/>
          <p:cNvSpPr>
            <a:spLocks noGrp="1"/>
          </p:cNvSpPr>
          <p:nvPr>
            <p:ph type="body"/>
          </p:nvPr>
        </p:nvSpPr>
        <p:spPr>
          <a:xfrm>
            <a:off x="360" y="820800"/>
            <a:ext cx="3501720" cy="35017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45" name="PlaceHolder 3"/>
          <p:cNvSpPr>
            <a:spLocks noGrp="1"/>
          </p:cNvSpPr>
          <p:nvPr>
            <p:ph type="body"/>
          </p:nvPr>
        </p:nvSpPr>
        <p:spPr>
          <a:xfrm>
            <a:off x="3690720" y="2166120"/>
            <a:ext cx="5453280" cy="215640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SECTION_HEADER">
    <p:spTree>
      <p:nvGrpSpPr>
        <p:cNvPr id="1" name=""/>
        <p:cNvGrpSpPr/>
        <p:nvPr/>
      </p:nvGrpSpPr>
      <p:grpSpPr>
        <a:xfrm>
          <a:off x="0" y="0"/>
          <a:ext cx="0" cy="0"/>
          <a:chOff x="0" y="0"/>
          <a:chExt cx="0" cy="0"/>
        </a:xfrm>
      </p:grpSpPr>
      <p:grpSp>
        <p:nvGrpSpPr>
          <p:cNvPr id="51" name="Google Shape;16;p3"/>
          <p:cNvGrpSpPr/>
          <p:nvPr/>
        </p:nvGrpSpPr>
        <p:grpSpPr>
          <a:xfrm>
            <a:off x="-457200" y="-3469680"/>
            <a:ext cx="10056960" cy="10261440"/>
            <a:chOff x="-457200" y="-3469680"/>
            <a:chExt cx="10056960" cy="10261440"/>
          </a:xfrm>
        </p:grpSpPr>
        <p:pic>
          <p:nvPicPr>
            <p:cNvPr id="52" name="Google Shape;17;p3"/>
            <p:cNvPicPr/>
            <p:nvPr/>
          </p:nvPicPr>
          <p:blipFill>
            <a:blip r:embed="rId2">
              <a:alphaModFix amt="80000"/>
            </a:blip>
            <a:stretch/>
          </p:blipFill>
          <p:spPr>
            <a:xfrm rot="10800000" flipH="1">
              <a:off x="-457200" y="-2031840"/>
              <a:ext cx="5142960" cy="5142960"/>
            </a:xfrm>
            <a:prstGeom prst="rect">
              <a:avLst/>
            </a:prstGeom>
            <a:noFill/>
            <a:ln w="0">
              <a:noFill/>
            </a:ln>
          </p:spPr>
        </p:pic>
        <p:pic>
          <p:nvPicPr>
            <p:cNvPr id="53" name="Google Shape;18;p3"/>
            <p:cNvPicPr/>
            <p:nvPr/>
          </p:nvPicPr>
          <p:blipFill>
            <a:blip r:embed="rId2">
              <a:alphaModFix amt="80000"/>
            </a:blip>
            <a:stretch/>
          </p:blipFill>
          <p:spPr>
            <a:xfrm flipH="1">
              <a:off x="4296240" y="1648800"/>
              <a:ext cx="5142960" cy="5142960"/>
            </a:xfrm>
            <a:prstGeom prst="rect">
              <a:avLst/>
            </a:prstGeom>
            <a:noFill/>
            <a:ln w="0">
              <a:noFill/>
            </a:ln>
          </p:spPr>
        </p:pic>
        <p:pic>
          <p:nvPicPr>
            <p:cNvPr id="54" name="Google Shape;19;p3"/>
            <p:cNvPicPr/>
            <p:nvPr/>
          </p:nvPicPr>
          <p:blipFill>
            <a:blip r:embed="rId2">
              <a:alphaModFix amt="80000"/>
            </a:blip>
            <a:stretch/>
          </p:blipFill>
          <p:spPr>
            <a:xfrm rot="8100000">
              <a:off x="3391200" y="-2404440"/>
              <a:ext cx="5143320" cy="5143320"/>
            </a:xfrm>
            <a:prstGeom prst="rect">
              <a:avLst/>
            </a:prstGeom>
            <a:noFill/>
            <a:ln w="0">
              <a:noFill/>
            </a:ln>
          </p:spPr>
        </p:pic>
      </p:grpSp>
      <p:sp>
        <p:nvSpPr>
          <p:cNvPr id="55" name="PlaceHolder 1"/>
          <p:cNvSpPr>
            <a:spLocks noGrp="1"/>
          </p:cNvSpPr>
          <p:nvPr>
            <p:ph type="title"/>
          </p:nvPr>
        </p:nvSpPr>
        <p:spPr>
          <a:xfrm>
            <a:off x="713160" y="2695680"/>
            <a:ext cx="6923880" cy="1107720"/>
          </a:xfrm>
          <a:prstGeom prst="rect">
            <a:avLst/>
          </a:prstGeom>
          <a:noFill/>
          <a:ln w="0">
            <a:noFill/>
          </a:ln>
        </p:spPr>
        <p:txBody>
          <a:bodyPr lIns="91440" tIns="91440" rIns="91440" bIns="91440" anchor="t">
            <a:noAutofit/>
          </a:bodyPr>
          <a:lstStyle/>
          <a:p>
            <a:pPr indent="0">
              <a:buNone/>
            </a:pPr>
            <a:r>
              <a:rPr lang="fr-FR" sz="6000" b="0" u="none" strike="noStrike">
                <a:solidFill>
                  <a:schemeClr val="dk1"/>
                </a:solidFill>
                <a:effectLst/>
                <a:uFillTx/>
                <a:latin typeface="Arial"/>
              </a:rPr>
              <a:t>Click to edit the title text format</a:t>
            </a:r>
          </a:p>
        </p:txBody>
      </p:sp>
      <p:sp>
        <p:nvSpPr>
          <p:cNvPr id="56" name="PlaceHolder 2"/>
          <p:cNvSpPr>
            <a:spLocks noGrp="1"/>
          </p:cNvSpPr>
          <p:nvPr>
            <p:ph type="title"/>
          </p:nvPr>
        </p:nvSpPr>
        <p:spPr>
          <a:xfrm>
            <a:off x="7142040" y="1263240"/>
            <a:ext cx="1288440" cy="1107720"/>
          </a:xfrm>
          <a:prstGeom prst="rect">
            <a:avLst/>
          </a:prstGeom>
          <a:noFill/>
          <a:ln w="0">
            <a:noFill/>
          </a:ln>
        </p:spPr>
        <p:txBody>
          <a:bodyPr lIns="91440" tIns="91440" rIns="91440" bIns="91440" anchor="b">
            <a:noAutofit/>
          </a:bodyPr>
          <a:lstStyle/>
          <a:p>
            <a:pPr indent="0" algn="r">
              <a:lnSpc>
                <a:spcPct val="100000"/>
              </a:lnSpc>
              <a:buNone/>
            </a:pPr>
            <a:r>
              <a:rPr lang="fr-FR" sz="6000" b="1" u="none" strike="noStrike">
                <a:solidFill>
                  <a:schemeClr val="dk1"/>
                </a:solidFill>
                <a:effectLst/>
                <a:uFillTx/>
                <a:latin typeface="Inter Tight"/>
                <a:ea typeface="Inter Tight"/>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6">
    <p:spTree>
      <p:nvGrpSpPr>
        <p:cNvPr id="1" name=""/>
        <p:cNvGrpSpPr/>
        <p:nvPr/>
      </p:nvGrpSpPr>
      <p:grpSpPr>
        <a:xfrm>
          <a:off x="0" y="0"/>
          <a:ext cx="0" cy="0"/>
          <a:chOff x="0" y="0"/>
          <a:chExt cx="0" cy="0"/>
        </a:xfrm>
      </p:grpSpPr>
      <p:sp>
        <p:nvSpPr>
          <p:cNvPr id="61"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grpSp>
        <p:nvGrpSpPr>
          <p:cNvPr id="62" name="Google Shape;141;p22"/>
          <p:cNvGrpSpPr/>
          <p:nvPr/>
        </p:nvGrpSpPr>
        <p:grpSpPr>
          <a:xfrm>
            <a:off x="4858200" y="-2946240"/>
            <a:ext cx="6562440" cy="10195200"/>
            <a:chOff x="4858200" y="-2946240"/>
            <a:chExt cx="6562440" cy="10195200"/>
          </a:xfrm>
        </p:grpSpPr>
        <p:pic>
          <p:nvPicPr>
            <p:cNvPr id="63" name="Google Shape;142;p22"/>
            <p:cNvPicPr/>
            <p:nvPr/>
          </p:nvPicPr>
          <p:blipFill>
            <a:blip r:embed="rId2">
              <a:alphaModFix amt="80000"/>
            </a:blip>
            <a:stretch/>
          </p:blipFill>
          <p:spPr>
            <a:xfrm flipH="1">
              <a:off x="6277680" y="2106000"/>
              <a:ext cx="5142960" cy="5142960"/>
            </a:xfrm>
            <a:prstGeom prst="rect">
              <a:avLst/>
            </a:prstGeom>
            <a:noFill/>
            <a:ln w="0">
              <a:noFill/>
            </a:ln>
          </p:spPr>
        </p:pic>
        <p:pic>
          <p:nvPicPr>
            <p:cNvPr id="64" name="Google Shape;143;p22"/>
            <p:cNvPicPr/>
            <p:nvPr/>
          </p:nvPicPr>
          <p:blipFill>
            <a:blip r:embed="rId2">
              <a:alphaModFix amt="80000"/>
            </a:blip>
            <a:stretch/>
          </p:blipFill>
          <p:spPr>
            <a:xfrm rot="10800000">
              <a:off x="4858200" y="-2946240"/>
              <a:ext cx="5142960" cy="5142960"/>
            </a:xfrm>
            <a:prstGeom prst="rect">
              <a:avLst/>
            </a:prstGeom>
            <a:noFill/>
            <a:ln w="0">
              <a:noFill/>
            </a:ln>
          </p:spPr>
        </p:pic>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5">
    <p:spTree>
      <p:nvGrpSpPr>
        <p:cNvPr id="1" name=""/>
        <p:cNvGrpSpPr/>
        <p:nvPr/>
      </p:nvGrpSpPr>
      <p:grpSpPr>
        <a:xfrm>
          <a:off x="0" y="0"/>
          <a:ext cx="0" cy="0"/>
          <a:chOff x="0" y="0"/>
          <a:chExt cx="0" cy="0"/>
        </a:xfrm>
      </p:grpSpPr>
      <p:grpSp>
        <p:nvGrpSpPr>
          <p:cNvPr id="65" name="Google Shape;145;p23"/>
          <p:cNvGrpSpPr/>
          <p:nvPr/>
        </p:nvGrpSpPr>
        <p:grpSpPr>
          <a:xfrm>
            <a:off x="-2647800" y="-1009080"/>
            <a:ext cx="15124680" cy="8258040"/>
            <a:chOff x="-2647800" y="-1009080"/>
            <a:chExt cx="15124680" cy="8258040"/>
          </a:xfrm>
        </p:grpSpPr>
        <p:pic>
          <p:nvPicPr>
            <p:cNvPr id="66" name="Google Shape;146;p23"/>
            <p:cNvPicPr/>
            <p:nvPr/>
          </p:nvPicPr>
          <p:blipFill>
            <a:blip r:embed="rId2">
              <a:alphaModFix amt="80000"/>
            </a:blip>
            <a:stretch/>
          </p:blipFill>
          <p:spPr>
            <a:xfrm>
              <a:off x="-2647800" y="2106000"/>
              <a:ext cx="5142960" cy="5142960"/>
            </a:xfrm>
            <a:prstGeom prst="rect">
              <a:avLst/>
            </a:prstGeom>
            <a:noFill/>
            <a:ln w="0">
              <a:noFill/>
            </a:ln>
          </p:spPr>
        </p:pic>
        <p:pic>
          <p:nvPicPr>
            <p:cNvPr id="67" name="Google Shape;147;p23"/>
            <p:cNvPicPr/>
            <p:nvPr/>
          </p:nvPicPr>
          <p:blipFill>
            <a:blip r:embed="rId2">
              <a:alphaModFix amt="80000"/>
            </a:blip>
            <a:stretch/>
          </p:blipFill>
          <p:spPr>
            <a:xfrm rot="19585800" flipH="1">
              <a:off x="6340320" y="-15840"/>
              <a:ext cx="5143320" cy="5143320"/>
            </a:xfrm>
            <a:prstGeom prst="rect">
              <a:avLst/>
            </a:prstGeom>
            <a:noFill/>
            <a:ln w="0">
              <a:noFill/>
            </a:ln>
          </p:spPr>
        </p:pic>
      </p:grpSp>
      <p:sp>
        <p:nvSpPr>
          <p:cNvPr id="6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CUSTOM_3_1">
    <p:spTree>
      <p:nvGrpSpPr>
        <p:cNvPr id="1" name=""/>
        <p:cNvGrpSpPr/>
        <p:nvPr/>
      </p:nvGrpSpPr>
      <p:grpSpPr>
        <a:xfrm>
          <a:off x="0" y="0"/>
          <a:ext cx="0" cy="0"/>
          <a:chOff x="0" y="0"/>
          <a:chExt cx="0" cy="0"/>
        </a:xfrm>
      </p:grpSpPr>
      <p:grpSp>
        <p:nvGrpSpPr>
          <p:cNvPr id="71" name="Google Shape;173;p25"/>
          <p:cNvGrpSpPr/>
          <p:nvPr/>
        </p:nvGrpSpPr>
        <p:grpSpPr>
          <a:xfrm>
            <a:off x="-285840" y="-1269720"/>
            <a:ext cx="9677520" cy="8442720"/>
            <a:chOff x="-285840" y="-1269720"/>
            <a:chExt cx="9677520" cy="8442720"/>
          </a:xfrm>
        </p:grpSpPr>
        <p:pic>
          <p:nvPicPr>
            <p:cNvPr id="72" name="Google Shape;174;p25"/>
            <p:cNvPicPr/>
            <p:nvPr/>
          </p:nvPicPr>
          <p:blipFill>
            <a:blip r:embed="rId2">
              <a:alphaModFix amt="80000"/>
            </a:blip>
            <a:stretch/>
          </p:blipFill>
          <p:spPr>
            <a:xfrm flipH="1">
              <a:off x="4248720" y="2030040"/>
              <a:ext cx="5142960" cy="5142960"/>
            </a:xfrm>
            <a:prstGeom prst="rect">
              <a:avLst/>
            </a:prstGeom>
            <a:noFill/>
            <a:ln w="0">
              <a:noFill/>
            </a:ln>
          </p:spPr>
        </p:pic>
        <p:pic>
          <p:nvPicPr>
            <p:cNvPr id="73" name="Google Shape;175;p25"/>
            <p:cNvPicPr/>
            <p:nvPr/>
          </p:nvPicPr>
          <p:blipFill>
            <a:blip r:embed="rId2">
              <a:alphaModFix amt="80000"/>
            </a:blip>
            <a:stretch/>
          </p:blipFill>
          <p:spPr>
            <a:xfrm rot="10800000" flipH="1">
              <a:off x="-285840" y="-1269720"/>
              <a:ext cx="5142960" cy="5142960"/>
            </a:xfrm>
            <a:prstGeom prst="rect">
              <a:avLst/>
            </a:prstGeom>
            <a:noFill/>
            <a:ln w="0">
              <a:noFill/>
            </a:ln>
          </p:spPr>
        </p:pic>
      </p:grpSp>
      <p:sp>
        <p:nvSpPr>
          <p:cNvPr id="74" name="PlaceHolder 1"/>
          <p:cNvSpPr>
            <a:spLocks noGrp="1"/>
          </p:cNvSpPr>
          <p:nvPr>
            <p:ph type="title"/>
          </p:nvPr>
        </p:nvSpPr>
        <p:spPr>
          <a:xfrm>
            <a:off x="2696040" y="608040"/>
            <a:ext cx="5734440" cy="1261800"/>
          </a:xfrm>
          <a:prstGeom prst="rect">
            <a:avLst/>
          </a:prstGeom>
          <a:noFill/>
          <a:ln w="0">
            <a:noFill/>
          </a:ln>
        </p:spPr>
        <p:txBody>
          <a:bodyPr lIns="91440" tIns="91440" rIns="91440" bIns="91440" anchor="t">
            <a:noAutofit/>
          </a:bodyPr>
          <a:lstStyle/>
          <a:p>
            <a:pPr indent="0">
              <a:buNone/>
            </a:pPr>
            <a:r>
              <a:rPr lang="fr-FR" sz="7000" b="0" u="none" strike="noStrike">
                <a:solidFill>
                  <a:schemeClr val="dk1"/>
                </a:solidFill>
                <a:effectLst/>
                <a:uFillTx/>
                <a:latin typeface="Arial"/>
              </a:rPr>
              <a:t>Click to edit the title text format</a:t>
            </a:r>
          </a:p>
        </p:txBody>
      </p:sp>
      <p:sp>
        <p:nvSpPr>
          <p:cNvPr id="75" name="Google Shape;178;p25"/>
          <p:cNvSpPr/>
          <p:nvPr/>
        </p:nvSpPr>
        <p:spPr>
          <a:xfrm>
            <a:off x="713160" y="3656880"/>
            <a:ext cx="4945320" cy="492120"/>
          </a:xfrm>
          <a:prstGeom prst="rect">
            <a:avLst/>
          </a:prstGeom>
          <a:noFill/>
          <a:ln w="0">
            <a:noFill/>
          </a:ln>
        </p:spPr>
        <p:style>
          <a:lnRef idx="0">
            <a:scrgbClr r="0" g="0" b="0"/>
          </a:lnRef>
          <a:fillRef idx="0">
            <a:scrgbClr r="0" g="0" b="0"/>
          </a:fillRef>
          <a:effectRef idx="0">
            <a:scrgbClr r="0" g="0" b="0"/>
          </a:effectRef>
          <a:fontRef idx="minor"/>
        </p:style>
        <p:txBody>
          <a:bodyPr tIns="91440" bIns="91440" anchor="t">
            <a:noAutofit/>
          </a:bodyPr>
          <a:lstStyle/>
          <a:p>
            <a:pPr defTabSz="914400">
              <a:lnSpc>
                <a:spcPct val="100000"/>
              </a:lnSpc>
              <a:spcBef>
                <a:spcPts val="300"/>
              </a:spcBef>
              <a:tabLst>
                <a:tab pos="0" algn="l"/>
              </a:tabLst>
            </a:pPr>
            <a:r>
              <a:rPr lang="en" sz="1000" b="1" u="none" strike="noStrike">
                <a:solidFill>
                  <a:schemeClr val="dk1"/>
                </a:solidFill>
                <a:effectLst/>
                <a:uFillTx/>
                <a:latin typeface="Lato"/>
                <a:ea typeface="Lato"/>
              </a:rPr>
              <a:t>CRÉDITOS:</a:t>
            </a:r>
            <a:r>
              <a:rPr lang="en" sz="1000" b="0" u="none" strike="noStrike">
                <a:solidFill>
                  <a:schemeClr val="dk1"/>
                </a:solidFill>
                <a:effectLst/>
                <a:uFillTx/>
                <a:latin typeface="Lato"/>
                <a:ea typeface="Lato"/>
              </a:rPr>
              <a:t> Esta plantilla es una creación de </a:t>
            </a:r>
            <a:r>
              <a:rPr lang="en" sz="1000" b="1" u="sng" strike="noStrike">
                <a:solidFill>
                  <a:schemeClr val="dk1"/>
                </a:solidFill>
                <a:effectLst/>
                <a:uFillTx/>
                <a:latin typeface="Lato"/>
                <a:ea typeface="Lato"/>
                <a:hlinkClick r:id="rId3"/>
              </a:rPr>
              <a:t>Slidesgo</a:t>
            </a:r>
            <a:r>
              <a:rPr lang="en" sz="1000" b="0" u="none" strike="noStrike">
                <a:solidFill>
                  <a:schemeClr val="dk1"/>
                </a:solidFill>
                <a:effectLst/>
                <a:uFillTx/>
                <a:latin typeface="Lato"/>
                <a:ea typeface="Lato"/>
              </a:rPr>
              <a:t>, e incluye iconos , infografías e imágenes de </a:t>
            </a:r>
            <a:r>
              <a:rPr lang="en" sz="1000" b="1" u="sng" strike="noStrike">
                <a:solidFill>
                  <a:schemeClr val="dk1"/>
                </a:solidFill>
                <a:effectLst/>
                <a:uFillTx/>
                <a:latin typeface="Lato"/>
                <a:ea typeface="Lato"/>
                <a:hlinkClick r:id="rId4"/>
              </a:rPr>
              <a:t>Freepik</a:t>
            </a:r>
            <a:r>
              <a:rPr lang="en" sz="1000" b="0" u="sng" strike="noStrike">
                <a:solidFill>
                  <a:schemeClr val="dk1"/>
                </a:solidFill>
                <a:effectLst/>
                <a:uFillTx/>
                <a:latin typeface="Lato"/>
                <a:ea typeface="Lato"/>
              </a:rPr>
              <a:t> </a:t>
            </a:r>
            <a:endParaRPr lang="en-US" sz="1000" b="0" u="none" strike="noStrike">
              <a:solidFill>
                <a:srgbClr val="000000"/>
              </a:solidFill>
              <a:effectLst/>
              <a:uFillTx/>
              <a:latin typeface="OpenSymbo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9">
    <p:spTree>
      <p:nvGrpSpPr>
        <p:cNvPr id="1" name=""/>
        <p:cNvGrpSpPr/>
        <p:nvPr/>
      </p:nvGrpSpPr>
      <p:grpSpPr>
        <a:xfrm>
          <a:off x="0" y="0"/>
          <a:ext cx="0" cy="0"/>
          <a:chOff x="0" y="0"/>
          <a:chExt cx="0" cy="0"/>
        </a:xfrm>
      </p:grpSpPr>
      <p:grpSp>
        <p:nvGrpSpPr>
          <p:cNvPr id="76" name="Google Shape;180;p26"/>
          <p:cNvGrpSpPr/>
          <p:nvPr/>
        </p:nvGrpSpPr>
        <p:grpSpPr>
          <a:xfrm>
            <a:off x="-1200240" y="-2489040"/>
            <a:ext cx="12315960" cy="9128520"/>
            <a:chOff x="-1200240" y="-2489040"/>
            <a:chExt cx="12315960" cy="9128520"/>
          </a:xfrm>
        </p:grpSpPr>
        <p:pic>
          <p:nvPicPr>
            <p:cNvPr id="77" name="Google Shape;181;p26"/>
            <p:cNvPicPr/>
            <p:nvPr/>
          </p:nvPicPr>
          <p:blipFill>
            <a:blip r:embed="rId2">
              <a:alphaModFix amt="80000"/>
            </a:blip>
            <a:stretch/>
          </p:blipFill>
          <p:spPr>
            <a:xfrm flipH="1">
              <a:off x="5972760" y="1344240"/>
              <a:ext cx="5142960" cy="5142960"/>
            </a:xfrm>
            <a:prstGeom prst="rect">
              <a:avLst/>
            </a:prstGeom>
            <a:noFill/>
            <a:ln w="0">
              <a:noFill/>
            </a:ln>
          </p:spPr>
        </p:pic>
        <p:pic>
          <p:nvPicPr>
            <p:cNvPr id="78" name="Google Shape;182;p26"/>
            <p:cNvPicPr/>
            <p:nvPr/>
          </p:nvPicPr>
          <p:blipFill>
            <a:blip r:embed="rId2">
              <a:alphaModFix amt="80000"/>
            </a:blip>
            <a:stretch/>
          </p:blipFill>
          <p:spPr>
            <a:xfrm>
              <a:off x="-1200240" y="1496520"/>
              <a:ext cx="5142960" cy="5142960"/>
            </a:xfrm>
            <a:prstGeom prst="rect">
              <a:avLst/>
            </a:prstGeom>
            <a:noFill/>
            <a:ln w="0">
              <a:noFill/>
            </a:ln>
          </p:spPr>
        </p:pic>
        <p:pic>
          <p:nvPicPr>
            <p:cNvPr id="79" name="Google Shape;183;p26"/>
            <p:cNvPicPr/>
            <p:nvPr/>
          </p:nvPicPr>
          <p:blipFill>
            <a:blip r:embed="rId2">
              <a:alphaModFix amt="80000"/>
            </a:blip>
            <a:stretch/>
          </p:blipFill>
          <p:spPr>
            <a:xfrm rot="10800000" flipH="1">
              <a:off x="-162000" y="-2489040"/>
              <a:ext cx="5142960" cy="5142960"/>
            </a:xfrm>
            <a:prstGeom prst="rect">
              <a:avLst/>
            </a:prstGeom>
            <a:noFill/>
            <a:ln w="0">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9_1">
    <p:spTree>
      <p:nvGrpSpPr>
        <p:cNvPr id="1" name=""/>
        <p:cNvGrpSpPr/>
        <p:nvPr/>
      </p:nvGrpSpPr>
      <p:grpSpPr>
        <a:xfrm>
          <a:off x="0" y="0"/>
          <a:ext cx="0" cy="0"/>
          <a:chOff x="0" y="0"/>
          <a:chExt cx="0" cy="0"/>
        </a:xfrm>
      </p:grpSpPr>
      <p:grpSp>
        <p:nvGrpSpPr>
          <p:cNvPr id="80" name="Google Shape;185;p27"/>
          <p:cNvGrpSpPr/>
          <p:nvPr/>
        </p:nvGrpSpPr>
        <p:grpSpPr>
          <a:xfrm>
            <a:off x="-533520" y="-2021760"/>
            <a:ext cx="10133280" cy="10109520"/>
            <a:chOff x="-533520" y="-2021760"/>
            <a:chExt cx="10133280" cy="10109520"/>
          </a:xfrm>
        </p:grpSpPr>
        <p:pic>
          <p:nvPicPr>
            <p:cNvPr id="81" name="Google Shape;186;p27"/>
            <p:cNvPicPr/>
            <p:nvPr/>
          </p:nvPicPr>
          <p:blipFill>
            <a:blip r:embed="rId2">
              <a:alphaModFix amt="80000"/>
            </a:blip>
            <a:stretch/>
          </p:blipFill>
          <p:spPr>
            <a:xfrm>
              <a:off x="-533520" y="1658880"/>
              <a:ext cx="5142960" cy="5142960"/>
            </a:xfrm>
            <a:prstGeom prst="rect">
              <a:avLst/>
            </a:prstGeom>
            <a:noFill/>
            <a:ln w="0">
              <a:noFill/>
            </a:ln>
          </p:spPr>
        </p:pic>
        <p:pic>
          <p:nvPicPr>
            <p:cNvPr id="82" name="Google Shape;187;p27"/>
            <p:cNvPicPr/>
            <p:nvPr/>
          </p:nvPicPr>
          <p:blipFill>
            <a:blip r:embed="rId2">
              <a:alphaModFix amt="80000"/>
            </a:blip>
            <a:stretch/>
          </p:blipFill>
          <p:spPr>
            <a:xfrm rot="10800000">
              <a:off x="4296240" y="-2021760"/>
              <a:ext cx="5142960" cy="5142960"/>
            </a:xfrm>
            <a:prstGeom prst="rect">
              <a:avLst/>
            </a:prstGeom>
            <a:noFill/>
            <a:ln w="0">
              <a:noFill/>
            </a:ln>
          </p:spPr>
        </p:pic>
        <p:pic>
          <p:nvPicPr>
            <p:cNvPr id="83" name="Google Shape;188;p27"/>
            <p:cNvPicPr/>
            <p:nvPr/>
          </p:nvPicPr>
          <p:blipFill>
            <a:blip r:embed="rId2">
              <a:alphaModFix amt="80000"/>
            </a:blip>
            <a:stretch/>
          </p:blipFill>
          <p:spPr>
            <a:xfrm rot="2700000" flipH="1">
              <a:off x="3391200" y="1878840"/>
              <a:ext cx="5143320" cy="5143320"/>
            </a:xfrm>
            <a:prstGeom prst="rect">
              <a:avLst/>
            </a:prstGeom>
            <a:noFill/>
            <a:ln w="0">
              <a:noFill/>
            </a:ln>
          </p:spPr>
        </p:pic>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ITLE_AND_TWO_COLUMNS">
    <p:spTree>
      <p:nvGrpSpPr>
        <p:cNvPr id="1" name=""/>
        <p:cNvGrpSpPr/>
        <p:nvPr/>
      </p:nvGrpSpPr>
      <p:grpSpPr>
        <a:xfrm>
          <a:off x="0" y="0"/>
          <a:ext cx="0" cy="0"/>
          <a:chOff x="0" y="0"/>
          <a:chExt cx="0" cy="0"/>
        </a:xfrm>
      </p:grpSpPr>
      <p:grpSp>
        <p:nvGrpSpPr>
          <p:cNvPr id="87" name="Google Shape;27;p5"/>
          <p:cNvGrpSpPr/>
          <p:nvPr/>
        </p:nvGrpSpPr>
        <p:grpSpPr>
          <a:xfrm>
            <a:off x="4325040" y="-2869920"/>
            <a:ext cx="7324200" cy="9814320"/>
            <a:chOff x="4325040" y="-2869920"/>
            <a:chExt cx="7324200" cy="9814320"/>
          </a:xfrm>
        </p:grpSpPr>
        <p:pic>
          <p:nvPicPr>
            <p:cNvPr id="88" name="Google Shape;28;p5"/>
            <p:cNvPicPr/>
            <p:nvPr/>
          </p:nvPicPr>
          <p:blipFill>
            <a:blip r:embed="rId2">
              <a:alphaModFix amt="80000"/>
            </a:blip>
            <a:stretch/>
          </p:blipFill>
          <p:spPr>
            <a:xfrm flipH="1">
              <a:off x="6506280" y="1801440"/>
              <a:ext cx="5142960" cy="5142960"/>
            </a:xfrm>
            <a:prstGeom prst="rect">
              <a:avLst/>
            </a:prstGeom>
            <a:noFill/>
            <a:ln w="0">
              <a:noFill/>
            </a:ln>
          </p:spPr>
        </p:pic>
        <p:pic>
          <p:nvPicPr>
            <p:cNvPr id="89" name="Google Shape;29;p5"/>
            <p:cNvPicPr/>
            <p:nvPr/>
          </p:nvPicPr>
          <p:blipFill>
            <a:blip r:embed="rId2">
              <a:alphaModFix amt="80000"/>
            </a:blip>
            <a:stretch/>
          </p:blipFill>
          <p:spPr>
            <a:xfrm rot="10800000">
              <a:off x="4325040" y="-2869920"/>
              <a:ext cx="5142960" cy="5142960"/>
            </a:xfrm>
            <a:prstGeom prst="rect">
              <a:avLst/>
            </a:prstGeom>
            <a:noFill/>
            <a:ln w="0">
              <a:noFill/>
            </a:ln>
          </p:spPr>
        </p:pic>
      </p:grpSp>
      <p:sp>
        <p:nvSpPr>
          <p:cNvPr id="9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_ONLY">
    <p:spTree>
      <p:nvGrpSpPr>
        <p:cNvPr id="1" name=""/>
        <p:cNvGrpSpPr/>
        <p:nvPr/>
      </p:nvGrpSpPr>
      <p:grpSpPr>
        <a:xfrm>
          <a:off x="0" y="0"/>
          <a:ext cx="0" cy="0"/>
          <a:chOff x="0" y="0"/>
          <a:chExt cx="0" cy="0"/>
        </a:xfrm>
      </p:grpSpPr>
      <p:grpSp>
        <p:nvGrpSpPr>
          <p:cNvPr id="91" name="Google Shape;36;p6"/>
          <p:cNvGrpSpPr/>
          <p:nvPr/>
        </p:nvGrpSpPr>
        <p:grpSpPr>
          <a:xfrm>
            <a:off x="-3181320" y="-1398600"/>
            <a:ext cx="14982840" cy="8114400"/>
            <a:chOff x="-3181320" y="-1398600"/>
            <a:chExt cx="14982840" cy="8114400"/>
          </a:xfrm>
        </p:grpSpPr>
        <p:pic>
          <p:nvPicPr>
            <p:cNvPr id="92" name="Google Shape;37;p6"/>
            <p:cNvPicPr/>
            <p:nvPr/>
          </p:nvPicPr>
          <p:blipFill>
            <a:blip r:embed="rId2">
              <a:alphaModFix amt="80000"/>
            </a:blip>
            <a:stretch/>
          </p:blipFill>
          <p:spPr>
            <a:xfrm rot="10800000">
              <a:off x="6658560" y="-1398600"/>
              <a:ext cx="5142960" cy="5142960"/>
            </a:xfrm>
            <a:prstGeom prst="rect">
              <a:avLst/>
            </a:prstGeom>
            <a:noFill/>
            <a:ln w="0">
              <a:noFill/>
            </a:ln>
          </p:spPr>
        </p:pic>
        <p:pic>
          <p:nvPicPr>
            <p:cNvPr id="93" name="Google Shape;38;p6"/>
            <p:cNvPicPr/>
            <p:nvPr/>
          </p:nvPicPr>
          <p:blipFill>
            <a:blip r:embed="rId2">
              <a:alphaModFix amt="80000"/>
            </a:blip>
            <a:stretch/>
          </p:blipFill>
          <p:spPr>
            <a:xfrm>
              <a:off x="-3181320" y="1572840"/>
              <a:ext cx="5142960" cy="5142960"/>
            </a:xfrm>
            <a:prstGeom prst="rect">
              <a:avLst/>
            </a:prstGeom>
            <a:noFill/>
            <a:ln w="0">
              <a:noFill/>
            </a:ln>
          </p:spPr>
        </p:pic>
      </p:grpSp>
      <p:sp>
        <p:nvSpPr>
          <p:cNvPr id="9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ONE_COLUMN_TEXT">
    <p:spTree>
      <p:nvGrpSpPr>
        <p:cNvPr id="1" name=""/>
        <p:cNvGrpSpPr/>
        <p:nvPr/>
      </p:nvGrpSpPr>
      <p:grpSpPr>
        <a:xfrm>
          <a:off x="0" y="0"/>
          <a:ext cx="0" cy="0"/>
          <a:chOff x="0" y="0"/>
          <a:chExt cx="0" cy="0"/>
        </a:xfrm>
      </p:grpSpPr>
      <p:grpSp>
        <p:nvGrpSpPr>
          <p:cNvPr id="95" name="Google Shape;41;p7"/>
          <p:cNvGrpSpPr/>
          <p:nvPr/>
        </p:nvGrpSpPr>
        <p:grpSpPr>
          <a:xfrm>
            <a:off x="-397800" y="-3097080"/>
            <a:ext cx="10073520" cy="11778840"/>
            <a:chOff x="-397800" y="-3097080"/>
            <a:chExt cx="10073520" cy="11778840"/>
          </a:xfrm>
        </p:grpSpPr>
        <p:pic>
          <p:nvPicPr>
            <p:cNvPr id="96" name="Google Shape;42;p7"/>
            <p:cNvPicPr/>
            <p:nvPr/>
          </p:nvPicPr>
          <p:blipFill>
            <a:blip r:embed="rId2">
              <a:alphaModFix amt="80000"/>
            </a:blip>
            <a:stretch/>
          </p:blipFill>
          <p:spPr>
            <a:xfrm rot="8100000">
              <a:off x="3467160" y="-2031840"/>
              <a:ext cx="5143320" cy="5143320"/>
            </a:xfrm>
            <a:prstGeom prst="rect">
              <a:avLst/>
            </a:prstGeom>
            <a:noFill/>
            <a:ln w="0">
              <a:noFill/>
            </a:ln>
          </p:spPr>
        </p:pic>
        <p:pic>
          <p:nvPicPr>
            <p:cNvPr id="97" name="Google Shape;43;p7"/>
            <p:cNvPicPr/>
            <p:nvPr/>
          </p:nvPicPr>
          <p:blipFill>
            <a:blip r:embed="rId2">
              <a:alphaModFix amt="80000"/>
            </a:blip>
            <a:stretch/>
          </p:blipFill>
          <p:spPr>
            <a:xfrm rot="2700000" flipH="1">
              <a:off x="667080" y="2472840"/>
              <a:ext cx="5143320" cy="5143320"/>
            </a:xfrm>
            <a:prstGeom prst="rect">
              <a:avLst/>
            </a:prstGeom>
            <a:noFill/>
            <a:ln w="0">
              <a:noFill/>
            </a:ln>
          </p:spPr>
        </p:pic>
      </p:grpSp>
      <p:sp>
        <p:nvSpPr>
          <p:cNvPr id="98" name="PlaceHolder 1"/>
          <p:cNvSpPr>
            <a:spLocks noGrp="1"/>
          </p:cNvSpPr>
          <p:nvPr>
            <p:ph type="title"/>
          </p:nvPr>
        </p:nvSpPr>
        <p:spPr>
          <a:xfrm>
            <a:off x="713160" y="448200"/>
            <a:ext cx="4218480" cy="103428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99" name="PlaceHolder 2"/>
          <p:cNvSpPr>
            <a:spLocks noGrp="1"/>
          </p:cNvSpPr>
          <p:nvPr>
            <p:ph type="body"/>
          </p:nvPr>
        </p:nvSpPr>
        <p:spPr>
          <a:xfrm>
            <a:off x="5645520" y="822600"/>
            <a:ext cx="3498120" cy="34981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MAIN_POINT">
    <p:spTree>
      <p:nvGrpSpPr>
        <p:cNvPr id="1" name=""/>
        <p:cNvGrpSpPr/>
        <p:nvPr/>
      </p:nvGrpSpPr>
      <p:grpSpPr>
        <a:xfrm>
          <a:off x="0" y="0"/>
          <a:ext cx="0" cy="0"/>
          <a:chOff x="0" y="0"/>
          <a:chExt cx="0" cy="0"/>
        </a:xfrm>
      </p:grpSpPr>
      <p:grpSp>
        <p:nvGrpSpPr>
          <p:cNvPr id="100" name="Google Shape;48;p8"/>
          <p:cNvGrpSpPr/>
          <p:nvPr/>
        </p:nvGrpSpPr>
        <p:grpSpPr>
          <a:xfrm>
            <a:off x="-1428840" y="-2489040"/>
            <a:ext cx="13306680" cy="9433440"/>
            <a:chOff x="-1428840" y="-2489040"/>
            <a:chExt cx="13306680" cy="9433440"/>
          </a:xfrm>
        </p:grpSpPr>
        <p:pic>
          <p:nvPicPr>
            <p:cNvPr id="101" name="Google Shape;49;p8"/>
            <p:cNvPicPr/>
            <p:nvPr/>
          </p:nvPicPr>
          <p:blipFill>
            <a:blip r:embed="rId2">
              <a:alphaModFix amt="80000"/>
            </a:blip>
            <a:stretch/>
          </p:blipFill>
          <p:spPr>
            <a:xfrm>
              <a:off x="-1428840" y="1344240"/>
              <a:ext cx="5142960" cy="5142960"/>
            </a:xfrm>
            <a:prstGeom prst="rect">
              <a:avLst/>
            </a:prstGeom>
            <a:noFill/>
            <a:ln w="0">
              <a:noFill/>
            </a:ln>
          </p:spPr>
        </p:pic>
        <p:pic>
          <p:nvPicPr>
            <p:cNvPr id="102" name="Google Shape;50;p8"/>
            <p:cNvPicPr/>
            <p:nvPr/>
          </p:nvPicPr>
          <p:blipFill>
            <a:blip r:embed="rId2">
              <a:alphaModFix amt="80000"/>
            </a:blip>
            <a:stretch/>
          </p:blipFill>
          <p:spPr>
            <a:xfrm flipH="1">
              <a:off x="6734880" y="1801440"/>
              <a:ext cx="5142960" cy="5142960"/>
            </a:xfrm>
            <a:prstGeom prst="rect">
              <a:avLst/>
            </a:prstGeom>
            <a:noFill/>
            <a:ln w="0">
              <a:noFill/>
            </a:ln>
          </p:spPr>
        </p:pic>
        <p:pic>
          <p:nvPicPr>
            <p:cNvPr id="103" name="Google Shape;51;p8"/>
            <p:cNvPicPr/>
            <p:nvPr/>
          </p:nvPicPr>
          <p:blipFill>
            <a:blip r:embed="rId2">
              <a:alphaModFix amt="80000"/>
            </a:blip>
            <a:stretch/>
          </p:blipFill>
          <p:spPr>
            <a:xfrm rot="10800000">
              <a:off x="4248720" y="-2489040"/>
              <a:ext cx="5142960" cy="5142960"/>
            </a:xfrm>
            <a:prstGeom prst="rect">
              <a:avLst/>
            </a:prstGeom>
            <a:noFill/>
            <a:ln w="0">
              <a:noFill/>
            </a:ln>
          </p:spPr>
        </p:pic>
      </p:grpSp>
      <p:sp>
        <p:nvSpPr>
          <p:cNvPr id="104" name="PlaceHolder 1"/>
          <p:cNvSpPr>
            <a:spLocks noGrp="1"/>
          </p:cNvSpPr>
          <p:nvPr>
            <p:ph type="title"/>
          </p:nvPr>
        </p:nvSpPr>
        <p:spPr>
          <a:xfrm>
            <a:off x="2318040" y="1307160"/>
            <a:ext cx="4507920" cy="2529000"/>
          </a:xfrm>
          <a:prstGeom prst="rect">
            <a:avLst/>
          </a:prstGeom>
          <a:noFill/>
          <a:ln w="0">
            <a:noFill/>
          </a:ln>
        </p:spPr>
        <p:txBody>
          <a:bodyPr lIns="91440" tIns="91440" rIns="91440" bIns="91440" anchor="ctr">
            <a:noAutofit/>
          </a:bodyPr>
          <a:lstStyle/>
          <a:p>
            <a:pPr indent="0">
              <a:buNone/>
            </a:pPr>
            <a:r>
              <a:rPr lang="fr-FR" sz="10000" b="0" u="none" strike="noStrike">
                <a:solidFill>
                  <a:schemeClr val="dk1"/>
                </a:solidFill>
                <a:effectLst/>
                <a:uFillTx/>
                <a:latin typeface="Arial"/>
              </a:rPr>
              <a:t>Click to edit the title text format</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SECTION_TITLE_AND_DESCRIPTION">
    <p:spTree>
      <p:nvGrpSpPr>
        <p:cNvPr id="1" name=""/>
        <p:cNvGrpSpPr/>
        <p:nvPr/>
      </p:nvGrpSpPr>
      <p:grpSpPr>
        <a:xfrm>
          <a:off x="0" y="0"/>
          <a:ext cx="0" cy="0"/>
          <a:chOff x="0" y="0"/>
          <a:chExt cx="0" cy="0"/>
        </a:xfrm>
      </p:grpSpPr>
      <p:grpSp>
        <p:nvGrpSpPr>
          <p:cNvPr id="105" name="Google Shape;54;p9"/>
          <p:cNvGrpSpPr/>
          <p:nvPr/>
        </p:nvGrpSpPr>
        <p:grpSpPr>
          <a:xfrm>
            <a:off x="-457200" y="-3469680"/>
            <a:ext cx="10056960" cy="10261440"/>
            <a:chOff x="-457200" y="-3469680"/>
            <a:chExt cx="10056960" cy="10261440"/>
          </a:xfrm>
        </p:grpSpPr>
        <p:pic>
          <p:nvPicPr>
            <p:cNvPr id="106" name="Google Shape;55;p9"/>
            <p:cNvPicPr/>
            <p:nvPr/>
          </p:nvPicPr>
          <p:blipFill>
            <a:blip r:embed="rId2">
              <a:alphaModFix amt="80000"/>
            </a:blip>
            <a:stretch/>
          </p:blipFill>
          <p:spPr>
            <a:xfrm rot="10800000" flipH="1">
              <a:off x="-457200" y="-2031840"/>
              <a:ext cx="5142960" cy="5142960"/>
            </a:xfrm>
            <a:prstGeom prst="rect">
              <a:avLst/>
            </a:prstGeom>
            <a:noFill/>
            <a:ln w="0">
              <a:noFill/>
            </a:ln>
          </p:spPr>
        </p:pic>
        <p:pic>
          <p:nvPicPr>
            <p:cNvPr id="107" name="Google Shape;56;p9"/>
            <p:cNvPicPr/>
            <p:nvPr/>
          </p:nvPicPr>
          <p:blipFill>
            <a:blip r:embed="rId2">
              <a:alphaModFix amt="80000"/>
            </a:blip>
            <a:stretch/>
          </p:blipFill>
          <p:spPr>
            <a:xfrm flipH="1">
              <a:off x="4296240" y="1648800"/>
              <a:ext cx="5142960" cy="5142960"/>
            </a:xfrm>
            <a:prstGeom prst="rect">
              <a:avLst/>
            </a:prstGeom>
            <a:noFill/>
            <a:ln w="0">
              <a:noFill/>
            </a:ln>
          </p:spPr>
        </p:pic>
        <p:pic>
          <p:nvPicPr>
            <p:cNvPr id="108" name="Google Shape;57;p9"/>
            <p:cNvPicPr/>
            <p:nvPr/>
          </p:nvPicPr>
          <p:blipFill>
            <a:blip r:embed="rId2">
              <a:alphaModFix amt="80000"/>
            </a:blip>
            <a:stretch/>
          </p:blipFill>
          <p:spPr>
            <a:xfrm rot="8100000">
              <a:off x="3391200" y="-2404440"/>
              <a:ext cx="5143320" cy="5143320"/>
            </a:xfrm>
            <a:prstGeom prst="rect">
              <a:avLst/>
            </a:prstGeom>
            <a:noFill/>
            <a:ln w="0">
              <a:noFill/>
            </a:ln>
          </p:spPr>
        </p:pic>
      </p:grpSp>
      <p:sp>
        <p:nvSpPr>
          <p:cNvPr id="109" name="PlaceHolder 1"/>
          <p:cNvSpPr>
            <a:spLocks noGrp="1"/>
          </p:cNvSpPr>
          <p:nvPr>
            <p:ph type="title"/>
          </p:nvPr>
        </p:nvSpPr>
        <p:spPr>
          <a:xfrm>
            <a:off x="2135520" y="1189080"/>
            <a:ext cx="4872600" cy="1964160"/>
          </a:xfrm>
          <a:prstGeom prst="rect">
            <a:avLst/>
          </a:prstGeom>
          <a:noFill/>
          <a:ln w="0">
            <a:noFill/>
          </a:ln>
        </p:spPr>
        <p:txBody>
          <a:bodyPr lIns="91440" tIns="91440" rIns="91440" bIns="91440" anchor="ctr">
            <a:noAutofit/>
          </a:bodyPr>
          <a:lstStyle/>
          <a:p>
            <a:pPr indent="0">
              <a:buNone/>
            </a:pPr>
            <a:r>
              <a:rPr lang="fr-FR" sz="15000" b="0" u="none" strike="noStrike">
                <a:solidFill>
                  <a:schemeClr val="dk1"/>
                </a:solidFill>
                <a:effectLst/>
                <a:uFillTx/>
                <a:latin typeface="Arial"/>
              </a:rPr>
              <a:t>Click to edit the title text format</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USTOM_10_1">
    <p:spTree>
      <p:nvGrpSpPr>
        <p:cNvPr id="1" name=""/>
        <p:cNvGrpSpPr/>
        <p:nvPr/>
      </p:nvGrpSpPr>
      <p:grpSpPr>
        <a:xfrm>
          <a:off x="0" y="0"/>
          <a:ext cx="0" cy="0"/>
          <a:chOff x="0" y="0"/>
          <a:chExt cx="0" cy="0"/>
        </a:xfrm>
      </p:grpSpPr>
      <p:pic>
        <p:nvPicPr>
          <p:cNvPr id="46" name="Google Shape;122;p19"/>
          <p:cNvPicPr/>
          <p:nvPr/>
        </p:nvPicPr>
        <p:blipFill>
          <a:blip r:embed="rId2">
            <a:alphaModFix amt="80000"/>
          </a:blip>
          <a:stretch/>
        </p:blipFill>
        <p:spPr>
          <a:xfrm rot="2700000" flipH="1">
            <a:off x="819360" y="1939680"/>
            <a:ext cx="5143320" cy="5143320"/>
          </a:xfrm>
          <a:prstGeom prst="rect">
            <a:avLst/>
          </a:prstGeom>
          <a:noFill/>
          <a:ln w="0">
            <a:noFill/>
          </a:ln>
        </p:spPr>
      </p:pic>
      <p:sp>
        <p:nvSpPr>
          <p:cNvPr id="47" name="PlaceHolder 1"/>
          <p:cNvSpPr>
            <a:spLocks noGrp="1"/>
          </p:cNvSpPr>
          <p:nvPr>
            <p:ph type="title"/>
          </p:nvPr>
        </p:nvSpPr>
        <p:spPr>
          <a:xfrm>
            <a:off x="713160" y="444960"/>
            <a:ext cx="7910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8" name="PlaceHolder 2"/>
          <p:cNvSpPr>
            <a:spLocks noGrp="1"/>
          </p:cNvSpPr>
          <p:nvPr>
            <p:ph type="body"/>
          </p:nvPr>
        </p:nvSpPr>
        <p:spPr>
          <a:xfrm>
            <a:off x="713160" y="1281600"/>
            <a:ext cx="7717320" cy="246240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CUSTOM_10_1_1">
    <p:spTree>
      <p:nvGrpSpPr>
        <p:cNvPr id="1" name=""/>
        <p:cNvGrpSpPr/>
        <p:nvPr/>
      </p:nvGrpSpPr>
      <p:grpSpPr>
        <a:xfrm>
          <a:off x="0" y="0"/>
          <a:ext cx="0" cy="0"/>
          <a:chOff x="0" y="0"/>
          <a:chExt cx="0" cy="0"/>
        </a:xfrm>
      </p:grpSpPr>
      <p:sp>
        <p:nvSpPr>
          <p:cNvPr id="49" name="PlaceHolder 1"/>
          <p:cNvSpPr>
            <a:spLocks noGrp="1"/>
          </p:cNvSpPr>
          <p:nvPr>
            <p:ph type="title"/>
          </p:nvPr>
        </p:nvSpPr>
        <p:spPr>
          <a:xfrm>
            <a:off x="713160" y="444960"/>
            <a:ext cx="770832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0" name="PlaceHolder 2"/>
          <p:cNvSpPr>
            <a:spLocks noGrp="1"/>
          </p:cNvSpPr>
          <p:nvPr>
            <p:ph type="body"/>
          </p:nvPr>
        </p:nvSpPr>
        <p:spPr>
          <a:xfrm>
            <a:off x="713160" y="1252800"/>
            <a:ext cx="7717320" cy="9950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TITLE_AND_TWO_COLUMNS_1">
    <p:spTree>
      <p:nvGrpSpPr>
        <p:cNvPr id="1" name=""/>
        <p:cNvGrpSpPr/>
        <p:nvPr/>
      </p:nvGrpSpPr>
      <p:grpSpPr>
        <a:xfrm>
          <a:off x="0" y="0"/>
          <a:ext cx="0" cy="0"/>
          <a:chOff x="0" y="0"/>
          <a:chExt cx="0" cy="0"/>
        </a:xfrm>
      </p:grpSpPr>
      <p:pic>
        <p:nvPicPr>
          <p:cNvPr id="57" name="Google Shape;129;p21"/>
          <p:cNvPicPr/>
          <p:nvPr/>
        </p:nvPicPr>
        <p:blipFill>
          <a:blip r:embed="rId2">
            <a:alphaModFix amt="80000"/>
          </a:blip>
          <a:stretch/>
        </p:blipFill>
        <p:spPr>
          <a:xfrm flipH="1">
            <a:off x="4906080" y="277200"/>
            <a:ext cx="5142960" cy="5142960"/>
          </a:xfrm>
          <a:prstGeom prst="rect">
            <a:avLst/>
          </a:prstGeom>
          <a:noFill/>
          <a:ln w="0">
            <a:noFill/>
          </a:ln>
        </p:spPr>
      </p:pic>
      <p:sp>
        <p:nvSpPr>
          <p:cNvPr id="5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9" name="PlaceHolder 2"/>
          <p:cNvSpPr>
            <a:spLocks noGrp="1"/>
          </p:cNvSpPr>
          <p:nvPr>
            <p:ph type="body"/>
          </p:nvPr>
        </p:nvSpPr>
        <p:spPr>
          <a:xfrm>
            <a:off x="714960" y="1558440"/>
            <a:ext cx="7715520" cy="68220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
        <p:nvSpPr>
          <p:cNvPr id="60" name="PlaceHolder 3"/>
          <p:cNvSpPr>
            <a:spLocks noGrp="1"/>
          </p:cNvSpPr>
          <p:nvPr>
            <p:ph type="body"/>
          </p:nvPr>
        </p:nvSpPr>
        <p:spPr>
          <a:xfrm>
            <a:off x="717120" y="2240640"/>
            <a:ext cx="7711560" cy="179028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7">
    <p:spTree>
      <p:nvGrpSpPr>
        <p:cNvPr id="1" name=""/>
        <p:cNvGrpSpPr/>
        <p:nvPr/>
      </p:nvGrpSpPr>
      <p:grpSpPr>
        <a:xfrm>
          <a:off x="0" y="0"/>
          <a:ext cx="0" cy="0"/>
          <a:chOff x="0" y="0"/>
          <a:chExt cx="0" cy="0"/>
        </a:xfrm>
      </p:grpSpPr>
      <p:pic>
        <p:nvPicPr>
          <p:cNvPr id="69" name="Google Shape;158;p24"/>
          <p:cNvPicPr/>
          <p:nvPr/>
        </p:nvPicPr>
        <p:blipFill>
          <a:blip r:embed="rId2">
            <a:alphaModFix amt="80000"/>
          </a:blip>
          <a:stretch/>
        </p:blipFill>
        <p:spPr>
          <a:xfrm rot="2700000" flipH="1">
            <a:off x="6915240" y="1939680"/>
            <a:ext cx="5143320" cy="5143320"/>
          </a:xfrm>
          <a:prstGeom prst="rect">
            <a:avLst/>
          </a:prstGeom>
          <a:noFill/>
          <a:ln w="0">
            <a:noFill/>
          </a:ln>
        </p:spPr>
      </p:pic>
      <p:sp>
        <p:nvSpPr>
          <p:cNvPr id="7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reserve="1">
  <p:cSld name="TITLE_AND_BODY">
    <p:spTree>
      <p:nvGrpSpPr>
        <p:cNvPr id="1" name=""/>
        <p:cNvGrpSpPr/>
        <p:nvPr/>
      </p:nvGrpSpPr>
      <p:grpSpPr>
        <a:xfrm>
          <a:off x="0" y="0"/>
          <a:ext cx="0" cy="0"/>
          <a:chOff x="0" y="0"/>
          <a:chExt cx="0" cy="0"/>
        </a:xfrm>
      </p:grpSpPr>
      <p:pic>
        <p:nvPicPr>
          <p:cNvPr id="84" name="Google Shape;23;p4"/>
          <p:cNvPicPr/>
          <p:nvPr/>
        </p:nvPicPr>
        <p:blipFill>
          <a:blip r:embed="rId2">
            <a:alphaModFix amt="80000"/>
          </a:blip>
          <a:stretch/>
        </p:blipFill>
        <p:spPr>
          <a:xfrm rot="10800000">
            <a:off x="5544000" y="-2489040"/>
            <a:ext cx="5142960" cy="5142960"/>
          </a:xfrm>
          <a:prstGeom prst="rect">
            <a:avLst/>
          </a:prstGeom>
          <a:noFill/>
          <a:ln w="0">
            <a:noFill/>
          </a:ln>
        </p:spPr>
      </p:pic>
      <p:sp>
        <p:nvSpPr>
          <p:cNvPr id="85"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86"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CAPTION_ONLY">
    <p:spTree>
      <p:nvGrpSpPr>
        <p:cNvPr id="1" name=""/>
        <p:cNvGrpSpPr/>
        <p:nvPr/>
      </p:nvGrpSpPr>
      <p:grpSpPr>
        <a:xfrm>
          <a:off x="0" y="0"/>
          <a:ext cx="0" cy="0"/>
          <a:chOff x="0" y="0"/>
          <a:chExt cx="0" cy="0"/>
        </a:xfrm>
      </p:grpSpPr>
      <p:sp>
        <p:nvSpPr>
          <p:cNvPr id="110" name="PlaceHolder 1"/>
          <p:cNvSpPr>
            <a:spLocks noGrp="1"/>
          </p:cNvSpPr>
          <p:nvPr>
            <p:ph type="body"/>
          </p:nvPr>
        </p:nvSpPr>
        <p:spPr>
          <a:xfrm>
            <a:off x="0" y="-14760"/>
            <a:ext cx="9143640" cy="515808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111" name="PlaceHolder 2"/>
          <p:cNvSpPr>
            <a:spLocks noGrp="1"/>
          </p:cNvSpPr>
          <p:nvPr>
            <p:ph type="title"/>
          </p:nvPr>
        </p:nvSpPr>
        <p:spPr>
          <a:xfrm>
            <a:off x="713160" y="3495960"/>
            <a:ext cx="6230160" cy="1107720"/>
          </a:xfrm>
          <a:prstGeom prst="rect">
            <a:avLst/>
          </a:prstGeom>
          <a:solidFill>
            <a:schemeClr val="lt1"/>
          </a:solid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2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25.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2" Type="http://schemas.openxmlformats.org/officeDocument/2006/relationships/hyperlink" Target="https://centricconsulting.com/blog/microsoft-teams-and-healthcare-lessons-learned-from-early-adopters/" TargetMode="Externa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hyperlink" Target="https://ethicalhealthcare.org.uk/2024/10/23/is-microsoft-365-the-key-to-nhs-efficiency/" TargetMode="External"/><Relationship Id="rId2" Type="http://schemas.openxmlformats.org/officeDocument/2006/relationships/hyperlink" Target="https://doi.org/10.1093/postmj/qgad113"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sc.gov.uk/collection/technology-assurance/principles-product-design-and-functionality/2-only-authorised-users-should-have-access-to-data-and-functionality" TargetMode="External"/><Relationship Id="rId2" Type="http://schemas.openxmlformats.org/officeDocument/2006/relationships/hyperlink" Target="https://learn.microsoft.com/en-us/industry/healthcare/enhance-patient-care-and-collaboration" TargetMode="External"/><Relationship Id="rId1" Type="http://schemas.openxmlformats.org/officeDocument/2006/relationships/slideLayout" Target="../slideLayouts/slideLayout13.xml"/><Relationship Id="rId4" Type="http://schemas.openxmlformats.org/officeDocument/2006/relationships/hyperlink" Target="https://digital.nhs.uk/cyber-and-data-security/guidance-and-assurance/data-security-and-protection-toolkit-assessment-guides/guide-4-managing-data-acces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digital.nhs.uk/cyber-and-data-security/guidance-and-assurance/data-security-and-protection-toolkit-assessment-guides/guide-2---staff-responsibilities" TargetMode="External"/><Relationship Id="rId1" Type="http://schemas.openxmlformats.org/officeDocument/2006/relationships/slideLayout" Target="../slideLayouts/slideLayout13.xml"/><Relationship Id="rId5" Type="http://schemas.openxmlformats.org/officeDocument/2006/relationships/hyperlink" Target="https://sardjv.co.uk/embracing-enhanced-security-our-guide-to-nhs-englands-multi-factor-authentication-policy" TargetMode="External"/><Relationship Id="rId4" Type="http://schemas.openxmlformats.org/officeDocument/2006/relationships/hyperlink" Target="https://doi.org/10.51542/ijscia.v2i5.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Microsoft 365—Subscription for ...">
            <a:extLst>
              <a:ext uri="{FF2B5EF4-FFF2-40B4-BE49-F238E27FC236}">
                <a16:creationId xmlns:a16="http://schemas.microsoft.com/office/drawing/2014/main" id="{82FA0A8D-50F6-AB23-95F9-3E352966B828}"/>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2738065" y="-39570"/>
            <a:ext cx="14129655" cy="5153510"/>
          </a:xfrm>
          <a:prstGeom prst="rect">
            <a:avLst/>
          </a:prstGeom>
          <a:noFill/>
          <a:extLst>
            <a:ext uri="{909E8E84-426E-40DD-AFC4-6F175D3DCCD1}">
              <a14:hiddenFill xmlns:a14="http://schemas.microsoft.com/office/drawing/2010/main">
                <a:solidFill>
                  <a:srgbClr val="FFFFFF"/>
                </a:solidFill>
              </a14:hiddenFill>
            </a:ext>
          </a:extLst>
        </p:spPr>
      </p:pic>
      <p:sp>
        <p:nvSpPr>
          <p:cNvPr id="113" name="PlaceHolder 1"/>
          <p:cNvSpPr>
            <a:spLocks noGrp="1"/>
          </p:cNvSpPr>
          <p:nvPr>
            <p:ph type="title"/>
          </p:nvPr>
        </p:nvSpPr>
        <p:spPr>
          <a:xfrm>
            <a:off x="714240" y="923760"/>
            <a:ext cx="6838560" cy="1780920"/>
          </a:xfrm>
          <a:prstGeom prst="rect">
            <a:avLst/>
          </a:prstGeom>
          <a:noFill/>
          <a:ln w="0">
            <a:noFill/>
          </a:ln>
        </p:spPr>
        <p:txBody>
          <a:bodyPr lIns="91440" tIns="91440" rIns="91440" bIns="91440" anchor="b">
            <a:normAutofit fontScale="90000"/>
          </a:bodyPr>
          <a:lstStyle/>
          <a:p>
            <a:pPr indent="0">
              <a:lnSpc>
                <a:spcPct val="80000"/>
              </a:lnSpc>
              <a:buNone/>
              <a:tabLst>
                <a:tab pos="0" algn="l"/>
              </a:tabLst>
            </a:pPr>
            <a:r>
              <a:rPr lang="en-US" sz="6500" b="1" u="none" strike="noStrike">
                <a:solidFill>
                  <a:schemeClr val="dk1"/>
                </a:solidFill>
                <a:effectLst/>
                <a:uFillTx/>
                <a:latin typeface="Inter Tight"/>
              </a:rPr>
              <a:t>Digital Skills </a:t>
            </a:r>
            <a:r>
              <a:rPr lang="en-US" sz="6500" b="1">
                <a:solidFill>
                  <a:schemeClr val="dk1"/>
                </a:solidFill>
                <a:latin typeface="Inter Tight"/>
              </a:rPr>
              <a:t>A</a:t>
            </a:r>
            <a:r>
              <a:rPr lang="en-US" sz="6500" b="1" u="none" strike="noStrike">
                <a:solidFill>
                  <a:schemeClr val="dk1"/>
                </a:solidFill>
                <a:effectLst/>
                <a:uFillTx/>
                <a:latin typeface="Inter Tight"/>
              </a:rPr>
              <a:t>nd Research Methods </a:t>
            </a:r>
            <a:endParaRPr lang="fr-FR" sz="6500" b="0" u="none" strike="noStrike">
              <a:solidFill>
                <a:schemeClr val="dk1"/>
              </a:solidFill>
              <a:effectLst/>
              <a:uFillTx/>
              <a:latin typeface="Arial"/>
            </a:endParaRPr>
          </a:p>
        </p:txBody>
      </p:sp>
      <p:cxnSp>
        <p:nvCxnSpPr>
          <p:cNvPr id="115" name="Google Shape;201;p31"/>
          <p:cNvCxnSpPr/>
          <p:nvPr/>
        </p:nvCxnSpPr>
        <p:spPr>
          <a:xfrm>
            <a:off x="0" y="2782080"/>
            <a:ext cx="7347960" cy="360"/>
          </a:xfrm>
          <a:prstGeom prst="straightConnector1">
            <a:avLst/>
          </a:prstGeom>
          <a:ln w="9525">
            <a:solidFill>
              <a:srgbClr val="152C33"/>
            </a:solidFill>
            <a:round/>
          </a:ln>
        </p:spPr>
      </p:cxnSp>
      <p:sp>
        <p:nvSpPr>
          <p:cNvPr id="2" name="TextBox 1">
            <a:extLst>
              <a:ext uri="{FF2B5EF4-FFF2-40B4-BE49-F238E27FC236}">
                <a16:creationId xmlns:a16="http://schemas.microsoft.com/office/drawing/2014/main" id="{0F75685D-AE0E-6009-90EE-5BA9411FC223}"/>
              </a:ext>
            </a:extLst>
          </p:cNvPr>
          <p:cNvSpPr txBox="1"/>
          <p:nvPr/>
        </p:nvSpPr>
        <p:spPr>
          <a:xfrm>
            <a:off x="819087" y="2788579"/>
            <a:ext cx="7347960" cy="2031325"/>
          </a:xfrm>
          <a:prstGeom prst="rect">
            <a:avLst/>
          </a:prstGeom>
          <a:noFill/>
        </p:spPr>
        <p:txBody>
          <a:bodyPr wrap="square" lIns="91440" tIns="45720" rIns="91440" bIns="45720" rtlCol="0" anchor="t">
            <a:spAutoFit/>
          </a:bodyPr>
          <a:lstStyle/>
          <a:p>
            <a:r>
              <a:rPr lang="en-US" b="1"/>
              <a:t>Assignment Title:</a:t>
            </a:r>
            <a:r>
              <a:rPr lang="en-US"/>
              <a:t> </a:t>
            </a:r>
            <a:r>
              <a:rPr lang="en-US">
                <a:solidFill>
                  <a:schemeClr val="dk1"/>
                </a:solidFill>
                <a:latin typeface="Arial"/>
                <a:ea typeface="Lato"/>
                <a:cs typeface="Arial"/>
              </a:rPr>
              <a:t>Greenfield </a:t>
            </a:r>
            <a:r>
              <a:rPr lang="en-US" sz="1800" b="0" u="none" strike="noStrike">
                <a:solidFill>
                  <a:schemeClr val="dk1"/>
                </a:solidFill>
                <a:effectLst/>
                <a:uFillTx/>
                <a:latin typeface="Arial"/>
                <a:ea typeface="Lato"/>
                <a:cs typeface="Arial"/>
              </a:rPr>
              <a:t>Home Care Agency</a:t>
            </a:r>
            <a:endParaRPr lang="en-US">
              <a:solidFill>
                <a:schemeClr val="dk1"/>
              </a:solidFill>
              <a:latin typeface="Arial"/>
              <a:cs typeface="Arial"/>
            </a:endParaRPr>
          </a:p>
          <a:p>
            <a:r>
              <a:rPr lang="en-US" b="1"/>
              <a:t>Module Code:</a:t>
            </a:r>
            <a:r>
              <a:rPr lang="en-US"/>
              <a:t> LCHS4007</a:t>
            </a:r>
            <a:endParaRPr lang="en-US">
              <a:cs typeface="Arial"/>
            </a:endParaRPr>
          </a:p>
          <a:p>
            <a:r>
              <a:rPr lang="en-US" b="1"/>
              <a:t>Lecturer Name: </a:t>
            </a:r>
            <a:r>
              <a:rPr lang="en-US"/>
              <a:t>Markus </a:t>
            </a:r>
            <a:r>
              <a:rPr lang="en-US" err="1"/>
              <a:t>Klingelfuss</a:t>
            </a:r>
            <a:endParaRPr lang="en-US">
              <a:cs typeface="Arial"/>
            </a:endParaRPr>
          </a:p>
          <a:p>
            <a:r>
              <a:rPr lang="en-US" b="1">
                <a:cs typeface="Arial"/>
              </a:rPr>
              <a:t>Group 5</a:t>
            </a:r>
          </a:p>
          <a:p>
            <a:r>
              <a:rPr lang="en-US"/>
              <a:t>Naznin Sumar - 2529022</a:t>
            </a:r>
            <a:endParaRPr lang="en-US">
              <a:cs typeface="Arial"/>
            </a:endParaRPr>
          </a:p>
          <a:p>
            <a:r>
              <a:rPr lang="en-US"/>
              <a:t>Rabab Mohamed - 2528253</a:t>
            </a:r>
            <a:endParaRPr lang="en-US">
              <a:cs typeface="Arial"/>
            </a:endParaRPr>
          </a:p>
          <a:p>
            <a:r>
              <a:rPr lang="en-US" err="1">
                <a:cs typeface="Arial"/>
              </a:rPr>
              <a:t>Ahmadunnisha</a:t>
            </a:r>
            <a:r>
              <a:rPr lang="en-US">
                <a:cs typeface="Arial"/>
              </a:rPr>
              <a:t> Sheik - 2528582</a:t>
            </a:r>
            <a:endParaRPr lang="en-US"/>
          </a:p>
        </p:txBody>
      </p:sp>
      <p:pic>
        <p:nvPicPr>
          <p:cNvPr id="2052" name="Picture 4">
            <a:extLst>
              <a:ext uri="{FF2B5EF4-FFF2-40B4-BE49-F238E27FC236}">
                <a16:creationId xmlns:a16="http://schemas.microsoft.com/office/drawing/2014/main" id="{67F28A49-0AA9-B12C-C7D6-A0D6C333E1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569" y="2782080"/>
            <a:ext cx="699478" cy="7695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753BD-1B6C-9897-982A-96BC44A35209}"/>
              </a:ext>
            </a:extLst>
          </p:cNvPr>
          <p:cNvSpPr>
            <a:spLocks noGrp="1"/>
          </p:cNvSpPr>
          <p:nvPr>
            <p:ph type="title"/>
          </p:nvPr>
        </p:nvSpPr>
        <p:spPr>
          <a:xfrm>
            <a:off x="713160" y="365585"/>
            <a:ext cx="7910640" cy="572400"/>
          </a:xfrm>
        </p:spPr>
        <p:txBody>
          <a:bodyPr/>
          <a:lstStyle/>
          <a:p>
            <a:r>
              <a:rPr lang="en-US" b="1"/>
              <a:t>Table of Contents</a:t>
            </a:r>
          </a:p>
        </p:txBody>
      </p:sp>
      <p:sp>
        <p:nvSpPr>
          <p:cNvPr id="3" name="Text Placeholder 2">
            <a:extLst>
              <a:ext uri="{FF2B5EF4-FFF2-40B4-BE49-F238E27FC236}">
                <a16:creationId xmlns:a16="http://schemas.microsoft.com/office/drawing/2014/main" id="{B17AFA8C-29CA-2E4E-B5BC-56669FA0AA51}"/>
              </a:ext>
            </a:extLst>
          </p:cNvPr>
          <p:cNvSpPr>
            <a:spLocks noGrp="1"/>
          </p:cNvSpPr>
          <p:nvPr>
            <p:ph type="body"/>
          </p:nvPr>
        </p:nvSpPr>
        <p:spPr>
          <a:xfrm>
            <a:off x="713160" y="937220"/>
            <a:ext cx="5075481" cy="3848260"/>
          </a:xfrm>
        </p:spPr>
        <p:txBody>
          <a:bodyPr/>
          <a:lstStyle/>
          <a:p>
            <a:pPr>
              <a:lnSpc>
                <a:spcPct val="150000"/>
              </a:lnSpc>
            </a:pPr>
            <a:r>
              <a:rPr lang="en-US" sz="1600" err="1">
                <a:solidFill>
                  <a:srgbClr val="000000"/>
                </a:solidFill>
                <a:latin typeface="Wingdings"/>
                <a:sym typeface="Wingdings"/>
              </a:rPr>
              <a:t>v</a:t>
            </a:r>
            <a:r>
              <a:rPr lang="en-US" sz="1600" err="1"/>
              <a:t>Introduction</a:t>
            </a:r>
            <a:endParaRPr lang="en-US" err="1">
              <a:cs typeface="Arial"/>
            </a:endParaRPr>
          </a:p>
          <a:p>
            <a:pPr>
              <a:lnSpc>
                <a:spcPct val="150000"/>
              </a:lnSpc>
            </a:pPr>
            <a:r>
              <a:rPr lang="en-US" sz="1600" err="1">
                <a:solidFill>
                  <a:srgbClr val="000000"/>
                </a:solidFill>
                <a:latin typeface="Wingdings"/>
                <a:sym typeface="Wingdings"/>
              </a:rPr>
              <a:t>v</a:t>
            </a:r>
            <a:r>
              <a:rPr lang="en-US" sz="1600" err="1"/>
              <a:t>What</a:t>
            </a:r>
            <a:r>
              <a:rPr lang="en-US" sz="1600"/>
              <a:t> is Microsoft PowerPoint</a:t>
            </a:r>
            <a:endParaRPr lang="en-US">
              <a:cs typeface="Arial"/>
            </a:endParaRPr>
          </a:p>
          <a:p>
            <a:pPr>
              <a:lnSpc>
                <a:spcPct val="150000"/>
              </a:lnSpc>
            </a:pPr>
            <a:r>
              <a:rPr lang="en-US" sz="1600" err="1">
                <a:solidFill>
                  <a:srgbClr val="000000"/>
                </a:solidFill>
                <a:latin typeface="Wingdings"/>
                <a:sym typeface="Wingdings"/>
              </a:rPr>
              <a:t>v</a:t>
            </a:r>
            <a:r>
              <a:rPr lang="en-US" sz="1600" err="1"/>
              <a:t>Uses</a:t>
            </a:r>
            <a:r>
              <a:rPr lang="en-US" sz="1600"/>
              <a:t> in healthcare Setting (Care Home)</a:t>
            </a:r>
            <a:endParaRPr lang="en-US">
              <a:cs typeface="Arial"/>
            </a:endParaRPr>
          </a:p>
          <a:p>
            <a:pPr>
              <a:lnSpc>
                <a:spcPct val="150000"/>
              </a:lnSpc>
            </a:pPr>
            <a:r>
              <a:rPr lang="en-US" sz="1600" err="1">
                <a:solidFill>
                  <a:srgbClr val="000000"/>
                </a:solidFill>
                <a:latin typeface="Wingdings"/>
                <a:sym typeface="Wingdings"/>
              </a:rPr>
              <a:t>v</a:t>
            </a:r>
            <a:r>
              <a:rPr lang="en-US" sz="1600" err="1"/>
              <a:t>Advantages</a:t>
            </a:r>
            <a:r>
              <a:rPr lang="en-US" sz="1600"/>
              <a:t> and Disadvantages (PowerPoint)</a:t>
            </a:r>
            <a:endParaRPr lang="en-US">
              <a:cs typeface="Arial"/>
            </a:endParaRPr>
          </a:p>
          <a:p>
            <a:pPr>
              <a:lnSpc>
                <a:spcPct val="150000"/>
              </a:lnSpc>
            </a:pPr>
            <a:r>
              <a:rPr lang="en-US" sz="1600" err="1">
                <a:solidFill>
                  <a:srgbClr val="000000"/>
                </a:solidFill>
                <a:latin typeface="Wingdings"/>
                <a:sym typeface="Wingdings"/>
              </a:rPr>
              <a:t>v</a:t>
            </a:r>
            <a:r>
              <a:rPr lang="en-US" sz="1600" err="1"/>
              <a:t>What</a:t>
            </a:r>
            <a:r>
              <a:rPr lang="en-US" sz="1600"/>
              <a:t> is Microsoft Teams</a:t>
            </a:r>
            <a:endParaRPr lang="en-US">
              <a:cs typeface="Arial"/>
            </a:endParaRPr>
          </a:p>
          <a:p>
            <a:pPr>
              <a:lnSpc>
                <a:spcPct val="150000"/>
              </a:lnSpc>
            </a:pPr>
            <a:r>
              <a:rPr lang="en-US" sz="1600" err="1">
                <a:solidFill>
                  <a:srgbClr val="000000"/>
                </a:solidFill>
                <a:latin typeface="Wingdings"/>
                <a:sym typeface="Wingdings"/>
              </a:rPr>
              <a:t>v</a:t>
            </a:r>
            <a:r>
              <a:rPr lang="en-US" sz="1600" err="1"/>
              <a:t>Uses</a:t>
            </a:r>
            <a:r>
              <a:rPr lang="en-US" sz="1600"/>
              <a:t> in healthcare Setting (Care Home)</a:t>
            </a:r>
            <a:endParaRPr lang="en-US">
              <a:cs typeface="Arial"/>
            </a:endParaRPr>
          </a:p>
          <a:p>
            <a:pPr>
              <a:lnSpc>
                <a:spcPct val="150000"/>
              </a:lnSpc>
            </a:pPr>
            <a:r>
              <a:rPr lang="en-US" sz="1600" err="1">
                <a:solidFill>
                  <a:srgbClr val="000000"/>
                </a:solidFill>
                <a:latin typeface="Wingdings"/>
                <a:sym typeface="Wingdings"/>
              </a:rPr>
              <a:t>v</a:t>
            </a:r>
            <a:r>
              <a:rPr lang="en-US" sz="1600" err="1"/>
              <a:t>Advantages</a:t>
            </a:r>
            <a:r>
              <a:rPr lang="en-US" sz="1600"/>
              <a:t> and Disadvantages (Teams)</a:t>
            </a:r>
            <a:endParaRPr lang="en-US">
              <a:cs typeface="Arial"/>
            </a:endParaRPr>
          </a:p>
          <a:p>
            <a:pPr>
              <a:lnSpc>
                <a:spcPct val="150000"/>
              </a:lnSpc>
            </a:pPr>
            <a:r>
              <a:rPr lang="en-US" sz="1600" err="1">
                <a:solidFill>
                  <a:srgbClr val="000000"/>
                </a:solidFill>
                <a:latin typeface="Wingdings"/>
                <a:sym typeface="Wingdings"/>
              </a:rPr>
              <a:t>v</a:t>
            </a:r>
            <a:r>
              <a:rPr lang="en-US" sz="1600" err="1"/>
              <a:t>Digital</a:t>
            </a:r>
            <a:r>
              <a:rPr lang="en-US" sz="1600"/>
              <a:t> Safety</a:t>
            </a:r>
            <a:endParaRPr lang="en-US">
              <a:cs typeface="Arial"/>
            </a:endParaRPr>
          </a:p>
          <a:p>
            <a:pPr>
              <a:lnSpc>
                <a:spcPct val="150000"/>
              </a:lnSpc>
            </a:pPr>
            <a:r>
              <a:rPr lang="en-US" sz="1600" err="1">
                <a:solidFill>
                  <a:srgbClr val="000000"/>
                </a:solidFill>
                <a:latin typeface="Wingdings"/>
                <a:sym typeface="Wingdings"/>
              </a:rPr>
              <a:t>v</a:t>
            </a:r>
            <a:r>
              <a:rPr lang="en-US" sz="1600" err="1"/>
              <a:t>Conclusion</a:t>
            </a:r>
            <a:endParaRPr lang="en-US" err="1">
              <a:cs typeface="Arial"/>
            </a:endParaRPr>
          </a:p>
          <a:p>
            <a:pPr>
              <a:lnSpc>
                <a:spcPct val="150000"/>
              </a:lnSpc>
            </a:pPr>
            <a:r>
              <a:rPr lang="en-US" sz="1600" err="1">
                <a:solidFill>
                  <a:srgbClr val="000000"/>
                </a:solidFill>
                <a:latin typeface="Wingdings"/>
                <a:sym typeface="Wingdings"/>
              </a:rPr>
              <a:t>v</a:t>
            </a:r>
            <a:r>
              <a:rPr lang="en-US" sz="1600" err="1"/>
              <a:t>Reference</a:t>
            </a:r>
            <a:r>
              <a:rPr lang="en-US" sz="1600"/>
              <a:t> List</a:t>
            </a:r>
            <a:endParaRPr lang="en-US">
              <a:cs typeface="Arial"/>
            </a:endParaRPr>
          </a:p>
        </p:txBody>
      </p:sp>
      <p:pic>
        <p:nvPicPr>
          <p:cNvPr id="1028" name="Picture 4" descr="Microsoft 365 Business Products - SouthEast IT Melbourne">
            <a:extLst>
              <a:ext uri="{FF2B5EF4-FFF2-40B4-BE49-F238E27FC236}">
                <a16:creationId xmlns:a16="http://schemas.microsoft.com/office/drawing/2014/main" id="{3DEF56D8-C1E6-79F7-2704-219FEDA6F8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877" y="1631"/>
            <a:ext cx="3342664" cy="256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479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PlaceHolder 1"/>
          <p:cNvSpPr>
            <a:spLocks noGrp="1"/>
          </p:cNvSpPr>
          <p:nvPr>
            <p:ph type="title"/>
          </p:nvPr>
        </p:nvSpPr>
        <p:spPr>
          <a:xfrm>
            <a:off x="336750" y="310429"/>
            <a:ext cx="5876633" cy="1037880"/>
          </a:xfrm>
          <a:prstGeom prst="rect">
            <a:avLst/>
          </a:prstGeom>
          <a:noFill/>
          <a:ln w="0">
            <a:noFill/>
          </a:ln>
        </p:spPr>
        <p:txBody>
          <a:bodyPr lIns="91440" tIns="91440" rIns="91440" bIns="91440" anchor="t">
            <a:normAutofit fontScale="90000"/>
          </a:bodyPr>
          <a:lstStyle/>
          <a:p>
            <a:pPr>
              <a:lnSpc>
                <a:spcPct val="100000"/>
              </a:lnSpc>
              <a:tabLst>
                <a:tab pos="0" algn="l"/>
              </a:tabLst>
            </a:pPr>
            <a:r>
              <a:rPr lang="en-GB" sz="2800" b="1" i="0" u="none" strike="noStrike">
                <a:solidFill>
                  <a:schemeClr val="bg1">
                    <a:lumMod val="10000"/>
                  </a:schemeClr>
                </a:solidFill>
                <a:effectLst/>
                <a:latin typeface="Arial"/>
                <a:cs typeface="Arial"/>
              </a:rPr>
              <a:t>Introduction to Digital Transformation at Greenfield</a:t>
            </a:r>
            <a:br>
              <a:rPr lang="en-GB" sz="1200" b="1" i="0" u="none" strike="noStrike">
                <a:effectLst/>
                <a:latin typeface="Google Sans Flex"/>
              </a:rPr>
            </a:br>
            <a:endParaRPr lang="fr-FR" sz="3000" b="0" u="none" strike="noStrike">
              <a:solidFill>
                <a:schemeClr val="dk1"/>
              </a:solidFill>
              <a:effectLst/>
              <a:uFillTx/>
              <a:latin typeface="Arial"/>
            </a:endParaRPr>
          </a:p>
        </p:txBody>
      </p:sp>
      <p:sp>
        <p:nvSpPr>
          <p:cNvPr id="117" name="PlaceHolder 2"/>
          <p:cNvSpPr>
            <a:spLocks noGrp="1"/>
          </p:cNvSpPr>
          <p:nvPr>
            <p:ph type="subTitle"/>
          </p:nvPr>
        </p:nvSpPr>
        <p:spPr>
          <a:xfrm>
            <a:off x="406880" y="1310534"/>
            <a:ext cx="3768927" cy="3379238"/>
          </a:xfrm>
          <a:prstGeom prst="rect">
            <a:avLst/>
          </a:prstGeom>
          <a:noFill/>
          <a:ln w="0">
            <a:noFill/>
          </a:ln>
        </p:spPr>
        <p:txBody>
          <a:bodyPr lIns="91440" tIns="91440" rIns="91440" bIns="91440" anchor="t">
            <a:noAutofit/>
          </a:bodyPr>
          <a:lstStyle/>
          <a:p>
            <a:pPr>
              <a:tabLst>
                <a:tab pos="0" algn="l"/>
              </a:tabLst>
            </a:pPr>
            <a:r>
              <a:rPr lang="en-US" sz="2000">
                <a:solidFill>
                  <a:schemeClr val="dk1"/>
                </a:solidFill>
                <a:latin typeface="Arial"/>
                <a:ea typeface="Lato"/>
                <a:cs typeface="Lato"/>
              </a:rPr>
              <a:t>Microsoft 365 offers powerful tools to enhance operational efficiency, team communication, and digital safety within Greenfield Home Care Agency. This presentation explores how applications like Microsoft Teams and PowerPoint drive productivity, improve collaboration, and protect sensitive data in a healthcare setting.</a:t>
            </a:r>
            <a:endParaRPr lang="en-US" sz="2000">
              <a:solidFill>
                <a:schemeClr val="dk1"/>
              </a:solidFill>
              <a:latin typeface="Arial"/>
              <a:cs typeface="Arial"/>
            </a:endParaRPr>
          </a:p>
        </p:txBody>
      </p:sp>
      <p:pic>
        <p:nvPicPr>
          <p:cNvPr id="3076" name="Picture 4">
            <a:extLst>
              <a:ext uri="{FF2B5EF4-FFF2-40B4-BE49-F238E27FC236}">
                <a16:creationId xmlns:a16="http://schemas.microsoft.com/office/drawing/2014/main" id="{8180BBBA-6661-EC89-8D4A-EBAC236E40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3065" y="870439"/>
            <a:ext cx="1276716" cy="118696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DA3E24E2-F3DD-A58B-3A1B-461E38690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852" y="681224"/>
            <a:ext cx="1608992" cy="16089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C6D6A71-8239-B582-1F55-43DAA0299C13}"/>
              </a:ext>
            </a:extLst>
          </p:cNvPr>
          <p:cNvSpPr txBox="1"/>
          <p:nvPr/>
        </p:nvSpPr>
        <p:spPr>
          <a:xfrm>
            <a:off x="5008806" y="3371422"/>
            <a:ext cx="3417386" cy="461665"/>
          </a:xfrm>
          <a:prstGeom prst="rect">
            <a:avLst/>
          </a:prstGeom>
          <a:noFill/>
        </p:spPr>
        <p:txBody>
          <a:bodyPr wrap="square" lIns="91440" tIns="45720" rIns="91440" bIns="45720" rtlCol="0" anchor="t">
            <a:spAutoFit/>
          </a:bodyPr>
          <a:lstStyle/>
          <a:p>
            <a:r>
              <a:rPr lang="en-US" sz="2400" b="1"/>
              <a:t>Care Home Agency</a:t>
            </a:r>
          </a:p>
        </p:txBody>
      </p:sp>
      <p:sp>
        <p:nvSpPr>
          <p:cNvPr id="3" name="Right Arrow 2">
            <a:extLst>
              <a:ext uri="{FF2B5EF4-FFF2-40B4-BE49-F238E27FC236}">
                <a16:creationId xmlns:a16="http://schemas.microsoft.com/office/drawing/2014/main" id="{736D1968-829E-B580-98F0-C362F52CB41F}"/>
              </a:ext>
            </a:extLst>
          </p:cNvPr>
          <p:cNvSpPr/>
          <p:nvPr/>
        </p:nvSpPr>
        <p:spPr>
          <a:xfrm rot="3577123">
            <a:off x="5101352" y="2239628"/>
            <a:ext cx="1272575" cy="949569"/>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C84D9B77-7D1A-7CE9-A0A9-7684EB77A650}"/>
              </a:ext>
            </a:extLst>
          </p:cNvPr>
          <p:cNvSpPr/>
          <p:nvPr/>
        </p:nvSpPr>
        <p:spPr>
          <a:xfrm rot="10800000">
            <a:off x="5522573" y="1310412"/>
            <a:ext cx="956796" cy="461666"/>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a:extLst>
              <a:ext uri="{FF2B5EF4-FFF2-40B4-BE49-F238E27FC236}">
                <a16:creationId xmlns:a16="http://schemas.microsoft.com/office/drawing/2014/main" id="{72176231-3B25-2CAD-323B-8A921184C5D3}"/>
              </a:ext>
            </a:extLst>
          </p:cNvPr>
          <p:cNvSpPr/>
          <p:nvPr/>
        </p:nvSpPr>
        <p:spPr>
          <a:xfrm rot="7662078">
            <a:off x="6547142" y="2239628"/>
            <a:ext cx="1272575" cy="949569"/>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F79B7812-3EF8-53D1-66EF-9742280A8E6B}"/>
              </a:ext>
            </a:extLst>
          </p:cNvPr>
          <p:cNvSpPr/>
          <p:nvPr/>
        </p:nvSpPr>
        <p:spPr>
          <a:xfrm>
            <a:off x="6590873" y="1310412"/>
            <a:ext cx="956796" cy="461666"/>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7">
            <a:extLst>
              <a:ext uri="{FF2B5EF4-FFF2-40B4-BE49-F238E27FC236}">
                <a16:creationId xmlns:a16="http://schemas.microsoft.com/office/drawing/2014/main" id="{D240A52E-519B-3FA4-4FE0-7645841FD904}"/>
              </a:ext>
            </a:extLst>
          </p:cNvPr>
          <p:cNvSpPr/>
          <p:nvPr/>
        </p:nvSpPr>
        <p:spPr>
          <a:xfrm>
            <a:off x="6300350" y="516761"/>
            <a:ext cx="478398" cy="945173"/>
          </a:xfrm>
          <a:prstGeom prst="downArrow">
            <a:avLst/>
          </a:prstGeom>
          <a:solidFill>
            <a:schemeClr val="accent4">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logo&#10;&#10;AI-generated content may be incorrect.">
            <a:extLst>
              <a:ext uri="{FF2B5EF4-FFF2-40B4-BE49-F238E27FC236}">
                <a16:creationId xmlns:a16="http://schemas.microsoft.com/office/drawing/2014/main" id="{9EC0BE96-1DF1-32F8-2FEC-8C3CD9AB497D}"/>
              </a:ext>
            </a:extLst>
          </p:cNvPr>
          <p:cNvPicPr>
            <a:picLocks noChangeAspect="1"/>
          </p:cNvPicPr>
          <p:nvPr/>
        </p:nvPicPr>
        <p:blipFill>
          <a:blip r:embed="rId2"/>
          <a:stretch>
            <a:fillRect/>
          </a:stretch>
        </p:blipFill>
        <p:spPr>
          <a:xfrm>
            <a:off x="1018367" y="673309"/>
            <a:ext cx="7376843" cy="4152721"/>
          </a:xfrm>
          <a:prstGeom prst="rect">
            <a:avLst/>
          </a:prstGeom>
        </p:spPr>
      </p:pic>
    </p:spTree>
    <p:extLst>
      <p:ext uri="{BB962C8B-B14F-4D97-AF65-F5344CB8AC3E}">
        <p14:creationId xmlns:p14="http://schemas.microsoft.com/office/powerpoint/2010/main" val="3281306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ext&#10;&#10;AI-generated content may be incorrect.">
            <a:extLst>
              <a:ext uri="{FF2B5EF4-FFF2-40B4-BE49-F238E27FC236}">
                <a16:creationId xmlns:a16="http://schemas.microsoft.com/office/drawing/2014/main" id="{2E3F5438-5FF7-FB35-884A-87E775A27A2B}"/>
              </a:ext>
            </a:extLst>
          </p:cNvPr>
          <p:cNvPicPr>
            <a:picLocks noChangeAspect="1"/>
          </p:cNvPicPr>
          <p:nvPr/>
        </p:nvPicPr>
        <p:blipFill>
          <a:blip r:embed="rId2"/>
          <a:stretch>
            <a:fillRect/>
          </a:stretch>
        </p:blipFill>
        <p:spPr>
          <a:xfrm>
            <a:off x="873424" y="496018"/>
            <a:ext cx="7397151" cy="4162246"/>
          </a:xfrm>
          <a:prstGeom prst="rect">
            <a:avLst/>
          </a:prstGeom>
        </p:spPr>
      </p:pic>
    </p:spTree>
    <p:extLst>
      <p:ext uri="{BB962C8B-B14F-4D97-AF65-F5344CB8AC3E}">
        <p14:creationId xmlns:p14="http://schemas.microsoft.com/office/powerpoint/2010/main" val="2727654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orange text with black text&#10;&#10;AI-generated content may be incorrect.">
            <a:extLst>
              <a:ext uri="{FF2B5EF4-FFF2-40B4-BE49-F238E27FC236}">
                <a16:creationId xmlns:a16="http://schemas.microsoft.com/office/drawing/2014/main" id="{2F51E101-AAA0-1951-2135-CF43B3A9AC93}"/>
              </a:ext>
            </a:extLst>
          </p:cNvPr>
          <p:cNvPicPr>
            <a:picLocks noChangeAspect="1"/>
          </p:cNvPicPr>
          <p:nvPr/>
        </p:nvPicPr>
        <p:blipFill>
          <a:blip r:embed="rId2"/>
          <a:stretch>
            <a:fillRect/>
          </a:stretch>
        </p:blipFill>
        <p:spPr>
          <a:xfrm>
            <a:off x="593066" y="334273"/>
            <a:ext cx="7968651" cy="4474953"/>
          </a:xfrm>
          <a:prstGeom prst="rect">
            <a:avLst/>
          </a:prstGeom>
        </p:spPr>
      </p:pic>
    </p:spTree>
    <p:extLst>
      <p:ext uri="{BB962C8B-B14F-4D97-AF65-F5344CB8AC3E}">
        <p14:creationId xmlns:p14="http://schemas.microsoft.com/office/powerpoint/2010/main" val="101181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orange text on a white background&#10;&#10;AI-generated content may be incorrect.">
            <a:extLst>
              <a:ext uri="{FF2B5EF4-FFF2-40B4-BE49-F238E27FC236}">
                <a16:creationId xmlns:a16="http://schemas.microsoft.com/office/drawing/2014/main" id="{C5F64272-B787-D51E-B2CE-2505EBA7F40E}"/>
              </a:ext>
            </a:extLst>
          </p:cNvPr>
          <p:cNvPicPr>
            <a:picLocks noChangeAspect="1"/>
          </p:cNvPicPr>
          <p:nvPr/>
        </p:nvPicPr>
        <p:blipFill>
          <a:blip r:embed="rId2"/>
          <a:stretch>
            <a:fillRect/>
          </a:stretch>
        </p:blipFill>
        <p:spPr>
          <a:xfrm>
            <a:off x="560717" y="323489"/>
            <a:ext cx="8022567" cy="4507303"/>
          </a:xfrm>
          <a:prstGeom prst="rect">
            <a:avLst/>
          </a:prstGeom>
        </p:spPr>
      </p:pic>
    </p:spTree>
    <p:extLst>
      <p:ext uri="{BB962C8B-B14F-4D97-AF65-F5344CB8AC3E}">
        <p14:creationId xmlns:p14="http://schemas.microsoft.com/office/powerpoint/2010/main" val="1710318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powerpoint&#10;&#10;AI-generated content may be incorrect.">
            <a:extLst>
              <a:ext uri="{FF2B5EF4-FFF2-40B4-BE49-F238E27FC236}">
                <a16:creationId xmlns:a16="http://schemas.microsoft.com/office/drawing/2014/main" id="{6051053E-093C-994B-C352-DE1E9AD2B023}"/>
              </a:ext>
            </a:extLst>
          </p:cNvPr>
          <p:cNvPicPr>
            <a:picLocks noChangeAspect="1"/>
          </p:cNvPicPr>
          <p:nvPr/>
        </p:nvPicPr>
        <p:blipFill>
          <a:blip r:embed="rId2"/>
          <a:stretch>
            <a:fillRect/>
          </a:stretch>
        </p:blipFill>
        <p:spPr>
          <a:xfrm>
            <a:off x="700896" y="388189"/>
            <a:ext cx="7742207" cy="4356339"/>
          </a:xfrm>
          <a:prstGeom prst="rect">
            <a:avLst/>
          </a:prstGeom>
        </p:spPr>
      </p:pic>
    </p:spTree>
    <p:extLst>
      <p:ext uri="{BB962C8B-B14F-4D97-AF65-F5344CB8AC3E}">
        <p14:creationId xmlns:p14="http://schemas.microsoft.com/office/powerpoint/2010/main" val="337198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PlaceHolder 1"/>
          <p:cNvSpPr>
            <a:spLocks noGrp="1"/>
          </p:cNvSpPr>
          <p:nvPr>
            <p:ph type="title"/>
          </p:nvPr>
        </p:nvSpPr>
        <p:spPr>
          <a:xfrm>
            <a:off x="714239" y="447840"/>
            <a:ext cx="4811311" cy="1037880"/>
          </a:xfrm>
          <a:prstGeom prst="rect">
            <a:avLst/>
          </a:prstGeom>
          <a:noFill/>
          <a:ln w="0">
            <a:noFill/>
          </a:ln>
        </p:spPr>
        <p:txBody>
          <a:bodyPr lIns="91440" tIns="91440" rIns="91440" bIns="91440" anchor="t">
            <a:normAutofit fontScale="90000"/>
          </a:bodyPr>
          <a:lstStyle/>
          <a:p>
            <a:pPr indent="0">
              <a:lnSpc>
                <a:spcPct val="100000"/>
              </a:lnSpc>
              <a:buNone/>
              <a:tabLst>
                <a:tab pos="0" algn="l"/>
              </a:tabLst>
            </a:pPr>
            <a:r>
              <a:rPr lang="fr-FR" sz="3000" b="1" u="none" strike="noStrike" err="1">
                <a:solidFill>
                  <a:schemeClr val="dk1"/>
                </a:solidFill>
                <a:effectLst/>
                <a:uFillTx/>
                <a:latin typeface="Arial"/>
              </a:rPr>
              <a:t>What</a:t>
            </a:r>
            <a:r>
              <a:rPr lang="fr-FR" sz="3000" b="1" u="none" strike="noStrike">
                <a:solidFill>
                  <a:schemeClr val="dk1"/>
                </a:solidFill>
                <a:effectLst/>
                <a:uFillTx/>
                <a:latin typeface="Arial"/>
              </a:rPr>
              <a:t> Is Microsoft Teams?</a:t>
            </a:r>
          </a:p>
        </p:txBody>
      </p:sp>
      <p:pic>
        <p:nvPicPr>
          <p:cNvPr id="4098" name="Picture 2" descr="示意图&#10;&#10;已自动生成说明">
            <a:extLst>
              <a:ext uri="{FF2B5EF4-FFF2-40B4-BE49-F238E27FC236}">
                <a16:creationId xmlns:a16="http://schemas.microsoft.com/office/drawing/2014/main" id="{DEF4B18B-88DB-22AD-4913-C30821DD75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3348" y="1619121"/>
            <a:ext cx="2548739" cy="238530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E061605A-9BD1-4F4D-DF8A-668C0D7106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4481" y="225580"/>
            <a:ext cx="1116362" cy="10378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42EB474-75AF-BA4B-4C16-6FA039E19A4B}"/>
              </a:ext>
            </a:extLst>
          </p:cNvPr>
          <p:cNvSpPr txBox="1"/>
          <p:nvPr/>
        </p:nvSpPr>
        <p:spPr>
          <a:xfrm>
            <a:off x="1896026" y="1726077"/>
            <a:ext cx="5042388" cy="369332"/>
          </a:xfrm>
          <a:prstGeom prst="rect">
            <a:avLst/>
          </a:prstGeom>
          <a:noFill/>
        </p:spPr>
        <p:txBody>
          <a:bodyPr wrap="square">
            <a:spAutoFit/>
          </a:bodyPr>
          <a:lstStyle/>
          <a:p>
            <a:r>
              <a:rPr lang="en-GB" b="0" i="0" u="none" strike="noStrike">
                <a:solidFill>
                  <a:srgbClr val="000000"/>
                </a:solidFill>
                <a:effectLst/>
                <a:latin typeface="-webkit-standard"/>
              </a:rPr>
              <a:t>Launched in 2017 </a:t>
            </a:r>
            <a:endParaRPr lang="en-US"/>
          </a:p>
        </p:txBody>
      </p:sp>
      <p:sp>
        <p:nvSpPr>
          <p:cNvPr id="6" name="TextBox 5">
            <a:extLst>
              <a:ext uri="{FF2B5EF4-FFF2-40B4-BE49-F238E27FC236}">
                <a16:creationId xmlns:a16="http://schemas.microsoft.com/office/drawing/2014/main" id="{21F4D132-8483-DE58-EE85-A4612048AB4D}"/>
              </a:ext>
            </a:extLst>
          </p:cNvPr>
          <p:cNvSpPr txBox="1"/>
          <p:nvPr/>
        </p:nvSpPr>
        <p:spPr>
          <a:xfrm>
            <a:off x="6256644" y="2044371"/>
            <a:ext cx="5042388" cy="369332"/>
          </a:xfrm>
          <a:prstGeom prst="rect">
            <a:avLst/>
          </a:prstGeom>
          <a:noFill/>
        </p:spPr>
        <p:txBody>
          <a:bodyPr wrap="square" lIns="91440" tIns="45720" rIns="91440" bIns="45720" anchor="t">
            <a:spAutoFit/>
          </a:bodyPr>
          <a:lstStyle/>
          <a:p>
            <a:r>
              <a:rPr lang="en-GB">
                <a:solidFill>
                  <a:srgbClr val="000000"/>
                </a:solidFill>
                <a:latin typeface="Calibri" panose="020F0502020204030204" pitchFamily="34" charset="0"/>
              </a:rPr>
              <a:t>Cloud based Software</a:t>
            </a:r>
            <a:endParaRPr lang="en-US">
              <a:solidFill>
                <a:srgbClr val="000000"/>
              </a:solidFill>
              <a:latin typeface="Calibri" panose="020F0502020204030204" pitchFamily="34" charset="0"/>
            </a:endParaRPr>
          </a:p>
        </p:txBody>
      </p:sp>
      <p:sp>
        <p:nvSpPr>
          <p:cNvPr id="7" name="TextBox 6">
            <a:extLst>
              <a:ext uri="{FF2B5EF4-FFF2-40B4-BE49-F238E27FC236}">
                <a16:creationId xmlns:a16="http://schemas.microsoft.com/office/drawing/2014/main" id="{CB42C545-393C-64E3-6B0C-626F9EE3AB3D}"/>
              </a:ext>
            </a:extLst>
          </p:cNvPr>
          <p:cNvSpPr txBox="1"/>
          <p:nvPr/>
        </p:nvSpPr>
        <p:spPr>
          <a:xfrm>
            <a:off x="118378" y="2766768"/>
            <a:ext cx="4218245" cy="369332"/>
          </a:xfrm>
          <a:prstGeom prst="rect">
            <a:avLst/>
          </a:prstGeom>
          <a:noFill/>
        </p:spPr>
        <p:txBody>
          <a:bodyPr wrap="square" rtlCol="0">
            <a:spAutoFit/>
          </a:bodyPr>
          <a:lstStyle/>
          <a:p>
            <a:r>
              <a:rPr lang="en-US" sz="1800" b="0" i="0" u="none" strike="noStrike">
                <a:solidFill>
                  <a:srgbClr val="000000"/>
                </a:solidFill>
                <a:effectLst/>
                <a:latin typeface="Calibri" panose="020F0502020204030204" pitchFamily="34" charset="0"/>
              </a:rPr>
              <a:t>Supports personal and enterprise use</a:t>
            </a:r>
            <a:endParaRPr lang="en-US"/>
          </a:p>
        </p:txBody>
      </p:sp>
      <p:sp>
        <p:nvSpPr>
          <p:cNvPr id="8" name="TextBox 7">
            <a:extLst>
              <a:ext uri="{FF2B5EF4-FFF2-40B4-BE49-F238E27FC236}">
                <a16:creationId xmlns:a16="http://schemas.microsoft.com/office/drawing/2014/main" id="{A44936ED-1160-D613-C969-590C935813D2}"/>
              </a:ext>
            </a:extLst>
          </p:cNvPr>
          <p:cNvSpPr txBox="1"/>
          <p:nvPr/>
        </p:nvSpPr>
        <p:spPr>
          <a:xfrm>
            <a:off x="6418385" y="3385038"/>
            <a:ext cx="2548738" cy="646331"/>
          </a:xfrm>
          <a:prstGeom prst="rect">
            <a:avLst/>
          </a:prstGeom>
          <a:noFill/>
        </p:spPr>
        <p:txBody>
          <a:bodyPr wrap="square" rtlCol="0">
            <a:spAutoFit/>
          </a:bodyPr>
          <a:lstStyle/>
          <a:p>
            <a:r>
              <a:rPr lang="en-US" sz="1800" b="0" i="0" u="none" strike="noStrike">
                <a:solidFill>
                  <a:srgbClr val="000000"/>
                </a:solidFill>
                <a:effectLst/>
                <a:latin typeface="Calibri" panose="020F0502020204030204" pitchFamily="34" charset="0"/>
              </a:rPr>
              <a:t>Available on Windows, Mac, IOS &amp; Android</a:t>
            </a:r>
            <a:r>
              <a:rPr lang="en-US" sz="1800" b="0" i="0" u="none" strike="noStrike">
                <a:effectLst/>
                <a:latin typeface="Calibri" panose="020F0502020204030204" pitchFamily="34" charset="0"/>
              </a:rPr>
              <a:t>​</a:t>
            </a:r>
            <a:endParaRPr lang="en-US"/>
          </a:p>
        </p:txBody>
      </p:sp>
      <p:sp>
        <p:nvSpPr>
          <p:cNvPr id="9" name="TextBox 8">
            <a:extLst>
              <a:ext uri="{FF2B5EF4-FFF2-40B4-BE49-F238E27FC236}">
                <a16:creationId xmlns:a16="http://schemas.microsoft.com/office/drawing/2014/main" id="{F5BDFC01-3293-A24D-21A4-5DA25FE43215}"/>
              </a:ext>
            </a:extLst>
          </p:cNvPr>
          <p:cNvSpPr txBox="1"/>
          <p:nvPr/>
        </p:nvSpPr>
        <p:spPr>
          <a:xfrm>
            <a:off x="521792" y="4417148"/>
            <a:ext cx="3411416" cy="369332"/>
          </a:xfrm>
          <a:prstGeom prst="rect">
            <a:avLst/>
          </a:prstGeom>
          <a:noFill/>
        </p:spPr>
        <p:txBody>
          <a:bodyPr wrap="square" rtlCol="0">
            <a:spAutoFit/>
          </a:bodyPr>
          <a:lstStyle/>
          <a:p>
            <a:r>
              <a:rPr lang="en-GB" b="0" i="0" u="none" strike="noStrike">
                <a:solidFill>
                  <a:srgbClr val="000000"/>
                </a:solidFill>
                <a:effectLst/>
                <a:latin typeface="Calibri" panose="020F0502020204030204" pitchFamily="34" charset="0"/>
              </a:rPr>
              <a:t>(Robinson &amp; O'Neill, 2024)</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p:cNvSpPr>
          <p:nvPr>
            <p:ph type="title"/>
          </p:nvPr>
        </p:nvSpPr>
        <p:spPr>
          <a:xfrm>
            <a:off x="656640" y="0"/>
            <a:ext cx="7914960" cy="571320"/>
          </a:xfrm>
          <a:prstGeom prst="rect">
            <a:avLst/>
          </a:prstGeom>
          <a:noFill/>
          <a:ln w="0">
            <a:noFill/>
          </a:ln>
        </p:spPr>
        <p:txBody>
          <a:bodyPr lIns="91440" tIns="91440" rIns="91440" bIns="91440" anchor="t">
            <a:normAutofit fontScale="90000"/>
          </a:bodyPr>
          <a:lstStyle/>
          <a:p>
            <a:pPr>
              <a:lnSpc>
                <a:spcPct val="100000"/>
              </a:lnSpc>
              <a:tabLst>
                <a:tab pos="0" algn="l"/>
              </a:tabLst>
            </a:pPr>
            <a:r>
              <a:rPr lang="en-US" sz="3000" b="1">
                <a:solidFill>
                  <a:schemeClr val="dk1"/>
                </a:solidFill>
                <a:latin typeface="Inter Tight"/>
              </a:rPr>
              <a:t>Uses In The Healthcare Agency</a:t>
            </a:r>
            <a:endParaRPr lang="fr-FR" sz="3000">
              <a:solidFill>
                <a:schemeClr val="dk1"/>
              </a:solidFill>
              <a:cs typeface="Arial"/>
            </a:endParaRPr>
          </a:p>
        </p:txBody>
      </p:sp>
      <p:sp>
        <p:nvSpPr>
          <p:cNvPr id="127" name="Google Shape;290;p38"/>
          <p:cNvSpPr/>
          <p:nvPr/>
        </p:nvSpPr>
        <p:spPr>
          <a:xfrm>
            <a:off x="6534000" y="3819600"/>
            <a:ext cx="1895040" cy="495000"/>
          </a:xfrm>
          <a:prstGeom prst="rect">
            <a:avLst/>
          </a:prstGeom>
          <a:noFill/>
          <a:ln w="0">
            <a:noFill/>
          </a:ln>
        </p:spPr>
        <p:style>
          <a:lnRef idx="0">
            <a:scrgbClr r="0" g="0" b="0"/>
          </a:lnRef>
          <a:fillRef idx="0">
            <a:scrgbClr r="0" g="0" b="0"/>
          </a:fillRef>
          <a:effectRef idx="0">
            <a:scrgbClr r="0" g="0" b="0"/>
          </a:effectRef>
          <a:fontRef idx="minor"/>
        </p:style>
        <p:txBody>
          <a:bodyPr lIns="870823080" tIns="247680" rIns="870823080" bIns="247680" anchor="t">
            <a:spAutoFit/>
          </a:bodyPr>
          <a:lstStyle/>
          <a:p>
            <a:pPr algn="r" defTabSz="914400">
              <a:lnSpc>
                <a:spcPct val="100000"/>
              </a:lnSpc>
              <a:tabLst>
                <a:tab pos="0" algn="l"/>
              </a:tabLst>
            </a:pPr>
            <a:endParaRPr lang="fr-FR" sz="1800" b="0" u="none" strike="noStrike">
              <a:solidFill>
                <a:schemeClr val="dk1"/>
              </a:solidFill>
              <a:effectLst/>
              <a:uFillTx/>
              <a:latin typeface="Arial"/>
            </a:endParaRPr>
          </a:p>
        </p:txBody>
      </p:sp>
      <p:sp>
        <p:nvSpPr>
          <p:cNvPr id="128" name="Google Shape;291;p38"/>
          <p:cNvSpPr/>
          <p:nvPr/>
        </p:nvSpPr>
        <p:spPr>
          <a:xfrm>
            <a:off x="4619520" y="4238640"/>
            <a:ext cx="3809520" cy="371160"/>
          </a:xfrm>
          <a:prstGeom prst="rect">
            <a:avLst/>
          </a:prstGeom>
          <a:noFill/>
          <a:ln w="0">
            <a:noFill/>
          </a:ln>
        </p:spPr>
        <p:style>
          <a:lnRef idx="0">
            <a:scrgbClr r="0" g="0" b="0"/>
          </a:lnRef>
          <a:fillRef idx="0">
            <a:scrgbClr r="0" g="0" b="0"/>
          </a:fillRef>
          <a:effectRef idx="0">
            <a:scrgbClr r="0" g="0" b="0"/>
          </a:effectRef>
          <a:fontRef idx="minor"/>
        </p:style>
        <p:txBody>
          <a:bodyPr lIns="870823080" tIns="185760" rIns="870823080" bIns="185760" anchor="t">
            <a:spAutoFit/>
          </a:bodyPr>
          <a:lstStyle/>
          <a:p>
            <a:pPr algn="r" defTabSz="914400">
              <a:lnSpc>
                <a:spcPct val="100000"/>
              </a:lnSpc>
              <a:spcAft>
                <a:spcPts val="1199"/>
              </a:spcAft>
              <a:tabLst>
                <a:tab pos="0" algn="l"/>
              </a:tabLst>
            </a:pPr>
            <a:endParaRPr lang="fr-FR" sz="1800" b="0" u="none" strike="noStrike">
              <a:solidFill>
                <a:schemeClr val="dk1"/>
              </a:solidFill>
              <a:effectLst/>
              <a:uFillTx/>
              <a:latin typeface="Arial"/>
            </a:endParaRPr>
          </a:p>
        </p:txBody>
      </p:sp>
      <p:pic>
        <p:nvPicPr>
          <p:cNvPr id="4" name="Picture 3">
            <a:extLst>
              <a:ext uri="{FF2B5EF4-FFF2-40B4-BE49-F238E27FC236}">
                <a16:creationId xmlns:a16="http://schemas.microsoft.com/office/drawing/2014/main" id="{193BDD27-834C-2D5F-FF7B-4BC4F6A783DF}"/>
              </a:ext>
            </a:extLst>
          </p:cNvPr>
          <p:cNvPicPr>
            <a:picLocks noChangeAspect="1"/>
          </p:cNvPicPr>
          <p:nvPr/>
        </p:nvPicPr>
        <p:blipFill>
          <a:blip r:embed="rId2"/>
          <a:stretch>
            <a:fillRect/>
          </a:stretch>
        </p:blipFill>
        <p:spPr>
          <a:xfrm>
            <a:off x="572400" y="571320"/>
            <a:ext cx="7772400" cy="4255008"/>
          </a:xfrm>
          <a:prstGeom prst="rect">
            <a:avLst/>
          </a:prstGeom>
        </p:spPr>
      </p:pic>
      <p:pic>
        <p:nvPicPr>
          <p:cNvPr id="5" name="Picture 4">
            <a:extLst>
              <a:ext uri="{FF2B5EF4-FFF2-40B4-BE49-F238E27FC236}">
                <a16:creationId xmlns:a16="http://schemas.microsoft.com/office/drawing/2014/main" id="{8FEAA1EB-BA97-EB8F-7507-F05713FEE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5709" y="195912"/>
            <a:ext cx="726661" cy="6755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background with blue text&#10;&#10;AI-generated content may be incorrect.">
            <a:extLst>
              <a:ext uri="{FF2B5EF4-FFF2-40B4-BE49-F238E27FC236}">
                <a16:creationId xmlns:a16="http://schemas.microsoft.com/office/drawing/2014/main" id="{028BCC55-8586-A7BC-0C79-FF1A5DB036FA}"/>
              </a:ext>
            </a:extLst>
          </p:cNvPr>
          <p:cNvPicPr>
            <a:picLocks noChangeAspect="1"/>
          </p:cNvPicPr>
          <p:nvPr/>
        </p:nvPicPr>
        <p:blipFill>
          <a:blip r:embed="rId4"/>
          <a:stretch>
            <a:fillRect/>
          </a:stretch>
        </p:blipFill>
        <p:spPr>
          <a:xfrm>
            <a:off x="457200" y="4659313"/>
            <a:ext cx="4840288" cy="674688"/>
          </a:xfrm>
          <a:prstGeom prst="rect">
            <a:avLst/>
          </a:prstGeom>
        </p:spPr>
      </p:pic>
      <p:sp>
        <p:nvSpPr>
          <p:cNvPr id="6" name="TextBox 5">
            <a:extLst>
              <a:ext uri="{FF2B5EF4-FFF2-40B4-BE49-F238E27FC236}">
                <a16:creationId xmlns:a16="http://schemas.microsoft.com/office/drawing/2014/main" id="{50E5AD9B-FC72-CEBD-CC78-AD6959B6176E}"/>
              </a:ext>
            </a:extLst>
          </p:cNvPr>
          <p:cNvSpPr txBox="1"/>
          <p:nvPr/>
        </p:nvSpPr>
        <p:spPr>
          <a:xfrm>
            <a:off x="707047" y="845038"/>
            <a:ext cx="19489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solidFill>
                  <a:srgbClr val="1A5E6A"/>
                </a:solidFill>
                <a:cs typeface="Arial"/>
              </a:rPr>
              <a:t>Community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Rectangle 128"/>
          <p:cNvSpPr/>
          <p:nvPr/>
        </p:nvSpPr>
        <p:spPr>
          <a:xfrm>
            <a:off x="476280" y="476280"/>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defTabSz="914400">
              <a:lnSpc>
                <a:spcPct val="100000"/>
              </a:lnSpc>
              <a:tabLst>
                <a:tab pos="0" algn="l"/>
              </a:tabLst>
            </a:pPr>
            <a:r>
              <a:rPr lang="en-US" sz="3000" b="0" u="none" strike="noStrike">
                <a:solidFill>
                  <a:srgbClr val="000000"/>
                </a:solidFill>
                <a:effectLst/>
                <a:uFillTx/>
                <a:latin typeface="OpenSymbol"/>
              </a:rPr>
              <a:t>Advantages and Disadvantages (Teams)</a:t>
            </a:r>
          </a:p>
        </p:txBody>
      </p:sp>
      <p:pic>
        <p:nvPicPr>
          <p:cNvPr id="2" name="Picture 4">
            <a:extLst>
              <a:ext uri="{FF2B5EF4-FFF2-40B4-BE49-F238E27FC236}">
                <a16:creationId xmlns:a16="http://schemas.microsoft.com/office/drawing/2014/main" id="{6219B3D5-6B42-F042-F324-EB0D19D516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4481" y="225580"/>
            <a:ext cx="1116362" cy="10378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0FEAEF2-F406-FED4-6772-AD7CD93A0314}"/>
              </a:ext>
            </a:extLst>
          </p:cNvPr>
          <p:cNvSpPr txBox="1"/>
          <p:nvPr/>
        </p:nvSpPr>
        <p:spPr>
          <a:xfrm>
            <a:off x="633046" y="1263460"/>
            <a:ext cx="3332285" cy="3170099"/>
          </a:xfrm>
          <a:prstGeom prst="rect">
            <a:avLst/>
          </a:prstGeom>
          <a:noFill/>
        </p:spPr>
        <p:txBody>
          <a:bodyPr wrap="square" lIns="91440" tIns="45720" rIns="91440" bIns="45720" rtlCol="0" anchor="t">
            <a:spAutoFit/>
          </a:bodyPr>
          <a:lstStyle/>
          <a:p>
            <a:r>
              <a:rPr lang="en-US" sz="2000" b="1"/>
              <a:t>Advantages</a:t>
            </a:r>
          </a:p>
          <a:p>
            <a:r>
              <a:rPr lang="en-GB" sz="1400" b="1" i="0" u="none" strike="noStrike">
                <a:solidFill>
                  <a:schemeClr val="bg1">
                    <a:lumMod val="10000"/>
                  </a:schemeClr>
                </a:solidFill>
                <a:effectLst/>
                <a:latin typeface="Google Sans Flex"/>
              </a:rPr>
              <a:t>Enhanced Data Safety:</a:t>
            </a:r>
            <a:r>
              <a:rPr lang="en-GB" sz="1400" b="0" i="0" u="none" strike="noStrike">
                <a:solidFill>
                  <a:schemeClr val="bg1">
                    <a:lumMod val="10000"/>
                  </a:schemeClr>
                </a:solidFill>
                <a:effectLst/>
                <a:latin typeface="Google Sans Flex"/>
              </a:rPr>
              <a:t> Built-in encryption and Multi-Factor Authentication (MFA) protect sensitive patient data better than paper files (NHS England, 2024).</a:t>
            </a:r>
          </a:p>
          <a:p>
            <a:pPr marL="285750" indent="-285750">
              <a:buFont typeface="Arial" panose="020B0604020202020204" pitchFamily="34" charset="0"/>
              <a:buChar char="•"/>
            </a:pPr>
            <a:endParaRPr lang="en-US" sz="1400" b="0" i="0" u="none" strike="noStrike">
              <a:solidFill>
                <a:schemeClr val="bg1">
                  <a:lumMod val="10000"/>
                </a:schemeClr>
              </a:solidFill>
              <a:effectLst/>
              <a:latin typeface="Google Sans Flex"/>
            </a:endParaRPr>
          </a:p>
          <a:p>
            <a:r>
              <a:rPr lang="en-GB" sz="1400" b="1" i="0" u="none" strike="noStrike">
                <a:solidFill>
                  <a:schemeClr val="bg1">
                    <a:lumMod val="10000"/>
                  </a:schemeClr>
                </a:solidFill>
                <a:effectLst/>
                <a:latin typeface="Google Sans Flex"/>
              </a:rPr>
              <a:t>Real-time Collaboration:</a:t>
            </a:r>
            <a:r>
              <a:rPr lang="en-GB" sz="1400" b="0" i="0" u="none" strike="noStrike">
                <a:solidFill>
                  <a:schemeClr val="bg1">
                    <a:lumMod val="10000"/>
                  </a:schemeClr>
                </a:solidFill>
                <a:effectLst/>
                <a:latin typeface="Google Sans Flex"/>
              </a:rPr>
              <a:t> Admin and clinical staff can coordinate instantly, which is vital for urgent care escalations.</a:t>
            </a:r>
          </a:p>
          <a:p>
            <a:pPr marL="285750" indent="-285750">
              <a:buFont typeface="Arial" panose="020B0604020202020204" pitchFamily="34" charset="0"/>
              <a:buChar char="•"/>
            </a:pPr>
            <a:endParaRPr lang="en-US" sz="1400">
              <a:solidFill>
                <a:schemeClr val="bg1">
                  <a:lumMod val="10000"/>
                </a:schemeClr>
              </a:solidFill>
              <a:latin typeface="Google Sans Flex"/>
            </a:endParaRPr>
          </a:p>
          <a:p>
            <a:r>
              <a:rPr lang="en-GB" sz="1400" b="1" i="0" u="none" strike="noStrike">
                <a:solidFill>
                  <a:schemeClr val="bg1">
                    <a:lumMod val="10000"/>
                  </a:schemeClr>
                </a:solidFill>
                <a:effectLst/>
                <a:latin typeface="Google Sans Flex"/>
              </a:rPr>
              <a:t>Cost Efficiency:</a:t>
            </a:r>
            <a:r>
              <a:rPr lang="en-GB" sz="1400" b="0" i="0" u="none" strike="noStrike">
                <a:solidFill>
                  <a:schemeClr val="bg1">
                    <a:lumMod val="10000"/>
                  </a:schemeClr>
                </a:solidFill>
                <a:effectLst/>
                <a:latin typeface="Google Sans Flex"/>
              </a:rPr>
              <a:t> Since the agency already has Microsoft 365, utilizing Teams avoids the cost of buying separate, third-party software (Ethical Healthcare, 2024).</a:t>
            </a:r>
            <a:endParaRPr lang="en-US" sz="1400">
              <a:solidFill>
                <a:schemeClr val="bg1">
                  <a:lumMod val="10000"/>
                </a:schemeClr>
              </a:solidFill>
              <a:cs typeface="Arial"/>
            </a:endParaRPr>
          </a:p>
        </p:txBody>
      </p:sp>
      <p:sp>
        <p:nvSpPr>
          <p:cNvPr id="4" name="TextBox 3">
            <a:extLst>
              <a:ext uri="{FF2B5EF4-FFF2-40B4-BE49-F238E27FC236}">
                <a16:creationId xmlns:a16="http://schemas.microsoft.com/office/drawing/2014/main" id="{66C2D94E-7E5F-3B8A-C3AF-CDC6340BDC52}"/>
              </a:ext>
            </a:extLst>
          </p:cNvPr>
          <p:cNvSpPr txBox="1"/>
          <p:nvPr/>
        </p:nvSpPr>
        <p:spPr>
          <a:xfrm>
            <a:off x="4850432" y="1279335"/>
            <a:ext cx="3459285" cy="2339102"/>
          </a:xfrm>
          <a:prstGeom prst="rect">
            <a:avLst/>
          </a:prstGeom>
          <a:noFill/>
        </p:spPr>
        <p:txBody>
          <a:bodyPr wrap="square" lIns="91440" tIns="45720" rIns="91440" bIns="45720" rtlCol="0" anchor="t">
            <a:spAutoFit/>
          </a:bodyPr>
          <a:lstStyle/>
          <a:p>
            <a:r>
              <a:rPr lang="en-US" sz="2000" b="1"/>
              <a:t>Disadvantages</a:t>
            </a:r>
            <a:endParaRPr lang="en-US" sz="2000" b="1">
              <a:cs typeface="Arial"/>
            </a:endParaRPr>
          </a:p>
          <a:p>
            <a:r>
              <a:rPr lang="en-GB" sz="1400" b="1" i="0" u="none" strike="noStrike">
                <a:solidFill>
                  <a:schemeClr val="bg1">
                    <a:lumMod val="10000"/>
                  </a:schemeClr>
                </a:solidFill>
                <a:effectLst/>
                <a:latin typeface="Google Sans Flex"/>
              </a:rPr>
              <a:t>Steep Learning Curve:</a:t>
            </a:r>
            <a:r>
              <a:rPr lang="en-GB" sz="1400" b="0" i="0" u="none" strike="noStrike">
                <a:solidFill>
                  <a:schemeClr val="bg1">
                    <a:lumMod val="10000"/>
                  </a:schemeClr>
                </a:solidFill>
                <a:effectLst/>
                <a:latin typeface="Google Sans Flex"/>
              </a:rPr>
              <a:t> Employees with lower digital literacy may feel overwhelmed by the "full range of tools," leading to resistance (Centric Consulting, 2024).</a:t>
            </a:r>
            <a:endParaRPr lang="en-US" sz="1400" b="0" i="0" u="none" strike="noStrike">
              <a:solidFill>
                <a:schemeClr val="bg1">
                  <a:lumMod val="10000"/>
                </a:schemeClr>
              </a:solidFill>
              <a:effectLst/>
              <a:latin typeface="Google Sans Flex"/>
            </a:endParaRPr>
          </a:p>
          <a:p>
            <a:pPr marL="285750" indent="-285750">
              <a:buFont typeface="Arial" panose="020B0604020202020204" pitchFamily="34" charset="0"/>
              <a:buChar char="•"/>
            </a:pPr>
            <a:endParaRPr lang="en-US" sz="1400">
              <a:solidFill>
                <a:schemeClr val="bg1">
                  <a:lumMod val="10000"/>
                </a:schemeClr>
              </a:solidFill>
              <a:latin typeface="Google Sans Flex"/>
            </a:endParaRPr>
          </a:p>
          <a:p>
            <a:r>
              <a:rPr lang="en-GB" sz="1400" b="1" i="0" u="none" strike="noStrike">
                <a:solidFill>
                  <a:schemeClr val="bg1">
                    <a:lumMod val="10000"/>
                  </a:schemeClr>
                </a:solidFill>
                <a:effectLst/>
                <a:latin typeface="Google Sans Flex"/>
              </a:rPr>
              <a:t>Technical Dependency:</a:t>
            </a:r>
            <a:r>
              <a:rPr lang="en-GB" sz="1400" b="0" i="0" u="none" strike="noStrike">
                <a:solidFill>
                  <a:schemeClr val="bg1">
                    <a:lumMod val="10000"/>
                  </a:schemeClr>
                </a:solidFill>
                <a:effectLst/>
                <a:latin typeface="Google Sans Flex"/>
              </a:rPr>
              <a:t> Reliability is tied to internet connectivity; visiting carers in rural areas may face "dead zones.”</a:t>
            </a:r>
            <a:endParaRPr lang="en-US" sz="1400" b="0" i="0" u="none" strike="noStrike">
              <a:solidFill>
                <a:schemeClr val="bg1">
                  <a:lumMod val="10000"/>
                </a:schemeClr>
              </a:solidFill>
              <a:effectLst/>
              <a:latin typeface="Google Sans Flex"/>
            </a:endParaRPr>
          </a:p>
          <a:p>
            <a:pPr marL="285750" indent="-285750">
              <a:buFont typeface="Arial" panose="020B0604020202020204" pitchFamily="34" charset="0"/>
              <a:buChar char="•"/>
            </a:pPr>
            <a:endParaRPr lang="en-US" sz="1400">
              <a:solidFill>
                <a:schemeClr val="bg1">
                  <a:lumMod val="10000"/>
                </a:schemeClr>
              </a:solidFill>
              <a:latin typeface="Google Sans Flex"/>
            </a:endParaRPr>
          </a:p>
        </p:txBody>
      </p:sp>
      <p:pic>
        <p:nvPicPr>
          <p:cNvPr id="6" name="Graphic 5" descr="Thumbs up sign with solid fill">
            <a:extLst>
              <a:ext uri="{FF2B5EF4-FFF2-40B4-BE49-F238E27FC236}">
                <a16:creationId xmlns:a16="http://schemas.microsoft.com/office/drawing/2014/main" id="{020DCA8C-7F67-274C-9276-A097985B88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1573144"/>
            <a:ext cx="477837" cy="485776"/>
          </a:xfrm>
          <a:prstGeom prst="rect">
            <a:avLst/>
          </a:prstGeom>
        </p:spPr>
      </p:pic>
      <p:pic>
        <p:nvPicPr>
          <p:cNvPr id="7" name="Graphic 6" descr="Thumbs up sign with solid fill">
            <a:extLst>
              <a:ext uri="{FF2B5EF4-FFF2-40B4-BE49-F238E27FC236}">
                <a16:creationId xmlns:a16="http://schemas.microsoft.com/office/drawing/2014/main" id="{4AD295E9-E7B9-E97C-2E33-536FE81DA1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3538728"/>
            <a:ext cx="517525" cy="509588"/>
          </a:xfrm>
          <a:prstGeom prst="rect">
            <a:avLst/>
          </a:prstGeom>
        </p:spPr>
      </p:pic>
      <p:pic>
        <p:nvPicPr>
          <p:cNvPr id="8" name="Graphic 7" descr="Thumbs up sign with solid fill">
            <a:extLst>
              <a:ext uri="{FF2B5EF4-FFF2-40B4-BE49-F238E27FC236}">
                <a16:creationId xmlns:a16="http://schemas.microsoft.com/office/drawing/2014/main" id="{8FAD8E23-901B-4C57-5B06-3B6C9EEF73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2633594"/>
            <a:ext cx="538266" cy="469901"/>
          </a:xfrm>
          <a:prstGeom prst="rect">
            <a:avLst/>
          </a:prstGeom>
        </p:spPr>
      </p:pic>
      <p:pic>
        <p:nvPicPr>
          <p:cNvPr id="14" name="Graphic 13" descr="Thumbs Down with solid fill">
            <a:extLst>
              <a:ext uri="{FF2B5EF4-FFF2-40B4-BE49-F238E27FC236}">
                <a16:creationId xmlns:a16="http://schemas.microsoft.com/office/drawing/2014/main" id="{6AD50DCC-16D2-B1B9-96AC-7B529275A44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73711" y="1604894"/>
            <a:ext cx="469901" cy="469900"/>
          </a:xfrm>
          <a:prstGeom prst="rect">
            <a:avLst/>
          </a:prstGeom>
        </p:spPr>
      </p:pic>
      <p:pic>
        <p:nvPicPr>
          <p:cNvPr id="15" name="Graphic 14" descr="Thumbs Down with solid fill">
            <a:extLst>
              <a:ext uri="{FF2B5EF4-FFF2-40B4-BE49-F238E27FC236}">
                <a16:creationId xmlns:a16="http://schemas.microsoft.com/office/drawing/2014/main" id="{35D58FF9-4940-E8E7-0131-0512EBAEE0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74266" y="2812692"/>
            <a:ext cx="477838" cy="461963"/>
          </a:xfrm>
          <a:prstGeom prst="rect">
            <a:avLst/>
          </a:prstGeom>
        </p:spPr>
      </p:pic>
      <p:pic>
        <p:nvPicPr>
          <p:cNvPr id="6148" name="Picture 4" descr="Microsoft Teams rolls out to Office 365 customers worldwide | Microsoft 365  Blog">
            <a:extLst>
              <a:ext uri="{FF2B5EF4-FFF2-40B4-BE49-F238E27FC236}">
                <a16:creationId xmlns:a16="http://schemas.microsoft.com/office/drawing/2014/main" id="{7FB5BF1B-F87B-1058-F9ED-3A48277727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8887" y="3503858"/>
            <a:ext cx="3151676" cy="1599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221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5AA56-EC38-6837-0FE7-1B5A61C2CB04}"/>
              </a:ext>
            </a:extLst>
          </p:cNvPr>
          <p:cNvSpPr>
            <a:spLocks noGrp="1"/>
          </p:cNvSpPr>
          <p:nvPr>
            <p:ph type="title"/>
          </p:nvPr>
        </p:nvSpPr>
        <p:spPr>
          <a:xfrm>
            <a:off x="630936" y="759555"/>
            <a:ext cx="7886700" cy="519958"/>
          </a:xfrm>
        </p:spPr>
        <p:txBody>
          <a:bodyPr anchor="ctr">
            <a:normAutofit fontScale="90000"/>
          </a:bodyPr>
          <a:lstStyle/>
          <a:p>
            <a:r>
              <a:rPr lang="en-US" b="1">
                <a:solidFill>
                  <a:srgbClr val="7030A0"/>
                </a:solidFill>
              </a:rPr>
              <a:t>Digital Safety</a:t>
            </a:r>
            <a:br>
              <a:rPr lang="en-US" sz="1400"/>
            </a:br>
            <a:br>
              <a:rPr lang="en-US" sz="1400"/>
            </a:br>
            <a:br>
              <a:rPr lang="en-US" sz="1400"/>
            </a:br>
            <a:endParaRPr lang="en-US" sz="1400">
              <a:solidFill>
                <a:schemeClr val="dk1"/>
              </a:solidFill>
            </a:endParaRPr>
          </a:p>
        </p:txBody>
      </p:sp>
      <p:pic>
        <p:nvPicPr>
          <p:cNvPr id="4" name="Picture 3" descr="Colorful security icons depicting online protection privacy and digital ...">
            <a:extLst>
              <a:ext uri="{FF2B5EF4-FFF2-40B4-BE49-F238E27FC236}">
                <a16:creationId xmlns:a16="http://schemas.microsoft.com/office/drawing/2014/main" id="{8659EDEA-22C4-BB6D-A4F0-A98E85F82B84}"/>
              </a:ext>
            </a:extLst>
          </p:cNvPr>
          <p:cNvPicPr>
            <a:picLocks noChangeAspect="1"/>
          </p:cNvPicPr>
          <p:nvPr/>
        </p:nvPicPr>
        <p:blipFill>
          <a:blip r:embed="rId2"/>
          <a:srcRect t="4016" r="-1" b="8998"/>
          <a:stretch>
            <a:fillRect/>
          </a:stretch>
        </p:blipFill>
        <p:spPr>
          <a:xfrm>
            <a:off x="630936" y="1459230"/>
            <a:ext cx="3752850" cy="326440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11E09282-1693-80EC-EEE3-FE4F50AF6A07}"/>
              </a:ext>
            </a:extLst>
          </p:cNvPr>
          <p:cNvSpPr txBox="1"/>
          <p:nvPr/>
        </p:nvSpPr>
        <p:spPr>
          <a:xfrm>
            <a:off x="4764786" y="1459230"/>
            <a:ext cx="3752850" cy="3264408"/>
          </a:xfrm>
          <a:prstGeom prst="rect">
            <a:avLst/>
          </a:prstGeom>
          <a:noFill/>
          <a:ln w="0">
            <a:no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endParaRPr lang="en-US" sz="1400" kern="1200">
              <a:solidFill>
                <a:schemeClr val="dk1"/>
              </a:solidFill>
            </a:endParaRPr>
          </a:p>
          <a:p>
            <a:pPr>
              <a:spcAft>
                <a:spcPts val="600"/>
              </a:spcAft>
            </a:pPr>
            <a:endParaRPr lang="en-US" sz="1400" kern="1200">
              <a:solidFill>
                <a:schemeClr val="dk1"/>
              </a:solidFill>
            </a:endParaRPr>
          </a:p>
          <a:p>
            <a:pPr>
              <a:spcAft>
                <a:spcPts val="600"/>
              </a:spcAft>
            </a:pPr>
            <a:r>
              <a:rPr lang="en-US" b="1" kern="1200">
                <a:solidFill>
                  <a:srgbClr val="7030A0"/>
                </a:solidFill>
              </a:rPr>
              <a:t>Putting strategies in place to prevent security threats to protect client and staff data and safeguarding their privacy online. (Sadiku, M.N.O. </a:t>
            </a:r>
            <a:r>
              <a:rPr lang="en-US" b="1" i="1" kern="1200">
                <a:solidFill>
                  <a:srgbClr val="7030A0"/>
                </a:solidFill>
              </a:rPr>
              <a:t>et al.</a:t>
            </a:r>
            <a:r>
              <a:rPr lang="en-US" b="1" kern="1200">
                <a:solidFill>
                  <a:srgbClr val="7030A0"/>
                </a:solidFill>
              </a:rPr>
              <a:t> (2021) </a:t>
            </a:r>
            <a:endParaRPr lang="en-US" b="1" kern="1200">
              <a:solidFill>
                <a:srgbClr val="7030A0"/>
              </a:solidFill>
              <a:cs typeface="Arial"/>
            </a:endParaRPr>
          </a:p>
          <a:p>
            <a:pPr indent="-285750">
              <a:spcAft>
                <a:spcPts val="600"/>
              </a:spcAft>
              <a:buFont typeface="Arial"/>
              <a:buChar char="•"/>
            </a:pPr>
            <a:endParaRPr lang="en-US" sz="1400" b="1" kern="1200">
              <a:solidFill>
                <a:schemeClr val="dk1"/>
              </a:solidFill>
            </a:endParaRPr>
          </a:p>
          <a:p>
            <a:pPr>
              <a:spcAft>
                <a:spcPts val="600"/>
              </a:spcAft>
            </a:pPr>
            <a:endParaRPr lang="en-US" sz="1400" b="1" kern="1200">
              <a:solidFill>
                <a:schemeClr val="dk1"/>
              </a:solidFill>
            </a:endParaRPr>
          </a:p>
          <a:p>
            <a:pPr>
              <a:spcAft>
                <a:spcPts val="600"/>
              </a:spcAft>
            </a:pPr>
            <a:endParaRPr lang="en-US" sz="1400" b="1" kern="1200">
              <a:solidFill>
                <a:schemeClr val="dk1"/>
              </a:solidFill>
            </a:endParaRPr>
          </a:p>
          <a:p>
            <a:pPr>
              <a:spcAft>
                <a:spcPts val="600"/>
              </a:spcAft>
            </a:pPr>
            <a:endParaRPr lang="en-US" sz="1400" kern="1200">
              <a:solidFill>
                <a:schemeClr val="dk1"/>
              </a:solidFill>
            </a:endParaRPr>
          </a:p>
        </p:txBody>
      </p:sp>
    </p:spTree>
    <p:extLst>
      <p:ext uri="{BB962C8B-B14F-4D97-AF65-F5344CB8AC3E}">
        <p14:creationId xmlns:p14="http://schemas.microsoft.com/office/powerpoint/2010/main" val="479720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77E1-5BAC-1131-D354-E65F9FA74281}"/>
              </a:ext>
            </a:extLst>
          </p:cNvPr>
          <p:cNvSpPr>
            <a:spLocks noGrp="1"/>
          </p:cNvSpPr>
          <p:nvPr>
            <p:ph type="title"/>
          </p:nvPr>
        </p:nvSpPr>
        <p:spPr>
          <a:xfrm>
            <a:off x="630936" y="274320"/>
            <a:ext cx="7886700" cy="994410"/>
          </a:xfrm>
        </p:spPr>
        <p:txBody>
          <a:bodyPr anchor="ctr">
            <a:normAutofit/>
          </a:bodyPr>
          <a:lstStyle/>
          <a:p>
            <a:r>
              <a:rPr lang="en-US" sz="5600" b="1">
                <a:solidFill>
                  <a:schemeClr val="dk1"/>
                </a:solidFill>
              </a:rPr>
              <a:t>         </a:t>
            </a:r>
            <a:r>
              <a:rPr lang="en-US" b="1">
                <a:solidFill>
                  <a:srgbClr val="002060"/>
                </a:solidFill>
              </a:rPr>
              <a:t>Secure Access</a:t>
            </a:r>
          </a:p>
        </p:txBody>
      </p:sp>
      <p:sp>
        <p:nvSpPr>
          <p:cNvPr id="3" name="Text Placeholder 2">
            <a:extLst>
              <a:ext uri="{FF2B5EF4-FFF2-40B4-BE49-F238E27FC236}">
                <a16:creationId xmlns:a16="http://schemas.microsoft.com/office/drawing/2014/main" id="{2113529D-3AA2-1CF0-A5BB-587010B15F4E}"/>
              </a:ext>
            </a:extLst>
          </p:cNvPr>
          <p:cNvSpPr>
            <a:spLocks noGrp="1"/>
          </p:cNvSpPr>
          <p:nvPr>
            <p:ph type="body" idx="4294967295"/>
          </p:nvPr>
        </p:nvSpPr>
        <p:spPr>
          <a:xfrm>
            <a:off x="2291522" y="1275919"/>
            <a:ext cx="4453745" cy="3242842"/>
          </a:xfrm>
          <a:prstGeom prst="rect">
            <a:avLst/>
          </a:prstGeom>
          <a:noFill/>
          <a:ln w="0">
            <a:noFill/>
          </a:ln>
        </p:spPr>
        <p:txBody>
          <a:bodyPr lIns="91440" tIns="45720" rIns="91440" bIns="45720" anchor="t">
            <a:normAutofit/>
          </a:bodyPr>
          <a:lstStyle/>
          <a:p>
            <a:pPr marL="0" indent="-285750">
              <a:spcBef>
                <a:spcPts val="0"/>
              </a:spcBef>
              <a:spcAft>
                <a:spcPts val="600"/>
              </a:spcAft>
              <a:buFont typeface="Wingdings" panose="020B0604020202020204" pitchFamily="34" charset="0"/>
              <a:buChar char="§"/>
            </a:pPr>
            <a:r>
              <a:rPr lang="en-US" sz="1400" b="1" kern="1200">
                <a:solidFill>
                  <a:srgbClr val="002060"/>
                </a:solidFill>
              </a:rPr>
              <a:t>Ensure all devices are password protected and auto-lock after short inactivity.</a:t>
            </a:r>
            <a:endParaRPr lang="en-US" b="1">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Use strong, unique passwords, regular updates and not shared. </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Securing personal data of clients and staff by ensuring only </a:t>
            </a:r>
            <a:r>
              <a:rPr lang="en-US" sz="1400" b="1" kern="1200" err="1">
                <a:solidFill>
                  <a:srgbClr val="002060"/>
                </a:solidFill>
              </a:rPr>
              <a:t>authorised</a:t>
            </a:r>
            <a:r>
              <a:rPr lang="en-US" sz="1400" b="1" kern="1200">
                <a:solidFill>
                  <a:srgbClr val="002060"/>
                </a:solidFill>
              </a:rPr>
              <a:t> users have access to confidential data and allocating them professional user logins/domains. (National Cyber Security Centre, 2022)</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Use a multi-factor authenticator. (SARD, 2026) (Accessed:7th February 2026)</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Keep operating systems and software updated (NHS Digital, 2021) </a:t>
            </a:r>
            <a:endParaRPr lang="en-US" sz="1400" b="1" kern="1200">
              <a:solidFill>
                <a:srgbClr val="002060"/>
              </a:solidFill>
              <a:highlight>
                <a:srgbClr val="FFFFFF"/>
              </a:highlight>
              <a:cs typeface="Arial"/>
            </a:endParaRPr>
          </a:p>
        </p:txBody>
      </p:sp>
      <p:pic>
        <p:nvPicPr>
          <p:cNvPr id="4" name="Picture 3" descr="A collage of a person using a computer&#10;&#10;AI-generated content may be incorrect.">
            <a:extLst>
              <a:ext uri="{FF2B5EF4-FFF2-40B4-BE49-F238E27FC236}">
                <a16:creationId xmlns:a16="http://schemas.microsoft.com/office/drawing/2014/main" id="{B612742D-DA3F-D51C-3924-B3F745D520AF}"/>
              </a:ext>
            </a:extLst>
          </p:cNvPr>
          <p:cNvPicPr>
            <a:picLocks noChangeAspect="1"/>
          </p:cNvPicPr>
          <p:nvPr/>
        </p:nvPicPr>
        <p:blipFill>
          <a:blip r:embed="rId2"/>
          <a:srcRect l="50220" t="66" r="9692" b="220"/>
          <a:stretch>
            <a:fillRect/>
          </a:stretch>
        </p:blipFill>
        <p:spPr>
          <a:xfrm>
            <a:off x="6856692" y="1278075"/>
            <a:ext cx="1960441" cy="3254981"/>
          </a:xfrm>
          <a:prstGeom prst="rect">
            <a:avLst/>
          </a:prstGeom>
          <a:ln>
            <a:noFill/>
          </a:ln>
          <a:effectLst>
            <a:outerShdw blurRad="292100" dist="139700" dir="2700000" algn="tl" rotWithShape="0">
              <a:srgbClr val="333333">
                <a:alpha val="65000"/>
              </a:srgbClr>
            </a:outerShdw>
          </a:effectLst>
        </p:spPr>
      </p:pic>
      <p:pic>
        <p:nvPicPr>
          <p:cNvPr id="7" name="Picture 6" descr="A collage of a person using a computer&#10;&#10;AI-generated content may be incorrect.">
            <a:extLst>
              <a:ext uri="{FF2B5EF4-FFF2-40B4-BE49-F238E27FC236}">
                <a16:creationId xmlns:a16="http://schemas.microsoft.com/office/drawing/2014/main" id="{EA34E737-4ED8-5D9A-6D64-90CB94C03EEF}"/>
              </a:ext>
            </a:extLst>
          </p:cNvPr>
          <p:cNvPicPr>
            <a:picLocks noChangeAspect="1"/>
          </p:cNvPicPr>
          <p:nvPr/>
        </p:nvPicPr>
        <p:blipFill>
          <a:blip r:embed="rId2"/>
          <a:srcRect l="13466" t="-254" r="49890" b="286"/>
          <a:stretch>
            <a:fillRect/>
          </a:stretch>
        </p:blipFill>
        <p:spPr>
          <a:xfrm>
            <a:off x="376097" y="1278403"/>
            <a:ext cx="1792047" cy="32633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90477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1F02-1216-B3A2-C715-50AD27EB5264}"/>
              </a:ext>
            </a:extLst>
          </p:cNvPr>
          <p:cNvSpPr>
            <a:spLocks noGrp="1"/>
          </p:cNvSpPr>
          <p:nvPr>
            <p:ph type="title"/>
          </p:nvPr>
        </p:nvSpPr>
        <p:spPr>
          <a:xfrm>
            <a:off x="630936" y="274320"/>
            <a:ext cx="7886700" cy="994410"/>
          </a:xfrm>
        </p:spPr>
        <p:txBody>
          <a:bodyPr anchor="ctr">
            <a:normAutofit/>
          </a:bodyPr>
          <a:lstStyle/>
          <a:p>
            <a:r>
              <a:rPr lang="en-US" sz="4000" b="1">
                <a:solidFill>
                  <a:srgbClr val="0A3803"/>
                </a:solidFill>
              </a:rPr>
              <a:t>Email Awareness</a:t>
            </a:r>
          </a:p>
        </p:txBody>
      </p:sp>
      <p:pic>
        <p:nvPicPr>
          <p:cNvPr id="4" name="Picture 3" descr="A person using a computer&#10;&#10;AI-generated content may be incorrect.">
            <a:extLst>
              <a:ext uri="{FF2B5EF4-FFF2-40B4-BE49-F238E27FC236}">
                <a16:creationId xmlns:a16="http://schemas.microsoft.com/office/drawing/2014/main" id="{C3349A6E-C53B-18D6-18F2-B8BCBE992CEB}"/>
              </a:ext>
            </a:extLst>
          </p:cNvPr>
          <p:cNvPicPr>
            <a:picLocks noChangeAspect="1"/>
          </p:cNvPicPr>
          <p:nvPr/>
        </p:nvPicPr>
        <p:blipFill>
          <a:blip r:embed="rId2"/>
          <a:srcRect l="27094" r="26863" b="-2"/>
          <a:stretch>
            <a:fillRect/>
          </a:stretch>
        </p:blipFill>
        <p:spPr>
          <a:xfrm>
            <a:off x="630936" y="1459230"/>
            <a:ext cx="2251709" cy="3264408"/>
          </a:xfrm>
          <a:prstGeom prst="rect">
            <a:avLst/>
          </a:prstGeom>
          <a:noFill/>
          <a:ln w="0">
            <a:no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3" name="Text Placeholder 2">
            <a:extLst>
              <a:ext uri="{FF2B5EF4-FFF2-40B4-BE49-F238E27FC236}">
                <a16:creationId xmlns:a16="http://schemas.microsoft.com/office/drawing/2014/main" id="{3AC3AB35-2774-0D94-0FB6-65D521A4BF24}"/>
              </a:ext>
            </a:extLst>
          </p:cNvPr>
          <p:cNvSpPr>
            <a:spLocks noGrp="1"/>
          </p:cNvSpPr>
          <p:nvPr>
            <p:ph type="body" idx="4294967295"/>
          </p:nvPr>
        </p:nvSpPr>
        <p:spPr>
          <a:xfrm>
            <a:off x="3263645" y="1459230"/>
            <a:ext cx="5253990" cy="3264408"/>
          </a:xfrm>
          <a:prstGeom prst="rect">
            <a:avLst/>
          </a:prstGeom>
          <a:noFill/>
          <a:ln w="0">
            <a:noFill/>
          </a:ln>
        </p:spPr>
        <p:txBody>
          <a:bodyPr lIns="91440" tIns="45720" rIns="91440" bIns="45720" anchor="t">
            <a:normAutofit/>
          </a:bodyPr>
          <a:lstStyle/>
          <a:p>
            <a:pPr marL="0" indent="0">
              <a:buNone/>
            </a:pPr>
            <a:r>
              <a:rPr lang="en-US" sz="1800" b="1" kern="1200">
                <a:solidFill>
                  <a:srgbClr val="0A3803"/>
                </a:solidFill>
              </a:rPr>
              <a:t>Training staff to:</a:t>
            </a:r>
            <a:endParaRPr lang="en-US" sz="1800" b="1" kern="1200">
              <a:solidFill>
                <a:srgbClr val="0A3803"/>
              </a:solidFill>
              <a:cs typeface="Arial"/>
            </a:endParaRPr>
          </a:p>
          <a:p>
            <a:pPr marL="0" indent="-285750">
              <a:buFont typeface="Wingdings"/>
              <a:buChar char="v"/>
            </a:pPr>
            <a:r>
              <a:rPr lang="en-US" sz="1400" b="1" kern="1200">
                <a:solidFill>
                  <a:srgbClr val="0A3803"/>
                </a:solidFill>
              </a:rPr>
              <a:t>Help them differentiate between spam/phishing and trusted email.</a:t>
            </a:r>
            <a:endParaRPr lang="en-US" sz="1400" b="1" kern="1200">
              <a:solidFill>
                <a:srgbClr val="0A3803"/>
              </a:solidFill>
              <a:cs typeface="Arial"/>
            </a:endParaRPr>
          </a:p>
          <a:p>
            <a:pPr marL="0" indent="-285750">
              <a:buFont typeface="Wingdings"/>
              <a:buChar char="v"/>
            </a:pPr>
            <a:r>
              <a:rPr lang="en-US" sz="1400" b="1" kern="1200">
                <a:solidFill>
                  <a:srgbClr val="0A3803"/>
                </a:solidFill>
              </a:rPr>
              <a:t>Never send patient information to personal email accounts.</a:t>
            </a:r>
            <a:endParaRPr lang="en-US" sz="1400" b="1" kern="1200">
              <a:solidFill>
                <a:srgbClr val="0A3803"/>
              </a:solidFill>
              <a:cs typeface="Arial"/>
            </a:endParaRPr>
          </a:p>
          <a:p>
            <a:pPr marL="0" indent="-285750">
              <a:buFont typeface="Wingdings"/>
              <a:buChar char="v"/>
            </a:pPr>
            <a:r>
              <a:rPr lang="en-US" sz="1400" b="1" kern="1200">
                <a:solidFill>
                  <a:srgbClr val="0A3803"/>
                </a:solidFill>
              </a:rPr>
              <a:t>Recheck the recipients email address before sending and avoid including unnecessary personal details.</a:t>
            </a:r>
            <a:endParaRPr lang="en-US" sz="1400" b="1" kern="1200">
              <a:solidFill>
                <a:srgbClr val="0A3803"/>
              </a:solidFill>
              <a:cs typeface="Arial"/>
            </a:endParaRPr>
          </a:p>
          <a:p>
            <a:pPr marL="0" indent="-285750">
              <a:buFont typeface="Wingdings"/>
              <a:buChar char="v"/>
            </a:pPr>
            <a:endParaRPr lang="en-US" sz="1400" b="1">
              <a:solidFill>
                <a:srgbClr val="0A3803"/>
              </a:solidFill>
              <a:cs typeface="Arial"/>
            </a:endParaRPr>
          </a:p>
          <a:p>
            <a:pPr marL="0" indent="0">
              <a:buNone/>
            </a:pPr>
            <a:r>
              <a:rPr lang="en-US" sz="1800" b="1" kern="1200">
                <a:solidFill>
                  <a:srgbClr val="0A3803"/>
                </a:solidFill>
              </a:rPr>
              <a:t>Making sure there is a digital safety policy in place and updated regularly.</a:t>
            </a:r>
            <a:endParaRPr lang="en-US" sz="1800" b="1" kern="1200">
              <a:solidFill>
                <a:srgbClr val="0A3803"/>
              </a:solidFill>
              <a:cs typeface="Arial"/>
            </a:endParaRPr>
          </a:p>
        </p:txBody>
      </p:sp>
    </p:spTree>
    <p:extLst>
      <p:ext uri="{BB962C8B-B14F-4D97-AF65-F5344CB8AC3E}">
        <p14:creationId xmlns:p14="http://schemas.microsoft.com/office/powerpoint/2010/main" val="2453364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A598-C27D-0BBF-8F15-8C026510793B}"/>
              </a:ext>
            </a:extLst>
          </p:cNvPr>
          <p:cNvSpPr>
            <a:spLocks noGrp="1"/>
          </p:cNvSpPr>
          <p:nvPr>
            <p:ph type="title"/>
          </p:nvPr>
        </p:nvSpPr>
        <p:spPr>
          <a:xfrm>
            <a:off x="630936" y="274320"/>
            <a:ext cx="7886700" cy="994410"/>
          </a:xfrm>
        </p:spPr>
        <p:txBody>
          <a:bodyPr anchor="ctr">
            <a:normAutofit/>
          </a:bodyPr>
          <a:lstStyle/>
          <a:p>
            <a:r>
              <a:rPr lang="en-US" sz="3000" b="1">
                <a:solidFill>
                  <a:srgbClr val="7030A0"/>
                </a:solidFill>
              </a:rPr>
              <a:t>Data Management</a:t>
            </a:r>
            <a:endParaRPr lang="en-US" sz="3000">
              <a:solidFill>
                <a:srgbClr val="7030A0"/>
              </a:solidFill>
              <a:cs typeface="Arial"/>
            </a:endParaRPr>
          </a:p>
        </p:txBody>
      </p:sp>
      <p:sp>
        <p:nvSpPr>
          <p:cNvPr id="3" name="Text Placeholder 2">
            <a:extLst>
              <a:ext uri="{FF2B5EF4-FFF2-40B4-BE49-F238E27FC236}">
                <a16:creationId xmlns:a16="http://schemas.microsoft.com/office/drawing/2014/main" id="{6D6019B2-92F7-B5A1-E0AD-216CBAA2A4F7}"/>
              </a:ext>
            </a:extLst>
          </p:cNvPr>
          <p:cNvSpPr>
            <a:spLocks noGrp="1"/>
          </p:cNvSpPr>
          <p:nvPr>
            <p:ph type="body" idx="4294967295"/>
          </p:nvPr>
        </p:nvSpPr>
        <p:spPr>
          <a:xfrm>
            <a:off x="5521" y="1459230"/>
            <a:ext cx="4378265" cy="3264408"/>
          </a:xfrm>
          <a:prstGeom prst="rect">
            <a:avLst/>
          </a:prstGeom>
          <a:noFill/>
          <a:ln w="0">
            <a:noFill/>
          </a:ln>
        </p:spPr>
        <p:txBody>
          <a:bodyPr lIns="91440" tIns="45720" rIns="91440" bIns="45720" anchor="t">
            <a:noAutofit/>
          </a:bodyPr>
          <a:lstStyle/>
          <a:p>
            <a:pPr marL="0">
              <a:buFont typeface="Wingdings" panose="020B0604020202020204" pitchFamily="34" charset="0"/>
              <a:buChar char="ü"/>
            </a:pPr>
            <a:r>
              <a:rPr lang="en-US" sz="1600" b="1" kern="1200">
                <a:solidFill>
                  <a:srgbClr val="7030A0"/>
                </a:solidFill>
              </a:rPr>
              <a:t>Regular updates on medical records.</a:t>
            </a:r>
            <a:endParaRPr lang="en-US" sz="1600" b="1" kern="1200">
              <a:solidFill>
                <a:srgbClr val="7030A0"/>
              </a:solidFill>
              <a:cs typeface="Arial"/>
            </a:endParaRPr>
          </a:p>
          <a:p>
            <a:pPr marL="0" indent="-285750">
              <a:buFont typeface="Wingdings"/>
              <a:buChar char="ü"/>
            </a:pPr>
            <a:r>
              <a:rPr lang="en-US" sz="1600" b="1" kern="1200">
                <a:solidFill>
                  <a:srgbClr val="7030A0"/>
                </a:solidFill>
              </a:rPr>
              <a:t>Record incidents immediately.</a:t>
            </a:r>
            <a:endParaRPr lang="en-US" sz="1600" b="1" kern="1200">
              <a:solidFill>
                <a:srgbClr val="7030A0"/>
              </a:solidFill>
              <a:cs typeface="Arial"/>
            </a:endParaRPr>
          </a:p>
          <a:p>
            <a:pPr marL="0" indent="-285750">
              <a:buFont typeface="Wingdings"/>
              <a:buChar char="ü"/>
            </a:pPr>
            <a:r>
              <a:rPr lang="en-US" sz="1600" b="1" kern="1200">
                <a:solidFill>
                  <a:srgbClr val="7030A0"/>
                </a:solidFill>
              </a:rPr>
              <a:t>Record what information is shared and reason why it has been shared.</a:t>
            </a:r>
            <a:endParaRPr lang="en-US" sz="1600" b="1" kern="1200">
              <a:solidFill>
                <a:srgbClr val="7030A0"/>
              </a:solidFill>
              <a:cs typeface="Arial"/>
            </a:endParaRPr>
          </a:p>
          <a:p>
            <a:pPr marL="0" indent="-285750">
              <a:buFont typeface="Wingdings"/>
              <a:buChar char="ü"/>
            </a:pPr>
            <a:r>
              <a:rPr lang="en-US" sz="1600" b="1" kern="1200">
                <a:solidFill>
                  <a:srgbClr val="7030A0"/>
                </a:solidFill>
              </a:rPr>
              <a:t>Train staff how to store and dispose of documents safely.</a:t>
            </a:r>
            <a:endParaRPr lang="en-US" sz="1600" b="1" kern="1200">
              <a:solidFill>
                <a:srgbClr val="7030A0"/>
              </a:solidFill>
              <a:cs typeface="Arial"/>
            </a:endParaRPr>
          </a:p>
          <a:p>
            <a:pPr marL="0" indent="-285750">
              <a:buFont typeface="Wingdings"/>
              <a:buChar char="ü"/>
            </a:pPr>
            <a:r>
              <a:rPr lang="en-US" sz="1600" b="1" kern="1200">
                <a:solidFill>
                  <a:srgbClr val="7030A0"/>
                </a:solidFill>
              </a:rPr>
              <a:t>Using trusted, compliant systems (Access controls, secure cloud storage, GDPR-compliant data handling)</a:t>
            </a:r>
            <a:endParaRPr lang="en-US" sz="1600" b="1" kern="1200">
              <a:solidFill>
                <a:srgbClr val="7030A0"/>
              </a:solidFill>
              <a:cs typeface="Arial"/>
            </a:endParaRPr>
          </a:p>
        </p:txBody>
      </p:sp>
      <p:pic>
        <p:nvPicPr>
          <p:cNvPr id="8" name="Picture 7" descr="A poster of a medical record&#10;&#10;AI-generated content may be incorrect.">
            <a:extLst>
              <a:ext uri="{FF2B5EF4-FFF2-40B4-BE49-F238E27FC236}">
                <a16:creationId xmlns:a16="http://schemas.microsoft.com/office/drawing/2014/main" id="{79130306-4DC5-9A0C-D26F-4865186E9326}"/>
              </a:ext>
            </a:extLst>
          </p:cNvPr>
          <p:cNvPicPr>
            <a:picLocks noChangeAspect="1"/>
          </p:cNvPicPr>
          <p:nvPr/>
        </p:nvPicPr>
        <p:blipFill>
          <a:blip r:embed="rId2"/>
          <a:stretch>
            <a:fillRect/>
          </a:stretch>
        </p:blipFill>
        <p:spPr>
          <a:xfrm>
            <a:off x="4380602" y="10783"/>
            <a:ext cx="4760703" cy="5132716"/>
          </a:xfrm>
          <a:prstGeom prst="rect">
            <a:avLst/>
          </a:prstGeom>
        </p:spPr>
      </p:pic>
    </p:spTree>
    <p:extLst>
      <p:ext uri="{BB962C8B-B14F-4D97-AF65-F5344CB8AC3E}">
        <p14:creationId xmlns:p14="http://schemas.microsoft.com/office/powerpoint/2010/main" val="4090845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23E0-BD4B-37CA-557F-65A325FC3A29}"/>
              </a:ext>
            </a:extLst>
          </p:cNvPr>
          <p:cNvSpPr>
            <a:spLocks noGrp="1"/>
          </p:cNvSpPr>
          <p:nvPr>
            <p:ph type="title"/>
          </p:nvPr>
        </p:nvSpPr>
        <p:spPr>
          <a:xfrm>
            <a:off x="630936" y="274320"/>
            <a:ext cx="7886700" cy="994410"/>
          </a:xfrm>
        </p:spPr>
        <p:txBody>
          <a:bodyPr anchor="ctr">
            <a:normAutofit/>
          </a:bodyPr>
          <a:lstStyle/>
          <a:p>
            <a:pPr algn="ctr"/>
            <a:r>
              <a:rPr lang="en-US" sz="3200" b="1">
                <a:solidFill>
                  <a:schemeClr val="tx1">
                    <a:lumMod val="76000"/>
                    <a:lumOff val="24000"/>
                  </a:schemeClr>
                </a:solidFill>
              </a:rPr>
              <a:t>Confidentiality and Compliance</a:t>
            </a:r>
            <a:endParaRPr lang="en-US" sz="3200">
              <a:solidFill>
                <a:schemeClr val="tx1">
                  <a:lumMod val="76000"/>
                  <a:lumOff val="24000"/>
                </a:schemeClr>
              </a:solidFill>
            </a:endParaRPr>
          </a:p>
          <a:p>
            <a:endParaRPr lang="en-US" sz="3000">
              <a:solidFill>
                <a:schemeClr val="dk1"/>
              </a:solidFill>
            </a:endParaRPr>
          </a:p>
        </p:txBody>
      </p:sp>
      <p:sp>
        <p:nvSpPr>
          <p:cNvPr id="3" name="Text Placeholder 2">
            <a:extLst>
              <a:ext uri="{FF2B5EF4-FFF2-40B4-BE49-F238E27FC236}">
                <a16:creationId xmlns:a16="http://schemas.microsoft.com/office/drawing/2014/main" id="{6B8D747F-55D1-4BAB-26D0-B317911983A4}"/>
              </a:ext>
            </a:extLst>
          </p:cNvPr>
          <p:cNvSpPr>
            <a:spLocks noGrp="1"/>
          </p:cNvSpPr>
          <p:nvPr>
            <p:ph type="body" idx="4294967295"/>
          </p:nvPr>
        </p:nvSpPr>
        <p:spPr>
          <a:xfrm>
            <a:off x="3240425" y="758334"/>
            <a:ext cx="2806246" cy="3965304"/>
          </a:xfrm>
          <a:prstGeom prst="rect">
            <a:avLst/>
          </a:prstGeom>
          <a:noFill/>
          <a:ln w="0">
            <a:noFill/>
          </a:ln>
        </p:spPr>
        <p:txBody>
          <a:bodyPr lIns="91440" tIns="45720" rIns="91440" bIns="45720" anchor="t">
            <a:normAutofit fontScale="92500" lnSpcReduction="20000"/>
          </a:bodyPr>
          <a:lstStyle/>
          <a:p>
            <a:pPr marL="0" indent="-285750">
              <a:buFont typeface="Arial"/>
              <a:buChar char="•"/>
            </a:pPr>
            <a:endParaRPr lang="en-US" sz="1400">
              <a:solidFill>
                <a:schemeClr val="dk1"/>
              </a:solidFill>
            </a:endParaRPr>
          </a:p>
          <a:p>
            <a:pPr marL="0" indent="-285750">
              <a:buFont typeface="Arial"/>
              <a:buChar char="•"/>
            </a:pPr>
            <a:r>
              <a:rPr lang="en-US" sz="1400" b="1" kern="1200">
                <a:solidFill>
                  <a:schemeClr val="tx1">
                    <a:lumMod val="76000"/>
                    <a:lumOff val="24000"/>
                  </a:schemeClr>
                </a:solidFill>
              </a:rPr>
              <a:t>Staff contracts should have data security and protection sections emphasizing their duty to ensure confidentiality of care data. (NHS Digital, 2023)</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Staff discussing about residents only in private areas, so visitors do not overhear sensitive information.</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Resident's care notes are not left open on desks or screens for easy access.</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Removing access immediately if any staff members leaves.</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Compliance with GDPR (data protection and privacy), the Data Protection Act 2018, and CQC Regulations.</a:t>
            </a:r>
            <a:endParaRPr lang="en-US" sz="1400" b="1" kern="1200">
              <a:solidFill>
                <a:schemeClr val="tx1">
                  <a:lumMod val="76000"/>
                  <a:lumOff val="24000"/>
                </a:schemeClr>
              </a:solidFill>
              <a:cs typeface="Arial"/>
            </a:endParaRPr>
          </a:p>
          <a:p>
            <a:pPr marL="0"/>
            <a:endParaRPr lang="en-US" sz="1400" kern="1200">
              <a:solidFill>
                <a:schemeClr val="dk1"/>
              </a:solidFill>
            </a:endParaRPr>
          </a:p>
          <a:p>
            <a:pPr marL="0"/>
            <a:endParaRPr lang="en-US" sz="1400" kern="1200">
              <a:solidFill>
                <a:schemeClr val="dk1"/>
              </a:solidFill>
            </a:endParaRPr>
          </a:p>
        </p:txBody>
      </p:sp>
      <p:pic>
        <p:nvPicPr>
          <p:cNvPr id="5" name="Picture 4">
            <a:extLst>
              <a:ext uri="{FF2B5EF4-FFF2-40B4-BE49-F238E27FC236}">
                <a16:creationId xmlns:a16="http://schemas.microsoft.com/office/drawing/2014/main" id="{F1BF12EE-F661-55A0-D7A8-F0A99029EFD3}"/>
              </a:ext>
            </a:extLst>
          </p:cNvPr>
          <p:cNvPicPr>
            <a:picLocks noChangeAspect="1"/>
          </p:cNvPicPr>
          <p:nvPr/>
        </p:nvPicPr>
        <p:blipFill>
          <a:blip r:embed="rId2"/>
          <a:srcRect t="64653"/>
          <a:stretch>
            <a:fillRect/>
          </a:stretch>
        </p:blipFill>
        <p:spPr>
          <a:xfrm>
            <a:off x="6049273" y="2581414"/>
            <a:ext cx="3094727" cy="2141553"/>
          </a:xfrm>
          <a:prstGeom prst="rect">
            <a:avLst/>
          </a:prstGeom>
        </p:spPr>
      </p:pic>
      <p:pic>
        <p:nvPicPr>
          <p:cNvPr id="6" name="Picture 5">
            <a:extLst>
              <a:ext uri="{FF2B5EF4-FFF2-40B4-BE49-F238E27FC236}">
                <a16:creationId xmlns:a16="http://schemas.microsoft.com/office/drawing/2014/main" id="{EA861E8E-8563-AFCB-736F-CFC6AE42964A}"/>
              </a:ext>
            </a:extLst>
          </p:cNvPr>
          <p:cNvPicPr>
            <a:picLocks noChangeAspect="1"/>
          </p:cNvPicPr>
          <p:nvPr/>
        </p:nvPicPr>
        <p:blipFill>
          <a:blip r:embed="rId2"/>
          <a:srcRect t="37526" b="35220"/>
          <a:stretch>
            <a:fillRect/>
          </a:stretch>
        </p:blipFill>
        <p:spPr>
          <a:xfrm>
            <a:off x="6049273" y="776378"/>
            <a:ext cx="3094727" cy="1800765"/>
          </a:xfrm>
          <a:prstGeom prst="rect">
            <a:avLst/>
          </a:prstGeom>
        </p:spPr>
      </p:pic>
      <p:pic>
        <p:nvPicPr>
          <p:cNvPr id="7" name="Picture 6">
            <a:extLst>
              <a:ext uri="{FF2B5EF4-FFF2-40B4-BE49-F238E27FC236}">
                <a16:creationId xmlns:a16="http://schemas.microsoft.com/office/drawing/2014/main" id="{8EAA6197-DDBB-0EF9-484A-43A904A9A8C9}"/>
              </a:ext>
            </a:extLst>
          </p:cNvPr>
          <p:cNvPicPr>
            <a:picLocks noChangeAspect="1"/>
          </p:cNvPicPr>
          <p:nvPr/>
        </p:nvPicPr>
        <p:blipFill>
          <a:blip r:embed="rId2"/>
          <a:srcRect b="62055"/>
          <a:stretch>
            <a:fillRect/>
          </a:stretch>
        </p:blipFill>
        <p:spPr>
          <a:xfrm>
            <a:off x="0" y="754812"/>
            <a:ext cx="3245688" cy="3968151"/>
          </a:xfrm>
          <a:prstGeom prst="rect">
            <a:avLst/>
          </a:prstGeom>
        </p:spPr>
      </p:pic>
    </p:spTree>
    <p:extLst>
      <p:ext uri="{BB962C8B-B14F-4D97-AF65-F5344CB8AC3E}">
        <p14:creationId xmlns:p14="http://schemas.microsoft.com/office/powerpoint/2010/main" val="1162615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731B3-D8F8-DC73-1987-E100A83508B2}"/>
              </a:ext>
            </a:extLst>
          </p:cNvPr>
          <p:cNvSpPr>
            <a:spLocks noGrp="1"/>
          </p:cNvSpPr>
          <p:nvPr>
            <p:ph type="title"/>
          </p:nvPr>
        </p:nvSpPr>
        <p:spPr>
          <a:xfrm>
            <a:off x="630936" y="274320"/>
            <a:ext cx="7886700" cy="994410"/>
          </a:xfrm>
        </p:spPr>
        <p:txBody>
          <a:bodyPr anchor="ctr">
            <a:normAutofit/>
          </a:bodyPr>
          <a:lstStyle/>
          <a:p>
            <a:pPr algn="ctr"/>
            <a:r>
              <a:rPr lang="en-US" b="1">
                <a:solidFill>
                  <a:schemeClr val="dk1"/>
                </a:solidFill>
              </a:rPr>
              <a:t>Conclusions</a:t>
            </a:r>
            <a:endParaRPr lang="en-US" b="1">
              <a:solidFill>
                <a:schemeClr val="dk1"/>
              </a:solidFill>
              <a:cs typeface="Arial"/>
            </a:endParaRPr>
          </a:p>
        </p:txBody>
      </p:sp>
      <p:sp>
        <p:nvSpPr>
          <p:cNvPr id="3" name="TextBox 2">
            <a:extLst>
              <a:ext uri="{FF2B5EF4-FFF2-40B4-BE49-F238E27FC236}">
                <a16:creationId xmlns:a16="http://schemas.microsoft.com/office/drawing/2014/main" id="{69048EB4-9A49-E342-D163-0A247F7577CB}"/>
              </a:ext>
            </a:extLst>
          </p:cNvPr>
          <p:cNvSpPr txBox="1"/>
          <p:nvPr/>
        </p:nvSpPr>
        <p:spPr>
          <a:xfrm>
            <a:off x="2584315" y="1038692"/>
            <a:ext cx="4013943" cy="3943738"/>
          </a:xfrm>
          <a:prstGeom prst="rect">
            <a:avLst/>
          </a:prstGeom>
          <a:noFill/>
          <a:ln w="0">
            <a:no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Wingdings"/>
              <a:buChar char="Ø"/>
            </a:pPr>
            <a:r>
              <a:rPr lang="en-US" sz="1400">
                <a:solidFill>
                  <a:schemeClr val="dk1"/>
                </a:solidFill>
                <a:ea typeface="+mn-lt"/>
                <a:cs typeface="+mn-lt"/>
              </a:rPr>
              <a:t>In modern healthcare settings, strong digital skills, digital safety awareness, and tools such as </a:t>
            </a:r>
            <a:r>
              <a:rPr lang="en-US" sz="1400" b="1">
                <a:solidFill>
                  <a:schemeClr val="dk1"/>
                </a:solidFill>
                <a:ea typeface="+mn-lt"/>
                <a:cs typeface="+mn-lt"/>
              </a:rPr>
              <a:t>Microsoft Teams and PowerPoint</a:t>
            </a:r>
            <a:r>
              <a:rPr lang="en-US" sz="1400">
                <a:solidFill>
                  <a:schemeClr val="dk1"/>
                </a:solidFill>
                <a:ea typeface="+mn-lt"/>
                <a:cs typeface="+mn-lt"/>
              </a:rPr>
              <a:t> are essential. These technologies support effective communication, collaboration, and clear presentation of information within care homes.</a:t>
            </a:r>
            <a:endParaRPr lang="en-US">
              <a:solidFill>
                <a:schemeClr val="dk1"/>
              </a:solidFill>
              <a:cs typeface="Arial"/>
            </a:endParaRPr>
          </a:p>
          <a:p>
            <a:pPr marL="285750" indent="-285750">
              <a:buFont typeface="Wingdings"/>
              <a:buChar char="Ø"/>
            </a:pPr>
            <a:r>
              <a:rPr lang="en-US" sz="1400">
                <a:solidFill>
                  <a:schemeClr val="dk1"/>
                </a:solidFill>
                <a:ea typeface="+mn-lt"/>
                <a:cs typeface="+mn-lt"/>
              </a:rPr>
              <a:t>While digital tools improve efficiency and streamline operations, they also introduce risks such as data breaches and learning challenges. Therefore, healthcare organizations must use them responsibly by keeping </a:t>
            </a:r>
            <a:r>
              <a:rPr lang="en-US" sz="1400" b="1" kern="1200">
                <a:solidFill>
                  <a:schemeClr val="dk1"/>
                </a:solidFill>
                <a:ea typeface="+mn-lt"/>
                <a:cs typeface="+mn-lt"/>
              </a:rPr>
              <a:t>data protection policies </a:t>
            </a:r>
            <a:r>
              <a:rPr lang="en-US" sz="1400" b="1">
                <a:solidFill>
                  <a:schemeClr val="dk1"/>
                </a:solidFill>
                <a:ea typeface="+mn-lt"/>
                <a:cs typeface="+mn-lt"/>
              </a:rPr>
              <a:t>up to date</a:t>
            </a:r>
            <a:r>
              <a:rPr lang="en-US" sz="1400">
                <a:solidFill>
                  <a:schemeClr val="dk1"/>
                </a:solidFill>
                <a:ea typeface="+mn-lt"/>
                <a:cs typeface="+mn-lt"/>
              </a:rPr>
              <a:t>, </a:t>
            </a:r>
            <a:r>
              <a:rPr lang="en-US" sz="1400" b="1">
                <a:solidFill>
                  <a:schemeClr val="dk1"/>
                </a:solidFill>
                <a:ea typeface="+mn-lt"/>
                <a:cs typeface="+mn-lt"/>
              </a:rPr>
              <a:t>training </a:t>
            </a:r>
            <a:r>
              <a:rPr lang="en-US" sz="1400" b="1" kern="1200">
                <a:solidFill>
                  <a:schemeClr val="dk1"/>
                </a:solidFill>
                <a:ea typeface="+mn-lt"/>
                <a:cs typeface="+mn-lt"/>
              </a:rPr>
              <a:t>staff</a:t>
            </a:r>
            <a:r>
              <a:rPr lang="en-US" sz="1400">
                <a:solidFill>
                  <a:schemeClr val="dk1"/>
                </a:solidFill>
                <a:ea typeface="+mn-lt"/>
                <a:cs typeface="+mn-lt"/>
              </a:rPr>
              <a:t>,</a:t>
            </a:r>
            <a:r>
              <a:rPr lang="en-US" sz="1400" kern="1200">
                <a:solidFill>
                  <a:schemeClr val="dk1"/>
                </a:solidFill>
                <a:ea typeface="+mn-lt"/>
                <a:cs typeface="+mn-lt"/>
              </a:rPr>
              <a:t> and </a:t>
            </a:r>
            <a:r>
              <a:rPr lang="en-US" sz="1400" b="1">
                <a:solidFill>
                  <a:schemeClr val="dk1"/>
                </a:solidFill>
                <a:ea typeface="+mn-lt"/>
                <a:cs typeface="+mn-lt"/>
              </a:rPr>
              <a:t>using </a:t>
            </a:r>
            <a:r>
              <a:rPr lang="en-US" sz="1400" b="1" kern="1200">
                <a:solidFill>
                  <a:schemeClr val="dk1"/>
                </a:solidFill>
                <a:ea typeface="+mn-lt"/>
                <a:cs typeface="+mn-lt"/>
              </a:rPr>
              <a:t>secure systems</a:t>
            </a:r>
            <a:r>
              <a:rPr lang="en-US" sz="1400" kern="1200">
                <a:solidFill>
                  <a:schemeClr val="dk1"/>
                </a:solidFill>
                <a:ea typeface="+mn-lt"/>
                <a:cs typeface="+mn-lt"/>
              </a:rPr>
              <a:t>.</a:t>
            </a:r>
            <a:endParaRPr lang="en-US">
              <a:solidFill>
                <a:schemeClr val="dk1"/>
              </a:solidFill>
              <a:ea typeface="+mn-lt"/>
              <a:cs typeface="+mn-lt"/>
            </a:endParaRPr>
          </a:p>
          <a:p>
            <a:pPr marL="285750" indent="-285750">
              <a:buFont typeface="Wingdings"/>
              <a:buChar char="Ø"/>
            </a:pPr>
            <a:r>
              <a:rPr lang="en-US" sz="1400">
                <a:solidFill>
                  <a:schemeClr val="dk1"/>
                </a:solidFill>
                <a:ea typeface="+mn-lt"/>
                <a:cs typeface="+mn-lt"/>
              </a:rPr>
              <a:t>By complying </a:t>
            </a:r>
            <a:r>
              <a:rPr lang="en-US" sz="1400" kern="1200">
                <a:solidFill>
                  <a:schemeClr val="dk1"/>
                </a:solidFill>
                <a:ea typeface="+mn-lt"/>
                <a:cs typeface="+mn-lt"/>
              </a:rPr>
              <a:t>with </a:t>
            </a:r>
            <a:r>
              <a:rPr lang="en-US" sz="1400" b="1" kern="1200">
                <a:solidFill>
                  <a:schemeClr val="dk1"/>
                </a:solidFill>
                <a:ea typeface="+mn-lt"/>
                <a:cs typeface="+mn-lt"/>
              </a:rPr>
              <a:t>GDPR</a:t>
            </a:r>
            <a:r>
              <a:rPr lang="en-US" sz="1400" kern="1200">
                <a:solidFill>
                  <a:schemeClr val="dk1"/>
                </a:solidFill>
                <a:ea typeface="+mn-lt"/>
                <a:cs typeface="+mn-lt"/>
              </a:rPr>
              <a:t>, </a:t>
            </a:r>
            <a:r>
              <a:rPr lang="en-US" sz="1400">
                <a:solidFill>
                  <a:schemeClr val="dk1"/>
                </a:solidFill>
                <a:ea typeface="+mn-lt"/>
                <a:cs typeface="+mn-lt"/>
              </a:rPr>
              <a:t>the </a:t>
            </a:r>
            <a:r>
              <a:rPr lang="en-US" sz="1400" b="1" kern="1200">
                <a:solidFill>
                  <a:schemeClr val="dk1"/>
                </a:solidFill>
                <a:ea typeface="+mn-lt"/>
                <a:cs typeface="+mn-lt"/>
              </a:rPr>
              <a:t>Data Protection Act</a:t>
            </a:r>
            <a:r>
              <a:rPr lang="en-US" sz="1400" kern="1200">
                <a:solidFill>
                  <a:schemeClr val="dk1"/>
                </a:solidFill>
                <a:ea typeface="+mn-lt"/>
                <a:cs typeface="+mn-lt"/>
              </a:rPr>
              <a:t>, and </a:t>
            </a:r>
            <a:r>
              <a:rPr lang="en-US" sz="1400" b="1" kern="1200">
                <a:solidFill>
                  <a:schemeClr val="dk1"/>
                </a:solidFill>
                <a:ea typeface="+mn-lt"/>
                <a:cs typeface="+mn-lt"/>
              </a:rPr>
              <a:t>CQC</a:t>
            </a:r>
            <a:r>
              <a:rPr lang="en-US" sz="1400" b="1">
                <a:solidFill>
                  <a:schemeClr val="dk1"/>
                </a:solidFill>
                <a:ea typeface="+mn-lt"/>
                <a:cs typeface="+mn-lt"/>
              </a:rPr>
              <a:t> regulations</a:t>
            </a:r>
            <a:r>
              <a:rPr lang="en-US" sz="1400">
                <a:solidFill>
                  <a:schemeClr val="dk1"/>
                </a:solidFill>
                <a:ea typeface="+mn-lt"/>
                <a:cs typeface="+mn-lt"/>
              </a:rPr>
              <a:t>, care homes can reduce </a:t>
            </a:r>
            <a:r>
              <a:rPr lang="en-US" sz="1400" kern="1200">
                <a:solidFill>
                  <a:schemeClr val="dk1"/>
                </a:solidFill>
                <a:ea typeface="+mn-lt"/>
                <a:cs typeface="+mn-lt"/>
              </a:rPr>
              <a:t>risks, build trust, and ensure safe, </a:t>
            </a:r>
            <a:r>
              <a:rPr lang="en-US" sz="1400">
                <a:solidFill>
                  <a:schemeClr val="dk1"/>
                </a:solidFill>
                <a:ea typeface="+mn-lt"/>
                <a:cs typeface="+mn-lt"/>
              </a:rPr>
              <a:t>high-quality </a:t>
            </a:r>
            <a:r>
              <a:rPr lang="en-US" sz="1400" kern="1200">
                <a:solidFill>
                  <a:schemeClr val="dk1"/>
                </a:solidFill>
                <a:ea typeface="+mn-lt"/>
                <a:cs typeface="+mn-lt"/>
              </a:rPr>
              <a:t>care</a:t>
            </a:r>
            <a:r>
              <a:rPr lang="en-US" sz="1400">
                <a:solidFill>
                  <a:schemeClr val="dk1"/>
                </a:solidFill>
                <a:ea typeface="+mn-lt"/>
                <a:cs typeface="+mn-lt"/>
              </a:rPr>
              <a:t> for residents and patients</a:t>
            </a:r>
            <a:r>
              <a:rPr lang="en-US" sz="1400" kern="1200">
                <a:solidFill>
                  <a:schemeClr val="dk1"/>
                </a:solidFill>
                <a:ea typeface="+mn-lt"/>
                <a:cs typeface="+mn-lt"/>
              </a:rPr>
              <a:t>.</a:t>
            </a:r>
            <a:r>
              <a:rPr lang="en-US" sz="1400">
                <a:solidFill>
                  <a:schemeClr val="dk1"/>
                </a:solidFill>
                <a:ea typeface="+mn-lt"/>
                <a:cs typeface="+mn-lt"/>
              </a:rPr>
              <a:t> </a:t>
            </a:r>
            <a:endParaRPr lang="en-US">
              <a:solidFill>
                <a:schemeClr val="dk1"/>
              </a:solidFill>
              <a:cs typeface="Arial"/>
            </a:endParaRPr>
          </a:p>
          <a:p>
            <a:pPr indent="-342900">
              <a:spcAft>
                <a:spcPts val="600"/>
              </a:spcAft>
              <a:buFont typeface="Wingdings"/>
              <a:buChar char="Ø"/>
            </a:pPr>
            <a:endParaRPr lang="en-US" sz="1400" kern="1200">
              <a:solidFill>
                <a:schemeClr val="dk1"/>
              </a:solidFill>
              <a:cs typeface="Arial"/>
            </a:endParaRPr>
          </a:p>
          <a:p>
            <a:pPr>
              <a:spcAft>
                <a:spcPts val="600"/>
              </a:spcAft>
            </a:pPr>
            <a:endParaRPr lang="en-US" sz="1400" kern="1200">
              <a:solidFill>
                <a:schemeClr val="dk1"/>
              </a:solidFill>
            </a:endParaRPr>
          </a:p>
        </p:txBody>
      </p:sp>
      <p:pic>
        <p:nvPicPr>
          <p:cNvPr id="5" name="Picture 4" descr="A group of icons on a blue background&#10;&#10;AI-generated content may be incorrect.">
            <a:extLst>
              <a:ext uri="{FF2B5EF4-FFF2-40B4-BE49-F238E27FC236}">
                <a16:creationId xmlns:a16="http://schemas.microsoft.com/office/drawing/2014/main" id="{09A2B64E-58E3-FB53-B75F-C032AC68B6A4}"/>
              </a:ext>
            </a:extLst>
          </p:cNvPr>
          <p:cNvPicPr>
            <a:picLocks noChangeAspect="1"/>
          </p:cNvPicPr>
          <p:nvPr/>
        </p:nvPicPr>
        <p:blipFill>
          <a:blip r:embed="rId2"/>
          <a:srcRect l="50029" t="56184" r="3419" b="1677"/>
          <a:stretch>
            <a:fillRect/>
          </a:stretch>
        </p:blipFill>
        <p:spPr>
          <a:xfrm>
            <a:off x="6600686" y="2814368"/>
            <a:ext cx="2394413" cy="2167395"/>
          </a:xfrm>
          <a:prstGeom prst="rect">
            <a:avLst/>
          </a:prstGeom>
        </p:spPr>
      </p:pic>
      <p:pic>
        <p:nvPicPr>
          <p:cNvPr id="6" name="Picture 5" descr="A group of icons on a blue background&#10;&#10;AI-generated content may be incorrect.">
            <a:extLst>
              <a:ext uri="{FF2B5EF4-FFF2-40B4-BE49-F238E27FC236}">
                <a16:creationId xmlns:a16="http://schemas.microsoft.com/office/drawing/2014/main" id="{091B255E-DE77-054F-ACB8-008994DCA175}"/>
              </a:ext>
            </a:extLst>
          </p:cNvPr>
          <p:cNvPicPr>
            <a:picLocks noChangeAspect="1"/>
          </p:cNvPicPr>
          <p:nvPr/>
        </p:nvPicPr>
        <p:blipFill>
          <a:blip r:embed="rId2"/>
          <a:srcRect l="3354" t="58059" r="50016" b="2706"/>
          <a:stretch>
            <a:fillRect/>
          </a:stretch>
        </p:blipFill>
        <p:spPr>
          <a:xfrm>
            <a:off x="188703" y="2964720"/>
            <a:ext cx="2398415" cy="2018058"/>
          </a:xfrm>
          <a:prstGeom prst="rect">
            <a:avLst/>
          </a:prstGeom>
        </p:spPr>
      </p:pic>
      <p:pic>
        <p:nvPicPr>
          <p:cNvPr id="7" name="Picture 6" descr="A group of icons on a blue background&#10;&#10;AI-generated content may be incorrect.">
            <a:extLst>
              <a:ext uri="{FF2B5EF4-FFF2-40B4-BE49-F238E27FC236}">
                <a16:creationId xmlns:a16="http://schemas.microsoft.com/office/drawing/2014/main" id="{149E5C22-C660-FAF3-C24C-7B1EFE6D55FA}"/>
              </a:ext>
            </a:extLst>
          </p:cNvPr>
          <p:cNvPicPr>
            <a:picLocks noChangeAspect="1"/>
          </p:cNvPicPr>
          <p:nvPr/>
        </p:nvPicPr>
        <p:blipFill>
          <a:blip r:embed="rId2"/>
          <a:srcRect l="49974" t="15072" r="3354" b="44025"/>
          <a:stretch>
            <a:fillRect/>
          </a:stretch>
        </p:blipFill>
        <p:spPr>
          <a:xfrm>
            <a:off x="6597856" y="387038"/>
            <a:ext cx="2400580" cy="2103847"/>
          </a:xfrm>
          <a:prstGeom prst="rect">
            <a:avLst/>
          </a:prstGeom>
        </p:spPr>
      </p:pic>
      <p:pic>
        <p:nvPicPr>
          <p:cNvPr id="8" name="Picture 7" descr="A group of icons on a blue background&#10;&#10;AI-generated content may be incorrect.">
            <a:extLst>
              <a:ext uri="{FF2B5EF4-FFF2-40B4-BE49-F238E27FC236}">
                <a16:creationId xmlns:a16="http://schemas.microsoft.com/office/drawing/2014/main" id="{D7BC7049-272D-B1E1-7FED-C46F0FE2FAC0}"/>
              </a:ext>
            </a:extLst>
          </p:cNvPr>
          <p:cNvPicPr>
            <a:picLocks noChangeAspect="1"/>
          </p:cNvPicPr>
          <p:nvPr/>
        </p:nvPicPr>
        <p:blipFill>
          <a:blip r:embed="rId2"/>
          <a:srcRect l="3354" t="15053" r="50012" b="43186"/>
          <a:stretch>
            <a:fillRect/>
          </a:stretch>
        </p:blipFill>
        <p:spPr>
          <a:xfrm>
            <a:off x="188703" y="386082"/>
            <a:ext cx="2398615" cy="2147937"/>
          </a:xfrm>
          <a:prstGeom prst="rect">
            <a:avLst/>
          </a:prstGeom>
        </p:spPr>
      </p:pic>
    </p:spTree>
    <p:extLst>
      <p:ext uri="{BB962C8B-B14F-4D97-AF65-F5344CB8AC3E}">
        <p14:creationId xmlns:p14="http://schemas.microsoft.com/office/powerpoint/2010/main" val="288365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00D-FB9E-4A36-F75C-4A5BEC2D211C}"/>
              </a:ext>
            </a:extLst>
          </p:cNvPr>
          <p:cNvSpPr>
            <a:spLocks noGrp="1"/>
          </p:cNvSpPr>
          <p:nvPr>
            <p:ph type="title"/>
          </p:nvPr>
        </p:nvSpPr>
        <p:spPr/>
        <p:txBody>
          <a:bodyPr/>
          <a:lstStyle/>
          <a:p>
            <a:r>
              <a:rPr lang="en-US" b="1"/>
              <a:t>Reference list</a:t>
            </a:r>
          </a:p>
        </p:txBody>
      </p:sp>
      <p:sp>
        <p:nvSpPr>
          <p:cNvPr id="4" name="TextBox 3">
            <a:extLst>
              <a:ext uri="{FF2B5EF4-FFF2-40B4-BE49-F238E27FC236}">
                <a16:creationId xmlns:a16="http://schemas.microsoft.com/office/drawing/2014/main" id="{F12D31B2-2883-6FE4-6DC6-8597C1EB5A79}"/>
              </a:ext>
            </a:extLst>
          </p:cNvPr>
          <p:cNvSpPr txBox="1"/>
          <p:nvPr/>
        </p:nvSpPr>
        <p:spPr>
          <a:xfrm>
            <a:off x="0" y="1018995"/>
            <a:ext cx="872346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Arial,Sans-Serif"/>
              <a:buChar char="•"/>
            </a:pPr>
            <a:r>
              <a:rPr lang="en-US" sz="1400" b="0" i="0" u="none" strike="noStrike" baseline="0">
                <a:solidFill>
                  <a:srgbClr val="152C33"/>
                </a:solidFill>
                <a:latin typeface="Arial"/>
                <a:ea typeface="Arial"/>
                <a:cs typeface="Arial"/>
              </a:rPr>
              <a:t>Ahmed, S., Patel, R. and Johnson, K. (2023) ‘Digital tools in healthcare team communication: Enhancing efficiency and collaboration’, </a:t>
            </a:r>
            <a:r>
              <a:rPr lang="en-US" sz="1400" b="0" i="1" u="none" strike="noStrike" baseline="0">
                <a:solidFill>
                  <a:srgbClr val="152C33"/>
                </a:solidFill>
                <a:latin typeface="Arial"/>
                <a:ea typeface="Arial"/>
                <a:cs typeface="Arial"/>
              </a:rPr>
              <a:t>Journal of Health Informatics</a:t>
            </a:r>
            <a:r>
              <a:rPr lang="en-US" sz="1400" b="0" i="0" u="none" strike="noStrike" baseline="0">
                <a:solidFill>
                  <a:srgbClr val="152C33"/>
                </a:solidFill>
                <a:latin typeface="Arial"/>
                <a:ea typeface="Arial"/>
                <a:cs typeface="Arial"/>
              </a:rPr>
              <a:t>, 12(2), pp. 45–58.</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Ballew, T. (2021) ‘Improving care documentation using Microsoft 365 applications’, </a:t>
            </a:r>
            <a:r>
              <a:rPr lang="en-US" sz="1400" b="0" i="1" u="none" strike="noStrike" baseline="0">
                <a:solidFill>
                  <a:srgbClr val="152C33"/>
                </a:solidFill>
                <a:latin typeface="Arial"/>
                <a:ea typeface="Arial"/>
                <a:cs typeface="Arial"/>
              </a:rPr>
              <a:t>Health &amp; Social Care Technology Review</a:t>
            </a:r>
            <a:r>
              <a:rPr lang="en-US" sz="1400" b="0" i="0" u="none" strike="noStrike" baseline="0">
                <a:solidFill>
                  <a:srgbClr val="152C33"/>
                </a:solidFill>
                <a:latin typeface="Arial"/>
                <a:ea typeface="Arial"/>
                <a:cs typeface="Arial"/>
              </a:rPr>
              <a:t>, 9(1), pp. 22–30.</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Centric Consulting (2024) </a:t>
            </a:r>
            <a:r>
              <a:rPr lang="en-US" sz="1400" b="0" i="1" u="none" strike="noStrike" baseline="0">
                <a:solidFill>
                  <a:srgbClr val="152C33"/>
                </a:solidFill>
                <a:latin typeface="Arial"/>
                <a:ea typeface="Arial"/>
                <a:cs typeface="Arial"/>
              </a:rPr>
              <a:t>Microsoft Teams is great for healthcare, but there are issues</a:t>
            </a:r>
            <a:r>
              <a:rPr lang="en-US" sz="1400" b="0" i="0" u="none" strike="noStrike" baseline="0">
                <a:solidFill>
                  <a:srgbClr val="152C33"/>
                </a:solidFill>
                <a:latin typeface="Arial"/>
                <a:ea typeface="Arial"/>
                <a:cs typeface="Arial"/>
              </a:rPr>
              <a:t>. Available at: </a:t>
            </a:r>
            <a:r>
              <a:rPr lang="en-US" sz="1400" b="0" i="0" u="sng" strike="noStrike" baseline="0">
                <a:solidFill>
                  <a:srgbClr val="152C33"/>
                </a:solidFill>
                <a:latin typeface="Arial"/>
                <a:ea typeface="Arial"/>
                <a:cs typeface="Arial"/>
                <a:hlinkClick r:id="rId2"/>
              </a:rPr>
              <a:t>https://centricconsulting.com/blog/microsoft-teams-and-healthcare-lessons-learned-from-early-adopters/</a:t>
            </a:r>
            <a:r>
              <a:rPr lang="en-US" sz="1400" b="0" i="0" u="none" strike="noStrike" baseline="0">
                <a:solidFill>
                  <a:srgbClr val="152C33"/>
                </a:solidFill>
                <a:latin typeface="Arial"/>
                <a:ea typeface="Arial"/>
                <a:cs typeface="Arial"/>
              </a:rPr>
              <a:t> (Accessed: 5 February 2026).</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Cranborne (2025) </a:t>
            </a:r>
            <a:r>
              <a:rPr lang="en-US" sz="1400" b="0" i="1" u="none" strike="noStrike" baseline="0">
                <a:solidFill>
                  <a:srgbClr val="152C33"/>
                </a:solidFill>
                <a:latin typeface="Arial"/>
                <a:ea typeface="Arial"/>
                <a:cs typeface="Arial"/>
              </a:rPr>
              <a:t>How Microsoft 365 &amp; Copilot are helping care homes work smarter</a:t>
            </a:r>
            <a:r>
              <a:rPr lang="en-US" sz="1400" b="0" i="0" u="none" strike="noStrike" baseline="0">
                <a:solidFill>
                  <a:srgbClr val="152C33"/>
                </a:solidFill>
                <a:latin typeface="Arial"/>
                <a:ea typeface="Arial"/>
                <a:cs typeface="Arial"/>
              </a:rPr>
              <a:t>. Available at: </a:t>
            </a:r>
            <a:r>
              <a:rPr lang="en-US" sz="1400" b="0" i="0" u="sng" strike="noStrike" baseline="0">
                <a:solidFill>
                  <a:srgbClr val="152C33"/>
                </a:solidFill>
                <a:latin typeface="Arial"/>
                <a:ea typeface="Arial"/>
                <a:cs typeface="Arial"/>
                <a:hlinkClick r:id="rId3"/>
              </a:rPr>
              <a:t>https://www.cranborne.tech/how-microsoft-365-copilot-are-helping-care-homes-work-smarter</a:t>
            </a:r>
            <a:r>
              <a:rPr lang="en-US" sz="1400" b="0" i="0" u="none" strike="noStrike" baseline="0">
                <a:solidFill>
                  <a:srgbClr val="152C33"/>
                </a:solidFill>
                <a:latin typeface="Arial"/>
                <a:ea typeface="Arial"/>
                <a:cs typeface="Arial"/>
              </a:rPr>
              <a:t> (Accessed: 5 February 2026).</a:t>
            </a:r>
            <a:r>
              <a:rPr lang="en-US" sz="1400" b="0" i="0">
                <a:solidFill>
                  <a:srgbClr val="152C33"/>
                </a:solidFill>
                <a:latin typeface="Arial"/>
                <a:ea typeface="Arial"/>
                <a:cs typeface="Arial"/>
              </a:rPr>
              <a:t>​</a:t>
            </a:r>
          </a:p>
          <a:p>
            <a:endParaRPr lang="en-US" sz="140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Das, S. (2025) ‘How to improve the quality of PowerPoint presentations to enhance learning and retention’, </a:t>
            </a:r>
            <a:r>
              <a:rPr lang="en-US" sz="1400" b="0" i="1" u="none" strike="noStrike" baseline="0">
                <a:solidFill>
                  <a:srgbClr val="152C33"/>
                </a:solidFill>
                <a:latin typeface="Arial"/>
                <a:ea typeface="Arial"/>
                <a:cs typeface="Arial"/>
              </a:rPr>
              <a:t>Rehabilitation Practice Reports</a:t>
            </a:r>
            <a:r>
              <a:rPr lang="en-US" sz="1400" b="0" i="0" u="none" strike="noStrike" baseline="0">
                <a:solidFill>
                  <a:srgbClr val="152C33"/>
                </a:solidFill>
                <a:latin typeface="Arial"/>
                <a:ea typeface="Arial"/>
                <a:cs typeface="Arial"/>
              </a:rPr>
              <a:t>.</a:t>
            </a:r>
            <a:r>
              <a:rPr lang="en-US" sz="1400" b="0" i="0">
                <a:solidFill>
                  <a:srgbClr val="152C33"/>
                </a:solidFill>
                <a:latin typeface="Arial"/>
                <a:ea typeface="Arial"/>
                <a:cs typeface="Arial"/>
              </a:rPr>
              <a:t>​</a:t>
            </a:r>
          </a:p>
          <a:p>
            <a:pPr marL="285750" lvl="0" indent="-285750" algn="l" rtl="0">
              <a:buFont typeface="Arial,Sans-Serif"/>
              <a:buChar char="•"/>
            </a:pPr>
            <a:endParaRPr lang="en-US" sz="1800" b="0" i="0" u="none" strike="noStrike" baseline="0">
              <a:solidFill>
                <a:srgbClr val="152C33"/>
              </a:solidFill>
              <a:latin typeface="Arial"/>
              <a:ea typeface="Arial"/>
              <a:cs typeface="Arial"/>
            </a:endParaRPr>
          </a:p>
          <a:p>
            <a:pPr algn="ctr"/>
            <a:endParaRPr lang="en-US"/>
          </a:p>
        </p:txBody>
      </p:sp>
    </p:spTree>
    <p:extLst>
      <p:ext uri="{BB962C8B-B14F-4D97-AF65-F5344CB8AC3E}">
        <p14:creationId xmlns:p14="http://schemas.microsoft.com/office/powerpoint/2010/main" val="2258572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48264AF-135E-6D07-925A-6524BD6BCB5F}"/>
              </a:ext>
            </a:extLst>
          </p:cNvPr>
          <p:cNvSpPr txBox="1"/>
          <p:nvPr/>
        </p:nvSpPr>
        <p:spPr>
          <a:xfrm>
            <a:off x="215661" y="307316"/>
            <a:ext cx="875581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1200"/>
              <a:t>De Benedictis, A. </a:t>
            </a:r>
            <a:r>
              <a:rPr lang="en-US" sz="1200" i="1"/>
              <a:t>et al.</a:t>
            </a:r>
            <a:r>
              <a:rPr lang="en-US" sz="1200"/>
              <a:t> (2024) ‘A quality improvement project expanding the role of Microsoft Teams to improve communication and efficiency of junior doctors’, </a:t>
            </a:r>
            <a:r>
              <a:rPr lang="en-US" sz="1200" i="1"/>
              <a:t>Postgraduate Medical Journal</a:t>
            </a:r>
            <a:r>
              <a:rPr lang="en-US" sz="1200"/>
              <a:t>, 100(1181). </a:t>
            </a:r>
            <a:r>
              <a:rPr lang="en-US" sz="1200">
                <a:hlinkClick r:id="rId2"/>
              </a:rPr>
              <a:t>https://doi.org/10.1093/postmj/qgad113</a:t>
            </a:r>
            <a:r>
              <a:rPr lang="en-US" sz="1200"/>
              <a:t>.</a:t>
            </a:r>
            <a:endParaRPr lang="en-US" sz="1200">
              <a:cs typeface="Arial"/>
            </a:endParaRPr>
          </a:p>
          <a:p>
            <a:endParaRPr lang="en-US" sz="1200">
              <a:cs typeface="Arial"/>
            </a:endParaRPr>
          </a:p>
          <a:p>
            <a:pPr marL="285750" indent="-285750" algn="l">
              <a:buFont typeface="Arial"/>
              <a:buChar char="•"/>
            </a:pPr>
            <a:r>
              <a:rPr lang="en-US" sz="1200"/>
              <a:t>Diya, P., Melati, R. and Smith, A. (2024) ‘Collaborative documentation in community healthcare: Using Microsoft tools to improve workflow’, </a:t>
            </a:r>
            <a:r>
              <a:rPr lang="en-US" sz="1200" i="1"/>
              <a:t>International Journal of Community Nursing</a:t>
            </a:r>
            <a:r>
              <a:rPr lang="en-US" sz="1200"/>
              <a:t>, 18(3), pp. 111–124.</a:t>
            </a:r>
            <a:endParaRPr lang="en-US" sz="1200">
              <a:cs typeface="Arial"/>
            </a:endParaRPr>
          </a:p>
          <a:p>
            <a:endParaRPr lang="en-US" sz="1200">
              <a:cs typeface="Arial"/>
            </a:endParaRPr>
          </a:p>
          <a:p>
            <a:pPr marL="285750" indent="-285750" algn="l">
              <a:buFont typeface="Arial"/>
              <a:buChar char="•"/>
            </a:pPr>
            <a:r>
              <a:rPr lang="en-US" sz="1200"/>
              <a:t>Ethical Healthcare (2024) </a:t>
            </a:r>
            <a:r>
              <a:rPr lang="en-US" sz="1200" i="1"/>
              <a:t>Is Microsoft 365 the key to NHS efficiency?</a:t>
            </a:r>
            <a:r>
              <a:rPr lang="en-US" sz="1200"/>
              <a:t> Available at: </a:t>
            </a:r>
            <a:r>
              <a:rPr lang="en-US" sz="1200">
                <a:hlinkClick r:id="rId3"/>
              </a:rPr>
              <a:t>https://ethicalhealthcare.org.uk/2024/10/23/is-microsoft-365-the-key-to-nhs-efficiency/</a:t>
            </a:r>
            <a:r>
              <a:rPr lang="en-US" sz="1200"/>
              <a:t> (Accessed: 5 February 2026).</a:t>
            </a:r>
            <a:endParaRPr lang="en-US" sz="1200">
              <a:cs typeface="Arial"/>
            </a:endParaRPr>
          </a:p>
          <a:p>
            <a:endParaRPr lang="en-US" sz="1200">
              <a:cs typeface="Arial"/>
            </a:endParaRPr>
          </a:p>
          <a:p>
            <a:pPr marL="285750" indent="-285750" algn="l">
              <a:buFont typeface="Arial"/>
              <a:buChar char="•"/>
            </a:pPr>
            <a:r>
              <a:rPr lang="en-US" sz="1200"/>
              <a:t>Galmarini, E., Marciano, L. and Schulz, P.J. (2024) ‘The effectiveness of visual-based interventions on health literacy in health care: A systematic review and meta-analysis’, </a:t>
            </a:r>
            <a:r>
              <a:rPr lang="en-US" sz="1200" i="1"/>
              <a:t>BMC Health Services Research</a:t>
            </a:r>
            <a:r>
              <a:rPr lang="en-US" sz="1200"/>
              <a:t>, 24.</a:t>
            </a:r>
            <a:endParaRPr lang="en-US" sz="1200">
              <a:cs typeface="Arial"/>
            </a:endParaRPr>
          </a:p>
          <a:p>
            <a:endParaRPr lang="en-US" sz="1200">
              <a:cs typeface="Arial"/>
            </a:endParaRPr>
          </a:p>
          <a:p>
            <a:pPr marL="285750" indent="-285750" algn="l">
              <a:buFont typeface="Arial"/>
              <a:buChar char="•"/>
            </a:pPr>
            <a:r>
              <a:rPr lang="en-US" sz="1200"/>
              <a:t>Hsu, Y.M. (2022) ‘Effectiveness of multimedia-based learning on healthcare education outcomes’, </a:t>
            </a:r>
            <a:r>
              <a:rPr lang="en-US" sz="1200" i="1"/>
              <a:t>Journal of Medical Education and Training</a:t>
            </a:r>
            <a:r>
              <a:rPr lang="en-US" sz="1200"/>
              <a:t>.</a:t>
            </a:r>
            <a:endParaRPr lang="en-US" sz="1200">
              <a:cs typeface="Arial"/>
            </a:endParaRPr>
          </a:p>
          <a:p>
            <a:endParaRPr lang="en-US" sz="1200">
              <a:cs typeface="Arial"/>
            </a:endParaRPr>
          </a:p>
          <a:p>
            <a:pPr marL="285750" indent="-285750" algn="l">
              <a:buFont typeface="Arial"/>
              <a:buChar char="•"/>
            </a:pPr>
            <a:r>
              <a:rPr lang="en-US" sz="1200"/>
              <a:t>Huang, Y.M. (2025) ‘Visual cues and multimedia as complementary tools to PowerPoint slides in clinical training’, </a:t>
            </a:r>
            <a:r>
              <a:rPr lang="en-US" sz="1200" i="1"/>
              <a:t>BMC Medical Education</a:t>
            </a:r>
            <a:r>
              <a:rPr lang="en-US" sz="1200"/>
              <a:t>.</a:t>
            </a:r>
            <a:endParaRPr lang="en-US" sz="1200">
              <a:cs typeface="Arial"/>
            </a:endParaRPr>
          </a:p>
          <a:p>
            <a:pPr algn="ctr"/>
            <a:endParaRPr lang="en-US"/>
          </a:p>
        </p:txBody>
      </p:sp>
    </p:spTree>
    <p:extLst>
      <p:ext uri="{BB962C8B-B14F-4D97-AF65-F5344CB8AC3E}">
        <p14:creationId xmlns:p14="http://schemas.microsoft.com/office/powerpoint/2010/main" val="2922404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E00BED-86DD-A916-67A4-FBE05431E194}"/>
              </a:ext>
            </a:extLst>
          </p:cNvPr>
          <p:cNvSpPr txBox="1"/>
          <p:nvPr/>
        </p:nvSpPr>
        <p:spPr>
          <a:xfrm>
            <a:off x="226444" y="253401"/>
            <a:ext cx="8259792" cy="51655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1650"/>
              </a:lnSpc>
              <a:buFont typeface="Arial"/>
              <a:buChar char="•"/>
            </a:pPr>
            <a:r>
              <a:rPr lang="en-US" sz="1200"/>
              <a:t>Johnson, K., Ahmed, S. and Patel, R. (2021) ‘Visual communication in healthcare: Benefits of structured slide-based presentations’, Journal of Clinical Communication, 15(4), pp. 210–219.​</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Kulju, E. et al. (2024) ‘Educational interventions and digital competence development in healthcare professionals: A systematic review’, International Journal of Medical Informatics.​</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err="1"/>
              <a:t>Makrufardi</a:t>
            </a:r>
            <a:r>
              <a:rPr lang="en-US" sz="1200"/>
              <a:t>, F. (2024) ‘Comparing video- and slide-based teaching methods for knowledge retention’, Journal of Health Education.​</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Melati, R., Smith, A. and Diya, P. (2024) ‘Integrating Microsoft PowerPoint for team training in healthcare settings’, Health Informatics Journal, 30(1), pp. 55–68.​</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Microsoft (2025) Enhance patient care and health team collaboration. Available at: </a:t>
            </a:r>
            <a:r>
              <a:rPr lang="en-US" sz="1200">
                <a:hlinkClick r:id="rId2"/>
              </a:rPr>
              <a:t>https://learn.microsoft.com/en-us/industry/healthcare/enhance-patient-care-and-collaboration</a:t>
            </a:r>
            <a:r>
              <a:rPr lang="en-US" sz="1200"/>
              <a:t> (Accessed: 5 February 2026).​</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National Cyber Security Centre (2022) Only </a:t>
            </a:r>
            <a:r>
              <a:rPr lang="en-US" sz="1200" err="1"/>
              <a:t>authorised</a:t>
            </a:r>
            <a:r>
              <a:rPr lang="en-US" sz="1200"/>
              <a:t> users should have access to data and functionality. Available at: </a:t>
            </a:r>
            <a:r>
              <a:rPr lang="en-US" sz="1200">
                <a:hlinkClick r:id="rId3"/>
              </a:rPr>
              <a:t>https://www.ncsc.gov.uk/collection/technology-assurance/principles-product-design-and-functionality/2-only-authorised-users-should-have-access-to-data-and-functionality</a:t>
            </a:r>
            <a:r>
              <a:rPr lang="en-US" sz="1200"/>
              <a:t> (Accessed: 8 February 2026).​</a:t>
            </a:r>
            <a:endParaRPr lang="en-US" sz="1200">
              <a:cs typeface="Arial"/>
            </a:endParaRPr>
          </a:p>
          <a:p>
            <a:pPr>
              <a:lnSpc>
                <a:spcPts val="1650"/>
              </a:lnSpc>
            </a:pPr>
            <a:endParaRPr lang="en-US" sz="1200">
              <a:cs typeface="Arial"/>
            </a:endParaRPr>
          </a:p>
          <a:p>
            <a:pPr marL="285750" indent="-285750" algn="l" rtl="0">
              <a:lnSpc>
                <a:spcPts val="1650"/>
              </a:lnSpc>
              <a:buFont typeface="Arial"/>
              <a:buChar char="•"/>
            </a:pPr>
            <a:r>
              <a:rPr lang="en-US" sz="1200"/>
              <a:t>NHS Digital (2021) Guide 4: Managing data access. Available at: </a:t>
            </a:r>
            <a:r>
              <a:rPr lang="en-US" sz="1200">
                <a:hlinkClick r:id="rId4"/>
              </a:rPr>
              <a:t>https://digital.nhs.uk/cyber-and-data-security/guidance-and-assurance/data-security-and-protection-toolkit-assessment-guides/guide-4-managing-data-access</a:t>
            </a:r>
            <a:r>
              <a:rPr lang="en-US" sz="1200"/>
              <a:t> (Accessed: 8 February 2026).​</a:t>
            </a:r>
            <a:endParaRPr lang="en-US" sz="1200">
              <a:cs typeface="Arial"/>
            </a:endParaRPr>
          </a:p>
          <a:p>
            <a:pPr algn="ctr" rtl="0"/>
            <a:endParaRPr lang="en-US"/>
          </a:p>
        </p:txBody>
      </p:sp>
    </p:spTree>
    <p:extLst>
      <p:ext uri="{BB962C8B-B14F-4D97-AF65-F5344CB8AC3E}">
        <p14:creationId xmlns:p14="http://schemas.microsoft.com/office/powerpoint/2010/main" val="3663551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13C40D-8A04-32CF-5C5A-5E82F11B0609}"/>
              </a:ext>
            </a:extLst>
          </p:cNvPr>
          <p:cNvSpPr txBox="1"/>
          <p:nvPr/>
        </p:nvSpPr>
        <p:spPr>
          <a:xfrm>
            <a:off x="129397" y="221052"/>
            <a:ext cx="8604848" cy="4703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1265"/>
              </a:lnSpc>
              <a:buFont typeface="Arial"/>
              <a:buChar char="•"/>
            </a:pPr>
            <a:r>
              <a:rPr lang="en-US" sz="1400"/>
              <a:t>NHS Digital (2023) Guide 2: Staff responsibilities. Available at: </a:t>
            </a:r>
            <a:r>
              <a:rPr lang="en-US" sz="1400">
                <a:hlinkClick r:id="rId2"/>
              </a:rPr>
              <a:t>https://digital.nhs.uk/cyber-and-data-security/guidance-and-assurance/data-security-and-protection-toolkit-assessment-guides/guide-2---staff-responsibilities</a:t>
            </a:r>
            <a:r>
              <a:rPr lang="en-US" sz="1400"/>
              <a:t> (Accessed: 6 February 2026).​​</a:t>
            </a:r>
            <a:endParaRPr lang="en-US" sz="1400">
              <a:cs typeface="Arial"/>
            </a:endParaRPr>
          </a:p>
          <a:p>
            <a:pPr>
              <a:lnSpc>
                <a:spcPts val="1265"/>
              </a:lnSpc>
            </a:pPr>
            <a:endParaRPr lang="en-US" sz="1400">
              <a:cs typeface="Arial"/>
            </a:endParaRPr>
          </a:p>
          <a:p>
            <a:pPr marL="285750" indent="-285750" algn="l" rtl="0">
              <a:lnSpc>
                <a:spcPts val="1265"/>
              </a:lnSpc>
              <a:buFont typeface="Arial"/>
              <a:buChar char="•"/>
            </a:pPr>
            <a:r>
              <a:rPr lang="en-US" sz="1400"/>
              <a:t>NHS England (2024) Microsoft Teams and remote working. Available at: </a:t>
            </a:r>
            <a:r>
              <a:rPr lang="en-US" sz="1400">
                <a:hlinkClick r:id="rId3"/>
              </a:rPr>
              <a:t>https://www.england.nhs.uk/long-read/microsoft-teams-and-remote-working/</a:t>
            </a:r>
            <a:r>
              <a:rPr lang="en-US" sz="1400"/>
              <a:t> (Accessed: 5 February 2026).​​</a:t>
            </a:r>
            <a:endParaRPr lang="en-US" sz="1400">
              <a:cs typeface="Arial"/>
            </a:endParaRPr>
          </a:p>
          <a:p>
            <a:pPr>
              <a:lnSpc>
                <a:spcPts val="1265"/>
              </a:lnSpc>
            </a:pPr>
            <a:endParaRPr lang="en-US" sz="1400">
              <a:cs typeface="Arial"/>
            </a:endParaRPr>
          </a:p>
          <a:p>
            <a:pPr marL="285750" indent="-285750">
              <a:lnSpc>
                <a:spcPts val="1265"/>
              </a:lnSpc>
              <a:buFont typeface="Arial"/>
              <a:buChar char="•"/>
            </a:pPr>
            <a:r>
              <a:rPr lang="en-US" sz="1400"/>
              <a:t>NHS England (2026) Digital tools for workforce training and communication in community care. London: NHS England Publications.​​</a:t>
            </a:r>
            <a:endParaRPr lang="en-US" sz="1400">
              <a:cs typeface="Arial"/>
            </a:endParaRPr>
          </a:p>
          <a:p>
            <a:pPr marL="285750" indent="-285750">
              <a:lnSpc>
                <a:spcPts val="1265"/>
              </a:lnSpc>
              <a:buFont typeface="Arial"/>
              <a:buChar char="•"/>
            </a:pPr>
            <a:endParaRPr lang="en-US" sz="1400">
              <a:cs typeface="Arial"/>
            </a:endParaRPr>
          </a:p>
          <a:p>
            <a:pPr marL="285750" indent="-285750" algn="l">
              <a:lnSpc>
                <a:spcPts val="1265"/>
              </a:lnSpc>
              <a:buFont typeface="Arial"/>
              <a:buChar char="•"/>
            </a:pPr>
            <a:r>
              <a:rPr lang="en-US" sz="1400"/>
              <a:t>Patel, R., Ahmed, S. and Johnson, K. (2023) ‘Standardization of communication in multi-disciplinary teams: A visual approach’, British Journal of Healthcare Management, 29(2), pp. 80–88.​​</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Raini, A., </a:t>
            </a:r>
            <a:r>
              <a:rPr lang="en-US" sz="1400" err="1"/>
              <a:t>Aditia</a:t>
            </a:r>
            <a:r>
              <a:rPr lang="en-US" sz="1400"/>
              <a:t>, R. and </a:t>
            </a:r>
            <a:r>
              <a:rPr lang="en-US" sz="1400" err="1"/>
              <a:t>Raisal</a:t>
            </a:r>
            <a:r>
              <a:rPr lang="en-US" sz="1400"/>
              <a:t>, A.Y. (2025) ‘The importance of PowerPoint presentations in improving communication skills’, Proceedings of the International Seminar of Islamic Studies.​​</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Sadiku, M.N.O. et al. (2021) ‘Digital safety’, International Journal of Scientific Advances, 2(5). </a:t>
            </a:r>
            <a:r>
              <a:rPr lang="en-US" sz="1400">
                <a:hlinkClick r:id="rId4"/>
              </a:rPr>
              <a:t>https://doi.org/10.51542/ijscia.v2i5.21</a:t>
            </a:r>
            <a:r>
              <a:rPr lang="en-US" sz="1400"/>
              <a:t> (Accessed: 6 February 2026).​​</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SARD (2026) Embracing enhanced security: Our guide to NHS England’s multi-factor authentication policy. Available at: </a:t>
            </a:r>
            <a:r>
              <a:rPr lang="en-US" sz="1400">
                <a:hlinkClick r:id="rId5"/>
              </a:rPr>
              <a:t>https://sardjv.co.uk/embracing-enhanced-security-our-guide-to-nhs-englands-multi-factor-authentication-policy</a:t>
            </a:r>
            <a:r>
              <a:rPr lang="en-US" sz="1400"/>
              <a:t> (Accessed: 7 February 2026).​​</a:t>
            </a:r>
            <a:endParaRPr lang="en-US" sz="1400">
              <a:cs typeface="Arial"/>
            </a:endParaRPr>
          </a:p>
          <a:p>
            <a:pPr marL="285750" indent="-285750">
              <a:lnSpc>
                <a:spcPts val="1265"/>
              </a:lnSpc>
              <a:buFont typeface="Arial"/>
              <a:buChar char="•"/>
            </a:pPr>
            <a:endParaRPr lang="en-US" sz="1400">
              <a:cs typeface="Arial"/>
            </a:endParaRPr>
          </a:p>
          <a:p>
            <a:pPr marL="285750" indent="-285750" algn="l" rtl="0">
              <a:lnSpc>
                <a:spcPts val="1265"/>
              </a:lnSpc>
              <a:buFont typeface="Arial"/>
              <a:buChar char="•"/>
            </a:pPr>
            <a:r>
              <a:rPr lang="en-US" sz="1400"/>
              <a:t>Smith, J. and Khan, F. (2023) ‘Comparing productivity tools for documentation in healthcare’, Journal of Digital Health Innovation.​​</a:t>
            </a:r>
            <a:endParaRPr lang="en-US" sz="1400">
              <a:cs typeface="Arial"/>
            </a:endParaRPr>
          </a:p>
          <a:p>
            <a:pPr algn="ctr"/>
            <a:endParaRPr lang="en-US"/>
          </a:p>
        </p:txBody>
      </p:sp>
    </p:spTree>
    <p:extLst>
      <p:ext uri="{BB962C8B-B14F-4D97-AF65-F5344CB8AC3E}">
        <p14:creationId xmlns:p14="http://schemas.microsoft.com/office/powerpoint/2010/main" val="3124725341"/>
      </p:ext>
    </p:extLst>
  </p:cSld>
  <p:clrMapOvr>
    <a:masterClrMapping/>
  </p:clrMapOvr>
</p:sld>
</file>

<file path=ppt/theme/theme1.xml><?xml version="1.0" encoding="utf-8"?>
<a:theme xmlns:a="http://schemas.openxmlformats.org/drawingml/2006/main" name="Elegant Blue Gradients Portfolio by Slidesgo">
  <a:themeElements>
    <a:clrScheme name="Simple Light">
      <a:dk1>
        <a:srgbClr val="152C33"/>
      </a:dk1>
      <a:lt1>
        <a:srgbClr val="F2F8FA"/>
      </a:lt1>
      <a:dk2>
        <a:srgbClr val="89D3E8"/>
      </a:dk2>
      <a:lt2>
        <a:srgbClr val="8FADB5"/>
      </a:lt2>
      <a:accent1>
        <a:srgbClr val="FFFFFF"/>
      </a:accent1>
      <a:accent2>
        <a:srgbClr val="FFFFFF"/>
      </a:accent2>
      <a:accent3>
        <a:srgbClr val="FFFFFF"/>
      </a:accent3>
      <a:accent4>
        <a:srgbClr val="FFFFFF"/>
      </a:accent4>
      <a:accent5>
        <a:srgbClr val="FFFFFF"/>
      </a:accent5>
      <a:accent6>
        <a:srgbClr val="FFFFFF"/>
      </a:accent6>
      <a:hlink>
        <a:srgbClr val="152C33"/>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Elegant Blue Gradients Portfolio by Slidesgo">
  <a:themeElements>
    <a:clrScheme name="Simple Light">
      <a:dk1>
        <a:srgbClr val="152C33"/>
      </a:dk1>
      <a:lt1>
        <a:srgbClr val="F2F8FA"/>
      </a:lt1>
      <a:dk2>
        <a:srgbClr val="89D3E8"/>
      </a:dk2>
      <a:lt2>
        <a:srgbClr val="8FADB5"/>
      </a:lt2>
      <a:accent1>
        <a:srgbClr val="FFFFFF"/>
      </a:accent1>
      <a:accent2>
        <a:srgbClr val="FFFFFF"/>
      </a:accent2>
      <a:accent3>
        <a:srgbClr val="FFFFFF"/>
      </a:accent3>
      <a:accent4>
        <a:srgbClr val="FFFFFF"/>
      </a:accent4>
      <a:accent5>
        <a:srgbClr val="FFFFFF"/>
      </a:accent5>
      <a:accent6>
        <a:srgbClr val="FFFFFF"/>
      </a:accent6>
      <a:hlink>
        <a:srgbClr val="152C33"/>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(16:9)</PresentationFormat>
  <Slides>21</Slides>
  <Notes>0</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Elegant Blue Gradients Portfolio by Slidesgo</vt:lpstr>
      <vt:lpstr>Elegant Blue Gradients Portfolio by Slidesgo</vt:lpstr>
      <vt:lpstr>Digital Skills And Research Methods </vt:lpstr>
      <vt:lpstr>Table of Contents</vt:lpstr>
      <vt:lpstr>Introduction to Digital Transformation at Greenfield </vt:lpstr>
      <vt:lpstr>PowerPoint Presentation</vt:lpstr>
      <vt:lpstr>PowerPoint Presentation</vt:lpstr>
      <vt:lpstr>PowerPoint Presentation</vt:lpstr>
      <vt:lpstr>PowerPoint Presentation</vt:lpstr>
      <vt:lpstr>PowerPoint Presentation</vt:lpstr>
      <vt:lpstr>What Is Microsoft Teams?</vt:lpstr>
      <vt:lpstr>Uses In The Healthcare Agency</vt:lpstr>
      <vt:lpstr>PowerPoint Presentation</vt:lpstr>
      <vt:lpstr>Digital Safety   </vt:lpstr>
      <vt:lpstr>         Secure Access</vt:lpstr>
      <vt:lpstr>Email Awareness</vt:lpstr>
      <vt:lpstr>Data Management</vt:lpstr>
      <vt:lpstr>Confidentiality and Compliance </vt:lpstr>
      <vt:lpstr>Conclusions</vt:lpstr>
      <vt:lpstr>Reference list</vt:lpstr>
      <vt:lpstr>PowerPoint Presentation</vt:lpstr>
      <vt:lpstr>PowerPoint Presentation</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cp:revision>11</cp:revision>
  <dcterms:modified xsi:type="dcterms:W3CDTF">2026-02-13T15:33:50Z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2026-02-05T22:01:58Z</dcterms:created>
  <dc:creator>Unknown Creator</dc:creator>
  <dc:description/>
  <dc:language>en-US</dc:language>
  <cp:lastModifiedBy>Unknown Creator</cp:lastModifiedBy>
  <dcterms:modified xsi:type="dcterms:W3CDTF">2026-02-05T22:01:58Z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ies>
</file>