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4" r:id="rId1"/>
  </p:sldMasterIdLst>
  <p:notesMasterIdLst>
    <p:notesMasterId r:id="rId31"/>
  </p:notesMasterIdLst>
  <p:sldIdLst>
    <p:sldId id="256" r:id="rId2"/>
    <p:sldId id="257" r:id="rId3"/>
    <p:sldId id="261" r:id="rId4"/>
    <p:sldId id="262" r:id="rId5"/>
    <p:sldId id="263" r:id="rId6"/>
    <p:sldId id="264"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5" r:id="rId26"/>
    <p:sldId id="260" r:id="rId27"/>
    <p:sldId id="284" r:id="rId28"/>
    <p:sldId id="286" r:id="rId29"/>
    <p:sldId id="287"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5256" autoAdjust="0"/>
  </p:normalViewPr>
  <p:slideViewPr>
    <p:cSldViewPr snapToGrid="0">
      <p:cViewPr varScale="1">
        <p:scale>
          <a:sx n="82" d="100"/>
          <a:sy n="82" d="100"/>
        </p:scale>
        <p:origin x="720" y="67"/>
      </p:cViewPr>
      <p:guideLst>
        <p:guide orient="horz" pos="2160"/>
        <p:guide pos="3840"/>
      </p:guideLst>
    </p:cSldViewPr>
  </p:slideViewPr>
  <p:outlineViewPr>
    <p:cViewPr>
      <p:scale>
        <a:sx n="33" d="100"/>
        <a:sy n="33" d="100"/>
      </p:scale>
      <p:origin x="0" y="-85925"/>
    </p:cViewPr>
  </p:outlineViewPr>
  <p:notesTextViewPr>
    <p:cViewPr>
      <p:scale>
        <a:sx n="1" d="1"/>
        <a:sy n="1" d="1"/>
      </p:scale>
      <p:origin x="0" y="0"/>
    </p:cViewPr>
  </p:notesTextViewPr>
  <p:sorterViewPr>
    <p:cViewPr>
      <p:scale>
        <a:sx n="100" d="100"/>
        <a:sy n="100" d="100"/>
      </p:scale>
      <p:origin x="0" y="-59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HK"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BB5AB45-5A12-4D42-9508-B6483DC0E92A}" type="datetimeFigureOut">
              <a:rPr lang="zh-HK" altLang="en-US" smtClean="0"/>
              <a:t>27/10/2018</a:t>
            </a:fld>
            <a:endParaRPr lang="zh-HK" altLang="en-US"/>
          </a:p>
        </p:txBody>
      </p:sp>
      <p:sp>
        <p:nvSpPr>
          <p:cNvPr id="4" name="投影片影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HK"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zh-HK"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HK"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AEF4D6-EAF4-4107-82E5-773B8D751BBB}" type="slidenum">
              <a:rPr lang="zh-HK" altLang="en-US" smtClean="0"/>
              <a:t>‹#›</a:t>
            </a:fld>
            <a:endParaRPr lang="zh-HK" altLang="en-US"/>
          </a:p>
        </p:txBody>
      </p:sp>
    </p:spTree>
    <p:extLst>
      <p:ext uri="{BB962C8B-B14F-4D97-AF65-F5344CB8AC3E}">
        <p14:creationId xmlns:p14="http://schemas.microsoft.com/office/powerpoint/2010/main" val="366258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影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HK" altLang="en-US" dirty="0"/>
          </a:p>
        </p:txBody>
      </p:sp>
      <p:sp>
        <p:nvSpPr>
          <p:cNvPr id="4" name="投影片編號版面配置區 3"/>
          <p:cNvSpPr>
            <a:spLocks noGrp="1"/>
          </p:cNvSpPr>
          <p:nvPr>
            <p:ph type="sldNum" sz="quarter" idx="5"/>
          </p:nvPr>
        </p:nvSpPr>
        <p:spPr/>
        <p:txBody>
          <a:bodyPr/>
          <a:lstStyle/>
          <a:p>
            <a:fld id="{6FAEF4D6-EAF4-4107-82E5-773B8D751BBB}" type="slidenum">
              <a:rPr lang="zh-HK" altLang="en-US" smtClean="0"/>
              <a:t>2</a:t>
            </a:fld>
            <a:endParaRPr lang="zh-HK" altLang="en-US"/>
          </a:p>
        </p:txBody>
      </p:sp>
    </p:spTree>
    <p:extLst>
      <p:ext uri="{BB962C8B-B14F-4D97-AF65-F5344CB8AC3E}">
        <p14:creationId xmlns:p14="http://schemas.microsoft.com/office/powerpoint/2010/main" val="3570822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zh-TW" altLang="en-US"/>
              <a:t>按一下以編輯母片標題樣式</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按一下以編輯母片子標題樣式</a:t>
            </a:r>
            <a:endParaRPr lang="en-US" dirty="0"/>
          </a:p>
        </p:txBody>
      </p:sp>
      <p:sp>
        <p:nvSpPr>
          <p:cNvPr id="4" name="Date Placeholder 3"/>
          <p:cNvSpPr>
            <a:spLocks noGrp="1"/>
          </p:cNvSpPr>
          <p:nvPr>
            <p:ph type="dt" sz="half" idx="10"/>
          </p:nvPr>
        </p:nvSpPr>
        <p:spPr/>
        <p:txBody>
          <a:bodyPr/>
          <a:lstStyle/>
          <a:p>
            <a:fld id="{036B28F9-F105-4EA3-B3A7-3E9FC26BFB2A}"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511056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idx="1"/>
          </p:nvPr>
        </p:nvSpPr>
        <p:spPr/>
        <p:txBody>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3"/>
          <p:cNvSpPr>
            <a:spLocks noGrp="1"/>
          </p:cNvSpPr>
          <p:nvPr>
            <p:ph type="dt" sz="half" idx="10"/>
          </p:nvPr>
        </p:nvSpPr>
        <p:spPr/>
        <p:txBody>
          <a:bodyPr/>
          <a:lstStyle/>
          <a:p>
            <a:fld id="{EFA0841B-D07A-4948-9016-3C0A3E15380A}"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246928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6D68467F-7786-4476-AF2C-1C7317775E37}"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819660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fld id="{045D6F9F-891E-4CEC-BCFD-190F6D20150A}" type="datetime1">
              <a:rPr lang="zh-HK" altLang="en-US" smtClean="0"/>
              <a:t>27/10/2018</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16963715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TW" altLang="en-US"/>
              <a:t>按一下以編輯母片標題樣式</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fld id="{9598F665-3538-43A5-8D4C-738955247814}" type="datetime1">
              <a:rPr lang="zh-HK" altLang="en-US" smtClean="0"/>
              <a:t>27/10/2018</a:t>
            </a:fld>
            <a:endParaRPr lang="zh-HK" altLang="en-US"/>
          </a:p>
        </p:txBody>
      </p:sp>
      <p:sp>
        <p:nvSpPr>
          <p:cNvPr id="8" name="Footer Placeholder 7"/>
          <p:cNvSpPr>
            <a:spLocks noGrp="1"/>
          </p:cNvSpPr>
          <p:nvPr>
            <p:ph type="ftr" sz="quarter" idx="11"/>
          </p:nvPr>
        </p:nvSpPr>
        <p:spPr/>
        <p:txBody>
          <a:bodyPr/>
          <a:lstStyle/>
          <a:p>
            <a:endParaRPr lang="zh-HK" altLang="en-US"/>
          </a:p>
        </p:txBody>
      </p:sp>
      <p:sp>
        <p:nvSpPr>
          <p:cNvPr id="9" name="Slide Number Placeholder 8"/>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983783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7" name="Date Placeholder 2"/>
          <p:cNvSpPr>
            <a:spLocks noGrp="1"/>
          </p:cNvSpPr>
          <p:nvPr>
            <p:ph type="dt" sz="half" idx="10"/>
          </p:nvPr>
        </p:nvSpPr>
        <p:spPr/>
        <p:txBody>
          <a:bodyPr/>
          <a:lstStyle/>
          <a:p>
            <a:fld id="{AE3122E7-3650-490D-9D23-F1064AC8F7BB}" type="datetime1">
              <a:rPr lang="zh-HK" altLang="en-US" smtClean="0"/>
              <a:t>27/10/2018</a:t>
            </a:fld>
            <a:endParaRPr lang="zh-HK" altLang="en-US"/>
          </a:p>
        </p:txBody>
      </p:sp>
      <p:sp>
        <p:nvSpPr>
          <p:cNvPr id="5" name="Footer Placeholder 3"/>
          <p:cNvSpPr>
            <a:spLocks noGrp="1"/>
          </p:cNvSpPr>
          <p:nvPr>
            <p:ph type="ftr" sz="quarter" idx="11"/>
          </p:nvPr>
        </p:nvSpPr>
        <p:spPr/>
        <p:txBody>
          <a:bodyPr/>
          <a:lstStyle/>
          <a:p>
            <a:endParaRPr lang="zh-HK" altLang="en-US"/>
          </a:p>
        </p:txBody>
      </p:sp>
      <p:sp>
        <p:nvSpPr>
          <p:cNvPr id="6" name="Slide Number Placeholder 4"/>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2105262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497D8BA-E389-4000-B093-9E9608DA2908}" type="datetime1">
              <a:rPr lang="zh-HK" altLang="en-US" smtClean="0"/>
              <a:t>27/10/2018</a:t>
            </a:fld>
            <a:endParaRPr lang="zh-HK" altLang="en-US"/>
          </a:p>
        </p:txBody>
      </p:sp>
      <p:sp>
        <p:nvSpPr>
          <p:cNvPr id="5" name="Footer Placeholder 2"/>
          <p:cNvSpPr>
            <a:spLocks noGrp="1"/>
          </p:cNvSpPr>
          <p:nvPr>
            <p:ph type="ftr" sz="quarter" idx="11"/>
          </p:nvPr>
        </p:nvSpPr>
        <p:spPr/>
        <p:txBody>
          <a:bodyPr/>
          <a:lstStyle/>
          <a:p>
            <a:endParaRPr lang="zh-HK" altLang="en-US"/>
          </a:p>
        </p:txBody>
      </p:sp>
      <p:sp>
        <p:nvSpPr>
          <p:cNvPr id="6" name="Slide Number Placeholder 3"/>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2685947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zh-TW" altLang="en-US"/>
              <a:t>按一下以編輯母片標題樣式</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7" name="Date Placeholder 4"/>
          <p:cNvSpPr>
            <a:spLocks noGrp="1"/>
          </p:cNvSpPr>
          <p:nvPr>
            <p:ph type="dt" sz="half" idx="10"/>
          </p:nvPr>
        </p:nvSpPr>
        <p:spPr/>
        <p:txBody>
          <a:bodyPr/>
          <a:lstStyle/>
          <a:p>
            <a:fld id="{53278DC0-338A-4831-B274-5FBCFD66A584}" type="datetime1">
              <a:rPr lang="zh-HK" altLang="en-US" smtClean="0"/>
              <a:t>27/10/2018</a:t>
            </a:fld>
            <a:endParaRPr lang="zh-HK" altLang="en-US"/>
          </a:p>
        </p:txBody>
      </p:sp>
      <p:sp>
        <p:nvSpPr>
          <p:cNvPr id="5" name="Footer Placeholder 5"/>
          <p:cNvSpPr>
            <a:spLocks noGrp="1"/>
          </p:cNvSpPr>
          <p:nvPr>
            <p:ph type="ftr" sz="quarter" idx="11"/>
          </p:nvPr>
        </p:nvSpPr>
        <p:spPr/>
        <p:txBody>
          <a:bodyPr/>
          <a:lstStyle/>
          <a:p>
            <a:endParaRPr lang="zh-HK" altLang="en-US"/>
          </a:p>
        </p:txBody>
      </p:sp>
      <p:sp>
        <p:nvSpPr>
          <p:cNvPr id="6" name="Slide Number Placeholder 6"/>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2932255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BD6CB606-3BCA-4299-B1C3-4C74DEB83394}" type="datetime1">
              <a:rPr lang="zh-HK" altLang="en-US" smtClean="0"/>
              <a:t>27/10/2018</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2603933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標題)">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Date Placeholder 4"/>
          <p:cNvSpPr>
            <a:spLocks noGrp="1"/>
          </p:cNvSpPr>
          <p:nvPr>
            <p:ph type="dt" sz="half" idx="10"/>
          </p:nvPr>
        </p:nvSpPr>
        <p:spPr/>
        <p:txBody>
          <a:bodyPr/>
          <a:lstStyle/>
          <a:p>
            <a:fld id="{B895CA0B-DED4-4479-B659-B6505FF8579C}" type="datetime1">
              <a:rPr lang="zh-HK" altLang="en-US" smtClean="0"/>
              <a:t>27/10/2018</a:t>
            </a:fld>
            <a:endParaRPr lang="zh-HK" altLang="en-US"/>
          </a:p>
        </p:txBody>
      </p:sp>
      <p:sp>
        <p:nvSpPr>
          <p:cNvPr id="6" name="Footer Placeholder 5"/>
          <p:cNvSpPr>
            <a:spLocks noGrp="1"/>
          </p:cNvSpPr>
          <p:nvPr>
            <p:ph type="ftr" sz="quarter" idx="11"/>
          </p:nvPr>
        </p:nvSpPr>
        <p:spPr/>
        <p:txBody>
          <a:bodyPr/>
          <a:lstStyle/>
          <a:p>
            <a:endParaRPr lang="zh-HK" altLang="en-US"/>
          </a:p>
        </p:txBody>
      </p:sp>
      <p:sp>
        <p:nvSpPr>
          <p:cNvPr id="7" name="Slide Number Placeholder 6"/>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22632123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說明文字">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zh-TW" altLang="en-US"/>
              <a:t>按一下以編輯母片標題樣式</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4" name="Date Placeholder 3"/>
          <p:cNvSpPr>
            <a:spLocks noGrp="1"/>
          </p:cNvSpPr>
          <p:nvPr>
            <p:ph type="dt" sz="half" idx="10"/>
          </p:nvPr>
        </p:nvSpPr>
        <p:spPr/>
        <p:txBody>
          <a:bodyPr/>
          <a:lstStyle/>
          <a:p>
            <a:fld id="{EFC6A492-D642-419B-AFBC-40B6E15ACC9E}"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159815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標題)">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zh-TW" altLang="en-US"/>
              <a:t>按一下以編輯母片標題樣式</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zh-TW" altLang="en-US"/>
              <a:t>編輯母片文字樣式</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4" name="Date Placeholder 3"/>
          <p:cNvSpPr>
            <a:spLocks noGrp="1"/>
          </p:cNvSpPr>
          <p:nvPr>
            <p:ph type="dt" sz="half" idx="10"/>
          </p:nvPr>
        </p:nvSpPr>
        <p:spPr/>
        <p:txBody>
          <a:bodyPr/>
          <a:lstStyle/>
          <a:p>
            <a:fld id="{4713B1EC-6E0A-41BB-BE9F-52133641498A}"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9903009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zh-TW" altLang="en-US"/>
              <a:t>按一下以編輯母片標題樣式</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編輯母片文字樣式</a:t>
            </a:r>
          </a:p>
        </p:txBody>
      </p:sp>
      <p:sp>
        <p:nvSpPr>
          <p:cNvPr id="4" name="Date Placeholder 3"/>
          <p:cNvSpPr>
            <a:spLocks noGrp="1"/>
          </p:cNvSpPr>
          <p:nvPr>
            <p:ph type="dt" sz="half" idx="10"/>
          </p:nvPr>
        </p:nvSpPr>
        <p:spPr/>
        <p:txBody>
          <a:bodyPr/>
          <a:lstStyle/>
          <a:p>
            <a:fld id="{B58DC53D-B926-4218-AEEF-D5026842A282}"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0867676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TW" altLang="en-US"/>
              <a:t>按一下以編輯母片標題樣式</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A4833B3-57A5-4D20-A1F2-83BA9171F876}" type="datetime1">
              <a:rPr lang="zh-HK" altLang="en-US" smtClean="0"/>
              <a:t>27/10/2018</a:t>
            </a:fld>
            <a:endParaRPr lang="zh-HK" altLang="en-US"/>
          </a:p>
        </p:txBody>
      </p:sp>
      <p:sp>
        <p:nvSpPr>
          <p:cNvPr id="4"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41545467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TW" altLang="en-US"/>
              <a:t>按一下以編輯母片標題樣式</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編輯母片文字樣式</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編輯母片文字樣式</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48B8A03-B2B0-4EF3-9B00-48FE3C9C78A7}" type="datetime1">
              <a:rPr lang="zh-HK" altLang="en-US" smtClean="0"/>
              <a:t>27/10/2018</a:t>
            </a:fld>
            <a:endParaRPr lang="zh-HK" altLang="en-US"/>
          </a:p>
        </p:txBody>
      </p:sp>
      <p:sp>
        <p:nvSpPr>
          <p:cNvPr id="4"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1870115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Vertical Text Placeholder 2"/>
          <p:cNvSpPr>
            <a:spLocks noGrp="1"/>
          </p:cNvSpPr>
          <p:nvPr>
            <p:ph type="body" orient="vert" idx="1"/>
          </p:nvPr>
        </p:nvSpPr>
        <p:spPr/>
        <p:txBody>
          <a:bodyPr vert="eaVert" anchor="t" anchorCtr="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B2805DDA-B309-492B-8A09-B45AE46AE9A7}"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655116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zh-TW" altLang="en-US"/>
              <a:t>按一下以編輯母片標題樣式</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fld id="{CF3B22DB-4898-4895-98F5-AFA475558182}" type="datetime1">
              <a:rPr lang="zh-HK" altLang="en-US" smtClean="0"/>
              <a:t>27/10/2018</a:t>
            </a:fld>
            <a:endParaRPr lang="zh-HK" altLang="en-US"/>
          </a:p>
        </p:txBody>
      </p:sp>
      <p:sp>
        <p:nvSpPr>
          <p:cNvPr id="5" name="Footer Placeholder 4"/>
          <p:cNvSpPr>
            <a:spLocks noGrp="1"/>
          </p:cNvSpPr>
          <p:nvPr>
            <p:ph type="ftr" sz="quarter" idx="11"/>
          </p:nvPr>
        </p:nvSpPr>
        <p:spPr/>
        <p:txBody>
          <a:bodyPr/>
          <a:lstStyle/>
          <a:p>
            <a:endParaRPr lang="zh-HK" altLang="en-US"/>
          </a:p>
        </p:txBody>
      </p:sp>
      <p:sp>
        <p:nvSpPr>
          <p:cNvPr id="6" name="Slide Number Placeholder 5"/>
          <p:cNvSpPr>
            <a:spLocks noGrp="1"/>
          </p:cNvSpPr>
          <p:nvPr>
            <p:ph type="sldNum" sz="quarter" idx="12"/>
          </p:nvPr>
        </p:nvSpPr>
        <p:spPr/>
        <p:txBody>
          <a:body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3312972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04CE8A0-5FA4-4FA1-A98E-477C87B1E7FE}" type="datetime1">
              <a:rPr lang="zh-HK" altLang="en-US" smtClean="0"/>
              <a:t>27/10/2018</a:t>
            </a:fld>
            <a:endParaRPr lang="zh-HK" alt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zh-HK" alt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F57DF5-D6C2-4750-B922-53478DF4BD48}" type="slidenum">
              <a:rPr lang="zh-HK" altLang="en-US" smtClean="0"/>
              <a:t>‹#›</a:t>
            </a:fld>
            <a:endParaRPr lang="zh-HK" altLang="en-US"/>
          </a:p>
        </p:txBody>
      </p:sp>
    </p:spTree>
    <p:extLst>
      <p:ext uri="{BB962C8B-B14F-4D97-AF65-F5344CB8AC3E}">
        <p14:creationId xmlns:p14="http://schemas.microsoft.com/office/powerpoint/2010/main" val="4267736475"/>
      </p:ext>
    </p:extLst>
  </p:cSld>
  <p:clrMap bg1="dk1" tx1="lt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 id="2147483859" r:id="rId15"/>
    <p:sldLayoutId id="2147483860" r:id="rId16"/>
    <p:sldLayoutId id="2147483861" r:id="rId17"/>
  </p:sldLayoutIdLst>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C4244B4-5983-4556-BBB6-6F242D9DECAE}"/>
              </a:ext>
            </a:extLst>
          </p:cNvPr>
          <p:cNvSpPr>
            <a:spLocks noGrp="1"/>
          </p:cNvSpPr>
          <p:nvPr>
            <p:ph type="ctrTitle"/>
          </p:nvPr>
        </p:nvSpPr>
        <p:spPr>
          <a:xfrm>
            <a:off x="942975" y="552450"/>
            <a:ext cx="10496550" cy="6029325"/>
          </a:xfrm>
        </p:spPr>
        <p:txBody>
          <a:bodyPr/>
          <a:lstStyle/>
          <a:p>
            <a:pPr algn="ctr"/>
            <a:r>
              <a:rPr lang="en-US" altLang="zh-CN" sz="3600" b="1" dirty="0">
                <a:latin typeface="Times New Roman" panose="02020603050405020304" pitchFamily="18" charset="0"/>
                <a:cs typeface="Times New Roman" panose="02020603050405020304" pitchFamily="18" charset="0"/>
              </a:rPr>
              <a:t>Presentation on</a:t>
            </a:r>
            <a:br>
              <a:rPr lang="en-US" altLang="zh-CN" sz="3600" b="1" dirty="0">
                <a:latin typeface="Times New Roman" panose="02020603050405020304" pitchFamily="18" charset="0"/>
                <a:cs typeface="Times New Roman" panose="02020603050405020304" pitchFamily="18" charset="0"/>
              </a:rPr>
            </a:br>
            <a:r>
              <a:rPr lang="en-US" altLang="zh-CN" sz="3600" b="1" dirty="0">
                <a:latin typeface="Times New Roman" panose="02020603050405020304" pitchFamily="18" charset="0"/>
                <a:cs typeface="Times New Roman" panose="02020603050405020304" pitchFamily="18" charset="0"/>
              </a:rPr>
              <a:t>The Impact of Property Purchase on Quality of Life in Hong Kong, a Qualitative Study</a:t>
            </a:r>
            <a:br>
              <a:rPr lang="en-US" altLang="zh-CN" sz="36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br>
              <a:rPr lang="en-US" altLang="zh-CN" sz="3200" b="1" dirty="0">
                <a:latin typeface="Times New Roman" panose="02020603050405020304" pitchFamily="18" charset="0"/>
                <a:cs typeface="Times New Roman" panose="02020603050405020304" pitchFamily="18" charset="0"/>
              </a:rPr>
            </a:br>
            <a:endParaRPr lang="zh-HK" altLang="en-US" sz="3200" b="1" dirty="0">
              <a:latin typeface="Times New Roman" panose="02020603050405020304" pitchFamily="18" charset="0"/>
              <a:cs typeface="Times New Roman" panose="02020603050405020304" pitchFamily="18" charset="0"/>
            </a:endParaRPr>
          </a:p>
        </p:txBody>
      </p:sp>
      <p:sp>
        <p:nvSpPr>
          <p:cNvPr id="3" name="副標題 2">
            <a:extLst>
              <a:ext uri="{FF2B5EF4-FFF2-40B4-BE49-F238E27FC236}">
                <a16:creationId xmlns:a16="http://schemas.microsoft.com/office/drawing/2014/main" id="{558BA8BC-81C4-47CA-85F5-459C736B7F5A}"/>
              </a:ext>
            </a:extLst>
          </p:cNvPr>
          <p:cNvSpPr>
            <a:spLocks noGrp="1"/>
          </p:cNvSpPr>
          <p:nvPr>
            <p:ph type="subTitle" idx="1"/>
          </p:nvPr>
        </p:nvSpPr>
        <p:spPr>
          <a:xfrm>
            <a:off x="2040780" y="4574312"/>
            <a:ext cx="9043987" cy="1910464"/>
          </a:xfrm>
        </p:spPr>
        <p:txBody>
          <a:bodyPr>
            <a:normAutofit fontScale="85000" lnSpcReduction="20000"/>
          </a:bodyPr>
          <a:lstStyle/>
          <a:p>
            <a:r>
              <a:rPr lang="en-US" altLang="zh-HK" sz="3200" b="1" dirty="0">
                <a:solidFill>
                  <a:schemeClr val="tx1"/>
                </a:solidFill>
                <a:latin typeface="Times New Roman" panose="02020603050405020304" pitchFamily="18" charset="0"/>
                <a:cs typeface="Times New Roman" panose="02020603050405020304" pitchFamily="18" charset="0"/>
              </a:rPr>
              <a:t>Lawrence lui    27 October 2018</a:t>
            </a:r>
          </a:p>
          <a:p>
            <a:r>
              <a:rPr lang="en-US" altLang="zh-HK" sz="3200" b="1" dirty="0">
                <a:solidFill>
                  <a:schemeClr val="tx1"/>
                </a:solidFill>
                <a:latin typeface="Times New Roman" panose="02020603050405020304" pitchFamily="18" charset="0"/>
                <a:cs typeface="Times New Roman" panose="02020603050405020304" pitchFamily="18" charset="0"/>
              </a:rPr>
              <a:t>University of wales trinity saint David</a:t>
            </a:r>
          </a:p>
          <a:p>
            <a:r>
              <a:rPr lang="en-US" altLang="zh-HK" sz="3200" b="1" dirty="0">
                <a:solidFill>
                  <a:schemeClr val="tx1"/>
                </a:solidFill>
                <a:latin typeface="Times New Roman" panose="02020603050405020304" pitchFamily="18" charset="0"/>
                <a:cs typeface="Times New Roman" panose="02020603050405020304" pitchFamily="18" charset="0"/>
              </a:rPr>
              <a:t>DBA  (spbd 7002)      student number: 1715378</a:t>
            </a:r>
          </a:p>
          <a:p>
            <a:r>
              <a:rPr lang="en-US" altLang="zh-HK" sz="3200" b="1" dirty="0">
                <a:solidFill>
                  <a:schemeClr val="tx1"/>
                </a:solidFill>
                <a:latin typeface="Times New Roman" panose="02020603050405020304" pitchFamily="18" charset="0"/>
                <a:cs typeface="Times New Roman" panose="02020603050405020304" pitchFamily="18" charset="0"/>
              </a:rPr>
              <a:t>Professor:    dr. stephanie lee</a:t>
            </a:r>
          </a:p>
          <a:p>
            <a:endParaRPr lang="zh-HK" altLang="en-US" sz="3200" b="1" dirty="0">
              <a:solidFill>
                <a:schemeClr val="tx1"/>
              </a:solidFill>
              <a:latin typeface="Times New Roman" panose="02020603050405020304" pitchFamily="18" charset="0"/>
              <a:cs typeface="Times New Roman" panose="02020603050405020304" pitchFamily="18" charset="0"/>
            </a:endParaRPr>
          </a:p>
        </p:txBody>
      </p:sp>
      <p:sp>
        <p:nvSpPr>
          <p:cNvPr id="4" name="投影片編號版面配置區 3">
            <a:extLst>
              <a:ext uri="{FF2B5EF4-FFF2-40B4-BE49-F238E27FC236}">
                <a16:creationId xmlns:a16="http://schemas.microsoft.com/office/drawing/2014/main" id="{175EAC9B-5DA6-4A9F-8326-69421870FB3B}"/>
              </a:ext>
            </a:extLst>
          </p:cNvPr>
          <p:cNvSpPr>
            <a:spLocks noGrp="1"/>
          </p:cNvSpPr>
          <p:nvPr>
            <p:ph type="sldNum" sz="quarter" idx="12"/>
          </p:nvPr>
        </p:nvSpPr>
        <p:spPr/>
        <p:txBody>
          <a:bodyPr/>
          <a:lstStyle/>
          <a:p>
            <a:fld id="{4FF57DF5-D6C2-4750-B922-53478DF4BD48}" type="slidenum">
              <a:rPr lang="zh-HK" altLang="en-US" smtClean="0"/>
              <a:t>1</a:t>
            </a:fld>
            <a:endParaRPr lang="zh-HK" altLang="en-US"/>
          </a:p>
        </p:txBody>
      </p:sp>
    </p:spTree>
    <p:extLst>
      <p:ext uri="{BB962C8B-B14F-4D97-AF65-F5344CB8AC3E}">
        <p14:creationId xmlns:p14="http://schemas.microsoft.com/office/powerpoint/2010/main" val="2340985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F9497AF-E9ED-449B-A488-8958AC2B8894}"/>
              </a:ext>
            </a:extLst>
          </p:cNvPr>
          <p:cNvSpPr>
            <a:spLocks noGrp="1"/>
          </p:cNvSpPr>
          <p:nvPr>
            <p:ph type="title"/>
          </p:nvPr>
        </p:nvSpPr>
        <p:spPr>
          <a:xfrm>
            <a:off x="441960" y="68580"/>
            <a:ext cx="11315700" cy="6446519"/>
          </a:xfrm>
        </p:spPr>
        <p:txBody>
          <a:bodyPr/>
          <a:lstStyle/>
          <a:p>
            <a:r>
              <a:rPr lang="en-US" altLang="zh-HK" sz="3200" b="1" dirty="0">
                <a:latin typeface="Times New Roman" panose="02020603050405020304" pitchFamily="18" charset="0"/>
                <a:cs typeface="Times New Roman" panose="02020603050405020304" pitchFamily="18" charset="0"/>
              </a:rPr>
              <a:t>Abstract</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It is c</a:t>
            </a:r>
            <a:r>
              <a:rPr lang="en-US" altLang="zh-CN" sz="3200" dirty="0">
                <a:latin typeface="Times New Roman" panose="02020603050405020304" pitchFamily="18" charset="0"/>
                <a:cs typeface="Times New Roman" panose="02020603050405020304" pitchFamily="18" charset="0"/>
              </a:rPr>
              <a:t>ommonly seen that q</a:t>
            </a:r>
            <a:r>
              <a:rPr lang="en-US" altLang="zh-HK" sz="3200" dirty="0">
                <a:latin typeface="Times New Roman" panose="02020603050405020304" pitchFamily="18" charset="0"/>
                <a:cs typeface="Times New Roman" panose="02020603050405020304" pitchFamily="18" charset="0"/>
              </a:rPr>
              <a:t>uantitative approaches are much more popular than qualitative approaches in researches of housing.</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This paper uses qualitative approaches with the aim to provide contextual information which unfolds subjective facts from the buyers that can serve as a good instrument for solving the doubts of buying a home property or not.</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Conclusions from questionnaires and a focus group interview show that Hong Kong people who own a home property recognize that their quality of life has improved.</a:t>
            </a: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6815F8B4-B020-4A5E-89C9-6CFA7D47F3F6}"/>
              </a:ext>
            </a:extLst>
          </p:cNvPr>
          <p:cNvSpPr>
            <a:spLocks noGrp="1"/>
          </p:cNvSpPr>
          <p:nvPr>
            <p:ph type="sldNum" sz="quarter" idx="12"/>
          </p:nvPr>
        </p:nvSpPr>
        <p:spPr/>
        <p:txBody>
          <a:bodyPr/>
          <a:lstStyle/>
          <a:p>
            <a:fld id="{4FF57DF5-D6C2-4750-B922-53478DF4BD48}" type="slidenum">
              <a:rPr lang="zh-HK" altLang="en-US" smtClean="0"/>
              <a:t>2</a:t>
            </a:fld>
            <a:endParaRPr lang="zh-HK" altLang="en-US"/>
          </a:p>
        </p:txBody>
      </p:sp>
    </p:spTree>
    <p:extLst>
      <p:ext uri="{BB962C8B-B14F-4D97-AF65-F5344CB8AC3E}">
        <p14:creationId xmlns:p14="http://schemas.microsoft.com/office/powerpoint/2010/main" val="1632269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147802E-A214-4253-B54D-6157E520715D}"/>
              </a:ext>
            </a:extLst>
          </p:cNvPr>
          <p:cNvSpPr>
            <a:spLocks noGrp="1"/>
          </p:cNvSpPr>
          <p:nvPr>
            <p:ph type="title"/>
          </p:nvPr>
        </p:nvSpPr>
        <p:spPr>
          <a:xfrm>
            <a:off x="345233" y="149291"/>
            <a:ext cx="11607281" cy="6494105"/>
          </a:xfrm>
        </p:spPr>
        <p:txBody>
          <a:bodyPr/>
          <a:lstStyle/>
          <a:p>
            <a:r>
              <a:rPr lang="en-US" altLang="zh-HK" sz="3200" dirty="0">
                <a:latin typeface="Times New Roman" panose="02020603050405020304" pitchFamily="18" charset="0"/>
                <a:cs typeface="Times New Roman" panose="02020603050405020304" pitchFamily="18" charset="0"/>
              </a:rPr>
              <a:t>Research Questions</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Readers may be interested in knowing whether there is any relationship between property purchase and quality of life.</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Has the quality of life changed after purchasing the home property?  </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Is the change enhancing or inhibiting the quality of life?</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Research Gap:  </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There are very few qualitative studies which link quality of life to the purchase of a home property (and subsequent properties).  This paper fills in the gap and proves such correlation exists in our real life. </a:t>
            </a: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EAF4A7AB-480B-499C-80C9-E578176297B6}"/>
              </a:ext>
            </a:extLst>
          </p:cNvPr>
          <p:cNvSpPr>
            <a:spLocks noGrp="1"/>
          </p:cNvSpPr>
          <p:nvPr>
            <p:ph type="sldNum" sz="quarter" idx="12"/>
          </p:nvPr>
        </p:nvSpPr>
        <p:spPr/>
        <p:txBody>
          <a:bodyPr/>
          <a:lstStyle/>
          <a:p>
            <a:fld id="{4FF57DF5-D6C2-4750-B922-53478DF4BD48}" type="slidenum">
              <a:rPr lang="zh-HK" altLang="en-US" smtClean="0"/>
              <a:t>3</a:t>
            </a:fld>
            <a:endParaRPr lang="zh-HK" altLang="en-US"/>
          </a:p>
        </p:txBody>
      </p:sp>
    </p:spTree>
    <p:extLst>
      <p:ext uri="{BB962C8B-B14F-4D97-AF65-F5344CB8AC3E}">
        <p14:creationId xmlns:p14="http://schemas.microsoft.com/office/powerpoint/2010/main" val="715971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259E24F-FBB0-4E4B-807D-14880F6ACBF4}"/>
              </a:ext>
            </a:extLst>
          </p:cNvPr>
          <p:cNvSpPr>
            <a:spLocks noGrp="1"/>
          </p:cNvSpPr>
          <p:nvPr>
            <p:ph type="title"/>
          </p:nvPr>
        </p:nvSpPr>
        <p:spPr>
          <a:xfrm>
            <a:off x="600075" y="247650"/>
            <a:ext cx="11115675" cy="6353175"/>
          </a:xfrm>
        </p:spPr>
        <p:txBody>
          <a:bodyPr/>
          <a:lstStyle/>
          <a:p>
            <a:r>
              <a:rPr lang="en-US" altLang="zh-HK" sz="3200" dirty="0">
                <a:latin typeface="Times New Roman" panose="02020603050405020304" pitchFamily="18" charset="0"/>
                <a:cs typeface="Times New Roman" panose="02020603050405020304" pitchFamily="18" charset="0"/>
              </a:rPr>
              <a:t>Objectives of the Study</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600" dirty="0">
                <a:latin typeface="Times New Roman" panose="02020603050405020304" pitchFamily="18" charset="0"/>
                <a:cs typeface="Times New Roman" panose="02020603050405020304" pitchFamily="18" charset="0"/>
              </a:rPr>
              <a:t>To provide a guide for those people who have not owned a home property and to address that the quality of life will be improved after the purchase of a property.</a:t>
            </a:r>
            <a:br>
              <a:rPr lang="en-US" altLang="zh-HK" sz="2600" dirty="0">
                <a:latin typeface="Times New Roman" panose="02020603050405020304" pitchFamily="18" charset="0"/>
                <a:cs typeface="Times New Roman" panose="02020603050405020304" pitchFamily="18" charset="0"/>
              </a:rPr>
            </a:br>
            <a:br>
              <a:rPr lang="en-US" altLang="zh-HK" sz="2600" dirty="0">
                <a:latin typeface="Times New Roman" panose="02020603050405020304" pitchFamily="18" charset="0"/>
                <a:cs typeface="Times New Roman" panose="02020603050405020304" pitchFamily="18" charset="0"/>
              </a:rPr>
            </a:br>
            <a:r>
              <a:rPr lang="en-US" altLang="zh-HK" sz="2600" dirty="0">
                <a:latin typeface="Times New Roman" panose="02020603050405020304" pitchFamily="18" charset="0"/>
                <a:cs typeface="Times New Roman" panose="02020603050405020304" pitchFamily="18" charset="0"/>
              </a:rPr>
              <a:t>To address to the readers in what ways the quality of life is affected after the purchase of a property.</a:t>
            </a:r>
            <a:br>
              <a:rPr lang="en-US" altLang="zh-HK" sz="2600" dirty="0">
                <a:latin typeface="Times New Roman" panose="02020603050405020304" pitchFamily="18" charset="0"/>
                <a:cs typeface="Times New Roman" panose="02020603050405020304" pitchFamily="18" charset="0"/>
              </a:rPr>
            </a:br>
            <a:br>
              <a:rPr lang="en-US" altLang="zh-HK" sz="2600" dirty="0">
                <a:latin typeface="Times New Roman" panose="02020603050405020304" pitchFamily="18" charset="0"/>
                <a:cs typeface="Times New Roman" panose="02020603050405020304" pitchFamily="18" charset="0"/>
              </a:rPr>
            </a:br>
            <a:r>
              <a:rPr lang="en-US" altLang="zh-HK" sz="2600" dirty="0">
                <a:latin typeface="Times New Roman" panose="02020603050405020304" pitchFamily="18" charset="0"/>
                <a:cs typeface="Times New Roman" panose="02020603050405020304" pitchFamily="18" charset="0"/>
              </a:rPr>
              <a:t>To explore people’s psychological changes after the purchase of a property.</a:t>
            </a:r>
            <a:br>
              <a:rPr lang="en-US" altLang="zh-HK" sz="2600" dirty="0">
                <a:latin typeface="Times New Roman" panose="02020603050405020304" pitchFamily="18" charset="0"/>
                <a:cs typeface="Times New Roman" panose="02020603050405020304" pitchFamily="18" charset="0"/>
              </a:rPr>
            </a:br>
            <a:br>
              <a:rPr lang="en-US" altLang="zh-HK" sz="2600" dirty="0">
                <a:latin typeface="Times New Roman" panose="02020603050405020304" pitchFamily="18" charset="0"/>
                <a:cs typeface="Times New Roman" panose="02020603050405020304" pitchFamily="18" charset="0"/>
              </a:rPr>
            </a:br>
            <a:r>
              <a:rPr lang="en-US" altLang="zh-HK" sz="2600" dirty="0">
                <a:latin typeface="Times New Roman" panose="02020603050405020304" pitchFamily="18" charset="0"/>
                <a:cs typeface="Times New Roman" panose="02020603050405020304" pitchFamily="18" charset="0"/>
              </a:rPr>
              <a:t>To find out how important a home property is to a family or an individual, in terms of achieving a better quality of life.</a:t>
            </a:r>
            <a:br>
              <a:rPr lang="en-US" altLang="zh-HK" sz="2600" dirty="0">
                <a:latin typeface="Times New Roman" panose="02020603050405020304" pitchFamily="18" charset="0"/>
                <a:cs typeface="Times New Roman" panose="02020603050405020304" pitchFamily="18" charset="0"/>
              </a:rPr>
            </a:br>
            <a:br>
              <a:rPr lang="en-US" altLang="zh-HK" sz="2600" dirty="0">
                <a:latin typeface="Times New Roman" panose="02020603050405020304" pitchFamily="18" charset="0"/>
                <a:cs typeface="Times New Roman" panose="02020603050405020304" pitchFamily="18" charset="0"/>
              </a:rPr>
            </a:br>
            <a:r>
              <a:rPr lang="en-US" altLang="zh-HK" sz="2600" dirty="0">
                <a:latin typeface="Times New Roman" panose="02020603050405020304" pitchFamily="18" charset="0"/>
                <a:cs typeface="Times New Roman" panose="02020603050405020304" pitchFamily="18" charset="0"/>
              </a:rPr>
              <a:t>To figure out whether the number of properties held by a family or an individual is positively correlated to the quality of life index.</a:t>
            </a:r>
            <a:br>
              <a:rPr lang="en-US" altLang="zh-HK" sz="26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DC568A0F-522B-402A-97C2-6CB80F97AF3E}"/>
              </a:ext>
            </a:extLst>
          </p:cNvPr>
          <p:cNvSpPr>
            <a:spLocks noGrp="1"/>
          </p:cNvSpPr>
          <p:nvPr>
            <p:ph type="sldNum" sz="quarter" idx="12"/>
          </p:nvPr>
        </p:nvSpPr>
        <p:spPr/>
        <p:txBody>
          <a:bodyPr/>
          <a:lstStyle/>
          <a:p>
            <a:fld id="{4FF57DF5-D6C2-4750-B922-53478DF4BD48}" type="slidenum">
              <a:rPr lang="zh-HK" altLang="en-US" smtClean="0"/>
              <a:t>4</a:t>
            </a:fld>
            <a:endParaRPr lang="zh-HK" altLang="en-US"/>
          </a:p>
        </p:txBody>
      </p:sp>
    </p:spTree>
    <p:extLst>
      <p:ext uri="{BB962C8B-B14F-4D97-AF65-F5344CB8AC3E}">
        <p14:creationId xmlns:p14="http://schemas.microsoft.com/office/powerpoint/2010/main" val="4288619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BD665FB-ED11-4C49-AEBF-F7831D8A95E6}"/>
              </a:ext>
            </a:extLst>
          </p:cNvPr>
          <p:cNvSpPr>
            <a:spLocks noGrp="1"/>
          </p:cNvSpPr>
          <p:nvPr>
            <p:ph type="title"/>
          </p:nvPr>
        </p:nvSpPr>
        <p:spPr>
          <a:xfrm>
            <a:off x="730087" y="490040"/>
            <a:ext cx="11073137" cy="5910760"/>
          </a:xfrm>
        </p:spPr>
        <p:txBody>
          <a:bodyPr/>
          <a:lstStyle/>
          <a:p>
            <a:r>
              <a:rPr lang="en-US" altLang="zh-HK" sz="3200" dirty="0">
                <a:latin typeface="Times New Roman" panose="02020603050405020304" pitchFamily="18" charset="0"/>
                <a:cs typeface="Times New Roman" panose="02020603050405020304" pitchFamily="18" charset="0"/>
              </a:rPr>
              <a:t>Research Philosophy</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Inductive </a:t>
            </a:r>
            <a:r>
              <a:rPr lang="en-US" altLang="zh-CN" sz="3200" dirty="0">
                <a:latin typeface="Times New Roman" panose="02020603050405020304" pitchFamily="18" charset="0"/>
                <a:cs typeface="Times New Roman" panose="02020603050405020304" pitchFamily="18" charset="0"/>
              </a:rPr>
              <a:t>r</a:t>
            </a:r>
            <a:r>
              <a:rPr lang="en-US" altLang="zh-HK" sz="3200" dirty="0">
                <a:latin typeface="Times New Roman" panose="02020603050405020304" pitchFamily="18" charset="0"/>
                <a:cs typeface="Times New Roman" panose="02020603050405020304" pitchFamily="18" charset="0"/>
              </a:rPr>
              <a:t>esearch approach – the essence is associated with Hong Kong citizens who commonly ascribe to a social problem – high property prices.  It is important to lead an emerging approach to find out whether Hong Kong citizens are still worth to buy a home property to improve their quality of life.</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Research strategy – Explanatory and Analytical</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Epistemological position - Interpretivism</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Ontological position - Constructivism </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AA3732CB-090D-4FCC-947C-40929023452A}"/>
              </a:ext>
            </a:extLst>
          </p:cNvPr>
          <p:cNvSpPr>
            <a:spLocks noGrp="1"/>
          </p:cNvSpPr>
          <p:nvPr>
            <p:ph type="sldNum" sz="quarter" idx="12"/>
          </p:nvPr>
        </p:nvSpPr>
        <p:spPr/>
        <p:txBody>
          <a:bodyPr/>
          <a:lstStyle/>
          <a:p>
            <a:fld id="{4FF57DF5-D6C2-4750-B922-53478DF4BD48}" type="slidenum">
              <a:rPr lang="zh-HK" altLang="en-US" smtClean="0"/>
              <a:t>5</a:t>
            </a:fld>
            <a:endParaRPr lang="zh-HK" altLang="en-US"/>
          </a:p>
        </p:txBody>
      </p:sp>
    </p:spTree>
    <p:extLst>
      <p:ext uri="{BB962C8B-B14F-4D97-AF65-F5344CB8AC3E}">
        <p14:creationId xmlns:p14="http://schemas.microsoft.com/office/powerpoint/2010/main" val="3573094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Literature Review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It was not until the 1960s that people widely discussed “quality of life” academically.  It evolved into a  major interest of the general public and the government (Andrews &amp; Herzong, 1986; </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Diener E. &amp; Rahtz, D.R. 2004).</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In the first place, for the conceptualization of ‘personal satisfaction’, there is no standard method for building up the coverage of ‘life’.</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Second, opinions on how ‘quality’ ought to be evaluated are somewhat wide and assorted.</a:t>
            </a:r>
            <a:br>
              <a:rPr lang="en-US" altLang="zh-HK"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103C2369-AFE8-4FBA-BABA-C43033CA6C7D}"/>
              </a:ext>
            </a:extLst>
          </p:cNvPr>
          <p:cNvSpPr>
            <a:spLocks noGrp="1"/>
          </p:cNvSpPr>
          <p:nvPr>
            <p:ph type="sldNum" sz="quarter" idx="12"/>
          </p:nvPr>
        </p:nvSpPr>
        <p:spPr/>
        <p:txBody>
          <a:bodyPr/>
          <a:lstStyle/>
          <a:p>
            <a:fld id="{4FF57DF5-D6C2-4750-B922-53478DF4BD48}" type="slidenum">
              <a:rPr lang="zh-HK" altLang="en-US" smtClean="0"/>
              <a:t>6</a:t>
            </a:fld>
            <a:endParaRPr lang="zh-HK" altLang="en-US"/>
          </a:p>
        </p:txBody>
      </p:sp>
    </p:spTree>
    <p:extLst>
      <p:ext uri="{BB962C8B-B14F-4D97-AF65-F5344CB8AC3E}">
        <p14:creationId xmlns:p14="http://schemas.microsoft.com/office/powerpoint/2010/main" val="274174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Literature Review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CN" sz="3200" dirty="0">
                <a:latin typeface="Times New Roman" panose="02020603050405020304" pitchFamily="18" charset="0"/>
                <a:cs typeface="Times New Roman" panose="02020603050405020304" pitchFamily="18" charset="0"/>
              </a:rPr>
              <a:t>Quality infers esteem judgments and ranking, therefore quality of life is positioned from high to low.</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r>
              <a:rPr lang="en-US" altLang="zh-CN" sz="3200" dirty="0">
                <a:latin typeface="Times New Roman" panose="02020603050405020304" pitchFamily="18" charset="0"/>
                <a:cs typeface="Times New Roman" panose="02020603050405020304" pitchFamily="18" charset="0"/>
              </a:rPr>
              <a:t>In 1980, Bubolz et al (1980) advocated quality of life on the human ecological side, emphasizing on the relationship between people and surrounding resources that include human constructed and human behavioral environments.”</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DC99778C-E599-47EC-9E4F-CBE5286D17A1}"/>
              </a:ext>
            </a:extLst>
          </p:cNvPr>
          <p:cNvSpPr>
            <a:spLocks noGrp="1"/>
          </p:cNvSpPr>
          <p:nvPr>
            <p:ph type="sldNum" sz="quarter" idx="12"/>
          </p:nvPr>
        </p:nvSpPr>
        <p:spPr/>
        <p:txBody>
          <a:bodyPr/>
          <a:lstStyle/>
          <a:p>
            <a:fld id="{4FF57DF5-D6C2-4750-B922-53478DF4BD48}" type="slidenum">
              <a:rPr lang="zh-HK" altLang="en-US" smtClean="0"/>
              <a:t>7</a:t>
            </a:fld>
            <a:endParaRPr lang="zh-HK" altLang="en-US"/>
          </a:p>
        </p:txBody>
      </p:sp>
    </p:spTree>
    <p:extLst>
      <p:ext uri="{BB962C8B-B14F-4D97-AF65-F5344CB8AC3E}">
        <p14:creationId xmlns:p14="http://schemas.microsoft.com/office/powerpoint/2010/main" val="1037719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Literature Review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The research on quality of life has long been concerned with individual physical and emotional well-being, housing, family, work, social relations, political and social lives, social morals and others (Chan et al, 2005).</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According to a New York Times author who has covered travel, real estate and consumer news for more than a decade, spending money on properties do not necessarily equal to happiness (Higgens, 2013).</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1CB7F811-C420-4DFA-A22A-581D2989E2E6}"/>
              </a:ext>
            </a:extLst>
          </p:cNvPr>
          <p:cNvSpPr>
            <a:spLocks noGrp="1"/>
          </p:cNvSpPr>
          <p:nvPr>
            <p:ph type="sldNum" sz="quarter" idx="12"/>
          </p:nvPr>
        </p:nvSpPr>
        <p:spPr/>
        <p:txBody>
          <a:bodyPr/>
          <a:lstStyle/>
          <a:p>
            <a:fld id="{4FF57DF5-D6C2-4750-B922-53478DF4BD48}" type="slidenum">
              <a:rPr lang="zh-HK" altLang="en-US" smtClean="0"/>
              <a:t>8</a:t>
            </a:fld>
            <a:endParaRPr lang="zh-HK" altLang="en-US"/>
          </a:p>
        </p:txBody>
      </p:sp>
    </p:spTree>
    <p:extLst>
      <p:ext uri="{BB962C8B-B14F-4D97-AF65-F5344CB8AC3E}">
        <p14:creationId xmlns:p14="http://schemas.microsoft.com/office/powerpoint/2010/main" val="1842384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Literature Review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House or Home?  What are people chasing for?</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“The home is a space of ontological security” The house itself and the inhabitant are internally and externally inscribed with all kinds of symbolic meanings. (Scase and Saunders, 1991; Mallett, 2004; Dapuis and Thorns, 1998). </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153E7766-0873-46B8-958B-FEFB7481B5B2}"/>
              </a:ext>
            </a:extLst>
          </p:cNvPr>
          <p:cNvSpPr>
            <a:spLocks noGrp="1"/>
          </p:cNvSpPr>
          <p:nvPr>
            <p:ph type="sldNum" sz="quarter" idx="12"/>
          </p:nvPr>
        </p:nvSpPr>
        <p:spPr/>
        <p:txBody>
          <a:bodyPr/>
          <a:lstStyle/>
          <a:p>
            <a:fld id="{4FF57DF5-D6C2-4750-B922-53478DF4BD48}" type="slidenum">
              <a:rPr lang="zh-HK" altLang="en-US" smtClean="0"/>
              <a:t>9</a:t>
            </a:fld>
            <a:endParaRPr lang="zh-HK" altLang="en-US"/>
          </a:p>
        </p:txBody>
      </p:sp>
    </p:spTree>
    <p:extLst>
      <p:ext uri="{BB962C8B-B14F-4D97-AF65-F5344CB8AC3E}">
        <p14:creationId xmlns:p14="http://schemas.microsoft.com/office/powerpoint/2010/main" val="682159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Participants of the Questionnaire and Interview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Number of Participants (Questionnaire): 20</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Number of Participants (</a:t>
            </a:r>
            <a:r>
              <a:rPr lang="en-US" altLang="zh-CN" sz="3200" dirty="0">
                <a:latin typeface="Times New Roman" panose="02020603050405020304" pitchFamily="18" charset="0"/>
                <a:cs typeface="Times New Roman" panose="02020603050405020304" pitchFamily="18" charset="0"/>
              </a:rPr>
              <a:t>Focus group interview</a:t>
            </a:r>
            <a:r>
              <a:rPr lang="en-US" altLang="zh-HK" sz="3200" dirty="0">
                <a:latin typeface="Times New Roman" panose="02020603050405020304" pitchFamily="18" charset="0"/>
                <a:cs typeface="Times New Roman" panose="02020603050405020304" pitchFamily="18" charset="0"/>
              </a:rPr>
              <a:t>): 5</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Age:  26 – 53</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Average age: 41</a:t>
            </a: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15 male respondents, 10 female respondents</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Different industry background</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AB5A79D1-1BA4-48DA-B475-80BD16529E25}"/>
              </a:ext>
            </a:extLst>
          </p:cNvPr>
          <p:cNvSpPr>
            <a:spLocks noGrp="1"/>
          </p:cNvSpPr>
          <p:nvPr>
            <p:ph type="sldNum" sz="quarter" idx="12"/>
          </p:nvPr>
        </p:nvSpPr>
        <p:spPr/>
        <p:txBody>
          <a:bodyPr/>
          <a:lstStyle/>
          <a:p>
            <a:fld id="{4FF57DF5-D6C2-4750-B922-53478DF4BD48}" type="slidenum">
              <a:rPr lang="zh-HK" altLang="en-US" smtClean="0"/>
              <a:t>10</a:t>
            </a:fld>
            <a:endParaRPr lang="zh-HK" altLang="en-US"/>
          </a:p>
        </p:txBody>
      </p:sp>
    </p:spTree>
    <p:extLst>
      <p:ext uri="{BB962C8B-B14F-4D97-AF65-F5344CB8AC3E}">
        <p14:creationId xmlns:p14="http://schemas.microsoft.com/office/powerpoint/2010/main" val="3112134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CN" sz="3200" dirty="0">
                <a:latin typeface="Times New Roman" panose="02020603050405020304" pitchFamily="18" charset="0"/>
                <a:cs typeface="Times New Roman" panose="02020603050405020304" pitchFamily="18" charset="0"/>
              </a:rPr>
              <a:t>Data Collection Steps</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r>
              <a:rPr lang="en-US" altLang="zh-CN" sz="3200" dirty="0">
                <a:latin typeface="Times New Roman" panose="02020603050405020304" pitchFamily="18" charset="0"/>
                <a:cs typeface="Times New Roman" panose="02020603050405020304" pitchFamily="18" charset="0"/>
              </a:rPr>
              <a:t>Literature Review</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A thorough set of questions prepared for data collection purpose.</a:t>
            </a:r>
            <a:br>
              <a:rPr lang="en-US" altLang="zh-HK" sz="3200" dirty="0">
                <a:latin typeface="Times New Roman" panose="02020603050405020304" pitchFamily="18" charset="0"/>
                <a:cs typeface="Times New Roman" panose="02020603050405020304" pitchFamily="18" charset="0"/>
              </a:rPr>
            </a:br>
            <a:br>
              <a:rPr lang="en-US" altLang="zh-HK" sz="3200" dirty="0">
                <a:latin typeface="Times New Roman" panose="02020603050405020304" pitchFamily="18" charset="0"/>
                <a:cs typeface="Times New Roman" panose="02020603050405020304" pitchFamily="18" charset="0"/>
              </a:rPr>
            </a:br>
            <a:r>
              <a:rPr lang="en-US" altLang="zh-HK" sz="3200" dirty="0">
                <a:latin typeface="Times New Roman" panose="02020603050405020304" pitchFamily="18" charset="0"/>
                <a:cs typeface="Times New Roman" panose="02020603050405020304" pitchFamily="18" charset="0"/>
              </a:rPr>
              <a:t> </a:t>
            </a: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r>
              <a:rPr lang="en-US" altLang="zh-CN" sz="3200" dirty="0">
                <a:latin typeface="Times New Roman" panose="02020603050405020304" pitchFamily="18" charset="0"/>
                <a:cs typeface="Times New Roman" panose="02020603050405020304" pitchFamily="18" charset="0"/>
              </a:rPr>
              <a:t>Structured, in-depth questionnaire </a:t>
            </a:r>
            <a:br>
              <a:rPr lang="en-US" altLang="zh-CN" sz="3200" dirty="0">
                <a:latin typeface="Times New Roman" panose="02020603050405020304" pitchFamily="18" charset="0"/>
                <a:cs typeface="Times New Roman" panose="02020603050405020304" pitchFamily="18" charset="0"/>
              </a:rPr>
            </a:br>
            <a:r>
              <a:rPr lang="en-US" altLang="zh-CN" sz="3200" dirty="0">
                <a:latin typeface="Times New Roman" panose="02020603050405020304" pitchFamily="18" charset="0"/>
                <a:cs typeface="Times New Roman" panose="02020603050405020304" pitchFamily="18" charset="0"/>
              </a:rPr>
              <a:t>   + a focus group interview</a:t>
            </a:r>
            <a:endParaRPr lang="zh-HK" altLang="en-US" sz="3200" dirty="0">
              <a:latin typeface="Times New Roman" panose="02020603050405020304" pitchFamily="18" charset="0"/>
              <a:cs typeface="Times New Roman" panose="02020603050405020304" pitchFamily="18" charset="0"/>
            </a:endParaRPr>
          </a:p>
        </p:txBody>
      </p:sp>
      <p:sp>
        <p:nvSpPr>
          <p:cNvPr id="3" name="箭號: 向下 2">
            <a:extLst>
              <a:ext uri="{FF2B5EF4-FFF2-40B4-BE49-F238E27FC236}">
                <a16:creationId xmlns:a16="http://schemas.microsoft.com/office/drawing/2014/main" id="{DD907BD6-A16B-46B2-907B-AE62CB4A9719}"/>
              </a:ext>
            </a:extLst>
          </p:cNvPr>
          <p:cNvSpPr/>
          <p:nvPr/>
        </p:nvSpPr>
        <p:spPr>
          <a:xfrm>
            <a:off x="2724539" y="1940768"/>
            <a:ext cx="484632" cy="1081045"/>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HK" altLang="en-US"/>
          </a:p>
        </p:txBody>
      </p:sp>
      <p:sp>
        <p:nvSpPr>
          <p:cNvPr id="5" name="箭號: 向下 4">
            <a:extLst>
              <a:ext uri="{FF2B5EF4-FFF2-40B4-BE49-F238E27FC236}">
                <a16:creationId xmlns:a16="http://schemas.microsoft.com/office/drawing/2014/main" id="{A25E1359-DA14-44CB-9B1E-6BB41344066A}"/>
              </a:ext>
            </a:extLst>
          </p:cNvPr>
          <p:cNvSpPr/>
          <p:nvPr/>
        </p:nvSpPr>
        <p:spPr>
          <a:xfrm>
            <a:off x="2724539" y="3722916"/>
            <a:ext cx="484632" cy="1081045"/>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zh-HK" altLang="en-US"/>
          </a:p>
        </p:txBody>
      </p:sp>
      <p:sp>
        <p:nvSpPr>
          <p:cNvPr id="4" name="投影片編號版面配置區 3">
            <a:extLst>
              <a:ext uri="{FF2B5EF4-FFF2-40B4-BE49-F238E27FC236}">
                <a16:creationId xmlns:a16="http://schemas.microsoft.com/office/drawing/2014/main" id="{C494AFF7-A4CE-4DFB-83C2-089922484205}"/>
              </a:ext>
            </a:extLst>
          </p:cNvPr>
          <p:cNvSpPr>
            <a:spLocks noGrp="1"/>
          </p:cNvSpPr>
          <p:nvPr>
            <p:ph type="sldNum" sz="quarter" idx="12"/>
          </p:nvPr>
        </p:nvSpPr>
        <p:spPr/>
        <p:txBody>
          <a:bodyPr/>
          <a:lstStyle/>
          <a:p>
            <a:fld id="{4FF57DF5-D6C2-4750-B922-53478DF4BD48}" type="slidenum">
              <a:rPr lang="zh-HK" altLang="en-US" smtClean="0"/>
              <a:t>11</a:t>
            </a:fld>
            <a:endParaRPr lang="zh-HK" altLang="en-US"/>
          </a:p>
        </p:txBody>
      </p:sp>
    </p:spTree>
    <p:extLst>
      <p:ext uri="{BB962C8B-B14F-4D97-AF65-F5344CB8AC3E}">
        <p14:creationId xmlns:p14="http://schemas.microsoft.com/office/powerpoint/2010/main" val="1202036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	</a:t>
            </a:r>
            <a:r>
              <a:rPr lang="en-US" altLang="zh-HK" sz="2800" u="sng" dirty="0">
                <a:latin typeface="Times New Roman" panose="02020603050405020304" pitchFamily="18" charset="0"/>
                <a:cs typeface="Times New Roman" panose="02020603050405020304" pitchFamily="18" charset="0"/>
              </a:rPr>
              <a:t>Do you have better quality of life after purchasing your own home in </a:t>
            </a:r>
            <a:r>
              <a:rPr lang="en-US" altLang="zh-HK" sz="2800" dirty="0">
                <a:latin typeface="Times New Roman" panose="02020603050405020304" pitchFamily="18" charset="0"/>
                <a:cs typeface="Times New Roman" panose="02020603050405020304" pitchFamily="18" charset="0"/>
              </a:rPr>
              <a:t>	</a:t>
            </a:r>
            <a:r>
              <a:rPr lang="en-US" altLang="zh-HK" sz="2800" u="sng" dirty="0">
                <a:latin typeface="Times New Roman" panose="02020603050405020304" pitchFamily="18" charset="0"/>
                <a:cs typeface="Times New Roman" panose="02020603050405020304" pitchFamily="18" charset="0"/>
              </a:rPr>
              <a:t>Hong Kong?</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Full Name:</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Gender:</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Age:</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Marital Status:</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Occupation/ Position:</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Number of properties held at present:</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br>
              <a:rPr lang="en-US" altLang="zh-TW"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What was the total price of the property you purchased as your own 	home in Hong Kong? What was the net floor area (square feet)? When 	did you purchase it? </a:t>
            </a:r>
            <a:br>
              <a:rPr lang="zh-TW" altLang="zh-HK" dirty="0"/>
            </a:br>
            <a:br>
              <a:rPr lang="en-US" altLang="zh-HK" dirty="0"/>
            </a:br>
            <a:r>
              <a:rPr lang="en-US" altLang="zh-HK" dirty="0"/>
              <a:t>Total price:</a:t>
            </a:r>
            <a:br>
              <a:rPr lang="zh-TW" altLang="zh-HK" dirty="0"/>
            </a:br>
            <a:r>
              <a:rPr lang="en-US" altLang="zh-HK" dirty="0"/>
              <a:t>Net floor area:</a:t>
            </a:r>
            <a:br>
              <a:rPr lang="zh-TW" altLang="zh-HK" dirty="0"/>
            </a:br>
            <a:r>
              <a:rPr lang="en-US" altLang="zh-HK" dirty="0"/>
              <a:t>Year purchased:</a:t>
            </a:r>
            <a:br>
              <a:rPr lang="zh-TW" altLang="zh-HK" dirty="0"/>
            </a:br>
            <a:r>
              <a:rPr lang="en-US" altLang="zh-HK" dirty="0"/>
              <a:t> </a:t>
            </a:r>
            <a:br>
              <a:rPr lang="zh-TW" altLang="zh-HK" dirty="0"/>
            </a:br>
            <a:r>
              <a:rPr lang="en-US" altLang="zh-HK" dirty="0"/>
              <a:t> </a:t>
            </a:r>
            <a:br>
              <a:rPr lang="zh-TW" altLang="zh-HK" dirty="0"/>
            </a:br>
            <a:r>
              <a:rPr lang="en-US" altLang="zh-HK" dirty="0"/>
              <a:t>Can you provide us with the name of the estate or building please? Which district in Hong Kong is the property located? What is the current valuation price of the property?</a:t>
            </a:r>
            <a:br>
              <a:rPr lang="zh-TW" altLang="zh-HK" dirty="0"/>
            </a:br>
            <a:r>
              <a:rPr lang="en-US" altLang="zh-HK" dirty="0"/>
              <a:t> </a:t>
            </a:r>
            <a:br>
              <a:rPr lang="zh-TW" altLang="zh-HK" dirty="0"/>
            </a:br>
            <a:r>
              <a:rPr lang="en-US" altLang="zh-HK" dirty="0"/>
              <a:t>Name of estate or building:</a:t>
            </a:r>
            <a:br>
              <a:rPr lang="zh-TW" altLang="zh-HK" dirty="0"/>
            </a:br>
            <a:r>
              <a:rPr lang="en-US" altLang="zh-HK" dirty="0"/>
              <a:t>District:</a:t>
            </a:r>
            <a:br>
              <a:rPr lang="zh-TW" altLang="zh-HK" dirty="0"/>
            </a:br>
            <a:r>
              <a:rPr lang="en-US" altLang="zh-HK" dirty="0"/>
              <a:t>Current valuation price:</a:t>
            </a:r>
            <a:br>
              <a:rPr lang="zh-TW" altLang="zh-HK" dirty="0"/>
            </a:br>
            <a:br>
              <a:rPr lang="en-US" altLang="zh-HK"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B4FF6841-69DC-4C37-AC5F-460DFA3080AA}"/>
              </a:ext>
            </a:extLst>
          </p:cNvPr>
          <p:cNvSpPr>
            <a:spLocks noGrp="1"/>
          </p:cNvSpPr>
          <p:nvPr>
            <p:ph type="sldNum" sz="quarter" idx="12"/>
          </p:nvPr>
        </p:nvSpPr>
        <p:spPr/>
        <p:txBody>
          <a:bodyPr/>
          <a:lstStyle/>
          <a:p>
            <a:fld id="{4FF57DF5-D6C2-4750-B922-53478DF4BD48}" type="slidenum">
              <a:rPr lang="zh-HK" altLang="en-US" smtClean="0"/>
              <a:t>12</a:t>
            </a:fld>
            <a:endParaRPr lang="zh-HK" altLang="en-US"/>
          </a:p>
        </p:txBody>
      </p:sp>
    </p:spTree>
    <p:extLst>
      <p:ext uri="{BB962C8B-B14F-4D97-AF65-F5344CB8AC3E}">
        <p14:creationId xmlns:p14="http://schemas.microsoft.com/office/powerpoint/2010/main" val="3836752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Total price:</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Net floor area:</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Year purchased:</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2.	</a:t>
            </a:r>
            <a:r>
              <a:rPr lang="en-US" altLang="zh-HK" sz="2800" dirty="0">
                <a:latin typeface="Times New Roman" panose="02020603050405020304" pitchFamily="18" charset="0"/>
                <a:cs typeface="Times New Roman" panose="02020603050405020304" pitchFamily="18" charset="0"/>
              </a:rPr>
              <a:t>Can you provide us with the name of the estate or building please? 	Which district in Hong Kong is the property located? What is the current 	valuation price of the property?</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Name of estate or building:</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District:</a:t>
            </a: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	</a:t>
            </a:r>
            <a:r>
              <a:rPr lang="en-US" altLang="zh-HK" sz="2800" dirty="0">
                <a:latin typeface="Times New Roman" panose="02020603050405020304" pitchFamily="18" charset="0"/>
                <a:cs typeface="Times New Roman" panose="02020603050405020304" pitchFamily="18" charset="0"/>
              </a:rPr>
              <a:t>Current valuation price:</a:t>
            </a: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3200" dirty="0">
                <a:latin typeface="Times New Roman" panose="02020603050405020304" pitchFamily="18" charset="0"/>
                <a:cs typeface="Times New Roman" panose="02020603050405020304" pitchFamily="18" charset="0"/>
              </a:rPr>
            </a:br>
            <a:endParaRPr lang="zh-HK" altLang="en-US" sz="32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A770C56A-0678-4141-AB6E-3080786AA2D6}"/>
              </a:ext>
            </a:extLst>
          </p:cNvPr>
          <p:cNvSpPr>
            <a:spLocks noGrp="1"/>
          </p:cNvSpPr>
          <p:nvPr>
            <p:ph type="sldNum" sz="quarter" idx="12"/>
          </p:nvPr>
        </p:nvSpPr>
        <p:spPr/>
        <p:txBody>
          <a:bodyPr/>
          <a:lstStyle/>
          <a:p>
            <a:fld id="{4FF57DF5-D6C2-4750-B922-53478DF4BD48}" type="slidenum">
              <a:rPr lang="zh-HK" altLang="en-US" smtClean="0"/>
              <a:t>13</a:t>
            </a:fld>
            <a:endParaRPr lang="zh-HK" altLang="en-US"/>
          </a:p>
        </p:txBody>
      </p:sp>
    </p:spTree>
    <p:extLst>
      <p:ext uri="{BB962C8B-B14F-4D97-AF65-F5344CB8AC3E}">
        <p14:creationId xmlns:p14="http://schemas.microsoft.com/office/powerpoint/2010/main" val="20744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pPr lvl="0"/>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3.	[To be answered by those who have a mortgage] Thinking about your total monthly mortgage payment, in terms of percentage how much does it take up your total monthly household income?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4. What were the primary reasons for purchasing a property for use as your own home?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5. Different people seem to have different definitions towards the term “quality of life”.  Below please find a few aspects which some people might consider to be essential for having quality of life.</a:t>
            </a:r>
            <a:br>
              <a:rPr lang="zh-TW"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r>
              <a:rPr lang="en-US" altLang="zh-HK" dirty="0"/>
              <a:t> </a:t>
            </a: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62519103-2B36-4714-8FDE-1A96B0C7BC10}"/>
              </a:ext>
            </a:extLst>
          </p:cNvPr>
          <p:cNvSpPr>
            <a:spLocks noGrp="1"/>
          </p:cNvSpPr>
          <p:nvPr>
            <p:ph type="sldNum" sz="quarter" idx="12"/>
          </p:nvPr>
        </p:nvSpPr>
        <p:spPr/>
        <p:txBody>
          <a:bodyPr/>
          <a:lstStyle/>
          <a:p>
            <a:fld id="{4FF57DF5-D6C2-4750-B922-53478DF4BD48}" type="slidenum">
              <a:rPr lang="zh-HK" altLang="en-US" smtClean="0"/>
              <a:t>14</a:t>
            </a:fld>
            <a:endParaRPr lang="zh-HK" altLang="en-US"/>
          </a:p>
        </p:txBody>
      </p:sp>
    </p:spTree>
    <p:extLst>
      <p:ext uri="{BB962C8B-B14F-4D97-AF65-F5344CB8AC3E}">
        <p14:creationId xmlns:p14="http://schemas.microsoft.com/office/powerpoint/2010/main" val="474905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pPr lvl="0"/>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Skimming through the list, would you please select five items that you think are important to your personal definition of “quality of life”? Please feel free to list any other items which have not been included in the list.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Thinking about the five items that you selected, can you please rank them, in the order of importance, as to how they can help you attain quality of life? Please use 1 to indicate the most important item, 2 for the next important item, etc. </a:t>
            </a:r>
            <a:br>
              <a:rPr lang="zh-TW" altLang="zh-HK" sz="28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FED31C57-8FF4-423E-BD0E-BB085B6F40AE}"/>
              </a:ext>
            </a:extLst>
          </p:cNvPr>
          <p:cNvSpPr>
            <a:spLocks noGrp="1"/>
          </p:cNvSpPr>
          <p:nvPr>
            <p:ph type="sldNum" sz="quarter" idx="12"/>
          </p:nvPr>
        </p:nvSpPr>
        <p:spPr/>
        <p:txBody>
          <a:bodyPr/>
          <a:lstStyle/>
          <a:p>
            <a:fld id="{4FF57DF5-D6C2-4750-B922-53478DF4BD48}" type="slidenum">
              <a:rPr lang="zh-HK" altLang="en-US" smtClean="0"/>
              <a:t>15</a:t>
            </a:fld>
            <a:endParaRPr lang="zh-HK" altLang="en-US"/>
          </a:p>
        </p:txBody>
      </p:sp>
    </p:spTree>
    <p:extLst>
      <p:ext uri="{BB962C8B-B14F-4D97-AF65-F5344CB8AC3E}">
        <p14:creationId xmlns:p14="http://schemas.microsoft.com/office/powerpoint/2010/main" val="3271328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pPr lvl="0"/>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zh-TW" altLang="zh-HK" sz="28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graphicFrame>
        <p:nvGraphicFramePr>
          <p:cNvPr id="3" name="表格 2">
            <a:extLst>
              <a:ext uri="{FF2B5EF4-FFF2-40B4-BE49-F238E27FC236}">
                <a16:creationId xmlns:a16="http://schemas.microsoft.com/office/drawing/2014/main" id="{98BD37F0-9386-486E-9961-67CA926D3C22}"/>
              </a:ext>
            </a:extLst>
          </p:cNvPr>
          <p:cNvGraphicFramePr>
            <a:graphicFrameLocks noGrp="1"/>
          </p:cNvGraphicFramePr>
          <p:nvPr>
            <p:extLst>
              <p:ext uri="{D42A27DB-BD31-4B8C-83A1-F6EECF244321}">
                <p14:modId xmlns:p14="http://schemas.microsoft.com/office/powerpoint/2010/main" val="746303167"/>
              </p:ext>
            </p:extLst>
          </p:nvPr>
        </p:nvGraphicFramePr>
        <p:xfrm>
          <a:off x="1390262" y="793101"/>
          <a:ext cx="8024326" cy="5646058"/>
        </p:xfrm>
        <a:graphic>
          <a:graphicData uri="http://schemas.openxmlformats.org/drawingml/2006/table">
            <a:tbl>
              <a:tblPr firstRow="1" firstCol="1" bandRow="1">
                <a:tableStyleId>{5C22544A-7EE6-4342-B048-85BDC9FD1C3A}</a:tableStyleId>
              </a:tblPr>
              <a:tblGrid>
                <a:gridCol w="4512864">
                  <a:extLst>
                    <a:ext uri="{9D8B030D-6E8A-4147-A177-3AD203B41FA5}">
                      <a16:colId xmlns:a16="http://schemas.microsoft.com/office/drawing/2014/main" val="415080524"/>
                    </a:ext>
                  </a:extLst>
                </a:gridCol>
                <a:gridCol w="1755731">
                  <a:extLst>
                    <a:ext uri="{9D8B030D-6E8A-4147-A177-3AD203B41FA5}">
                      <a16:colId xmlns:a16="http://schemas.microsoft.com/office/drawing/2014/main" val="2476972696"/>
                    </a:ext>
                  </a:extLst>
                </a:gridCol>
                <a:gridCol w="1755731">
                  <a:extLst>
                    <a:ext uri="{9D8B030D-6E8A-4147-A177-3AD203B41FA5}">
                      <a16:colId xmlns:a16="http://schemas.microsoft.com/office/drawing/2014/main" val="2741780844"/>
                    </a:ext>
                  </a:extLst>
                </a:gridCol>
              </a:tblGrid>
              <a:tr h="244255">
                <a:tc rowSpan="2">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(Randomize the list)</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b"/>
                </a:tc>
                <a:tc>
                  <a:txBody>
                    <a:bodyPr/>
                    <a:lstStyle/>
                    <a:p>
                      <a:pPr algn="ctr">
                        <a:spcAft>
                          <a:spcPts val="0"/>
                        </a:spcAft>
                      </a:pPr>
                      <a:r>
                        <a:rPr lang="en-US" sz="1800" kern="100" dirty="0">
                          <a:effectLst/>
                        </a:rPr>
                        <a:t>a.</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tc>
                  <a:txBody>
                    <a:bodyPr/>
                    <a:lstStyle/>
                    <a:p>
                      <a:pPr algn="ctr">
                        <a:spcAft>
                          <a:spcPts val="0"/>
                        </a:spcAft>
                      </a:pPr>
                      <a:r>
                        <a:rPr lang="en-US" sz="1800" kern="100" dirty="0">
                          <a:effectLst/>
                        </a:rPr>
                        <a:t>b.</a:t>
                      </a:r>
                      <a:endParaRPr lang="zh-TW" sz="1800" kern="100">
                        <a:effectLst/>
                        <a:latin typeface="Calibri" panose="020F0502020204030204" pitchFamily="34" charset="0"/>
                        <a:ea typeface="新細明體" panose="02020500000000000000" pitchFamily="18" charset="-120"/>
                        <a:cs typeface="Times New Roman" panose="02020603050405020304" pitchFamily="18" charset="0"/>
                      </a:endParaRPr>
                    </a:p>
                  </a:txBody>
                  <a:tcPr marL="68580" marR="68580" marT="0" marB="0" anchor="b"/>
                </a:tc>
                <a:extLst>
                  <a:ext uri="{0D108BD9-81ED-4DB2-BD59-A6C34878D82A}">
                    <a16:rowId xmlns:a16="http://schemas.microsoft.com/office/drawing/2014/main" val="3450275591"/>
                  </a:ext>
                </a:extLst>
              </a:tr>
              <a:tr h="977018">
                <a:tc vMerge="1">
                  <a:txBody>
                    <a:bodyPr/>
                    <a:lstStyle/>
                    <a:p>
                      <a:endParaRPr lang="zh-HK" altLang="en-US"/>
                    </a:p>
                  </a:txBody>
                  <a:tcPr/>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Top 5 items</a:t>
                      </a:r>
                      <a:endParaRPr lang="zh-TW" sz="1800" kern="100">
                        <a:effectLst/>
                        <a:latin typeface="Times New Roman" panose="02020603050405020304" pitchFamily="18" charset="0"/>
                        <a:cs typeface="Times New Roman" panose="02020603050405020304" pitchFamily="18" charset="0"/>
                      </a:endParaRPr>
                    </a:p>
                    <a:p>
                      <a:pPr algn="ctr">
                        <a:spcAft>
                          <a:spcPts val="0"/>
                        </a:spcAft>
                      </a:pPr>
                      <a:r>
                        <a:rPr lang="en-US" sz="1800" kern="100" dirty="0">
                          <a:effectLst/>
                          <a:latin typeface="Times New Roman" panose="02020603050405020304" pitchFamily="18" charset="0"/>
                          <a:cs typeface="Times New Roman" panose="02020603050405020304" pitchFamily="18" charset="0"/>
                        </a:rPr>
                        <a:t>(Circle)</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b"/>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Ranking of top 5 items</a:t>
                      </a:r>
                      <a:endParaRPr lang="zh-TW" sz="1800" kern="100">
                        <a:effectLst/>
                        <a:latin typeface="Times New Roman" panose="02020603050405020304" pitchFamily="18" charset="0"/>
                        <a:cs typeface="Times New Roman" panose="02020603050405020304" pitchFamily="18" charset="0"/>
                      </a:endParaRPr>
                    </a:p>
                    <a:p>
                      <a:pPr algn="ctr">
                        <a:spcAft>
                          <a:spcPts val="0"/>
                        </a:spcAft>
                      </a:pPr>
                      <a:r>
                        <a:rPr lang="en-US" sz="1800" kern="100" dirty="0">
                          <a:effectLst/>
                          <a:latin typeface="Times New Roman" panose="02020603050405020304" pitchFamily="18" charset="0"/>
                          <a:cs typeface="Times New Roman" panose="02020603050405020304" pitchFamily="18" charset="0"/>
                        </a:rPr>
                        <a:t>(1=most important)</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nchor="b"/>
                </a:tc>
                <a:extLst>
                  <a:ext uri="{0D108BD9-81ED-4DB2-BD59-A6C34878D82A}">
                    <a16:rowId xmlns:a16="http://schemas.microsoft.com/office/drawing/2014/main" val="3546543204"/>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Have a high-pay job</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1</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584811483"/>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Have prominent career prospects</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2</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957416847"/>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Own your primary residence</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3</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631312833"/>
                  </a:ext>
                </a:extLst>
              </a:tr>
              <a:tr h="7327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Own at least one property for investment purposes, on top of your primary residence</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4</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754256011"/>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Own a car</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5</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221513815"/>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Have work-life balance</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6</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118242008"/>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Be physically fit</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7</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998236706"/>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Be able to enjoy a sense of freedom</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8</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4045161957"/>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In good terms with family</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9</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2307433506"/>
                  </a:ext>
                </a:extLst>
              </a:tr>
              <a:tr h="284964">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Be able to start a family</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10</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3574237395"/>
                  </a:ext>
                </a:extLst>
              </a:tr>
              <a:tr h="488509">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Other, please specify: _________________</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11</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1320875051"/>
                  </a:ext>
                </a:extLst>
              </a:tr>
              <a:tr h="488509">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Other, please specify: _________________</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lgn="ctr">
                        <a:spcAft>
                          <a:spcPts val="0"/>
                        </a:spcAft>
                      </a:pPr>
                      <a:r>
                        <a:rPr lang="en-US" sz="1800" kern="100" dirty="0">
                          <a:effectLst/>
                          <a:latin typeface="Times New Roman" panose="02020603050405020304" pitchFamily="18" charset="0"/>
                          <a:cs typeface="Times New Roman" panose="02020603050405020304" pitchFamily="18" charset="0"/>
                        </a:rPr>
                        <a:t>12</a:t>
                      </a:r>
                      <a:endParaRPr lang="zh-TW" sz="1800" kern="10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tc>
                  <a:txBody>
                    <a:bodyPr/>
                    <a:lstStyle/>
                    <a:p>
                      <a:pPr>
                        <a:spcAft>
                          <a:spcPts val="0"/>
                        </a:spcAft>
                      </a:pPr>
                      <a:r>
                        <a:rPr lang="en-US" sz="1800" kern="100" dirty="0">
                          <a:effectLst/>
                          <a:latin typeface="Times New Roman" panose="02020603050405020304" pitchFamily="18" charset="0"/>
                          <a:cs typeface="Times New Roman" panose="02020603050405020304" pitchFamily="18" charset="0"/>
                        </a:rPr>
                        <a:t> </a:t>
                      </a:r>
                      <a:endParaRPr lang="zh-TW" sz="1800" kern="100" dirty="0">
                        <a:effectLst/>
                        <a:latin typeface="Times New Roman" panose="02020603050405020304" pitchFamily="18" charset="0"/>
                        <a:ea typeface="新細明體" panose="02020500000000000000" pitchFamily="18" charset="-120"/>
                        <a:cs typeface="Times New Roman" panose="02020603050405020304" pitchFamily="18" charset="0"/>
                      </a:endParaRPr>
                    </a:p>
                  </a:txBody>
                  <a:tcPr marL="68580" marR="68580" marT="0" marB="0"/>
                </a:tc>
                <a:extLst>
                  <a:ext uri="{0D108BD9-81ED-4DB2-BD59-A6C34878D82A}">
                    <a16:rowId xmlns:a16="http://schemas.microsoft.com/office/drawing/2014/main" val="1819575259"/>
                  </a:ext>
                </a:extLst>
              </a:tr>
            </a:tbl>
          </a:graphicData>
        </a:graphic>
      </p:graphicFrame>
      <p:sp>
        <p:nvSpPr>
          <p:cNvPr id="4" name="投影片編號版面配置區 3">
            <a:extLst>
              <a:ext uri="{FF2B5EF4-FFF2-40B4-BE49-F238E27FC236}">
                <a16:creationId xmlns:a16="http://schemas.microsoft.com/office/drawing/2014/main" id="{365475DE-7BE4-477C-B2CD-B8BE642B9DDB}"/>
              </a:ext>
            </a:extLst>
          </p:cNvPr>
          <p:cNvSpPr>
            <a:spLocks noGrp="1"/>
          </p:cNvSpPr>
          <p:nvPr>
            <p:ph type="sldNum" sz="quarter" idx="12"/>
          </p:nvPr>
        </p:nvSpPr>
        <p:spPr/>
        <p:txBody>
          <a:bodyPr/>
          <a:lstStyle/>
          <a:p>
            <a:fld id="{4FF57DF5-D6C2-4750-B922-53478DF4BD48}" type="slidenum">
              <a:rPr lang="zh-HK" altLang="en-US" smtClean="0"/>
              <a:t>16</a:t>
            </a:fld>
            <a:endParaRPr lang="zh-HK" altLang="en-US"/>
          </a:p>
        </p:txBody>
      </p:sp>
    </p:spTree>
    <p:extLst>
      <p:ext uri="{BB962C8B-B14F-4D97-AF65-F5344CB8AC3E}">
        <p14:creationId xmlns:p14="http://schemas.microsoft.com/office/powerpoint/2010/main" val="3727944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6. </a:t>
            </a:r>
            <a:r>
              <a:rPr lang="en-US" altLang="zh-HK" sz="2400" dirty="0">
                <a:latin typeface="Times New Roman" panose="02020603050405020304" pitchFamily="18" charset="0"/>
                <a:cs typeface="Times New Roman" panose="02020603050405020304" pitchFamily="18" charset="0"/>
              </a:rPr>
              <a:t>With respect to quality of life, do you feel it had improved at different intervals after you purchased the property for your own home? (Please answer Yes/ No/ Not Applicable)</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One year after purchase:</a:t>
            </a:r>
            <a:br>
              <a:rPr lang="zh-TW"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Five years after purchase:</a:t>
            </a:r>
            <a:br>
              <a:rPr lang="zh-TW"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Ten years after purchase:</a:t>
            </a:r>
            <a:br>
              <a:rPr lang="en-US"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7. </a:t>
            </a:r>
            <a:r>
              <a:rPr lang="en-US" altLang="zh-HK" sz="2800" dirty="0">
                <a:latin typeface="Times New Roman" panose="02020603050405020304" pitchFamily="18" charset="0"/>
                <a:cs typeface="Times New Roman" panose="02020603050405020304" pitchFamily="18" charset="0"/>
              </a:rPr>
              <a:t>If you answered any “yes” to Question #6, please kindly state your reason(s).</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8. If you answered any “no” to Question #6, please explain your reason(s).</a:t>
            </a:r>
            <a:br>
              <a:rPr lang="en-US" altLang="zh-HK" sz="28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9.	Supposed that your quality of life was rated at 100 at the time you purchased your home, what would you say is the index now?</a:t>
            </a:r>
            <a:br>
              <a:rPr lang="zh-TW" altLang="zh-HK" sz="2800" dirty="0">
                <a:latin typeface="Times New Roman" panose="02020603050405020304" pitchFamily="18" charset="0"/>
                <a:cs typeface="Times New Roman" panose="02020603050405020304" pitchFamily="18" charset="0"/>
              </a:rPr>
            </a:br>
            <a:br>
              <a:rPr lang="en-US" altLang="zh-TW" sz="2800" dirty="0">
                <a:latin typeface="Times New Roman" panose="02020603050405020304" pitchFamily="18" charset="0"/>
                <a:cs typeface="Times New Roman" panose="02020603050405020304" pitchFamily="18" charset="0"/>
              </a:rPr>
            </a:br>
            <a:br>
              <a:rPr lang="zh-TW"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99B74150-5808-487C-95D5-EAF602E7DD13}"/>
              </a:ext>
            </a:extLst>
          </p:cNvPr>
          <p:cNvSpPr>
            <a:spLocks noGrp="1"/>
          </p:cNvSpPr>
          <p:nvPr>
            <p:ph type="sldNum" sz="quarter" idx="12"/>
          </p:nvPr>
        </p:nvSpPr>
        <p:spPr/>
        <p:txBody>
          <a:bodyPr/>
          <a:lstStyle/>
          <a:p>
            <a:fld id="{4FF57DF5-D6C2-4750-B922-53478DF4BD48}" type="slidenum">
              <a:rPr lang="zh-HK" altLang="en-US" smtClean="0"/>
              <a:t>17</a:t>
            </a:fld>
            <a:endParaRPr lang="zh-HK" altLang="en-US"/>
          </a:p>
        </p:txBody>
      </p:sp>
    </p:spTree>
    <p:extLst>
      <p:ext uri="{BB962C8B-B14F-4D97-AF65-F5344CB8AC3E}">
        <p14:creationId xmlns:p14="http://schemas.microsoft.com/office/powerpoint/2010/main" val="40988978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10. Did you experience any psychological changes after you purchased your own home?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11. In your opinion, were there any advantages/ disadvantages at work after the purchase of your own home?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12. After purchasing the home property, have you found it easier to communicate with your colleagues or relatives? Why is that please?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13. Has your self confidence been enhanced after the purchase of your home property?</a:t>
            </a:r>
            <a:br>
              <a:rPr lang="zh-TW" altLang="zh-HK" sz="2800" dirty="0">
                <a:latin typeface="Times New Roman" panose="02020603050405020304" pitchFamily="18" charset="0"/>
                <a:cs typeface="Times New Roman" panose="02020603050405020304" pitchFamily="18" charset="0"/>
              </a:rPr>
            </a:br>
            <a:br>
              <a:rPr lang="en-US" altLang="zh-TW"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14. </a:t>
            </a:r>
            <a:r>
              <a:rPr lang="en-US" altLang="zh-HK" sz="2800" dirty="0">
                <a:latin typeface="Times New Roman" panose="02020603050405020304" pitchFamily="18" charset="0"/>
                <a:cs typeface="Times New Roman" panose="02020603050405020304" pitchFamily="18" charset="0"/>
              </a:rPr>
              <a:t>Do you think that your self confidence can be further enhanced if you purchase more properties on top of your primary residence?</a:t>
            </a:r>
            <a:br>
              <a:rPr lang="en-US" altLang="zh-TW"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A3A20D7B-3B47-4F25-BFF1-0ADF85BD4580}"/>
              </a:ext>
            </a:extLst>
          </p:cNvPr>
          <p:cNvSpPr>
            <a:spLocks noGrp="1"/>
          </p:cNvSpPr>
          <p:nvPr>
            <p:ph type="sldNum" sz="quarter" idx="12"/>
          </p:nvPr>
        </p:nvSpPr>
        <p:spPr/>
        <p:txBody>
          <a:bodyPr/>
          <a:lstStyle/>
          <a:p>
            <a:fld id="{4FF57DF5-D6C2-4750-B922-53478DF4BD48}" type="slidenum">
              <a:rPr lang="zh-HK" altLang="en-US" smtClean="0"/>
              <a:t>18</a:t>
            </a:fld>
            <a:endParaRPr lang="zh-HK" altLang="en-US"/>
          </a:p>
        </p:txBody>
      </p:sp>
    </p:spTree>
    <p:extLst>
      <p:ext uri="{BB962C8B-B14F-4D97-AF65-F5344CB8AC3E}">
        <p14:creationId xmlns:p14="http://schemas.microsoft.com/office/powerpoint/2010/main" val="3191897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The Questionnaire</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15. Do you feel that the purchase of your home is meaningful to you and your family members? Please explain in what ways the purchase is meaningful.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16. Did you (for those who are married) / Do you plan to (for those who are not yet married) buy a property as your own home before getting married? If yes, do you associate property ownership with having better quality of life?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17. Did you ever regret purchasing the home property? Please explain reasons.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18. Do you agree that property purchase is the best investment tool?</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A2663B79-3DAF-41BA-A63E-D41321AE0682}"/>
              </a:ext>
            </a:extLst>
          </p:cNvPr>
          <p:cNvSpPr>
            <a:spLocks noGrp="1"/>
          </p:cNvSpPr>
          <p:nvPr>
            <p:ph type="sldNum" sz="quarter" idx="12"/>
          </p:nvPr>
        </p:nvSpPr>
        <p:spPr/>
        <p:txBody>
          <a:bodyPr/>
          <a:lstStyle/>
          <a:p>
            <a:fld id="{4FF57DF5-D6C2-4750-B922-53478DF4BD48}" type="slidenum">
              <a:rPr lang="zh-HK" altLang="en-US" smtClean="0"/>
              <a:t>19</a:t>
            </a:fld>
            <a:endParaRPr lang="zh-HK" altLang="en-US"/>
          </a:p>
        </p:txBody>
      </p:sp>
    </p:spTree>
    <p:extLst>
      <p:ext uri="{BB962C8B-B14F-4D97-AF65-F5344CB8AC3E}">
        <p14:creationId xmlns:p14="http://schemas.microsoft.com/office/powerpoint/2010/main" val="34296594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Preliminary Findings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1.  18 respondents (72%) associate property ownership with having better quality of life.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2.  Assuming the quality of life index of each respondent was 100 at the time of purchase of property:</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12 respondents consider their existing quality of life is 200 or higher.</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Another 12 respondents consider their existing quality of life is 101-199.</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One respondent gives lower than 100.</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Male respondents have an existing quality of life index of 161.</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Female respondents have an existing quality of life index of 203.</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F0C8E276-9EB8-4BD8-B3AA-47B5CE33AD5E}"/>
              </a:ext>
            </a:extLst>
          </p:cNvPr>
          <p:cNvSpPr>
            <a:spLocks noGrp="1"/>
          </p:cNvSpPr>
          <p:nvPr>
            <p:ph type="sldNum" sz="quarter" idx="12"/>
          </p:nvPr>
        </p:nvSpPr>
        <p:spPr/>
        <p:txBody>
          <a:bodyPr/>
          <a:lstStyle/>
          <a:p>
            <a:fld id="{4FF57DF5-D6C2-4750-B922-53478DF4BD48}" type="slidenum">
              <a:rPr lang="zh-HK" altLang="en-US" smtClean="0"/>
              <a:t>20</a:t>
            </a:fld>
            <a:endParaRPr lang="zh-HK" altLang="en-US"/>
          </a:p>
        </p:txBody>
      </p:sp>
    </p:spTree>
    <p:extLst>
      <p:ext uri="{BB962C8B-B14F-4D97-AF65-F5344CB8AC3E}">
        <p14:creationId xmlns:p14="http://schemas.microsoft.com/office/powerpoint/2010/main" val="3918150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Preliminary Findings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3.  Results show that respondents from the accounting and finance field consider that buying of home property (and subsequent properties) is an extremely important element to improve the quality of life.</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4.  Respondents’ top five most important elements of quality of life:</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Be in good terms with family</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Own your primary residence</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Be physically fit</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Have work-life balance</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Have a high-pay job</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9692B140-6B39-461A-A2C2-DED8CBA1BB5C}"/>
              </a:ext>
            </a:extLst>
          </p:cNvPr>
          <p:cNvSpPr>
            <a:spLocks noGrp="1"/>
          </p:cNvSpPr>
          <p:nvPr>
            <p:ph type="sldNum" sz="quarter" idx="12"/>
          </p:nvPr>
        </p:nvSpPr>
        <p:spPr/>
        <p:txBody>
          <a:bodyPr/>
          <a:lstStyle/>
          <a:p>
            <a:fld id="{4FF57DF5-D6C2-4750-B922-53478DF4BD48}" type="slidenum">
              <a:rPr lang="zh-HK" altLang="en-US" smtClean="0"/>
              <a:t>21</a:t>
            </a:fld>
            <a:endParaRPr lang="zh-HK" altLang="en-US"/>
          </a:p>
        </p:txBody>
      </p:sp>
    </p:spTree>
    <p:extLst>
      <p:ext uri="{BB962C8B-B14F-4D97-AF65-F5344CB8AC3E}">
        <p14:creationId xmlns:p14="http://schemas.microsoft.com/office/powerpoint/2010/main" val="1321479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Preliminary Findings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5.  13 respondents (52%) said that the purchase of property results in:</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a more stable life</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a feeling of success</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increase in wealth</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 good boosters and lead to greater concentration at work</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4 </a:t>
            </a:r>
            <a:r>
              <a:rPr lang="en-US" altLang="zh-CN" sz="2800" dirty="0">
                <a:latin typeface="Times New Roman" panose="02020603050405020304" pitchFamily="18" charset="0"/>
                <a:cs typeface="Times New Roman" panose="02020603050405020304" pitchFamily="18" charset="0"/>
              </a:rPr>
              <a:t>respondents are afraid of losing their job.</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6.  14 respondents (56%) agree that their self-confidence after they purchase the home property.</a:t>
            </a: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     16 respondents (64%) agree that their self-confidence will further be enhanced if they purchase properties on top of the primary residence. </a:t>
            </a: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B66038B2-DB7A-4067-8AA3-7822EFDA9CB5}"/>
              </a:ext>
            </a:extLst>
          </p:cNvPr>
          <p:cNvSpPr>
            <a:spLocks noGrp="1"/>
          </p:cNvSpPr>
          <p:nvPr>
            <p:ph type="sldNum" sz="quarter" idx="12"/>
          </p:nvPr>
        </p:nvSpPr>
        <p:spPr/>
        <p:txBody>
          <a:bodyPr/>
          <a:lstStyle/>
          <a:p>
            <a:fld id="{4FF57DF5-D6C2-4750-B922-53478DF4BD48}" type="slidenum">
              <a:rPr lang="zh-HK" altLang="en-US" smtClean="0"/>
              <a:t>22</a:t>
            </a:fld>
            <a:endParaRPr lang="zh-HK" altLang="en-US"/>
          </a:p>
        </p:txBody>
      </p:sp>
    </p:spTree>
    <p:extLst>
      <p:ext uri="{BB962C8B-B14F-4D97-AF65-F5344CB8AC3E}">
        <p14:creationId xmlns:p14="http://schemas.microsoft.com/office/powerpoint/2010/main" val="19951187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Preliminary Findings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7</a:t>
            </a:r>
            <a:r>
              <a:rPr lang="en-US" altLang="zh-CN" sz="2800" dirty="0">
                <a:latin typeface="Times New Roman" panose="02020603050405020304" pitchFamily="18" charset="0"/>
                <a:cs typeface="Times New Roman" panose="02020603050405020304" pitchFamily="18" charset="0"/>
              </a:rPr>
              <a:t>.  23 respondents (92%) gave positive responses with respect to the meaningfulness of the purchase of home property to the respondents as well as their family members.</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8.  No respondent regretted purchasing the home property.</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9.  19 respondents (76%) agree that property purchase is the best investment tool.  </a:t>
            </a: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24E1AB63-0331-4CA6-A25F-78DF2315B59E}"/>
              </a:ext>
            </a:extLst>
          </p:cNvPr>
          <p:cNvSpPr>
            <a:spLocks noGrp="1"/>
          </p:cNvSpPr>
          <p:nvPr>
            <p:ph type="sldNum" sz="quarter" idx="12"/>
          </p:nvPr>
        </p:nvSpPr>
        <p:spPr/>
        <p:txBody>
          <a:bodyPr/>
          <a:lstStyle/>
          <a:p>
            <a:fld id="{4FF57DF5-D6C2-4750-B922-53478DF4BD48}" type="slidenum">
              <a:rPr lang="zh-HK" altLang="en-US" smtClean="0"/>
              <a:t>23</a:t>
            </a:fld>
            <a:endParaRPr lang="zh-HK" altLang="en-US"/>
          </a:p>
        </p:txBody>
      </p:sp>
    </p:spTree>
    <p:extLst>
      <p:ext uri="{BB962C8B-B14F-4D97-AF65-F5344CB8AC3E}">
        <p14:creationId xmlns:p14="http://schemas.microsoft.com/office/powerpoint/2010/main" val="21939602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Limitations and Challenges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Questionnaire respondents like to give short answers</a:t>
            </a:r>
            <a:r>
              <a:rPr lang="en-US" altLang="zh-CN" sz="2800" dirty="0">
                <a:latin typeface="Times New Roman" panose="02020603050405020304" pitchFamily="18" charset="0"/>
                <a:cs typeface="Times New Roman" panose="02020603050405020304" pitchFamily="18" charset="0"/>
              </a:rPr>
              <a:t>.  People in the focus group interview give more insights. </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Industry background of participants can further be expanded.</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The design of questionnaire and the managing of data analysis took longer time than expected.</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C18AF72F-933D-4A55-AF2A-401982AA99B4}"/>
              </a:ext>
            </a:extLst>
          </p:cNvPr>
          <p:cNvSpPr>
            <a:spLocks noGrp="1"/>
          </p:cNvSpPr>
          <p:nvPr>
            <p:ph type="sldNum" sz="quarter" idx="12"/>
          </p:nvPr>
        </p:nvSpPr>
        <p:spPr/>
        <p:txBody>
          <a:bodyPr/>
          <a:lstStyle/>
          <a:p>
            <a:fld id="{4FF57DF5-D6C2-4750-B922-53478DF4BD48}" type="slidenum">
              <a:rPr lang="zh-HK" altLang="en-US" smtClean="0"/>
              <a:t>24</a:t>
            </a:fld>
            <a:endParaRPr lang="zh-HK" altLang="en-US"/>
          </a:p>
        </p:txBody>
      </p:sp>
    </p:spTree>
    <p:extLst>
      <p:ext uri="{BB962C8B-B14F-4D97-AF65-F5344CB8AC3E}">
        <p14:creationId xmlns:p14="http://schemas.microsoft.com/office/powerpoint/2010/main" val="24526313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pPr algn="ct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4000" dirty="0">
                <a:latin typeface="Times New Roman" panose="02020603050405020304" pitchFamily="18" charset="0"/>
                <a:cs typeface="Times New Roman" panose="02020603050405020304" pitchFamily="18" charset="0"/>
              </a:rPr>
              <a:t>THE CODING TREE</a:t>
            </a:r>
            <a:br>
              <a:rPr lang="en-US" altLang="zh-CN" sz="40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2EBD8563-C9E8-4B44-A484-1928AB735647}"/>
              </a:ext>
            </a:extLst>
          </p:cNvPr>
          <p:cNvSpPr>
            <a:spLocks noGrp="1"/>
          </p:cNvSpPr>
          <p:nvPr>
            <p:ph type="sldNum" sz="quarter" idx="12"/>
          </p:nvPr>
        </p:nvSpPr>
        <p:spPr/>
        <p:txBody>
          <a:bodyPr/>
          <a:lstStyle/>
          <a:p>
            <a:fld id="{4FF57DF5-D6C2-4750-B922-53478DF4BD48}" type="slidenum">
              <a:rPr lang="zh-HK" altLang="en-US" smtClean="0"/>
              <a:t>25</a:t>
            </a:fld>
            <a:endParaRPr lang="zh-HK" altLang="en-US"/>
          </a:p>
        </p:txBody>
      </p:sp>
    </p:spTree>
    <p:extLst>
      <p:ext uri="{BB962C8B-B14F-4D97-AF65-F5344CB8AC3E}">
        <p14:creationId xmlns:p14="http://schemas.microsoft.com/office/powerpoint/2010/main" val="42012938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51" y="58743"/>
            <a:ext cx="9818525" cy="67277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投影片編號版面配置區 1">
            <a:extLst>
              <a:ext uri="{FF2B5EF4-FFF2-40B4-BE49-F238E27FC236}">
                <a16:creationId xmlns:a16="http://schemas.microsoft.com/office/drawing/2014/main" id="{4FD746BB-D3B9-405C-81D9-6493B7E0BE50}"/>
              </a:ext>
            </a:extLst>
          </p:cNvPr>
          <p:cNvSpPr>
            <a:spLocks noGrp="1"/>
          </p:cNvSpPr>
          <p:nvPr>
            <p:ph type="sldNum" sz="quarter" idx="12"/>
          </p:nvPr>
        </p:nvSpPr>
        <p:spPr/>
        <p:txBody>
          <a:bodyPr/>
          <a:lstStyle/>
          <a:p>
            <a:fld id="{4FF57DF5-D6C2-4750-B922-53478DF4BD48}" type="slidenum">
              <a:rPr lang="zh-HK" altLang="en-US" smtClean="0"/>
              <a:t>26</a:t>
            </a:fld>
            <a:endParaRPr lang="zh-HK" altLang="en-US"/>
          </a:p>
        </p:txBody>
      </p:sp>
    </p:spTree>
    <p:extLst>
      <p:ext uri="{BB962C8B-B14F-4D97-AF65-F5344CB8AC3E}">
        <p14:creationId xmlns:p14="http://schemas.microsoft.com/office/powerpoint/2010/main" val="24757365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Discussion and Conclusion</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Findings are encouraging – proven that this qualitative approach allows for a broader study and enhances the generalization of the results</a:t>
            </a:r>
            <a:r>
              <a:rPr lang="en-US" altLang="zh-CN" sz="2800" dirty="0">
                <a:latin typeface="Times New Roman" panose="02020603050405020304" pitchFamily="18" charset="0"/>
                <a:cs typeface="Times New Roman" panose="02020603050405020304" pitchFamily="18" charset="0"/>
              </a:rPr>
              <a:t>.</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This study achieves the purpose of obtaining data and providing a summary that supports generalizations about the home purchase and quality of life.</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Helps to fill in the research gap.   Research objectives are achieved.</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Serves as good reference materials to those who have not bought a home yet.</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r>
              <a:rPr lang="en-US" altLang="zh-CN" sz="2800" dirty="0">
                <a:latin typeface="Times New Roman" panose="02020603050405020304" pitchFamily="18" charset="0"/>
                <a:cs typeface="Times New Roman" panose="02020603050405020304" pitchFamily="18" charset="0"/>
              </a:rPr>
              <a:t>This study carries out that core belief in property, ownership, financial well-being, perceived values and psychological journey are the THEMES to enhance or inhibit the quality of life.</a:t>
            </a: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28F11F07-2184-411F-8798-1461E16CA7C2}"/>
              </a:ext>
            </a:extLst>
          </p:cNvPr>
          <p:cNvSpPr>
            <a:spLocks noGrp="1"/>
          </p:cNvSpPr>
          <p:nvPr>
            <p:ph type="sldNum" sz="quarter" idx="12"/>
          </p:nvPr>
        </p:nvSpPr>
        <p:spPr/>
        <p:txBody>
          <a:bodyPr/>
          <a:lstStyle/>
          <a:p>
            <a:fld id="{4FF57DF5-D6C2-4750-B922-53478DF4BD48}" type="slidenum">
              <a:rPr lang="zh-HK" altLang="en-US" smtClean="0"/>
              <a:t>27</a:t>
            </a:fld>
            <a:endParaRPr lang="zh-HK" altLang="en-US"/>
          </a:p>
        </p:txBody>
      </p:sp>
    </p:spTree>
    <p:extLst>
      <p:ext uri="{BB962C8B-B14F-4D97-AF65-F5344CB8AC3E}">
        <p14:creationId xmlns:p14="http://schemas.microsoft.com/office/powerpoint/2010/main" val="19124789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3200" dirty="0">
                <a:latin typeface="Times New Roman" panose="02020603050405020304" pitchFamily="18" charset="0"/>
                <a:cs typeface="Times New Roman" panose="02020603050405020304" pitchFamily="18" charset="0"/>
              </a:rPr>
              <a:t>Personal Reflections</a:t>
            </a:r>
            <a:br>
              <a:rPr lang="en-US" altLang="zh-HK" sz="32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The significance in this paper is recognized in the inductive process of comprehending the characteristics, application and implication of qualitative approach as the means of data analysis under the topic about </a:t>
            </a:r>
            <a:r>
              <a:rPr lang="en-US" altLang="zh-CN" sz="2800" dirty="0">
                <a:latin typeface="Times New Roman" panose="02020603050405020304" pitchFamily="18" charset="0"/>
                <a:cs typeface="Times New Roman" panose="02020603050405020304" pitchFamily="18" charset="0"/>
              </a:rPr>
              <a:t>purchase of property </a:t>
            </a:r>
            <a:r>
              <a:rPr lang="en-US" altLang="zh-HK" sz="2800" dirty="0">
                <a:latin typeface="Times New Roman" panose="02020603050405020304" pitchFamily="18" charset="0"/>
                <a:cs typeface="Times New Roman" panose="02020603050405020304" pitchFamily="18" charset="0"/>
              </a:rPr>
              <a:t>and quality of life.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A fruitful experience which brings much satisfaction to learning QR.</a:t>
            </a: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TW" sz="2800" dirty="0">
                <a:latin typeface="Times New Roman" panose="02020603050405020304" pitchFamily="18" charset="0"/>
                <a:cs typeface="Times New Roman" panose="02020603050405020304" pitchFamily="18" charset="0"/>
              </a:rPr>
              <a:t>84%</a:t>
            </a:r>
            <a:r>
              <a:rPr lang="en-US" altLang="zh-HK" sz="2800" dirty="0">
                <a:latin typeface="Times New Roman" panose="02020603050405020304" pitchFamily="18" charset="0"/>
                <a:cs typeface="Times New Roman" panose="02020603050405020304" pitchFamily="18" charset="0"/>
              </a:rPr>
              <a:t> respondents rank “in good terms with family” No.1 and No.2 in their elements that help attain quality of life.  I think I should focus more on family instead of being a workaholic.</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8010E338-EB33-4B65-A9EB-20748A4E1A0D}"/>
              </a:ext>
            </a:extLst>
          </p:cNvPr>
          <p:cNvSpPr>
            <a:spLocks noGrp="1"/>
          </p:cNvSpPr>
          <p:nvPr>
            <p:ph type="sldNum" sz="quarter" idx="12"/>
          </p:nvPr>
        </p:nvSpPr>
        <p:spPr/>
        <p:txBody>
          <a:bodyPr/>
          <a:lstStyle/>
          <a:p>
            <a:fld id="{4FF57DF5-D6C2-4750-B922-53478DF4BD48}" type="slidenum">
              <a:rPr lang="zh-HK" altLang="en-US" smtClean="0"/>
              <a:t>28</a:t>
            </a:fld>
            <a:endParaRPr lang="zh-HK" altLang="en-US"/>
          </a:p>
        </p:txBody>
      </p:sp>
    </p:spTree>
    <p:extLst>
      <p:ext uri="{BB962C8B-B14F-4D97-AF65-F5344CB8AC3E}">
        <p14:creationId xmlns:p14="http://schemas.microsoft.com/office/powerpoint/2010/main" val="1080971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ACC538B-CE2B-4506-9515-B6900A39443C}"/>
              </a:ext>
            </a:extLst>
          </p:cNvPr>
          <p:cNvSpPr>
            <a:spLocks noGrp="1"/>
          </p:cNvSpPr>
          <p:nvPr>
            <p:ph type="title"/>
          </p:nvPr>
        </p:nvSpPr>
        <p:spPr>
          <a:xfrm>
            <a:off x="606489" y="158620"/>
            <a:ext cx="11047445" cy="6531429"/>
          </a:xfrm>
        </p:spPr>
        <p:txBody>
          <a:bodyPr/>
          <a:lstStyle/>
          <a:p>
            <a:r>
              <a:rPr lang="en-US" altLang="zh-HK" sz="2800" dirty="0">
                <a:latin typeface="Times New Roman" panose="02020603050405020304" pitchFamily="18" charset="0"/>
                <a:cs typeface="Times New Roman" panose="02020603050405020304" pitchFamily="18" charset="0"/>
              </a:rPr>
              <a:t>REFERENCES </a:t>
            </a:r>
            <a:br>
              <a:rPr lang="en-US" altLang="zh-HK" sz="28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Bubolz, M., Eicher, J., Evers, S. and Sontag, M. (1980). A human ecological approach to quality of life: Conceptual framework and results of a preliminary study. </a:t>
            </a:r>
            <a:r>
              <a:rPr lang="en-US" altLang="zh-HK" sz="2400" i="1" dirty="0">
                <a:latin typeface="Times New Roman" panose="02020603050405020304" pitchFamily="18" charset="0"/>
                <a:cs typeface="Times New Roman" panose="02020603050405020304" pitchFamily="18" charset="0"/>
              </a:rPr>
              <a:t>Social Indicators Research</a:t>
            </a:r>
            <a:r>
              <a:rPr lang="en-US" altLang="zh-HK" sz="2400" dirty="0">
                <a:latin typeface="Times New Roman" panose="02020603050405020304" pitchFamily="18" charset="0"/>
                <a:cs typeface="Times New Roman" panose="02020603050405020304" pitchFamily="18" charset="0"/>
              </a:rPr>
              <a:t>, 7(1-4), pp.103-136. </a:t>
            </a:r>
            <a:br>
              <a:rPr lang="en-US"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Chan, Y., Kwan, C. and </a:t>
            </a:r>
            <a:r>
              <a:rPr lang="en-US" altLang="zh-HK" sz="2400" dirty="0" err="1">
                <a:latin typeface="Times New Roman" panose="02020603050405020304" pitchFamily="18" charset="0"/>
                <a:cs typeface="Times New Roman" panose="02020603050405020304" pitchFamily="18" charset="0"/>
              </a:rPr>
              <a:t>Shek</a:t>
            </a:r>
            <a:r>
              <a:rPr lang="en-US" altLang="zh-HK" sz="2400" dirty="0">
                <a:latin typeface="Times New Roman" panose="02020603050405020304" pitchFamily="18" charset="0"/>
                <a:cs typeface="Times New Roman" panose="02020603050405020304" pitchFamily="18" charset="0"/>
              </a:rPr>
              <a:t>, T. (2005). </a:t>
            </a:r>
            <a:r>
              <a:rPr lang="en-US" altLang="zh-HK" sz="2400" i="1" dirty="0">
                <a:latin typeface="Times New Roman" panose="02020603050405020304" pitchFamily="18" charset="0"/>
                <a:cs typeface="Times New Roman" panose="02020603050405020304" pitchFamily="18" charset="0"/>
              </a:rPr>
              <a:t>Quality of Life in Hong Kong: The CUHK Hong Kong Quality of Life Index</a:t>
            </a:r>
            <a:r>
              <a:rPr lang="en-US" altLang="zh-HK" sz="2400" dirty="0">
                <a:latin typeface="Times New Roman" panose="02020603050405020304" pitchFamily="18" charset="0"/>
                <a:cs typeface="Times New Roman" panose="02020603050405020304" pitchFamily="18" charset="0"/>
              </a:rPr>
              <a:t>. [online] Cuhk.edu.hk. Available at: https://www.cuhk.edu.hk/hkiaps/qol/sources/articlesNbooks/2005Mar1.pdf [Accessed 3 Oct. 2018].</a:t>
            </a:r>
            <a:br>
              <a:rPr lang="en-US"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Higgins, M. (2013). Homeownership, the Key to Happiness?. [online] Nytimes.com. Available at: https://www.nytimes.com/2013/07/14/realestate/homeownership-the-key-to-happiness.html [Accessed 5 Oct. 2018].</a:t>
            </a:r>
            <a:br>
              <a:rPr lang="en-US"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Scase, R. and Saunders, P. (1991). A Nation of Home Owners. </a:t>
            </a:r>
            <a:r>
              <a:rPr lang="en-US" altLang="zh-HK" sz="2400" i="1" dirty="0">
                <a:latin typeface="Times New Roman" panose="02020603050405020304" pitchFamily="18" charset="0"/>
                <a:cs typeface="Times New Roman" panose="02020603050405020304" pitchFamily="18" charset="0"/>
              </a:rPr>
              <a:t>The British Journal of Sociology,</a:t>
            </a:r>
            <a:r>
              <a:rPr lang="en-US" altLang="zh-HK" sz="2400" dirty="0">
                <a:latin typeface="Times New Roman" panose="02020603050405020304" pitchFamily="18" charset="0"/>
                <a:cs typeface="Times New Roman" panose="02020603050405020304" pitchFamily="18" charset="0"/>
              </a:rPr>
              <a:t> 42(4), p.637.</a:t>
            </a:r>
            <a:br>
              <a:rPr lang="zh-TW" altLang="zh-HK" sz="2400" dirty="0">
                <a:latin typeface="Times New Roman" panose="02020603050405020304" pitchFamily="18" charset="0"/>
                <a:cs typeface="Times New Roman" panose="02020603050405020304" pitchFamily="18" charset="0"/>
              </a:rPr>
            </a:br>
            <a:br>
              <a:rPr lang="zh-TW" altLang="zh-HK" sz="24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zh-TW" altLang="zh-HK" sz="2800" dirty="0">
                <a:latin typeface="Times New Roman" panose="02020603050405020304" pitchFamily="18" charset="0"/>
                <a:cs typeface="Times New Roman" panose="02020603050405020304" pitchFamily="18" charset="0"/>
              </a:rPr>
            </a:br>
            <a:r>
              <a:rPr lang="en-US" altLang="zh-HK" sz="2400" dirty="0">
                <a:latin typeface="Times New Roman" panose="02020603050405020304" pitchFamily="18" charset="0"/>
                <a:cs typeface="Times New Roman" panose="02020603050405020304" pitchFamily="18" charset="0"/>
              </a:rPr>
              <a:t> </a:t>
            </a:r>
            <a:br>
              <a:rPr lang="zh-TW" altLang="zh-HK" sz="2400" dirty="0">
                <a:latin typeface="Times New Roman" panose="02020603050405020304" pitchFamily="18" charset="0"/>
                <a:cs typeface="Times New Roman" panose="02020603050405020304" pitchFamily="18" charset="0"/>
              </a:rPr>
            </a:br>
            <a:br>
              <a:rPr lang="en-US" altLang="zh-HK" sz="24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HK" sz="1600" dirty="0">
                <a:latin typeface="Times New Roman" panose="02020603050405020304" pitchFamily="18" charset="0"/>
                <a:cs typeface="Times New Roman" panose="02020603050405020304" pitchFamily="18" charset="0"/>
              </a:rPr>
            </a:br>
            <a:br>
              <a:rPr lang="en-US" altLang="zh-CN" sz="1600" dirty="0">
                <a:latin typeface="Times New Roman" panose="02020603050405020304" pitchFamily="18" charset="0"/>
                <a:cs typeface="Times New Roman" panose="02020603050405020304" pitchFamily="18" charset="0"/>
              </a:rPr>
            </a:br>
            <a:br>
              <a:rPr lang="zh-TW" altLang="zh-HK" sz="2800" dirty="0"/>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r>
              <a:rPr lang="en-US" altLang="zh-HK" sz="2800" dirty="0">
                <a:latin typeface="Times New Roman" panose="02020603050405020304" pitchFamily="18" charset="0"/>
                <a:cs typeface="Times New Roman" panose="02020603050405020304" pitchFamily="18" charset="0"/>
              </a:rPr>
              <a:t>	</a:t>
            </a: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HK"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br>
              <a:rPr lang="en-US" altLang="zh-CN" sz="2800" dirty="0">
                <a:latin typeface="Times New Roman" panose="02020603050405020304" pitchFamily="18" charset="0"/>
                <a:cs typeface="Times New Roman" panose="02020603050405020304" pitchFamily="18" charset="0"/>
              </a:rPr>
            </a:br>
            <a:endParaRPr lang="zh-HK" altLang="en-US" sz="2800" dirty="0">
              <a:latin typeface="Times New Roman" panose="02020603050405020304" pitchFamily="18" charset="0"/>
              <a:cs typeface="Times New Roman" panose="02020603050405020304" pitchFamily="18" charset="0"/>
            </a:endParaRPr>
          </a:p>
        </p:txBody>
      </p:sp>
      <p:sp>
        <p:nvSpPr>
          <p:cNvPr id="3" name="投影片編號版面配置區 2">
            <a:extLst>
              <a:ext uri="{FF2B5EF4-FFF2-40B4-BE49-F238E27FC236}">
                <a16:creationId xmlns:a16="http://schemas.microsoft.com/office/drawing/2014/main" id="{8010E338-EB33-4B65-A9EB-20748A4E1A0D}"/>
              </a:ext>
            </a:extLst>
          </p:cNvPr>
          <p:cNvSpPr>
            <a:spLocks noGrp="1"/>
          </p:cNvSpPr>
          <p:nvPr>
            <p:ph type="sldNum" sz="quarter" idx="12"/>
          </p:nvPr>
        </p:nvSpPr>
        <p:spPr/>
        <p:txBody>
          <a:bodyPr/>
          <a:lstStyle/>
          <a:p>
            <a:fld id="{4FF57DF5-D6C2-4750-B922-53478DF4BD48}" type="slidenum">
              <a:rPr lang="zh-HK" altLang="en-US" smtClean="0"/>
              <a:t>29</a:t>
            </a:fld>
            <a:endParaRPr lang="zh-HK" altLang="en-US"/>
          </a:p>
        </p:txBody>
      </p:sp>
    </p:spTree>
    <p:extLst>
      <p:ext uri="{BB962C8B-B14F-4D97-AF65-F5344CB8AC3E}">
        <p14:creationId xmlns:p14="http://schemas.microsoft.com/office/powerpoint/2010/main" val="29858982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離子">
  <a:themeElements>
    <a:clrScheme name="Office 2007-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離子">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離子">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5280</TotalTime>
  <Words>223</Words>
  <Application>Microsoft Office PowerPoint</Application>
  <PresentationFormat>寬螢幕</PresentationFormat>
  <Paragraphs>105</Paragraphs>
  <Slides>29</Slides>
  <Notes>1</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29</vt:i4>
      </vt:variant>
    </vt:vector>
  </HeadingPairs>
  <TitlesOfParts>
    <vt:vector size="37" baseType="lpstr">
      <vt:lpstr>宋体</vt:lpstr>
      <vt:lpstr>新細明體</vt:lpstr>
      <vt:lpstr>Arial</vt:lpstr>
      <vt:lpstr>Calibri</vt:lpstr>
      <vt:lpstr>Century Gothic</vt:lpstr>
      <vt:lpstr>Times New Roman</vt:lpstr>
      <vt:lpstr>Wingdings 3</vt:lpstr>
      <vt:lpstr>離子</vt:lpstr>
      <vt:lpstr>Presentation on The Impact of Property Purchase on Quality of Life in Hong Kong, a Qualitative Study       </vt:lpstr>
      <vt:lpstr>Abstract  It is commonly seen that quantitative approaches are much more popular than qualitative approaches in researches of housing.  This paper uses qualitative approaches with the aim to provide contextual information which unfolds subjective facts from the buyers that can serve as a good instrument for solving the doubts of buying a home property or not.  Conclusions from questionnaires and a focus group interview show that Hong Kong people who own a home property recognize that their quality of life has improved.</vt:lpstr>
      <vt:lpstr>Research Questions  Readers may be interested in knowing whether there is any relationship between property purchase and quality of life.  Has the quality of life changed after purchasing the home property?    Is the change enhancing or inhibiting the quality of life?  Research Gap:   There are very few qualitative studies which link quality of life to the purchase of a home property (and subsequent properties).  This paper fills in the gap and proves such correlation exists in our real life. </vt:lpstr>
      <vt:lpstr>Objectives of the Study  To provide a guide for those people who have not owned a home property and to address that the quality of life will be improved after the purchase of a property.  To address to the readers in what ways the quality of life is affected after the purchase of a property.  To explore people’s psychological changes after the purchase of a property.  To find out how important a home property is to a family or an individual, in terms of achieving a better quality of life.  To figure out whether the number of properties held by a family or an individual is positively correlated to the quality of life index.     </vt:lpstr>
      <vt:lpstr>Research Philosophy  Inductive research approach – the essence is associated with Hong Kong citizens who commonly ascribe to a social problem – high property prices.  It is important to lead an emerging approach to find out whether Hong Kong citizens are still worth to buy a home property to improve their quality of life.  Research strategy – Explanatory and Analytical Epistemological position - Interpretivism Ontological position - Constructivism    </vt:lpstr>
      <vt:lpstr>Literature Review  It was not until the 1960s that people widely discussed “quality of life” academically.  It evolved into a  major interest of the general public and the government (Andrews &amp; Herzong, 1986;  Diener E. &amp; Rahtz, D.R. 2004).  In the first place, for the conceptualization of ‘personal satisfaction’, there is no standard method for building up the coverage of ‘life’.  Second, opinions on how ‘quality’ ought to be evaluated are somewhat wide and assorted. </vt:lpstr>
      <vt:lpstr>Literature Review  Quality infers esteem judgments and ranking, therefore quality of life is positioned from high to low.  In 1980, Bubolz et al (1980) advocated quality of life on the human ecological side, emphasizing on the relationship between people and surrounding resources that include human constructed and human behavioral environments.”  </vt:lpstr>
      <vt:lpstr>Literature Review  The research on quality of life has long been concerned with individual physical and emotional well-being, housing, family, work, social relations, political and social lives, social morals and others (Chan et al, 2005).  According to a New York Times author who has covered travel, real estate and consumer news for more than a decade, spending money on properties do not necessarily equal to happiness (Higgens, 2013).  </vt:lpstr>
      <vt:lpstr>Literature Review  House or Home?  What are people chasing for?  “The home is a space of ontological security” The house itself and the inhabitant are internally and externally inscribed with all kinds of symbolic meanings. (Scase and Saunders, 1991; Mallett, 2004; Dapuis and Thorns, 1998).   </vt:lpstr>
      <vt:lpstr>The Participants of the Questionnaire and Interview   Number of Participants (Questionnaire): 20  Number of Participants (Focus group interview): 5   Age:  26 – 53 Average age: 41 15 male respondents, 10 female respondents  Different industry background    </vt:lpstr>
      <vt:lpstr>Data Collection Steps  Literature Review    A thorough set of questions prepared for data collection purpose.     Structured, in-depth questionnaire     + a focus group interview</vt:lpstr>
      <vt:lpstr>The Questionnaire  1. Do you have better quality of life after purchasing your own home in  Hong Kong?    Full Name:  Gender:  Age:  Marital Status:  Occupation/ Position:  Number of properties held at present:    What was the total price of the property you purchased as your own  home in Hong Kong? What was the net floor area (square feet)? When  did you purchase it?   Total price: Net floor area: Year purchased:     Can you provide us with the name of the estate or building please? Which district in Hong Kong is the property located? What is the current valuation price of the property?   Name of estate or building: District: Current valuation price:    </vt:lpstr>
      <vt:lpstr>The Questionnaire   Total price: Net floor area: Year purchased:     2. Can you provide us with the name of the estate or building please?  Which district in Hong Kong is the property located? What is the current  valuation price of the property?    Name of estate or building:  District:  Current valuation price:   </vt:lpstr>
      <vt:lpstr>The Questionnaire  3. [To be answered by those who have a mortgage] Thinking about your total monthly mortgage payment, in terms of percentage how much does it take up your total monthly household income?  4. What were the primary reasons for purchasing a property for use as your own home?  5. Different people seem to have different definitions towards the term “quality of life”.  Below please find a few aspects which some people might consider to be essential for having quality of life.     </vt:lpstr>
      <vt:lpstr>The Questionnaire  Skimming through the list, would you please select five items that you think are important to your personal definition of “quality of life”? Please feel free to list any other items which have not been included in the list.   Thinking about the five items that you selected, can you please rank them, in the order of importance, as to how they can help you attain quality of life? Please use 1 to indicate the most important item, 2 for the next important item, etc.                            </vt:lpstr>
      <vt:lpstr>The Questionnaire  .                            </vt:lpstr>
      <vt:lpstr>The Questionnaire  6. With respect to quality of life, do you feel it had improved at different intervals after you purchased the property for your own home? (Please answer Yes/ No/ Not Applicable)  One year after purchase: Five years after purchase: Ten years after purchase:  7. If you answered any “yes” to Question #6, please kindly state your reason(s).  8. If you answered any “no” to Question #6, please explain your reason(s).  9. Supposed that your quality of life was rated at 100 at the time you purchased your home, what would you say is the index now?                               </vt:lpstr>
      <vt:lpstr>The Questionnaire 10. Did you experience any psychological changes after you purchased your own home?   11. In your opinion, were there any advantages/ disadvantages at work after the purchase of your own home?  12. After purchasing the home property, have you found it easier to communicate with your colleagues or relatives? Why is that please?  13. Has your self confidence been enhanced after the purchase of your home property?  14. Do you think that your self confidence can be further enhanced if you purchase more properties on top of your primary residence?                              </vt:lpstr>
      <vt:lpstr>The Questionnaire  15. Do you feel that the purchase of your home is meaningful to you and your family members? Please explain in what ways the purchase is meaningful.   16. Did you (for those who are married) / Do you plan to (for those who are not yet married) buy a property as your own home before getting married? If yes, do you associate property ownership with having better quality of life?  17. Did you ever regret purchasing the home property? Please explain reasons.    18. Do you agree that property purchase is the best investment tool?                               </vt:lpstr>
      <vt:lpstr>Preliminary Findings  1.  18 respondents (72%) associate property ownership with having better quality of life.  2.  Assuming the quality of life index of each respondent was 100 at the time of purchase of property:  12 respondents consider their existing quality of life is 200 or higher.  Another 12 respondents consider their existing quality of life is 101-199.  One respondent gives lower than 100.  Male respondents have an existing quality of life index of 161. Female respondents have an existing quality of life index of 203.                               </vt:lpstr>
      <vt:lpstr>Preliminary Findings  3.  Results show that respondents from the accounting and finance field consider that buying of home property (and subsequent properties) is an extremely important element to improve the quality of life.  4.  Respondents’ top five most important elements of quality of life:  - Be in good terms with family      - Own your primary residence      - Be physically fit      - Have work-life balance      - Have a high-pay job                                 </vt:lpstr>
      <vt:lpstr>Preliminary Findings  5.  13 respondents (52%) said that the purchase of property results in:      - a more stable life      - a feeling of success      - increase in wealth      - good boosters and lead to greater concentration at work        4 respondents are afraid of losing their job.  6.  14 respondents (56%) agree that their self-confidence after they purchase the home property.      16 respondents (64%) agree that their self-confidence will further be enhanced if they purchase properties on top of the primary residence.                                  </vt:lpstr>
      <vt:lpstr>Preliminary Findings  7.  23 respondents (92%) gave positive responses with respect to the meaningfulness of the purchase of home property to the respondents as well as their family members.  8.  No respondent regretted purchasing the home property.  9.  19 respondents (76%) agree that property purchase is the best investment tool.                                   </vt:lpstr>
      <vt:lpstr>Limitations and Challenges  Questionnaire respondents like to give short answers.  People in the focus group interview give more insights.   Industry background of participants can further be expanded.  The design of questionnaire and the managing of data analysis took longer time than expected.                                   </vt:lpstr>
      <vt:lpstr>      THE CODING TREE                                   </vt:lpstr>
      <vt:lpstr>PowerPoint 簡報</vt:lpstr>
      <vt:lpstr>Discussion and Conclusion  Findings are encouraging – proven that this qualitative approach allows for a broader study and enhances the generalization of the results.  This study achieves the purpose of obtaining data and providing a summary that supports generalizations about the home purchase and quality of life.  Helps to fill in the research gap.   Research objectives are achieved.  Serves as good reference materials to those who have not bought a home yet.  This study carries out that core belief in property, ownership, financial well-being, perceived values and psychological journey are the THEMES to enhance or inhibit the quality of life.                                     </vt:lpstr>
      <vt:lpstr>Personal Reflections  The significance in this paper is recognized in the inductive process of comprehending the characteristics, application and implication of qualitative approach as the means of data analysis under the topic about purchase of property and quality of life.    A fruitful experience which brings much satisfaction to learning QR.  84% respondents rank “in good terms with family” No.1 and No.2 in their elements that help attain quality of life.  I think I should focus more on family instead of being a workaholic.                                       </vt:lpstr>
      <vt:lpstr>REFERENCES   Bubolz, M., Eicher, J., Evers, S. and Sontag, M. (1980). A human ecological approach to quality of life: Conceptual framework and results of a preliminary study. Social Indicators Research, 7(1-4), pp.103-136.   Chan, Y., Kwan, C. and Shek, T. (2005). Quality of Life in Hong Kong: The CUHK Hong Kong Quality of Life Index. [online] Cuhk.edu.hk. Available at: https://www.cuhk.edu.hk/hkiaps/qol/sources/articlesNbooks/2005Mar1.pdf [Accessed 3 Oct. 2018].  Higgins, M. (2013). Homeownership, the Key to Happiness?. [online] Nytimes.com. Available at: https://www.nytimes.com/2013/07/14/realestate/homeownership-the-key-to-happiness.html [Accessed 5 Oct. 2018].  Scase, R. and Saunders, P. (1991). A Nation of Home Owners. The British Journal of Sociology, 42(4), p.637.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on The Impact of Property Purchase on Quality of Life in Hong Kong, a Qualitative Study</dc:title>
  <dc:creator>Lawrence</dc:creator>
  <cp:lastModifiedBy>Lawrence</cp:lastModifiedBy>
  <cp:revision>58</cp:revision>
  <dcterms:created xsi:type="dcterms:W3CDTF">2018-10-21T12:33:14Z</dcterms:created>
  <dcterms:modified xsi:type="dcterms:W3CDTF">2018-10-27T10:42:08Z</dcterms:modified>
</cp:coreProperties>
</file>