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98" r:id="rId1"/>
  </p:sldMasterIdLst>
  <p:notesMasterIdLst>
    <p:notesMasterId r:id="rId2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 id="271" r:id="rId18"/>
    <p:sldId id="273" r:id="rId19"/>
    <p:sldId id="274" r:id="rId20"/>
    <p:sldId id="275" r:id="rId21"/>
    <p:sldId id="276" r:id="rId22"/>
    <p:sldId id="277" r:id="rId23"/>
    <p:sldId id="278" r:id="rId24"/>
    <p:sldId id="279" r:id="rId25"/>
    <p:sldId id="280" r:id="rId26"/>
    <p:sldId id="281" r:id="rId27"/>
    <p:sldId id="282" r:id="rId28"/>
  </p:sldIdLst>
  <p:sldSz cx="9144000" cy="5143500" type="screen16x9"/>
  <p:notesSz cx="6858000" cy="9144000"/>
  <p:embeddedFontLst>
    <p:embeddedFont>
      <p:font typeface="Bellota Text" panose="020B0604020202020204" charset="0"/>
      <p:regular r:id="rId30"/>
      <p:bold r:id="rId31"/>
      <p:italic r:id="rId32"/>
      <p:boldItalic r:id="rId33"/>
    </p:embeddedFont>
    <p:embeddedFont>
      <p:font typeface="Century Gothic" panose="020B0502020202020204" pitchFamily="34" charset="0"/>
      <p:regular r:id="rId34"/>
      <p:bold r:id="rId35"/>
      <p:italic r:id="rId36"/>
      <p:boldItalic r:id="rId37"/>
    </p:embeddedFont>
    <p:embeddedFont>
      <p:font typeface="Wingdings 3" panose="05040102010807070707" pitchFamily="18" charset="2"/>
      <p:regular r:id="rId38"/>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9AA0A6"/>
          </p15:clr>
        </p15:guide>
        <p15:guide id="2" pos="2880">
          <p15:clr>
            <a:srgbClr val="9AA0A6"/>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9" roundtripDataSignature="AMtx7mjId/laWKSzVd40+vQQyAhpJrINd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6DED942-7ED8-4FB3-804F-17B390E8722B}">
  <a:tblStyle styleId="{E6DED942-7ED8-4FB3-804F-17B390E8722B}" styleName="Table_0">
    <a:wholeTbl>
      <a:tcTxStyle b="off" i="off">
        <a:font>
          <a:latin typeface="Arial"/>
          <a:ea typeface="Arial"/>
          <a:cs typeface="Arial"/>
        </a:font>
        <a:srgbClr val="000000"/>
      </a:tcTxStyle>
      <a:tcStyle>
        <a:tcBdr>
          <a:left>
            <a:ln w="12700" cap="flat" cmpd="sng">
              <a:solidFill>
                <a:srgbClr val="000000"/>
              </a:solidFill>
              <a:prstDash val="solid"/>
              <a:round/>
              <a:headEnd type="none" w="sm" len="sm"/>
              <a:tailEnd type="none" w="sm" len="sm"/>
            </a:ln>
          </a:left>
          <a:right>
            <a:ln w="12700" cap="flat" cmpd="sng">
              <a:solidFill>
                <a:srgbClr val="000000"/>
              </a:solidFill>
              <a:prstDash val="solid"/>
              <a:round/>
              <a:headEnd type="none" w="sm" len="sm"/>
              <a:tailEnd type="none" w="sm" len="sm"/>
            </a:ln>
          </a:right>
          <a:top>
            <a:ln w="12700" cap="flat" cmpd="sng">
              <a:solidFill>
                <a:srgbClr val="000000"/>
              </a:solidFill>
              <a:prstDash val="solid"/>
              <a:round/>
              <a:headEnd type="none" w="sm" len="sm"/>
              <a:tailEnd type="none" w="sm" len="sm"/>
            </a:ln>
          </a:top>
          <a:bottom>
            <a:ln w="12700" cap="flat" cmpd="sng">
              <a:solidFill>
                <a:srgbClr val="000000"/>
              </a:solidFill>
              <a:prstDash val="solid"/>
              <a:round/>
              <a:headEnd type="none" w="sm" len="sm"/>
              <a:tailEnd type="none" w="sm" len="sm"/>
            </a:ln>
          </a:bottom>
          <a:insideH>
            <a:ln w="12700" cap="flat" cmpd="sng">
              <a:solidFill>
                <a:srgbClr val="000000"/>
              </a:solidFill>
              <a:prstDash val="solid"/>
              <a:round/>
              <a:headEnd type="none" w="sm" len="sm"/>
              <a:tailEnd type="none" w="sm" len="sm"/>
            </a:ln>
          </a:insideH>
          <a:insideV>
            <a:ln w="12700" cap="flat" cmpd="sng">
              <a:solidFill>
                <a:srgbClr val="000000"/>
              </a:solidFill>
              <a:prstDash val="solid"/>
              <a:round/>
              <a:headEnd type="none" w="sm" len="sm"/>
              <a:tailEnd type="none" w="sm" len="sm"/>
            </a:ln>
          </a:insideV>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872" autoAdjust="0"/>
    <p:restoredTop sz="94660"/>
  </p:normalViewPr>
  <p:slideViewPr>
    <p:cSldViewPr snapToGrid="0">
      <p:cViewPr varScale="1">
        <p:scale>
          <a:sx n="108" d="100"/>
          <a:sy n="108" d="100"/>
        </p:scale>
        <p:origin x="882" y="114"/>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customschemas.google.com/relationships/presentationmetadata" Target="metadata"/><Relationship Id="rId21" Type="http://schemas.openxmlformats.org/officeDocument/2006/relationships/slide" Target="slides/slide20.xml"/><Relationship Id="rId34" Type="http://schemas.openxmlformats.org/officeDocument/2006/relationships/font" Target="fonts/font5.fntdata"/><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3.fntdata"/><Relationship Id="rId37" Type="http://schemas.openxmlformats.org/officeDocument/2006/relationships/font" Target="fonts/font8.fntdata"/><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1.fntdata"/><Relationship Id="rId35" Type="http://schemas.openxmlformats.org/officeDocument/2006/relationships/font" Target="fonts/font6.fntdata"/><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4.fntdata"/><Relationship Id="rId38" Type="http://schemas.openxmlformats.org/officeDocument/2006/relationships/font" Target="fonts/font9.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5" name="Google Shape;95;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1" name="Google Shape;101;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dirty="0">
                <a:solidFill>
                  <a:srgbClr val="222222"/>
                </a:solidFill>
                <a:highlight>
                  <a:srgbClr val="FFFFFF"/>
                </a:highlight>
              </a:rPr>
              <a:t>Speaker's note:</a:t>
            </a:r>
            <a:r>
              <a:rPr lang="en" sz="1200" dirty="0">
                <a:solidFill>
                  <a:srgbClr val="222222"/>
                </a:solidFill>
                <a:highlight>
                  <a:srgbClr val="FFFFFF"/>
                </a:highlight>
              </a:rPr>
              <a:t> In the introduction chapter the researchable also include Rationale of the study where the researcher will discuss the importance of this research on this particular topic, Research questions, and research objectives. </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8" name="Google Shape;108;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 Therefore, improve cardiovascular health, reduce the risk of heart diseases, enhance muscle strengths, boost mode and reduce risk of depression and anxiety and enhance overall physical and mental well-being. Similarly, other physical exercises also have numerous health benefits.</a:t>
            </a:r>
            <a:endParaRPr sz="700"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5" name="Google Shape;115;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228600" lvl="0" indent="0" algn="just" rtl="0">
              <a:lnSpc>
                <a:spcPct val="150000"/>
              </a:lnSpc>
              <a:spcBef>
                <a:spcPts val="0"/>
              </a:spcBef>
              <a:spcAft>
                <a:spcPts val="0"/>
              </a:spcAft>
              <a:buClr>
                <a:schemeClr val="dk1"/>
              </a:buClr>
              <a:buSzPts val="1100"/>
              <a:buFont typeface="Arial"/>
              <a:buNone/>
            </a:pPr>
            <a:r>
              <a:rPr lang="en" sz="1200">
                <a:solidFill>
                  <a:schemeClr val="dk1"/>
                </a:solidFill>
              </a:rPr>
              <a:t> The above mentioned figure shows that approximately 14 million males and 13.9 million females in England were physically active in 2021 which is moderately less compared to 2019. Therefore, the prevalence of physical activity is reducing among the UK population , especially among students. </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2" name="Google Shape;122;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 As physical activity has been critically linked to improve cognitive function and academic performance the proposed research area is critically required to explore the potential connection between physical activity level and academic outcomes among students. However, in the UK the percentage of physically inactive adults in 2021/22 was 22.3% and 75% of teenagers are not physically active. However, this proposed research is critically focusing on the University of Wales Trinity Saint David Birmingham Campus </a:t>
            </a:r>
            <a:r>
              <a:rPr lang="en" sz="1200">
                <a:solidFill>
                  <a:srgbClr val="222222"/>
                </a:solidFill>
                <a:highlight>
                  <a:srgbClr val="FFFFFF"/>
                </a:highlight>
              </a:rPr>
              <a:t>and the researcher consider a quantitative method for the proposed research.</a:t>
            </a:r>
            <a:endParaRPr sz="1200" dirty="0">
              <a:solidFill>
                <a:schemeClr val="dk1"/>
              </a:solidFill>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9" name="Google Shape;129;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5" name="Google Shape;135;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1" name="Google Shape;141;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7" name="Google Shape;147;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3" name="Google Shape;153;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 sz="1200">
                <a:solidFill>
                  <a:schemeClr val="dk1"/>
                </a:solidFill>
              </a:rPr>
              <a:t>There are mainly three types of research methods including qualitative, quantitative and mixed research methods (Strijker, Bosworth and Bouter, 2020). The quantitative method depends on the variables that can be measured and quantified and also involves the collection of structural data through methods such as surveys, experiments, observation or the analysis of existing databases. </a:t>
            </a: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0" name="Google Shape;160;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For the proposed research topic the quantitative research method is appropriate because it involves testing specific cause and effect relationships and identifying numerical trends and patterns critically. </a:t>
            </a: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8" name="Google Shape;168;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In the proposed research the researcher will use a cross sectional study design. The cross sectional is a type of observational study design. This type of study design collects the data from a sample of individuals or participants at a single point within a relatively short time frame to measure it simultaneously.</a:t>
            </a:r>
            <a:endParaRPr sz="1200" dirty="0">
              <a:solidFill>
                <a:schemeClr val="dk1"/>
              </a:solidFill>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5" name="Google Shape;175;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 The cross sectional study design explores prevalence and patterns, and provides valuable insights regarding resources. In the proposed research the researcher will utilise the cross sectional study design because it will provide a real review of the current status of the prevalence behaviour of physical activity in public Universities. </a:t>
            </a: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1" name="Google Shape;181;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researcher will distribute the consent form via email. Additionally the researcher will share the survey portal with the participants in their email id with a clear instruction on how to complete the survey and deadline. </a:t>
            </a:r>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7" name="Google Shape;187;p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In the proposed research on the topic of prevalence of physical activity the random sampling method will reduce bias, enhance representativeness, and improve statistical validity. </a:t>
            </a:r>
            <a:endParaRPr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p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199" name="Google Shape;199;p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3" name="Google Shape;193;p1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 In research the data collection is the systematic process of collecting data from different sources or subjects to answer the research questions appropriately. In the proposed research the researcher will use a primary data collection method of survey for collecting the data. Primary data collection is the method of Data collection where the researcher collects data from first hand sources. </a:t>
            </a:r>
            <a:endParaRPr sz="1200" dirty="0">
              <a:solidFill>
                <a:schemeClr val="dk1"/>
              </a:solidFill>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p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6" name="Google Shape;206;p1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For the proposed research the descriptive statistics analysis is appropriate because it will allow the researcher to calculate and report the mean number of our physical activity rate among University students. Furthermore, it will also help the researcher to identify the trends and patterns and compare the subgroups of the sample. </a:t>
            </a:r>
            <a:endParaRPr sz="1200" dirty="0">
              <a:solidFill>
                <a:schemeClr val="dk1"/>
              </a:solidFill>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p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3" name="Google Shape;213;p2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0" name="Google Shape;220;p2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researcher well considered the informed consent by providing consent form to the survey participants and will critically maintain privacy and confidentiality ethics by safeguarding individuals anonymity. The ethical considerations safeguard the rights, dignity and well-being of the involved research participants and protect the integrity of research </a:t>
            </a:r>
            <a:endParaRPr sz="1200"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p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7" name="Google Shape;227;p2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Additionally, this proposed research will also create awareness among the universities students regarding the importance of being physically active and change their behaviour toward exercises which can improve their mental health also. </a:t>
            </a:r>
            <a:endParaRPr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p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34" name="Google Shape;234;p2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p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40" name="Google Shape;240;p2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p2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
        <p:nvSpPr>
          <p:cNvPr id="246" name="Google Shape;246;p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p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51" name="Google Shape;251;p2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5"/>
        <p:cNvGrpSpPr/>
        <p:nvPr/>
      </p:nvGrpSpPr>
      <p:grpSpPr>
        <a:xfrm>
          <a:off x="0" y="0"/>
          <a:ext cx="0" cy="0"/>
          <a:chOff x="0" y="0"/>
          <a:chExt cx="0" cy="0"/>
        </a:xfrm>
      </p:grpSpPr>
      <p:sp>
        <p:nvSpPr>
          <p:cNvPr id="256" name="Google Shape;256;p2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
        <p:nvSpPr>
          <p:cNvPr id="257" name="Google Shape;257;p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p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63" name="Google Shape;263;p2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1910" y="1885950"/>
            <a:ext cx="6686549" cy="1697086"/>
          </a:xfrm>
        </p:spPr>
        <p:txBody>
          <a:bodyPr anchor="b">
            <a:normAutofit/>
          </a:bodyPr>
          <a:lstStyle>
            <a:lvl1pPr>
              <a:defRPr sz="4050"/>
            </a:lvl1pPr>
          </a:lstStyle>
          <a:p>
            <a:r>
              <a:rPr lang="en-US"/>
              <a:t>Click to edit Master title style</a:t>
            </a:r>
            <a:endParaRPr lang="en-US" dirty="0"/>
          </a:p>
        </p:txBody>
      </p:sp>
      <p:sp>
        <p:nvSpPr>
          <p:cNvPr id="3" name="Subtitle 2"/>
          <p:cNvSpPr>
            <a:spLocks noGrp="1"/>
          </p:cNvSpPr>
          <p:nvPr>
            <p:ph type="subTitle" idx="1"/>
          </p:nvPr>
        </p:nvSpPr>
        <p:spPr>
          <a:xfrm>
            <a:off x="1941910" y="3583035"/>
            <a:ext cx="6686549" cy="844712"/>
          </a:xfrm>
        </p:spPr>
        <p:txBody>
          <a:bodyPr anchor="t"/>
          <a:lstStyle>
            <a:lvl1pPr marL="0" indent="0" algn="l">
              <a:buNone/>
              <a:defRPr>
                <a:solidFill>
                  <a:schemeClr val="tx1">
                    <a:lumMod val="65000"/>
                    <a:lumOff val="3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3242858"/>
            <a:ext cx="1308489" cy="583942"/>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398860" y="3397155"/>
            <a:ext cx="584825" cy="273844"/>
          </a:xfrm>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3836076018"/>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4694" y="468082"/>
            <a:ext cx="6683765" cy="960668"/>
          </a:xfrm>
        </p:spPr>
        <p:txBody>
          <a:bodyPr/>
          <a:lstStyle/>
          <a:p>
            <a:r>
              <a:rPr lang="en-US"/>
              <a:t>Click to edit Master title style</a:t>
            </a:r>
            <a:endParaRPr lang="en-US" dirty="0"/>
          </a:p>
        </p:txBody>
      </p:sp>
      <p:sp>
        <p:nvSpPr>
          <p:cNvPr id="3" name="Content Placeholder 2"/>
          <p:cNvSpPr>
            <a:spLocks noGrp="1"/>
          </p:cNvSpPr>
          <p:nvPr>
            <p:ph idx="1"/>
          </p:nvPr>
        </p:nvSpPr>
        <p:spPr>
          <a:xfrm>
            <a:off x="1941909" y="1600200"/>
            <a:ext cx="6686550" cy="28332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3141" y="53578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2901038633"/>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1910" y="1544063"/>
            <a:ext cx="6686549" cy="1101600"/>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1941910" y="2647597"/>
            <a:ext cx="6686549" cy="645300"/>
          </a:xfrm>
        </p:spPr>
        <p:txBody>
          <a:bodyPr anchor="t"/>
          <a:lstStyle>
            <a:lvl1pPr marL="0" indent="0" algn="l">
              <a:buNone/>
              <a:defRPr sz="1500">
                <a:solidFill>
                  <a:schemeClr val="tx1">
                    <a:lumMod val="65000"/>
                    <a:lumOff val="3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3141" y="238363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398860" y="2433105"/>
            <a:ext cx="584825" cy="273844"/>
          </a:xfrm>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3993635148"/>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1909" y="1600200"/>
            <a:ext cx="3235398" cy="28332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93060" y="1594666"/>
            <a:ext cx="3235398" cy="28332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10/19/2023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3141" y="53578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398860" y="590837"/>
            <a:ext cx="584825" cy="273844"/>
          </a:xfrm>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63055704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04530" y="1479527"/>
            <a:ext cx="2994549"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941909" y="1911725"/>
            <a:ext cx="3257170" cy="251554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29972" y="1477106"/>
            <a:ext cx="2999251"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5375218" y="1909304"/>
            <a:ext cx="3254006" cy="251554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3141" y="53578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398860" y="590837"/>
            <a:ext cx="584825" cy="273844"/>
          </a:xfrm>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998245754"/>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10/19/2023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3141" y="53578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3161726487"/>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10/19/2023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3141" y="53578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4235104968"/>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1910" y="334566"/>
            <a:ext cx="2628899" cy="732234"/>
          </a:xfrm>
        </p:spPr>
        <p:txBody>
          <a:bodyPr anchor="b"/>
          <a:lstStyle>
            <a:lvl1pPr algn="l">
              <a:defRPr sz="1500" b="0"/>
            </a:lvl1pPr>
          </a:lstStyle>
          <a:p>
            <a:r>
              <a:rPr lang="en-US"/>
              <a:t>Click to edit Master title style</a:t>
            </a:r>
            <a:endParaRPr lang="en-US" dirty="0"/>
          </a:p>
        </p:txBody>
      </p:sp>
      <p:sp>
        <p:nvSpPr>
          <p:cNvPr id="3" name="Content Placeholder 2"/>
          <p:cNvSpPr>
            <a:spLocks noGrp="1"/>
          </p:cNvSpPr>
          <p:nvPr>
            <p:ph idx="1"/>
          </p:nvPr>
        </p:nvSpPr>
        <p:spPr>
          <a:xfrm>
            <a:off x="4742259" y="334567"/>
            <a:ext cx="3886200" cy="4061222"/>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1910" y="1198960"/>
            <a:ext cx="2628899" cy="3196827"/>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3141" y="53578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3868409796"/>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1910" y="3600450"/>
            <a:ext cx="6686550" cy="42505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1909" y="476224"/>
            <a:ext cx="6686550" cy="2891228"/>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dirty="0"/>
              <a:t>Click icon to add picture</a:t>
            </a:r>
          </a:p>
        </p:txBody>
      </p:sp>
      <p:sp>
        <p:nvSpPr>
          <p:cNvPr id="4" name="Text Placeholder 3"/>
          <p:cNvSpPr>
            <a:spLocks noGrp="1"/>
          </p:cNvSpPr>
          <p:nvPr>
            <p:ph type="body" sz="half" idx="2"/>
          </p:nvPr>
        </p:nvSpPr>
        <p:spPr>
          <a:xfrm>
            <a:off x="1941910" y="4025504"/>
            <a:ext cx="6686550" cy="370284"/>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3141" y="3683794"/>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398860" y="3737316"/>
            <a:ext cx="584825" cy="273844"/>
          </a:xfrm>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258383080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1910" y="457200"/>
            <a:ext cx="6686549" cy="2337780"/>
          </a:xfrm>
        </p:spPr>
        <p:txBody>
          <a:bodyPr anchor="ctr">
            <a:normAutofit/>
          </a:bodyPr>
          <a:lstStyle>
            <a:lvl1pPr algn="l">
              <a:defRPr sz="3600" b="0" cap="none"/>
            </a:lvl1pPr>
          </a:lstStyle>
          <a:p>
            <a:r>
              <a:rPr lang="en-US"/>
              <a:t>Click to edit Master title style</a:t>
            </a:r>
            <a:endParaRPr lang="en-US" dirty="0"/>
          </a:p>
        </p:txBody>
      </p:sp>
      <p:sp>
        <p:nvSpPr>
          <p:cNvPr id="3" name="Text Placeholder 2"/>
          <p:cNvSpPr>
            <a:spLocks noGrp="1"/>
          </p:cNvSpPr>
          <p:nvPr>
            <p:ph type="body" idx="1"/>
          </p:nvPr>
        </p:nvSpPr>
        <p:spPr>
          <a:xfrm>
            <a:off x="1941910" y="3265535"/>
            <a:ext cx="6686549" cy="1166898"/>
          </a:xfrm>
        </p:spPr>
        <p:txBody>
          <a:bodyPr anchor="ctr">
            <a:normAutofit/>
          </a:bodyPr>
          <a:lstStyle>
            <a:lvl1pPr marL="0" indent="0" algn="l">
              <a:buNone/>
              <a:defRPr sz="1350">
                <a:solidFill>
                  <a:schemeClr val="tx1">
                    <a:lumMod val="65000"/>
                    <a:lumOff val="3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3141" y="238363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398860" y="2433105"/>
            <a:ext cx="584825" cy="273844"/>
          </a:xfrm>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2724416664"/>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37462" y="457200"/>
            <a:ext cx="6295445" cy="2171700"/>
          </a:xfrm>
        </p:spPr>
        <p:txBody>
          <a:bodyPr anchor="ctr">
            <a:normAutofit/>
          </a:bodyPr>
          <a:lstStyle>
            <a:lvl1pPr algn="l">
              <a:defRPr sz="36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56259" y="2628900"/>
            <a:ext cx="5652416" cy="28575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1941910" y="3265535"/>
            <a:ext cx="6686549" cy="1166898"/>
          </a:xfrm>
        </p:spPr>
        <p:txBody>
          <a:bodyPr anchor="ctr">
            <a:normAutofit/>
          </a:bodyPr>
          <a:lstStyle>
            <a:lvl1pPr marL="0" indent="0" algn="l">
              <a:buNone/>
              <a:defRPr sz="1350">
                <a:solidFill>
                  <a:schemeClr val="tx1">
                    <a:lumMod val="65000"/>
                    <a:lumOff val="3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3141" y="238363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398860" y="2433105"/>
            <a:ext cx="584825" cy="273844"/>
          </a:xfrm>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
        <p:nvSpPr>
          <p:cNvPr id="14" name="TextBox 13"/>
          <p:cNvSpPr txBox="1"/>
          <p:nvPr/>
        </p:nvSpPr>
        <p:spPr>
          <a:xfrm>
            <a:off x="1850739" y="48600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
        <p:nvSpPr>
          <p:cNvPr id="15" name="TextBox 14"/>
          <p:cNvSpPr txBox="1"/>
          <p:nvPr/>
        </p:nvSpPr>
        <p:spPr>
          <a:xfrm>
            <a:off x="8336139" y="2178980"/>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04079733"/>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1910" y="1828800"/>
            <a:ext cx="6686550" cy="2043634"/>
          </a:xfrm>
        </p:spPr>
        <p:txBody>
          <a:bodyPr anchor="b">
            <a:normAutofit/>
          </a:bodyPr>
          <a:lstStyle>
            <a:lvl1pPr algn="l">
              <a:defRPr sz="3600" b="0"/>
            </a:lvl1pPr>
          </a:lstStyle>
          <a:p>
            <a:r>
              <a:rPr lang="en-US"/>
              <a:t>Click to edit Master title style</a:t>
            </a:r>
            <a:endParaRPr lang="en-US" dirty="0"/>
          </a:p>
        </p:txBody>
      </p:sp>
      <p:sp>
        <p:nvSpPr>
          <p:cNvPr id="4" name="Text Placeholder 3"/>
          <p:cNvSpPr>
            <a:spLocks noGrp="1"/>
          </p:cNvSpPr>
          <p:nvPr>
            <p:ph type="body" sz="half" idx="2"/>
          </p:nvPr>
        </p:nvSpPr>
        <p:spPr>
          <a:xfrm>
            <a:off x="1941910" y="3886200"/>
            <a:ext cx="6686550" cy="547217"/>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3141" y="3683794"/>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398860" y="3737316"/>
            <a:ext cx="584825" cy="273844"/>
          </a:xfrm>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1473409934"/>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137462" y="457200"/>
            <a:ext cx="6295445" cy="2171700"/>
          </a:xfrm>
        </p:spPr>
        <p:txBody>
          <a:bodyPr anchor="ctr">
            <a:normAutofit/>
          </a:bodyPr>
          <a:lstStyle>
            <a:lvl1pPr algn="l">
              <a:defRPr sz="36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1909" y="3257550"/>
            <a:ext cx="6686550" cy="628650"/>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1910" y="3886200"/>
            <a:ext cx="6686550" cy="547217"/>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3141" y="3683794"/>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398860" y="3737316"/>
            <a:ext cx="584825" cy="273844"/>
          </a:xfrm>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
        <p:nvSpPr>
          <p:cNvPr id="17" name="TextBox 16"/>
          <p:cNvSpPr txBox="1"/>
          <p:nvPr/>
        </p:nvSpPr>
        <p:spPr>
          <a:xfrm>
            <a:off x="1850739" y="48600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
        <p:nvSpPr>
          <p:cNvPr id="18" name="TextBox 17"/>
          <p:cNvSpPr txBox="1"/>
          <p:nvPr/>
        </p:nvSpPr>
        <p:spPr>
          <a:xfrm>
            <a:off x="8336139" y="2178980"/>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28225259"/>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1910" y="470555"/>
            <a:ext cx="6686549" cy="2160015"/>
          </a:xfrm>
        </p:spPr>
        <p:txBody>
          <a:bodyPr anchor="ctr">
            <a:normAutofit/>
          </a:bodyPr>
          <a:lstStyle>
            <a:lvl1pPr algn="l">
              <a:defRPr sz="3600" b="0"/>
            </a:lvl1pPr>
          </a:lstStyle>
          <a:p>
            <a:r>
              <a:rPr lang="en-US"/>
              <a:t>Click to edit Master title style</a:t>
            </a:r>
            <a:endParaRPr lang="en-US" dirty="0"/>
          </a:p>
        </p:txBody>
      </p:sp>
      <p:sp>
        <p:nvSpPr>
          <p:cNvPr id="21" name="Text Placeholder 9"/>
          <p:cNvSpPr>
            <a:spLocks noGrp="1"/>
          </p:cNvSpPr>
          <p:nvPr>
            <p:ph type="body" sz="quarter" idx="13"/>
          </p:nvPr>
        </p:nvSpPr>
        <p:spPr>
          <a:xfrm>
            <a:off x="1941909" y="3257550"/>
            <a:ext cx="6686550" cy="628650"/>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1910" y="3886200"/>
            <a:ext cx="6686550" cy="547217"/>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3141" y="3683794"/>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398860" y="3737316"/>
            <a:ext cx="584825" cy="273844"/>
          </a:xfrm>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3103181252"/>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3141" y="53578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2526106754"/>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71109" y="470554"/>
            <a:ext cx="1655701" cy="3962863"/>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1909" y="470554"/>
            <a:ext cx="4857750" cy="39628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3141" y="53578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372240778"/>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3"/>
        <p:cNvGrpSpPr/>
        <p:nvPr/>
      </p:nvGrpSpPr>
      <p:grpSpPr>
        <a:xfrm>
          <a:off x="0" y="0"/>
          <a:ext cx="0" cy="0"/>
          <a:chOff x="0" y="0"/>
          <a:chExt cx="0" cy="0"/>
        </a:xfrm>
      </p:grpSpPr>
      <p:sp>
        <p:nvSpPr>
          <p:cNvPr id="14" name="Google Shape;14;p3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p33"/>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16" name="Google Shape;16;p3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dirty="0"/>
          </a:p>
        </p:txBody>
      </p:sp>
    </p:spTree>
    <p:extLst>
      <p:ext uri="{BB962C8B-B14F-4D97-AF65-F5344CB8AC3E}">
        <p14:creationId xmlns:p14="http://schemas.microsoft.com/office/powerpoint/2010/main" val="2904329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ext 2">
  <p:cSld name="Title and text 2">
    <p:spTree>
      <p:nvGrpSpPr>
        <p:cNvPr id="1" name="Shape 17"/>
        <p:cNvGrpSpPr/>
        <p:nvPr/>
      </p:nvGrpSpPr>
      <p:grpSpPr>
        <a:xfrm>
          <a:off x="0" y="0"/>
          <a:ext cx="0" cy="0"/>
          <a:chOff x="0" y="0"/>
          <a:chExt cx="0" cy="0"/>
        </a:xfrm>
      </p:grpSpPr>
      <p:sp>
        <p:nvSpPr>
          <p:cNvPr id="18" name="Google Shape;18;p31"/>
          <p:cNvSpPr txBox="1">
            <a:spLocks noGrp="1"/>
          </p:cNvSpPr>
          <p:nvPr>
            <p:ph type="subTitle" idx="1"/>
          </p:nvPr>
        </p:nvSpPr>
        <p:spPr>
          <a:xfrm>
            <a:off x="732525" y="1358500"/>
            <a:ext cx="7635600" cy="3049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Clr>
                <a:schemeClr val="dk1"/>
              </a:buClr>
              <a:buSzPts val="1400"/>
              <a:buChar char="●"/>
              <a:defRPr b="1"/>
            </a:lvl1pPr>
            <a:lvl2pPr lvl="1" algn="l">
              <a:lnSpc>
                <a:spcPct val="115000"/>
              </a:lnSpc>
              <a:spcBef>
                <a:spcPts val="0"/>
              </a:spcBef>
              <a:spcAft>
                <a:spcPts val="0"/>
              </a:spcAft>
              <a:buSzPts val="1400"/>
              <a:buChar char="○"/>
              <a:defRPr/>
            </a:lvl2pPr>
            <a:lvl3pPr lvl="2" algn="l">
              <a:lnSpc>
                <a:spcPct val="100000"/>
              </a:lnSpc>
              <a:spcBef>
                <a:spcPts val="0"/>
              </a:spcBef>
              <a:spcAft>
                <a:spcPts val="0"/>
              </a:spcAft>
              <a:buSzPts val="1400"/>
              <a:buChar char="■"/>
              <a:defRPr/>
            </a:lvl3pPr>
            <a:lvl4pPr lvl="3" algn="l">
              <a:lnSpc>
                <a:spcPct val="100000"/>
              </a:lnSpc>
              <a:spcBef>
                <a:spcPts val="0"/>
              </a:spcBef>
              <a:spcAft>
                <a:spcPts val="0"/>
              </a:spcAft>
              <a:buSzPts val="1400"/>
              <a:buChar char="●"/>
              <a:defRPr/>
            </a:lvl4pPr>
            <a:lvl5pPr lvl="4" algn="l">
              <a:lnSpc>
                <a:spcPct val="100000"/>
              </a:lnSpc>
              <a:spcBef>
                <a:spcPts val="0"/>
              </a:spcBef>
              <a:spcAft>
                <a:spcPts val="0"/>
              </a:spcAft>
              <a:buSzPts val="1400"/>
              <a:buChar char="○"/>
              <a:defRPr/>
            </a:lvl5pPr>
            <a:lvl6pPr lvl="5" algn="l">
              <a:lnSpc>
                <a:spcPct val="100000"/>
              </a:lnSpc>
              <a:spcBef>
                <a:spcPts val="0"/>
              </a:spcBef>
              <a:spcAft>
                <a:spcPts val="0"/>
              </a:spcAft>
              <a:buSzPts val="1400"/>
              <a:buChar char="■"/>
              <a:defRPr/>
            </a:lvl6pPr>
            <a:lvl7pPr lvl="6" algn="l">
              <a:lnSpc>
                <a:spcPct val="100000"/>
              </a:lnSpc>
              <a:spcBef>
                <a:spcPts val="0"/>
              </a:spcBef>
              <a:spcAft>
                <a:spcPts val="0"/>
              </a:spcAft>
              <a:buSzPts val="1400"/>
              <a:buChar char="●"/>
              <a:defRPr/>
            </a:lvl7pPr>
            <a:lvl8pPr lvl="7" algn="l">
              <a:lnSpc>
                <a:spcPct val="100000"/>
              </a:lnSpc>
              <a:spcBef>
                <a:spcPts val="0"/>
              </a:spcBef>
              <a:spcAft>
                <a:spcPts val="0"/>
              </a:spcAft>
              <a:buSzPts val="1400"/>
              <a:buChar char="○"/>
              <a:defRPr/>
            </a:lvl8pPr>
            <a:lvl9pPr lvl="8" algn="l">
              <a:lnSpc>
                <a:spcPct val="100000"/>
              </a:lnSpc>
              <a:spcBef>
                <a:spcPts val="0"/>
              </a:spcBef>
              <a:spcAft>
                <a:spcPts val="0"/>
              </a:spcAft>
              <a:buSzPts val="1400"/>
              <a:buChar char="■"/>
              <a:defRPr/>
            </a:lvl9pPr>
          </a:lstStyle>
          <a:p>
            <a:endParaRPr/>
          </a:p>
        </p:txBody>
      </p:sp>
      <p:sp>
        <p:nvSpPr>
          <p:cNvPr id="19" name="Google Shape;19;p31"/>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300"/>
              <a:buNone/>
              <a:defRPr/>
            </a:lvl1pPr>
            <a:lvl2pPr lvl="1" algn="l">
              <a:lnSpc>
                <a:spcPct val="100000"/>
              </a:lnSpc>
              <a:spcBef>
                <a:spcPts val="0"/>
              </a:spcBef>
              <a:spcAft>
                <a:spcPts val="0"/>
              </a:spcAft>
              <a:buSzPts val="3300"/>
              <a:buNone/>
              <a:defRPr/>
            </a:lvl2pPr>
            <a:lvl3pPr lvl="2" algn="l">
              <a:lnSpc>
                <a:spcPct val="100000"/>
              </a:lnSpc>
              <a:spcBef>
                <a:spcPts val="0"/>
              </a:spcBef>
              <a:spcAft>
                <a:spcPts val="0"/>
              </a:spcAft>
              <a:buSzPts val="3300"/>
              <a:buNone/>
              <a:defRPr/>
            </a:lvl3pPr>
            <a:lvl4pPr lvl="3" algn="l">
              <a:lnSpc>
                <a:spcPct val="100000"/>
              </a:lnSpc>
              <a:spcBef>
                <a:spcPts val="0"/>
              </a:spcBef>
              <a:spcAft>
                <a:spcPts val="0"/>
              </a:spcAft>
              <a:buSzPts val="3300"/>
              <a:buNone/>
              <a:defRPr/>
            </a:lvl4pPr>
            <a:lvl5pPr lvl="4" algn="l">
              <a:lnSpc>
                <a:spcPct val="100000"/>
              </a:lnSpc>
              <a:spcBef>
                <a:spcPts val="0"/>
              </a:spcBef>
              <a:spcAft>
                <a:spcPts val="0"/>
              </a:spcAft>
              <a:buSzPts val="3300"/>
              <a:buNone/>
              <a:defRPr/>
            </a:lvl5pPr>
            <a:lvl6pPr lvl="5" algn="l">
              <a:lnSpc>
                <a:spcPct val="100000"/>
              </a:lnSpc>
              <a:spcBef>
                <a:spcPts val="0"/>
              </a:spcBef>
              <a:spcAft>
                <a:spcPts val="0"/>
              </a:spcAft>
              <a:buSzPts val="3300"/>
              <a:buNone/>
              <a:defRPr/>
            </a:lvl6pPr>
            <a:lvl7pPr lvl="6" algn="l">
              <a:lnSpc>
                <a:spcPct val="100000"/>
              </a:lnSpc>
              <a:spcBef>
                <a:spcPts val="0"/>
              </a:spcBef>
              <a:spcAft>
                <a:spcPts val="0"/>
              </a:spcAft>
              <a:buSzPts val="3300"/>
              <a:buNone/>
              <a:defRPr/>
            </a:lvl7pPr>
            <a:lvl8pPr lvl="7" algn="l">
              <a:lnSpc>
                <a:spcPct val="100000"/>
              </a:lnSpc>
              <a:spcBef>
                <a:spcPts val="0"/>
              </a:spcBef>
              <a:spcAft>
                <a:spcPts val="0"/>
              </a:spcAft>
              <a:buSzPts val="3300"/>
              <a:buNone/>
              <a:defRPr/>
            </a:lvl8pPr>
            <a:lvl9pPr lvl="8" algn="l">
              <a:lnSpc>
                <a:spcPct val="100000"/>
              </a:lnSpc>
              <a:spcBef>
                <a:spcPts val="0"/>
              </a:spcBef>
              <a:spcAft>
                <a:spcPts val="0"/>
              </a:spcAft>
              <a:buSzPts val="3300"/>
              <a:buNone/>
              <a:defRPr/>
            </a:lvl9pPr>
          </a:lstStyle>
          <a:p>
            <a:endParaRPr/>
          </a:p>
        </p:txBody>
      </p:sp>
    </p:spTree>
    <p:extLst>
      <p:ext uri="{BB962C8B-B14F-4D97-AF65-F5344CB8AC3E}">
        <p14:creationId xmlns:p14="http://schemas.microsoft.com/office/powerpoint/2010/main" val="29433202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171450"/>
            <a:ext cx="2138637" cy="4978971"/>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0416" y="-589"/>
            <a:ext cx="1767506" cy="514052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37160" cy="51435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4694" y="468082"/>
            <a:ext cx="6683765" cy="9606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1909" y="1600200"/>
            <a:ext cx="6686550" cy="29146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1210" y="4597828"/>
            <a:ext cx="859712" cy="277797"/>
          </a:xfrm>
          <a:prstGeom prst="rect">
            <a:avLst/>
          </a:prstGeom>
        </p:spPr>
        <p:txBody>
          <a:bodyPr vert="horz" lIns="91440" tIns="45720" rIns="91440" bIns="45720" rtlCol="0" anchor="ctr"/>
          <a:lstStyle>
            <a:lvl1pPr algn="r">
              <a:defRPr sz="675">
                <a:solidFill>
                  <a:schemeClr val="tx1">
                    <a:tint val="75000"/>
                  </a:schemeClr>
                </a:solidFill>
              </a:defRPr>
            </a:lvl1pPr>
          </a:lstStyle>
          <a:p>
            <a:fld id="{B61BEF0D-F0BB-DE4B-95CE-6DB70DBA9567}" type="datetimeFigureOut">
              <a:rPr lang="en-US" smtClean="0"/>
              <a:pPr/>
              <a:t>10/19/2023</a:t>
            </a:fld>
            <a:endParaRPr lang="en-US" dirty="0"/>
          </a:p>
        </p:txBody>
      </p:sp>
      <p:sp>
        <p:nvSpPr>
          <p:cNvPr id="5" name="Footer Placeholder 4"/>
          <p:cNvSpPr>
            <a:spLocks noGrp="1"/>
          </p:cNvSpPr>
          <p:nvPr>
            <p:ph type="ftr" sz="quarter" idx="3"/>
          </p:nvPr>
        </p:nvSpPr>
        <p:spPr>
          <a:xfrm>
            <a:off x="1941910" y="4601856"/>
            <a:ext cx="5714999" cy="273844"/>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398860" y="590837"/>
            <a:ext cx="584825" cy="273844"/>
          </a:xfrm>
          <a:prstGeom prst="rect">
            <a:avLst/>
          </a:prstGeom>
        </p:spPr>
        <p:txBody>
          <a:bodyPr vert="horz" lIns="91440" tIns="45720" rIns="91440" bIns="45720" rtlCol="0" anchor="ctr"/>
          <a:lstStyle>
            <a:lvl1pPr algn="r">
              <a:defRPr sz="1500">
                <a:solidFill>
                  <a:srgbClr val="FEFFFF"/>
                </a:solidFill>
              </a:defRPr>
            </a:lvl1p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3658623753"/>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 id="2147483713" r:id="rId15"/>
    <p:sldLayoutId id="2147483714" r:id="rId16"/>
    <p:sldLayoutId id="2147483715" r:id="rId17"/>
    <p:sldLayoutId id="2147483716" r:id="rId18"/>
  </p:sldLayoutIdLst>
  <p:hf hdr="0" ftr="0" dt="0"/>
  <p:txStyles>
    <p:titleStyle>
      <a:lvl1pPr algn="l" defTabSz="342900" rtl="0" eaLnBrk="1" latinLnBrk="0" hangingPunct="1">
        <a:spcBef>
          <a:spcPct val="0"/>
        </a:spcBef>
        <a:buNone/>
        <a:defRPr sz="27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hyperlink" Target="https://link.springer.com/article/10.1007/s40692-020-00169-2" TargetMode="External"/><Relationship Id="rId7" Type="http://schemas.openxmlformats.org/officeDocument/2006/relationships/hyperlink" Target="https://journals.lww.com/jopc/fulltext/2019/05030/Types_of_Sampling_in_Research.6.aspx" TargetMode="External"/><Relationship Id="rId2" Type="http://schemas.openxmlformats.org/officeDocument/2006/relationships/notesSlide" Target="../notesSlides/notesSlide23.xml"/><Relationship Id="rId1" Type="http://schemas.openxmlformats.org/officeDocument/2006/relationships/slideLayout" Target="../slideLayouts/slideLayout1.xml"/><Relationship Id="rId6" Type="http://schemas.openxmlformats.org/officeDocument/2006/relationships/hyperlink" Target="https://ca.nvsu.edu.ph/e-library/books/gs/ruraldev/RD%20200/Rahman,%20et%20al..pdf" TargetMode="External"/><Relationship Id="rId5" Type="http://schemas.openxmlformats.org/officeDocument/2006/relationships/hyperlink" Target="https://doi.org/10.1016/j.chest.2020.03.012" TargetMode="External"/><Relationship Id="rId4" Type="http://schemas.openxmlformats.org/officeDocument/2006/relationships/hyperlink" Target="https://link.springer.com/article/10.1186/s12889-020-09644-y"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doi.org/10.1177/00031224231180607" TargetMode="External"/><Relationship Id="rId7" Type="http://schemas.openxmlformats.org/officeDocument/2006/relationships/hyperlink" Target="https://fingertips.phe.org.uk/profile/physical-activity/data" TargetMode="External"/><Relationship Id="rId2" Type="http://schemas.openxmlformats.org/officeDocument/2006/relationships/notesSlide" Target="../notesSlides/notesSlide24.xml"/><Relationship Id="rId1" Type="http://schemas.openxmlformats.org/officeDocument/2006/relationships/slideLayout" Target="../slideLayouts/slideLayout18.xml"/><Relationship Id="rId6" Type="http://schemas.openxmlformats.org/officeDocument/2006/relationships/hyperlink" Target="https://www.statista.com/statistics/934300/number-of-physically-active-people-by-gender-in-england/" TargetMode="External"/><Relationship Id="rId5" Type="http://schemas.openxmlformats.org/officeDocument/2006/relationships/hyperlink" Target="https://library.oapen.org/bitstream/handle/20.500.12657/23142/1007012.pdf" TargetMode="External"/><Relationship Id="rId4" Type="http://schemas.openxmlformats.org/officeDocument/2006/relationships/hyperlink" Target="https://doi.org/10.4103/aca.ACA_157_18"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news.uga.edu/75-of-teens-arent-getting-recommended-daily-exercise/" TargetMode="External"/><Relationship Id="rId2" Type="http://schemas.openxmlformats.org/officeDocument/2006/relationships/notesSlide" Target="../notesSlides/notesSlide25.xml"/><Relationship Id="rId1" Type="http://schemas.openxmlformats.org/officeDocument/2006/relationships/slideLayout" Target="../slideLayouts/slideLayout1.xml"/><Relationship Id="rId6" Type="http://schemas.openxmlformats.org/officeDocument/2006/relationships/hyperlink" Target="https://www.frontiersin.org/articles/10.3389/fpsyg.2020.00509/full" TargetMode="External"/><Relationship Id="rId5" Type="http://schemas.openxmlformats.org/officeDocument/2006/relationships/hyperlink" Target="https://doi.org/10.3390/ijerph181910305" TargetMode="External"/><Relationship Id="rId4" Type="http://schemas.openxmlformats.org/officeDocument/2006/relationships/hyperlink" Target="https://doi.org/10.1186/s12966-019-0882-6"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dspace.vnbrims.org:13000/jspui/bitstream/123456789/4666/1/RESEARCH%20METHODOLOGY%20TOOLS%20AND%20TECHNIQUES.pdf" TargetMode="External"/><Relationship Id="rId7" Type="http://schemas.openxmlformats.org/officeDocument/2006/relationships/hyperlink" Target="https://dx.doi.org/10.23977/curtm.2022.050308" TargetMode="External"/><Relationship Id="rId2" Type="http://schemas.openxmlformats.org/officeDocument/2006/relationships/notesSlide" Target="../notesSlides/notesSlide26.xml"/><Relationship Id="rId1" Type="http://schemas.openxmlformats.org/officeDocument/2006/relationships/slideLayout" Target="../slideLayouts/slideLayout18.xml"/><Relationship Id="rId6" Type="http://schemas.openxmlformats.org/officeDocument/2006/relationships/hyperlink" Target="https://www.ceeol.com/search/article-detail?id=939590" TargetMode="External"/><Relationship Id="rId5" Type="http://schemas.openxmlformats.org/officeDocument/2006/relationships/hyperlink" Target="https://www.sciencedirect.com/science/article/pii/S0277953621008558" TargetMode="External"/><Relationship Id="rId4" Type="http://schemas.openxmlformats.org/officeDocument/2006/relationships/hyperlink" Target="https://doi.org/10.1016/j.jrurstud.2020.06.007"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pic>
        <p:nvPicPr>
          <p:cNvPr id="97" name="Google Shape;97;p1"/>
          <p:cNvPicPr preferRelativeResize="0"/>
          <p:nvPr/>
        </p:nvPicPr>
        <p:blipFill rotWithShape="1">
          <a:blip r:embed="rId3">
            <a:alphaModFix/>
          </a:blip>
          <a:srcRect/>
          <a:stretch/>
        </p:blipFill>
        <p:spPr>
          <a:xfrm>
            <a:off x="3147358" y="184558"/>
            <a:ext cx="3096000" cy="1371383"/>
          </a:xfrm>
          <a:prstGeom prst="rect">
            <a:avLst/>
          </a:prstGeom>
          <a:noFill/>
          <a:ln>
            <a:noFill/>
          </a:ln>
        </p:spPr>
      </p:pic>
      <p:sp>
        <p:nvSpPr>
          <p:cNvPr id="98" name="Google Shape;98;p1"/>
          <p:cNvSpPr txBox="1"/>
          <p:nvPr/>
        </p:nvSpPr>
        <p:spPr>
          <a:xfrm>
            <a:off x="1387366" y="1618593"/>
            <a:ext cx="6615984" cy="2492960"/>
          </a:xfrm>
          <a:prstGeom prst="rect">
            <a:avLst/>
          </a:prstGeom>
          <a:noFill/>
          <a:ln>
            <a:noFill/>
          </a:ln>
        </p:spPr>
        <p:txBody>
          <a:bodyPr spcFirstLastPara="1" wrap="square" lIns="91425" tIns="91425" rIns="91425" bIns="91425" anchor="t" anchorCtr="0">
            <a:spAutoFit/>
          </a:bodyPr>
          <a:lstStyle/>
          <a:p>
            <a:pPr marL="457200" marR="0" lvl="0" indent="-228600" algn="ctr" rtl="0">
              <a:lnSpc>
                <a:spcPct val="150000"/>
              </a:lnSpc>
              <a:spcBef>
                <a:spcPts val="0"/>
              </a:spcBef>
              <a:spcAft>
                <a:spcPts val="0"/>
              </a:spcAft>
              <a:buClr>
                <a:srgbClr val="000000"/>
              </a:buClr>
              <a:buSzPts val="2000"/>
              <a:buFont typeface="Arial"/>
              <a:buNone/>
            </a:pPr>
            <a:r>
              <a:rPr lang="en" sz="2000" b="1" i="0" u="none" strike="noStrike" cap="none" dirty="0">
                <a:solidFill>
                  <a:srgbClr val="000000"/>
                </a:solidFill>
                <a:latin typeface="Arial"/>
                <a:ea typeface="Arial"/>
                <a:cs typeface="Arial"/>
                <a:sym typeface="Arial"/>
              </a:rPr>
              <a:t>Physical activity prevalence among students in  Public University </a:t>
            </a:r>
            <a:endParaRPr sz="2000" b="1" i="0" u="none" strike="noStrike" cap="none" dirty="0">
              <a:solidFill>
                <a:srgbClr val="000000"/>
              </a:solidFill>
              <a:latin typeface="Arial"/>
              <a:ea typeface="Arial"/>
              <a:cs typeface="Arial"/>
              <a:sym typeface="Arial"/>
            </a:endParaRPr>
          </a:p>
          <a:p>
            <a:pPr marL="457200" marR="0" lvl="0" indent="-228600" algn="ctr" rtl="0">
              <a:lnSpc>
                <a:spcPct val="150000"/>
              </a:lnSpc>
              <a:spcBef>
                <a:spcPts val="0"/>
              </a:spcBef>
              <a:spcAft>
                <a:spcPts val="0"/>
              </a:spcAft>
              <a:buClr>
                <a:srgbClr val="000000"/>
              </a:buClr>
              <a:buSzPts val="2000"/>
              <a:buFont typeface="Arial"/>
              <a:buNone/>
            </a:pPr>
            <a:r>
              <a:rPr lang="en" sz="2000" b="1" i="0" u="none" strike="noStrike" cap="none" dirty="0">
                <a:solidFill>
                  <a:srgbClr val="000000"/>
                </a:solidFill>
                <a:latin typeface="Arial"/>
                <a:ea typeface="Arial"/>
                <a:cs typeface="Arial"/>
                <a:sym typeface="Arial"/>
              </a:rPr>
              <a:t>Lecturer: Dr. Aishat T.Bakre</a:t>
            </a:r>
            <a:endParaRPr sz="2000" b="1" i="0" u="none" strike="noStrike" cap="none" dirty="0">
              <a:solidFill>
                <a:srgbClr val="000000"/>
              </a:solidFill>
              <a:latin typeface="Arial"/>
              <a:ea typeface="Arial"/>
              <a:cs typeface="Arial"/>
              <a:sym typeface="Arial"/>
            </a:endParaRPr>
          </a:p>
          <a:p>
            <a:pPr marL="457200" marR="0" lvl="0" indent="-228600" algn="ctr" rtl="0">
              <a:lnSpc>
                <a:spcPct val="150000"/>
              </a:lnSpc>
              <a:spcBef>
                <a:spcPts val="0"/>
              </a:spcBef>
              <a:spcAft>
                <a:spcPts val="0"/>
              </a:spcAft>
              <a:buClr>
                <a:srgbClr val="000000"/>
              </a:buClr>
              <a:buSzPts val="2000"/>
              <a:buFont typeface="Arial"/>
              <a:buNone/>
            </a:pPr>
            <a:r>
              <a:rPr lang="en" sz="2000" b="1" i="0" u="none" strike="noStrike" cap="none" dirty="0">
                <a:solidFill>
                  <a:srgbClr val="000000"/>
                </a:solidFill>
                <a:latin typeface="Arial"/>
                <a:ea typeface="Arial"/>
                <a:cs typeface="Arial"/>
                <a:sym typeface="Arial"/>
              </a:rPr>
              <a:t>Student Name: Muhseena Majeed</a:t>
            </a:r>
            <a:endParaRPr sz="2000" b="1" i="0" u="none" strike="noStrike" cap="none" dirty="0">
              <a:solidFill>
                <a:srgbClr val="000000"/>
              </a:solidFill>
              <a:latin typeface="Arial"/>
              <a:ea typeface="Arial"/>
              <a:cs typeface="Arial"/>
              <a:sym typeface="Arial"/>
            </a:endParaRPr>
          </a:p>
          <a:p>
            <a:pPr marL="457200" marR="0" lvl="0" indent="-228600" algn="ctr" rtl="0">
              <a:lnSpc>
                <a:spcPct val="150000"/>
              </a:lnSpc>
              <a:spcBef>
                <a:spcPts val="0"/>
              </a:spcBef>
              <a:spcAft>
                <a:spcPts val="0"/>
              </a:spcAft>
              <a:buClr>
                <a:srgbClr val="000000"/>
              </a:buClr>
              <a:buSzPts val="2000"/>
              <a:buFont typeface="Arial"/>
              <a:buNone/>
            </a:pPr>
            <a:r>
              <a:rPr lang="en" sz="2000" b="1" i="0" u="none" strike="noStrike" cap="none" dirty="0">
                <a:solidFill>
                  <a:srgbClr val="000000"/>
                </a:solidFill>
                <a:latin typeface="Arial"/>
                <a:ea typeface="Arial"/>
                <a:cs typeface="Arial"/>
                <a:sym typeface="Arial"/>
              </a:rPr>
              <a:t>Student ID :  2241179</a:t>
            </a:r>
            <a:endParaRPr sz="2000" b="1" i="0" u="none" strike="noStrike" cap="none" dirty="0">
              <a:solidFill>
                <a:srgbClr val="000000"/>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2"/>
          <p:cNvSpPr txBox="1">
            <a:spLocks noGrp="1"/>
          </p:cNvSpPr>
          <p:nvPr>
            <p:ph type="ctrTitle"/>
          </p:nvPr>
        </p:nvSpPr>
        <p:spPr>
          <a:xfrm>
            <a:off x="76874" y="-82575"/>
            <a:ext cx="4714500" cy="1070100"/>
          </a:xfrm>
          <a:prstGeom prst="rect">
            <a:avLst/>
          </a:prstGeom>
          <a:noFill/>
          <a:ln>
            <a:noFill/>
          </a:ln>
        </p:spPr>
        <p:txBody>
          <a:bodyPr spcFirstLastPara="1" wrap="square" lIns="91425" tIns="91425" rIns="91425" bIns="91425" anchor="ctr" anchorCtr="0">
            <a:noAutofit/>
          </a:bodyPr>
          <a:lstStyle/>
          <a:p>
            <a:pPr marL="457200" lvl="0" indent="-228600" algn="just" rtl="0">
              <a:lnSpc>
                <a:spcPct val="150000"/>
              </a:lnSpc>
              <a:spcBef>
                <a:spcPts val="0"/>
              </a:spcBef>
              <a:spcAft>
                <a:spcPts val="0"/>
              </a:spcAft>
              <a:buSzPts val="5200"/>
              <a:buNone/>
            </a:pPr>
            <a:r>
              <a:rPr lang="en" sz="2800" b="1" dirty="0">
                <a:solidFill>
                  <a:srgbClr val="000000"/>
                </a:solidFill>
                <a:latin typeface="Arial" panose="020B0604020202020204" pitchFamily="34" charset="0"/>
                <a:cs typeface="Arial" panose="020B0604020202020204" pitchFamily="34" charset="0"/>
              </a:rPr>
              <a:t>INTRODUCTION</a:t>
            </a:r>
            <a:endParaRPr sz="2800" b="1" dirty="0">
              <a:solidFill>
                <a:srgbClr val="000000"/>
              </a:solidFill>
              <a:latin typeface="Arial" panose="020B0604020202020204" pitchFamily="34" charset="0"/>
              <a:cs typeface="Arial" panose="020B0604020202020204" pitchFamily="34" charset="0"/>
            </a:endParaRPr>
          </a:p>
        </p:txBody>
      </p:sp>
      <p:sp>
        <p:nvSpPr>
          <p:cNvPr id="104" name="Google Shape;104;p2"/>
          <p:cNvSpPr txBox="1">
            <a:spLocks noGrp="1"/>
          </p:cNvSpPr>
          <p:nvPr>
            <p:ph type="subTitle" idx="1"/>
          </p:nvPr>
        </p:nvSpPr>
        <p:spPr>
          <a:xfrm>
            <a:off x="1207294" y="721519"/>
            <a:ext cx="7552883" cy="4189147"/>
          </a:xfrm>
          <a:prstGeom prst="rect">
            <a:avLst/>
          </a:prstGeom>
          <a:noFill/>
          <a:ln>
            <a:noFill/>
          </a:ln>
        </p:spPr>
        <p:txBody>
          <a:bodyPr spcFirstLastPara="1" wrap="square" lIns="91425" tIns="91425" rIns="91425" bIns="91425" anchor="t" anchorCtr="0">
            <a:noAutofit/>
          </a:bodyPr>
          <a:lstStyle/>
          <a:p>
            <a:pPr marL="457200" lvl="0" indent="0" algn="just" rtl="0">
              <a:lnSpc>
                <a:spcPct val="150000"/>
              </a:lnSpc>
              <a:spcBef>
                <a:spcPts val="0"/>
              </a:spcBef>
              <a:spcAft>
                <a:spcPts val="0"/>
              </a:spcAft>
              <a:buSzPts val="2800"/>
              <a:buNone/>
            </a:pPr>
            <a:endParaRPr sz="1600" dirty="0">
              <a:solidFill>
                <a:srgbClr val="000000"/>
              </a:solidFill>
              <a:latin typeface="Arial" panose="020B0604020202020204" pitchFamily="34" charset="0"/>
              <a:cs typeface="Arial" panose="020B0604020202020204" pitchFamily="34" charset="0"/>
            </a:endParaRPr>
          </a:p>
          <a:p>
            <a:pPr marL="457200" lvl="0" indent="-330200" algn="just" rtl="0">
              <a:lnSpc>
                <a:spcPct val="150000"/>
              </a:lnSpc>
              <a:spcBef>
                <a:spcPts val="0"/>
              </a:spcBef>
              <a:spcAft>
                <a:spcPts val="0"/>
              </a:spcAft>
              <a:buClr>
                <a:srgbClr val="000000"/>
              </a:buClr>
              <a:buSzPts val="1600"/>
              <a:buFont typeface="Arial"/>
              <a:buChar char="●"/>
            </a:pPr>
            <a:r>
              <a:rPr lang="en" sz="1800" dirty="0">
                <a:solidFill>
                  <a:srgbClr val="000000"/>
                </a:solidFill>
                <a:latin typeface="Arial" panose="020B0604020202020204" pitchFamily="34" charset="0"/>
                <a:ea typeface="Arial"/>
                <a:cs typeface="Arial" panose="020B0604020202020204" pitchFamily="34" charset="0"/>
                <a:sym typeface="Arial"/>
              </a:rPr>
              <a:t>The proposed research will be focusing on the topic of physical activity prevalence among students in public Universities.</a:t>
            </a:r>
            <a:endParaRPr sz="1800" dirty="0">
              <a:solidFill>
                <a:schemeClr val="dk1"/>
              </a:solidFill>
              <a:latin typeface="Arial" panose="020B0604020202020204" pitchFamily="34" charset="0"/>
              <a:cs typeface="Arial" panose="020B0604020202020204" pitchFamily="34" charset="0"/>
            </a:endParaRPr>
          </a:p>
          <a:p>
            <a:pPr marL="457200" lvl="0" indent="-330200" algn="just" rtl="0">
              <a:lnSpc>
                <a:spcPct val="150000"/>
              </a:lnSpc>
              <a:spcBef>
                <a:spcPts val="0"/>
              </a:spcBef>
              <a:spcAft>
                <a:spcPts val="0"/>
              </a:spcAft>
              <a:buClr>
                <a:schemeClr val="dk1"/>
              </a:buClr>
              <a:buSzPts val="1600"/>
              <a:buFont typeface="Arial"/>
              <a:buChar char="●"/>
            </a:pPr>
            <a:r>
              <a:rPr lang="en" sz="1800" dirty="0">
                <a:solidFill>
                  <a:schemeClr val="dk1"/>
                </a:solidFill>
                <a:latin typeface="Arial" panose="020B0604020202020204" pitchFamily="34" charset="0"/>
                <a:cs typeface="Arial" panose="020B0604020202020204" pitchFamily="34" charset="0"/>
              </a:rPr>
              <a:t>According to Baggett, (2022), Physical inactivity is a critical issue because in the United Kingdom the prevalence of physical activity among the population is decreasing. </a:t>
            </a:r>
          </a:p>
          <a:p>
            <a:pPr marL="457200" lvl="0" indent="-330200" algn="just" rtl="0">
              <a:lnSpc>
                <a:spcPct val="150000"/>
              </a:lnSpc>
              <a:spcBef>
                <a:spcPts val="0"/>
              </a:spcBef>
              <a:spcAft>
                <a:spcPts val="0"/>
              </a:spcAft>
              <a:buClr>
                <a:schemeClr val="dk1"/>
              </a:buClr>
              <a:buSzPts val="1600"/>
              <a:buFont typeface="Arial"/>
              <a:buChar char="●"/>
            </a:pPr>
            <a:r>
              <a:rPr lang="en" sz="1800" dirty="0">
                <a:solidFill>
                  <a:schemeClr val="dk1"/>
                </a:solidFill>
                <a:latin typeface="Arial" panose="020B0604020202020204" pitchFamily="34" charset="0"/>
                <a:cs typeface="Arial" panose="020B0604020202020204" pitchFamily="34" charset="0"/>
              </a:rPr>
              <a:t>On the other hand, as per Lindsay </a:t>
            </a:r>
            <a:r>
              <a:rPr lang="en" sz="1800" i="1" dirty="0">
                <a:solidFill>
                  <a:schemeClr val="dk1"/>
                </a:solidFill>
                <a:latin typeface="Arial" panose="020B0604020202020204" pitchFamily="34" charset="0"/>
                <a:cs typeface="Arial" panose="020B0604020202020204" pitchFamily="34" charset="0"/>
              </a:rPr>
              <a:t>et al.,</a:t>
            </a:r>
            <a:r>
              <a:rPr lang="en" sz="1800" dirty="0">
                <a:solidFill>
                  <a:schemeClr val="dk1"/>
                </a:solidFill>
                <a:latin typeface="Arial" panose="020B0604020202020204" pitchFamily="34" charset="0"/>
                <a:cs typeface="Arial" panose="020B0604020202020204" pitchFamily="34" charset="0"/>
              </a:rPr>
              <a:t> (2019), clear understanding of the extent of the issue within the university community and help to develop and implement policies and initiatives aimed at increasing physical activity on campus.</a:t>
            </a:r>
            <a:endParaRPr sz="1800" dirty="0">
              <a:solidFill>
                <a:schemeClr val="dk1"/>
              </a:solidFill>
              <a:latin typeface="Arial" panose="020B0604020202020204" pitchFamily="34" charset="0"/>
              <a:cs typeface="Arial" panose="020B0604020202020204" pitchFamily="34" charset="0"/>
            </a:endParaRPr>
          </a:p>
        </p:txBody>
      </p:sp>
      <p:sp>
        <p:nvSpPr>
          <p:cNvPr id="105" name="Google Shape;105;p2"/>
          <p:cNvSpPr txBox="1"/>
          <p:nvPr/>
        </p:nvSpPr>
        <p:spPr>
          <a:xfrm>
            <a:off x="6871550" y="2571750"/>
            <a:ext cx="2584800" cy="1133375"/>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1" i="0" u="none" strike="noStrike" cap="none" dirty="0">
              <a:solidFill>
                <a:srgbClr val="000000"/>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3"/>
          <p:cNvSpPr txBox="1">
            <a:spLocks noGrp="1"/>
          </p:cNvSpPr>
          <p:nvPr>
            <p:ph type="ctrTitle"/>
          </p:nvPr>
        </p:nvSpPr>
        <p:spPr>
          <a:xfrm>
            <a:off x="-3" y="0"/>
            <a:ext cx="3957641" cy="521494"/>
          </a:xfrm>
          <a:prstGeom prst="rect">
            <a:avLst/>
          </a:prstGeom>
          <a:noFill/>
          <a:ln>
            <a:noFill/>
          </a:ln>
        </p:spPr>
        <p:txBody>
          <a:bodyPr spcFirstLastPara="1" wrap="square" lIns="91425" tIns="91425" rIns="91425" bIns="91425" anchor="ctr" anchorCtr="0">
            <a:noAutofit/>
          </a:bodyPr>
          <a:lstStyle/>
          <a:p>
            <a:pPr marL="457200" lvl="0" indent="-228600" algn="just" rtl="0">
              <a:lnSpc>
                <a:spcPct val="150000"/>
              </a:lnSpc>
              <a:spcBef>
                <a:spcPts val="0"/>
              </a:spcBef>
              <a:spcAft>
                <a:spcPts val="0"/>
              </a:spcAft>
              <a:buSzPts val="5200"/>
              <a:buNone/>
            </a:pPr>
            <a:r>
              <a:rPr lang="en" sz="2800" b="1" dirty="0">
                <a:solidFill>
                  <a:srgbClr val="000000"/>
                </a:solidFill>
                <a:latin typeface="Arial" panose="020B0604020202020204" pitchFamily="34" charset="0"/>
                <a:cs typeface="Arial" panose="020B0604020202020204" pitchFamily="34" charset="0"/>
              </a:rPr>
              <a:t>BACKGROUND</a:t>
            </a:r>
            <a:endParaRPr sz="2800" dirty="0">
              <a:latin typeface="Arial" panose="020B0604020202020204" pitchFamily="34" charset="0"/>
              <a:cs typeface="Arial" panose="020B0604020202020204" pitchFamily="34" charset="0"/>
            </a:endParaRPr>
          </a:p>
        </p:txBody>
      </p:sp>
      <p:sp>
        <p:nvSpPr>
          <p:cNvPr id="111" name="Google Shape;111;p3"/>
          <p:cNvSpPr txBox="1">
            <a:spLocks noGrp="1"/>
          </p:cNvSpPr>
          <p:nvPr>
            <p:ph type="subTitle" idx="1"/>
          </p:nvPr>
        </p:nvSpPr>
        <p:spPr>
          <a:xfrm>
            <a:off x="214490" y="521494"/>
            <a:ext cx="8715022" cy="4018894"/>
          </a:xfrm>
          <a:prstGeom prst="rect">
            <a:avLst/>
          </a:prstGeom>
          <a:noFill/>
          <a:ln>
            <a:noFill/>
          </a:ln>
        </p:spPr>
        <p:txBody>
          <a:bodyPr spcFirstLastPara="1" wrap="square" lIns="91425" tIns="91425" rIns="91425" bIns="91425" anchor="t" anchorCtr="0">
            <a:noAutofit/>
          </a:bodyPr>
          <a:lstStyle/>
          <a:p>
            <a:pPr marL="457200" lvl="0" indent="-311150" algn="just" rtl="0">
              <a:lnSpc>
                <a:spcPct val="150000"/>
              </a:lnSpc>
              <a:spcBef>
                <a:spcPts val="0"/>
              </a:spcBef>
              <a:spcAft>
                <a:spcPts val="0"/>
              </a:spcAft>
              <a:buClr>
                <a:srgbClr val="000000"/>
              </a:buClr>
              <a:buSzPts val="1300"/>
              <a:buFont typeface="Arial"/>
              <a:buChar char="●"/>
            </a:pPr>
            <a:r>
              <a:rPr lang="en" sz="1800" dirty="0">
                <a:solidFill>
                  <a:srgbClr val="000000"/>
                </a:solidFill>
                <a:latin typeface="Arial"/>
                <a:ea typeface="Arial"/>
                <a:cs typeface="Arial"/>
                <a:sym typeface="Arial"/>
              </a:rPr>
              <a:t>Physical activity can be any body movement that requires energy expenditure (Lindsay </a:t>
            </a:r>
            <a:r>
              <a:rPr lang="en" sz="1800" i="1" dirty="0">
                <a:solidFill>
                  <a:srgbClr val="000000"/>
                </a:solidFill>
                <a:latin typeface="Arial"/>
                <a:ea typeface="Arial"/>
                <a:cs typeface="Arial"/>
                <a:sym typeface="Arial"/>
              </a:rPr>
              <a:t>et al.,</a:t>
            </a:r>
            <a:r>
              <a:rPr lang="en" sz="1800" dirty="0">
                <a:solidFill>
                  <a:srgbClr val="000000"/>
                </a:solidFill>
                <a:latin typeface="Arial"/>
                <a:ea typeface="Arial"/>
                <a:cs typeface="Arial"/>
                <a:sym typeface="Arial"/>
              </a:rPr>
              <a:t> 2019). However, physical activity encompasses a variety of activities which can be a simple task like walking and climbing stairs to any difficult exercises like weightlifting, swimming or running</a:t>
            </a:r>
            <a:r>
              <a:rPr lang="en" sz="1800" dirty="0">
                <a:solidFill>
                  <a:srgbClr val="FF0000"/>
                </a:solidFill>
              </a:rPr>
              <a:t> </a:t>
            </a:r>
            <a:r>
              <a:rPr lang="en" sz="1800" dirty="0">
                <a:solidFill>
                  <a:schemeClr val="dk1"/>
                </a:solidFill>
                <a:latin typeface="Arial" panose="020B0604020202020204" pitchFamily="34" charset="0"/>
                <a:cs typeface="Arial" panose="020B0604020202020204" pitchFamily="34" charset="0"/>
              </a:rPr>
              <a:t>(Wolfe and Pennington, 2022)</a:t>
            </a:r>
            <a:r>
              <a:rPr lang="en" sz="1800" dirty="0">
                <a:solidFill>
                  <a:schemeClr val="dk1"/>
                </a:solidFill>
                <a:latin typeface="Arial" panose="020B0604020202020204" pitchFamily="34" charset="0"/>
                <a:ea typeface="Arial"/>
                <a:cs typeface="Arial" panose="020B0604020202020204" pitchFamily="34" charset="0"/>
                <a:sym typeface="Arial"/>
              </a:rPr>
              <a:t> </a:t>
            </a:r>
          </a:p>
          <a:p>
            <a:pPr marL="457200" lvl="0" indent="-311150" algn="just" rtl="0">
              <a:lnSpc>
                <a:spcPct val="150000"/>
              </a:lnSpc>
              <a:spcBef>
                <a:spcPts val="0"/>
              </a:spcBef>
              <a:spcAft>
                <a:spcPts val="0"/>
              </a:spcAft>
              <a:buClr>
                <a:srgbClr val="000000"/>
              </a:buClr>
              <a:buSzPts val="1300"/>
              <a:buFont typeface="Arial"/>
              <a:buChar char="●"/>
            </a:pPr>
            <a:r>
              <a:rPr lang="en-GB" sz="1800" dirty="0">
                <a:solidFill>
                  <a:srgbClr val="000000"/>
                </a:solidFill>
                <a:latin typeface="Arial"/>
                <a:ea typeface="Arial"/>
                <a:cs typeface="Arial"/>
                <a:sym typeface="Arial"/>
              </a:rPr>
              <a:t>According to Lee, Noh and An (2021), physical activity can be characterized by different types including cardiovascular exercises, strength training, flexibility and stretching, and balance and coordination. However, cardiovascular exercises like jogging, cycling, dancing and swimming increase heart rate and breathing that improve cardiovascular fitness of individuals. </a:t>
            </a:r>
          </a:p>
          <a:p>
            <a:pPr marL="152400" lvl="0" indent="0" algn="just" rtl="0">
              <a:lnSpc>
                <a:spcPct val="150000"/>
              </a:lnSpc>
              <a:spcBef>
                <a:spcPts val="0"/>
              </a:spcBef>
              <a:spcAft>
                <a:spcPts val="0"/>
              </a:spcAft>
              <a:buClr>
                <a:srgbClr val="000000"/>
              </a:buClr>
              <a:buSzPts val="1200"/>
              <a:buNone/>
            </a:pPr>
            <a:r>
              <a:rPr lang="en-GB" sz="1800" dirty="0">
                <a:solidFill>
                  <a:srgbClr val="000000"/>
                </a:solidFill>
                <a:latin typeface="Arial"/>
                <a:ea typeface="Arial"/>
                <a:cs typeface="Arial"/>
                <a:sym typeface="Arial"/>
              </a:rPr>
              <a:t>. </a:t>
            </a:r>
            <a:endParaRPr lang="en-GB" sz="1800" dirty="0"/>
          </a:p>
          <a:p>
            <a:pPr marL="457200" lvl="0" indent="-311150" algn="just" rtl="0">
              <a:lnSpc>
                <a:spcPct val="150000"/>
              </a:lnSpc>
              <a:spcBef>
                <a:spcPts val="0"/>
              </a:spcBef>
              <a:spcAft>
                <a:spcPts val="0"/>
              </a:spcAft>
              <a:buClr>
                <a:srgbClr val="000000"/>
              </a:buClr>
              <a:buSzPts val="1300"/>
              <a:buFont typeface="Arial"/>
              <a:buChar char="●"/>
            </a:pPr>
            <a:endParaRPr lang="en" sz="1800" dirty="0">
              <a:solidFill>
                <a:schemeClr val="dk1"/>
              </a:solidFill>
              <a:latin typeface="Arial" panose="020B0604020202020204" pitchFamily="34" charset="0"/>
              <a:ea typeface="Arial"/>
              <a:cs typeface="Arial" panose="020B0604020202020204" pitchFamily="34" charset="0"/>
              <a:sym typeface="Arial"/>
            </a:endParaRPr>
          </a:p>
          <a:p>
            <a:pPr marL="457200" lvl="0" indent="-311150" algn="just" rtl="0">
              <a:lnSpc>
                <a:spcPct val="150000"/>
              </a:lnSpc>
              <a:spcBef>
                <a:spcPts val="0"/>
              </a:spcBef>
              <a:spcAft>
                <a:spcPts val="0"/>
              </a:spcAft>
              <a:buClr>
                <a:srgbClr val="000000"/>
              </a:buClr>
              <a:buSzPts val="1300"/>
              <a:buFont typeface="Arial"/>
              <a:buChar char="●"/>
            </a:pPr>
            <a:endParaRPr sz="1800" dirty="0">
              <a:solidFill>
                <a:schemeClr val="dk1"/>
              </a:solidFill>
              <a:latin typeface="Arial" panose="020B0604020202020204" pitchFamily="34" charset="0"/>
              <a:ea typeface="Arial"/>
              <a:cs typeface="Arial" panose="020B0604020202020204" pitchFamily="34" charset="0"/>
              <a:sym typeface="Arial"/>
            </a:endParaRPr>
          </a:p>
          <a:p>
            <a:pPr marL="457200" lvl="0" indent="0" algn="just" rtl="0">
              <a:lnSpc>
                <a:spcPct val="150000"/>
              </a:lnSpc>
              <a:spcBef>
                <a:spcPts val="0"/>
              </a:spcBef>
              <a:spcAft>
                <a:spcPts val="0"/>
              </a:spcAft>
              <a:buSzPts val="2800"/>
              <a:buNone/>
            </a:pPr>
            <a:endParaRPr sz="1800" dirty="0">
              <a:solidFill>
                <a:srgbClr val="000000"/>
              </a:solidFill>
            </a:endParaRPr>
          </a:p>
        </p:txBody>
      </p:sp>
      <p:sp>
        <p:nvSpPr>
          <p:cNvPr id="112" name="Google Shape;112;p3"/>
          <p:cNvSpPr txBox="1"/>
          <p:nvPr/>
        </p:nvSpPr>
        <p:spPr>
          <a:xfrm>
            <a:off x="-2579111" y="3208575"/>
            <a:ext cx="2793600" cy="1135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1" i="0" u="none" strike="noStrike" cap="none" dirty="0">
              <a:solidFill>
                <a:srgbClr val="000000"/>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8" name="Google Shape;118;p4"/>
          <p:cNvSpPr txBox="1">
            <a:spLocks noGrp="1"/>
          </p:cNvSpPr>
          <p:nvPr>
            <p:ph type="ctrTitle"/>
          </p:nvPr>
        </p:nvSpPr>
        <p:spPr>
          <a:xfrm>
            <a:off x="0" y="123825"/>
            <a:ext cx="5057775" cy="531813"/>
          </a:xfrm>
          <a:prstGeom prst="rect">
            <a:avLst/>
          </a:prstGeom>
          <a:noFill/>
          <a:ln>
            <a:noFill/>
          </a:ln>
        </p:spPr>
        <p:txBody>
          <a:bodyPr spcFirstLastPara="1" wrap="square" lIns="91425" tIns="91425" rIns="91425" bIns="91425" anchor="ctr" anchorCtr="0">
            <a:noAutofit/>
          </a:bodyPr>
          <a:lstStyle/>
          <a:p>
            <a:pPr marL="457200" lvl="0" indent="-228600" algn="just" rtl="0">
              <a:lnSpc>
                <a:spcPct val="150000"/>
              </a:lnSpc>
              <a:spcBef>
                <a:spcPts val="0"/>
              </a:spcBef>
              <a:spcAft>
                <a:spcPts val="0"/>
              </a:spcAft>
              <a:buSzPts val="5200"/>
              <a:buNone/>
            </a:pPr>
            <a:r>
              <a:rPr lang="en" sz="2800" b="1" dirty="0">
                <a:solidFill>
                  <a:srgbClr val="000000"/>
                </a:solidFill>
                <a:latin typeface="Arial" panose="020B0604020202020204" pitchFamily="34" charset="0"/>
                <a:cs typeface="Arial" panose="020B0604020202020204" pitchFamily="34" charset="0"/>
              </a:rPr>
              <a:t>BACKGROUND</a:t>
            </a:r>
            <a:endParaRPr sz="2800" dirty="0">
              <a:latin typeface="Arial" panose="020B0604020202020204" pitchFamily="34" charset="0"/>
              <a:cs typeface="Arial" panose="020B0604020202020204" pitchFamily="34" charset="0"/>
            </a:endParaRPr>
          </a:p>
        </p:txBody>
      </p:sp>
      <p:sp>
        <p:nvSpPr>
          <p:cNvPr id="117" name="Google Shape;117;p4"/>
          <p:cNvSpPr txBox="1">
            <a:spLocks noGrp="1"/>
          </p:cNvSpPr>
          <p:nvPr>
            <p:ph type="subTitle" idx="1"/>
          </p:nvPr>
        </p:nvSpPr>
        <p:spPr>
          <a:xfrm>
            <a:off x="1000124" y="655638"/>
            <a:ext cx="7748763" cy="4232537"/>
          </a:xfrm>
          <a:prstGeom prst="rect">
            <a:avLst/>
          </a:prstGeom>
          <a:noFill/>
          <a:ln>
            <a:noFill/>
          </a:ln>
        </p:spPr>
        <p:txBody>
          <a:bodyPr spcFirstLastPara="1" wrap="square" lIns="91425" tIns="91425" rIns="91425" bIns="91425" anchor="t" anchorCtr="0">
            <a:noAutofit/>
          </a:bodyPr>
          <a:lstStyle/>
          <a:p>
            <a:pPr marL="469900" lvl="0" indent="-342900" algn="just" rtl="0">
              <a:lnSpc>
                <a:spcPct val="150000"/>
              </a:lnSpc>
              <a:spcBef>
                <a:spcPts val="0"/>
              </a:spcBef>
              <a:spcAft>
                <a:spcPts val="0"/>
              </a:spcAft>
              <a:buClr>
                <a:schemeClr val="dk1"/>
              </a:buClr>
              <a:buSzPts val="1600"/>
              <a:buFont typeface="Arial" panose="020B0604020202020204" pitchFamily="34" charset="0"/>
              <a:buChar char="•"/>
            </a:pPr>
            <a:r>
              <a:rPr lang="en" sz="1800" dirty="0">
                <a:solidFill>
                  <a:schemeClr val="dk1"/>
                </a:solidFill>
                <a:latin typeface="Arial" panose="020B0604020202020204" pitchFamily="34" charset="0"/>
                <a:cs typeface="Arial" panose="020B0604020202020204" pitchFamily="34" charset="0"/>
              </a:rPr>
              <a:t>As per the view of Herbert </a:t>
            </a:r>
            <a:r>
              <a:rPr lang="en" sz="1800" i="1" dirty="0">
                <a:solidFill>
                  <a:schemeClr val="dk1"/>
                </a:solidFill>
                <a:latin typeface="Arial" panose="020B0604020202020204" pitchFamily="34" charset="0"/>
                <a:cs typeface="Arial" panose="020B0604020202020204" pitchFamily="34" charset="0"/>
              </a:rPr>
              <a:t>et al.</a:t>
            </a:r>
            <a:r>
              <a:rPr lang="en" sz="1800" dirty="0">
                <a:solidFill>
                  <a:schemeClr val="dk1"/>
                </a:solidFill>
                <a:latin typeface="Arial" panose="020B0604020202020204" pitchFamily="34" charset="0"/>
                <a:cs typeface="Arial" panose="020B0604020202020204" pitchFamily="34" charset="0"/>
              </a:rPr>
              <a:t> (2020), mentioned that physical exercise or activity help to improve concentration and reduce stress and anxiety which can be beneficial for students to improve their self esteem and overall mental health.</a:t>
            </a:r>
            <a:endParaRPr sz="1800" dirty="0">
              <a:solidFill>
                <a:schemeClr val="dk1"/>
              </a:solidFill>
              <a:latin typeface="Arial" panose="020B0604020202020204" pitchFamily="34" charset="0"/>
              <a:cs typeface="Arial" panose="020B0604020202020204" pitchFamily="34" charset="0"/>
            </a:endParaRPr>
          </a:p>
          <a:p>
            <a:pPr marL="0" lvl="0" indent="0" algn="just" rtl="0">
              <a:lnSpc>
                <a:spcPct val="150000"/>
              </a:lnSpc>
              <a:spcBef>
                <a:spcPts val="0"/>
              </a:spcBef>
              <a:spcAft>
                <a:spcPts val="0"/>
              </a:spcAft>
              <a:buSzPts val="2800"/>
              <a:buNone/>
            </a:pPr>
            <a:endParaRPr sz="1800" dirty="0">
              <a:solidFill>
                <a:schemeClr val="dk1"/>
              </a:solidFill>
              <a:latin typeface="Arial" panose="020B0604020202020204" pitchFamily="34" charset="0"/>
              <a:cs typeface="Arial" panose="020B0604020202020204" pitchFamily="34" charset="0"/>
            </a:endParaRPr>
          </a:p>
        </p:txBody>
      </p:sp>
      <p:sp>
        <p:nvSpPr>
          <p:cNvPr id="119" name="Google Shape;119;p4"/>
          <p:cNvSpPr txBox="1"/>
          <p:nvPr/>
        </p:nvSpPr>
        <p:spPr>
          <a:xfrm>
            <a:off x="1171575" y="2571750"/>
            <a:ext cx="7690202" cy="3256280"/>
          </a:xfrm>
          <a:prstGeom prst="rect">
            <a:avLst/>
          </a:prstGeom>
          <a:noFill/>
          <a:ln>
            <a:noFill/>
          </a:ln>
        </p:spPr>
        <p:txBody>
          <a:bodyPr spcFirstLastPara="1" wrap="square" lIns="91425" tIns="91425" rIns="91425" bIns="91425" anchor="t" anchorCtr="0">
            <a:noAutofit/>
          </a:bodyPr>
          <a:lstStyle/>
          <a:p>
            <a:pPr marL="457200" marR="0" lvl="0" indent="0" algn="just" rtl="0">
              <a:lnSpc>
                <a:spcPct val="150000"/>
              </a:lnSpc>
              <a:spcBef>
                <a:spcPts val="0"/>
              </a:spcBef>
              <a:spcAft>
                <a:spcPts val="0"/>
              </a:spcAft>
              <a:buClr>
                <a:srgbClr val="000000"/>
              </a:buClr>
              <a:buSzPts val="1600"/>
              <a:buFont typeface="Arial"/>
              <a:buNone/>
            </a:pPr>
            <a:endParaRPr b="0" i="0" u="none" strike="noStrike" cap="none" dirty="0">
              <a:solidFill>
                <a:schemeClr val="dk1"/>
              </a:solidFill>
              <a:latin typeface="Arial"/>
              <a:ea typeface="Arial"/>
              <a:cs typeface="Arial"/>
              <a:sym typeface="Arial"/>
            </a:endParaRPr>
          </a:p>
          <a:p>
            <a:pPr marL="457200" marR="0" lvl="0" indent="-330200" algn="just" rtl="0">
              <a:lnSpc>
                <a:spcPct val="150000"/>
              </a:lnSpc>
              <a:spcBef>
                <a:spcPts val="0"/>
              </a:spcBef>
              <a:spcAft>
                <a:spcPts val="0"/>
              </a:spcAft>
              <a:buClr>
                <a:schemeClr val="dk1"/>
              </a:buClr>
              <a:buSzPts val="1600"/>
              <a:buFont typeface="Arial"/>
              <a:buChar char="●"/>
            </a:pPr>
            <a:r>
              <a:rPr lang="en" b="0" i="0" u="none" strike="noStrike" cap="none" dirty="0">
                <a:solidFill>
                  <a:schemeClr val="dk1"/>
                </a:solidFill>
                <a:latin typeface="Arial"/>
                <a:ea typeface="Arial"/>
                <a:cs typeface="Arial"/>
                <a:sym typeface="Arial"/>
              </a:rPr>
              <a:t>On the other hand, Baggett, (2022) highlighted that around 75% of teenagers are not getting recommended daily exercise. </a:t>
            </a:r>
            <a:endParaRPr b="0" i="0" u="none" strike="noStrike" cap="none" dirty="0">
              <a:solidFill>
                <a:srgbClr val="000000"/>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5"/>
          <p:cNvSpPr txBox="1">
            <a:spLocks noGrp="1"/>
          </p:cNvSpPr>
          <p:nvPr>
            <p:ph type="ctrTitle"/>
          </p:nvPr>
        </p:nvSpPr>
        <p:spPr>
          <a:xfrm>
            <a:off x="0" y="-112888"/>
            <a:ext cx="7011300" cy="767644"/>
          </a:xfrm>
          <a:prstGeom prst="rect">
            <a:avLst/>
          </a:prstGeom>
          <a:noFill/>
          <a:ln>
            <a:noFill/>
          </a:ln>
        </p:spPr>
        <p:txBody>
          <a:bodyPr spcFirstLastPara="1" wrap="square" lIns="91425" tIns="91425" rIns="91425" bIns="91425" anchor="ctr" anchorCtr="0">
            <a:noAutofit/>
          </a:bodyPr>
          <a:lstStyle/>
          <a:p>
            <a:pPr marL="457200" lvl="0" indent="-228600" algn="just" rtl="0">
              <a:lnSpc>
                <a:spcPct val="150000"/>
              </a:lnSpc>
              <a:spcBef>
                <a:spcPts val="0"/>
              </a:spcBef>
              <a:spcAft>
                <a:spcPts val="0"/>
              </a:spcAft>
              <a:buSzPts val="5200"/>
              <a:buNone/>
            </a:pPr>
            <a:r>
              <a:rPr lang="en" sz="2800" b="1" dirty="0">
                <a:solidFill>
                  <a:srgbClr val="000000"/>
                </a:solidFill>
                <a:latin typeface="Arial" panose="020B0604020202020204" pitchFamily="34" charset="0"/>
                <a:cs typeface="Arial" panose="020B0604020202020204" pitchFamily="34" charset="0"/>
              </a:rPr>
              <a:t>RATIONALE</a:t>
            </a:r>
            <a:r>
              <a:rPr lang="en" sz="2800" b="1" dirty="0">
                <a:solidFill>
                  <a:srgbClr val="000000"/>
                </a:solidFill>
              </a:rPr>
              <a:t> OF THE STUDY </a:t>
            </a:r>
            <a:endParaRPr sz="2800" dirty="0"/>
          </a:p>
        </p:txBody>
      </p:sp>
      <p:sp>
        <p:nvSpPr>
          <p:cNvPr id="125" name="Google Shape;125;p5"/>
          <p:cNvSpPr txBox="1">
            <a:spLocks noGrp="1"/>
          </p:cNvSpPr>
          <p:nvPr>
            <p:ph type="subTitle" idx="1"/>
          </p:nvPr>
        </p:nvSpPr>
        <p:spPr>
          <a:xfrm>
            <a:off x="0" y="654756"/>
            <a:ext cx="8974439" cy="4752622"/>
          </a:xfrm>
          <a:prstGeom prst="rect">
            <a:avLst/>
          </a:prstGeom>
          <a:noFill/>
          <a:ln>
            <a:noFill/>
          </a:ln>
        </p:spPr>
        <p:txBody>
          <a:bodyPr spcFirstLastPara="1" wrap="square" lIns="91425" tIns="91425" rIns="91425" bIns="91425" anchor="t" anchorCtr="0">
            <a:noAutofit/>
          </a:bodyPr>
          <a:lstStyle/>
          <a:p>
            <a:pPr marL="457200" lvl="0" indent="-330200" algn="just" rtl="0">
              <a:lnSpc>
                <a:spcPct val="150000"/>
              </a:lnSpc>
              <a:spcBef>
                <a:spcPts val="0"/>
              </a:spcBef>
              <a:spcAft>
                <a:spcPts val="0"/>
              </a:spcAft>
              <a:buClr>
                <a:srgbClr val="000000"/>
              </a:buClr>
              <a:buSzPts val="1600"/>
              <a:buFont typeface="Arial"/>
              <a:buChar char="●"/>
            </a:pPr>
            <a:r>
              <a:rPr lang="en" sz="1800" dirty="0">
                <a:solidFill>
                  <a:srgbClr val="000000"/>
                </a:solidFill>
                <a:latin typeface="Arial" panose="020B0604020202020204" pitchFamily="34" charset="0"/>
                <a:ea typeface="Arial"/>
                <a:cs typeface="Arial" panose="020B0604020202020204" pitchFamily="34" charset="0"/>
                <a:sym typeface="Arial"/>
              </a:rPr>
              <a:t>In the proposed research the researcher critically focuses on the  prevalence of physical activity among students in  public universities .</a:t>
            </a:r>
          </a:p>
          <a:p>
            <a:pPr marL="457200" lvl="0" indent="-330200" algn="just" rtl="0">
              <a:lnSpc>
                <a:spcPct val="150000"/>
              </a:lnSpc>
              <a:spcBef>
                <a:spcPts val="0"/>
              </a:spcBef>
              <a:spcAft>
                <a:spcPts val="0"/>
              </a:spcAft>
              <a:buClr>
                <a:srgbClr val="000000"/>
              </a:buClr>
              <a:buSzPts val="1600"/>
              <a:buFont typeface="Arial"/>
              <a:buChar char="●"/>
            </a:pPr>
            <a:r>
              <a:rPr lang="en-GB" sz="1800" dirty="0">
                <a:solidFill>
                  <a:schemeClr val="dk1"/>
                </a:solidFill>
                <a:latin typeface="Arial" panose="020B0604020202020204" pitchFamily="34" charset="0"/>
                <a:cs typeface="Arial" panose="020B0604020202020204" pitchFamily="34" charset="0"/>
              </a:rPr>
              <a:t> As per the report by OHID (2022), in the UK the percentage of physically inactive adults in 2021/22 was 22.3% and Baggett, (2022) highlighted overall 75% of teenagers are not physically active</a:t>
            </a:r>
            <a:r>
              <a:rPr lang="en" sz="1800" dirty="0">
                <a:solidFill>
                  <a:srgbClr val="000000"/>
                </a:solidFill>
                <a:latin typeface="Arial" panose="020B0604020202020204" pitchFamily="34" charset="0"/>
                <a:ea typeface="Arial"/>
                <a:cs typeface="Arial" panose="020B0604020202020204" pitchFamily="34" charset="0"/>
                <a:sym typeface="Arial"/>
              </a:rPr>
              <a:t> .</a:t>
            </a:r>
          </a:p>
          <a:p>
            <a:pPr marL="457200" lvl="0" indent="-330200" algn="just" rtl="0">
              <a:lnSpc>
                <a:spcPct val="150000"/>
              </a:lnSpc>
              <a:spcBef>
                <a:spcPts val="0"/>
              </a:spcBef>
              <a:spcAft>
                <a:spcPts val="0"/>
              </a:spcAft>
              <a:buClr>
                <a:srgbClr val="000000"/>
              </a:buClr>
              <a:buSzPts val="1600"/>
              <a:buFont typeface="Arial"/>
              <a:buChar char="●"/>
            </a:pPr>
            <a:r>
              <a:rPr lang="en" sz="2400" dirty="0">
                <a:solidFill>
                  <a:srgbClr val="222222"/>
                </a:solidFill>
                <a:latin typeface="Arial"/>
                <a:ea typeface="Arial"/>
                <a:cs typeface="Arial"/>
                <a:sym typeface="Arial"/>
              </a:rPr>
              <a:t> </a:t>
            </a:r>
            <a:r>
              <a:rPr lang="en" sz="1800" dirty="0">
                <a:solidFill>
                  <a:srgbClr val="222222"/>
                </a:solidFill>
                <a:latin typeface="Arial"/>
                <a:ea typeface="Arial"/>
                <a:cs typeface="Arial"/>
                <a:sym typeface="Arial"/>
              </a:rPr>
              <a:t>T</a:t>
            </a:r>
            <a:r>
              <a:rPr lang="en" sz="1800" b="0" i="0" u="none" strike="noStrike" cap="none" dirty="0">
                <a:solidFill>
                  <a:srgbClr val="222222"/>
                </a:solidFill>
                <a:latin typeface="Arial"/>
                <a:ea typeface="Arial"/>
                <a:cs typeface="Arial"/>
                <a:sym typeface="Arial"/>
              </a:rPr>
              <a:t>here is not much effective prelimary research on this topic, therefore, the research will provide a clear understanding of the extent of the issue within the university community which is important for acknowledging and addressing the problem effectively. </a:t>
            </a:r>
            <a:endParaRPr lang="en" sz="1800" dirty="0">
              <a:solidFill>
                <a:srgbClr val="000000"/>
              </a:solidFill>
              <a:latin typeface="Arial" panose="020B0604020202020204" pitchFamily="34" charset="0"/>
              <a:ea typeface="Arial"/>
              <a:cs typeface="Arial" panose="020B0604020202020204" pitchFamily="34" charset="0"/>
              <a:sym typeface="Arial"/>
            </a:endParaRPr>
          </a:p>
          <a:p>
            <a:pPr marL="457200" lvl="0" indent="-330200" algn="just" rtl="0">
              <a:lnSpc>
                <a:spcPct val="150000"/>
              </a:lnSpc>
              <a:spcBef>
                <a:spcPts val="0"/>
              </a:spcBef>
              <a:spcAft>
                <a:spcPts val="0"/>
              </a:spcAft>
              <a:buClr>
                <a:srgbClr val="000000"/>
              </a:buClr>
              <a:buSzPts val="1600"/>
              <a:buFont typeface="Arial"/>
              <a:buChar char="●"/>
            </a:pPr>
            <a:endParaRPr lang="en-GB" sz="1800" dirty="0">
              <a:solidFill>
                <a:srgbClr val="000000"/>
              </a:solidFill>
              <a:latin typeface="Arial" panose="020B0604020202020204" pitchFamily="34" charset="0"/>
              <a:ea typeface="Arial"/>
              <a:cs typeface="Arial" panose="020B0604020202020204" pitchFamily="34" charset="0"/>
              <a:sym typeface="Arial"/>
            </a:endParaRPr>
          </a:p>
          <a:p>
            <a:pPr marL="12700" lvl="0" algn="just" rtl="0">
              <a:lnSpc>
                <a:spcPct val="150000"/>
              </a:lnSpc>
              <a:spcBef>
                <a:spcPts val="0"/>
              </a:spcBef>
              <a:spcAft>
                <a:spcPts val="0"/>
              </a:spcAft>
              <a:buClr>
                <a:schemeClr val="dk1"/>
              </a:buClr>
              <a:buSzPts val="1600"/>
            </a:pPr>
            <a:endParaRPr lang="en-GB" sz="1800" dirty="0">
              <a:solidFill>
                <a:srgbClr val="000000"/>
              </a:solidFill>
              <a:latin typeface="Arial" panose="020B0604020202020204" pitchFamily="34" charset="0"/>
              <a:cs typeface="Arial" panose="020B0604020202020204" pitchFamily="34" charset="0"/>
            </a:endParaRPr>
          </a:p>
          <a:p>
            <a:pPr marL="0" lvl="0" indent="0" algn="l" rtl="0">
              <a:lnSpc>
                <a:spcPct val="100000"/>
              </a:lnSpc>
              <a:spcBef>
                <a:spcPts val="0"/>
              </a:spcBef>
              <a:spcAft>
                <a:spcPts val="0"/>
              </a:spcAft>
              <a:buSzPts val="2800"/>
              <a:buNone/>
            </a:pPr>
            <a:endParaRPr sz="1600"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6"/>
          <p:cNvSpPr txBox="1">
            <a:spLocks noGrp="1"/>
          </p:cNvSpPr>
          <p:nvPr>
            <p:ph type="ctrTitle"/>
          </p:nvPr>
        </p:nvSpPr>
        <p:spPr>
          <a:xfrm>
            <a:off x="225249" y="124178"/>
            <a:ext cx="4771800" cy="575910"/>
          </a:xfrm>
          <a:prstGeom prst="rect">
            <a:avLst/>
          </a:prstGeom>
          <a:noFill/>
          <a:ln>
            <a:noFill/>
          </a:ln>
        </p:spPr>
        <p:txBody>
          <a:bodyPr spcFirstLastPara="1" wrap="square" lIns="91425" tIns="91425" rIns="91425" bIns="91425" anchor="ctr" anchorCtr="0">
            <a:noAutofit/>
          </a:bodyPr>
          <a:lstStyle/>
          <a:p>
            <a:pPr marL="0" lvl="0" indent="0" algn="just" rtl="0">
              <a:lnSpc>
                <a:spcPct val="150000"/>
              </a:lnSpc>
              <a:spcBef>
                <a:spcPts val="0"/>
              </a:spcBef>
              <a:spcAft>
                <a:spcPts val="0"/>
              </a:spcAft>
              <a:buSzPts val="5200"/>
              <a:buNone/>
            </a:pPr>
            <a:r>
              <a:rPr lang="en" sz="2800" b="1" dirty="0">
                <a:solidFill>
                  <a:srgbClr val="000000"/>
                </a:solidFill>
                <a:latin typeface="Arial" panose="020B0604020202020204" pitchFamily="34" charset="0"/>
                <a:cs typeface="Arial" panose="020B0604020202020204" pitchFamily="34" charset="0"/>
              </a:rPr>
              <a:t>RESEARCH QUESTIONS </a:t>
            </a:r>
            <a:endParaRPr sz="2800" dirty="0">
              <a:latin typeface="Arial" panose="020B0604020202020204" pitchFamily="34" charset="0"/>
              <a:cs typeface="Arial" panose="020B0604020202020204" pitchFamily="34" charset="0"/>
            </a:endParaRPr>
          </a:p>
        </p:txBody>
      </p:sp>
      <p:sp>
        <p:nvSpPr>
          <p:cNvPr id="132" name="Google Shape;132;p6"/>
          <p:cNvSpPr txBox="1">
            <a:spLocks noGrp="1"/>
          </p:cNvSpPr>
          <p:nvPr>
            <p:ph type="subTitle" idx="1"/>
          </p:nvPr>
        </p:nvSpPr>
        <p:spPr>
          <a:xfrm>
            <a:off x="428978" y="700088"/>
            <a:ext cx="8715022" cy="4731568"/>
          </a:xfrm>
          <a:prstGeom prst="rect">
            <a:avLst/>
          </a:prstGeom>
          <a:noFill/>
          <a:ln>
            <a:noFill/>
          </a:ln>
        </p:spPr>
        <p:txBody>
          <a:bodyPr spcFirstLastPara="1" wrap="square" lIns="91425" tIns="91425" rIns="91425" bIns="91425" anchor="t" anchorCtr="0">
            <a:noAutofit/>
          </a:bodyPr>
          <a:lstStyle/>
          <a:p>
            <a:pPr marL="457200" lvl="0" indent="-330200" algn="just" rtl="0">
              <a:lnSpc>
                <a:spcPct val="150000"/>
              </a:lnSpc>
              <a:spcBef>
                <a:spcPts val="0"/>
              </a:spcBef>
              <a:spcAft>
                <a:spcPts val="0"/>
              </a:spcAft>
              <a:buClr>
                <a:srgbClr val="000000"/>
              </a:buClr>
              <a:buSzPts val="1600"/>
              <a:buFont typeface="Arial"/>
              <a:buChar char="●"/>
            </a:pPr>
            <a:r>
              <a:rPr lang="en-GB" sz="1600" dirty="0">
                <a:solidFill>
                  <a:srgbClr val="000000"/>
                </a:solidFill>
                <a:latin typeface="Arial"/>
                <a:ea typeface="Arial"/>
                <a:cs typeface="Arial"/>
                <a:sym typeface="Arial"/>
              </a:rPr>
              <a:t>What is the current rate </a:t>
            </a:r>
            <a:r>
              <a:rPr lang="en-GB" sz="1600" dirty="0">
                <a:solidFill>
                  <a:schemeClr val="dk1"/>
                </a:solidFill>
                <a:latin typeface="Arial"/>
                <a:ea typeface="Arial"/>
                <a:cs typeface="Arial"/>
                <a:sym typeface="Arial"/>
              </a:rPr>
              <a:t>of physical activity among students </a:t>
            </a:r>
            <a:r>
              <a:rPr lang="en-GB" sz="1600" dirty="0">
                <a:solidFill>
                  <a:srgbClr val="000000"/>
                </a:solidFill>
                <a:latin typeface="Arial"/>
                <a:ea typeface="Arial"/>
                <a:cs typeface="Arial"/>
                <a:sym typeface="Arial"/>
              </a:rPr>
              <a:t>in a public university in the UK?</a:t>
            </a:r>
            <a:endParaRPr lang="en-GB" sz="1600" dirty="0">
              <a:solidFill>
                <a:srgbClr val="000000"/>
              </a:solidFill>
            </a:endParaRPr>
          </a:p>
          <a:p>
            <a:pPr marL="457200" lvl="0" indent="-330200" algn="just" rtl="0">
              <a:lnSpc>
                <a:spcPct val="150000"/>
              </a:lnSpc>
              <a:spcBef>
                <a:spcPts val="0"/>
              </a:spcBef>
              <a:spcAft>
                <a:spcPts val="0"/>
              </a:spcAft>
              <a:buClr>
                <a:srgbClr val="000000"/>
              </a:buClr>
              <a:buSzPts val="1600"/>
              <a:buFont typeface="Arial"/>
              <a:buChar char="●"/>
            </a:pPr>
            <a:r>
              <a:rPr lang="en-GB" sz="1600" dirty="0">
                <a:solidFill>
                  <a:srgbClr val="000000"/>
                </a:solidFill>
                <a:latin typeface="Arial"/>
                <a:ea typeface="Arial"/>
                <a:cs typeface="Arial"/>
                <a:sym typeface="Arial"/>
              </a:rPr>
              <a:t>What are the challenges that a public University has in physical activity participation?</a:t>
            </a:r>
            <a:endParaRPr lang="en-GB" sz="1600" dirty="0">
              <a:solidFill>
                <a:srgbClr val="000000"/>
              </a:solidFill>
            </a:endParaRPr>
          </a:p>
          <a:p>
            <a:pPr marL="457200" lvl="0" indent="-330200" algn="just" rtl="0">
              <a:lnSpc>
                <a:spcPct val="150000"/>
              </a:lnSpc>
              <a:spcBef>
                <a:spcPts val="0"/>
              </a:spcBef>
              <a:spcAft>
                <a:spcPts val="0"/>
              </a:spcAft>
              <a:buClr>
                <a:srgbClr val="000000"/>
              </a:buClr>
              <a:buSzPts val="1600"/>
              <a:buFont typeface="Arial"/>
              <a:buChar char="●"/>
            </a:pPr>
            <a:r>
              <a:rPr lang="en-GB" sz="1600" dirty="0">
                <a:solidFill>
                  <a:srgbClr val="000000"/>
                </a:solidFill>
                <a:latin typeface="Arial"/>
                <a:ea typeface="Arial"/>
                <a:cs typeface="Arial"/>
                <a:sym typeface="Arial"/>
              </a:rPr>
              <a:t>How does physical activity prevalence vary by gender among the public University students? </a:t>
            </a:r>
            <a:endParaRPr lang="en-GB" sz="1600" dirty="0">
              <a:solidFill>
                <a:srgbClr val="000000"/>
              </a:solidFill>
              <a:latin typeface="Arial" panose="020B0604020202020204" pitchFamily="34" charset="0"/>
              <a:cs typeface="Arial" panose="020B0604020202020204" pitchFamily="34" charset="0"/>
            </a:endParaRPr>
          </a:p>
          <a:p>
            <a:pPr marL="457200" lvl="0" indent="-330200" algn="just" rtl="0">
              <a:lnSpc>
                <a:spcPct val="150000"/>
              </a:lnSpc>
              <a:spcBef>
                <a:spcPts val="0"/>
              </a:spcBef>
              <a:spcAft>
                <a:spcPts val="0"/>
              </a:spcAft>
              <a:buClr>
                <a:schemeClr val="dk1"/>
              </a:buClr>
              <a:buSzPts val="1600"/>
              <a:buFont typeface="Arial"/>
              <a:buChar char="●"/>
            </a:pPr>
            <a:r>
              <a:rPr lang="en-GB" sz="1600" dirty="0">
                <a:solidFill>
                  <a:schemeClr val="dk1"/>
                </a:solidFill>
                <a:latin typeface="Arial" panose="020B0604020202020204" pitchFamily="34" charset="0"/>
                <a:cs typeface="Arial" panose="020B0604020202020204" pitchFamily="34" charset="0"/>
              </a:rPr>
              <a:t>What are the challenges for the physically inactive students in the campus?</a:t>
            </a:r>
          </a:p>
          <a:p>
            <a:pPr marL="457200" lvl="0" indent="-330200" algn="just" rtl="0">
              <a:lnSpc>
                <a:spcPct val="150000"/>
              </a:lnSpc>
              <a:spcBef>
                <a:spcPts val="0"/>
              </a:spcBef>
              <a:spcAft>
                <a:spcPts val="0"/>
              </a:spcAft>
              <a:buClr>
                <a:srgbClr val="000000"/>
              </a:buClr>
              <a:buSzPts val="1600"/>
              <a:buFont typeface="Arial"/>
              <a:buChar char="●"/>
            </a:pPr>
            <a:r>
              <a:rPr lang="en-GB" sz="1600" dirty="0">
                <a:solidFill>
                  <a:srgbClr val="000000"/>
                </a:solidFill>
                <a:latin typeface="Arial"/>
                <a:ea typeface="Arial"/>
                <a:cs typeface="Arial"/>
                <a:sym typeface="Arial"/>
              </a:rPr>
              <a:t>What is the benefit that physically active students have? </a:t>
            </a:r>
            <a:endParaRPr lang="en-GB" sz="1600" dirty="0">
              <a:solidFill>
                <a:srgbClr val="000000"/>
              </a:solidFill>
            </a:endParaRPr>
          </a:p>
          <a:p>
            <a:pPr marL="457200" lvl="0" indent="-330200" algn="just" rtl="0">
              <a:lnSpc>
                <a:spcPct val="150000"/>
              </a:lnSpc>
              <a:spcBef>
                <a:spcPts val="0"/>
              </a:spcBef>
              <a:spcAft>
                <a:spcPts val="0"/>
              </a:spcAft>
              <a:buClr>
                <a:srgbClr val="000000"/>
              </a:buClr>
              <a:buSzPts val="1600"/>
              <a:buFont typeface="Arial"/>
              <a:buChar char="●"/>
            </a:pPr>
            <a:r>
              <a:rPr lang="en-GB" sz="1600" dirty="0">
                <a:solidFill>
                  <a:srgbClr val="000000"/>
                </a:solidFill>
                <a:latin typeface="Arial"/>
                <a:ea typeface="Arial"/>
                <a:cs typeface="Arial"/>
                <a:sym typeface="Arial"/>
              </a:rPr>
              <a:t>What can the implementation of strategies that the public University should consider for promoting physical activity among their students? </a:t>
            </a:r>
          </a:p>
          <a:p>
            <a:pPr marL="0" lvl="0" indent="0" algn="l" rtl="0">
              <a:lnSpc>
                <a:spcPct val="100000"/>
              </a:lnSpc>
              <a:spcBef>
                <a:spcPts val="0"/>
              </a:spcBef>
              <a:spcAft>
                <a:spcPts val="0"/>
              </a:spcAft>
              <a:buSzPts val="2800"/>
              <a:buNone/>
            </a:pPr>
            <a:endParaRPr sz="1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7"/>
          <p:cNvSpPr txBox="1">
            <a:spLocks noGrp="1"/>
          </p:cNvSpPr>
          <p:nvPr>
            <p:ph type="ctrTitle"/>
          </p:nvPr>
        </p:nvSpPr>
        <p:spPr>
          <a:xfrm>
            <a:off x="300250" y="214159"/>
            <a:ext cx="7493400" cy="757200"/>
          </a:xfrm>
          <a:prstGeom prst="rect">
            <a:avLst/>
          </a:prstGeom>
          <a:noFill/>
          <a:ln>
            <a:noFill/>
          </a:ln>
        </p:spPr>
        <p:txBody>
          <a:bodyPr spcFirstLastPara="1" wrap="square" lIns="91425" tIns="91425" rIns="91425" bIns="91425" anchor="ctr" anchorCtr="0">
            <a:noAutofit/>
          </a:bodyPr>
          <a:lstStyle/>
          <a:p>
            <a:pPr marL="0" lvl="0" indent="0" algn="l" rtl="0">
              <a:lnSpc>
                <a:spcPct val="80000"/>
              </a:lnSpc>
              <a:spcBef>
                <a:spcPts val="0"/>
              </a:spcBef>
              <a:spcAft>
                <a:spcPts val="0"/>
              </a:spcAft>
              <a:buSzPts val="5200"/>
              <a:buNone/>
            </a:pPr>
            <a:r>
              <a:rPr lang="en" sz="2800" b="1" dirty="0">
                <a:latin typeface="Arial" panose="020B0604020202020204" pitchFamily="34" charset="0"/>
                <a:cs typeface="Arial" panose="020B0604020202020204" pitchFamily="34" charset="0"/>
              </a:rPr>
              <a:t>RESEARCH AIM</a:t>
            </a:r>
            <a:endParaRPr sz="2800" b="1" dirty="0">
              <a:latin typeface="Arial" panose="020B0604020202020204" pitchFamily="34" charset="0"/>
              <a:ea typeface="Arial"/>
              <a:cs typeface="Arial" panose="020B0604020202020204" pitchFamily="34" charset="0"/>
              <a:sym typeface="Arial"/>
            </a:endParaRPr>
          </a:p>
        </p:txBody>
      </p:sp>
      <p:sp>
        <p:nvSpPr>
          <p:cNvPr id="138" name="Google Shape;138;p7"/>
          <p:cNvSpPr txBox="1">
            <a:spLocks noGrp="1"/>
          </p:cNvSpPr>
          <p:nvPr>
            <p:ph type="subTitle" idx="1"/>
          </p:nvPr>
        </p:nvSpPr>
        <p:spPr>
          <a:xfrm>
            <a:off x="846667" y="1005225"/>
            <a:ext cx="7620000" cy="3442597"/>
          </a:xfrm>
          <a:prstGeom prst="rect">
            <a:avLst/>
          </a:prstGeom>
          <a:noFill/>
          <a:ln>
            <a:noFill/>
          </a:ln>
        </p:spPr>
        <p:txBody>
          <a:bodyPr spcFirstLastPara="1" wrap="square" lIns="91425" tIns="91425" rIns="91425" bIns="91425" anchor="t" anchorCtr="0">
            <a:noAutofit/>
          </a:bodyPr>
          <a:lstStyle/>
          <a:p>
            <a:pPr marL="457200" lvl="0" indent="-330200" algn="just" rtl="0">
              <a:lnSpc>
                <a:spcPct val="150000"/>
              </a:lnSpc>
              <a:spcBef>
                <a:spcPts val="0"/>
              </a:spcBef>
              <a:spcAft>
                <a:spcPts val="0"/>
              </a:spcAft>
              <a:buClr>
                <a:srgbClr val="000000"/>
              </a:buClr>
              <a:buSzPts val="1600"/>
              <a:buFont typeface="Arial"/>
              <a:buChar char="●"/>
            </a:pPr>
            <a:r>
              <a:rPr lang="en" sz="1800" dirty="0">
                <a:solidFill>
                  <a:srgbClr val="000000"/>
                </a:solidFill>
                <a:latin typeface="Arial"/>
                <a:ea typeface="Arial"/>
                <a:cs typeface="Arial"/>
                <a:sym typeface="Arial"/>
              </a:rPr>
              <a:t>The primary aim of this proposed research is to explore the prevalence of  physical activity among students in  public Universities.</a:t>
            </a:r>
            <a:endParaRPr sz="1800" dirty="0">
              <a:solidFill>
                <a:srgbClr val="000000"/>
              </a:solidFill>
              <a:latin typeface="Arial"/>
              <a:ea typeface="Arial"/>
              <a:cs typeface="Arial"/>
              <a:sym typeface="Arial"/>
            </a:endParaRPr>
          </a:p>
          <a:p>
            <a:pPr marL="457200" lvl="0" indent="0" algn="just" rtl="0">
              <a:lnSpc>
                <a:spcPct val="150000"/>
              </a:lnSpc>
              <a:spcBef>
                <a:spcPts val="0"/>
              </a:spcBef>
              <a:spcAft>
                <a:spcPts val="0"/>
              </a:spcAft>
              <a:buSzPts val="2800"/>
              <a:buNone/>
            </a:pPr>
            <a:endParaRPr sz="1800" dirty="0">
              <a:solidFill>
                <a:srgbClr val="000000"/>
              </a:solidFill>
            </a:endParaRPr>
          </a:p>
          <a:p>
            <a:pPr marL="457200" lvl="0" indent="-330200" algn="just" rtl="0">
              <a:lnSpc>
                <a:spcPct val="150000"/>
              </a:lnSpc>
              <a:spcBef>
                <a:spcPts val="0"/>
              </a:spcBef>
              <a:spcAft>
                <a:spcPts val="0"/>
              </a:spcAft>
              <a:buClr>
                <a:srgbClr val="000000"/>
              </a:buClr>
              <a:buSzPts val="1600"/>
              <a:buFont typeface="Arial"/>
              <a:buChar char="●"/>
            </a:pPr>
            <a:r>
              <a:rPr lang="en" sz="1800" dirty="0">
                <a:solidFill>
                  <a:srgbClr val="000000"/>
                </a:solidFill>
                <a:latin typeface="Arial"/>
                <a:ea typeface="Arial"/>
                <a:cs typeface="Arial"/>
                <a:sym typeface="Arial"/>
              </a:rPr>
              <a:t>The proposed study seeks to evaluate whether the public University provide opportunities or creates barriers for the students to consider physical activity in their daily life. </a:t>
            </a:r>
            <a:endParaRPr sz="1800" dirty="0">
              <a:solidFill>
                <a:srgbClr val="000000"/>
              </a:solidFill>
              <a:latin typeface="Arial"/>
              <a:ea typeface="Arial"/>
              <a:cs typeface="Arial"/>
              <a:sym typeface="Arial"/>
            </a:endParaRPr>
          </a:p>
          <a:p>
            <a:pPr marL="0" lvl="0" indent="0" algn="just" rtl="0">
              <a:lnSpc>
                <a:spcPct val="150000"/>
              </a:lnSpc>
              <a:spcBef>
                <a:spcPts val="0"/>
              </a:spcBef>
              <a:spcAft>
                <a:spcPts val="0"/>
              </a:spcAft>
              <a:buSzPts val="2800"/>
              <a:buNone/>
            </a:pPr>
            <a:endParaRPr sz="1600" dirty="0">
              <a:solidFill>
                <a:srgbClr val="000000"/>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8"/>
          <p:cNvSpPr txBox="1">
            <a:spLocks noGrp="1"/>
          </p:cNvSpPr>
          <p:nvPr>
            <p:ph type="ctrTitle"/>
          </p:nvPr>
        </p:nvSpPr>
        <p:spPr>
          <a:xfrm>
            <a:off x="131978" y="211950"/>
            <a:ext cx="8384700" cy="616500"/>
          </a:xfrm>
          <a:prstGeom prst="rect">
            <a:avLst/>
          </a:prstGeom>
          <a:noFill/>
          <a:ln>
            <a:noFill/>
          </a:ln>
        </p:spPr>
        <p:txBody>
          <a:bodyPr spcFirstLastPara="1" wrap="square" lIns="91425" tIns="91425" rIns="91425" bIns="91425" anchor="ctr" anchorCtr="0">
            <a:noAutofit/>
          </a:bodyPr>
          <a:lstStyle/>
          <a:p>
            <a:pPr marL="457200" lvl="0" indent="-228600" algn="just" rtl="0">
              <a:lnSpc>
                <a:spcPct val="150000"/>
              </a:lnSpc>
              <a:spcBef>
                <a:spcPts val="0"/>
              </a:spcBef>
              <a:spcAft>
                <a:spcPts val="0"/>
              </a:spcAft>
              <a:buSzPts val="5200"/>
              <a:buNone/>
            </a:pPr>
            <a:r>
              <a:rPr lang="en" sz="2800" b="1" dirty="0">
                <a:solidFill>
                  <a:srgbClr val="000000"/>
                </a:solidFill>
                <a:latin typeface="Arial" panose="020B0604020202020204" pitchFamily="34" charset="0"/>
                <a:cs typeface="Arial" panose="020B0604020202020204" pitchFamily="34" charset="0"/>
              </a:rPr>
              <a:t>RESEARCH OBJECTIVES </a:t>
            </a:r>
            <a:endParaRPr sz="2800" dirty="0">
              <a:latin typeface="Arial" panose="020B0604020202020204" pitchFamily="34" charset="0"/>
              <a:cs typeface="Arial" panose="020B0604020202020204" pitchFamily="34" charset="0"/>
            </a:endParaRPr>
          </a:p>
        </p:txBody>
      </p:sp>
      <p:sp>
        <p:nvSpPr>
          <p:cNvPr id="144" name="Google Shape;144;p8"/>
          <p:cNvSpPr txBox="1">
            <a:spLocks noGrp="1"/>
          </p:cNvSpPr>
          <p:nvPr>
            <p:ph type="subTitle" idx="1"/>
          </p:nvPr>
        </p:nvSpPr>
        <p:spPr>
          <a:xfrm>
            <a:off x="1214438" y="935831"/>
            <a:ext cx="6905386" cy="2536694"/>
          </a:xfrm>
          <a:prstGeom prst="rect">
            <a:avLst/>
          </a:prstGeom>
          <a:noFill/>
          <a:ln>
            <a:noFill/>
          </a:ln>
        </p:spPr>
        <p:txBody>
          <a:bodyPr spcFirstLastPara="1" wrap="square" lIns="91425" tIns="91425" rIns="91425" bIns="91425" anchor="t" anchorCtr="0">
            <a:noAutofit/>
          </a:bodyPr>
          <a:lstStyle/>
          <a:p>
            <a:pPr marL="457200" lvl="0" indent="-330200" algn="just" rtl="0">
              <a:lnSpc>
                <a:spcPct val="150000"/>
              </a:lnSpc>
              <a:spcBef>
                <a:spcPts val="0"/>
              </a:spcBef>
              <a:spcAft>
                <a:spcPts val="0"/>
              </a:spcAft>
              <a:buClr>
                <a:srgbClr val="000000"/>
              </a:buClr>
              <a:buSzPts val="1600"/>
              <a:buFont typeface="Arial"/>
              <a:buChar char="●"/>
            </a:pPr>
            <a:r>
              <a:rPr lang="en" sz="1800" dirty="0">
                <a:solidFill>
                  <a:srgbClr val="000000"/>
                </a:solidFill>
                <a:latin typeface="Arial" panose="020B0604020202020204" pitchFamily="34" charset="0"/>
                <a:ea typeface="Arial"/>
                <a:cs typeface="Arial" panose="020B0604020202020204" pitchFamily="34" charset="0"/>
                <a:sym typeface="Arial"/>
              </a:rPr>
              <a:t>To explore the current rate of physical activity among students in a public university in the UK. </a:t>
            </a:r>
            <a:endParaRPr sz="1800" dirty="0">
              <a:solidFill>
                <a:srgbClr val="000000"/>
              </a:solidFill>
              <a:latin typeface="Arial" panose="020B0604020202020204" pitchFamily="34" charset="0"/>
              <a:ea typeface="Arial"/>
              <a:cs typeface="Arial" panose="020B0604020202020204" pitchFamily="34" charset="0"/>
              <a:sym typeface="Arial"/>
            </a:endParaRPr>
          </a:p>
          <a:p>
            <a:pPr marL="457200" lvl="0" indent="0" algn="just" rtl="0">
              <a:lnSpc>
                <a:spcPct val="150000"/>
              </a:lnSpc>
              <a:spcBef>
                <a:spcPts val="0"/>
              </a:spcBef>
              <a:spcAft>
                <a:spcPts val="0"/>
              </a:spcAft>
              <a:buSzPts val="2800"/>
              <a:buNone/>
            </a:pPr>
            <a:endParaRPr sz="1800" dirty="0">
              <a:solidFill>
                <a:srgbClr val="000000"/>
              </a:solidFill>
              <a:latin typeface="Arial" panose="020B0604020202020204" pitchFamily="34" charset="0"/>
              <a:cs typeface="Arial" panose="020B0604020202020204" pitchFamily="34" charset="0"/>
            </a:endParaRPr>
          </a:p>
          <a:p>
            <a:pPr marL="457200" lvl="0" indent="-330200" algn="just" rtl="0">
              <a:lnSpc>
                <a:spcPct val="150000"/>
              </a:lnSpc>
              <a:spcBef>
                <a:spcPts val="0"/>
              </a:spcBef>
              <a:spcAft>
                <a:spcPts val="0"/>
              </a:spcAft>
              <a:buClr>
                <a:srgbClr val="000000"/>
              </a:buClr>
              <a:buSzPts val="1600"/>
              <a:buFont typeface="Arial"/>
              <a:buChar char="●"/>
            </a:pPr>
            <a:r>
              <a:rPr lang="en" sz="1800" dirty="0">
                <a:solidFill>
                  <a:srgbClr val="000000"/>
                </a:solidFill>
                <a:latin typeface="Arial" panose="020B0604020202020204" pitchFamily="34" charset="0"/>
                <a:ea typeface="Arial"/>
                <a:cs typeface="Arial" panose="020B0604020202020204" pitchFamily="34" charset="0"/>
                <a:sym typeface="Arial"/>
              </a:rPr>
              <a:t>To address the challenges that a public University has in physical activity participation and how the university policies contribute toward the challenges.  </a:t>
            </a:r>
            <a:endParaRPr sz="1800" dirty="0">
              <a:solidFill>
                <a:srgbClr val="000000"/>
              </a:solidFill>
              <a:latin typeface="Arial" panose="020B0604020202020204" pitchFamily="34" charset="0"/>
              <a:ea typeface="Arial"/>
              <a:cs typeface="Arial" panose="020B0604020202020204" pitchFamily="34" charset="0"/>
              <a:sym typeface="Arial"/>
            </a:endParaRPr>
          </a:p>
          <a:p>
            <a:pPr marL="457200" lvl="0" indent="0" algn="just" rtl="0">
              <a:lnSpc>
                <a:spcPct val="150000"/>
              </a:lnSpc>
              <a:spcBef>
                <a:spcPts val="0"/>
              </a:spcBef>
              <a:spcAft>
                <a:spcPts val="0"/>
              </a:spcAft>
              <a:buSzPts val="2800"/>
              <a:buNone/>
            </a:pPr>
            <a:endParaRPr sz="1800" dirty="0">
              <a:solidFill>
                <a:srgbClr val="000000"/>
              </a:solidFill>
              <a:latin typeface="Arial" panose="020B0604020202020204" pitchFamily="34" charset="0"/>
              <a:cs typeface="Arial" panose="020B0604020202020204" pitchFamily="34" charset="0"/>
            </a:endParaRPr>
          </a:p>
          <a:p>
            <a:pPr marL="457200" lvl="0" indent="-330200" algn="just" rtl="0">
              <a:lnSpc>
                <a:spcPct val="150000"/>
              </a:lnSpc>
              <a:spcBef>
                <a:spcPts val="0"/>
              </a:spcBef>
              <a:spcAft>
                <a:spcPts val="0"/>
              </a:spcAft>
              <a:buClr>
                <a:srgbClr val="000000"/>
              </a:buClr>
              <a:buSzPts val="1600"/>
              <a:buFont typeface="Arial"/>
              <a:buChar char="●"/>
            </a:pPr>
            <a:r>
              <a:rPr lang="en" sz="1800" dirty="0">
                <a:solidFill>
                  <a:srgbClr val="000000"/>
                </a:solidFill>
                <a:latin typeface="Arial" panose="020B0604020202020204" pitchFamily="34" charset="0"/>
                <a:ea typeface="Arial"/>
                <a:cs typeface="Arial" panose="020B0604020202020204" pitchFamily="34" charset="0"/>
                <a:sym typeface="Arial"/>
              </a:rPr>
              <a:t>To understand if among the public University students the prevalence of physical activity varies by gender. </a:t>
            </a:r>
            <a:endParaRPr sz="1800" dirty="0">
              <a:solidFill>
                <a:srgbClr val="000000"/>
              </a:solidFill>
              <a:latin typeface="Arial" panose="020B0604020202020204" pitchFamily="34" charset="0"/>
              <a:ea typeface="Arial"/>
              <a:cs typeface="Arial" panose="020B0604020202020204" pitchFamily="34" charset="0"/>
              <a:sym typeface="Arial"/>
            </a:endParaRPr>
          </a:p>
          <a:p>
            <a:pPr marL="0" lvl="0" indent="0" algn="l" rtl="0">
              <a:lnSpc>
                <a:spcPct val="100000"/>
              </a:lnSpc>
              <a:spcBef>
                <a:spcPts val="0"/>
              </a:spcBef>
              <a:spcAft>
                <a:spcPts val="0"/>
              </a:spcAft>
              <a:buSzPts val="2800"/>
              <a:buNone/>
            </a:pPr>
            <a:endParaRPr sz="1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9"/>
          <p:cNvSpPr txBox="1">
            <a:spLocks noGrp="1"/>
          </p:cNvSpPr>
          <p:nvPr>
            <p:ph type="ctrTitle"/>
          </p:nvPr>
        </p:nvSpPr>
        <p:spPr>
          <a:xfrm>
            <a:off x="553452" y="182900"/>
            <a:ext cx="4950657" cy="754500"/>
          </a:xfrm>
          <a:prstGeom prst="rect">
            <a:avLst/>
          </a:prstGeom>
          <a:noFill/>
          <a:ln>
            <a:noFill/>
          </a:ln>
        </p:spPr>
        <p:txBody>
          <a:bodyPr spcFirstLastPara="1" wrap="square" lIns="91425" tIns="91425" rIns="91425" bIns="91425" anchor="ctr" anchorCtr="0">
            <a:noAutofit/>
          </a:bodyPr>
          <a:lstStyle/>
          <a:p>
            <a:pPr marL="0" lvl="0" indent="0" algn="l" rtl="0">
              <a:lnSpc>
                <a:spcPct val="80000"/>
              </a:lnSpc>
              <a:spcBef>
                <a:spcPts val="0"/>
              </a:spcBef>
              <a:spcAft>
                <a:spcPts val="0"/>
              </a:spcAft>
              <a:buSzPts val="5200"/>
              <a:buNone/>
            </a:pPr>
            <a:r>
              <a:rPr lang="en" sz="2800" b="1" dirty="0">
                <a:solidFill>
                  <a:srgbClr val="000000"/>
                </a:solidFill>
                <a:latin typeface="Arial" panose="020B0604020202020204" pitchFamily="34" charset="0"/>
                <a:ea typeface="Arial"/>
                <a:cs typeface="Arial" panose="020B0604020202020204" pitchFamily="34" charset="0"/>
                <a:sym typeface="Arial"/>
              </a:rPr>
              <a:t>R</a:t>
            </a:r>
            <a:r>
              <a:rPr lang="en" sz="2800" b="1" dirty="0">
                <a:solidFill>
                  <a:srgbClr val="000000"/>
                </a:solidFill>
                <a:latin typeface="Arial" panose="020B0604020202020204" pitchFamily="34" charset="0"/>
                <a:cs typeface="Arial" panose="020B0604020202020204" pitchFamily="34" charset="0"/>
              </a:rPr>
              <a:t>ESEARCH OBJECTIVES </a:t>
            </a:r>
            <a:endParaRPr sz="2800" b="1" dirty="0">
              <a:latin typeface="Arial" panose="020B0604020202020204" pitchFamily="34" charset="0"/>
              <a:cs typeface="Arial" panose="020B0604020202020204" pitchFamily="34" charset="0"/>
            </a:endParaRPr>
          </a:p>
        </p:txBody>
      </p:sp>
      <p:sp>
        <p:nvSpPr>
          <p:cNvPr id="150" name="Google Shape;150;p9"/>
          <p:cNvSpPr txBox="1">
            <a:spLocks noGrp="1"/>
          </p:cNvSpPr>
          <p:nvPr>
            <p:ph type="subTitle" idx="1"/>
          </p:nvPr>
        </p:nvSpPr>
        <p:spPr>
          <a:xfrm>
            <a:off x="553453" y="937400"/>
            <a:ext cx="7947080" cy="4549000"/>
          </a:xfrm>
          <a:prstGeom prst="rect">
            <a:avLst/>
          </a:prstGeom>
          <a:noFill/>
          <a:ln>
            <a:noFill/>
          </a:ln>
        </p:spPr>
        <p:txBody>
          <a:bodyPr spcFirstLastPara="1" wrap="square" lIns="91425" tIns="91425" rIns="91425" bIns="91425" anchor="t" anchorCtr="0">
            <a:noAutofit/>
          </a:bodyPr>
          <a:lstStyle/>
          <a:p>
            <a:pPr marL="457200" lvl="0" indent="-336550" algn="just" rtl="0">
              <a:lnSpc>
                <a:spcPct val="150000"/>
              </a:lnSpc>
              <a:spcBef>
                <a:spcPts val="0"/>
              </a:spcBef>
              <a:spcAft>
                <a:spcPts val="0"/>
              </a:spcAft>
              <a:buClr>
                <a:srgbClr val="000000"/>
              </a:buClr>
              <a:buSzPts val="1700"/>
              <a:buFont typeface="Arial"/>
              <a:buChar char="●"/>
            </a:pPr>
            <a:r>
              <a:rPr lang="en" sz="1800" dirty="0">
                <a:solidFill>
                  <a:srgbClr val="000000"/>
                </a:solidFill>
                <a:latin typeface="Arial"/>
                <a:ea typeface="Arial"/>
                <a:cs typeface="Arial"/>
                <a:sym typeface="Arial"/>
              </a:rPr>
              <a:t>To identify the</a:t>
            </a:r>
            <a:r>
              <a:rPr lang="en" sz="1800" dirty="0">
                <a:solidFill>
                  <a:srgbClr val="000000"/>
                </a:solidFill>
              </a:rPr>
              <a:t> </a:t>
            </a:r>
            <a:r>
              <a:rPr lang="en" sz="1800" dirty="0">
                <a:solidFill>
                  <a:srgbClr val="000000"/>
                </a:solidFill>
                <a:latin typeface="Arial" panose="020B0604020202020204" pitchFamily="34" charset="0"/>
                <a:cs typeface="Arial" panose="020B0604020202020204" pitchFamily="34" charset="0"/>
              </a:rPr>
              <a:t>the issues faced by the physically inactive students. </a:t>
            </a:r>
            <a:endParaRPr sz="1800" dirty="0">
              <a:solidFill>
                <a:srgbClr val="000000"/>
              </a:solidFill>
              <a:latin typeface="Arial" panose="020B0604020202020204" pitchFamily="34" charset="0"/>
              <a:cs typeface="Arial" panose="020B0604020202020204" pitchFamily="34" charset="0"/>
            </a:endParaRPr>
          </a:p>
          <a:p>
            <a:pPr marL="457200" lvl="0" indent="0" algn="just" rtl="0">
              <a:lnSpc>
                <a:spcPct val="150000"/>
              </a:lnSpc>
              <a:spcBef>
                <a:spcPts val="0"/>
              </a:spcBef>
              <a:spcAft>
                <a:spcPts val="0"/>
              </a:spcAft>
              <a:buSzPts val="2800"/>
              <a:buNone/>
            </a:pPr>
            <a:endParaRPr sz="1800" dirty="0">
              <a:solidFill>
                <a:srgbClr val="000000"/>
              </a:solidFill>
              <a:latin typeface="Arial" panose="020B0604020202020204" pitchFamily="34" charset="0"/>
              <a:cs typeface="Arial" panose="020B0604020202020204" pitchFamily="34" charset="0"/>
            </a:endParaRPr>
          </a:p>
          <a:p>
            <a:pPr marL="457200" lvl="0" indent="-336550" algn="just" rtl="0">
              <a:lnSpc>
                <a:spcPct val="150000"/>
              </a:lnSpc>
              <a:spcBef>
                <a:spcPts val="0"/>
              </a:spcBef>
              <a:spcAft>
                <a:spcPts val="0"/>
              </a:spcAft>
              <a:buClr>
                <a:srgbClr val="000000"/>
              </a:buClr>
              <a:buSzPts val="1700"/>
              <a:buFont typeface="Arial"/>
              <a:buChar char="●"/>
            </a:pPr>
            <a:r>
              <a:rPr lang="en" sz="1800" dirty="0">
                <a:solidFill>
                  <a:srgbClr val="000000"/>
                </a:solidFill>
                <a:latin typeface="Arial"/>
                <a:ea typeface="Arial"/>
                <a:cs typeface="Arial"/>
                <a:sym typeface="Arial"/>
              </a:rPr>
              <a:t>To identify the benefits that physically active students have.</a:t>
            </a:r>
            <a:endParaRPr sz="1800" dirty="0">
              <a:solidFill>
                <a:srgbClr val="000000"/>
              </a:solidFill>
              <a:latin typeface="Arial"/>
              <a:ea typeface="Arial"/>
              <a:cs typeface="Arial"/>
              <a:sym typeface="Arial"/>
            </a:endParaRPr>
          </a:p>
          <a:p>
            <a:pPr marL="457200" lvl="0" indent="0" algn="just" rtl="0">
              <a:lnSpc>
                <a:spcPct val="150000"/>
              </a:lnSpc>
              <a:spcBef>
                <a:spcPts val="0"/>
              </a:spcBef>
              <a:spcAft>
                <a:spcPts val="0"/>
              </a:spcAft>
              <a:buSzPts val="2800"/>
              <a:buNone/>
            </a:pPr>
            <a:endParaRPr sz="1800" dirty="0">
              <a:solidFill>
                <a:srgbClr val="000000"/>
              </a:solidFill>
            </a:endParaRPr>
          </a:p>
          <a:p>
            <a:pPr marL="457200" lvl="0" indent="-311150" algn="just" rtl="0">
              <a:lnSpc>
                <a:spcPct val="150000"/>
              </a:lnSpc>
              <a:spcBef>
                <a:spcPts val="0"/>
              </a:spcBef>
              <a:spcAft>
                <a:spcPts val="0"/>
              </a:spcAft>
              <a:buClr>
                <a:srgbClr val="000000"/>
              </a:buClr>
              <a:buSzPts val="1300"/>
              <a:buFont typeface="Arial"/>
              <a:buChar char="●"/>
            </a:pPr>
            <a:r>
              <a:rPr lang="en" sz="1800" dirty="0">
                <a:solidFill>
                  <a:srgbClr val="000000"/>
                </a:solidFill>
                <a:latin typeface="Arial"/>
                <a:ea typeface="Arial"/>
                <a:cs typeface="Arial"/>
                <a:sym typeface="Arial"/>
              </a:rPr>
              <a:t>To address the implementation of strategies that the public University should consider for promoting physical activity among their students</a:t>
            </a:r>
            <a:r>
              <a:rPr lang="en" sz="1600" dirty="0">
                <a:solidFill>
                  <a:srgbClr val="000000"/>
                </a:solidFill>
                <a:latin typeface="Arial"/>
                <a:ea typeface="Arial"/>
                <a:cs typeface="Arial"/>
                <a:sym typeface="Arial"/>
              </a:rPr>
              <a:t>.</a:t>
            </a:r>
            <a:endParaRPr sz="1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10"/>
          <p:cNvSpPr txBox="1">
            <a:spLocks noGrp="1"/>
          </p:cNvSpPr>
          <p:nvPr>
            <p:ph type="ctrTitle"/>
          </p:nvPr>
        </p:nvSpPr>
        <p:spPr>
          <a:xfrm>
            <a:off x="285540" y="55310"/>
            <a:ext cx="4903148" cy="755933"/>
          </a:xfrm>
          <a:prstGeom prst="rect">
            <a:avLst/>
          </a:prstGeom>
          <a:noFill/>
          <a:ln>
            <a:noFill/>
          </a:ln>
        </p:spPr>
        <p:txBody>
          <a:bodyPr spcFirstLastPara="1" wrap="square" lIns="91425" tIns="91425" rIns="91425" bIns="91425" anchor="ctr" anchorCtr="0">
            <a:noAutofit/>
          </a:bodyPr>
          <a:lstStyle/>
          <a:p>
            <a:pPr marL="457200" lvl="0" indent="-228600" algn="just" rtl="0">
              <a:lnSpc>
                <a:spcPct val="150000"/>
              </a:lnSpc>
              <a:spcBef>
                <a:spcPts val="0"/>
              </a:spcBef>
              <a:spcAft>
                <a:spcPts val="0"/>
              </a:spcAft>
              <a:buSzPts val="5200"/>
              <a:buNone/>
            </a:pPr>
            <a:r>
              <a:rPr lang="en" sz="2800" b="1" dirty="0">
                <a:solidFill>
                  <a:srgbClr val="000000"/>
                </a:solidFill>
                <a:latin typeface="Arial" panose="020B0604020202020204" pitchFamily="34" charset="0"/>
                <a:cs typeface="Arial" panose="020B0604020202020204" pitchFamily="34" charset="0"/>
              </a:rPr>
              <a:t>STUDY METHODOLOGY</a:t>
            </a:r>
            <a:endParaRPr sz="2800" dirty="0">
              <a:latin typeface="Arial" panose="020B0604020202020204" pitchFamily="34" charset="0"/>
              <a:cs typeface="Arial" panose="020B0604020202020204" pitchFamily="34" charset="0"/>
            </a:endParaRPr>
          </a:p>
        </p:txBody>
      </p:sp>
      <p:sp>
        <p:nvSpPr>
          <p:cNvPr id="156" name="Google Shape;156;p10"/>
          <p:cNvSpPr txBox="1">
            <a:spLocks noGrp="1"/>
          </p:cNvSpPr>
          <p:nvPr>
            <p:ph type="subTitle" idx="1"/>
          </p:nvPr>
        </p:nvSpPr>
        <p:spPr>
          <a:xfrm>
            <a:off x="276471" y="414337"/>
            <a:ext cx="8681630" cy="4161301"/>
          </a:xfrm>
          <a:prstGeom prst="rect">
            <a:avLst/>
          </a:prstGeom>
          <a:noFill/>
          <a:ln>
            <a:noFill/>
          </a:ln>
        </p:spPr>
        <p:txBody>
          <a:bodyPr spcFirstLastPara="1" wrap="square" lIns="91425" tIns="91425" rIns="91425" bIns="91425" anchor="t" anchorCtr="0">
            <a:noAutofit/>
          </a:bodyPr>
          <a:lstStyle/>
          <a:p>
            <a:pPr marL="457200" lvl="0" indent="0" algn="just" rtl="0">
              <a:lnSpc>
                <a:spcPct val="150000"/>
              </a:lnSpc>
              <a:spcBef>
                <a:spcPts val="0"/>
              </a:spcBef>
              <a:spcAft>
                <a:spcPts val="0"/>
              </a:spcAft>
              <a:buSzPts val="2800"/>
              <a:buNone/>
            </a:pPr>
            <a:endParaRPr sz="1600" dirty="0">
              <a:solidFill>
                <a:srgbClr val="000000"/>
              </a:solidFill>
            </a:endParaRPr>
          </a:p>
          <a:p>
            <a:pPr marL="457200" lvl="0" indent="-330200" algn="just" rtl="0">
              <a:lnSpc>
                <a:spcPct val="150000"/>
              </a:lnSpc>
              <a:spcBef>
                <a:spcPts val="0"/>
              </a:spcBef>
              <a:spcAft>
                <a:spcPts val="0"/>
              </a:spcAft>
              <a:buClr>
                <a:srgbClr val="000000"/>
              </a:buClr>
              <a:buSzPts val="1600"/>
              <a:buFont typeface="Arial"/>
              <a:buChar char="●"/>
            </a:pPr>
            <a:r>
              <a:rPr lang="en" sz="1800" dirty="0">
                <a:solidFill>
                  <a:srgbClr val="000000"/>
                </a:solidFill>
                <a:latin typeface="Arial"/>
                <a:ea typeface="Arial"/>
                <a:cs typeface="Arial"/>
                <a:sym typeface="Arial"/>
              </a:rPr>
              <a:t>Research methodology is the systematic approach and techniques that the researcher uses to conduct a research study by gathering information, analyzing that data to appropriately answer the research questions (Pandey and Pandey, 2021). </a:t>
            </a:r>
            <a:endParaRPr sz="1800" dirty="0">
              <a:solidFill>
                <a:srgbClr val="000000"/>
              </a:solidFill>
              <a:latin typeface="Arial"/>
              <a:ea typeface="Arial"/>
              <a:cs typeface="Arial"/>
              <a:sym typeface="Arial"/>
            </a:endParaRPr>
          </a:p>
          <a:p>
            <a:pPr marL="0" lvl="0" indent="0" algn="just" rtl="0">
              <a:lnSpc>
                <a:spcPct val="150000"/>
              </a:lnSpc>
              <a:spcBef>
                <a:spcPts val="0"/>
              </a:spcBef>
              <a:spcAft>
                <a:spcPts val="0"/>
              </a:spcAft>
              <a:buSzPts val="2800"/>
              <a:buNone/>
            </a:pPr>
            <a:endParaRPr sz="1600" dirty="0">
              <a:solidFill>
                <a:schemeClr val="dk1"/>
              </a:solidFill>
              <a:latin typeface="Arial"/>
              <a:ea typeface="Arial"/>
              <a:cs typeface="Arial"/>
              <a:sym typeface="Arial"/>
            </a:endParaRPr>
          </a:p>
          <a:p>
            <a:pPr marL="0" lvl="0" indent="0" algn="l" rtl="0">
              <a:lnSpc>
                <a:spcPct val="100000"/>
              </a:lnSpc>
              <a:spcBef>
                <a:spcPts val="0"/>
              </a:spcBef>
              <a:spcAft>
                <a:spcPts val="0"/>
              </a:spcAft>
              <a:buSzPts val="2800"/>
              <a:buNone/>
            </a:pPr>
            <a:endParaRPr sz="1600" dirty="0"/>
          </a:p>
        </p:txBody>
      </p:sp>
      <p:sp>
        <p:nvSpPr>
          <p:cNvPr id="157" name="Google Shape;157;p10"/>
          <p:cNvSpPr txBox="1"/>
          <p:nvPr/>
        </p:nvSpPr>
        <p:spPr>
          <a:xfrm>
            <a:off x="276472" y="2571750"/>
            <a:ext cx="8681630" cy="2362915"/>
          </a:xfrm>
          <a:prstGeom prst="rect">
            <a:avLst/>
          </a:prstGeom>
          <a:noFill/>
          <a:ln>
            <a:noFill/>
          </a:ln>
        </p:spPr>
        <p:txBody>
          <a:bodyPr spcFirstLastPara="1" wrap="square" lIns="91425" tIns="91425" rIns="91425" bIns="91425" anchor="t" anchorCtr="0">
            <a:noAutofit/>
          </a:bodyPr>
          <a:lstStyle/>
          <a:p>
            <a:pPr marL="457200" marR="0" lvl="0" indent="-330200" algn="just" rtl="0">
              <a:lnSpc>
                <a:spcPct val="150000"/>
              </a:lnSpc>
              <a:spcBef>
                <a:spcPts val="0"/>
              </a:spcBef>
              <a:spcAft>
                <a:spcPts val="0"/>
              </a:spcAft>
              <a:buClr>
                <a:schemeClr val="dk1"/>
              </a:buClr>
              <a:buSzPts val="1600"/>
              <a:buFont typeface="Arial"/>
              <a:buChar char="●"/>
            </a:pPr>
            <a:r>
              <a:rPr lang="en" dirty="0">
                <a:solidFill>
                  <a:schemeClr val="dk1"/>
                </a:solidFill>
                <a:latin typeface="Arial"/>
                <a:ea typeface="Arial"/>
                <a:cs typeface="Arial"/>
                <a:sym typeface="Arial"/>
              </a:rPr>
              <a:t> </a:t>
            </a:r>
            <a:r>
              <a:rPr lang="en" sz="1800" b="0" i="0" u="none" strike="noStrike" cap="none" dirty="0">
                <a:solidFill>
                  <a:schemeClr val="dk1"/>
                </a:solidFill>
                <a:latin typeface="Arial"/>
                <a:ea typeface="Arial"/>
                <a:cs typeface="Arial"/>
                <a:sym typeface="Arial"/>
              </a:rPr>
              <a:t>In the proposed research the researcher will </a:t>
            </a:r>
            <a:r>
              <a:rPr lang="en" dirty="0">
                <a:solidFill>
                  <a:schemeClr val="dk1"/>
                </a:solidFill>
                <a:latin typeface="Arial"/>
                <a:ea typeface="Arial"/>
                <a:cs typeface="Arial"/>
                <a:sym typeface="Arial"/>
              </a:rPr>
              <a:t>applied</a:t>
            </a:r>
            <a:r>
              <a:rPr lang="en" sz="1800" b="0" i="0" u="none" strike="noStrike" cap="none" dirty="0">
                <a:solidFill>
                  <a:schemeClr val="dk1"/>
                </a:solidFill>
                <a:latin typeface="Arial"/>
                <a:ea typeface="Arial"/>
                <a:cs typeface="Arial"/>
                <a:sym typeface="Arial"/>
              </a:rPr>
              <a:t> a quantitative research method. The quantitative research method is the method which focuses on numerical data, statistical analysis and uses measurable variables ts in  Public University</a:t>
            </a:r>
            <a:r>
              <a:rPr lang="en" sz="1600" b="0" i="0" u="none" strike="noStrike" cap="none" dirty="0">
                <a:solidFill>
                  <a:schemeClr val="dk1"/>
                </a:solidFill>
                <a:latin typeface="Arial"/>
                <a:ea typeface="Arial"/>
                <a:cs typeface="Arial"/>
                <a:sym typeface="Arial"/>
              </a:rPr>
              <a:t>. </a:t>
            </a:r>
            <a:endParaRPr sz="1400" b="0" i="0" u="none" strike="noStrike" cap="none" dirty="0">
              <a:solidFill>
                <a:srgbClr val="000000"/>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11"/>
          <p:cNvSpPr txBox="1">
            <a:spLocks noGrp="1"/>
          </p:cNvSpPr>
          <p:nvPr>
            <p:ph type="ctrTitle"/>
          </p:nvPr>
        </p:nvSpPr>
        <p:spPr>
          <a:xfrm>
            <a:off x="124178" y="97649"/>
            <a:ext cx="7748070" cy="771596"/>
          </a:xfrm>
          <a:prstGeom prst="rect">
            <a:avLst/>
          </a:prstGeom>
          <a:noFill/>
          <a:ln>
            <a:noFill/>
          </a:ln>
        </p:spPr>
        <p:txBody>
          <a:bodyPr spcFirstLastPara="1" wrap="square" lIns="91425" tIns="91425" rIns="91425" bIns="91425" anchor="ctr" anchorCtr="0">
            <a:noAutofit/>
          </a:bodyPr>
          <a:lstStyle/>
          <a:p>
            <a:pPr marL="457200" lvl="0" indent="-228600" algn="just" rtl="0">
              <a:lnSpc>
                <a:spcPct val="150000"/>
              </a:lnSpc>
              <a:spcBef>
                <a:spcPts val="0"/>
              </a:spcBef>
              <a:spcAft>
                <a:spcPts val="0"/>
              </a:spcAft>
              <a:buSzPts val="5200"/>
              <a:buNone/>
            </a:pPr>
            <a:r>
              <a:rPr lang="en" sz="2800" b="1" dirty="0">
                <a:solidFill>
                  <a:srgbClr val="000000"/>
                </a:solidFill>
                <a:latin typeface="Arial" panose="020B0604020202020204" pitchFamily="34" charset="0"/>
                <a:cs typeface="Arial" panose="020B0604020202020204" pitchFamily="34" charset="0"/>
              </a:rPr>
              <a:t>JUSTIFICATION OF THE METHODOLOGY </a:t>
            </a:r>
            <a:endParaRPr sz="2800" dirty="0">
              <a:latin typeface="Arial" panose="020B0604020202020204" pitchFamily="34" charset="0"/>
              <a:cs typeface="Arial" panose="020B0604020202020204" pitchFamily="34" charset="0"/>
            </a:endParaRPr>
          </a:p>
        </p:txBody>
      </p:sp>
      <p:sp>
        <p:nvSpPr>
          <p:cNvPr id="163" name="Google Shape;163;p11"/>
          <p:cNvSpPr txBox="1">
            <a:spLocks noGrp="1"/>
          </p:cNvSpPr>
          <p:nvPr>
            <p:ph type="subTitle" idx="1"/>
          </p:nvPr>
        </p:nvSpPr>
        <p:spPr>
          <a:xfrm>
            <a:off x="124179" y="587023"/>
            <a:ext cx="8410222" cy="1580446"/>
          </a:xfrm>
          <a:prstGeom prst="rect">
            <a:avLst/>
          </a:prstGeom>
          <a:noFill/>
          <a:ln>
            <a:noFill/>
          </a:ln>
        </p:spPr>
        <p:txBody>
          <a:bodyPr spcFirstLastPara="1" wrap="square" lIns="91425" tIns="91425" rIns="91425" bIns="91425" anchor="t" anchorCtr="0">
            <a:noAutofit/>
          </a:bodyPr>
          <a:lstStyle/>
          <a:p>
            <a:pPr marL="457200" lvl="0" indent="0" algn="just" rtl="0">
              <a:lnSpc>
                <a:spcPct val="150000"/>
              </a:lnSpc>
              <a:spcBef>
                <a:spcPts val="0"/>
              </a:spcBef>
              <a:spcAft>
                <a:spcPts val="0"/>
              </a:spcAft>
              <a:buSzPts val="2800"/>
              <a:buNone/>
            </a:pPr>
            <a:endParaRPr sz="1600" dirty="0">
              <a:solidFill>
                <a:srgbClr val="000000"/>
              </a:solidFill>
            </a:endParaRPr>
          </a:p>
          <a:p>
            <a:pPr marL="457200" lvl="0" indent="-330200" algn="just" rtl="0">
              <a:lnSpc>
                <a:spcPct val="150000"/>
              </a:lnSpc>
              <a:spcBef>
                <a:spcPts val="0"/>
              </a:spcBef>
              <a:spcAft>
                <a:spcPts val="0"/>
              </a:spcAft>
              <a:buClr>
                <a:srgbClr val="000000"/>
              </a:buClr>
              <a:buSzPts val="1600"/>
              <a:buFont typeface="Arial"/>
              <a:buChar char="●"/>
            </a:pPr>
            <a:r>
              <a:rPr lang="en" sz="1600" dirty="0">
                <a:solidFill>
                  <a:srgbClr val="000000"/>
                </a:solidFill>
                <a:latin typeface="Arial"/>
                <a:ea typeface="Arial"/>
                <a:cs typeface="Arial"/>
                <a:sym typeface="Arial"/>
              </a:rPr>
              <a:t>The choice of the research method critically depends on the research questions, objectives and nature of the study (Hennink and Kaiser, 2022). </a:t>
            </a:r>
            <a:endParaRPr sz="1600" dirty="0">
              <a:solidFill>
                <a:srgbClr val="000000"/>
              </a:solidFill>
              <a:latin typeface="Arial"/>
              <a:ea typeface="Arial"/>
              <a:cs typeface="Arial"/>
              <a:sym typeface="Arial"/>
            </a:endParaRPr>
          </a:p>
          <a:p>
            <a:pPr marL="0" lvl="0" indent="0" algn="l" rtl="0">
              <a:lnSpc>
                <a:spcPct val="100000"/>
              </a:lnSpc>
              <a:spcBef>
                <a:spcPts val="0"/>
              </a:spcBef>
              <a:spcAft>
                <a:spcPts val="0"/>
              </a:spcAft>
              <a:buSzPts val="2800"/>
              <a:buNone/>
            </a:pPr>
            <a:endParaRPr sz="1600" dirty="0"/>
          </a:p>
        </p:txBody>
      </p:sp>
      <p:sp>
        <p:nvSpPr>
          <p:cNvPr id="164" name="Google Shape;164;p11"/>
          <p:cNvSpPr txBox="1"/>
          <p:nvPr/>
        </p:nvSpPr>
        <p:spPr>
          <a:xfrm>
            <a:off x="6603548" y="1602221"/>
            <a:ext cx="2693601" cy="1032279"/>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1" i="0" u="none" strike="noStrike" cap="none" dirty="0">
              <a:solidFill>
                <a:srgbClr val="000000"/>
              </a:solidFill>
              <a:latin typeface="Times New Roman"/>
              <a:ea typeface="Times New Roman"/>
              <a:cs typeface="Times New Roman"/>
              <a:sym typeface="Times New Roman"/>
            </a:endParaRPr>
          </a:p>
        </p:txBody>
      </p:sp>
      <p:sp>
        <p:nvSpPr>
          <p:cNvPr id="165" name="Google Shape;165;p11"/>
          <p:cNvSpPr txBox="1"/>
          <p:nvPr/>
        </p:nvSpPr>
        <p:spPr>
          <a:xfrm>
            <a:off x="90312" y="1884443"/>
            <a:ext cx="8737600" cy="3161409"/>
          </a:xfrm>
          <a:prstGeom prst="rect">
            <a:avLst/>
          </a:prstGeom>
          <a:noFill/>
          <a:ln>
            <a:noFill/>
          </a:ln>
        </p:spPr>
        <p:txBody>
          <a:bodyPr spcFirstLastPara="1" wrap="square" lIns="91425" tIns="91425" rIns="91425" bIns="91425" anchor="t" anchorCtr="0">
            <a:noAutofit/>
          </a:bodyPr>
          <a:lstStyle/>
          <a:p>
            <a:pPr marL="457200" marR="0" lvl="0" indent="-330200" algn="just" rtl="0">
              <a:lnSpc>
                <a:spcPct val="150000"/>
              </a:lnSpc>
              <a:spcBef>
                <a:spcPts val="0"/>
              </a:spcBef>
              <a:spcAft>
                <a:spcPts val="0"/>
              </a:spcAft>
              <a:buClr>
                <a:schemeClr val="dk1"/>
              </a:buClr>
              <a:buSzPts val="1600"/>
              <a:buFont typeface="Arial"/>
              <a:buChar char="●"/>
            </a:pPr>
            <a:r>
              <a:rPr lang="en" sz="1600" b="0" i="0" u="none" strike="noStrike" cap="none" dirty="0">
                <a:solidFill>
                  <a:schemeClr val="dk1"/>
                </a:solidFill>
                <a:latin typeface="Arial"/>
                <a:ea typeface="Arial"/>
                <a:cs typeface="Arial"/>
                <a:sym typeface="Arial"/>
              </a:rPr>
              <a:t>In the proposed research the researcher will utilize the quantitative research method because the research aims to provide numerical data that can be generalized to a large population in which the quantitative research will allow the researcher to conduct comparative analysis and reveal the patterns or correlation among variables. </a:t>
            </a:r>
            <a:endParaRPr sz="1600" b="0" i="0" u="none" strike="noStrike" cap="none" dirty="0">
              <a:solidFill>
                <a:schemeClr val="dk1"/>
              </a:solidFill>
              <a:latin typeface="Arial"/>
              <a:ea typeface="Arial"/>
              <a:cs typeface="Arial"/>
              <a:sym typeface="Arial"/>
            </a:endParaRPr>
          </a:p>
          <a:p>
            <a:pPr marL="457200" marR="0" lvl="0" indent="-330200" algn="just" rtl="0">
              <a:lnSpc>
                <a:spcPct val="150000"/>
              </a:lnSpc>
              <a:spcBef>
                <a:spcPts val="0"/>
              </a:spcBef>
              <a:spcAft>
                <a:spcPts val="0"/>
              </a:spcAft>
              <a:buClr>
                <a:schemeClr val="dk1"/>
              </a:buClr>
              <a:buSzPts val="1600"/>
              <a:buFont typeface="Arial"/>
              <a:buChar char="●"/>
            </a:pPr>
            <a:r>
              <a:rPr lang="en" sz="1600" b="1" i="0" u="none" strike="noStrike" cap="none" dirty="0">
                <a:solidFill>
                  <a:schemeClr val="dk1"/>
                </a:solidFill>
                <a:latin typeface="Arial"/>
                <a:ea typeface="Arial"/>
                <a:cs typeface="Arial"/>
                <a:sym typeface="Arial"/>
              </a:rPr>
              <a:t>Strength</a:t>
            </a:r>
            <a:r>
              <a:rPr lang="en" sz="1600" dirty="0">
                <a:solidFill>
                  <a:schemeClr val="dk1"/>
                </a:solidFill>
                <a:latin typeface="Arial"/>
                <a:ea typeface="Arial"/>
                <a:cs typeface="Arial"/>
                <a:sym typeface="Arial"/>
              </a:rPr>
              <a:t>:</a:t>
            </a:r>
            <a:r>
              <a:rPr lang="en" sz="1600" b="0" i="0" u="none" strike="noStrike" cap="none" dirty="0">
                <a:solidFill>
                  <a:schemeClr val="dk1"/>
                </a:solidFill>
                <a:latin typeface="Arial"/>
                <a:ea typeface="Arial"/>
                <a:cs typeface="Arial"/>
                <a:sym typeface="Arial"/>
              </a:rPr>
              <a:t> quantitative research has structured nature which is highly replicable and enhances the reliability of the results (Mohajan, 2020). </a:t>
            </a:r>
          </a:p>
          <a:p>
            <a:pPr marL="457200" marR="0" lvl="0" indent="-330200" algn="just" rtl="0">
              <a:lnSpc>
                <a:spcPct val="150000"/>
              </a:lnSpc>
              <a:spcBef>
                <a:spcPts val="0"/>
              </a:spcBef>
              <a:spcAft>
                <a:spcPts val="0"/>
              </a:spcAft>
              <a:buClr>
                <a:schemeClr val="dk1"/>
              </a:buClr>
              <a:buSzPts val="1600"/>
              <a:buFont typeface="Arial"/>
              <a:buChar char="●"/>
            </a:pPr>
            <a:r>
              <a:rPr lang="en" sz="1600" b="1" i="0" u="none" strike="noStrike" cap="none" dirty="0">
                <a:solidFill>
                  <a:schemeClr val="dk1"/>
                </a:solidFill>
                <a:latin typeface="Arial"/>
                <a:ea typeface="Arial"/>
                <a:cs typeface="Arial"/>
                <a:sym typeface="Arial"/>
              </a:rPr>
              <a:t> Weaknesses</a:t>
            </a:r>
            <a:r>
              <a:rPr lang="en" sz="1600" b="0" i="0" u="none" strike="noStrike" cap="none" dirty="0">
                <a:solidFill>
                  <a:schemeClr val="dk1"/>
                </a:solidFill>
                <a:latin typeface="Arial"/>
                <a:ea typeface="Arial"/>
                <a:cs typeface="Arial"/>
                <a:sym typeface="Arial"/>
              </a:rPr>
              <a:t>: quantitative research methods may not always explain why the relationship of different variables exist. </a:t>
            </a:r>
            <a:endParaRPr sz="1600" b="0" i="0" u="none" strike="noStrike" cap="none" dirty="0">
              <a:solidFill>
                <a:schemeClr val="dk1"/>
              </a:solidFill>
              <a:latin typeface="Arial"/>
              <a:ea typeface="Arial"/>
              <a:cs typeface="Arial"/>
              <a:sym typeface="Arial"/>
            </a:endParaRPr>
          </a:p>
          <a:p>
            <a:pPr marL="0" marR="0" lvl="0" indent="0" algn="l" rtl="0">
              <a:lnSpc>
                <a:spcPct val="100000"/>
              </a:lnSpc>
              <a:spcBef>
                <a:spcPts val="0"/>
              </a:spcBef>
              <a:spcAft>
                <a:spcPts val="0"/>
              </a:spcAft>
              <a:buClr>
                <a:schemeClr val="dk1"/>
              </a:buClr>
              <a:buSzPts val="2800"/>
              <a:buFont typeface="Arial"/>
              <a:buNone/>
            </a:pPr>
            <a:endParaRPr sz="1600" b="0" i="0" u="none" strike="noStrike" cap="none" dirty="0">
              <a:solidFill>
                <a:schemeClr val="dk2"/>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12"/>
          <p:cNvSpPr txBox="1">
            <a:spLocks noGrp="1"/>
          </p:cNvSpPr>
          <p:nvPr>
            <p:ph type="ctrTitle"/>
          </p:nvPr>
        </p:nvSpPr>
        <p:spPr>
          <a:xfrm>
            <a:off x="259644" y="0"/>
            <a:ext cx="5226756" cy="914400"/>
          </a:xfrm>
          <a:prstGeom prst="rect">
            <a:avLst/>
          </a:prstGeom>
          <a:noFill/>
          <a:ln>
            <a:noFill/>
          </a:ln>
        </p:spPr>
        <p:txBody>
          <a:bodyPr spcFirstLastPara="1" wrap="square" lIns="91425" tIns="91425" rIns="91425" bIns="91425" anchor="ctr" anchorCtr="0">
            <a:noAutofit/>
          </a:bodyPr>
          <a:lstStyle/>
          <a:p>
            <a:pPr marL="457200" lvl="0" indent="-228600" algn="just" rtl="0">
              <a:lnSpc>
                <a:spcPct val="150000"/>
              </a:lnSpc>
              <a:spcBef>
                <a:spcPts val="0"/>
              </a:spcBef>
              <a:spcAft>
                <a:spcPts val="0"/>
              </a:spcAft>
              <a:buSzPts val="5200"/>
              <a:buNone/>
            </a:pPr>
            <a:r>
              <a:rPr lang="en" sz="2800" b="1" dirty="0">
                <a:solidFill>
                  <a:srgbClr val="000000"/>
                </a:solidFill>
                <a:latin typeface="Arial" panose="020B0604020202020204" pitchFamily="34" charset="0"/>
                <a:cs typeface="Arial" panose="020B0604020202020204" pitchFamily="34" charset="0"/>
              </a:rPr>
              <a:t>STUDY DESIGN</a:t>
            </a:r>
            <a:endParaRPr sz="2800" dirty="0">
              <a:latin typeface="Arial" panose="020B0604020202020204" pitchFamily="34" charset="0"/>
              <a:cs typeface="Arial" panose="020B0604020202020204" pitchFamily="34" charset="0"/>
            </a:endParaRPr>
          </a:p>
        </p:txBody>
      </p:sp>
      <p:sp>
        <p:nvSpPr>
          <p:cNvPr id="171" name="Google Shape;171;p12"/>
          <p:cNvSpPr txBox="1">
            <a:spLocks noGrp="1"/>
          </p:cNvSpPr>
          <p:nvPr>
            <p:ph type="subTitle" idx="1"/>
          </p:nvPr>
        </p:nvSpPr>
        <p:spPr>
          <a:xfrm>
            <a:off x="191911" y="722489"/>
            <a:ext cx="8669867" cy="4046386"/>
          </a:xfrm>
          <a:prstGeom prst="rect">
            <a:avLst/>
          </a:prstGeom>
          <a:noFill/>
          <a:ln>
            <a:noFill/>
          </a:ln>
        </p:spPr>
        <p:txBody>
          <a:bodyPr spcFirstLastPara="1" wrap="square" lIns="91425" tIns="91425" rIns="91425" bIns="91425" anchor="t" anchorCtr="0">
            <a:noAutofit/>
          </a:bodyPr>
          <a:lstStyle/>
          <a:p>
            <a:pPr marL="457200" lvl="0" indent="-330200" algn="just" rtl="0">
              <a:lnSpc>
                <a:spcPct val="150000"/>
              </a:lnSpc>
              <a:spcBef>
                <a:spcPts val="0"/>
              </a:spcBef>
              <a:spcAft>
                <a:spcPts val="0"/>
              </a:spcAft>
              <a:buClr>
                <a:srgbClr val="000000"/>
              </a:buClr>
              <a:buSzPts val="1600"/>
              <a:buFont typeface="Arial"/>
              <a:buChar char="●"/>
            </a:pPr>
            <a:r>
              <a:rPr lang="en" sz="1800" dirty="0">
                <a:solidFill>
                  <a:srgbClr val="000000"/>
                </a:solidFill>
                <a:latin typeface="Arial" panose="020B0604020202020204" pitchFamily="34" charset="0"/>
                <a:ea typeface="Arial"/>
                <a:cs typeface="Arial" panose="020B0604020202020204" pitchFamily="34" charset="0"/>
                <a:sym typeface="Arial"/>
              </a:rPr>
              <a:t>According to Hamilton </a:t>
            </a:r>
            <a:r>
              <a:rPr lang="en" sz="1800" i="1" dirty="0">
                <a:solidFill>
                  <a:srgbClr val="000000"/>
                </a:solidFill>
                <a:latin typeface="Arial" panose="020B0604020202020204" pitchFamily="34" charset="0"/>
                <a:ea typeface="Arial"/>
                <a:cs typeface="Arial" panose="020B0604020202020204" pitchFamily="34" charset="0"/>
                <a:sym typeface="Arial"/>
              </a:rPr>
              <a:t>et al.,</a:t>
            </a:r>
            <a:r>
              <a:rPr lang="en" sz="1800" dirty="0">
                <a:solidFill>
                  <a:srgbClr val="000000"/>
                </a:solidFill>
                <a:latin typeface="Arial" panose="020B0604020202020204" pitchFamily="34" charset="0"/>
                <a:ea typeface="Arial"/>
                <a:cs typeface="Arial" panose="020B0604020202020204" pitchFamily="34" charset="0"/>
                <a:sym typeface="Arial"/>
              </a:rPr>
              <a:t> (2020) study design is the overall blueprint of the research study. Study design outlines how the researcher will conduct the overall research and it encompasses the Strategies for collecting and analyzing the data to appropriately answer the specific research questions and objectives. </a:t>
            </a:r>
          </a:p>
          <a:p>
            <a:pPr marL="457200" indent="-330200" algn="just">
              <a:lnSpc>
                <a:spcPct val="150000"/>
              </a:lnSpc>
              <a:spcBef>
                <a:spcPts val="0"/>
              </a:spcBef>
              <a:buClr>
                <a:srgbClr val="000000"/>
              </a:buClr>
              <a:buSzPts val="1600"/>
              <a:buFont typeface="Arial"/>
              <a:buChar char="●"/>
            </a:pPr>
            <a:r>
              <a:rPr lang="en-GB" sz="1800" dirty="0">
                <a:solidFill>
                  <a:schemeClr val="tx1"/>
                </a:solidFill>
                <a:latin typeface="Arial" panose="020B0604020202020204" pitchFamily="34" charset="0"/>
                <a:cs typeface="Arial" panose="020B0604020202020204" pitchFamily="34" charset="0"/>
              </a:rPr>
              <a:t>The cross-sectional study design is a type of study design that to examine the characteristics, behaviors, or conditions of a particular group or population at a specific moment. It is a observational research method that involves the collection of data from a population or a sample at a single point in time (</a:t>
            </a:r>
            <a:r>
              <a:rPr lang="en-GB" sz="1800" dirty="0">
                <a:solidFill>
                  <a:schemeClr val="dk1"/>
                </a:solidFill>
                <a:latin typeface="Arial" panose="020B0604020202020204" pitchFamily="34" charset="0"/>
                <a:cs typeface="Arial" panose="020B0604020202020204" pitchFamily="34" charset="0"/>
              </a:rPr>
              <a:t>Alrubaiee, Al-Qalah and Al-Aawar, 2020)</a:t>
            </a:r>
            <a:r>
              <a:rPr lang="en-GB" sz="1800" dirty="0">
                <a:solidFill>
                  <a:schemeClr val="accent2"/>
                </a:solidFill>
                <a:latin typeface="Arial" panose="020B0604020202020204" pitchFamily="34" charset="0"/>
                <a:cs typeface="Arial" panose="020B0604020202020204" pitchFamily="34" charset="0"/>
              </a:rPr>
              <a:t>. </a:t>
            </a:r>
          </a:p>
          <a:p>
            <a:pPr marL="457200" lvl="0" indent="-330200" algn="just" rtl="0">
              <a:lnSpc>
                <a:spcPct val="150000"/>
              </a:lnSpc>
              <a:spcBef>
                <a:spcPts val="0"/>
              </a:spcBef>
              <a:spcAft>
                <a:spcPts val="0"/>
              </a:spcAft>
              <a:buClr>
                <a:srgbClr val="000000"/>
              </a:buClr>
              <a:buSzPts val="1600"/>
              <a:buFont typeface="Arial"/>
              <a:buChar char="●"/>
            </a:pPr>
            <a:endParaRPr lang="en" sz="1800" dirty="0">
              <a:solidFill>
                <a:srgbClr val="000000"/>
              </a:solidFill>
              <a:latin typeface="Arial" panose="020B0604020202020204" pitchFamily="34" charset="0"/>
              <a:ea typeface="Arial"/>
              <a:cs typeface="Arial" panose="020B0604020202020204" pitchFamily="34" charset="0"/>
              <a:sym typeface="Arial"/>
            </a:endParaRPr>
          </a:p>
          <a:p>
            <a:pPr marL="457200" lvl="0" indent="-330200" algn="just" rtl="0">
              <a:lnSpc>
                <a:spcPct val="150000"/>
              </a:lnSpc>
              <a:spcBef>
                <a:spcPts val="0"/>
              </a:spcBef>
              <a:spcAft>
                <a:spcPts val="0"/>
              </a:spcAft>
              <a:buClr>
                <a:srgbClr val="000000"/>
              </a:buClr>
              <a:buSzPts val="1600"/>
              <a:buFont typeface="Arial"/>
              <a:buChar char="●"/>
            </a:pPr>
            <a:endParaRPr sz="1800" dirty="0">
              <a:solidFill>
                <a:srgbClr val="000000"/>
              </a:solidFill>
              <a:latin typeface="Arial" panose="020B0604020202020204" pitchFamily="34" charset="0"/>
              <a:ea typeface="Arial"/>
              <a:cs typeface="Arial" panose="020B0604020202020204" pitchFamily="34" charset="0"/>
              <a:sym typeface="Arial"/>
            </a:endParaRPr>
          </a:p>
          <a:p>
            <a:pPr marL="0" lvl="0" indent="0" algn="l" rtl="0">
              <a:lnSpc>
                <a:spcPct val="100000"/>
              </a:lnSpc>
              <a:spcBef>
                <a:spcPts val="0"/>
              </a:spcBef>
              <a:spcAft>
                <a:spcPts val="0"/>
              </a:spcAft>
              <a:buSzPts val="2800"/>
              <a:buNone/>
            </a:pPr>
            <a:endParaRPr sz="1600" dirty="0">
              <a:latin typeface="Arial" panose="020B0604020202020204" pitchFamily="34" charset="0"/>
              <a:cs typeface="Arial" panose="020B0604020202020204" pitchFamily="34" charset="0"/>
            </a:endParaRPr>
          </a:p>
        </p:txBody>
      </p:sp>
      <p:sp>
        <p:nvSpPr>
          <p:cNvPr id="172" name="Google Shape;172;p12"/>
          <p:cNvSpPr txBox="1"/>
          <p:nvPr/>
        </p:nvSpPr>
        <p:spPr>
          <a:xfrm>
            <a:off x="824088" y="2919675"/>
            <a:ext cx="2043289" cy="7311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1" i="0" u="none" strike="noStrike" cap="none" dirty="0">
              <a:solidFill>
                <a:srgbClr val="000000"/>
              </a:solidFill>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13"/>
          <p:cNvSpPr txBox="1">
            <a:spLocks noGrp="1"/>
          </p:cNvSpPr>
          <p:nvPr>
            <p:ph type="ctrTitle"/>
          </p:nvPr>
        </p:nvSpPr>
        <p:spPr>
          <a:xfrm>
            <a:off x="180623" y="0"/>
            <a:ext cx="7631288" cy="650522"/>
          </a:xfrm>
          <a:prstGeom prst="rect">
            <a:avLst/>
          </a:prstGeom>
          <a:noFill/>
          <a:ln>
            <a:noFill/>
          </a:ln>
        </p:spPr>
        <p:txBody>
          <a:bodyPr spcFirstLastPara="1" wrap="square" lIns="91425" tIns="91425" rIns="91425" bIns="91425" anchor="ctr" anchorCtr="0">
            <a:noAutofit/>
          </a:bodyPr>
          <a:lstStyle/>
          <a:p>
            <a:pPr marL="457200" lvl="0" indent="-228600" algn="just" rtl="0">
              <a:lnSpc>
                <a:spcPct val="150000"/>
              </a:lnSpc>
              <a:spcBef>
                <a:spcPts val="0"/>
              </a:spcBef>
              <a:spcAft>
                <a:spcPts val="0"/>
              </a:spcAft>
              <a:buSzPts val="5200"/>
              <a:buNone/>
            </a:pPr>
            <a:r>
              <a:rPr lang="en" sz="2800" b="1" dirty="0">
                <a:solidFill>
                  <a:srgbClr val="000000"/>
                </a:solidFill>
                <a:latin typeface="Arial" panose="020B0604020202020204" pitchFamily="34" charset="0"/>
                <a:cs typeface="Arial" panose="020B0604020202020204" pitchFamily="34" charset="0"/>
              </a:rPr>
              <a:t>JUSTIFICATION OF THE </a:t>
            </a:r>
            <a:r>
              <a:rPr lang="en" sz="2800" b="1" dirty="0">
                <a:latin typeface="Arial" panose="020B0604020202020204" pitchFamily="34" charset="0"/>
                <a:cs typeface="Arial" panose="020B0604020202020204" pitchFamily="34" charset="0"/>
              </a:rPr>
              <a:t>STUDY DESIGN</a:t>
            </a:r>
            <a:endParaRPr sz="2600" b="1" dirty="0">
              <a:solidFill>
                <a:srgbClr val="000000"/>
              </a:solidFill>
              <a:latin typeface="Arial" panose="020B0604020202020204" pitchFamily="34" charset="0"/>
              <a:cs typeface="Arial" panose="020B0604020202020204" pitchFamily="34" charset="0"/>
            </a:endParaRPr>
          </a:p>
        </p:txBody>
      </p:sp>
      <p:sp>
        <p:nvSpPr>
          <p:cNvPr id="178" name="Google Shape;178;p13"/>
          <p:cNvSpPr txBox="1">
            <a:spLocks noGrp="1"/>
          </p:cNvSpPr>
          <p:nvPr>
            <p:ph type="subTitle" idx="1"/>
          </p:nvPr>
        </p:nvSpPr>
        <p:spPr>
          <a:xfrm>
            <a:off x="406401" y="101600"/>
            <a:ext cx="8556976" cy="5041899"/>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2800"/>
              <a:buNone/>
            </a:pPr>
            <a:endParaRPr sz="1600" dirty="0">
              <a:solidFill>
                <a:srgbClr val="000000"/>
              </a:solidFill>
              <a:latin typeface="Arial"/>
              <a:ea typeface="Arial"/>
              <a:cs typeface="Arial"/>
              <a:sym typeface="Arial"/>
            </a:endParaRPr>
          </a:p>
          <a:p>
            <a:pPr marL="412750" lvl="0" indent="-285750" algn="just" rtl="0">
              <a:lnSpc>
                <a:spcPct val="150000"/>
              </a:lnSpc>
              <a:spcBef>
                <a:spcPts val="0"/>
              </a:spcBef>
              <a:spcAft>
                <a:spcPts val="0"/>
              </a:spcAft>
              <a:buClr>
                <a:srgbClr val="000000"/>
              </a:buClr>
              <a:buSzPts val="1600"/>
              <a:buFont typeface="Arial" panose="020B0604020202020204" pitchFamily="34" charset="0"/>
              <a:buChar char="•"/>
            </a:pPr>
            <a:r>
              <a:rPr lang="en" sz="1800" dirty="0">
                <a:solidFill>
                  <a:srgbClr val="000000"/>
                </a:solidFill>
                <a:latin typeface="Arial" panose="020B0604020202020204" pitchFamily="34" charset="0"/>
                <a:cs typeface="Arial" panose="020B0604020202020204" pitchFamily="34" charset="0"/>
              </a:rPr>
              <a:t>For this proposed research the cross-sectional study well-suited for determining the current prevalence of a specific behavior or condition in a population and it is important as well because it can provide a baseline understanding of physical activity prevalence among university students, which can serve as a foundation for more in-depth and long-term research if needed. </a:t>
            </a:r>
            <a:endParaRPr sz="1800" dirty="0">
              <a:solidFill>
                <a:srgbClr val="000000"/>
              </a:solidFill>
              <a:latin typeface="Arial" panose="020B0604020202020204" pitchFamily="34" charset="0"/>
              <a:cs typeface="Arial" panose="020B0604020202020204" pitchFamily="34" charset="0"/>
            </a:endParaRPr>
          </a:p>
          <a:p>
            <a:pPr marL="457200" lvl="0" indent="-330200" algn="just" rtl="0">
              <a:lnSpc>
                <a:spcPct val="150000"/>
              </a:lnSpc>
              <a:spcBef>
                <a:spcPts val="0"/>
              </a:spcBef>
              <a:spcAft>
                <a:spcPts val="0"/>
              </a:spcAft>
              <a:buClr>
                <a:srgbClr val="000000"/>
              </a:buClr>
              <a:buSzPts val="1600"/>
              <a:buFont typeface="Arial"/>
              <a:buChar char="●"/>
            </a:pPr>
            <a:r>
              <a:rPr lang="en" sz="1800" b="1" dirty="0">
                <a:solidFill>
                  <a:srgbClr val="000000"/>
                </a:solidFill>
                <a:latin typeface="Arial"/>
                <a:ea typeface="Arial"/>
                <a:cs typeface="Arial"/>
                <a:sym typeface="Arial"/>
              </a:rPr>
              <a:t>Strength</a:t>
            </a:r>
            <a:r>
              <a:rPr lang="en" sz="1800" dirty="0">
                <a:solidFill>
                  <a:srgbClr val="000000"/>
                </a:solidFill>
                <a:latin typeface="Arial"/>
                <a:ea typeface="Arial"/>
                <a:cs typeface="Arial"/>
                <a:sym typeface="Arial"/>
              </a:rPr>
              <a:t>: Cross sectional study design has the ability to provide valuable information regarding the prevalence and distribution of specific behaviour in a population (Wang and Cheng, 2020). </a:t>
            </a:r>
          </a:p>
          <a:p>
            <a:pPr marL="457200" lvl="0" indent="-330200" algn="just" rtl="0">
              <a:lnSpc>
                <a:spcPct val="150000"/>
              </a:lnSpc>
              <a:spcBef>
                <a:spcPts val="0"/>
              </a:spcBef>
              <a:spcAft>
                <a:spcPts val="0"/>
              </a:spcAft>
              <a:buClr>
                <a:srgbClr val="000000"/>
              </a:buClr>
              <a:buSzPts val="1600"/>
              <a:buFont typeface="Arial"/>
              <a:buChar char="●"/>
            </a:pPr>
            <a:r>
              <a:rPr lang="en" sz="1800" dirty="0">
                <a:solidFill>
                  <a:srgbClr val="000000"/>
                </a:solidFill>
                <a:latin typeface="Arial"/>
                <a:ea typeface="Arial"/>
                <a:cs typeface="Arial"/>
                <a:sym typeface="Arial"/>
              </a:rPr>
              <a:t>  </a:t>
            </a:r>
            <a:r>
              <a:rPr lang="en" sz="1800" b="1" dirty="0">
                <a:solidFill>
                  <a:srgbClr val="000000"/>
                </a:solidFill>
                <a:latin typeface="Arial"/>
                <a:ea typeface="Arial"/>
                <a:cs typeface="Arial"/>
                <a:sym typeface="Arial"/>
              </a:rPr>
              <a:t>weaknesses</a:t>
            </a:r>
            <a:r>
              <a:rPr lang="en" sz="1800" dirty="0">
                <a:solidFill>
                  <a:srgbClr val="000000"/>
                </a:solidFill>
                <a:latin typeface="Arial"/>
                <a:ea typeface="Arial"/>
                <a:cs typeface="Arial"/>
                <a:sym typeface="Arial"/>
              </a:rPr>
              <a:t>: it does not capture historical or future data and it may not account for a potential confounding variable (Wang and Cheng, 2020).  </a:t>
            </a:r>
            <a:endParaRPr sz="1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14"/>
          <p:cNvSpPr txBox="1">
            <a:spLocks noGrp="1"/>
          </p:cNvSpPr>
          <p:nvPr>
            <p:ph type="ctrTitle"/>
          </p:nvPr>
        </p:nvSpPr>
        <p:spPr>
          <a:xfrm>
            <a:off x="154900" y="86284"/>
            <a:ext cx="5057700" cy="733800"/>
          </a:xfrm>
          <a:prstGeom prst="rect">
            <a:avLst/>
          </a:prstGeom>
          <a:noFill/>
          <a:ln>
            <a:noFill/>
          </a:ln>
        </p:spPr>
        <p:txBody>
          <a:bodyPr spcFirstLastPara="1" wrap="square" lIns="91425" tIns="91425" rIns="91425" bIns="91425" anchor="ctr" anchorCtr="0">
            <a:noAutofit/>
          </a:bodyPr>
          <a:lstStyle/>
          <a:p>
            <a:pPr marL="457200" lvl="0" indent="-228600" algn="just" rtl="0">
              <a:lnSpc>
                <a:spcPct val="150000"/>
              </a:lnSpc>
              <a:spcBef>
                <a:spcPts val="0"/>
              </a:spcBef>
              <a:spcAft>
                <a:spcPts val="0"/>
              </a:spcAft>
              <a:buSzPts val="5200"/>
              <a:buNone/>
            </a:pPr>
            <a:r>
              <a:rPr lang="en" sz="2800" b="1" dirty="0">
                <a:solidFill>
                  <a:srgbClr val="000000"/>
                </a:solidFill>
                <a:latin typeface="Ariai"/>
              </a:rPr>
              <a:t>RECRUITMENT</a:t>
            </a:r>
            <a:endParaRPr sz="2800" dirty="0">
              <a:latin typeface="Ariai"/>
            </a:endParaRPr>
          </a:p>
        </p:txBody>
      </p:sp>
      <p:sp>
        <p:nvSpPr>
          <p:cNvPr id="184" name="Google Shape;184;p14"/>
          <p:cNvSpPr txBox="1">
            <a:spLocks noGrp="1"/>
          </p:cNvSpPr>
          <p:nvPr>
            <p:ph type="subTitle" idx="1"/>
          </p:nvPr>
        </p:nvSpPr>
        <p:spPr>
          <a:xfrm>
            <a:off x="530578" y="977163"/>
            <a:ext cx="8506748" cy="2027400"/>
          </a:xfrm>
          <a:prstGeom prst="rect">
            <a:avLst/>
          </a:prstGeom>
          <a:noFill/>
          <a:ln>
            <a:noFill/>
          </a:ln>
        </p:spPr>
        <p:txBody>
          <a:bodyPr spcFirstLastPara="1" wrap="square" lIns="91425" tIns="91425" rIns="91425" bIns="91425" anchor="t" anchorCtr="0">
            <a:noAutofit/>
          </a:bodyPr>
          <a:lstStyle/>
          <a:p>
            <a:pPr marL="457200" lvl="0" indent="-330200" algn="just" rtl="0">
              <a:lnSpc>
                <a:spcPct val="150000"/>
              </a:lnSpc>
              <a:spcBef>
                <a:spcPts val="0"/>
              </a:spcBef>
              <a:spcAft>
                <a:spcPts val="0"/>
              </a:spcAft>
              <a:buClr>
                <a:srgbClr val="000000"/>
              </a:buClr>
              <a:buSzPts val="1600"/>
              <a:buFont typeface="Arial"/>
              <a:buChar char="●"/>
            </a:pPr>
            <a:r>
              <a:rPr lang="en" sz="1600" dirty="0">
                <a:solidFill>
                  <a:srgbClr val="000000"/>
                </a:solidFill>
                <a:latin typeface="Arial"/>
                <a:ea typeface="Arial"/>
                <a:cs typeface="Arial"/>
                <a:sym typeface="Arial"/>
              </a:rPr>
              <a:t>The researcher will request a</a:t>
            </a:r>
            <a:r>
              <a:rPr lang="en" sz="1600" dirty="0">
                <a:solidFill>
                  <a:srgbClr val="FF0000"/>
                </a:solidFill>
                <a:latin typeface="Arial"/>
                <a:ea typeface="Arial"/>
                <a:cs typeface="Arial"/>
                <a:sym typeface="Arial"/>
              </a:rPr>
              <a:t>  </a:t>
            </a:r>
            <a:r>
              <a:rPr lang="en" sz="1600" dirty="0">
                <a:solidFill>
                  <a:srgbClr val="000000"/>
                </a:solidFill>
                <a:latin typeface="Arial"/>
                <a:ea typeface="Arial"/>
                <a:cs typeface="Arial"/>
                <a:sym typeface="Arial"/>
              </a:rPr>
              <a:t>comprehensive list of postgraduate university students and randomly select the required number of participants using a random number generator. </a:t>
            </a:r>
            <a:endParaRPr sz="1600" dirty="0">
              <a:solidFill>
                <a:srgbClr val="000000"/>
              </a:solidFill>
            </a:endParaRPr>
          </a:p>
          <a:p>
            <a:pPr marL="457200" lvl="0" indent="-330200" algn="just" rtl="0">
              <a:lnSpc>
                <a:spcPct val="150000"/>
              </a:lnSpc>
              <a:spcBef>
                <a:spcPts val="0"/>
              </a:spcBef>
              <a:spcAft>
                <a:spcPts val="0"/>
              </a:spcAft>
              <a:buClr>
                <a:srgbClr val="000000"/>
              </a:buClr>
              <a:buSzPts val="1600"/>
              <a:buFont typeface="Arial"/>
              <a:buChar char="●"/>
            </a:pPr>
            <a:r>
              <a:rPr lang="en" sz="1600" dirty="0">
                <a:solidFill>
                  <a:srgbClr val="000000"/>
                </a:solidFill>
                <a:latin typeface="Arial"/>
                <a:ea typeface="Arial"/>
                <a:cs typeface="Arial"/>
                <a:sym typeface="Arial"/>
              </a:rPr>
              <a:t>The researcher will obtain a written consent form before the survey which will also outline the purpose of the survey and how the collected data will be used.</a:t>
            </a:r>
          </a:p>
          <a:p>
            <a:pPr marL="457200" indent="-330200" algn="just">
              <a:lnSpc>
                <a:spcPct val="150000"/>
              </a:lnSpc>
              <a:spcBef>
                <a:spcPts val="0"/>
              </a:spcBef>
              <a:buClr>
                <a:srgbClr val="000000"/>
              </a:buClr>
              <a:buSzPts val="1600"/>
              <a:buFont typeface="Arial"/>
              <a:buChar char="●"/>
            </a:pPr>
            <a:r>
              <a:rPr lang="en-GB" sz="1600" dirty="0">
                <a:solidFill>
                  <a:srgbClr val="000000"/>
                </a:solidFill>
                <a:latin typeface="Arial" panose="020B0604020202020204" pitchFamily="34" charset="0"/>
                <a:cs typeface="Arial" panose="020B0604020202020204" pitchFamily="34" charset="0"/>
              </a:rPr>
              <a:t>The researcher will devise the survey questionnaire in a manner that will allow for cross verification of the respondents.</a:t>
            </a:r>
          </a:p>
          <a:p>
            <a:pPr marL="457200" indent="-330200" algn="just">
              <a:lnSpc>
                <a:spcPct val="150000"/>
              </a:lnSpc>
              <a:spcBef>
                <a:spcPts val="0"/>
              </a:spcBef>
              <a:buClr>
                <a:srgbClr val="000000"/>
              </a:buClr>
              <a:buSzPts val="1600"/>
              <a:buFont typeface="Arial"/>
              <a:buChar char="●"/>
            </a:pPr>
            <a:r>
              <a:rPr lang="en" sz="1600" dirty="0">
                <a:solidFill>
                  <a:srgbClr val="000000"/>
                </a:solidFill>
                <a:latin typeface="Arial"/>
                <a:ea typeface="Arial"/>
                <a:cs typeface="Arial"/>
                <a:sym typeface="Arial"/>
              </a:rPr>
              <a:t> </a:t>
            </a:r>
            <a:r>
              <a:rPr lang="en-GB" sz="1600" dirty="0">
                <a:solidFill>
                  <a:srgbClr val="000000"/>
                </a:solidFill>
                <a:latin typeface="Arial" panose="020B0604020202020204" pitchFamily="34" charset="0"/>
                <a:cs typeface="Arial" panose="020B0604020202020204" pitchFamily="34" charset="0"/>
              </a:rPr>
              <a:t>Consequently, the researcher will be able to obtain an unbiased set of responses. As an outcome of this recruitment the authenticity and reliability of the study can be improved.</a:t>
            </a:r>
          </a:p>
          <a:p>
            <a:pPr marL="457200" lvl="0" indent="-330200" algn="just" rtl="0">
              <a:lnSpc>
                <a:spcPct val="150000"/>
              </a:lnSpc>
              <a:spcBef>
                <a:spcPts val="0"/>
              </a:spcBef>
              <a:spcAft>
                <a:spcPts val="0"/>
              </a:spcAft>
              <a:buClr>
                <a:srgbClr val="000000"/>
              </a:buClr>
              <a:buSzPts val="1600"/>
              <a:buFont typeface="Arial"/>
              <a:buChar char="●"/>
            </a:pPr>
            <a:endParaRPr sz="1600" dirty="0">
              <a:solidFill>
                <a:srgbClr val="000000"/>
              </a:solidFill>
              <a:latin typeface="Arial"/>
              <a:ea typeface="Arial"/>
              <a:cs typeface="Arial"/>
              <a:sym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15"/>
          <p:cNvSpPr txBox="1">
            <a:spLocks noGrp="1"/>
          </p:cNvSpPr>
          <p:nvPr>
            <p:ph type="ctrTitle"/>
          </p:nvPr>
        </p:nvSpPr>
        <p:spPr>
          <a:xfrm>
            <a:off x="63101" y="-116946"/>
            <a:ext cx="8328300" cy="828146"/>
          </a:xfrm>
          <a:prstGeom prst="rect">
            <a:avLst/>
          </a:prstGeom>
          <a:noFill/>
          <a:ln>
            <a:noFill/>
          </a:ln>
        </p:spPr>
        <p:txBody>
          <a:bodyPr spcFirstLastPara="1" wrap="square" lIns="91425" tIns="91425" rIns="91425" bIns="91425" anchor="ctr" anchorCtr="0">
            <a:noAutofit/>
          </a:bodyPr>
          <a:lstStyle/>
          <a:p>
            <a:pPr marL="457200" lvl="0" indent="-228600" algn="just" rtl="0">
              <a:lnSpc>
                <a:spcPct val="150000"/>
              </a:lnSpc>
              <a:spcBef>
                <a:spcPts val="0"/>
              </a:spcBef>
              <a:spcAft>
                <a:spcPts val="0"/>
              </a:spcAft>
              <a:buSzPts val="5200"/>
              <a:buNone/>
            </a:pPr>
            <a:r>
              <a:rPr lang="en" sz="2800" b="1" dirty="0">
                <a:solidFill>
                  <a:srgbClr val="222222"/>
                </a:solidFill>
                <a:latin typeface="Arial" panose="020B0604020202020204" pitchFamily="34" charset="0"/>
                <a:cs typeface="Arial" panose="020B0604020202020204" pitchFamily="34" charset="0"/>
              </a:rPr>
              <a:t>SAMPLING AND PARTICIPANTS </a:t>
            </a:r>
            <a:endParaRPr sz="2800" dirty="0">
              <a:latin typeface="Arial" panose="020B0604020202020204" pitchFamily="34" charset="0"/>
              <a:cs typeface="Arial" panose="020B0604020202020204" pitchFamily="34" charset="0"/>
            </a:endParaRPr>
          </a:p>
        </p:txBody>
      </p:sp>
      <p:sp>
        <p:nvSpPr>
          <p:cNvPr id="190" name="Google Shape;190;p15"/>
          <p:cNvSpPr txBox="1">
            <a:spLocks noGrp="1"/>
          </p:cNvSpPr>
          <p:nvPr>
            <p:ph type="subTitle" idx="1"/>
          </p:nvPr>
        </p:nvSpPr>
        <p:spPr>
          <a:xfrm>
            <a:off x="191277" y="169334"/>
            <a:ext cx="8603400" cy="3718126"/>
          </a:xfrm>
          <a:prstGeom prst="rect">
            <a:avLst/>
          </a:prstGeom>
          <a:noFill/>
          <a:ln>
            <a:noFill/>
          </a:ln>
        </p:spPr>
        <p:txBody>
          <a:bodyPr spcFirstLastPara="1" wrap="square" lIns="91425" tIns="91425" rIns="91425" bIns="91425" anchor="t" anchorCtr="0">
            <a:noAutofit/>
          </a:bodyPr>
          <a:lstStyle/>
          <a:p>
            <a:pPr marL="457200" lvl="0" indent="0" algn="just" rtl="0">
              <a:lnSpc>
                <a:spcPct val="150000"/>
              </a:lnSpc>
              <a:spcBef>
                <a:spcPts val="0"/>
              </a:spcBef>
              <a:spcAft>
                <a:spcPts val="0"/>
              </a:spcAft>
              <a:buSzPts val="2800"/>
              <a:buNone/>
            </a:pPr>
            <a:endParaRPr sz="1600" dirty="0">
              <a:solidFill>
                <a:srgbClr val="000000"/>
              </a:solidFill>
            </a:endParaRPr>
          </a:p>
          <a:p>
            <a:pPr marL="457200" lvl="0" indent="-317500" algn="just" rtl="0">
              <a:lnSpc>
                <a:spcPct val="150000"/>
              </a:lnSpc>
              <a:spcBef>
                <a:spcPts val="0"/>
              </a:spcBef>
              <a:spcAft>
                <a:spcPts val="0"/>
              </a:spcAft>
              <a:buClr>
                <a:srgbClr val="000000"/>
              </a:buClr>
              <a:buSzPts val="1400"/>
              <a:buFont typeface="Arial"/>
              <a:buChar char="●"/>
            </a:pPr>
            <a:r>
              <a:rPr lang="en" sz="1600" dirty="0">
                <a:solidFill>
                  <a:srgbClr val="000000"/>
                </a:solidFill>
                <a:latin typeface="Arial" panose="020B0604020202020204" pitchFamily="34" charset="0"/>
                <a:ea typeface="Arial"/>
                <a:cs typeface="Arial" panose="020B0604020202020204" pitchFamily="34" charset="0"/>
                <a:sym typeface="Arial"/>
              </a:rPr>
              <a:t>Sampling is a fundamental concept in the research where the researchers select a sample from a large population to collect the data for the purpose of studying and understanding the perception of that population (Rahman </a:t>
            </a:r>
            <a:r>
              <a:rPr lang="en" sz="1600" i="1" dirty="0">
                <a:solidFill>
                  <a:srgbClr val="000000"/>
                </a:solidFill>
                <a:latin typeface="Arial" panose="020B0604020202020204" pitchFamily="34" charset="0"/>
                <a:ea typeface="Arial"/>
                <a:cs typeface="Arial" panose="020B0604020202020204" pitchFamily="34" charset="0"/>
                <a:sym typeface="Arial"/>
              </a:rPr>
              <a:t>et al., </a:t>
            </a:r>
            <a:r>
              <a:rPr lang="en" sz="1600" dirty="0">
                <a:solidFill>
                  <a:srgbClr val="000000"/>
                </a:solidFill>
                <a:latin typeface="Arial" panose="020B0604020202020204" pitchFamily="34" charset="0"/>
                <a:ea typeface="Arial"/>
                <a:cs typeface="Arial" panose="020B0604020202020204" pitchFamily="34" charset="0"/>
                <a:sym typeface="Arial"/>
              </a:rPr>
              <a:t>2022). </a:t>
            </a:r>
            <a:endParaRPr sz="1600" dirty="0">
              <a:solidFill>
                <a:srgbClr val="000000"/>
              </a:solidFill>
              <a:latin typeface="Arial" panose="020B0604020202020204" pitchFamily="34" charset="0"/>
              <a:ea typeface="Arial"/>
              <a:cs typeface="Arial" panose="020B0604020202020204" pitchFamily="34" charset="0"/>
              <a:sym typeface="Arial"/>
            </a:endParaRPr>
          </a:p>
          <a:p>
            <a:pPr marL="457200" lvl="0" indent="0" algn="just" rtl="0">
              <a:lnSpc>
                <a:spcPct val="150000"/>
              </a:lnSpc>
              <a:spcBef>
                <a:spcPts val="0"/>
              </a:spcBef>
              <a:spcAft>
                <a:spcPts val="0"/>
              </a:spcAft>
              <a:buSzPts val="2800"/>
              <a:buNone/>
            </a:pPr>
            <a:endParaRPr sz="1600" dirty="0">
              <a:solidFill>
                <a:srgbClr val="000000"/>
              </a:solidFill>
              <a:latin typeface="Arial" panose="020B0604020202020204" pitchFamily="34" charset="0"/>
              <a:cs typeface="Arial" panose="020B0604020202020204" pitchFamily="34" charset="0"/>
            </a:endParaRPr>
          </a:p>
          <a:p>
            <a:pPr marL="457200" lvl="0" indent="-317500" algn="just" rtl="0">
              <a:lnSpc>
                <a:spcPct val="150000"/>
              </a:lnSpc>
              <a:spcBef>
                <a:spcPts val="0"/>
              </a:spcBef>
              <a:spcAft>
                <a:spcPts val="0"/>
              </a:spcAft>
              <a:buClr>
                <a:srgbClr val="000000"/>
              </a:buClr>
              <a:buSzPts val="1400"/>
              <a:buFont typeface="Arial"/>
              <a:buChar char="●"/>
            </a:pPr>
            <a:r>
              <a:rPr lang="en" sz="1600" dirty="0">
                <a:solidFill>
                  <a:srgbClr val="000000"/>
                </a:solidFill>
                <a:latin typeface="Arial" panose="020B0604020202020204" pitchFamily="34" charset="0"/>
                <a:ea typeface="Arial"/>
                <a:cs typeface="Arial" panose="020B0604020202020204" pitchFamily="34" charset="0"/>
                <a:sym typeface="Arial"/>
              </a:rPr>
              <a:t>In the proposed research the researcher will utilise probability sampling. Probability sampling or random sampling is the method of sampling where each sample has an equal probability of being chosen</a:t>
            </a:r>
            <a:r>
              <a:rPr lang="en" sz="1600" dirty="0">
                <a:solidFill>
                  <a:schemeClr val="dk1"/>
                </a:solidFill>
                <a:latin typeface="Arial" panose="020B0604020202020204" pitchFamily="34" charset="0"/>
                <a:cs typeface="Arial" panose="020B0604020202020204" pitchFamily="34" charset="0"/>
              </a:rPr>
              <a:t> (</a:t>
            </a:r>
            <a:r>
              <a:rPr lang="en" sz="1600" dirty="0">
                <a:solidFill>
                  <a:schemeClr val="dk1"/>
                </a:solidFill>
                <a:latin typeface="Arial" panose="020B0604020202020204" pitchFamily="34" charset="0"/>
                <a:ea typeface="Arial"/>
                <a:cs typeface="Arial" panose="020B0604020202020204" pitchFamily="34" charset="0"/>
                <a:sym typeface="Arial"/>
              </a:rPr>
              <a:t>Bhardwaj, 2019).</a:t>
            </a:r>
            <a:endParaRPr sz="1600" dirty="0">
              <a:solidFill>
                <a:schemeClr val="dk1"/>
              </a:solidFill>
              <a:latin typeface="Arial" panose="020B0604020202020204" pitchFamily="34" charset="0"/>
              <a:cs typeface="Arial" panose="020B0604020202020204" pitchFamily="34" charset="0"/>
            </a:endParaRPr>
          </a:p>
          <a:p>
            <a:pPr marL="457200" lvl="0" indent="0" algn="just" rtl="0">
              <a:lnSpc>
                <a:spcPct val="150000"/>
              </a:lnSpc>
              <a:spcBef>
                <a:spcPts val="0"/>
              </a:spcBef>
              <a:spcAft>
                <a:spcPts val="0"/>
              </a:spcAft>
              <a:buSzPts val="2800"/>
              <a:buNone/>
            </a:pPr>
            <a:endParaRPr sz="1600" dirty="0">
              <a:solidFill>
                <a:schemeClr val="dk1"/>
              </a:solidFill>
              <a:latin typeface="Arial" panose="020B0604020202020204" pitchFamily="34" charset="0"/>
              <a:cs typeface="Arial" panose="020B0604020202020204" pitchFamily="34" charset="0"/>
            </a:endParaRPr>
          </a:p>
          <a:p>
            <a:pPr marL="457200" lvl="0" indent="-317500" algn="just" rtl="0">
              <a:lnSpc>
                <a:spcPct val="150000"/>
              </a:lnSpc>
              <a:spcBef>
                <a:spcPts val="0"/>
              </a:spcBef>
              <a:spcAft>
                <a:spcPts val="0"/>
              </a:spcAft>
              <a:buClr>
                <a:srgbClr val="000000"/>
              </a:buClr>
              <a:buSzPts val="1400"/>
              <a:buFont typeface="Arial"/>
              <a:buChar char="●"/>
            </a:pPr>
            <a:r>
              <a:rPr lang="en" sz="1600" dirty="0">
                <a:solidFill>
                  <a:srgbClr val="000000"/>
                </a:solidFill>
                <a:latin typeface="Arial" panose="020B0604020202020204" pitchFamily="34" charset="0"/>
                <a:ea typeface="Arial"/>
                <a:cs typeface="Arial" panose="020B0604020202020204" pitchFamily="34" charset="0"/>
                <a:sym typeface="Arial"/>
              </a:rPr>
              <a:t>The researcher will use the simple random sampling method because it will help to create a sample that is more likely to be representative within the entire population. In the proposed research the research will select appropriate  PG students from  University  Campus as the sample</a:t>
            </a:r>
            <a:r>
              <a:rPr lang="en" sz="1600" dirty="0">
                <a:solidFill>
                  <a:srgbClr val="000000"/>
                </a:solidFill>
                <a:latin typeface="Arial"/>
                <a:ea typeface="Arial"/>
                <a:cs typeface="Arial"/>
                <a:sym typeface="Arial"/>
              </a:rPr>
              <a:t>. </a:t>
            </a:r>
            <a:endParaRPr sz="16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42"/>
          <p:cNvSpPr txBox="1">
            <a:spLocks noGrp="1"/>
          </p:cNvSpPr>
          <p:nvPr>
            <p:ph type="title"/>
          </p:nvPr>
        </p:nvSpPr>
        <p:spPr>
          <a:xfrm>
            <a:off x="311700" y="191911"/>
            <a:ext cx="6947056" cy="593175"/>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 b="1" dirty="0"/>
              <a:t>DATA COLLECTION PROCEDURE/TOOLS </a:t>
            </a:r>
            <a:endParaRPr dirty="0"/>
          </a:p>
        </p:txBody>
      </p:sp>
      <p:sp>
        <p:nvSpPr>
          <p:cNvPr id="202" name="Google Shape;202;p42"/>
          <p:cNvSpPr txBox="1">
            <a:spLocks noGrp="1"/>
          </p:cNvSpPr>
          <p:nvPr>
            <p:ph type="body" idx="1"/>
          </p:nvPr>
        </p:nvSpPr>
        <p:spPr>
          <a:xfrm>
            <a:off x="311700" y="818954"/>
            <a:ext cx="8520600" cy="4078291"/>
          </a:xfrm>
          <a:prstGeom prst="rect">
            <a:avLst/>
          </a:prstGeom>
          <a:noFill/>
          <a:ln>
            <a:noFill/>
          </a:ln>
        </p:spPr>
        <p:txBody>
          <a:bodyPr spcFirstLastPara="1" wrap="square" lIns="91425" tIns="91425" rIns="91425" bIns="91425" anchor="t" anchorCtr="0">
            <a:normAutofit fontScale="25000" lnSpcReduction="20000"/>
          </a:bodyPr>
          <a:lstStyle/>
          <a:p>
            <a:pPr marL="457200" lvl="0" indent="-322580" algn="just" rtl="0">
              <a:lnSpc>
                <a:spcPct val="150000"/>
              </a:lnSpc>
              <a:spcBef>
                <a:spcPts val="0"/>
              </a:spcBef>
              <a:spcAft>
                <a:spcPts val="0"/>
              </a:spcAft>
              <a:buClr>
                <a:schemeClr val="dk1"/>
              </a:buClr>
              <a:buSzPct val="100000"/>
              <a:buFont typeface="Arial"/>
              <a:buChar char="●"/>
            </a:pPr>
            <a:r>
              <a:rPr lang="en" sz="6400" dirty="0">
                <a:solidFill>
                  <a:schemeClr val="dk1"/>
                </a:solidFill>
                <a:latin typeface="Arial" panose="020B0604020202020204" pitchFamily="34" charset="0"/>
                <a:cs typeface="Arial" panose="020B0604020202020204" pitchFamily="34" charset="0"/>
              </a:rPr>
              <a:t>The validated survey questionnaires the IPAQ or International Physical Activity Questionnaire is a self report tool which is designed to assess an individual's physical activity levels. The IPAQ is used to gather information about an individual's physical activity habits over a specific time period (Meh </a:t>
            </a:r>
            <a:r>
              <a:rPr lang="en" sz="6400" i="1" dirty="0">
                <a:solidFill>
                  <a:schemeClr val="dk1"/>
                </a:solidFill>
                <a:latin typeface="Arial" panose="020B0604020202020204" pitchFamily="34" charset="0"/>
                <a:cs typeface="Arial" panose="020B0604020202020204" pitchFamily="34" charset="0"/>
              </a:rPr>
              <a:t>et al.,</a:t>
            </a:r>
            <a:r>
              <a:rPr lang="en" sz="6400" dirty="0">
                <a:solidFill>
                  <a:schemeClr val="dk1"/>
                </a:solidFill>
                <a:latin typeface="Arial" panose="020B0604020202020204" pitchFamily="34" charset="0"/>
                <a:cs typeface="Arial" panose="020B0604020202020204" pitchFamily="34" charset="0"/>
              </a:rPr>
              <a:t> 2021).</a:t>
            </a:r>
            <a:endParaRPr lang="en" dirty="0">
              <a:latin typeface="Arial" panose="020B0604020202020204" pitchFamily="34" charset="0"/>
              <a:cs typeface="Arial" panose="020B0604020202020204" pitchFamily="34" charset="0"/>
            </a:endParaRPr>
          </a:p>
          <a:p>
            <a:pPr marL="457200" lvl="0" indent="-322580" algn="just" rtl="0">
              <a:lnSpc>
                <a:spcPct val="150000"/>
              </a:lnSpc>
              <a:spcBef>
                <a:spcPts val="0"/>
              </a:spcBef>
              <a:spcAft>
                <a:spcPts val="0"/>
              </a:spcAft>
              <a:buClr>
                <a:schemeClr val="dk1"/>
              </a:buClr>
              <a:buSzPct val="100000"/>
              <a:buFont typeface="Arial"/>
              <a:buChar char="●"/>
            </a:pPr>
            <a:r>
              <a:rPr lang="en" sz="6400" dirty="0">
                <a:solidFill>
                  <a:schemeClr val="dk1"/>
                </a:solidFill>
                <a:latin typeface="Arial" panose="020B0604020202020204" pitchFamily="34" charset="0"/>
                <a:cs typeface="Arial" panose="020B0604020202020204" pitchFamily="34" charset="0"/>
              </a:rPr>
              <a:t>The IPAQ was developed to measure health-related physical activity in populations.The short version of the IPAQ has been tested extensively and is now used in many international studies(M Hagstromer et al.,2006)</a:t>
            </a:r>
          </a:p>
          <a:p>
            <a:pPr marL="457200" lvl="0" indent="-323850" algn="just" rtl="0">
              <a:lnSpc>
                <a:spcPct val="150000"/>
              </a:lnSpc>
              <a:spcBef>
                <a:spcPts val="0"/>
              </a:spcBef>
              <a:spcAft>
                <a:spcPts val="0"/>
              </a:spcAft>
              <a:buClr>
                <a:srgbClr val="000000"/>
              </a:buClr>
              <a:buSzPts val="1500"/>
              <a:buFont typeface="Arial"/>
              <a:buChar char="●"/>
            </a:pPr>
            <a:r>
              <a:rPr lang="en-GB" sz="6600" dirty="0">
                <a:solidFill>
                  <a:srgbClr val="000000"/>
                </a:solidFill>
                <a:latin typeface="Arial"/>
                <a:ea typeface="Arial"/>
                <a:cs typeface="Arial"/>
                <a:sym typeface="Arial"/>
              </a:rPr>
              <a:t>The research  will be done by surveying  the selected participants. For the survey procedure, the researcher will first consider the consent from distribution to the participants to ensure that all the participants were aware of the purpose of the research and their role in the research. </a:t>
            </a:r>
          </a:p>
          <a:p>
            <a:pPr marL="133350" lvl="0" algn="just" rtl="0">
              <a:lnSpc>
                <a:spcPct val="150000"/>
              </a:lnSpc>
              <a:spcBef>
                <a:spcPts val="0"/>
              </a:spcBef>
              <a:spcAft>
                <a:spcPts val="0"/>
              </a:spcAft>
              <a:buClr>
                <a:srgbClr val="000000"/>
              </a:buClr>
              <a:buSzPts val="1500"/>
            </a:pPr>
            <a:endParaRPr lang="en-GB" sz="6600" dirty="0">
              <a:solidFill>
                <a:srgbClr val="000000"/>
              </a:solidFill>
              <a:latin typeface="Arial"/>
              <a:ea typeface="Arial"/>
              <a:cs typeface="Arial"/>
              <a:sym typeface="Arial"/>
            </a:endParaRPr>
          </a:p>
          <a:p>
            <a:pPr marL="457200" lvl="0" indent="-322580" algn="just" rtl="0">
              <a:lnSpc>
                <a:spcPct val="150000"/>
              </a:lnSpc>
              <a:spcBef>
                <a:spcPts val="0"/>
              </a:spcBef>
              <a:spcAft>
                <a:spcPts val="0"/>
              </a:spcAft>
              <a:buClr>
                <a:schemeClr val="dk1"/>
              </a:buClr>
              <a:buSzPct val="100000"/>
              <a:buFont typeface="Arial"/>
              <a:buChar char="●"/>
            </a:pPr>
            <a:endParaRPr lang="en" sz="6400" dirty="0">
              <a:solidFill>
                <a:schemeClr val="dk1"/>
              </a:solidFill>
              <a:latin typeface="Arial" panose="020B0604020202020204" pitchFamily="34" charset="0"/>
              <a:cs typeface="Arial" panose="020B0604020202020204" pitchFamily="34" charset="0"/>
            </a:endParaRPr>
          </a:p>
          <a:p>
            <a:pPr marL="457200" lvl="0" indent="-322580" algn="just" rtl="0">
              <a:lnSpc>
                <a:spcPct val="150000"/>
              </a:lnSpc>
              <a:spcBef>
                <a:spcPts val="0"/>
              </a:spcBef>
              <a:spcAft>
                <a:spcPts val="0"/>
              </a:spcAft>
              <a:buClr>
                <a:schemeClr val="dk1"/>
              </a:buClr>
              <a:buSzPct val="100000"/>
              <a:buFont typeface="Arial"/>
              <a:buChar char="●"/>
            </a:pPr>
            <a:endParaRPr dirty="0">
              <a:latin typeface="Arial" panose="020B0604020202020204" pitchFamily="34" charset="0"/>
              <a:cs typeface="Arial" panose="020B0604020202020204" pitchFamily="34" charset="0"/>
            </a:endParaRPr>
          </a:p>
          <a:p>
            <a:pPr marL="114300" lvl="0" indent="0" algn="l" rtl="0">
              <a:lnSpc>
                <a:spcPct val="115000"/>
              </a:lnSpc>
              <a:spcBef>
                <a:spcPts val="0"/>
              </a:spcBef>
              <a:spcAft>
                <a:spcPts val="0"/>
              </a:spcAft>
              <a:buSzPts val="1800"/>
              <a:buNone/>
            </a:pPr>
            <a:endParaRPr dirty="0">
              <a:latin typeface="Arial" panose="020B0604020202020204" pitchFamily="34" charset="0"/>
              <a:cs typeface="Arial" panose="020B0604020202020204" pitchFamily="34" charset="0"/>
            </a:endParaRPr>
          </a:p>
        </p:txBody>
      </p:sp>
      <p:sp>
        <p:nvSpPr>
          <p:cNvPr id="203" name="Google Shape;203;p42"/>
          <p:cNvSpPr txBox="1">
            <a:spLocks noGrp="1"/>
          </p:cNvSpPr>
          <p:nvPr>
            <p:ph type="sldNum" idx="12"/>
          </p:nvPr>
        </p:nvSpPr>
        <p:spPr>
          <a:prstGeom prst="rect">
            <a:avLst/>
          </a:prstGeom>
          <a:noFill/>
          <a:ln>
            <a:noFill/>
          </a:ln>
        </p:spPr>
        <p:txBody>
          <a:bodyPr spcFirstLastPara="1" wrap="square" lIns="91425" tIns="91425" rIns="91425" bIns="91425" anchor="ctr" anchorCtr="0">
            <a:normAutofit/>
          </a:bodyPr>
          <a:lstStyle/>
          <a:p>
            <a:pPr marL="0" lvl="0" indent="0" algn="r" rtl="0">
              <a:lnSpc>
                <a:spcPct val="100000"/>
              </a:lnSpc>
              <a:spcBef>
                <a:spcPts val="0"/>
              </a:spcBef>
              <a:spcAft>
                <a:spcPts val="0"/>
              </a:spcAft>
              <a:buSzPts val="1000"/>
              <a:buNone/>
            </a:pPr>
            <a:fld id="{00000000-1234-1234-1234-123412341234}" type="slidenum">
              <a:rPr lang="en"/>
              <a:pPr marL="0" lvl="0" indent="0" algn="r" rtl="0">
                <a:lnSpc>
                  <a:spcPct val="100000"/>
                </a:lnSpc>
                <a:spcBef>
                  <a:spcPts val="0"/>
                </a:spcBef>
                <a:spcAft>
                  <a:spcPts val="0"/>
                </a:spcAft>
                <a:buSzPts val="1000"/>
                <a:buNone/>
              </a:pPr>
              <a:t>16</a:t>
            </a:fld>
            <a:endParaRPr dirty="0"/>
          </a:p>
        </p:txBody>
      </p:sp>
      <p:pic>
        <p:nvPicPr>
          <p:cNvPr id="3" name="Picture 2">
            <a:extLst>
              <a:ext uri="{FF2B5EF4-FFF2-40B4-BE49-F238E27FC236}">
                <a16:creationId xmlns:a16="http://schemas.microsoft.com/office/drawing/2014/main" id="{C9EF1186-A4CB-5A45-CC1E-B27150ECCC65}"/>
              </a:ext>
            </a:extLst>
          </p:cNvPr>
          <p:cNvPicPr>
            <a:picLocks noChangeAspect="1"/>
          </p:cNvPicPr>
          <p:nvPr/>
        </p:nvPicPr>
        <p:blipFill>
          <a:blip r:embed="rId3"/>
          <a:stretch>
            <a:fillRect/>
          </a:stretch>
        </p:blipFill>
        <p:spPr>
          <a:xfrm>
            <a:off x="0" y="3157508"/>
            <a:ext cx="553156" cy="685859"/>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sp>
        <p:nvSpPr>
          <p:cNvPr id="195" name="Google Shape;195;p16"/>
          <p:cNvSpPr txBox="1">
            <a:spLocks noGrp="1"/>
          </p:cNvSpPr>
          <p:nvPr>
            <p:ph type="ctrTitle"/>
          </p:nvPr>
        </p:nvSpPr>
        <p:spPr>
          <a:xfrm>
            <a:off x="-189425" y="0"/>
            <a:ext cx="9074100" cy="888900"/>
          </a:xfrm>
          <a:prstGeom prst="rect">
            <a:avLst/>
          </a:prstGeom>
          <a:noFill/>
          <a:ln>
            <a:noFill/>
          </a:ln>
        </p:spPr>
        <p:txBody>
          <a:bodyPr spcFirstLastPara="1" wrap="square" lIns="91425" tIns="91425" rIns="91425" bIns="91425" anchor="ctr" anchorCtr="0">
            <a:noAutofit/>
          </a:bodyPr>
          <a:lstStyle/>
          <a:p>
            <a:pPr marL="457200" lvl="0" indent="-228600" algn="just" rtl="0">
              <a:lnSpc>
                <a:spcPct val="150000"/>
              </a:lnSpc>
              <a:spcBef>
                <a:spcPts val="0"/>
              </a:spcBef>
              <a:spcAft>
                <a:spcPts val="0"/>
              </a:spcAft>
              <a:buSzPts val="5200"/>
              <a:buNone/>
            </a:pPr>
            <a:r>
              <a:rPr lang="en" sz="2800" b="1">
                <a:solidFill>
                  <a:srgbClr val="000000"/>
                </a:solidFill>
              </a:rPr>
              <a:t>DATA COLLECTION PROCEDURE/TOOLS</a:t>
            </a:r>
            <a:endParaRPr sz="2800" dirty="0"/>
          </a:p>
        </p:txBody>
      </p:sp>
      <p:sp>
        <p:nvSpPr>
          <p:cNvPr id="196" name="Google Shape;196;p16"/>
          <p:cNvSpPr txBox="1">
            <a:spLocks noGrp="1"/>
          </p:cNvSpPr>
          <p:nvPr>
            <p:ph type="subTitle" idx="1"/>
          </p:nvPr>
        </p:nvSpPr>
        <p:spPr>
          <a:xfrm>
            <a:off x="428978" y="496711"/>
            <a:ext cx="8455697" cy="4073214"/>
          </a:xfrm>
          <a:prstGeom prst="rect">
            <a:avLst/>
          </a:prstGeom>
          <a:noFill/>
          <a:ln>
            <a:noFill/>
          </a:ln>
        </p:spPr>
        <p:txBody>
          <a:bodyPr spcFirstLastPara="1" wrap="square" lIns="91425" tIns="91425" rIns="91425" bIns="91425" anchor="t" anchorCtr="0">
            <a:noAutofit/>
          </a:bodyPr>
          <a:lstStyle/>
          <a:p>
            <a:pPr marL="133350" lvl="0" algn="just" rtl="0">
              <a:lnSpc>
                <a:spcPct val="150000"/>
              </a:lnSpc>
              <a:spcBef>
                <a:spcPts val="0"/>
              </a:spcBef>
              <a:spcAft>
                <a:spcPts val="0"/>
              </a:spcAft>
              <a:buClr>
                <a:srgbClr val="000000"/>
              </a:buClr>
              <a:buSzPts val="1500"/>
            </a:pPr>
            <a:endParaRPr sz="1600" dirty="0">
              <a:solidFill>
                <a:srgbClr val="000000"/>
              </a:solidFill>
              <a:latin typeface="Arial"/>
              <a:ea typeface="Arial"/>
              <a:cs typeface="Arial"/>
              <a:sym typeface="Arial"/>
            </a:endParaRPr>
          </a:p>
          <a:p>
            <a:pPr marL="457200" indent="-323850" algn="just">
              <a:lnSpc>
                <a:spcPct val="150000"/>
              </a:lnSpc>
              <a:spcBef>
                <a:spcPts val="0"/>
              </a:spcBef>
              <a:buClr>
                <a:srgbClr val="000000"/>
              </a:buClr>
              <a:buSzPts val="1500"/>
              <a:buFont typeface="Arial"/>
              <a:buChar char="●"/>
            </a:pPr>
            <a:r>
              <a:rPr lang="en" sz="1600" dirty="0">
                <a:solidFill>
                  <a:srgbClr val="000000"/>
                </a:solidFill>
                <a:latin typeface="Arial" panose="020B0604020202020204" pitchFamily="34" charset="0"/>
                <a:ea typeface="Arial"/>
                <a:cs typeface="Arial" panose="020B0604020202020204" pitchFamily="34" charset="0"/>
                <a:sym typeface="Arial"/>
              </a:rPr>
              <a:t>During this period, the participants can ask their concerns regarding the research and make informed decisions as per their perceptiveness. However, the researcher will critically consider the participant's schedule for arranging the survey period which provide a flexible window for the survey.</a:t>
            </a:r>
            <a:endParaRPr lang="en" sz="1600" dirty="0">
              <a:latin typeface="Arial" panose="020B0604020202020204" pitchFamily="34" charset="0"/>
              <a:ea typeface="Arial"/>
              <a:cs typeface="Arial" panose="020B0604020202020204" pitchFamily="34" charset="0"/>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600" dirty="0">
                <a:solidFill>
                  <a:srgbClr val="000000"/>
                </a:solidFill>
                <a:latin typeface="Arial"/>
                <a:ea typeface="Arial"/>
                <a:cs typeface="Arial"/>
                <a:sym typeface="Arial"/>
              </a:rPr>
              <a:t>The researcher will distribute the consent forms via email in which the researcher will mention the significance of the participants, the purpose of the research, and how the overall interview procedure will be done concisely. Furthermore, the researcher will critically mention a responsible deadline for the participants for the consent form. </a:t>
            </a:r>
            <a:endParaRPr lang="en" sz="1600" dirty="0">
              <a:solidFill>
                <a:srgbClr val="000000"/>
              </a:solidFill>
              <a:latin typeface="Arial" panose="020B0604020202020204" pitchFamily="34" charset="0"/>
              <a:ea typeface="Arial"/>
              <a:cs typeface="Arial" panose="020B0604020202020204" pitchFamily="34" charset="0"/>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600" dirty="0">
                <a:solidFill>
                  <a:srgbClr val="000000"/>
                </a:solidFill>
                <a:latin typeface="Arial" panose="020B0604020202020204" pitchFamily="34" charset="0"/>
                <a:cs typeface="Arial" panose="020B0604020202020204" pitchFamily="34" charset="0"/>
              </a:rPr>
              <a:t>The survey method will allow the researcher to obtain primary data which is valuable for quantitative analysis.</a:t>
            </a:r>
            <a:endParaRPr sz="1600" dirty="0">
              <a:solidFill>
                <a:srgbClr val="000000"/>
              </a:solidFill>
              <a:latin typeface="Arial" panose="020B0604020202020204" pitchFamily="34" charset="0"/>
              <a:cs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sp>
        <p:nvSpPr>
          <p:cNvPr id="208" name="Google Shape;208;p19"/>
          <p:cNvSpPr txBox="1">
            <a:spLocks noGrp="1"/>
          </p:cNvSpPr>
          <p:nvPr>
            <p:ph type="ctrTitle"/>
          </p:nvPr>
        </p:nvSpPr>
        <p:spPr>
          <a:xfrm>
            <a:off x="162950" y="143100"/>
            <a:ext cx="8981100" cy="745800"/>
          </a:xfrm>
          <a:prstGeom prst="rect">
            <a:avLst/>
          </a:prstGeom>
          <a:noFill/>
          <a:ln>
            <a:noFill/>
          </a:ln>
        </p:spPr>
        <p:txBody>
          <a:bodyPr spcFirstLastPara="1" wrap="square" lIns="91425" tIns="91425" rIns="91425" bIns="91425" anchor="ctr" anchorCtr="0">
            <a:noAutofit/>
          </a:bodyPr>
          <a:lstStyle/>
          <a:p>
            <a:pPr marL="457200" lvl="0" indent="-228600" algn="just" rtl="0">
              <a:lnSpc>
                <a:spcPct val="150000"/>
              </a:lnSpc>
              <a:spcBef>
                <a:spcPts val="0"/>
              </a:spcBef>
              <a:spcAft>
                <a:spcPts val="0"/>
              </a:spcAft>
              <a:buSzPts val="5200"/>
              <a:buNone/>
            </a:pPr>
            <a:r>
              <a:rPr lang="en" sz="2800" b="1" dirty="0">
                <a:solidFill>
                  <a:srgbClr val="000000"/>
                </a:solidFill>
              </a:rPr>
              <a:t>PROPOSED DATA ANALYSIS TECHNIQUE </a:t>
            </a:r>
            <a:endParaRPr sz="2800" dirty="0"/>
          </a:p>
        </p:txBody>
      </p:sp>
      <p:sp>
        <p:nvSpPr>
          <p:cNvPr id="209" name="Google Shape;209;p19"/>
          <p:cNvSpPr txBox="1">
            <a:spLocks noGrp="1"/>
          </p:cNvSpPr>
          <p:nvPr>
            <p:ph type="subTitle" idx="1"/>
          </p:nvPr>
        </p:nvSpPr>
        <p:spPr>
          <a:xfrm>
            <a:off x="308019" y="1147173"/>
            <a:ext cx="8527962" cy="3454243"/>
          </a:xfrm>
          <a:prstGeom prst="rect">
            <a:avLst/>
          </a:prstGeom>
          <a:noFill/>
          <a:ln>
            <a:noFill/>
          </a:ln>
        </p:spPr>
        <p:txBody>
          <a:bodyPr spcFirstLastPara="1" wrap="square" lIns="91425" tIns="91425" rIns="91425" bIns="91425" anchor="t" anchorCtr="0">
            <a:noAutofit/>
          </a:bodyPr>
          <a:lstStyle/>
          <a:p>
            <a:pPr marL="412750" lvl="0" indent="-285750" algn="just" rtl="0">
              <a:lnSpc>
                <a:spcPct val="150000"/>
              </a:lnSpc>
              <a:spcBef>
                <a:spcPts val="0"/>
              </a:spcBef>
              <a:spcAft>
                <a:spcPts val="0"/>
              </a:spcAft>
              <a:buClr>
                <a:srgbClr val="000000"/>
              </a:buClr>
              <a:buSzPts val="1600"/>
              <a:buFont typeface="Arial" panose="020B0604020202020204" pitchFamily="34" charset="0"/>
              <a:buChar char="•"/>
            </a:pPr>
            <a:r>
              <a:rPr lang="en-GB" sz="1800" dirty="0">
                <a:solidFill>
                  <a:srgbClr val="000000"/>
                </a:solidFill>
                <a:latin typeface="Arial" panose="020B0604020202020204" pitchFamily="34" charset="0"/>
                <a:cs typeface="Arial" panose="020B0604020202020204" pitchFamily="34" charset="0"/>
              </a:rPr>
              <a:t>In research study data analysis is a technique that the researcher used to analyse and interpret the collected data by identifying their patterns and trends for drawing appropriate conclusions (Engzell and Mood, 2023). </a:t>
            </a:r>
          </a:p>
          <a:p>
            <a:pPr marL="457200" lvl="0" indent="0" algn="just" rtl="0">
              <a:lnSpc>
                <a:spcPct val="150000"/>
              </a:lnSpc>
              <a:spcBef>
                <a:spcPts val="0"/>
              </a:spcBef>
              <a:spcAft>
                <a:spcPts val="0"/>
              </a:spcAft>
              <a:buSzPts val="2800"/>
              <a:buNone/>
            </a:pPr>
            <a:endParaRPr lang="en-GB" sz="1800" dirty="0">
              <a:solidFill>
                <a:srgbClr val="000000"/>
              </a:solidFill>
              <a:latin typeface="Arial" panose="020B0604020202020204" pitchFamily="34" charset="0"/>
              <a:cs typeface="Arial" panose="020B0604020202020204" pitchFamily="34" charset="0"/>
            </a:endParaRPr>
          </a:p>
          <a:p>
            <a:pPr marL="412750" lvl="0" indent="-285750" algn="just" rtl="0">
              <a:lnSpc>
                <a:spcPct val="150000"/>
              </a:lnSpc>
              <a:spcBef>
                <a:spcPts val="0"/>
              </a:spcBef>
              <a:spcAft>
                <a:spcPts val="0"/>
              </a:spcAft>
              <a:buClr>
                <a:srgbClr val="000000"/>
              </a:buClr>
              <a:buSzPts val="1600"/>
              <a:buFont typeface="Arial" panose="020B0604020202020204" pitchFamily="34" charset="0"/>
              <a:buChar char="•"/>
            </a:pPr>
            <a:r>
              <a:rPr lang="en" sz="1800" b="1" dirty="0">
                <a:solidFill>
                  <a:srgbClr val="000000"/>
                </a:solidFill>
                <a:latin typeface="Arial" panose="020B0604020202020204" pitchFamily="34" charset="0"/>
                <a:cs typeface="Arial" panose="020B0604020202020204" pitchFamily="34" charset="0"/>
              </a:rPr>
              <a:t>Descriptive statistics </a:t>
            </a:r>
            <a:r>
              <a:rPr lang="en" sz="1800" dirty="0">
                <a:solidFill>
                  <a:srgbClr val="000000"/>
                </a:solidFill>
                <a:latin typeface="Arial" panose="020B0604020202020204" pitchFamily="34" charset="0"/>
                <a:cs typeface="Arial" panose="020B0604020202020204" pitchFamily="34" charset="0"/>
              </a:rPr>
              <a:t>is a type of data analysis technique which focuses on providing a concise and informative overview of the collected data for drawing conclusions about a larger population (Mishra </a:t>
            </a:r>
            <a:r>
              <a:rPr lang="en" sz="1800" i="1" dirty="0">
                <a:solidFill>
                  <a:srgbClr val="000000"/>
                </a:solidFill>
                <a:latin typeface="Arial" panose="020B0604020202020204" pitchFamily="34" charset="0"/>
                <a:cs typeface="Arial" panose="020B0604020202020204" pitchFamily="34" charset="0"/>
              </a:rPr>
              <a:t>et al.,</a:t>
            </a:r>
            <a:r>
              <a:rPr lang="en" sz="1800" dirty="0">
                <a:solidFill>
                  <a:srgbClr val="000000"/>
                </a:solidFill>
                <a:latin typeface="Arial" panose="020B0604020202020204" pitchFamily="34" charset="0"/>
                <a:cs typeface="Arial" panose="020B0604020202020204" pitchFamily="34" charset="0"/>
              </a:rPr>
              <a:t> 2019). </a:t>
            </a:r>
            <a:endParaRPr sz="1800" dirty="0">
              <a:solidFill>
                <a:srgbClr val="000000"/>
              </a:solidFill>
              <a:latin typeface="Arial" panose="020B0604020202020204" pitchFamily="34" charset="0"/>
              <a:cs typeface="Arial" panose="020B0604020202020204" pitchFamily="34" charset="0"/>
            </a:endParaRPr>
          </a:p>
          <a:p>
            <a:pPr marL="0" lvl="0" indent="0" algn="l" rtl="0">
              <a:lnSpc>
                <a:spcPct val="100000"/>
              </a:lnSpc>
              <a:spcBef>
                <a:spcPts val="0"/>
              </a:spcBef>
              <a:spcAft>
                <a:spcPts val="0"/>
              </a:spcAft>
              <a:buSzPts val="2800"/>
              <a:buNone/>
            </a:pPr>
            <a:endParaRPr sz="1800" dirty="0">
              <a:latin typeface="Arial" panose="020B0604020202020204" pitchFamily="34" charset="0"/>
              <a:cs typeface="Arial" panose="020B0604020202020204" pitchFamily="34" charset="0"/>
            </a:endParaRPr>
          </a:p>
        </p:txBody>
      </p:sp>
      <p:sp>
        <p:nvSpPr>
          <p:cNvPr id="210" name="Google Shape;210;p19"/>
          <p:cNvSpPr txBox="1"/>
          <p:nvPr/>
        </p:nvSpPr>
        <p:spPr>
          <a:xfrm>
            <a:off x="5802489" y="3499616"/>
            <a:ext cx="2731911" cy="496711"/>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400"/>
              <a:buFont typeface="Arial"/>
              <a:buNone/>
            </a:pPr>
            <a:r>
              <a:rPr lang="en" sz="1400" b="1" i="0" u="none" strike="noStrike" cap="none">
                <a:solidFill>
                  <a:srgbClr val="000000"/>
                </a:solidFill>
                <a:latin typeface="Times New Roman"/>
                <a:ea typeface="Times New Roman"/>
                <a:cs typeface="Times New Roman"/>
                <a:sym typeface="Times New Roman"/>
              </a:rPr>
              <a:t> </a:t>
            </a:r>
            <a:endParaRPr sz="1400" b="1" i="0" u="none" strike="noStrike" cap="none" dirty="0">
              <a:solidFill>
                <a:srgbClr val="000000"/>
              </a:solidFill>
              <a:latin typeface="Times New Roman"/>
              <a:ea typeface="Times New Roman"/>
              <a:cs typeface="Times New Roman"/>
              <a:sym typeface="Times New Roman"/>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15" name="Google Shape;215;p20"/>
          <p:cNvSpPr txBox="1">
            <a:spLocks noGrp="1"/>
          </p:cNvSpPr>
          <p:nvPr>
            <p:ph type="ctrTitle"/>
          </p:nvPr>
        </p:nvSpPr>
        <p:spPr>
          <a:xfrm>
            <a:off x="311700" y="0"/>
            <a:ext cx="8520600" cy="598311"/>
          </a:xfrm>
          <a:prstGeom prst="rect">
            <a:avLst/>
          </a:prstGeom>
          <a:noFill/>
          <a:ln>
            <a:noFill/>
          </a:ln>
        </p:spPr>
        <p:txBody>
          <a:bodyPr spcFirstLastPara="1" wrap="square" lIns="91425" tIns="91425" rIns="91425" bIns="91425" anchor="b" anchorCtr="0">
            <a:normAutofit fontScale="90000"/>
          </a:bodyPr>
          <a:lstStyle/>
          <a:p>
            <a:pPr marL="0" lvl="0" indent="0" algn="l" rtl="0">
              <a:lnSpc>
                <a:spcPct val="100000"/>
              </a:lnSpc>
              <a:spcBef>
                <a:spcPts val="0"/>
              </a:spcBef>
              <a:spcAft>
                <a:spcPts val="0"/>
              </a:spcAft>
              <a:buSzPts val="5200"/>
              <a:buNone/>
            </a:pPr>
            <a:r>
              <a:rPr lang="en" sz="2800" b="1" dirty="0"/>
              <a:t>DATA ANALYSIS</a:t>
            </a:r>
            <a:endParaRPr sz="2800" b="1" dirty="0"/>
          </a:p>
        </p:txBody>
      </p:sp>
      <p:sp>
        <p:nvSpPr>
          <p:cNvPr id="216" name="Google Shape;216;p20"/>
          <p:cNvSpPr txBox="1">
            <a:spLocks noGrp="1"/>
          </p:cNvSpPr>
          <p:nvPr>
            <p:ph type="subTitle" idx="1"/>
          </p:nvPr>
        </p:nvSpPr>
        <p:spPr>
          <a:xfrm>
            <a:off x="210550" y="598311"/>
            <a:ext cx="8520600" cy="4458489"/>
          </a:xfrm>
          <a:prstGeom prst="rect">
            <a:avLst/>
          </a:prstGeom>
          <a:noFill/>
          <a:ln>
            <a:noFill/>
          </a:ln>
        </p:spPr>
        <p:txBody>
          <a:bodyPr spcFirstLastPara="1" wrap="square" lIns="91425" tIns="91425" rIns="91425" bIns="91425" anchor="t" anchorCtr="0">
            <a:normAutofit/>
          </a:bodyPr>
          <a:lstStyle/>
          <a:p>
            <a:pPr marL="427990" lvl="0" indent="-285750" algn="just" rtl="0">
              <a:lnSpc>
                <a:spcPct val="150000"/>
              </a:lnSpc>
              <a:spcBef>
                <a:spcPts val="0"/>
              </a:spcBef>
              <a:spcAft>
                <a:spcPts val="0"/>
              </a:spcAft>
              <a:buClr>
                <a:schemeClr val="dk1"/>
              </a:buClr>
              <a:buSzPct val="100000"/>
              <a:buFont typeface="Arial" panose="020B0604020202020204" pitchFamily="34" charset="0"/>
              <a:buChar char="•"/>
            </a:pPr>
            <a:r>
              <a:rPr lang="en" sz="1600" dirty="0">
                <a:solidFill>
                  <a:schemeClr val="dk1"/>
                </a:solidFill>
                <a:latin typeface="Arial" panose="020B0604020202020204" pitchFamily="34" charset="0"/>
                <a:cs typeface="Arial" panose="020B0604020202020204" pitchFamily="34" charset="0"/>
              </a:rPr>
              <a:t>The researcher will use the mean and standard deviation in the descriptive analysis, where the,mean is the sum of all values in a dataset divided by the number of data points.</a:t>
            </a:r>
            <a:endParaRPr sz="1600" dirty="0">
              <a:latin typeface="Arial" panose="020B0604020202020204" pitchFamily="34" charset="0"/>
              <a:cs typeface="Arial" panose="020B0604020202020204" pitchFamily="34" charset="0"/>
            </a:endParaRPr>
          </a:p>
          <a:p>
            <a:pPr marL="427990" lvl="0" indent="-285750" algn="just" rtl="0">
              <a:lnSpc>
                <a:spcPct val="150000"/>
              </a:lnSpc>
              <a:spcBef>
                <a:spcPts val="0"/>
              </a:spcBef>
              <a:spcAft>
                <a:spcPts val="0"/>
              </a:spcAft>
              <a:buClr>
                <a:schemeClr val="dk1"/>
              </a:buClr>
              <a:buSzPct val="100000"/>
              <a:buFont typeface="Arial" panose="020B0604020202020204" pitchFamily="34" charset="0"/>
              <a:buChar char="•"/>
            </a:pPr>
            <a:r>
              <a:rPr lang="en" sz="1600" dirty="0">
                <a:solidFill>
                  <a:schemeClr val="dk1"/>
                </a:solidFill>
                <a:latin typeface="Arial" panose="020B0604020202020204" pitchFamily="34" charset="0"/>
                <a:cs typeface="Arial" panose="020B0604020202020204" pitchFamily="34" charset="0"/>
              </a:rPr>
              <a:t> The standard deviation is a measure of the spread or dispersion of data points around the mean that quantifies how much individual data points deviate from the mean and this analysis provide information about the center and spread of the data, which can be essential for summarizing and comparing different datasets (</a:t>
            </a:r>
            <a:r>
              <a:rPr lang="en" sz="1600" dirty="0">
                <a:solidFill>
                  <a:srgbClr val="222222"/>
                </a:solidFill>
                <a:highlight>
                  <a:srgbClr val="FFFFFF"/>
                </a:highlight>
                <a:latin typeface="Arial" panose="020B0604020202020204" pitchFamily="34" charset="0"/>
                <a:cs typeface="Arial" panose="020B0604020202020204" pitchFamily="34" charset="0"/>
              </a:rPr>
              <a:t>Mishra </a:t>
            </a:r>
            <a:r>
              <a:rPr lang="en" sz="1600" i="1" dirty="0">
                <a:solidFill>
                  <a:srgbClr val="222222"/>
                </a:solidFill>
                <a:highlight>
                  <a:srgbClr val="FFFFFF"/>
                </a:highlight>
                <a:latin typeface="Arial" panose="020B0604020202020204" pitchFamily="34" charset="0"/>
                <a:cs typeface="Arial" panose="020B0604020202020204" pitchFamily="34" charset="0"/>
              </a:rPr>
              <a:t>et al.,</a:t>
            </a:r>
            <a:r>
              <a:rPr lang="en" sz="1600" dirty="0">
                <a:solidFill>
                  <a:srgbClr val="222222"/>
                </a:solidFill>
                <a:highlight>
                  <a:srgbClr val="FFFFFF"/>
                </a:highlight>
                <a:latin typeface="Arial" panose="020B0604020202020204" pitchFamily="34" charset="0"/>
                <a:cs typeface="Arial" panose="020B0604020202020204" pitchFamily="34" charset="0"/>
              </a:rPr>
              <a:t> 2019</a:t>
            </a:r>
            <a:r>
              <a:rPr lang="en" sz="1600" dirty="0">
                <a:solidFill>
                  <a:schemeClr val="dk1"/>
                </a:solidFill>
                <a:latin typeface="Arial" panose="020B0604020202020204" pitchFamily="34" charset="0"/>
                <a:cs typeface="Arial" panose="020B0604020202020204" pitchFamily="34" charset="0"/>
              </a:rPr>
              <a:t>). </a:t>
            </a:r>
            <a:endParaRPr sz="1600" dirty="0">
              <a:solidFill>
                <a:schemeClr val="dk1"/>
              </a:solidFill>
              <a:latin typeface="Arial" panose="020B0604020202020204" pitchFamily="34" charset="0"/>
              <a:cs typeface="Arial" panose="020B0604020202020204" pitchFamily="34" charset="0"/>
            </a:endParaRPr>
          </a:p>
          <a:p>
            <a:pPr marL="421177" lvl="0" indent="-285750" algn="just" rtl="0">
              <a:lnSpc>
                <a:spcPct val="150000"/>
              </a:lnSpc>
              <a:spcBef>
                <a:spcPts val="0"/>
              </a:spcBef>
              <a:spcAft>
                <a:spcPts val="0"/>
              </a:spcAft>
              <a:buClr>
                <a:schemeClr val="dk1"/>
              </a:buClr>
              <a:buSzPct val="100000"/>
              <a:buFont typeface="Arial" panose="020B0604020202020204" pitchFamily="34" charset="0"/>
              <a:buChar char="•"/>
            </a:pPr>
            <a:r>
              <a:rPr lang="en" sz="1600" dirty="0">
                <a:solidFill>
                  <a:schemeClr val="dk1"/>
                </a:solidFill>
                <a:latin typeface="Arial" panose="020B0604020202020204" pitchFamily="34" charset="0"/>
                <a:cs typeface="Arial" panose="020B0604020202020204" pitchFamily="34" charset="0"/>
              </a:rPr>
              <a:t>The present research will employ t-test to compare the means of two different samples.</a:t>
            </a:r>
            <a:endParaRPr sz="1600" dirty="0">
              <a:solidFill>
                <a:schemeClr val="dk1"/>
              </a:solidFill>
              <a:latin typeface="Arial" panose="020B0604020202020204" pitchFamily="34" charset="0"/>
              <a:cs typeface="Arial" panose="020B0604020202020204" pitchFamily="34" charset="0"/>
            </a:endParaRPr>
          </a:p>
          <a:p>
            <a:pPr marL="421177" lvl="0" indent="-285750" algn="just" rtl="0">
              <a:lnSpc>
                <a:spcPct val="150000"/>
              </a:lnSpc>
              <a:spcBef>
                <a:spcPts val="0"/>
              </a:spcBef>
              <a:spcAft>
                <a:spcPts val="0"/>
              </a:spcAft>
              <a:buClr>
                <a:schemeClr val="dk1"/>
              </a:buClr>
              <a:buSzPct val="100000"/>
              <a:buFont typeface="Arial" panose="020B0604020202020204" pitchFamily="34" charset="0"/>
              <a:buChar char="•"/>
            </a:pPr>
            <a:r>
              <a:rPr lang="en" sz="1600" b="1" dirty="0">
                <a:solidFill>
                  <a:schemeClr val="dk1"/>
                </a:solidFill>
                <a:latin typeface="Arial" panose="020B0604020202020204" pitchFamily="34" charset="0"/>
                <a:cs typeface="Arial" panose="020B0604020202020204" pitchFamily="34" charset="0"/>
              </a:rPr>
              <a:t>ANOVA</a:t>
            </a:r>
            <a:r>
              <a:rPr lang="en" sz="1600" dirty="0">
                <a:solidFill>
                  <a:schemeClr val="dk1"/>
                </a:solidFill>
                <a:latin typeface="Arial" panose="020B0604020202020204" pitchFamily="34" charset="0"/>
                <a:cs typeface="Arial" panose="020B0604020202020204" pitchFamily="34" charset="0"/>
              </a:rPr>
              <a:t> will observe the variance of the survey responses for further analysis.</a:t>
            </a:r>
            <a:endParaRPr sz="1600" dirty="0">
              <a:solidFill>
                <a:schemeClr val="dk1"/>
              </a:solidFill>
              <a:latin typeface="Arial" panose="020B0604020202020204" pitchFamily="34" charset="0"/>
              <a:cs typeface="Arial" panose="020B0604020202020204" pitchFamily="34" charset="0"/>
            </a:endParaRPr>
          </a:p>
          <a:p>
            <a:pPr marL="421177" lvl="0" indent="-285750" algn="just" rtl="0">
              <a:lnSpc>
                <a:spcPct val="150000"/>
              </a:lnSpc>
              <a:spcBef>
                <a:spcPts val="0"/>
              </a:spcBef>
              <a:spcAft>
                <a:spcPts val="0"/>
              </a:spcAft>
              <a:buClr>
                <a:schemeClr val="dk1"/>
              </a:buClr>
              <a:buSzPct val="100000"/>
              <a:buFont typeface="Arial" panose="020B0604020202020204" pitchFamily="34" charset="0"/>
              <a:buChar char="•"/>
            </a:pPr>
            <a:r>
              <a:rPr lang="en" sz="1600" dirty="0">
                <a:solidFill>
                  <a:schemeClr val="dk1"/>
                </a:solidFill>
                <a:latin typeface="Arial" panose="020B0604020202020204" pitchFamily="34" charset="0"/>
                <a:cs typeface="Arial" panose="020B0604020202020204" pitchFamily="34" charset="0"/>
              </a:rPr>
              <a:t> </a:t>
            </a:r>
            <a:r>
              <a:rPr lang="en" sz="1600" b="1" dirty="0">
                <a:solidFill>
                  <a:schemeClr val="dk1"/>
                </a:solidFill>
                <a:latin typeface="Arial" panose="020B0604020202020204" pitchFamily="34" charset="0"/>
                <a:cs typeface="Arial" panose="020B0604020202020204" pitchFamily="34" charset="0"/>
              </a:rPr>
              <a:t>chi-squared</a:t>
            </a:r>
            <a:r>
              <a:rPr lang="en" sz="1600" dirty="0">
                <a:solidFill>
                  <a:schemeClr val="dk1"/>
                </a:solidFill>
                <a:latin typeface="Arial" panose="020B0604020202020204" pitchFamily="34" charset="0"/>
                <a:cs typeface="Arial" panose="020B0604020202020204" pitchFamily="34" charset="0"/>
              </a:rPr>
              <a:t> test will help the researcher to compare between expected and observed results.</a:t>
            </a:r>
            <a:endParaRPr sz="1600" dirty="0">
              <a:solidFill>
                <a:schemeClr val="dk1"/>
              </a:solidFill>
              <a:latin typeface="Arial" panose="020B0604020202020204" pitchFamily="34" charset="0"/>
              <a:cs typeface="Arial" panose="020B0604020202020204" pitchFamily="34" charset="0"/>
            </a:endParaRPr>
          </a:p>
        </p:txBody>
      </p:sp>
      <p:sp>
        <p:nvSpPr>
          <p:cNvPr id="217" name="Google Shape;217;p20"/>
          <p:cNvSpPr txBox="1">
            <a:spLocks noGrp="1"/>
          </p:cNvSpPr>
          <p:nvPr>
            <p:ph type="sldNum" sz="quarter" idx="12"/>
          </p:nvPr>
        </p:nvSpPr>
        <p:spPr>
          <a:xfrm>
            <a:off x="398860" y="3397155"/>
            <a:ext cx="45719" cy="273844"/>
          </a:xfrm>
          <a:prstGeom prst="rect">
            <a:avLst/>
          </a:prstGeom>
          <a:noFill/>
          <a:ln>
            <a:noFill/>
          </a:ln>
        </p:spPr>
        <p:txBody>
          <a:bodyPr spcFirstLastPara="1" wrap="square" lIns="91425" tIns="91425" rIns="91425" bIns="91425" anchor="ctr" anchorCtr="0">
            <a:normAutofit fontScale="25000" lnSpcReduction="20000"/>
          </a:bodyPr>
          <a:lstStyle/>
          <a:p>
            <a:pPr marL="0" lvl="0" indent="0" algn="r" rtl="0">
              <a:lnSpc>
                <a:spcPct val="100000"/>
              </a:lnSpc>
              <a:spcBef>
                <a:spcPts val="0"/>
              </a:spcBef>
              <a:spcAft>
                <a:spcPts val="0"/>
              </a:spcAft>
              <a:buSzPts val="1000"/>
              <a:buNone/>
            </a:pPr>
            <a:fld id="{00000000-1234-1234-1234-123412341234}" type="slidenum">
              <a:rPr lang="en"/>
              <a:pPr marL="0" lvl="0" indent="0" algn="r" rtl="0">
                <a:lnSpc>
                  <a:spcPct val="100000"/>
                </a:lnSpc>
                <a:spcBef>
                  <a:spcPts val="0"/>
                </a:spcBef>
                <a:spcAft>
                  <a:spcPts val="0"/>
                </a:spcAft>
                <a:buSzPts val="1000"/>
                <a:buNone/>
              </a:pPr>
              <a:t>19</a:t>
            </a:fld>
            <a:endParaRPr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21"/>
          <p:cNvSpPr txBox="1">
            <a:spLocks noGrp="1"/>
          </p:cNvSpPr>
          <p:nvPr>
            <p:ph type="ctrTitle"/>
          </p:nvPr>
        </p:nvSpPr>
        <p:spPr>
          <a:xfrm>
            <a:off x="123300" y="0"/>
            <a:ext cx="7322400" cy="831000"/>
          </a:xfrm>
          <a:prstGeom prst="rect">
            <a:avLst/>
          </a:prstGeom>
          <a:noFill/>
          <a:ln>
            <a:noFill/>
          </a:ln>
        </p:spPr>
        <p:txBody>
          <a:bodyPr spcFirstLastPara="1" wrap="square" lIns="91425" tIns="91425" rIns="91425" bIns="91425" anchor="ctr" anchorCtr="0">
            <a:noAutofit/>
          </a:bodyPr>
          <a:lstStyle/>
          <a:p>
            <a:pPr marL="457200" lvl="0" indent="-228600" algn="just" rtl="0">
              <a:lnSpc>
                <a:spcPct val="150000"/>
              </a:lnSpc>
              <a:spcBef>
                <a:spcPts val="0"/>
              </a:spcBef>
              <a:spcAft>
                <a:spcPts val="0"/>
              </a:spcAft>
              <a:buSzPts val="5200"/>
              <a:buNone/>
            </a:pPr>
            <a:r>
              <a:rPr lang="en" sz="3000" b="1">
                <a:solidFill>
                  <a:srgbClr val="000000"/>
                </a:solidFill>
              </a:rPr>
              <a:t>ETHICAL CONSIDERATIONS </a:t>
            </a:r>
            <a:endParaRPr sz="3000" dirty="0"/>
          </a:p>
        </p:txBody>
      </p:sp>
      <p:sp>
        <p:nvSpPr>
          <p:cNvPr id="223" name="Google Shape;223;p21"/>
          <p:cNvSpPr txBox="1">
            <a:spLocks noGrp="1"/>
          </p:cNvSpPr>
          <p:nvPr>
            <p:ph type="subTitle" idx="1"/>
          </p:nvPr>
        </p:nvSpPr>
        <p:spPr>
          <a:xfrm>
            <a:off x="842962" y="700088"/>
            <a:ext cx="8030631" cy="4111247"/>
          </a:xfrm>
          <a:prstGeom prst="rect">
            <a:avLst/>
          </a:prstGeom>
          <a:noFill/>
          <a:ln>
            <a:noFill/>
          </a:ln>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rgbClr val="000000"/>
              </a:buClr>
              <a:buSzPts val="1400"/>
              <a:buFont typeface="Arial"/>
              <a:buChar char="●"/>
            </a:pPr>
            <a:r>
              <a:rPr lang="en" sz="1800" dirty="0">
                <a:solidFill>
                  <a:srgbClr val="000000"/>
                </a:solidFill>
                <a:latin typeface="Arial" panose="020B0604020202020204" pitchFamily="34" charset="0"/>
                <a:ea typeface="Arial"/>
                <a:cs typeface="Arial" panose="020B0604020202020204" pitchFamily="34" charset="0"/>
                <a:sym typeface="Arial"/>
              </a:rPr>
              <a:t>Ethical consideration is the fundamental concept that ensures that the research has been conducted ethically, responsible and morally sound</a:t>
            </a:r>
            <a:r>
              <a:rPr lang="en" sz="1800" dirty="0">
                <a:solidFill>
                  <a:srgbClr val="000000"/>
                </a:solidFill>
                <a:latin typeface="Arial" panose="020B0604020202020204" pitchFamily="34" charset="0"/>
                <a:cs typeface="Arial" panose="020B0604020202020204" pitchFamily="34" charset="0"/>
              </a:rPr>
              <a:t> </a:t>
            </a:r>
            <a:r>
              <a:rPr lang="en" sz="1800" dirty="0">
                <a:solidFill>
                  <a:srgbClr val="000000"/>
                </a:solidFill>
                <a:latin typeface="Arial" panose="020B0604020202020204" pitchFamily="34" charset="0"/>
                <a:ea typeface="Arial"/>
                <a:cs typeface="Arial" panose="020B0604020202020204" pitchFamily="34" charset="0"/>
                <a:sym typeface="Arial"/>
              </a:rPr>
              <a:t>(Suri, 2020). </a:t>
            </a:r>
            <a:endParaRPr sz="1800" dirty="0">
              <a:solidFill>
                <a:srgbClr val="000000"/>
              </a:solidFill>
              <a:latin typeface="Arial" panose="020B0604020202020204" pitchFamily="34" charset="0"/>
              <a:cs typeface="Arial" panose="020B0604020202020204" pitchFamily="34" charset="0"/>
            </a:endParaRPr>
          </a:p>
          <a:p>
            <a:pPr marL="457200" lvl="0" indent="-317500" algn="just" rtl="0">
              <a:lnSpc>
                <a:spcPct val="150000"/>
              </a:lnSpc>
              <a:spcBef>
                <a:spcPts val="0"/>
              </a:spcBef>
              <a:spcAft>
                <a:spcPts val="0"/>
              </a:spcAft>
              <a:buClr>
                <a:srgbClr val="000000"/>
              </a:buClr>
              <a:buSzPts val="1400"/>
              <a:buFont typeface="Arial"/>
              <a:buChar char="●"/>
            </a:pPr>
            <a:r>
              <a:rPr lang="en" sz="1800" dirty="0">
                <a:solidFill>
                  <a:srgbClr val="000000"/>
                </a:solidFill>
                <a:latin typeface="Arial" panose="020B0604020202020204" pitchFamily="34" charset="0"/>
                <a:ea typeface="Arial"/>
                <a:cs typeface="Arial" panose="020B0604020202020204" pitchFamily="34" charset="0"/>
                <a:sym typeface="Arial"/>
              </a:rPr>
              <a:t>In the proposed research the researcher will consider all the ethics including informed consent, protection of human subjects, privacy and confidentiality, Beneficence, non discrimination, honesty and integrity. </a:t>
            </a:r>
          </a:p>
          <a:p>
            <a:pPr marL="457200" lvl="0" indent="-317500" algn="just" rtl="0">
              <a:lnSpc>
                <a:spcPct val="150000"/>
              </a:lnSpc>
              <a:spcBef>
                <a:spcPts val="0"/>
              </a:spcBef>
              <a:spcAft>
                <a:spcPts val="0"/>
              </a:spcAft>
              <a:buClr>
                <a:srgbClr val="000000"/>
              </a:buClr>
              <a:buSzPts val="1400"/>
              <a:buFont typeface="Arial"/>
              <a:buChar char="●"/>
            </a:pPr>
            <a:r>
              <a:rPr lang="en" sz="1800" dirty="0">
                <a:solidFill>
                  <a:srgbClr val="000000"/>
                </a:solidFill>
                <a:latin typeface="Arial" panose="020B0604020202020204" pitchFamily="34" charset="0"/>
                <a:cs typeface="Arial" panose="020B0604020202020204" pitchFamily="34" charset="0"/>
              </a:rPr>
              <a:t>The research will maintaining confidentiality which is essential to respect individuals' privacy, build trust, and uphold ethical standards. </a:t>
            </a:r>
          </a:p>
          <a:p>
            <a:pPr marL="457200" lvl="0" indent="-317500" algn="just" rtl="0">
              <a:lnSpc>
                <a:spcPct val="150000"/>
              </a:lnSpc>
              <a:spcBef>
                <a:spcPts val="0"/>
              </a:spcBef>
              <a:spcAft>
                <a:spcPts val="0"/>
              </a:spcAft>
              <a:buClr>
                <a:srgbClr val="000000"/>
              </a:buClr>
              <a:buSzPts val="1400"/>
              <a:buFont typeface="Arial"/>
              <a:buChar char="●"/>
            </a:pPr>
            <a:r>
              <a:rPr lang="en" sz="1800" dirty="0">
                <a:solidFill>
                  <a:srgbClr val="000000"/>
                </a:solidFill>
                <a:latin typeface="Arial" panose="020B0604020202020204" pitchFamily="34" charset="0"/>
                <a:cs typeface="Arial" panose="020B0604020202020204" pitchFamily="34" charset="0"/>
              </a:rPr>
              <a:t> The survey will ensure voluntary participation and anonymity of the participants and confidentiality of their responses. </a:t>
            </a:r>
            <a:endParaRPr sz="1800" dirty="0">
              <a:solidFill>
                <a:srgbClr val="000000"/>
              </a:solidFill>
              <a:latin typeface="Arial" panose="020B0604020202020204" pitchFamily="34" charset="0"/>
              <a:cs typeface="Arial" panose="020B0604020202020204" pitchFamily="34" charset="0"/>
            </a:endParaRPr>
          </a:p>
          <a:p>
            <a:pPr marL="0" lvl="0" indent="0" algn="l" rtl="0">
              <a:lnSpc>
                <a:spcPct val="100000"/>
              </a:lnSpc>
              <a:spcBef>
                <a:spcPts val="0"/>
              </a:spcBef>
              <a:spcAft>
                <a:spcPts val="0"/>
              </a:spcAft>
              <a:buSzPts val="2800"/>
              <a:buNone/>
            </a:pPr>
            <a:endParaRPr sz="1800" dirty="0">
              <a:latin typeface="Arial" panose="020B0604020202020204" pitchFamily="34" charset="0"/>
              <a:cs typeface="Arial" panose="020B0604020202020204" pitchFamily="34" charset="0"/>
            </a:endParaRPr>
          </a:p>
        </p:txBody>
      </p:sp>
      <p:sp>
        <p:nvSpPr>
          <p:cNvPr id="224" name="Google Shape;224;p21"/>
          <p:cNvSpPr txBox="1"/>
          <p:nvPr/>
        </p:nvSpPr>
        <p:spPr>
          <a:xfrm>
            <a:off x="6299200" y="2835270"/>
            <a:ext cx="2528711" cy="830999"/>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1" i="0" u="none" strike="noStrike" cap="none" dirty="0">
              <a:solidFill>
                <a:srgbClr val="000000"/>
              </a:solidFill>
              <a:latin typeface="Times New Roman"/>
              <a:ea typeface="Times New Roman"/>
              <a:cs typeface="Times New Roman"/>
              <a:sym typeface="Times New Roman"/>
            </a:endParaRPr>
          </a:p>
          <a:p>
            <a:pPr marL="0" marR="0" lvl="0" indent="0" algn="l" rtl="0">
              <a:lnSpc>
                <a:spcPct val="100000"/>
              </a:lnSpc>
              <a:spcBef>
                <a:spcPts val="0"/>
              </a:spcBef>
              <a:spcAft>
                <a:spcPts val="0"/>
              </a:spcAft>
              <a:buClr>
                <a:srgbClr val="000000"/>
              </a:buClr>
              <a:buSzPts val="1400"/>
              <a:buFont typeface="Arial"/>
              <a:buNone/>
            </a:pPr>
            <a:endParaRPr sz="1400" b="1" i="0" u="none" strike="noStrike" cap="none" dirty="0">
              <a:solidFill>
                <a:srgbClr val="000000"/>
              </a:solidFill>
              <a:latin typeface="Times New Roman"/>
              <a:ea typeface="Times New Roman"/>
              <a:cs typeface="Times New Roman"/>
              <a:sym typeface="Times New Roman"/>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22"/>
          <p:cNvSpPr txBox="1">
            <a:spLocks noGrp="1"/>
          </p:cNvSpPr>
          <p:nvPr>
            <p:ph type="ctrTitle"/>
          </p:nvPr>
        </p:nvSpPr>
        <p:spPr>
          <a:xfrm>
            <a:off x="214876" y="97200"/>
            <a:ext cx="5491200" cy="768000"/>
          </a:xfrm>
          <a:prstGeom prst="rect">
            <a:avLst/>
          </a:prstGeom>
          <a:noFill/>
          <a:ln>
            <a:noFill/>
          </a:ln>
        </p:spPr>
        <p:txBody>
          <a:bodyPr spcFirstLastPara="1" wrap="square" lIns="91425" tIns="91425" rIns="91425" bIns="91425" anchor="ctr" anchorCtr="0">
            <a:noAutofit/>
          </a:bodyPr>
          <a:lstStyle/>
          <a:p>
            <a:pPr marL="457200" lvl="0" indent="-228600" algn="just" rtl="0">
              <a:lnSpc>
                <a:spcPct val="150000"/>
              </a:lnSpc>
              <a:spcBef>
                <a:spcPts val="0"/>
              </a:spcBef>
              <a:spcAft>
                <a:spcPts val="0"/>
              </a:spcAft>
              <a:buSzPts val="5200"/>
              <a:buNone/>
            </a:pPr>
            <a:r>
              <a:rPr lang="en" sz="2800" b="1" dirty="0">
                <a:solidFill>
                  <a:srgbClr val="000000"/>
                </a:solidFill>
              </a:rPr>
              <a:t>IMPLICATION OF RESEARCH</a:t>
            </a:r>
            <a:endParaRPr sz="2800" dirty="0"/>
          </a:p>
        </p:txBody>
      </p:sp>
      <p:sp>
        <p:nvSpPr>
          <p:cNvPr id="230" name="Google Shape;230;p22"/>
          <p:cNvSpPr txBox="1">
            <a:spLocks noGrp="1"/>
          </p:cNvSpPr>
          <p:nvPr>
            <p:ph type="subTitle" idx="1"/>
          </p:nvPr>
        </p:nvSpPr>
        <p:spPr>
          <a:xfrm>
            <a:off x="1057274" y="865199"/>
            <a:ext cx="7765095" cy="448883"/>
          </a:xfrm>
          <a:prstGeom prst="rect">
            <a:avLst/>
          </a:prstGeom>
          <a:noFill/>
          <a:ln>
            <a:noFill/>
          </a:ln>
        </p:spPr>
        <p:txBody>
          <a:bodyPr spcFirstLastPara="1" wrap="square" lIns="91425" tIns="91425" rIns="91425" bIns="91425" anchor="t" anchorCtr="0">
            <a:noAutofit/>
          </a:bodyPr>
          <a:lstStyle/>
          <a:p>
            <a:pPr marL="457200" lvl="0" indent="-330200" algn="just" rtl="0">
              <a:lnSpc>
                <a:spcPct val="150000"/>
              </a:lnSpc>
              <a:spcBef>
                <a:spcPts val="0"/>
              </a:spcBef>
              <a:spcAft>
                <a:spcPts val="0"/>
              </a:spcAft>
              <a:buClr>
                <a:srgbClr val="000000"/>
              </a:buClr>
              <a:buSzPts val="1600"/>
              <a:buFont typeface="Arial"/>
              <a:buChar char="●"/>
            </a:pPr>
            <a:r>
              <a:rPr lang="en" sz="1800" dirty="0">
                <a:solidFill>
                  <a:srgbClr val="000000"/>
                </a:solidFill>
                <a:latin typeface="Arial" panose="020B0604020202020204" pitchFamily="34" charset="0"/>
                <a:cs typeface="Arial" panose="020B0604020202020204" pitchFamily="34" charset="0"/>
              </a:rPr>
              <a:t>P</a:t>
            </a:r>
            <a:r>
              <a:rPr lang="en" sz="1800" dirty="0">
                <a:solidFill>
                  <a:srgbClr val="000000"/>
                </a:solidFill>
                <a:latin typeface="Arial" panose="020B0604020202020204" pitchFamily="34" charset="0"/>
                <a:ea typeface="Arial"/>
                <a:cs typeface="Arial" panose="020B0604020202020204" pitchFamily="34" charset="0"/>
                <a:sym typeface="Arial"/>
              </a:rPr>
              <a:t>ublic university students can encourage universities to promote physical activity that can enhance their students cognitive abilities. </a:t>
            </a:r>
            <a:endParaRPr sz="1800" dirty="0">
              <a:solidFill>
                <a:srgbClr val="000000"/>
              </a:solidFill>
              <a:latin typeface="Arial" panose="020B0604020202020204" pitchFamily="34" charset="0"/>
              <a:ea typeface="Arial"/>
              <a:cs typeface="Arial" panose="020B0604020202020204" pitchFamily="34" charset="0"/>
              <a:sym typeface="Arial"/>
            </a:endParaRPr>
          </a:p>
          <a:p>
            <a:pPr marL="457200" lvl="0" indent="-330200" algn="just" rtl="0">
              <a:lnSpc>
                <a:spcPct val="150000"/>
              </a:lnSpc>
              <a:spcBef>
                <a:spcPts val="0"/>
              </a:spcBef>
              <a:spcAft>
                <a:spcPts val="0"/>
              </a:spcAft>
              <a:buClr>
                <a:srgbClr val="000000"/>
              </a:buClr>
              <a:buSzPts val="1600"/>
              <a:buFont typeface="Arial"/>
              <a:buChar char="●"/>
            </a:pPr>
            <a:r>
              <a:rPr lang="en" sz="1800" dirty="0">
                <a:solidFill>
                  <a:srgbClr val="000000"/>
                </a:solidFill>
                <a:latin typeface="Arial" panose="020B0604020202020204" pitchFamily="34" charset="0"/>
                <a:ea typeface="Arial"/>
                <a:cs typeface="Arial" panose="020B0604020202020204" pitchFamily="34" charset="0"/>
                <a:sym typeface="Arial"/>
              </a:rPr>
              <a:t>The proposed research will identify specific groups or demographics of students which have higher risk of physical activity that will help the university to make informed decisions regarding their policies and for the proposed research on the topic of prevalence of physical activity among mote physical activity on campus.</a:t>
            </a:r>
          </a:p>
          <a:p>
            <a:pPr marL="457200" lvl="0" indent="-330200" algn="just" rtl="0">
              <a:lnSpc>
                <a:spcPct val="150000"/>
              </a:lnSpc>
              <a:spcBef>
                <a:spcPts val="0"/>
              </a:spcBef>
              <a:spcAft>
                <a:spcPts val="0"/>
              </a:spcAft>
              <a:buClr>
                <a:srgbClr val="000000"/>
              </a:buClr>
              <a:buSzPts val="1600"/>
              <a:buFont typeface="Arial"/>
              <a:buChar char="●"/>
            </a:pPr>
            <a:r>
              <a:rPr lang="en" sz="1800" dirty="0">
                <a:solidFill>
                  <a:srgbClr val="000000"/>
                </a:solidFill>
                <a:latin typeface="Arial" panose="020B0604020202020204" pitchFamily="34" charset="0"/>
                <a:cs typeface="Arial" panose="020B0604020202020204" pitchFamily="34" charset="0"/>
              </a:rPr>
              <a:t>The  present research can identify possible strategies to implement physical activities of students by public universities.</a:t>
            </a:r>
            <a:endParaRPr sz="1800" dirty="0">
              <a:solidFill>
                <a:srgbClr val="000000"/>
              </a:solidFill>
              <a:latin typeface="Arial" panose="020B0604020202020204" pitchFamily="34" charset="0"/>
              <a:cs typeface="Arial" panose="020B0604020202020204" pitchFamily="34" charset="0"/>
            </a:endParaRPr>
          </a:p>
          <a:p>
            <a:pPr marL="0" lvl="0" indent="0" algn="l" rtl="0">
              <a:lnSpc>
                <a:spcPct val="100000"/>
              </a:lnSpc>
              <a:spcBef>
                <a:spcPts val="0"/>
              </a:spcBef>
              <a:spcAft>
                <a:spcPts val="0"/>
              </a:spcAft>
              <a:buSzPts val="2800"/>
              <a:buNone/>
            </a:pPr>
            <a:endParaRPr sz="1800" dirty="0">
              <a:latin typeface="Arial" panose="020B0604020202020204" pitchFamily="34" charset="0"/>
              <a:cs typeface="Arial" panose="020B0604020202020204" pitchFamily="34" charset="0"/>
            </a:endParaRPr>
          </a:p>
        </p:txBody>
      </p:sp>
      <p:sp>
        <p:nvSpPr>
          <p:cNvPr id="231" name="Google Shape;231;p22"/>
          <p:cNvSpPr txBox="1"/>
          <p:nvPr/>
        </p:nvSpPr>
        <p:spPr>
          <a:xfrm>
            <a:off x="6355645" y="2743200"/>
            <a:ext cx="2664356" cy="11176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Bellota Text"/>
              <a:ea typeface="Bellota Text"/>
              <a:cs typeface="Bellota Text"/>
              <a:sym typeface="Bellota Text"/>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sp>
        <p:nvSpPr>
          <p:cNvPr id="236" name="Google Shape;236;p23"/>
          <p:cNvSpPr txBox="1">
            <a:spLocks noGrp="1"/>
          </p:cNvSpPr>
          <p:nvPr>
            <p:ph type="ctrTitle"/>
          </p:nvPr>
        </p:nvSpPr>
        <p:spPr>
          <a:xfrm>
            <a:off x="197400" y="177137"/>
            <a:ext cx="6813000" cy="524100"/>
          </a:xfrm>
          <a:prstGeom prst="rect">
            <a:avLst/>
          </a:prstGeom>
          <a:noFill/>
          <a:ln>
            <a:noFill/>
          </a:ln>
        </p:spPr>
        <p:txBody>
          <a:bodyPr spcFirstLastPara="1" wrap="square" lIns="91425" tIns="91425" rIns="91425" bIns="91425" anchor="ctr" anchorCtr="0">
            <a:noAutofit/>
          </a:bodyPr>
          <a:lstStyle/>
          <a:p>
            <a:pPr marL="457200" lvl="0" indent="-228600" algn="just" rtl="0">
              <a:lnSpc>
                <a:spcPct val="150000"/>
              </a:lnSpc>
              <a:spcBef>
                <a:spcPts val="0"/>
              </a:spcBef>
              <a:spcAft>
                <a:spcPts val="0"/>
              </a:spcAft>
              <a:buSzPts val="5200"/>
              <a:buNone/>
            </a:pPr>
            <a:r>
              <a:rPr lang="en" sz="1900" b="1" dirty="0">
                <a:solidFill>
                  <a:srgbClr val="000000"/>
                </a:solidFill>
                <a:latin typeface="Arial"/>
                <a:ea typeface="Arial"/>
                <a:cs typeface="Arial"/>
                <a:sym typeface="Arial"/>
              </a:rPr>
              <a:t>PLAN OF WORK AND TIME SCHEDULE </a:t>
            </a:r>
            <a:endParaRPr sz="6000" dirty="0">
              <a:solidFill>
                <a:srgbClr val="FF0000"/>
              </a:solidFill>
            </a:endParaRPr>
          </a:p>
        </p:txBody>
      </p:sp>
      <p:graphicFrame>
        <p:nvGraphicFramePr>
          <p:cNvPr id="237" name="Google Shape;237;p23"/>
          <p:cNvGraphicFramePr/>
          <p:nvPr/>
        </p:nvGraphicFramePr>
        <p:xfrm>
          <a:off x="654756" y="987761"/>
          <a:ext cx="7834525" cy="3978644"/>
        </p:xfrm>
        <a:graphic>
          <a:graphicData uri="http://schemas.openxmlformats.org/drawingml/2006/table">
            <a:tbl>
              <a:tblPr bandRow="1" bandCol="1">
                <a:noFill/>
                <a:tableStyleId>{E6DED942-7ED8-4FB3-804F-17B390E8722B}</a:tableStyleId>
              </a:tblPr>
              <a:tblGrid>
                <a:gridCol w="2341950">
                  <a:extLst>
                    <a:ext uri="{9D8B030D-6E8A-4147-A177-3AD203B41FA5}">
                      <a16:colId xmlns:a16="http://schemas.microsoft.com/office/drawing/2014/main" val="20000"/>
                    </a:ext>
                  </a:extLst>
                </a:gridCol>
                <a:gridCol w="682625">
                  <a:extLst>
                    <a:ext uri="{9D8B030D-6E8A-4147-A177-3AD203B41FA5}">
                      <a16:colId xmlns:a16="http://schemas.microsoft.com/office/drawing/2014/main" val="20001"/>
                    </a:ext>
                  </a:extLst>
                </a:gridCol>
                <a:gridCol w="693150">
                  <a:extLst>
                    <a:ext uri="{9D8B030D-6E8A-4147-A177-3AD203B41FA5}">
                      <a16:colId xmlns:a16="http://schemas.microsoft.com/office/drawing/2014/main" val="20002"/>
                    </a:ext>
                  </a:extLst>
                </a:gridCol>
                <a:gridCol w="693150">
                  <a:extLst>
                    <a:ext uri="{9D8B030D-6E8A-4147-A177-3AD203B41FA5}">
                      <a16:colId xmlns:a16="http://schemas.microsoft.com/office/drawing/2014/main" val="20003"/>
                    </a:ext>
                  </a:extLst>
                </a:gridCol>
                <a:gridCol w="693150">
                  <a:extLst>
                    <a:ext uri="{9D8B030D-6E8A-4147-A177-3AD203B41FA5}">
                      <a16:colId xmlns:a16="http://schemas.microsoft.com/office/drawing/2014/main" val="20004"/>
                    </a:ext>
                  </a:extLst>
                </a:gridCol>
                <a:gridCol w="682625">
                  <a:extLst>
                    <a:ext uri="{9D8B030D-6E8A-4147-A177-3AD203B41FA5}">
                      <a16:colId xmlns:a16="http://schemas.microsoft.com/office/drawing/2014/main" val="20005"/>
                    </a:ext>
                  </a:extLst>
                </a:gridCol>
                <a:gridCol w="682625">
                  <a:extLst>
                    <a:ext uri="{9D8B030D-6E8A-4147-A177-3AD203B41FA5}">
                      <a16:colId xmlns:a16="http://schemas.microsoft.com/office/drawing/2014/main" val="20006"/>
                    </a:ext>
                  </a:extLst>
                </a:gridCol>
                <a:gridCol w="682625">
                  <a:extLst>
                    <a:ext uri="{9D8B030D-6E8A-4147-A177-3AD203B41FA5}">
                      <a16:colId xmlns:a16="http://schemas.microsoft.com/office/drawing/2014/main" val="20007"/>
                    </a:ext>
                  </a:extLst>
                </a:gridCol>
                <a:gridCol w="682625">
                  <a:extLst>
                    <a:ext uri="{9D8B030D-6E8A-4147-A177-3AD203B41FA5}">
                      <a16:colId xmlns:a16="http://schemas.microsoft.com/office/drawing/2014/main" val="20008"/>
                    </a:ext>
                  </a:extLst>
                </a:gridCol>
              </a:tblGrid>
              <a:tr h="438650">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66040" marR="0" lvl="0" indent="0" algn="l" rtl="0">
                        <a:lnSpc>
                          <a:spcPct val="100000"/>
                        </a:lnSpc>
                        <a:spcBef>
                          <a:spcPts val="0"/>
                        </a:spcBef>
                        <a:spcAft>
                          <a:spcPts val="0"/>
                        </a:spcAft>
                        <a:buClr>
                          <a:srgbClr val="000000"/>
                        </a:buClr>
                        <a:buSzPts val="1200"/>
                        <a:buFont typeface="Arial"/>
                        <a:buNone/>
                      </a:pPr>
                      <a:r>
                        <a:rPr lang="en" sz="1200" b="1" u="none" strike="noStrike" cap="none">
                          <a:latin typeface="Times New Roman"/>
                          <a:ea typeface="Times New Roman"/>
                          <a:cs typeface="Times New Roman"/>
                          <a:sym typeface="Times New Roman"/>
                        </a:rPr>
                        <a:t>Week  1-3</a:t>
                      </a:r>
                      <a:endParaRPr sz="1200" b="1" u="none" strike="noStrike" cap="none" dirty="0">
                        <a:latin typeface="Times New Roman"/>
                        <a:ea typeface="Times New Roman"/>
                        <a:cs typeface="Times New Roman"/>
                        <a:sym typeface="Times New Roman"/>
                      </a:endParaRPr>
                    </a:p>
                  </a:txBody>
                  <a:tcPr marL="0" marR="0" marT="0" marB="0"/>
                </a:tc>
                <a:tc>
                  <a:txBody>
                    <a:bodyPr/>
                    <a:lstStyle/>
                    <a:p>
                      <a:pPr marL="70485" marR="0" lvl="0" indent="0" algn="l" rtl="0">
                        <a:lnSpc>
                          <a:spcPct val="100000"/>
                        </a:lnSpc>
                        <a:spcBef>
                          <a:spcPts val="0"/>
                        </a:spcBef>
                        <a:spcAft>
                          <a:spcPts val="0"/>
                        </a:spcAft>
                        <a:buClr>
                          <a:srgbClr val="000000"/>
                        </a:buClr>
                        <a:buSzPts val="1200"/>
                        <a:buFont typeface="Arial"/>
                        <a:buNone/>
                      </a:pPr>
                      <a:r>
                        <a:rPr lang="en" sz="1200" b="1" u="none" strike="noStrike" cap="none">
                          <a:latin typeface="Times New Roman"/>
                          <a:ea typeface="Times New Roman"/>
                          <a:cs typeface="Times New Roman"/>
                          <a:sym typeface="Times New Roman"/>
                        </a:rPr>
                        <a:t>Week 3-4</a:t>
                      </a:r>
                      <a:endParaRPr sz="1200" b="1" u="none" strike="noStrike" cap="none" dirty="0">
                        <a:latin typeface="Times New Roman"/>
                        <a:ea typeface="Times New Roman"/>
                        <a:cs typeface="Times New Roman"/>
                        <a:sym typeface="Times New Roman"/>
                      </a:endParaRPr>
                    </a:p>
                  </a:txBody>
                  <a:tcPr marL="0" marR="0" marT="0" marB="0"/>
                </a:tc>
                <a:tc>
                  <a:txBody>
                    <a:bodyPr/>
                    <a:lstStyle/>
                    <a:p>
                      <a:pPr marL="70485" marR="0" lvl="0" indent="0" algn="l" rtl="0">
                        <a:lnSpc>
                          <a:spcPct val="100000"/>
                        </a:lnSpc>
                        <a:spcBef>
                          <a:spcPts val="0"/>
                        </a:spcBef>
                        <a:spcAft>
                          <a:spcPts val="0"/>
                        </a:spcAft>
                        <a:buClr>
                          <a:srgbClr val="000000"/>
                        </a:buClr>
                        <a:buSzPts val="1200"/>
                        <a:buFont typeface="Arial"/>
                        <a:buNone/>
                      </a:pPr>
                      <a:r>
                        <a:rPr lang="en" sz="1200" b="1" u="none" strike="noStrike" cap="none">
                          <a:latin typeface="Times New Roman"/>
                          <a:ea typeface="Times New Roman"/>
                          <a:cs typeface="Times New Roman"/>
                          <a:sym typeface="Times New Roman"/>
                        </a:rPr>
                        <a:t>Week  5-6</a:t>
                      </a:r>
                      <a:endParaRPr sz="1200" b="1" u="none" strike="noStrike" cap="none" dirty="0">
                        <a:latin typeface="Times New Roman"/>
                        <a:ea typeface="Times New Roman"/>
                        <a:cs typeface="Times New Roman"/>
                        <a:sym typeface="Times New Roman"/>
                      </a:endParaRPr>
                    </a:p>
                  </a:txBody>
                  <a:tcPr marL="0" marR="0" marT="0" marB="0"/>
                </a:tc>
                <a:tc>
                  <a:txBody>
                    <a:bodyPr/>
                    <a:lstStyle/>
                    <a:p>
                      <a:pPr marL="70485" marR="0" lvl="0" indent="0" algn="l" rtl="0">
                        <a:lnSpc>
                          <a:spcPct val="100000"/>
                        </a:lnSpc>
                        <a:spcBef>
                          <a:spcPts val="0"/>
                        </a:spcBef>
                        <a:spcAft>
                          <a:spcPts val="0"/>
                        </a:spcAft>
                        <a:buClr>
                          <a:schemeClr val="dk1"/>
                        </a:buClr>
                        <a:buSzPts val="1100"/>
                        <a:buFont typeface="Arial"/>
                        <a:buNone/>
                      </a:pPr>
                      <a:r>
                        <a:rPr lang="en" sz="1200" b="1" u="none" strike="noStrike" cap="none">
                          <a:latin typeface="Times New Roman"/>
                          <a:ea typeface="Times New Roman"/>
                          <a:cs typeface="Times New Roman"/>
                          <a:sym typeface="Times New Roman"/>
                        </a:rPr>
                        <a:t>Week  6-7</a:t>
                      </a:r>
                      <a:endParaRPr sz="1200" b="1" u="none" strike="noStrike" cap="none" dirty="0">
                        <a:latin typeface="Times New Roman"/>
                        <a:ea typeface="Times New Roman"/>
                        <a:cs typeface="Times New Roman"/>
                        <a:sym typeface="Times New Roman"/>
                      </a:endParaRPr>
                    </a:p>
                    <a:p>
                      <a:pPr marL="0" marR="0" lvl="0" indent="0" algn="l" rtl="0">
                        <a:lnSpc>
                          <a:spcPct val="100000"/>
                        </a:lnSpc>
                        <a:spcBef>
                          <a:spcPts val="0"/>
                        </a:spcBef>
                        <a:spcAft>
                          <a:spcPts val="0"/>
                        </a:spcAft>
                        <a:buClr>
                          <a:srgbClr val="000000"/>
                        </a:buClr>
                        <a:buSzPts val="1200"/>
                        <a:buFont typeface="Arial"/>
                        <a:buNone/>
                      </a:pPr>
                      <a:endParaRPr sz="1200" b="1" u="none" strike="noStrike" cap="none" dirty="0">
                        <a:latin typeface="Times New Roman"/>
                        <a:ea typeface="Times New Roman"/>
                        <a:cs typeface="Times New Roman"/>
                        <a:sym typeface="Times New Roman"/>
                      </a:endParaRPr>
                    </a:p>
                  </a:txBody>
                  <a:tcPr marL="0" marR="0" marT="0" marB="0"/>
                </a:tc>
                <a:tc>
                  <a:txBody>
                    <a:bodyPr/>
                    <a:lstStyle/>
                    <a:p>
                      <a:pPr marL="63500" marR="0" lvl="0" indent="0" algn="l" rtl="0">
                        <a:lnSpc>
                          <a:spcPct val="100000"/>
                        </a:lnSpc>
                        <a:spcBef>
                          <a:spcPts val="0"/>
                        </a:spcBef>
                        <a:spcAft>
                          <a:spcPts val="0"/>
                        </a:spcAft>
                        <a:buClr>
                          <a:schemeClr val="dk1"/>
                        </a:buClr>
                        <a:buSzPts val="1200"/>
                        <a:buFont typeface="Arial"/>
                        <a:buNone/>
                      </a:pPr>
                      <a:r>
                        <a:rPr lang="en" sz="1200" b="1" u="none" strike="noStrike" cap="none">
                          <a:solidFill>
                            <a:schemeClr val="dk1"/>
                          </a:solidFill>
                          <a:latin typeface="Times New Roman"/>
                          <a:ea typeface="Times New Roman"/>
                          <a:cs typeface="Times New Roman"/>
                          <a:sym typeface="Times New Roman"/>
                        </a:rPr>
                        <a:t>Week  8-9</a:t>
                      </a:r>
                      <a:endParaRPr sz="1200" b="1" u="none" strike="noStrike" cap="none" dirty="0">
                        <a:latin typeface="Times New Roman"/>
                        <a:ea typeface="Times New Roman"/>
                        <a:cs typeface="Times New Roman"/>
                        <a:sym typeface="Times New Roman"/>
                      </a:endParaRPr>
                    </a:p>
                  </a:txBody>
                  <a:tcPr marL="0" marR="0" marT="0" marB="0"/>
                </a:tc>
                <a:tc>
                  <a:txBody>
                    <a:bodyPr/>
                    <a:lstStyle/>
                    <a:p>
                      <a:pPr marL="63500" marR="0" lvl="0" indent="0" algn="l" rtl="0">
                        <a:lnSpc>
                          <a:spcPct val="100000"/>
                        </a:lnSpc>
                        <a:spcBef>
                          <a:spcPts val="0"/>
                        </a:spcBef>
                        <a:spcAft>
                          <a:spcPts val="0"/>
                        </a:spcAft>
                        <a:buClr>
                          <a:schemeClr val="dk1"/>
                        </a:buClr>
                        <a:buSzPts val="1200"/>
                        <a:buFont typeface="Arial"/>
                        <a:buNone/>
                      </a:pPr>
                      <a:r>
                        <a:rPr lang="en" sz="1200" b="1" u="none" strike="noStrike" cap="none">
                          <a:solidFill>
                            <a:schemeClr val="dk1"/>
                          </a:solidFill>
                          <a:latin typeface="Times New Roman"/>
                          <a:ea typeface="Times New Roman"/>
                          <a:cs typeface="Times New Roman"/>
                          <a:sym typeface="Times New Roman"/>
                        </a:rPr>
                        <a:t>Week   9-10</a:t>
                      </a:r>
                      <a:endParaRPr sz="1200" b="1" u="none" strike="noStrike" cap="none" dirty="0">
                        <a:latin typeface="Times New Roman"/>
                        <a:ea typeface="Times New Roman"/>
                        <a:cs typeface="Times New Roman"/>
                        <a:sym typeface="Times New Roman"/>
                      </a:endParaRPr>
                    </a:p>
                  </a:txBody>
                  <a:tcPr marL="0" marR="0" marT="0" marB="0"/>
                </a:tc>
                <a:tc>
                  <a:txBody>
                    <a:bodyPr/>
                    <a:lstStyle/>
                    <a:p>
                      <a:pPr marL="63500" marR="0" lvl="0" indent="0" algn="l" rtl="0">
                        <a:lnSpc>
                          <a:spcPct val="100000"/>
                        </a:lnSpc>
                        <a:spcBef>
                          <a:spcPts val="0"/>
                        </a:spcBef>
                        <a:spcAft>
                          <a:spcPts val="0"/>
                        </a:spcAft>
                        <a:buClr>
                          <a:schemeClr val="dk1"/>
                        </a:buClr>
                        <a:buSzPts val="1200"/>
                        <a:buFont typeface="Arial"/>
                        <a:buNone/>
                      </a:pPr>
                      <a:r>
                        <a:rPr lang="en" sz="1200" b="1" u="none" strike="noStrike" cap="none">
                          <a:solidFill>
                            <a:schemeClr val="dk1"/>
                          </a:solidFill>
                          <a:latin typeface="Times New Roman"/>
                          <a:ea typeface="Times New Roman"/>
                          <a:cs typeface="Times New Roman"/>
                          <a:sym typeface="Times New Roman"/>
                        </a:rPr>
                        <a:t>Week  11 </a:t>
                      </a:r>
                      <a:endParaRPr sz="1200" b="1" u="none" strike="noStrike" cap="none" dirty="0">
                        <a:latin typeface="Times New Roman"/>
                        <a:ea typeface="Times New Roman"/>
                        <a:cs typeface="Times New Roman"/>
                        <a:sym typeface="Times New Roman"/>
                      </a:endParaRPr>
                    </a:p>
                  </a:txBody>
                  <a:tcPr marL="0" marR="0" marT="0" marB="0"/>
                </a:tc>
                <a:tc>
                  <a:txBody>
                    <a:bodyPr/>
                    <a:lstStyle/>
                    <a:p>
                      <a:pPr marL="63500" marR="0" lvl="0" indent="0" algn="l" rtl="0">
                        <a:lnSpc>
                          <a:spcPct val="100000"/>
                        </a:lnSpc>
                        <a:spcBef>
                          <a:spcPts val="0"/>
                        </a:spcBef>
                        <a:spcAft>
                          <a:spcPts val="0"/>
                        </a:spcAft>
                        <a:buClr>
                          <a:srgbClr val="000000"/>
                        </a:buClr>
                        <a:buSzPts val="1200"/>
                        <a:buFont typeface="Arial"/>
                        <a:buNone/>
                      </a:pPr>
                      <a:r>
                        <a:rPr lang="en" sz="1200" b="1" u="none" strike="noStrike" cap="none">
                          <a:solidFill>
                            <a:schemeClr val="dk1"/>
                          </a:solidFill>
                          <a:latin typeface="Times New Roman"/>
                          <a:ea typeface="Times New Roman"/>
                          <a:cs typeface="Times New Roman"/>
                          <a:sym typeface="Times New Roman"/>
                        </a:rPr>
                        <a:t>Week  12 </a:t>
                      </a:r>
                      <a:endParaRPr sz="1200" b="1" u="none" strike="noStrike" cap="none" dirty="0">
                        <a:latin typeface="Times New Roman"/>
                        <a:ea typeface="Times New Roman"/>
                        <a:cs typeface="Times New Roman"/>
                        <a:sym typeface="Times New Roman"/>
                      </a:endParaRPr>
                    </a:p>
                  </a:txBody>
                  <a:tcPr marL="0" marR="0" marT="0" marB="0"/>
                </a:tc>
                <a:extLst>
                  <a:ext uri="{0D108BD9-81ED-4DB2-BD59-A6C34878D82A}">
                    <a16:rowId xmlns:a16="http://schemas.microsoft.com/office/drawing/2014/main" val="10000"/>
                  </a:ext>
                </a:extLst>
              </a:tr>
              <a:tr h="429075">
                <a:tc>
                  <a:txBody>
                    <a:bodyPr/>
                    <a:lstStyle/>
                    <a:p>
                      <a:pPr marL="63500" marR="8255" lvl="0" indent="0" algn="just" rtl="0">
                        <a:lnSpc>
                          <a:spcPct val="150000"/>
                        </a:lnSpc>
                        <a:spcBef>
                          <a:spcPts val="0"/>
                        </a:spcBef>
                        <a:spcAft>
                          <a:spcPts val="0"/>
                        </a:spcAft>
                        <a:buClr>
                          <a:srgbClr val="000000"/>
                        </a:buClr>
                        <a:buSzPts val="1200"/>
                        <a:buFont typeface="Arial"/>
                        <a:buNone/>
                      </a:pPr>
                      <a:r>
                        <a:rPr lang="en" sz="1200" b="1" u="none" strike="noStrike" cap="none">
                          <a:latin typeface="Times New Roman"/>
                          <a:ea typeface="Times New Roman"/>
                          <a:cs typeface="Times New Roman"/>
                          <a:sym typeface="Times New Roman"/>
                        </a:rPr>
                        <a:t> Research Design and Ethical Considerations</a:t>
                      </a:r>
                      <a:endParaRPr sz="1200" b="1"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400"/>
                        <a:buFont typeface="Arial"/>
                        <a:buNone/>
                      </a:pPr>
                      <a:endParaRPr sz="400" b="1" u="none" strike="noStrike" cap="none" dirty="0">
                        <a:latin typeface="Times New Roman"/>
                        <a:ea typeface="Times New Roman"/>
                        <a:cs typeface="Times New Roman"/>
                        <a:sym typeface="Times New Roman"/>
                      </a:endParaRPr>
                    </a:p>
                    <a:p>
                      <a:pPr marL="45085" marR="0" lvl="0" indent="0" algn="l" rtl="0">
                        <a:lnSpc>
                          <a:spcPct val="100000"/>
                        </a:lnSpc>
                        <a:spcBef>
                          <a:spcPts val="0"/>
                        </a:spcBef>
                        <a:spcAft>
                          <a:spcPts val="0"/>
                        </a:spcAft>
                        <a:buClr>
                          <a:srgbClr val="000000"/>
                        </a:buClr>
                        <a:buSzPts val="1000"/>
                        <a:buFont typeface="Arial"/>
                        <a:buNone/>
                      </a:pPr>
                      <a:endParaRPr sz="1000" u="none" strike="noStrike" cap="none" dirty="0">
                        <a:latin typeface="Times New Roman"/>
                        <a:ea typeface="Times New Roman"/>
                        <a:cs typeface="Times New Roman"/>
                        <a:sym typeface="Times New Roman"/>
                      </a:endParaRPr>
                    </a:p>
                  </a:txBody>
                  <a:tcPr marL="0" marR="0" marT="0" marB="0">
                    <a:solidFill>
                      <a:srgbClr val="FFFF00"/>
                    </a:solidFill>
                  </a:tcPr>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extLst>
                  <a:ext uri="{0D108BD9-81ED-4DB2-BD59-A6C34878D82A}">
                    <a16:rowId xmlns:a16="http://schemas.microsoft.com/office/drawing/2014/main" val="10001"/>
                  </a:ext>
                </a:extLst>
              </a:tr>
              <a:tr h="447525">
                <a:tc>
                  <a:txBody>
                    <a:bodyPr/>
                    <a:lstStyle/>
                    <a:p>
                      <a:pPr marL="63500" marR="8255" lvl="0" indent="0" algn="just" rtl="0">
                        <a:lnSpc>
                          <a:spcPct val="150000"/>
                        </a:lnSpc>
                        <a:spcBef>
                          <a:spcPts val="0"/>
                        </a:spcBef>
                        <a:spcAft>
                          <a:spcPts val="0"/>
                        </a:spcAft>
                        <a:buClr>
                          <a:srgbClr val="000000"/>
                        </a:buClr>
                        <a:buSzPts val="1200"/>
                        <a:buFont typeface="Arial"/>
                        <a:buNone/>
                      </a:pPr>
                      <a:r>
                        <a:rPr lang="en" sz="1200" b="1" u="none" strike="noStrike" cap="none">
                          <a:latin typeface="Times New Roman"/>
                          <a:ea typeface="Times New Roman"/>
                          <a:cs typeface="Times New Roman"/>
                          <a:sym typeface="Times New Roman"/>
                        </a:rPr>
                        <a:t>Formulation of research aim and objective</a:t>
                      </a:r>
                      <a:endParaRPr sz="1200" b="1"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400"/>
                        <a:buFont typeface="Arial"/>
                        <a:buNone/>
                      </a:pPr>
                      <a:endParaRPr sz="400" b="1" u="none" strike="noStrike" cap="none" dirty="0">
                        <a:latin typeface="Times New Roman"/>
                        <a:ea typeface="Times New Roman"/>
                        <a:cs typeface="Times New Roman"/>
                        <a:sym typeface="Times New Roman"/>
                      </a:endParaRPr>
                    </a:p>
                    <a:p>
                      <a:pPr marL="45085" marR="0" lvl="0" indent="0" algn="l" rtl="0">
                        <a:lnSpc>
                          <a:spcPct val="100000"/>
                        </a:lnSpc>
                        <a:spcBef>
                          <a:spcPts val="0"/>
                        </a:spcBef>
                        <a:spcAft>
                          <a:spcPts val="0"/>
                        </a:spcAft>
                        <a:buClr>
                          <a:srgbClr val="000000"/>
                        </a:buClr>
                        <a:buSzPts val="1000"/>
                        <a:buFont typeface="Arial"/>
                        <a:buNone/>
                      </a:pPr>
                      <a:endParaRPr sz="1000" u="none" strike="noStrike" cap="none" dirty="0">
                        <a:latin typeface="Times New Roman"/>
                        <a:ea typeface="Times New Roman"/>
                        <a:cs typeface="Times New Roman"/>
                        <a:sym typeface="Times New Roman"/>
                      </a:endParaRPr>
                    </a:p>
                  </a:txBody>
                  <a:tcPr marL="0" marR="0" marT="0" marB="0">
                    <a:solidFill>
                      <a:srgbClr val="00FF00"/>
                    </a:solidFill>
                  </a:tcPr>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extLst>
                  <a:ext uri="{0D108BD9-81ED-4DB2-BD59-A6C34878D82A}">
                    <a16:rowId xmlns:a16="http://schemas.microsoft.com/office/drawing/2014/main" val="10002"/>
                  </a:ext>
                </a:extLst>
              </a:tr>
              <a:tr h="337900">
                <a:tc>
                  <a:txBody>
                    <a:bodyPr/>
                    <a:lstStyle/>
                    <a:p>
                      <a:pPr marL="63500" marR="0" lvl="0" indent="0" algn="l" rtl="0">
                        <a:lnSpc>
                          <a:spcPct val="100000"/>
                        </a:lnSpc>
                        <a:spcBef>
                          <a:spcPts val="0"/>
                        </a:spcBef>
                        <a:spcAft>
                          <a:spcPts val="0"/>
                        </a:spcAft>
                        <a:buClr>
                          <a:srgbClr val="000000"/>
                        </a:buClr>
                        <a:buSzPts val="1200"/>
                        <a:buFont typeface="Arial"/>
                        <a:buNone/>
                      </a:pPr>
                      <a:r>
                        <a:rPr lang="en" sz="1200" b="1" u="none" strike="noStrike" cap="none">
                          <a:latin typeface="Times New Roman"/>
                          <a:ea typeface="Times New Roman"/>
                          <a:cs typeface="Times New Roman"/>
                          <a:sym typeface="Times New Roman"/>
                        </a:rPr>
                        <a:t>Literature Review </a:t>
                      </a:r>
                      <a:endParaRPr sz="1200" b="1"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400"/>
                        <a:buFont typeface="Arial"/>
                        <a:buNone/>
                      </a:pPr>
                      <a:endParaRPr sz="400" b="1" u="none" strike="noStrike" cap="none" dirty="0">
                        <a:latin typeface="Times New Roman"/>
                        <a:ea typeface="Times New Roman"/>
                        <a:cs typeface="Times New Roman"/>
                        <a:sym typeface="Times New Roman"/>
                      </a:endParaRPr>
                    </a:p>
                    <a:p>
                      <a:pPr marL="45085" marR="0" lvl="0" indent="0" algn="l" rtl="0">
                        <a:lnSpc>
                          <a:spcPct val="100000"/>
                        </a:lnSpc>
                        <a:spcBef>
                          <a:spcPts val="0"/>
                        </a:spcBef>
                        <a:spcAft>
                          <a:spcPts val="0"/>
                        </a:spcAft>
                        <a:buClr>
                          <a:srgbClr val="000000"/>
                        </a:buClr>
                        <a:buSzPts val="1000"/>
                        <a:buFont typeface="Arial"/>
                        <a:buNone/>
                      </a:pPr>
                      <a:endParaRPr sz="1000" u="none" strike="noStrike" cap="none" dirty="0">
                        <a:latin typeface="Times New Roman"/>
                        <a:ea typeface="Times New Roman"/>
                        <a:cs typeface="Times New Roman"/>
                        <a:sym typeface="Times New Roman"/>
                      </a:endParaRPr>
                    </a:p>
                  </a:txBody>
                  <a:tcPr marL="0" marR="0" marT="0" marB="0">
                    <a:solidFill>
                      <a:srgbClr val="FF0000"/>
                    </a:solidFill>
                  </a:tcPr>
                </a:tc>
                <a:tc>
                  <a:txBody>
                    <a:bodyPr/>
                    <a:lstStyle/>
                    <a:p>
                      <a:pPr marL="0" marR="0" lvl="0" indent="0" algn="l" rtl="0">
                        <a:lnSpc>
                          <a:spcPct val="100000"/>
                        </a:lnSpc>
                        <a:spcBef>
                          <a:spcPts val="0"/>
                        </a:spcBef>
                        <a:spcAft>
                          <a:spcPts val="0"/>
                        </a:spcAft>
                        <a:buClr>
                          <a:srgbClr val="000000"/>
                        </a:buClr>
                        <a:buSzPts val="400"/>
                        <a:buFont typeface="Arial"/>
                        <a:buNone/>
                      </a:pPr>
                      <a:endParaRPr sz="400" b="1" u="none" strike="noStrike" cap="none" dirty="0">
                        <a:latin typeface="Times New Roman"/>
                        <a:ea typeface="Times New Roman"/>
                        <a:cs typeface="Times New Roman"/>
                        <a:sym typeface="Times New Roman"/>
                      </a:endParaRPr>
                    </a:p>
                    <a:p>
                      <a:pPr marL="45085" marR="0" lvl="0" indent="0" algn="l" rtl="0">
                        <a:lnSpc>
                          <a:spcPct val="100000"/>
                        </a:lnSpc>
                        <a:spcBef>
                          <a:spcPts val="0"/>
                        </a:spcBef>
                        <a:spcAft>
                          <a:spcPts val="0"/>
                        </a:spcAft>
                        <a:buClr>
                          <a:srgbClr val="000000"/>
                        </a:buClr>
                        <a:buSzPts val="1000"/>
                        <a:buFont typeface="Arial"/>
                        <a:buNone/>
                      </a:pPr>
                      <a:endParaRPr sz="1000" u="none" strike="noStrike" cap="none" dirty="0">
                        <a:latin typeface="Times New Roman"/>
                        <a:ea typeface="Times New Roman"/>
                        <a:cs typeface="Times New Roman"/>
                        <a:sym typeface="Times New Roman"/>
                      </a:endParaRPr>
                    </a:p>
                  </a:txBody>
                  <a:tcPr marL="0" marR="0" marT="0" marB="0">
                    <a:solidFill>
                      <a:srgbClr val="FF0000"/>
                    </a:solidFill>
                  </a:tcPr>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extLst>
                  <a:ext uri="{0D108BD9-81ED-4DB2-BD59-A6C34878D82A}">
                    <a16:rowId xmlns:a16="http://schemas.microsoft.com/office/drawing/2014/main" val="10003"/>
                  </a:ext>
                </a:extLst>
              </a:tr>
              <a:tr h="343250">
                <a:tc>
                  <a:txBody>
                    <a:bodyPr/>
                    <a:lstStyle/>
                    <a:p>
                      <a:pPr marL="63500" marR="0" lvl="0" indent="0" algn="l" rtl="0">
                        <a:lnSpc>
                          <a:spcPct val="100000"/>
                        </a:lnSpc>
                        <a:spcBef>
                          <a:spcPts val="0"/>
                        </a:spcBef>
                        <a:spcAft>
                          <a:spcPts val="0"/>
                        </a:spcAft>
                        <a:buClr>
                          <a:srgbClr val="000000"/>
                        </a:buClr>
                        <a:buSzPts val="1200"/>
                        <a:buFont typeface="Arial"/>
                        <a:buNone/>
                      </a:pPr>
                      <a:r>
                        <a:rPr lang="en" sz="1200" b="1" u="none" strike="noStrike" cap="none">
                          <a:latin typeface="Times New Roman"/>
                          <a:ea typeface="Times New Roman"/>
                          <a:cs typeface="Times New Roman"/>
                          <a:sym typeface="Times New Roman"/>
                        </a:rPr>
                        <a:t>Data collection and Data analysis</a:t>
                      </a:r>
                      <a:endParaRPr sz="1200" b="1"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400"/>
                        <a:buFont typeface="Arial"/>
                        <a:buNone/>
                      </a:pPr>
                      <a:endParaRPr sz="400" b="1" u="none" strike="noStrike" cap="none" dirty="0">
                        <a:latin typeface="Times New Roman"/>
                        <a:ea typeface="Times New Roman"/>
                        <a:cs typeface="Times New Roman"/>
                        <a:sym typeface="Times New Roman"/>
                      </a:endParaRPr>
                    </a:p>
                    <a:p>
                      <a:pPr marL="45085" marR="0" lvl="0" indent="0" algn="l" rtl="0">
                        <a:lnSpc>
                          <a:spcPct val="100000"/>
                        </a:lnSpc>
                        <a:spcBef>
                          <a:spcPts val="0"/>
                        </a:spcBef>
                        <a:spcAft>
                          <a:spcPts val="0"/>
                        </a:spcAft>
                        <a:buClr>
                          <a:srgbClr val="000000"/>
                        </a:buClr>
                        <a:buSzPts val="1000"/>
                        <a:buFont typeface="Arial"/>
                        <a:buNone/>
                      </a:pPr>
                      <a:endParaRPr sz="1000" u="none" strike="noStrike" cap="none" dirty="0">
                        <a:latin typeface="Times New Roman"/>
                        <a:ea typeface="Times New Roman"/>
                        <a:cs typeface="Times New Roman"/>
                        <a:sym typeface="Times New Roman"/>
                      </a:endParaRPr>
                    </a:p>
                  </a:txBody>
                  <a:tcPr marL="0" marR="0" marT="0" marB="0">
                    <a:solidFill>
                      <a:srgbClr val="00FFFF"/>
                    </a:solidFill>
                  </a:tcPr>
                </a:tc>
                <a:tc>
                  <a:txBody>
                    <a:bodyPr/>
                    <a:lstStyle/>
                    <a:p>
                      <a:pPr marL="0" marR="0" lvl="0" indent="0" algn="l" rtl="0">
                        <a:lnSpc>
                          <a:spcPct val="100000"/>
                        </a:lnSpc>
                        <a:spcBef>
                          <a:spcPts val="0"/>
                        </a:spcBef>
                        <a:spcAft>
                          <a:spcPts val="0"/>
                        </a:spcAft>
                        <a:buClr>
                          <a:srgbClr val="000000"/>
                        </a:buClr>
                        <a:buSzPts val="400"/>
                        <a:buFont typeface="Arial"/>
                        <a:buNone/>
                      </a:pPr>
                      <a:endParaRPr sz="400" b="1" u="none" strike="noStrike" cap="none" dirty="0">
                        <a:latin typeface="Times New Roman"/>
                        <a:ea typeface="Times New Roman"/>
                        <a:cs typeface="Times New Roman"/>
                        <a:sym typeface="Times New Roman"/>
                      </a:endParaRPr>
                    </a:p>
                    <a:p>
                      <a:pPr marL="45085" marR="0" lvl="0" indent="0" algn="l" rtl="0">
                        <a:lnSpc>
                          <a:spcPct val="100000"/>
                        </a:lnSpc>
                        <a:spcBef>
                          <a:spcPts val="0"/>
                        </a:spcBef>
                        <a:spcAft>
                          <a:spcPts val="0"/>
                        </a:spcAft>
                        <a:buClr>
                          <a:srgbClr val="000000"/>
                        </a:buClr>
                        <a:buSzPts val="1000"/>
                        <a:buFont typeface="Arial"/>
                        <a:buNone/>
                      </a:pPr>
                      <a:endParaRPr sz="1000" u="none" strike="noStrike" cap="none" dirty="0">
                        <a:latin typeface="Times New Roman"/>
                        <a:ea typeface="Times New Roman"/>
                        <a:cs typeface="Times New Roman"/>
                        <a:sym typeface="Times New Roman"/>
                      </a:endParaRPr>
                    </a:p>
                  </a:txBody>
                  <a:tcPr marL="0" marR="0" marT="0" marB="0">
                    <a:solidFill>
                      <a:srgbClr val="00FFFF"/>
                    </a:solidFill>
                  </a:tcPr>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extLst>
                  <a:ext uri="{0D108BD9-81ED-4DB2-BD59-A6C34878D82A}">
                    <a16:rowId xmlns:a16="http://schemas.microsoft.com/office/drawing/2014/main" val="10004"/>
                  </a:ext>
                </a:extLst>
              </a:tr>
              <a:tr h="337900">
                <a:tc>
                  <a:txBody>
                    <a:bodyPr/>
                    <a:lstStyle/>
                    <a:p>
                      <a:pPr marL="63500" marR="0" lvl="0" indent="0" algn="l" rtl="0">
                        <a:lnSpc>
                          <a:spcPct val="100000"/>
                        </a:lnSpc>
                        <a:spcBef>
                          <a:spcPts val="0"/>
                        </a:spcBef>
                        <a:spcAft>
                          <a:spcPts val="0"/>
                        </a:spcAft>
                        <a:buClr>
                          <a:srgbClr val="000000"/>
                        </a:buClr>
                        <a:buSzPts val="1200"/>
                        <a:buFont typeface="Arial"/>
                        <a:buNone/>
                      </a:pPr>
                      <a:r>
                        <a:rPr lang="en" sz="1200" b="1" u="none" strike="noStrike" cap="none">
                          <a:latin typeface="Times New Roman"/>
                          <a:ea typeface="Times New Roman"/>
                          <a:cs typeface="Times New Roman"/>
                          <a:sym typeface="Times New Roman"/>
                        </a:rPr>
                        <a:t>Results and Discussion </a:t>
                      </a:r>
                      <a:endParaRPr sz="1200" b="1"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400"/>
                        <a:buFont typeface="Arial"/>
                        <a:buNone/>
                      </a:pPr>
                      <a:endParaRPr sz="400" b="1" u="none" strike="noStrike" cap="none" dirty="0">
                        <a:latin typeface="Times New Roman"/>
                        <a:ea typeface="Times New Roman"/>
                        <a:cs typeface="Times New Roman"/>
                        <a:sym typeface="Times New Roman"/>
                      </a:endParaRPr>
                    </a:p>
                    <a:p>
                      <a:pPr marL="45085" marR="0" lvl="0" indent="0" algn="l" rtl="0">
                        <a:lnSpc>
                          <a:spcPct val="100000"/>
                        </a:lnSpc>
                        <a:spcBef>
                          <a:spcPts val="0"/>
                        </a:spcBef>
                        <a:spcAft>
                          <a:spcPts val="0"/>
                        </a:spcAft>
                        <a:buClr>
                          <a:srgbClr val="000000"/>
                        </a:buClr>
                        <a:buSzPts val="1000"/>
                        <a:buFont typeface="Arial"/>
                        <a:buNone/>
                      </a:pPr>
                      <a:endParaRPr sz="1000" u="none" strike="noStrike" cap="none" dirty="0">
                        <a:latin typeface="Times New Roman"/>
                        <a:ea typeface="Times New Roman"/>
                        <a:cs typeface="Times New Roman"/>
                        <a:sym typeface="Times New Roman"/>
                      </a:endParaRPr>
                    </a:p>
                  </a:txBody>
                  <a:tcPr marL="0" marR="0" marT="0" marB="0">
                    <a:solidFill>
                      <a:srgbClr val="0000FF"/>
                    </a:solidFill>
                  </a:tcPr>
                </a:tc>
                <a:tc>
                  <a:txBody>
                    <a:bodyPr/>
                    <a:lstStyle/>
                    <a:p>
                      <a:pPr marL="0" marR="0" lvl="0" indent="0" algn="l" rtl="0">
                        <a:lnSpc>
                          <a:spcPct val="100000"/>
                        </a:lnSpc>
                        <a:spcBef>
                          <a:spcPts val="0"/>
                        </a:spcBef>
                        <a:spcAft>
                          <a:spcPts val="0"/>
                        </a:spcAft>
                        <a:buClr>
                          <a:srgbClr val="000000"/>
                        </a:buClr>
                        <a:buSzPts val="400"/>
                        <a:buFont typeface="Arial"/>
                        <a:buNone/>
                      </a:pPr>
                      <a:endParaRPr sz="400" b="1" u="none" strike="noStrike" cap="none" dirty="0">
                        <a:latin typeface="Times New Roman"/>
                        <a:ea typeface="Times New Roman"/>
                        <a:cs typeface="Times New Roman"/>
                        <a:sym typeface="Times New Roman"/>
                      </a:endParaRPr>
                    </a:p>
                    <a:p>
                      <a:pPr marL="45085" marR="0" lvl="0" indent="0" algn="l" rtl="0">
                        <a:lnSpc>
                          <a:spcPct val="100000"/>
                        </a:lnSpc>
                        <a:spcBef>
                          <a:spcPts val="0"/>
                        </a:spcBef>
                        <a:spcAft>
                          <a:spcPts val="0"/>
                        </a:spcAft>
                        <a:buClr>
                          <a:srgbClr val="000000"/>
                        </a:buClr>
                        <a:buSzPts val="1000"/>
                        <a:buFont typeface="Arial"/>
                        <a:buNone/>
                      </a:pPr>
                      <a:endParaRPr sz="1000" u="none" strike="noStrike" cap="none" dirty="0">
                        <a:latin typeface="Times New Roman"/>
                        <a:ea typeface="Times New Roman"/>
                        <a:cs typeface="Times New Roman"/>
                        <a:sym typeface="Times New Roman"/>
                      </a:endParaRPr>
                    </a:p>
                  </a:txBody>
                  <a:tcPr marL="0" marR="0" marT="0" marB="0">
                    <a:solidFill>
                      <a:srgbClr val="0000FF"/>
                    </a:solidFill>
                  </a:tcPr>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extLst>
                  <a:ext uri="{0D108BD9-81ED-4DB2-BD59-A6C34878D82A}">
                    <a16:rowId xmlns:a16="http://schemas.microsoft.com/office/drawing/2014/main" val="10005"/>
                  </a:ext>
                </a:extLst>
              </a:tr>
              <a:tr h="337900">
                <a:tc>
                  <a:txBody>
                    <a:bodyPr/>
                    <a:lstStyle/>
                    <a:p>
                      <a:pPr marL="63500" marR="0" lvl="0" indent="0" algn="l" rtl="0">
                        <a:lnSpc>
                          <a:spcPct val="100000"/>
                        </a:lnSpc>
                        <a:spcBef>
                          <a:spcPts val="0"/>
                        </a:spcBef>
                        <a:spcAft>
                          <a:spcPts val="0"/>
                        </a:spcAft>
                        <a:buClr>
                          <a:srgbClr val="000000"/>
                        </a:buClr>
                        <a:buSzPts val="1200"/>
                        <a:buFont typeface="Arial"/>
                        <a:buNone/>
                      </a:pPr>
                      <a:r>
                        <a:rPr lang="en" sz="1200" b="1" u="none" strike="noStrike" cap="none">
                          <a:latin typeface="Times New Roman"/>
                          <a:ea typeface="Times New Roman"/>
                          <a:cs typeface="Times New Roman"/>
                          <a:sym typeface="Times New Roman"/>
                        </a:rPr>
                        <a:t>Writing and Drafting</a:t>
                      </a:r>
                      <a:endParaRPr sz="1200" b="1"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400"/>
                        <a:buFont typeface="Arial"/>
                        <a:buNone/>
                      </a:pPr>
                      <a:endParaRPr sz="400" b="1" u="none" strike="noStrike" cap="none" dirty="0">
                        <a:latin typeface="Times New Roman"/>
                        <a:ea typeface="Times New Roman"/>
                        <a:cs typeface="Times New Roman"/>
                        <a:sym typeface="Times New Roman"/>
                      </a:endParaRPr>
                    </a:p>
                    <a:p>
                      <a:pPr marL="45085" marR="0" lvl="0" indent="0" algn="l" rtl="0">
                        <a:lnSpc>
                          <a:spcPct val="100000"/>
                        </a:lnSpc>
                        <a:spcBef>
                          <a:spcPts val="0"/>
                        </a:spcBef>
                        <a:spcAft>
                          <a:spcPts val="0"/>
                        </a:spcAft>
                        <a:buClr>
                          <a:srgbClr val="000000"/>
                        </a:buClr>
                        <a:buSzPts val="1000"/>
                        <a:buFont typeface="Arial"/>
                        <a:buNone/>
                      </a:pPr>
                      <a:endParaRPr sz="1000" u="none" strike="noStrike" cap="none" dirty="0">
                        <a:latin typeface="Times New Roman"/>
                        <a:ea typeface="Times New Roman"/>
                        <a:cs typeface="Times New Roman"/>
                        <a:sym typeface="Times New Roman"/>
                      </a:endParaRPr>
                    </a:p>
                  </a:txBody>
                  <a:tcPr marL="0" marR="0" marT="0" marB="0">
                    <a:solidFill>
                      <a:srgbClr val="9900FF"/>
                    </a:solidFill>
                  </a:tcPr>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extLst>
                  <a:ext uri="{0D108BD9-81ED-4DB2-BD59-A6C34878D82A}">
                    <a16:rowId xmlns:a16="http://schemas.microsoft.com/office/drawing/2014/main" val="10006"/>
                  </a:ext>
                </a:extLst>
              </a:tr>
              <a:tr h="337900">
                <a:tc>
                  <a:txBody>
                    <a:bodyPr/>
                    <a:lstStyle/>
                    <a:p>
                      <a:pPr marL="63500" marR="0" lvl="0" indent="0" algn="l" rtl="0">
                        <a:lnSpc>
                          <a:spcPct val="100000"/>
                        </a:lnSpc>
                        <a:spcBef>
                          <a:spcPts val="0"/>
                        </a:spcBef>
                        <a:spcAft>
                          <a:spcPts val="0"/>
                        </a:spcAft>
                        <a:buClr>
                          <a:srgbClr val="000000"/>
                        </a:buClr>
                        <a:buSzPts val="1200"/>
                        <a:buFont typeface="Arial"/>
                        <a:buNone/>
                      </a:pPr>
                      <a:r>
                        <a:rPr lang="en" sz="1200" b="1" u="none" strike="noStrike" cap="none">
                          <a:latin typeface="Times New Roman"/>
                          <a:ea typeface="Times New Roman"/>
                          <a:cs typeface="Times New Roman"/>
                          <a:sym typeface="Times New Roman"/>
                        </a:rPr>
                        <a:t>Review and Editing</a:t>
                      </a:r>
                      <a:endParaRPr sz="1200" b="1"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400"/>
                        <a:buFont typeface="Arial"/>
                        <a:buNone/>
                      </a:pPr>
                      <a:endParaRPr sz="400" b="1" u="none" strike="noStrike" cap="none" dirty="0">
                        <a:latin typeface="Times New Roman"/>
                        <a:ea typeface="Times New Roman"/>
                        <a:cs typeface="Times New Roman"/>
                        <a:sym typeface="Times New Roman"/>
                      </a:endParaRPr>
                    </a:p>
                    <a:p>
                      <a:pPr marL="45085" marR="0" lvl="0" indent="0" algn="l" rtl="0">
                        <a:lnSpc>
                          <a:spcPct val="100000"/>
                        </a:lnSpc>
                        <a:spcBef>
                          <a:spcPts val="0"/>
                        </a:spcBef>
                        <a:spcAft>
                          <a:spcPts val="0"/>
                        </a:spcAft>
                        <a:buClr>
                          <a:srgbClr val="000000"/>
                        </a:buClr>
                        <a:buSzPts val="1000"/>
                        <a:buFont typeface="Arial"/>
                        <a:buNone/>
                      </a:pPr>
                      <a:endParaRPr sz="1000" u="none" strike="noStrike" cap="none" dirty="0">
                        <a:latin typeface="Times New Roman"/>
                        <a:ea typeface="Times New Roman"/>
                        <a:cs typeface="Times New Roman"/>
                        <a:sym typeface="Times New Roman"/>
                      </a:endParaRPr>
                    </a:p>
                  </a:txBody>
                  <a:tcPr marL="0" marR="0" marT="0" marB="0">
                    <a:solidFill>
                      <a:srgbClr val="FF9900"/>
                    </a:solidFill>
                  </a:tcPr>
                </a:tc>
                <a:tc>
                  <a:txBody>
                    <a:bodyPr/>
                    <a:lstStyle/>
                    <a:p>
                      <a:pPr marL="0" marR="0" lvl="0" indent="0" algn="l" rtl="0">
                        <a:lnSpc>
                          <a:spcPct val="100000"/>
                        </a:lnSpc>
                        <a:spcBef>
                          <a:spcPts val="0"/>
                        </a:spcBef>
                        <a:spcAft>
                          <a:spcPts val="0"/>
                        </a:spcAft>
                        <a:buClr>
                          <a:srgbClr val="000000"/>
                        </a:buClr>
                        <a:buSzPts val="400"/>
                        <a:buFont typeface="Arial"/>
                        <a:buNone/>
                      </a:pPr>
                      <a:endParaRPr sz="400" b="1" u="none" strike="noStrike" cap="none" dirty="0">
                        <a:latin typeface="Times New Roman"/>
                        <a:ea typeface="Times New Roman"/>
                        <a:cs typeface="Times New Roman"/>
                        <a:sym typeface="Times New Roman"/>
                      </a:endParaRPr>
                    </a:p>
                    <a:p>
                      <a:pPr marL="45085" marR="0" lvl="0" indent="0" algn="l" rtl="0">
                        <a:lnSpc>
                          <a:spcPct val="100000"/>
                        </a:lnSpc>
                        <a:spcBef>
                          <a:spcPts val="0"/>
                        </a:spcBef>
                        <a:spcAft>
                          <a:spcPts val="0"/>
                        </a:spcAft>
                        <a:buClr>
                          <a:srgbClr val="000000"/>
                        </a:buClr>
                        <a:buSzPts val="1000"/>
                        <a:buFont typeface="Arial"/>
                        <a:buNone/>
                      </a:pPr>
                      <a:endParaRPr sz="1000" u="none" strike="noStrike" cap="none" dirty="0">
                        <a:latin typeface="Times New Roman"/>
                        <a:ea typeface="Times New Roman"/>
                        <a:cs typeface="Times New Roman"/>
                        <a:sym typeface="Times New Roman"/>
                      </a:endParaRPr>
                    </a:p>
                  </a:txBody>
                  <a:tcPr marL="0" marR="0" marT="0" marB="0">
                    <a:solidFill>
                      <a:schemeClr val="lt1"/>
                    </a:solidFill>
                  </a:tcPr>
                </a:tc>
                <a:tc>
                  <a:txBody>
                    <a:bodyPr/>
                    <a:lstStyle/>
                    <a:p>
                      <a:pPr marL="0" marR="0" lvl="0" indent="0" algn="l" rtl="0">
                        <a:lnSpc>
                          <a:spcPct val="100000"/>
                        </a:lnSpc>
                        <a:spcBef>
                          <a:spcPts val="0"/>
                        </a:spcBef>
                        <a:spcAft>
                          <a:spcPts val="0"/>
                        </a:spcAft>
                        <a:buClr>
                          <a:srgbClr val="000000"/>
                        </a:buClr>
                        <a:buSzPts val="400"/>
                        <a:buFont typeface="Arial"/>
                        <a:buNone/>
                      </a:pPr>
                      <a:endParaRPr sz="400" b="1" u="none" strike="noStrike" cap="none" dirty="0">
                        <a:latin typeface="Times New Roman"/>
                        <a:ea typeface="Times New Roman"/>
                        <a:cs typeface="Times New Roman"/>
                        <a:sym typeface="Times New Roman"/>
                      </a:endParaRPr>
                    </a:p>
                  </a:txBody>
                  <a:tcPr marL="0" marR="0" marT="0" marB="0">
                    <a:solidFill>
                      <a:schemeClr val="lt1"/>
                    </a:solidFill>
                  </a:tcPr>
                </a:tc>
                <a:tc>
                  <a:txBody>
                    <a:bodyPr/>
                    <a:lstStyle/>
                    <a:p>
                      <a:pPr marL="0" marR="0" lvl="0" indent="0" algn="l" rtl="0">
                        <a:lnSpc>
                          <a:spcPct val="100000"/>
                        </a:lnSpc>
                        <a:spcBef>
                          <a:spcPts val="0"/>
                        </a:spcBef>
                        <a:spcAft>
                          <a:spcPts val="0"/>
                        </a:spcAft>
                        <a:buClr>
                          <a:srgbClr val="000000"/>
                        </a:buClr>
                        <a:buSzPts val="400"/>
                        <a:buFont typeface="Arial"/>
                        <a:buNone/>
                      </a:pPr>
                      <a:endParaRPr sz="400" b="1" u="none" strike="noStrike" cap="none" dirty="0">
                        <a:latin typeface="Times New Roman"/>
                        <a:ea typeface="Times New Roman"/>
                        <a:cs typeface="Times New Roman"/>
                        <a:sym typeface="Times New Roman"/>
                      </a:endParaRPr>
                    </a:p>
                  </a:txBody>
                  <a:tcPr marL="0" marR="0" marT="0" marB="0">
                    <a:solidFill>
                      <a:schemeClr val="lt1"/>
                    </a:solidFill>
                  </a:tcPr>
                </a:tc>
                <a:extLst>
                  <a:ext uri="{0D108BD9-81ED-4DB2-BD59-A6C34878D82A}">
                    <a16:rowId xmlns:a16="http://schemas.microsoft.com/office/drawing/2014/main" val="10007"/>
                  </a:ext>
                </a:extLst>
              </a:tr>
              <a:tr h="337900">
                <a:tc>
                  <a:txBody>
                    <a:bodyPr/>
                    <a:lstStyle/>
                    <a:p>
                      <a:pPr marL="63500" marR="0" lvl="0" indent="0" algn="l" rtl="0">
                        <a:lnSpc>
                          <a:spcPct val="100000"/>
                        </a:lnSpc>
                        <a:spcBef>
                          <a:spcPts val="0"/>
                        </a:spcBef>
                        <a:spcAft>
                          <a:spcPts val="0"/>
                        </a:spcAft>
                        <a:buClr>
                          <a:srgbClr val="000000"/>
                        </a:buClr>
                        <a:buSzPts val="1200"/>
                        <a:buFont typeface="Arial"/>
                        <a:buNone/>
                      </a:pPr>
                      <a:r>
                        <a:rPr lang="en" sz="1200" b="1" u="none" strike="noStrike" cap="none">
                          <a:solidFill>
                            <a:schemeClr val="dk1"/>
                          </a:solidFill>
                          <a:latin typeface="Times New Roman"/>
                          <a:ea typeface="Times New Roman"/>
                          <a:cs typeface="Times New Roman"/>
                          <a:sym typeface="Times New Roman"/>
                        </a:rPr>
                        <a:t>Defense and Revisions</a:t>
                      </a:r>
                      <a:endParaRPr sz="1200" b="1" u="none" strike="noStrike" cap="none" dirty="0">
                        <a:solidFill>
                          <a:schemeClr val="dk1"/>
                        </a:solidFill>
                        <a:latin typeface="Times New Roman"/>
                        <a:ea typeface="Times New Roman"/>
                        <a:cs typeface="Times New Roman"/>
                        <a:sym typeface="Times New Roman"/>
                      </a:endParaRPr>
                    </a:p>
                    <a:p>
                      <a:pPr marL="63500" marR="0" lvl="0" indent="0" algn="l" rtl="0">
                        <a:lnSpc>
                          <a:spcPct val="100000"/>
                        </a:lnSpc>
                        <a:spcBef>
                          <a:spcPts val="0"/>
                        </a:spcBef>
                        <a:spcAft>
                          <a:spcPts val="0"/>
                        </a:spcAft>
                        <a:buClr>
                          <a:srgbClr val="000000"/>
                        </a:buClr>
                        <a:buSzPts val="1200"/>
                        <a:buFont typeface="Arial"/>
                        <a:buNone/>
                      </a:pPr>
                      <a:endParaRPr sz="1200" b="1"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400"/>
                        <a:buFont typeface="Arial"/>
                        <a:buNone/>
                      </a:pPr>
                      <a:endParaRPr sz="400" b="1" u="none" strike="noStrike" cap="none" dirty="0">
                        <a:latin typeface="Times New Roman"/>
                        <a:ea typeface="Times New Roman"/>
                        <a:cs typeface="Times New Roman"/>
                        <a:sym typeface="Times New Roman"/>
                      </a:endParaRPr>
                    </a:p>
                  </a:txBody>
                  <a:tcPr marL="0" marR="0" marT="0" marB="0">
                    <a:solidFill>
                      <a:schemeClr val="lt1"/>
                    </a:solidFill>
                  </a:tcPr>
                </a:tc>
                <a:tc>
                  <a:txBody>
                    <a:bodyPr/>
                    <a:lstStyle/>
                    <a:p>
                      <a:pPr marL="0" marR="0" lvl="0" indent="0" algn="l" rtl="0">
                        <a:lnSpc>
                          <a:spcPct val="100000"/>
                        </a:lnSpc>
                        <a:spcBef>
                          <a:spcPts val="0"/>
                        </a:spcBef>
                        <a:spcAft>
                          <a:spcPts val="0"/>
                        </a:spcAft>
                        <a:buClr>
                          <a:srgbClr val="000000"/>
                        </a:buClr>
                        <a:buSzPts val="400"/>
                        <a:buFont typeface="Arial"/>
                        <a:buNone/>
                      </a:pPr>
                      <a:endParaRPr sz="400" b="1" u="none" strike="noStrike" cap="none" dirty="0">
                        <a:latin typeface="Times New Roman"/>
                        <a:ea typeface="Times New Roman"/>
                        <a:cs typeface="Times New Roman"/>
                        <a:sym typeface="Times New Roman"/>
                      </a:endParaRPr>
                    </a:p>
                  </a:txBody>
                  <a:tcPr marL="0" marR="0" marT="0" marB="0">
                    <a:solidFill>
                      <a:schemeClr val="lt1"/>
                    </a:solidFill>
                  </a:tcPr>
                </a:tc>
                <a:tc>
                  <a:txBody>
                    <a:bodyPr/>
                    <a:lstStyle/>
                    <a:p>
                      <a:pPr marL="0" marR="0" lvl="0" indent="0" algn="l" rtl="0">
                        <a:lnSpc>
                          <a:spcPct val="100000"/>
                        </a:lnSpc>
                        <a:spcBef>
                          <a:spcPts val="0"/>
                        </a:spcBef>
                        <a:spcAft>
                          <a:spcPts val="0"/>
                        </a:spcAft>
                        <a:buClr>
                          <a:srgbClr val="000000"/>
                        </a:buClr>
                        <a:buSzPts val="400"/>
                        <a:buFont typeface="Arial"/>
                        <a:buNone/>
                      </a:pPr>
                      <a:endParaRPr sz="400" b="1" u="none" strike="noStrike" cap="none" dirty="0">
                        <a:latin typeface="Times New Roman"/>
                        <a:ea typeface="Times New Roman"/>
                        <a:cs typeface="Times New Roman"/>
                        <a:sym typeface="Times New Roman"/>
                      </a:endParaRPr>
                    </a:p>
                  </a:txBody>
                  <a:tcPr marL="0" marR="0" marT="0" marB="0">
                    <a:solidFill>
                      <a:schemeClr val="lt1"/>
                    </a:solidFill>
                  </a:tcPr>
                </a:tc>
                <a:tc>
                  <a:txBody>
                    <a:bodyPr/>
                    <a:lstStyle/>
                    <a:p>
                      <a:pPr marL="0" marR="0" lvl="0" indent="0" algn="l" rtl="0">
                        <a:lnSpc>
                          <a:spcPct val="100000"/>
                        </a:lnSpc>
                        <a:spcBef>
                          <a:spcPts val="0"/>
                        </a:spcBef>
                        <a:spcAft>
                          <a:spcPts val="0"/>
                        </a:spcAft>
                        <a:buClr>
                          <a:srgbClr val="000000"/>
                        </a:buClr>
                        <a:buSzPts val="400"/>
                        <a:buFont typeface="Arial"/>
                        <a:buNone/>
                      </a:pPr>
                      <a:endParaRPr sz="400" b="1" u="none" strike="noStrike" cap="none" dirty="0">
                        <a:latin typeface="Times New Roman"/>
                        <a:ea typeface="Times New Roman"/>
                        <a:cs typeface="Times New Roman"/>
                        <a:sym typeface="Times New Roman"/>
                      </a:endParaRPr>
                    </a:p>
                  </a:txBody>
                  <a:tcPr marL="0" marR="0" marT="0" marB="0">
                    <a:solidFill>
                      <a:schemeClr val="lt1"/>
                    </a:solidFill>
                  </a:tcPr>
                </a:tc>
                <a:extLst>
                  <a:ext uri="{0D108BD9-81ED-4DB2-BD59-A6C34878D82A}">
                    <a16:rowId xmlns:a16="http://schemas.microsoft.com/office/drawing/2014/main" val="10008"/>
                  </a:ext>
                </a:extLst>
              </a:tr>
              <a:tr h="337900">
                <a:tc>
                  <a:txBody>
                    <a:bodyPr/>
                    <a:lstStyle/>
                    <a:p>
                      <a:pPr marL="63500" marR="0" lvl="0" indent="0" algn="l" rtl="0">
                        <a:lnSpc>
                          <a:spcPct val="100000"/>
                        </a:lnSpc>
                        <a:spcBef>
                          <a:spcPts val="0"/>
                        </a:spcBef>
                        <a:spcAft>
                          <a:spcPts val="0"/>
                        </a:spcAft>
                        <a:buClr>
                          <a:schemeClr val="dk1"/>
                        </a:buClr>
                        <a:buSzPts val="1100"/>
                        <a:buFont typeface="Arial"/>
                        <a:buNone/>
                      </a:pPr>
                      <a:r>
                        <a:rPr lang="en" sz="1200" b="1" u="none" strike="noStrike" cap="none">
                          <a:solidFill>
                            <a:schemeClr val="dk1"/>
                          </a:solidFill>
                          <a:latin typeface="Times New Roman"/>
                          <a:ea typeface="Times New Roman"/>
                          <a:cs typeface="Times New Roman"/>
                          <a:sym typeface="Times New Roman"/>
                        </a:rPr>
                        <a:t> Final Submission</a:t>
                      </a:r>
                      <a:endParaRPr sz="1200" b="1"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Times New Roman"/>
                        <a:ea typeface="Times New Roman"/>
                        <a:cs typeface="Times New Roman"/>
                        <a:sym typeface="Times New Roman"/>
                      </a:endParaRPr>
                    </a:p>
                  </a:txBody>
                  <a:tcPr marL="0" marR="0" marT="0" marB="0"/>
                </a:tc>
                <a:tc>
                  <a:txBody>
                    <a:bodyPr/>
                    <a:lstStyle/>
                    <a:p>
                      <a:pPr marL="0" marR="0" lvl="0" indent="0" algn="l" rtl="0">
                        <a:lnSpc>
                          <a:spcPct val="100000"/>
                        </a:lnSpc>
                        <a:spcBef>
                          <a:spcPts val="0"/>
                        </a:spcBef>
                        <a:spcAft>
                          <a:spcPts val="0"/>
                        </a:spcAft>
                        <a:buClr>
                          <a:srgbClr val="000000"/>
                        </a:buClr>
                        <a:buSzPts val="400"/>
                        <a:buFont typeface="Arial"/>
                        <a:buNone/>
                      </a:pPr>
                      <a:endParaRPr sz="400" b="1" u="none" strike="noStrike" cap="none" dirty="0">
                        <a:latin typeface="Times New Roman"/>
                        <a:ea typeface="Times New Roman"/>
                        <a:cs typeface="Times New Roman"/>
                        <a:sym typeface="Times New Roman"/>
                      </a:endParaRPr>
                    </a:p>
                  </a:txBody>
                  <a:tcPr marL="0" marR="0" marT="0" marB="0">
                    <a:solidFill>
                      <a:schemeClr val="lt1"/>
                    </a:solidFill>
                  </a:tcPr>
                </a:tc>
                <a:tc>
                  <a:txBody>
                    <a:bodyPr/>
                    <a:lstStyle/>
                    <a:p>
                      <a:pPr marL="0" marR="0" lvl="0" indent="0" algn="l" rtl="0">
                        <a:lnSpc>
                          <a:spcPct val="100000"/>
                        </a:lnSpc>
                        <a:spcBef>
                          <a:spcPts val="0"/>
                        </a:spcBef>
                        <a:spcAft>
                          <a:spcPts val="0"/>
                        </a:spcAft>
                        <a:buClr>
                          <a:srgbClr val="000000"/>
                        </a:buClr>
                        <a:buSzPts val="400"/>
                        <a:buFont typeface="Arial"/>
                        <a:buNone/>
                      </a:pPr>
                      <a:endParaRPr sz="400" b="1" u="none" strike="noStrike" cap="none" dirty="0">
                        <a:latin typeface="Times New Roman"/>
                        <a:ea typeface="Times New Roman"/>
                        <a:cs typeface="Times New Roman"/>
                        <a:sym typeface="Times New Roman"/>
                      </a:endParaRPr>
                    </a:p>
                  </a:txBody>
                  <a:tcPr marL="0" marR="0" marT="0" marB="0">
                    <a:solidFill>
                      <a:schemeClr val="lt1"/>
                    </a:solidFill>
                  </a:tcPr>
                </a:tc>
                <a:tc>
                  <a:txBody>
                    <a:bodyPr/>
                    <a:lstStyle/>
                    <a:p>
                      <a:pPr marL="0" marR="0" lvl="0" indent="0" algn="l" rtl="0">
                        <a:lnSpc>
                          <a:spcPct val="100000"/>
                        </a:lnSpc>
                        <a:spcBef>
                          <a:spcPts val="0"/>
                        </a:spcBef>
                        <a:spcAft>
                          <a:spcPts val="0"/>
                        </a:spcAft>
                        <a:buClr>
                          <a:srgbClr val="000000"/>
                        </a:buClr>
                        <a:buSzPts val="400"/>
                        <a:buFont typeface="Arial"/>
                        <a:buNone/>
                      </a:pPr>
                      <a:endParaRPr sz="400" b="1" u="none" strike="noStrike" cap="none" dirty="0">
                        <a:latin typeface="Times New Roman"/>
                        <a:ea typeface="Times New Roman"/>
                        <a:cs typeface="Times New Roman"/>
                        <a:sym typeface="Times New Roman"/>
                      </a:endParaRPr>
                    </a:p>
                  </a:txBody>
                  <a:tcPr marL="0" marR="0" marT="0" marB="0">
                    <a:solidFill>
                      <a:schemeClr val="lt1"/>
                    </a:solidFill>
                  </a:tcPr>
                </a:tc>
                <a:tc>
                  <a:txBody>
                    <a:bodyPr/>
                    <a:lstStyle/>
                    <a:p>
                      <a:pPr marL="0" marR="0" lvl="0" indent="0" algn="l" rtl="0">
                        <a:lnSpc>
                          <a:spcPct val="100000"/>
                        </a:lnSpc>
                        <a:spcBef>
                          <a:spcPts val="0"/>
                        </a:spcBef>
                        <a:spcAft>
                          <a:spcPts val="0"/>
                        </a:spcAft>
                        <a:buClr>
                          <a:srgbClr val="000000"/>
                        </a:buClr>
                        <a:buSzPts val="400"/>
                        <a:buFont typeface="Arial"/>
                        <a:buNone/>
                      </a:pPr>
                      <a:endParaRPr sz="400" b="1" u="none" strike="noStrike" cap="none" dirty="0">
                        <a:latin typeface="Times New Roman"/>
                        <a:ea typeface="Times New Roman"/>
                        <a:cs typeface="Times New Roman"/>
                        <a:sym typeface="Times New Roman"/>
                      </a:endParaRPr>
                    </a:p>
                  </a:txBody>
                  <a:tcPr marL="0" marR="0" marT="0" marB="0">
                    <a:solidFill>
                      <a:schemeClr val="lt1"/>
                    </a:solidFill>
                  </a:tcPr>
                </a:tc>
                <a:extLst>
                  <a:ext uri="{0D108BD9-81ED-4DB2-BD59-A6C34878D82A}">
                    <a16:rowId xmlns:a16="http://schemas.microsoft.com/office/drawing/2014/main" val="10009"/>
                  </a:ext>
                </a:extLst>
              </a:tr>
            </a:tbl>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24"/>
          <p:cNvSpPr txBox="1">
            <a:spLocks noGrp="1"/>
          </p:cNvSpPr>
          <p:nvPr>
            <p:ph type="ctrTitle"/>
          </p:nvPr>
        </p:nvSpPr>
        <p:spPr>
          <a:xfrm>
            <a:off x="95250" y="0"/>
            <a:ext cx="5695950" cy="575734"/>
          </a:xfrm>
          <a:prstGeom prst="rect">
            <a:avLst/>
          </a:prstGeom>
          <a:noFill/>
          <a:ln>
            <a:noFill/>
          </a:ln>
        </p:spPr>
        <p:txBody>
          <a:bodyPr spcFirstLastPara="1" wrap="square" lIns="91425" tIns="91425" rIns="91425" bIns="91425" anchor="ctr" anchorCtr="0">
            <a:noAutofit/>
          </a:bodyPr>
          <a:lstStyle/>
          <a:p>
            <a:pPr marL="457200" lvl="0" indent="-228600" algn="just" rtl="0">
              <a:lnSpc>
                <a:spcPct val="150000"/>
              </a:lnSpc>
              <a:spcBef>
                <a:spcPts val="0"/>
              </a:spcBef>
              <a:spcAft>
                <a:spcPts val="0"/>
              </a:spcAft>
              <a:buSzPts val="5200"/>
              <a:buNone/>
            </a:pPr>
            <a:r>
              <a:rPr lang="en" sz="2800" b="1" dirty="0">
                <a:solidFill>
                  <a:srgbClr val="000000"/>
                </a:solidFill>
                <a:latin typeface="Arial"/>
                <a:ea typeface="Arial"/>
                <a:cs typeface="Arial"/>
                <a:sym typeface="Arial"/>
              </a:rPr>
              <a:t>REFERENCE </a:t>
            </a:r>
            <a:endParaRPr sz="2800" dirty="0"/>
          </a:p>
        </p:txBody>
      </p:sp>
      <p:sp>
        <p:nvSpPr>
          <p:cNvPr id="243" name="Google Shape;243;p24"/>
          <p:cNvSpPr txBox="1">
            <a:spLocks noGrp="1"/>
          </p:cNvSpPr>
          <p:nvPr>
            <p:ph type="subTitle" idx="1"/>
          </p:nvPr>
        </p:nvSpPr>
        <p:spPr>
          <a:xfrm>
            <a:off x="95250" y="462844"/>
            <a:ext cx="8953500" cy="5198694"/>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2800"/>
              <a:buNone/>
            </a:pPr>
            <a:r>
              <a:rPr lang="en" sz="1300" dirty="0">
                <a:solidFill>
                  <a:srgbClr val="000000"/>
                </a:solidFill>
                <a:highlight>
                  <a:schemeClr val="lt1"/>
                </a:highlight>
                <a:latin typeface="Arial"/>
                <a:ea typeface="Arial"/>
                <a:cs typeface="Arial"/>
                <a:sym typeface="Arial"/>
              </a:rPr>
              <a:t>Hamilton, D., McKechnie, J., Edgerton, E. and Wilson, C., 2021. Immersive virtual reality as a pedagogical tool in education: a systematic literature review of quantitative learning outcomes and experimental design. Journal of Computers in Education, 8(1), pp.1-32. </a:t>
            </a:r>
            <a:r>
              <a:rPr lang="en" sz="1300" u="sng" dirty="0">
                <a:solidFill>
                  <a:schemeClr val="hlink"/>
                </a:solidFill>
                <a:highlight>
                  <a:schemeClr val="lt1"/>
                </a:highlight>
                <a:latin typeface="Arial"/>
                <a:ea typeface="Arial"/>
                <a:cs typeface="Arial"/>
                <a:sym typeface="Arial"/>
                <a:hlinkClick r:id="rId3"/>
              </a:rPr>
              <a:t>https://link.springer.com/article/10.1007/s40692-020-00169-2</a:t>
            </a:r>
            <a:r>
              <a:rPr lang="en" sz="1300" dirty="0">
                <a:solidFill>
                  <a:srgbClr val="000000"/>
                </a:solidFill>
                <a:highlight>
                  <a:schemeClr val="lt1"/>
                </a:highlight>
                <a:latin typeface="Arial"/>
                <a:ea typeface="Arial"/>
                <a:cs typeface="Arial"/>
                <a:sym typeface="Arial"/>
              </a:rPr>
              <a:t> (Accessed: 06 October 2023).</a:t>
            </a:r>
            <a:endParaRPr sz="1300" dirty="0">
              <a:solidFill>
                <a:srgbClr val="000000"/>
              </a:solidFill>
              <a:highlight>
                <a:schemeClr val="lt1"/>
              </a:highlight>
              <a:latin typeface="Arial"/>
              <a:ea typeface="Arial"/>
              <a:cs typeface="Arial"/>
              <a:sym typeface="Arial"/>
            </a:endParaRPr>
          </a:p>
          <a:p>
            <a:pPr marL="0" lvl="0" indent="0" algn="just" rtl="0">
              <a:lnSpc>
                <a:spcPct val="150000"/>
              </a:lnSpc>
              <a:spcBef>
                <a:spcPts val="0"/>
              </a:spcBef>
              <a:spcAft>
                <a:spcPts val="0"/>
              </a:spcAft>
              <a:buSzPts val="2800"/>
              <a:buNone/>
            </a:pPr>
            <a:r>
              <a:rPr lang="en" sz="1300" dirty="0">
                <a:solidFill>
                  <a:srgbClr val="000000"/>
                </a:solidFill>
                <a:highlight>
                  <a:schemeClr val="lt1"/>
                </a:highlight>
                <a:latin typeface="Arial"/>
                <a:ea typeface="Arial"/>
                <a:cs typeface="Arial"/>
                <a:sym typeface="Arial"/>
              </a:rPr>
              <a:t>Alrubaiee, G.G., Al-Qalah, T.A.H. and Al-Aawar, M.S.A., 2020. Knowledge, attitudes, anxiety, and preventive behaviours towards COVID-19 among health care providers in Yemen: an online cross-sectional survey. BMC Public Health, 20, pp.1-11. </a:t>
            </a:r>
            <a:r>
              <a:rPr lang="en" sz="1300" u="sng" dirty="0">
                <a:solidFill>
                  <a:schemeClr val="hlink"/>
                </a:solidFill>
                <a:highlight>
                  <a:schemeClr val="lt1"/>
                </a:highlight>
                <a:latin typeface="Arial"/>
                <a:ea typeface="Arial"/>
                <a:cs typeface="Arial"/>
                <a:sym typeface="Arial"/>
                <a:hlinkClick r:id="rId4"/>
              </a:rPr>
              <a:t>https://link.springer.com/article/10.1186/s12889-020-09644-y</a:t>
            </a:r>
            <a:r>
              <a:rPr lang="en" sz="1300" dirty="0">
                <a:solidFill>
                  <a:srgbClr val="000000"/>
                </a:solidFill>
                <a:highlight>
                  <a:schemeClr val="lt1"/>
                </a:highlight>
                <a:latin typeface="Arial"/>
                <a:ea typeface="Arial"/>
                <a:cs typeface="Arial"/>
                <a:sym typeface="Arial"/>
              </a:rPr>
              <a:t> (Accessed: 06 October 2023).</a:t>
            </a:r>
            <a:endParaRPr sz="1300" dirty="0">
              <a:solidFill>
                <a:srgbClr val="000000"/>
              </a:solidFill>
              <a:highlight>
                <a:schemeClr val="lt1"/>
              </a:highlight>
              <a:latin typeface="Arial"/>
              <a:ea typeface="Arial"/>
              <a:cs typeface="Arial"/>
              <a:sym typeface="Arial"/>
            </a:endParaRPr>
          </a:p>
          <a:p>
            <a:pPr marL="0" lvl="0" indent="0" algn="just" rtl="0">
              <a:lnSpc>
                <a:spcPct val="150000"/>
              </a:lnSpc>
              <a:spcBef>
                <a:spcPts val="0"/>
              </a:spcBef>
              <a:spcAft>
                <a:spcPts val="0"/>
              </a:spcAft>
              <a:buSzPts val="2800"/>
              <a:buNone/>
            </a:pPr>
            <a:r>
              <a:rPr lang="en" sz="1300" dirty="0">
                <a:solidFill>
                  <a:srgbClr val="000000"/>
                </a:solidFill>
                <a:highlight>
                  <a:schemeClr val="lt1"/>
                </a:highlight>
                <a:latin typeface="Arial"/>
                <a:ea typeface="Arial"/>
                <a:cs typeface="Arial"/>
                <a:sym typeface="Arial"/>
              </a:rPr>
              <a:t>Wang, X. and Cheng, Z., 2020. Cross-sectional studies: strengths, weaknesses, and recommendations. Chest, 158(1), pp.S65-S71. </a:t>
            </a:r>
            <a:r>
              <a:rPr lang="en" sz="1300" u="sng" dirty="0">
                <a:solidFill>
                  <a:schemeClr val="hlink"/>
                </a:solidFill>
                <a:highlight>
                  <a:schemeClr val="lt1"/>
                </a:highlight>
                <a:latin typeface="Arial"/>
                <a:ea typeface="Arial"/>
                <a:cs typeface="Arial"/>
                <a:sym typeface="Arial"/>
                <a:hlinkClick r:id="rId5"/>
              </a:rPr>
              <a:t>https://doi.org/10.1016/j.chest.2020.03.012</a:t>
            </a:r>
            <a:r>
              <a:rPr lang="en" sz="1300" dirty="0">
                <a:solidFill>
                  <a:srgbClr val="000000"/>
                </a:solidFill>
                <a:highlight>
                  <a:schemeClr val="lt1"/>
                </a:highlight>
                <a:latin typeface="Arial"/>
                <a:ea typeface="Arial"/>
                <a:cs typeface="Arial"/>
                <a:sym typeface="Arial"/>
              </a:rPr>
              <a:t> (Accessed: 06 October 2023).</a:t>
            </a:r>
            <a:endParaRPr sz="1300" dirty="0">
              <a:solidFill>
                <a:srgbClr val="000000"/>
              </a:solidFill>
              <a:highlight>
                <a:schemeClr val="lt1"/>
              </a:highlight>
              <a:latin typeface="Arial"/>
              <a:ea typeface="Arial"/>
              <a:cs typeface="Arial"/>
              <a:sym typeface="Arial"/>
            </a:endParaRPr>
          </a:p>
          <a:p>
            <a:pPr marL="0" lvl="0" indent="0" algn="just" rtl="0">
              <a:lnSpc>
                <a:spcPct val="150000"/>
              </a:lnSpc>
              <a:spcBef>
                <a:spcPts val="0"/>
              </a:spcBef>
              <a:spcAft>
                <a:spcPts val="0"/>
              </a:spcAft>
              <a:buSzPts val="2800"/>
              <a:buNone/>
            </a:pPr>
            <a:r>
              <a:rPr lang="en" sz="1300" dirty="0">
                <a:solidFill>
                  <a:srgbClr val="000000"/>
                </a:solidFill>
                <a:highlight>
                  <a:schemeClr val="lt1"/>
                </a:highlight>
                <a:latin typeface="Arial"/>
                <a:ea typeface="Arial"/>
                <a:cs typeface="Arial"/>
                <a:sym typeface="Arial"/>
              </a:rPr>
              <a:t>Rahman, M.M., Tabash, M.I., Salamzadeh, A., Abduli, S. and Rahaman, M.S., 2022. Sampling techniques (probability) for quantitative social science researchers: a conceptual guidelines with examples. Seeu Review, 17(1), pp.42-51. </a:t>
            </a:r>
            <a:r>
              <a:rPr lang="en" sz="1300" u="sng" dirty="0">
                <a:solidFill>
                  <a:schemeClr val="hlink"/>
                </a:solidFill>
                <a:highlight>
                  <a:schemeClr val="lt1"/>
                </a:highlight>
                <a:latin typeface="Arial"/>
                <a:ea typeface="Arial"/>
                <a:cs typeface="Arial"/>
                <a:sym typeface="Arial"/>
                <a:hlinkClick r:id="rId6"/>
              </a:rPr>
              <a:t>https://ca.nvsu.edu.ph/e-library/books/gs/ruraldev/RD%20200/Rahman,%20et%20al..pdf</a:t>
            </a:r>
            <a:r>
              <a:rPr lang="en" sz="1300" dirty="0">
                <a:solidFill>
                  <a:srgbClr val="000000"/>
                </a:solidFill>
                <a:highlight>
                  <a:schemeClr val="lt1"/>
                </a:highlight>
                <a:latin typeface="Arial"/>
                <a:ea typeface="Arial"/>
                <a:cs typeface="Arial"/>
                <a:sym typeface="Arial"/>
              </a:rPr>
              <a:t> (Accessed: 06 October 2023).</a:t>
            </a:r>
            <a:endParaRPr sz="1300" dirty="0">
              <a:solidFill>
                <a:srgbClr val="000000"/>
              </a:solidFill>
              <a:highlight>
                <a:schemeClr val="lt1"/>
              </a:highlight>
              <a:latin typeface="Arial"/>
              <a:ea typeface="Arial"/>
              <a:cs typeface="Arial"/>
              <a:sym typeface="Arial"/>
            </a:endParaRPr>
          </a:p>
          <a:p>
            <a:pPr marL="0" lvl="0" indent="0" algn="just" rtl="0">
              <a:lnSpc>
                <a:spcPct val="150000"/>
              </a:lnSpc>
              <a:spcBef>
                <a:spcPts val="0"/>
              </a:spcBef>
              <a:spcAft>
                <a:spcPts val="0"/>
              </a:spcAft>
              <a:buSzPts val="1100"/>
              <a:buNone/>
            </a:pPr>
            <a:r>
              <a:rPr lang="en" sz="1300" dirty="0">
                <a:solidFill>
                  <a:srgbClr val="000000"/>
                </a:solidFill>
                <a:highlight>
                  <a:schemeClr val="lt1"/>
                </a:highlight>
              </a:rPr>
              <a:t>Bhardwaj, P., 2019. Types of sampling in research. Journal of Primary Care Specialties, 5(3), 157-163. </a:t>
            </a:r>
            <a:r>
              <a:rPr lang="en" sz="1300" u="sng" dirty="0">
                <a:solidFill>
                  <a:schemeClr val="hlink"/>
                </a:solidFill>
                <a:highlight>
                  <a:schemeClr val="lt1"/>
                </a:highlight>
                <a:hlinkClick r:id="rId7"/>
              </a:rPr>
              <a:t>https://journals.lww.com/jopc/fulltext/2019/05030/Types_of_Sampling_in_Research.6.aspx</a:t>
            </a:r>
            <a:r>
              <a:rPr lang="en" sz="1300" dirty="0">
                <a:solidFill>
                  <a:srgbClr val="000000"/>
                </a:solidFill>
                <a:highlight>
                  <a:schemeClr val="lt1"/>
                </a:highlight>
              </a:rPr>
              <a:t> </a:t>
            </a:r>
            <a:r>
              <a:rPr lang="en" sz="1300" dirty="0">
                <a:solidFill>
                  <a:schemeClr val="dk1"/>
                </a:solidFill>
                <a:highlight>
                  <a:schemeClr val="lt1"/>
                </a:highlight>
              </a:rPr>
              <a:t>(Accessed: 06 October 2023).</a:t>
            </a:r>
            <a:endParaRPr sz="1300" dirty="0">
              <a:solidFill>
                <a:srgbClr val="000000"/>
              </a:solidFill>
              <a:highlight>
                <a:schemeClr val="lt1"/>
              </a:highlight>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8" name="Google Shape;248;p25"/>
          <p:cNvSpPr txBox="1">
            <a:spLocks noGrp="1"/>
          </p:cNvSpPr>
          <p:nvPr>
            <p:ph type="subTitle" idx="1"/>
          </p:nvPr>
        </p:nvSpPr>
        <p:spPr>
          <a:xfrm>
            <a:off x="372534" y="451555"/>
            <a:ext cx="8624710" cy="4594577"/>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2800"/>
              <a:buNone/>
            </a:pPr>
            <a:r>
              <a:rPr lang="en" sz="1300" b="0" dirty="0">
                <a:solidFill>
                  <a:srgbClr val="000000"/>
                </a:solidFill>
                <a:highlight>
                  <a:schemeClr val="lt1"/>
                </a:highlight>
                <a:latin typeface="Arial"/>
                <a:ea typeface="Arial"/>
                <a:cs typeface="Arial"/>
                <a:sym typeface="Arial"/>
              </a:rPr>
              <a:t>Engzell, P. and Mood, C., 2023. Understanding Patterns and Trends in Income Mobility through Multiverse Analysis. American Sociological Review, 88(4), pp.600-626. </a:t>
            </a:r>
            <a:r>
              <a:rPr lang="en" sz="1300" b="0" u="sng" dirty="0">
                <a:solidFill>
                  <a:schemeClr val="hlink"/>
                </a:solidFill>
                <a:highlight>
                  <a:schemeClr val="lt1"/>
                </a:highlight>
                <a:latin typeface="Arial"/>
                <a:ea typeface="Arial"/>
                <a:cs typeface="Arial"/>
                <a:sym typeface="Arial"/>
                <a:hlinkClick r:id="rId3"/>
              </a:rPr>
              <a:t>https://doi.org/10.1177/00031224231180607</a:t>
            </a:r>
            <a:r>
              <a:rPr lang="en" sz="1300" b="0" dirty="0">
                <a:solidFill>
                  <a:srgbClr val="000000"/>
                </a:solidFill>
                <a:highlight>
                  <a:schemeClr val="lt1"/>
                </a:highlight>
                <a:latin typeface="Arial"/>
                <a:ea typeface="Arial"/>
                <a:cs typeface="Arial"/>
                <a:sym typeface="Arial"/>
              </a:rPr>
              <a:t> (Accessed: 06 October 2023).</a:t>
            </a:r>
            <a:endParaRPr dirty="0"/>
          </a:p>
          <a:p>
            <a:pPr marL="0" lvl="0" indent="0" algn="just" rtl="0">
              <a:lnSpc>
                <a:spcPct val="150000"/>
              </a:lnSpc>
              <a:spcBef>
                <a:spcPts val="0"/>
              </a:spcBef>
              <a:spcAft>
                <a:spcPts val="0"/>
              </a:spcAft>
              <a:buSzPts val="2800"/>
              <a:buNone/>
            </a:pPr>
            <a:r>
              <a:rPr lang="en" sz="1300" b="0" dirty="0">
                <a:solidFill>
                  <a:srgbClr val="000000"/>
                </a:solidFill>
                <a:highlight>
                  <a:schemeClr val="lt1"/>
                </a:highlight>
                <a:latin typeface="Arial"/>
                <a:ea typeface="Arial"/>
                <a:cs typeface="Arial"/>
                <a:sym typeface="Arial"/>
              </a:rPr>
              <a:t>Mishra, P., Pandey, C.M., Singh, U., Gupta, A., Sahu, C. and Keshri, A., 2019. Descriptive statistics and normality tests for statistical data. Annals of cardiac anaesthesia, 22(1), p.67. </a:t>
            </a:r>
            <a:r>
              <a:rPr lang="en" sz="1300" b="0" u="sng" dirty="0">
                <a:solidFill>
                  <a:schemeClr val="hlink"/>
                </a:solidFill>
                <a:highlight>
                  <a:schemeClr val="lt1"/>
                </a:highlight>
                <a:latin typeface="Arial"/>
                <a:ea typeface="Arial"/>
                <a:cs typeface="Arial"/>
                <a:sym typeface="Arial"/>
                <a:hlinkClick r:id="rId4"/>
              </a:rPr>
              <a:t>https://doi.org/10.4103%2Faca.ACA_157_18</a:t>
            </a:r>
            <a:r>
              <a:rPr lang="en" sz="1300" b="0" dirty="0">
                <a:solidFill>
                  <a:srgbClr val="000000"/>
                </a:solidFill>
                <a:highlight>
                  <a:schemeClr val="lt1"/>
                </a:highlight>
                <a:latin typeface="Arial"/>
                <a:ea typeface="Arial"/>
                <a:cs typeface="Arial"/>
                <a:sym typeface="Arial"/>
              </a:rPr>
              <a:t> (Accessed: 06 October 2023).</a:t>
            </a:r>
            <a:endParaRPr dirty="0"/>
          </a:p>
          <a:p>
            <a:pPr marL="0" lvl="0" indent="0" algn="just" rtl="0">
              <a:lnSpc>
                <a:spcPct val="150000"/>
              </a:lnSpc>
              <a:spcBef>
                <a:spcPts val="0"/>
              </a:spcBef>
              <a:spcAft>
                <a:spcPts val="0"/>
              </a:spcAft>
              <a:buSzPts val="2800"/>
              <a:buNone/>
            </a:pPr>
            <a:r>
              <a:rPr lang="en" sz="1300" b="0" dirty="0">
                <a:solidFill>
                  <a:srgbClr val="000000"/>
                </a:solidFill>
                <a:highlight>
                  <a:schemeClr val="lt1"/>
                </a:highlight>
                <a:latin typeface="Arial"/>
                <a:ea typeface="Arial"/>
                <a:cs typeface="Arial"/>
                <a:sym typeface="Arial"/>
              </a:rPr>
              <a:t>Suri, H., 2020. Ethical considerations of conducting systematic reviews in educational research. Systematic reviews in educational research: Methodology, perspectives and application, pp.41-54. </a:t>
            </a:r>
            <a:r>
              <a:rPr lang="en" sz="1300" b="0" u="sng" dirty="0">
                <a:solidFill>
                  <a:schemeClr val="hlink"/>
                </a:solidFill>
                <a:highlight>
                  <a:schemeClr val="lt1"/>
                </a:highlight>
                <a:latin typeface="Arial"/>
                <a:ea typeface="Arial"/>
                <a:cs typeface="Arial"/>
                <a:sym typeface="Arial"/>
                <a:hlinkClick r:id="rId5"/>
              </a:rPr>
              <a:t>https://library.oapen.org/bitstream/handle/20.500.12657/23142/1007012.pdf#page=59</a:t>
            </a:r>
            <a:r>
              <a:rPr lang="en" sz="1300" b="0" dirty="0">
                <a:solidFill>
                  <a:srgbClr val="000000"/>
                </a:solidFill>
                <a:highlight>
                  <a:schemeClr val="lt1"/>
                </a:highlight>
                <a:latin typeface="Arial"/>
                <a:ea typeface="Arial"/>
                <a:cs typeface="Arial"/>
                <a:sym typeface="Arial"/>
              </a:rPr>
              <a:t> (Accessed: 06 October 2023).                                                                                                                                                                  </a:t>
            </a:r>
            <a:endParaRPr sz="1300" b="0" dirty="0">
              <a:highlight>
                <a:schemeClr val="lt1"/>
              </a:highlight>
            </a:endParaRPr>
          </a:p>
          <a:p>
            <a:pPr marL="0" lvl="0" indent="0" algn="just" rtl="0">
              <a:lnSpc>
                <a:spcPct val="150000"/>
              </a:lnSpc>
              <a:spcBef>
                <a:spcPts val="0"/>
              </a:spcBef>
              <a:spcAft>
                <a:spcPts val="0"/>
              </a:spcAft>
              <a:buSzPts val="2800"/>
              <a:buNone/>
            </a:pPr>
            <a:r>
              <a:rPr lang="en" sz="1400" b="0" dirty="0">
                <a:solidFill>
                  <a:srgbClr val="000000"/>
                </a:solidFill>
                <a:highlight>
                  <a:schemeClr val="lt1"/>
                </a:highlight>
                <a:latin typeface="Arial"/>
                <a:ea typeface="Arial"/>
                <a:cs typeface="Arial"/>
                <a:sym typeface="Arial"/>
              </a:rPr>
              <a:t>Statista Research Department, 2022. Physically active adults by gender in England 2016-2021, Statista. Available at: </a:t>
            </a:r>
            <a:r>
              <a:rPr lang="en" sz="1400" b="0" u="sng" dirty="0">
                <a:solidFill>
                  <a:schemeClr val="hlink"/>
                </a:solidFill>
                <a:highlight>
                  <a:schemeClr val="lt1"/>
                </a:highlight>
                <a:latin typeface="Arial"/>
                <a:ea typeface="Arial"/>
                <a:cs typeface="Arial"/>
                <a:sym typeface="Arial"/>
                <a:hlinkClick r:id="rId6"/>
              </a:rPr>
              <a:t>https://www.statista.com/statistics/934300/number-of-physically-active-people-by-gender-in-england/</a:t>
            </a:r>
            <a:r>
              <a:rPr lang="en" sz="1400" b="0" dirty="0">
                <a:solidFill>
                  <a:srgbClr val="000000"/>
                </a:solidFill>
                <a:highlight>
                  <a:schemeClr val="lt1"/>
                </a:highlight>
                <a:latin typeface="Arial"/>
                <a:ea typeface="Arial"/>
                <a:cs typeface="Arial"/>
                <a:sym typeface="Arial"/>
              </a:rPr>
              <a:t>  (Accessed: 06 October 2023).</a:t>
            </a:r>
            <a:endParaRPr dirty="0"/>
          </a:p>
          <a:p>
            <a:pPr marL="0" lvl="0" indent="0" algn="just" rtl="0">
              <a:lnSpc>
                <a:spcPct val="150000"/>
              </a:lnSpc>
              <a:spcBef>
                <a:spcPts val="0"/>
              </a:spcBef>
              <a:spcAft>
                <a:spcPts val="0"/>
              </a:spcAft>
              <a:buSzPts val="2800"/>
              <a:buNone/>
            </a:pPr>
            <a:r>
              <a:rPr lang="en" sz="1400" b="0" dirty="0">
                <a:solidFill>
                  <a:srgbClr val="000000"/>
                </a:solidFill>
                <a:highlight>
                  <a:schemeClr val="lt1"/>
                </a:highlight>
                <a:latin typeface="Arial"/>
                <a:ea typeface="Arial"/>
                <a:cs typeface="Arial"/>
                <a:sym typeface="Arial"/>
              </a:rPr>
              <a:t>OHID, 2022. Office for Health Improvement and Disparities. Physical activity, Physical Activity - Data - OHID. Available at: </a:t>
            </a:r>
            <a:r>
              <a:rPr lang="en" sz="1400" b="0" u="sng" dirty="0">
                <a:solidFill>
                  <a:schemeClr val="hlink"/>
                </a:solidFill>
                <a:highlight>
                  <a:schemeClr val="lt1"/>
                </a:highlight>
                <a:latin typeface="Arial"/>
                <a:ea typeface="Arial"/>
                <a:cs typeface="Arial"/>
                <a:sym typeface="Arial"/>
                <a:hlinkClick r:id="rId7"/>
              </a:rPr>
              <a:t>https://fingertips.phe.org.uk/profile/physical-activity/data</a:t>
            </a:r>
            <a:r>
              <a:rPr lang="en" sz="1400" b="0" dirty="0">
                <a:solidFill>
                  <a:srgbClr val="000000"/>
                </a:solidFill>
                <a:highlight>
                  <a:schemeClr val="lt1"/>
                </a:highlight>
                <a:latin typeface="Arial"/>
                <a:ea typeface="Arial"/>
                <a:cs typeface="Arial"/>
                <a:sym typeface="Arial"/>
              </a:rPr>
              <a:t>  (Accessed: 06 October 2023).</a:t>
            </a:r>
            <a:endParaRPr dirty="0"/>
          </a:p>
          <a:p>
            <a:pPr marL="457200" lvl="0" indent="-228600" algn="l" rtl="0">
              <a:lnSpc>
                <a:spcPct val="115000"/>
              </a:lnSpc>
              <a:spcBef>
                <a:spcPts val="0"/>
              </a:spcBef>
              <a:spcAft>
                <a:spcPts val="0"/>
              </a:spcAft>
              <a:buClr>
                <a:schemeClr val="dk1"/>
              </a:buClr>
              <a:buSzPts val="1400"/>
              <a:buNone/>
            </a:pPr>
            <a:endParaRPr dirty="0"/>
          </a:p>
        </p:txBody>
      </p:sp>
      <p:sp>
        <p:nvSpPr>
          <p:cNvPr id="3" name="TextBox 2">
            <a:extLst>
              <a:ext uri="{FF2B5EF4-FFF2-40B4-BE49-F238E27FC236}">
                <a16:creationId xmlns:a16="http://schemas.microsoft.com/office/drawing/2014/main" id="{4FF43FD6-7FE5-2A2D-FD1E-59095FC28B1E}"/>
              </a:ext>
            </a:extLst>
          </p:cNvPr>
          <p:cNvSpPr txBox="1"/>
          <p:nvPr/>
        </p:nvSpPr>
        <p:spPr>
          <a:xfrm>
            <a:off x="496711" y="97368"/>
            <a:ext cx="3431822" cy="523220"/>
          </a:xfrm>
          <a:prstGeom prst="rect">
            <a:avLst/>
          </a:prstGeom>
          <a:noFill/>
        </p:spPr>
        <p:txBody>
          <a:bodyPr wrap="square">
            <a:spAutoFit/>
          </a:bodyPr>
          <a:lstStyle/>
          <a:p>
            <a:r>
              <a:rPr lang="en" sz="2800" b="1" dirty="0">
                <a:solidFill>
                  <a:srgbClr val="000000"/>
                </a:solidFill>
                <a:latin typeface="Arial"/>
                <a:ea typeface="Arial"/>
                <a:cs typeface="Arial"/>
                <a:sym typeface="Arial"/>
              </a:rPr>
              <a:t>REFERENCE</a:t>
            </a:r>
            <a:endParaRPr lang="en-GB" sz="28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253" name="Google Shape;253;p26"/>
          <p:cNvSpPr txBox="1">
            <a:spLocks noGrp="1"/>
          </p:cNvSpPr>
          <p:nvPr>
            <p:ph type="subTitle" idx="1"/>
          </p:nvPr>
        </p:nvSpPr>
        <p:spPr>
          <a:xfrm>
            <a:off x="35400" y="505800"/>
            <a:ext cx="9073200" cy="4579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2800"/>
              <a:buNone/>
            </a:pPr>
            <a:r>
              <a:rPr lang="en" sz="1300" dirty="0">
                <a:solidFill>
                  <a:srgbClr val="000000"/>
                </a:solidFill>
                <a:highlight>
                  <a:schemeClr val="lt1"/>
                </a:highlight>
                <a:latin typeface="Arial"/>
                <a:ea typeface="Arial"/>
                <a:cs typeface="Arial"/>
                <a:sym typeface="Arial"/>
              </a:rPr>
              <a:t>Baggett, 2022. 75% of teens aren’t getting recommended daily exercise, UGA Today. Available at: </a:t>
            </a:r>
            <a:r>
              <a:rPr lang="en" sz="1300" u="sng" dirty="0">
                <a:solidFill>
                  <a:schemeClr val="hlink"/>
                </a:solidFill>
                <a:highlight>
                  <a:schemeClr val="lt1"/>
                </a:highlight>
                <a:latin typeface="Arial"/>
                <a:ea typeface="Arial"/>
                <a:cs typeface="Arial"/>
                <a:sym typeface="Arial"/>
                <a:hlinkClick r:id="rId3"/>
              </a:rPr>
              <a:t>https://news.uga.edu/75-of-teens-arent-getting-recommended-daily-exercise/#:~:text=Overall%2C%20female%20students%20reported%20less,12th%20grade%20for%20both%20genders</a:t>
            </a:r>
            <a:r>
              <a:rPr lang="en" sz="1300" dirty="0">
                <a:solidFill>
                  <a:srgbClr val="000000"/>
                </a:solidFill>
                <a:highlight>
                  <a:schemeClr val="lt1"/>
                </a:highlight>
                <a:latin typeface="Arial"/>
                <a:ea typeface="Arial"/>
                <a:cs typeface="Arial"/>
                <a:sym typeface="Arial"/>
              </a:rPr>
              <a:t>  (Accessed: 06 October 2023).</a:t>
            </a:r>
            <a:endParaRPr sz="1300" dirty="0">
              <a:solidFill>
                <a:srgbClr val="000000"/>
              </a:solidFill>
              <a:highlight>
                <a:schemeClr val="lt1"/>
              </a:highlight>
              <a:latin typeface="Arial"/>
              <a:ea typeface="Arial"/>
              <a:cs typeface="Arial"/>
              <a:sym typeface="Arial"/>
            </a:endParaRPr>
          </a:p>
          <a:p>
            <a:pPr marL="0" lvl="0" indent="0" algn="just" rtl="0">
              <a:lnSpc>
                <a:spcPct val="150000"/>
              </a:lnSpc>
              <a:spcBef>
                <a:spcPts val="0"/>
              </a:spcBef>
              <a:spcAft>
                <a:spcPts val="0"/>
              </a:spcAft>
              <a:buSzPts val="2800"/>
              <a:buNone/>
            </a:pPr>
            <a:r>
              <a:rPr lang="en" sz="1300" dirty="0">
                <a:solidFill>
                  <a:srgbClr val="000000"/>
                </a:solidFill>
                <a:highlight>
                  <a:schemeClr val="lt1"/>
                </a:highlight>
                <a:latin typeface="Arial"/>
                <a:ea typeface="Arial"/>
                <a:cs typeface="Arial"/>
                <a:sym typeface="Arial"/>
              </a:rPr>
              <a:t>Lindsay, T., Westgate, K., Wijndaele, K., Hollidge, S., Kerrison, N., Forouhi, N., Griffin, S., Wareham, N. and Brage, S., 2019. Descriptive epidemiology of physical activity energy expenditure in UK adults (The Fenland study). International Journal of Behavioral Nutrition and Physical Activity, 16, pp.1-13. </a:t>
            </a:r>
            <a:r>
              <a:rPr lang="en" sz="1300" u="sng" dirty="0">
                <a:solidFill>
                  <a:schemeClr val="hlink"/>
                </a:solidFill>
                <a:highlight>
                  <a:schemeClr val="lt1"/>
                </a:highlight>
                <a:latin typeface="Arial"/>
                <a:ea typeface="Arial"/>
                <a:cs typeface="Arial"/>
                <a:sym typeface="Arial"/>
                <a:hlinkClick r:id="rId4"/>
              </a:rPr>
              <a:t>https://doi.org/10.1186/s12966-019-0882-6</a:t>
            </a:r>
            <a:r>
              <a:rPr lang="en" sz="1300" dirty="0">
                <a:solidFill>
                  <a:srgbClr val="000000"/>
                </a:solidFill>
                <a:highlight>
                  <a:schemeClr val="lt1"/>
                </a:highlight>
                <a:latin typeface="Arial"/>
                <a:ea typeface="Arial"/>
                <a:cs typeface="Arial"/>
                <a:sym typeface="Arial"/>
              </a:rPr>
              <a:t> (Accessed: 06 October 2023).</a:t>
            </a:r>
            <a:endParaRPr sz="1300" dirty="0">
              <a:solidFill>
                <a:srgbClr val="000000"/>
              </a:solidFill>
              <a:highlight>
                <a:schemeClr val="lt1"/>
              </a:highlight>
              <a:latin typeface="Arial"/>
              <a:ea typeface="Arial"/>
              <a:cs typeface="Arial"/>
              <a:sym typeface="Arial"/>
            </a:endParaRPr>
          </a:p>
          <a:p>
            <a:pPr marL="0" lvl="0" indent="0" algn="just" rtl="0">
              <a:lnSpc>
                <a:spcPct val="150000"/>
              </a:lnSpc>
              <a:spcBef>
                <a:spcPts val="0"/>
              </a:spcBef>
              <a:spcAft>
                <a:spcPts val="0"/>
              </a:spcAft>
              <a:buSzPts val="2800"/>
              <a:buNone/>
            </a:pPr>
            <a:r>
              <a:rPr lang="en" sz="1300" dirty="0">
                <a:solidFill>
                  <a:srgbClr val="000000"/>
                </a:solidFill>
                <a:highlight>
                  <a:schemeClr val="lt1"/>
                </a:highlight>
                <a:latin typeface="Arial"/>
                <a:ea typeface="Arial"/>
                <a:cs typeface="Arial"/>
                <a:sym typeface="Arial"/>
              </a:rPr>
              <a:t>Lee, K.J., Noh, B. and An, K.O., 2021. Impact of synchronous online physical education classes using Tabata training on adolescents during COVID-19: a randomized controlled study. International Journal of Environmental Research and Public Health, 18(19), p.10305.  </a:t>
            </a:r>
            <a:r>
              <a:rPr lang="en" sz="1300" u="sng" dirty="0">
                <a:solidFill>
                  <a:schemeClr val="hlink"/>
                </a:solidFill>
                <a:highlight>
                  <a:schemeClr val="lt1"/>
                </a:highlight>
                <a:latin typeface="Arial"/>
                <a:ea typeface="Arial"/>
                <a:cs typeface="Arial"/>
                <a:sym typeface="Arial"/>
                <a:hlinkClick r:id="rId5"/>
              </a:rPr>
              <a:t>https://doi.org/10.3390/ijerph181910305</a:t>
            </a:r>
            <a:r>
              <a:rPr lang="en" sz="1300" dirty="0">
                <a:solidFill>
                  <a:srgbClr val="000000"/>
                </a:solidFill>
                <a:highlight>
                  <a:schemeClr val="lt1"/>
                </a:highlight>
                <a:latin typeface="Arial"/>
                <a:ea typeface="Arial"/>
                <a:cs typeface="Arial"/>
                <a:sym typeface="Arial"/>
              </a:rPr>
              <a:t> (Accessed: 06 October 2023).</a:t>
            </a:r>
            <a:endParaRPr sz="1300" dirty="0">
              <a:solidFill>
                <a:srgbClr val="000000"/>
              </a:solidFill>
              <a:highlight>
                <a:schemeClr val="lt1"/>
              </a:highlight>
              <a:latin typeface="Arial"/>
              <a:ea typeface="Arial"/>
              <a:cs typeface="Arial"/>
              <a:sym typeface="Arial"/>
            </a:endParaRPr>
          </a:p>
          <a:p>
            <a:pPr marL="0" lvl="0" indent="0" algn="just" rtl="0">
              <a:lnSpc>
                <a:spcPct val="150000"/>
              </a:lnSpc>
              <a:spcBef>
                <a:spcPts val="0"/>
              </a:spcBef>
              <a:spcAft>
                <a:spcPts val="0"/>
              </a:spcAft>
              <a:buSzPts val="2800"/>
              <a:buNone/>
            </a:pPr>
            <a:r>
              <a:rPr lang="en" sz="1300" dirty="0">
                <a:solidFill>
                  <a:srgbClr val="000000"/>
                </a:solidFill>
                <a:highlight>
                  <a:schemeClr val="lt1"/>
                </a:highlight>
                <a:latin typeface="Arial"/>
                <a:ea typeface="Arial"/>
                <a:cs typeface="Arial"/>
                <a:sym typeface="Arial"/>
              </a:rPr>
              <a:t>Herbert, C., Meixner, F., Wiebking, C. and Gilg, V., 2020. Regular physical activity, short-term exercise, mental health, and well-being among university students: the results of an online and a laboratory study. Frontiers in psychology, 11, p.509. </a:t>
            </a:r>
            <a:r>
              <a:rPr lang="en" sz="1300" u="sng" dirty="0">
                <a:solidFill>
                  <a:schemeClr val="hlink"/>
                </a:solidFill>
                <a:highlight>
                  <a:schemeClr val="lt1"/>
                </a:highlight>
                <a:latin typeface="Arial"/>
                <a:ea typeface="Arial"/>
                <a:cs typeface="Arial"/>
                <a:sym typeface="Arial"/>
                <a:hlinkClick r:id="rId6"/>
              </a:rPr>
              <a:t>https://www.frontiersin.org/articles/10.3389/fpsyg.2020.00509/full</a:t>
            </a:r>
            <a:r>
              <a:rPr lang="en" sz="1300" dirty="0">
                <a:solidFill>
                  <a:srgbClr val="000000"/>
                </a:solidFill>
                <a:highlight>
                  <a:schemeClr val="lt1"/>
                </a:highlight>
                <a:latin typeface="Arial"/>
                <a:ea typeface="Arial"/>
                <a:cs typeface="Arial"/>
                <a:sym typeface="Arial"/>
              </a:rPr>
              <a:t> (Accessed: 06 October 2023).</a:t>
            </a:r>
            <a:endParaRPr sz="1300" dirty="0">
              <a:solidFill>
                <a:srgbClr val="000000"/>
              </a:solidFill>
              <a:highlight>
                <a:schemeClr val="lt1"/>
              </a:highlight>
              <a:latin typeface="Arial"/>
              <a:ea typeface="Arial"/>
              <a:cs typeface="Arial"/>
              <a:sym typeface="Arial"/>
            </a:endParaRPr>
          </a:p>
          <a:p>
            <a:pPr marL="0" lvl="0" indent="0" algn="just" rtl="0">
              <a:lnSpc>
                <a:spcPct val="150000"/>
              </a:lnSpc>
              <a:spcBef>
                <a:spcPts val="0"/>
              </a:spcBef>
              <a:spcAft>
                <a:spcPts val="0"/>
              </a:spcAft>
              <a:buClr>
                <a:schemeClr val="dk1"/>
              </a:buClr>
              <a:buSzPts val="1100"/>
              <a:buFont typeface="Arial"/>
              <a:buNone/>
            </a:pPr>
            <a:endParaRPr sz="1300" dirty="0">
              <a:solidFill>
                <a:srgbClr val="000000"/>
              </a:solidFill>
              <a:highlight>
                <a:schemeClr val="lt1"/>
              </a:highlight>
            </a:endParaRPr>
          </a:p>
          <a:p>
            <a:pPr marL="0" lvl="0" indent="0" algn="just" rtl="0">
              <a:lnSpc>
                <a:spcPct val="150000"/>
              </a:lnSpc>
              <a:spcBef>
                <a:spcPts val="0"/>
              </a:spcBef>
              <a:spcAft>
                <a:spcPts val="0"/>
              </a:spcAft>
              <a:buSzPts val="2800"/>
              <a:buNone/>
            </a:pPr>
            <a:endParaRPr sz="1300" dirty="0">
              <a:solidFill>
                <a:srgbClr val="000000"/>
              </a:solidFill>
              <a:highlight>
                <a:schemeClr val="lt1"/>
              </a:highlight>
            </a:endParaRPr>
          </a:p>
          <a:p>
            <a:pPr marL="0" lvl="0" indent="0" algn="l" rtl="0">
              <a:lnSpc>
                <a:spcPct val="100000"/>
              </a:lnSpc>
              <a:spcBef>
                <a:spcPts val="0"/>
              </a:spcBef>
              <a:spcAft>
                <a:spcPts val="0"/>
              </a:spcAft>
              <a:buSzPts val="2800"/>
              <a:buNone/>
            </a:pPr>
            <a:endParaRPr sz="1200" dirty="0">
              <a:highlight>
                <a:schemeClr val="lt1"/>
              </a:highlight>
              <a:latin typeface="Arial"/>
              <a:ea typeface="Arial"/>
              <a:cs typeface="Arial"/>
              <a:sym typeface="Arial"/>
            </a:endParaRPr>
          </a:p>
        </p:txBody>
      </p:sp>
      <p:sp>
        <p:nvSpPr>
          <p:cNvPr id="254" name="Google Shape;254;p26"/>
          <p:cNvSpPr txBox="1"/>
          <p:nvPr/>
        </p:nvSpPr>
        <p:spPr>
          <a:xfrm>
            <a:off x="383822" y="-33866"/>
            <a:ext cx="7114703" cy="505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3300"/>
              <a:buFont typeface="Arial"/>
              <a:buNone/>
            </a:pPr>
            <a:r>
              <a:rPr lang="en" sz="2800" b="1" dirty="0">
                <a:solidFill>
                  <a:schemeClr val="dk1"/>
                </a:solidFill>
              </a:rPr>
              <a:t>REFERENCE</a:t>
            </a:r>
            <a:endParaRPr b="1"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58"/>
        <p:cNvGrpSpPr/>
        <p:nvPr/>
      </p:nvGrpSpPr>
      <p:grpSpPr>
        <a:xfrm>
          <a:off x="0" y="0"/>
          <a:ext cx="0" cy="0"/>
          <a:chOff x="0" y="0"/>
          <a:chExt cx="0" cy="0"/>
        </a:xfrm>
      </p:grpSpPr>
      <p:sp>
        <p:nvSpPr>
          <p:cNvPr id="259" name="Google Shape;259;p27"/>
          <p:cNvSpPr txBox="1">
            <a:spLocks noGrp="1"/>
          </p:cNvSpPr>
          <p:nvPr>
            <p:ph type="subTitle" idx="1"/>
          </p:nvPr>
        </p:nvSpPr>
        <p:spPr>
          <a:xfrm>
            <a:off x="142074" y="372533"/>
            <a:ext cx="9001925" cy="4080323"/>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2800"/>
              <a:buNone/>
            </a:pPr>
            <a:r>
              <a:rPr lang="en" sz="1400" b="0" dirty="0">
                <a:solidFill>
                  <a:srgbClr val="000000"/>
                </a:solidFill>
                <a:highlight>
                  <a:schemeClr val="lt1"/>
                </a:highlight>
                <a:latin typeface="Arial"/>
                <a:ea typeface="Arial"/>
                <a:cs typeface="Arial"/>
                <a:sym typeface="Arial"/>
              </a:rPr>
              <a:t>Pandey, P. and Pandey, M.M., 2021. Research methodology tools and techniques. Bridge Center. </a:t>
            </a:r>
            <a:r>
              <a:rPr lang="en" sz="1400" b="0" u="sng" dirty="0">
                <a:solidFill>
                  <a:schemeClr val="hlink"/>
                </a:solidFill>
                <a:highlight>
                  <a:schemeClr val="lt1"/>
                </a:highlight>
                <a:latin typeface="Arial"/>
                <a:ea typeface="Arial"/>
                <a:cs typeface="Arial"/>
                <a:sym typeface="Arial"/>
                <a:hlinkClick r:id="rId3"/>
              </a:rPr>
              <a:t>http://dspace.vnbrims.org:13000/jspui/bitstream/123456789/4666/1/RESEARCH%20METHODOLOGY%20TOOLS%20AND%20TECHNIQUES.pdf</a:t>
            </a:r>
            <a:r>
              <a:rPr lang="en" sz="1400" b="0" dirty="0">
                <a:solidFill>
                  <a:srgbClr val="000000"/>
                </a:solidFill>
                <a:highlight>
                  <a:schemeClr val="lt1"/>
                </a:highlight>
                <a:latin typeface="Arial"/>
                <a:ea typeface="Arial"/>
                <a:cs typeface="Arial"/>
                <a:sym typeface="Arial"/>
              </a:rPr>
              <a:t> (Accessed: 06 October 2023).</a:t>
            </a:r>
            <a:endParaRPr dirty="0"/>
          </a:p>
          <a:p>
            <a:pPr marL="0" lvl="0" indent="0" algn="just" rtl="0">
              <a:lnSpc>
                <a:spcPct val="150000"/>
              </a:lnSpc>
              <a:spcBef>
                <a:spcPts val="0"/>
              </a:spcBef>
              <a:spcAft>
                <a:spcPts val="0"/>
              </a:spcAft>
              <a:buSzPts val="2800"/>
              <a:buNone/>
            </a:pPr>
            <a:r>
              <a:rPr lang="en" sz="1400" b="0" dirty="0">
                <a:solidFill>
                  <a:srgbClr val="000000"/>
                </a:solidFill>
                <a:highlight>
                  <a:schemeClr val="lt1"/>
                </a:highlight>
                <a:latin typeface="Arial"/>
                <a:ea typeface="Arial"/>
                <a:cs typeface="Arial"/>
                <a:sym typeface="Arial"/>
              </a:rPr>
              <a:t>Strijker, D., Bosworth, G. and Bouter, G., 2020. Research methods in rural studies: Qualitative, quantitative and mixed methods. Journal of Rural Studies, 78, pp.262-270. </a:t>
            </a:r>
            <a:r>
              <a:rPr lang="en" sz="1400" b="0" u="sng" dirty="0">
                <a:solidFill>
                  <a:schemeClr val="hlink"/>
                </a:solidFill>
                <a:highlight>
                  <a:schemeClr val="lt1"/>
                </a:highlight>
                <a:latin typeface="Arial"/>
                <a:ea typeface="Arial"/>
                <a:cs typeface="Arial"/>
                <a:sym typeface="Arial"/>
                <a:hlinkClick r:id="rId4"/>
              </a:rPr>
              <a:t>https://doi.org/10.1016/j.jrurstud.2020.06.007</a:t>
            </a:r>
            <a:r>
              <a:rPr lang="en" sz="1400" b="0" dirty="0">
                <a:solidFill>
                  <a:srgbClr val="000000"/>
                </a:solidFill>
                <a:highlight>
                  <a:schemeClr val="lt1"/>
                </a:highlight>
                <a:latin typeface="Arial"/>
                <a:ea typeface="Arial"/>
                <a:cs typeface="Arial"/>
                <a:sym typeface="Arial"/>
              </a:rPr>
              <a:t> (Accessed: 06 October 2023).</a:t>
            </a:r>
            <a:endParaRPr dirty="0"/>
          </a:p>
          <a:p>
            <a:pPr marL="0" lvl="0" indent="0" algn="just" rtl="0">
              <a:lnSpc>
                <a:spcPct val="150000"/>
              </a:lnSpc>
              <a:spcBef>
                <a:spcPts val="0"/>
              </a:spcBef>
              <a:spcAft>
                <a:spcPts val="0"/>
              </a:spcAft>
              <a:buSzPts val="2800"/>
              <a:buNone/>
            </a:pPr>
            <a:r>
              <a:rPr lang="en" sz="1400" b="0" dirty="0">
                <a:solidFill>
                  <a:srgbClr val="000000"/>
                </a:solidFill>
                <a:highlight>
                  <a:schemeClr val="lt1"/>
                </a:highlight>
                <a:latin typeface="Arial"/>
                <a:ea typeface="Arial"/>
                <a:cs typeface="Arial"/>
                <a:sym typeface="Arial"/>
              </a:rPr>
              <a:t>Hennink, M. and Kaiser, B.N., 2022. Sample sizes for saturation in qualitative research: A systematic review of empirical tests. Social science &amp; medicine, 292, p.114523. </a:t>
            </a:r>
            <a:r>
              <a:rPr lang="en" sz="1400" b="0" u="sng" dirty="0">
                <a:solidFill>
                  <a:schemeClr val="hlink"/>
                </a:solidFill>
                <a:highlight>
                  <a:schemeClr val="lt1"/>
                </a:highlight>
                <a:latin typeface="Arial"/>
                <a:ea typeface="Arial"/>
                <a:cs typeface="Arial"/>
                <a:sym typeface="Arial"/>
                <a:hlinkClick r:id="rId5"/>
              </a:rPr>
              <a:t>https://www.sciencedirect.com/science/article/pii/S0277953621008558</a:t>
            </a:r>
            <a:r>
              <a:rPr lang="en" sz="1400" b="0" dirty="0">
                <a:solidFill>
                  <a:srgbClr val="000000"/>
                </a:solidFill>
                <a:highlight>
                  <a:schemeClr val="lt1"/>
                </a:highlight>
                <a:latin typeface="Arial"/>
                <a:ea typeface="Arial"/>
                <a:cs typeface="Arial"/>
                <a:sym typeface="Arial"/>
              </a:rPr>
              <a:t> (Accessed: 06 October 2023).</a:t>
            </a:r>
            <a:endParaRPr dirty="0"/>
          </a:p>
          <a:p>
            <a:pPr marL="0" lvl="0" indent="0" algn="just" rtl="0">
              <a:lnSpc>
                <a:spcPct val="150000"/>
              </a:lnSpc>
              <a:spcBef>
                <a:spcPts val="0"/>
              </a:spcBef>
              <a:spcAft>
                <a:spcPts val="0"/>
              </a:spcAft>
              <a:buSzPts val="2800"/>
              <a:buNone/>
            </a:pPr>
            <a:r>
              <a:rPr lang="en" sz="1400" b="0" dirty="0">
                <a:solidFill>
                  <a:srgbClr val="000000"/>
                </a:solidFill>
                <a:highlight>
                  <a:schemeClr val="lt1"/>
                </a:highlight>
                <a:latin typeface="Arial"/>
                <a:ea typeface="Arial"/>
                <a:cs typeface="Arial"/>
                <a:sym typeface="Arial"/>
              </a:rPr>
              <a:t>Mohajan, H.K., 2020. Quantitative research: A successful investigation in natural and social sciences. Journal of Economic Development, Environment and People, 9(4), pp.50-79. </a:t>
            </a:r>
            <a:r>
              <a:rPr lang="en" sz="1400" b="0" u="sng" dirty="0">
                <a:solidFill>
                  <a:schemeClr val="hlink"/>
                </a:solidFill>
                <a:highlight>
                  <a:schemeClr val="lt1"/>
                </a:highlight>
                <a:latin typeface="Arial"/>
                <a:ea typeface="Arial"/>
                <a:cs typeface="Arial"/>
                <a:sym typeface="Arial"/>
                <a:hlinkClick r:id="rId6"/>
              </a:rPr>
              <a:t>https://www.ceeol.com/search/article-detail?id=939590</a:t>
            </a:r>
            <a:r>
              <a:rPr lang="en" sz="1400" b="0" dirty="0">
                <a:solidFill>
                  <a:srgbClr val="000000"/>
                </a:solidFill>
                <a:highlight>
                  <a:schemeClr val="lt1"/>
                </a:highlight>
                <a:latin typeface="Arial"/>
                <a:ea typeface="Arial"/>
                <a:cs typeface="Arial"/>
                <a:sym typeface="Arial"/>
              </a:rPr>
              <a:t> (Accessed: 06 October 2023).</a:t>
            </a:r>
          </a:p>
          <a:p>
            <a:pPr marL="0" indent="0" algn="just">
              <a:lnSpc>
                <a:spcPct val="150000"/>
              </a:lnSpc>
              <a:buSzPts val="2800"/>
              <a:buNone/>
            </a:pPr>
            <a:r>
              <a:rPr lang="en-US" sz="1300" b="0" dirty="0">
                <a:solidFill>
                  <a:srgbClr val="000000"/>
                </a:solidFill>
                <a:highlight>
                  <a:schemeClr val="lt1"/>
                </a:highlight>
                <a:latin typeface="Arial" panose="020B0604020202020204" pitchFamily="34" charset="0"/>
                <a:cs typeface="Arial" panose="020B0604020202020204" pitchFamily="34" charset="0"/>
              </a:rPr>
              <a:t>Wolfe, A. and Pennington, C.G., 2022. A Reimagination and Revision of University Physical Activity Course Offerings. Curriculum and Teaching Methodology, 5(3), pp.53-62. </a:t>
            </a:r>
            <a:r>
              <a:rPr lang="en-US" sz="1300" b="0" u="sng" dirty="0">
                <a:solidFill>
                  <a:schemeClr val="hlink"/>
                </a:solidFill>
                <a:highlight>
                  <a:schemeClr val="lt1"/>
                </a:highlight>
                <a:latin typeface="Arial" panose="020B0604020202020204" pitchFamily="34" charset="0"/>
                <a:cs typeface="Arial" panose="020B0604020202020204" pitchFamily="34" charset="0"/>
                <a:hlinkClick r:id="rId7"/>
              </a:rPr>
              <a:t>https://dx.doi.org/10.23977/curtm.2022.050308</a:t>
            </a:r>
            <a:r>
              <a:rPr lang="en-US" sz="1300" b="0" dirty="0">
                <a:solidFill>
                  <a:srgbClr val="000000"/>
                </a:solidFill>
                <a:highlight>
                  <a:schemeClr val="lt1"/>
                </a:highlight>
                <a:latin typeface="Arial" panose="020B0604020202020204" pitchFamily="34" charset="0"/>
                <a:cs typeface="Arial" panose="020B0604020202020204" pitchFamily="34" charset="0"/>
              </a:rPr>
              <a:t> </a:t>
            </a:r>
            <a:r>
              <a:rPr lang="en-US" sz="1300" b="0" dirty="0">
                <a:solidFill>
                  <a:schemeClr val="dk1"/>
                </a:solidFill>
                <a:highlight>
                  <a:schemeClr val="lt1"/>
                </a:highlight>
                <a:latin typeface="Arial" panose="020B0604020202020204" pitchFamily="34" charset="0"/>
                <a:cs typeface="Arial" panose="020B0604020202020204" pitchFamily="34" charset="0"/>
              </a:rPr>
              <a:t>(Accessed: 06 October 2023).</a:t>
            </a:r>
            <a:endParaRPr lang="en-US" sz="1300" b="0" dirty="0">
              <a:solidFill>
                <a:srgbClr val="000000"/>
              </a:solidFill>
              <a:highlight>
                <a:schemeClr val="lt1"/>
              </a:highlight>
              <a:latin typeface="Arial" panose="020B0604020202020204" pitchFamily="34" charset="0"/>
              <a:cs typeface="Arial" panose="020B0604020202020204" pitchFamily="34" charset="0"/>
            </a:endParaRPr>
          </a:p>
          <a:p>
            <a:pPr marL="0" lvl="0" indent="0" algn="just" rtl="0">
              <a:lnSpc>
                <a:spcPct val="150000"/>
              </a:lnSpc>
              <a:spcBef>
                <a:spcPts val="0"/>
              </a:spcBef>
              <a:spcAft>
                <a:spcPts val="0"/>
              </a:spcAft>
              <a:buSzPts val="2800"/>
              <a:buNone/>
            </a:pPr>
            <a:endParaRPr dirty="0"/>
          </a:p>
          <a:p>
            <a:pPr marL="457200" lvl="0" indent="-228600" algn="l" rtl="0">
              <a:lnSpc>
                <a:spcPct val="115000"/>
              </a:lnSpc>
              <a:spcBef>
                <a:spcPts val="0"/>
              </a:spcBef>
              <a:spcAft>
                <a:spcPts val="0"/>
              </a:spcAft>
              <a:buClr>
                <a:schemeClr val="dk1"/>
              </a:buClr>
              <a:buSzPts val="1400"/>
              <a:buNone/>
            </a:pPr>
            <a:endParaRPr dirty="0"/>
          </a:p>
        </p:txBody>
      </p:sp>
      <p:sp>
        <p:nvSpPr>
          <p:cNvPr id="260" name="Google Shape;260;p27"/>
          <p:cNvSpPr txBox="1">
            <a:spLocks noGrp="1"/>
          </p:cNvSpPr>
          <p:nvPr>
            <p:ph type="title"/>
          </p:nvPr>
        </p:nvSpPr>
        <p:spPr>
          <a:xfrm>
            <a:off x="142075" y="0"/>
            <a:ext cx="7704000" cy="496711"/>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3300"/>
              <a:buNone/>
            </a:pPr>
            <a:r>
              <a:rPr lang="en" b="1" dirty="0">
                <a:latin typeface="Arial" panose="020B0604020202020204" pitchFamily="34" charset="0"/>
                <a:cs typeface="Arial" panose="020B0604020202020204" pitchFamily="34" charset="0"/>
              </a:rPr>
              <a:t>REFERENCE </a:t>
            </a:r>
            <a:endParaRPr b="1" dirty="0">
              <a:latin typeface="Arial" panose="020B0604020202020204" pitchFamily="34" charset="0"/>
              <a:cs typeface="Arial" panose="020B0604020202020204"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64"/>
        <p:cNvGrpSpPr/>
        <p:nvPr/>
      </p:nvGrpSpPr>
      <p:grpSpPr>
        <a:xfrm>
          <a:off x="0" y="0"/>
          <a:ext cx="0" cy="0"/>
          <a:chOff x="0" y="0"/>
          <a:chExt cx="0" cy="0"/>
        </a:xfrm>
      </p:grpSpPr>
      <p:sp>
        <p:nvSpPr>
          <p:cNvPr id="265" name="Google Shape;265;p28"/>
          <p:cNvSpPr txBox="1"/>
          <p:nvPr/>
        </p:nvSpPr>
        <p:spPr>
          <a:xfrm>
            <a:off x="-1679500" y="929725"/>
            <a:ext cx="86376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Bellota Text"/>
              <a:ea typeface="Bellota Text"/>
              <a:cs typeface="Bellota Text"/>
              <a:sym typeface="Bellota Text"/>
            </a:endParaRPr>
          </a:p>
        </p:txBody>
      </p:sp>
      <p:pic>
        <p:nvPicPr>
          <p:cNvPr id="266" name="Google Shape;266;p28"/>
          <p:cNvPicPr preferRelativeResize="0"/>
          <p:nvPr/>
        </p:nvPicPr>
        <p:blipFill rotWithShape="1">
          <a:blip r:embed="rId3">
            <a:alphaModFix/>
          </a:blip>
          <a:srcRect/>
          <a:stretch/>
        </p:blipFill>
        <p:spPr>
          <a:xfrm>
            <a:off x="2220883" y="411700"/>
            <a:ext cx="4959617" cy="3300400"/>
          </a:xfrm>
          <a:prstGeom prst="rect">
            <a:avLst/>
          </a:prstGeom>
          <a:noFill/>
          <a:ln>
            <a:noFill/>
          </a:ln>
        </p:spPr>
      </p:pic>
    </p:spTree>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Wisp</Template>
  <TotalTime>144</TotalTime>
  <Words>3937</Words>
  <Application>Microsoft Office PowerPoint</Application>
  <PresentationFormat>On-screen Show (16:9)</PresentationFormat>
  <Paragraphs>166</Paragraphs>
  <Slides>27</Slides>
  <Notes>27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Bellota Text</vt:lpstr>
      <vt:lpstr>Times New Roman</vt:lpstr>
      <vt:lpstr>Century Gothic</vt:lpstr>
      <vt:lpstr>Arial</vt:lpstr>
      <vt:lpstr>Wingdings 3</vt:lpstr>
      <vt:lpstr>Ariai</vt:lpstr>
      <vt:lpstr>Wisp</vt:lpstr>
      <vt:lpstr>PowerPoint Presentation</vt:lpstr>
      <vt:lpstr>INTRODUCTION</vt:lpstr>
      <vt:lpstr>BACKGROUND</vt:lpstr>
      <vt:lpstr>BACKGROUND</vt:lpstr>
      <vt:lpstr>RATIONALE OF THE STUDY </vt:lpstr>
      <vt:lpstr>RESEARCH QUESTIONS </vt:lpstr>
      <vt:lpstr>RESEARCH AIM</vt:lpstr>
      <vt:lpstr>RESEARCH OBJECTIVES </vt:lpstr>
      <vt:lpstr>RESEARCH OBJECTIVES </vt:lpstr>
      <vt:lpstr>STUDY METHODOLOGY</vt:lpstr>
      <vt:lpstr>JUSTIFICATION OF THE METHODOLOGY </vt:lpstr>
      <vt:lpstr>STUDY DESIGN</vt:lpstr>
      <vt:lpstr>JUSTIFICATION OF THE STUDY DESIGN</vt:lpstr>
      <vt:lpstr>RECRUITMENT</vt:lpstr>
      <vt:lpstr>SAMPLING AND PARTICIPANTS </vt:lpstr>
      <vt:lpstr>DATA COLLECTION PROCEDURE/TOOLS </vt:lpstr>
      <vt:lpstr>DATA COLLECTION PROCEDURE/TOOLS</vt:lpstr>
      <vt:lpstr>PROPOSED DATA ANALYSIS TECHNIQUE </vt:lpstr>
      <vt:lpstr>DATA ANALYSIS</vt:lpstr>
      <vt:lpstr>ETHICAL CONSIDERATIONS </vt:lpstr>
      <vt:lpstr>IMPLICATION OF RESEARCH</vt:lpstr>
      <vt:lpstr>PLAN OF WORK AND TIME SCHEDULE </vt:lpstr>
      <vt:lpstr>REFERENCE </vt:lpstr>
      <vt:lpstr>PowerPoint Presentation</vt:lpstr>
      <vt:lpstr>PowerPoint Presentation</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Mrinmoy</dc:creator>
  <cp:lastModifiedBy>ashwini krishna</cp:lastModifiedBy>
  <cp:revision>21</cp:revision>
  <dcterms:modified xsi:type="dcterms:W3CDTF">2023-10-19T16:08:49Z</dcterms:modified>
</cp:coreProperties>
</file>