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4"/>
  </p:sldMasterIdLst>
  <p:notesMasterIdLst>
    <p:notesMasterId r:id="rId35"/>
  </p:notesMasterIdLst>
  <p:sldIdLst>
    <p:sldId id="256" r:id="rId5"/>
    <p:sldId id="257" r:id="rId6"/>
    <p:sldId id="308" r:id="rId7"/>
    <p:sldId id="309" r:id="rId8"/>
    <p:sldId id="327" r:id="rId9"/>
    <p:sldId id="320" r:id="rId10"/>
    <p:sldId id="349" r:id="rId11"/>
    <p:sldId id="345" r:id="rId12"/>
    <p:sldId id="328" r:id="rId13"/>
    <p:sldId id="339" r:id="rId14"/>
    <p:sldId id="340" r:id="rId15"/>
    <p:sldId id="311" r:id="rId16"/>
    <p:sldId id="341" r:id="rId17"/>
    <p:sldId id="343" r:id="rId18"/>
    <p:sldId id="342" r:id="rId19"/>
    <p:sldId id="344" r:id="rId20"/>
    <p:sldId id="329" r:id="rId21"/>
    <p:sldId id="338" r:id="rId22"/>
    <p:sldId id="330" r:id="rId23"/>
    <p:sldId id="331" r:id="rId24"/>
    <p:sldId id="332" r:id="rId25"/>
    <p:sldId id="333" r:id="rId26"/>
    <p:sldId id="334" r:id="rId27"/>
    <p:sldId id="335" r:id="rId28"/>
    <p:sldId id="346" r:id="rId29"/>
    <p:sldId id="347" r:id="rId30"/>
    <p:sldId id="350" r:id="rId31"/>
    <p:sldId id="351" r:id="rId32"/>
    <p:sldId id="352" r:id="rId33"/>
    <p:sldId id="348"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013" autoAdjust="0"/>
  </p:normalViewPr>
  <p:slideViewPr>
    <p:cSldViewPr snapToGrid="0">
      <p:cViewPr varScale="1">
        <p:scale>
          <a:sx n="69" d="100"/>
          <a:sy n="69" d="100"/>
        </p:scale>
        <p:origin x="984" y="66"/>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36F3D-3A6D-4B59-94BA-C8EFBE182E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627195-6B2F-488D-9072-49257A2B6ABD}">
      <dgm:prSet/>
      <dgm:spPr/>
      <dgm:t>
        <a:bodyPr/>
        <a:lstStyle/>
        <a:p>
          <a:r>
            <a:rPr lang="en-GB"/>
            <a:t>Banks/Building Societies to determine amounts held</a:t>
          </a:r>
          <a:endParaRPr lang="en-US"/>
        </a:p>
      </dgm:t>
    </dgm:pt>
    <dgm:pt modelId="{4503F90B-F8BE-47D5-86E7-1A25D3CD2B0C}" type="parTrans" cxnId="{B896B0BE-0AF1-4529-97B8-957B179F0F8E}">
      <dgm:prSet/>
      <dgm:spPr/>
      <dgm:t>
        <a:bodyPr/>
        <a:lstStyle/>
        <a:p>
          <a:endParaRPr lang="en-US"/>
        </a:p>
      </dgm:t>
    </dgm:pt>
    <dgm:pt modelId="{17AA75AB-8650-4057-8899-D1C37D468929}" type="sibTrans" cxnId="{B896B0BE-0AF1-4529-97B8-957B179F0F8E}">
      <dgm:prSet/>
      <dgm:spPr/>
      <dgm:t>
        <a:bodyPr/>
        <a:lstStyle/>
        <a:p>
          <a:endParaRPr lang="en-US"/>
        </a:p>
      </dgm:t>
    </dgm:pt>
    <dgm:pt modelId="{07B70BC9-0AB1-4C6C-876B-E987F6E060B3}">
      <dgm:prSet/>
      <dgm:spPr/>
      <dgm:t>
        <a:bodyPr/>
        <a:lstStyle/>
        <a:p>
          <a:r>
            <a:rPr lang="en-GB"/>
            <a:t>Letters to creditors indicating payment will be made in due course</a:t>
          </a:r>
          <a:endParaRPr lang="en-US"/>
        </a:p>
      </dgm:t>
    </dgm:pt>
    <dgm:pt modelId="{3FDA8DB6-2BB7-4541-B565-620A764C89AD}" type="parTrans" cxnId="{6EB52350-A4F6-4000-98C3-792547EDC755}">
      <dgm:prSet/>
      <dgm:spPr/>
      <dgm:t>
        <a:bodyPr/>
        <a:lstStyle/>
        <a:p>
          <a:endParaRPr lang="en-US"/>
        </a:p>
      </dgm:t>
    </dgm:pt>
    <dgm:pt modelId="{4C1C4FD0-3302-49D5-B687-37B3D4FAF22D}" type="sibTrans" cxnId="{6EB52350-A4F6-4000-98C3-792547EDC755}">
      <dgm:prSet/>
      <dgm:spPr/>
      <dgm:t>
        <a:bodyPr/>
        <a:lstStyle/>
        <a:p>
          <a:endParaRPr lang="en-US"/>
        </a:p>
      </dgm:t>
    </dgm:pt>
    <dgm:pt modelId="{99CEC3C7-5EA6-46D2-B99A-E670C9C536D7}">
      <dgm:prSet/>
      <dgm:spPr/>
      <dgm:t>
        <a:bodyPr/>
        <a:lstStyle/>
        <a:p>
          <a:r>
            <a:rPr lang="en-GB"/>
            <a:t>Beneficiaries – letters to advise of death and of interest under the will</a:t>
          </a:r>
          <a:endParaRPr lang="en-US"/>
        </a:p>
      </dgm:t>
    </dgm:pt>
    <dgm:pt modelId="{FFB69475-A548-4127-B218-BB5D6BFB76DC}" type="parTrans" cxnId="{5EBEC2AF-6AE9-4A8E-A03D-129AC32F6355}">
      <dgm:prSet/>
      <dgm:spPr/>
      <dgm:t>
        <a:bodyPr/>
        <a:lstStyle/>
        <a:p>
          <a:endParaRPr lang="en-US"/>
        </a:p>
      </dgm:t>
    </dgm:pt>
    <dgm:pt modelId="{BC21ABCC-7BE8-43E9-B734-1A65D9E084B4}" type="sibTrans" cxnId="{5EBEC2AF-6AE9-4A8E-A03D-129AC32F6355}">
      <dgm:prSet/>
      <dgm:spPr/>
      <dgm:t>
        <a:bodyPr/>
        <a:lstStyle/>
        <a:p>
          <a:endParaRPr lang="en-US"/>
        </a:p>
      </dgm:t>
    </dgm:pt>
    <dgm:pt modelId="{FBD0846D-B47B-4295-99AB-A47706EF2FD9}">
      <dgm:prSet/>
      <dgm:spPr/>
      <dgm:t>
        <a:bodyPr/>
        <a:lstStyle/>
        <a:p>
          <a:r>
            <a:rPr lang="en-GB"/>
            <a:t>Companies in which shares may be held</a:t>
          </a:r>
          <a:endParaRPr lang="en-US"/>
        </a:p>
      </dgm:t>
    </dgm:pt>
    <dgm:pt modelId="{754532F0-511C-4876-B0A3-98D59963D4C3}" type="parTrans" cxnId="{E00BDAAE-4037-4044-8D82-B902F9C19B29}">
      <dgm:prSet/>
      <dgm:spPr/>
      <dgm:t>
        <a:bodyPr/>
        <a:lstStyle/>
        <a:p>
          <a:endParaRPr lang="en-US"/>
        </a:p>
      </dgm:t>
    </dgm:pt>
    <dgm:pt modelId="{08BB66E9-9350-42DA-BB41-048A116F094E}" type="sibTrans" cxnId="{E00BDAAE-4037-4044-8D82-B902F9C19B29}">
      <dgm:prSet/>
      <dgm:spPr/>
      <dgm:t>
        <a:bodyPr/>
        <a:lstStyle/>
        <a:p>
          <a:endParaRPr lang="en-US"/>
        </a:p>
      </dgm:t>
    </dgm:pt>
    <dgm:pt modelId="{B1CF916F-CBF7-4A47-B13E-9762BBC56890}">
      <dgm:prSet/>
      <dgm:spPr/>
      <dgm:t>
        <a:bodyPr/>
        <a:lstStyle/>
        <a:p>
          <a:r>
            <a:rPr lang="en-GB"/>
            <a:t>Any other source of an asset</a:t>
          </a:r>
          <a:endParaRPr lang="en-US"/>
        </a:p>
      </dgm:t>
    </dgm:pt>
    <dgm:pt modelId="{2A4027D4-4CBE-4134-86F8-B5B48991660D}" type="parTrans" cxnId="{F50A29E3-5315-4D09-B23C-AD014B156DC3}">
      <dgm:prSet/>
      <dgm:spPr/>
      <dgm:t>
        <a:bodyPr/>
        <a:lstStyle/>
        <a:p>
          <a:endParaRPr lang="en-US"/>
        </a:p>
      </dgm:t>
    </dgm:pt>
    <dgm:pt modelId="{9FDF763A-2801-4FAF-B472-16D1B54A990B}" type="sibTrans" cxnId="{F50A29E3-5315-4D09-B23C-AD014B156DC3}">
      <dgm:prSet/>
      <dgm:spPr/>
      <dgm:t>
        <a:bodyPr/>
        <a:lstStyle/>
        <a:p>
          <a:endParaRPr lang="en-US"/>
        </a:p>
      </dgm:t>
    </dgm:pt>
    <dgm:pt modelId="{6A043A1E-B12C-4FC6-8862-5022F90A619A}">
      <dgm:prSet/>
      <dgm:spPr/>
      <dgm:t>
        <a:bodyPr/>
        <a:lstStyle/>
        <a:p>
          <a:r>
            <a:rPr lang="en-GB"/>
            <a:t>Probate case management systems are usually used by legal professionals who are acting as PRs</a:t>
          </a:r>
          <a:endParaRPr lang="en-US"/>
        </a:p>
      </dgm:t>
    </dgm:pt>
    <dgm:pt modelId="{35FC92C0-13D4-416B-B0EB-0130817EEC4F}" type="parTrans" cxnId="{741A1926-B5DD-4FFD-B684-6553061ADE1F}">
      <dgm:prSet/>
      <dgm:spPr/>
      <dgm:t>
        <a:bodyPr/>
        <a:lstStyle/>
        <a:p>
          <a:endParaRPr lang="en-US"/>
        </a:p>
      </dgm:t>
    </dgm:pt>
    <dgm:pt modelId="{848D41EE-BDC1-40E6-99D9-B1414737E0D1}" type="sibTrans" cxnId="{741A1926-B5DD-4FFD-B684-6553061ADE1F}">
      <dgm:prSet/>
      <dgm:spPr/>
      <dgm:t>
        <a:bodyPr/>
        <a:lstStyle/>
        <a:p>
          <a:endParaRPr lang="en-US"/>
        </a:p>
      </dgm:t>
    </dgm:pt>
    <dgm:pt modelId="{97EE207A-25E5-43E9-9D32-0E1C6F04AE66}" type="pres">
      <dgm:prSet presAssocID="{09836F3D-3A6D-4B59-94BA-C8EFBE182E28}" presName="root" presStyleCnt="0">
        <dgm:presLayoutVars>
          <dgm:dir/>
          <dgm:resizeHandles val="exact"/>
        </dgm:presLayoutVars>
      </dgm:prSet>
      <dgm:spPr/>
    </dgm:pt>
    <dgm:pt modelId="{6C32BD54-F314-4B03-BD85-13BF06AB91AB}" type="pres">
      <dgm:prSet presAssocID="{BA627195-6B2F-488D-9072-49257A2B6ABD}" presName="compNode" presStyleCnt="0"/>
      <dgm:spPr/>
    </dgm:pt>
    <dgm:pt modelId="{AA8CFE29-76E2-4473-98C0-382FB7D026D5}" type="pres">
      <dgm:prSet presAssocID="{BA627195-6B2F-488D-9072-49257A2B6ABD}" presName="bgRect" presStyleLbl="bgShp" presStyleIdx="0" presStyleCnt="6"/>
      <dgm:spPr/>
    </dgm:pt>
    <dgm:pt modelId="{488373F9-9012-4703-B54D-8D8A85B900C9}" type="pres">
      <dgm:prSet presAssocID="{BA627195-6B2F-488D-9072-49257A2B6AB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3FB583D5-C0A6-4CFD-832D-6F44EA91457C}" type="pres">
      <dgm:prSet presAssocID="{BA627195-6B2F-488D-9072-49257A2B6ABD}" presName="spaceRect" presStyleCnt="0"/>
      <dgm:spPr/>
    </dgm:pt>
    <dgm:pt modelId="{FE9BB3F6-073B-4C93-AB6D-8981D98B71A2}" type="pres">
      <dgm:prSet presAssocID="{BA627195-6B2F-488D-9072-49257A2B6ABD}" presName="parTx" presStyleLbl="revTx" presStyleIdx="0" presStyleCnt="6">
        <dgm:presLayoutVars>
          <dgm:chMax val="0"/>
          <dgm:chPref val="0"/>
        </dgm:presLayoutVars>
      </dgm:prSet>
      <dgm:spPr/>
    </dgm:pt>
    <dgm:pt modelId="{1A263911-FEBD-4BB1-B7F2-DFA55EDA023D}" type="pres">
      <dgm:prSet presAssocID="{17AA75AB-8650-4057-8899-D1C37D468929}" presName="sibTrans" presStyleCnt="0"/>
      <dgm:spPr/>
    </dgm:pt>
    <dgm:pt modelId="{2CBD8164-41C8-4998-943A-8368953701E0}" type="pres">
      <dgm:prSet presAssocID="{07B70BC9-0AB1-4C6C-876B-E987F6E060B3}" presName="compNode" presStyleCnt="0"/>
      <dgm:spPr/>
    </dgm:pt>
    <dgm:pt modelId="{5BA1BB1F-AC1D-4A2E-8DFA-8AF779C8E624}" type="pres">
      <dgm:prSet presAssocID="{07B70BC9-0AB1-4C6C-876B-E987F6E060B3}" presName="bgRect" presStyleLbl="bgShp" presStyleIdx="1" presStyleCnt="6"/>
      <dgm:spPr/>
    </dgm:pt>
    <dgm:pt modelId="{DB18F452-B82A-4002-8A57-D34C23D97D3C}" type="pres">
      <dgm:prSet presAssocID="{07B70BC9-0AB1-4C6C-876B-E987F6E060B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CAE129A6-0502-4C25-87DA-13978EFF1A20}" type="pres">
      <dgm:prSet presAssocID="{07B70BC9-0AB1-4C6C-876B-E987F6E060B3}" presName="spaceRect" presStyleCnt="0"/>
      <dgm:spPr/>
    </dgm:pt>
    <dgm:pt modelId="{5687BCAB-BA56-45F1-85E9-D81B8FDA67FE}" type="pres">
      <dgm:prSet presAssocID="{07B70BC9-0AB1-4C6C-876B-E987F6E060B3}" presName="parTx" presStyleLbl="revTx" presStyleIdx="1" presStyleCnt="6">
        <dgm:presLayoutVars>
          <dgm:chMax val="0"/>
          <dgm:chPref val="0"/>
        </dgm:presLayoutVars>
      </dgm:prSet>
      <dgm:spPr/>
    </dgm:pt>
    <dgm:pt modelId="{22B4CA47-0800-4B63-B958-108432F81349}" type="pres">
      <dgm:prSet presAssocID="{4C1C4FD0-3302-49D5-B687-37B3D4FAF22D}" presName="sibTrans" presStyleCnt="0"/>
      <dgm:spPr/>
    </dgm:pt>
    <dgm:pt modelId="{3F8925CA-E7DF-4CE1-80ED-D65C710F5D3B}" type="pres">
      <dgm:prSet presAssocID="{99CEC3C7-5EA6-46D2-B99A-E670C9C536D7}" presName="compNode" presStyleCnt="0"/>
      <dgm:spPr/>
    </dgm:pt>
    <dgm:pt modelId="{017CA221-30DC-4A25-9D7E-6F7A473D7573}" type="pres">
      <dgm:prSet presAssocID="{99CEC3C7-5EA6-46D2-B99A-E670C9C536D7}" presName="bgRect" presStyleLbl="bgShp" presStyleIdx="2" presStyleCnt="6"/>
      <dgm:spPr/>
    </dgm:pt>
    <dgm:pt modelId="{DF8EA47C-51A8-4CD7-86C0-19CA5DFFDC59}" type="pres">
      <dgm:prSet presAssocID="{99CEC3C7-5EA6-46D2-B99A-E670C9C536D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5ABC8527-64B2-4EC4-8F4B-1115445F3057}" type="pres">
      <dgm:prSet presAssocID="{99CEC3C7-5EA6-46D2-B99A-E670C9C536D7}" presName="spaceRect" presStyleCnt="0"/>
      <dgm:spPr/>
    </dgm:pt>
    <dgm:pt modelId="{B7226EDD-B8C0-4F1B-A21E-DFEEF159F321}" type="pres">
      <dgm:prSet presAssocID="{99CEC3C7-5EA6-46D2-B99A-E670C9C536D7}" presName="parTx" presStyleLbl="revTx" presStyleIdx="2" presStyleCnt="6">
        <dgm:presLayoutVars>
          <dgm:chMax val="0"/>
          <dgm:chPref val="0"/>
        </dgm:presLayoutVars>
      </dgm:prSet>
      <dgm:spPr/>
    </dgm:pt>
    <dgm:pt modelId="{63B5902A-8F26-41D5-9524-14486265A50C}" type="pres">
      <dgm:prSet presAssocID="{BC21ABCC-7BE8-43E9-B734-1A65D9E084B4}" presName="sibTrans" presStyleCnt="0"/>
      <dgm:spPr/>
    </dgm:pt>
    <dgm:pt modelId="{0B9CE69F-30FB-4F45-A906-CADD188A1FE3}" type="pres">
      <dgm:prSet presAssocID="{FBD0846D-B47B-4295-99AB-A47706EF2FD9}" presName="compNode" presStyleCnt="0"/>
      <dgm:spPr/>
    </dgm:pt>
    <dgm:pt modelId="{4C7EE7F9-D1C2-4566-BB17-558FA7796F0E}" type="pres">
      <dgm:prSet presAssocID="{FBD0846D-B47B-4295-99AB-A47706EF2FD9}" presName="bgRect" presStyleLbl="bgShp" presStyleIdx="3" presStyleCnt="6"/>
      <dgm:spPr/>
    </dgm:pt>
    <dgm:pt modelId="{D08742E0-761C-423B-8B74-97172584CAFD}" type="pres">
      <dgm:prSet presAssocID="{FBD0846D-B47B-4295-99AB-A47706EF2FD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ilding"/>
        </a:ext>
      </dgm:extLst>
    </dgm:pt>
    <dgm:pt modelId="{E4B9A51C-806D-4211-AEC6-3FAAD5F0FE4D}" type="pres">
      <dgm:prSet presAssocID="{FBD0846D-B47B-4295-99AB-A47706EF2FD9}" presName="spaceRect" presStyleCnt="0"/>
      <dgm:spPr/>
    </dgm:pt>
    <dgm:pt modelId="{01F0AF9C-AB41-45E8-A30A-E1DC8E8035AB}" type="pres">
      <dgm:prSet presAssocID="{FBD0846D-B47B-4295-99AB-A47706EF2FD9}" presName="parTx" presStyleLbl="revTx" presStyleIdx="3" presStyleCnt="6">
        <dgm:presLayoutVars>
          <dgm:chMax val="0"/>
          <dgm:chPref val="0"/>
        </dgm:presLayoutVars>
      </dgm:prSet>
      <dgm:spPr/>
    </dgm:pt>
    <dgm:pt modelId="{9E83149A-27AC-46AE-A759-B76F26E7A33B}" type="pres">
      <dgm:prSet presAssocID="{08BB66E9-9350-42DA-BB41-048A116F094E}" presName="sibTrans" presStyleCnt="0"/>
      <dgm:spPr/>
    </dgm:pt>
    <dgm:pt modelId="{D52AE342-877A-47EB-B6FD-4107858CCAFF}" type="pres">
      <dgm:prSet presAssocID="{B1CF916F-CBF7-4A47-B13E-9762BBC56890}" presName="compNode" presStyleCnt="0"/>
      <dgm:spPr/>
    </dgm:pt>
    <dgm:pt modelId="{2084AC5D-8415-42CF-9419-BFD3AE01B61A}" type="pres">
      <dgm:prSet presAssocID="{B1CF916F-CBF7-4A47-B13E-9762BBC56890}" presName="bgRect" presStyleLbl="bgShp" presStyleIdx="4" presStyleCnt="6"/>
      <dgm:spPr/>
    </dgm:pt>
    <dgm:pt modelId="{698AEDD0-FF82-47A6-8F81-A9212FBCB73B}" type="pres">
      <dgm:prSet presAssocID="{B1CF916F-CBF7-4A47-B13E-9762BBC5689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ACD5C80A-5F47-44D3-9E08-F658BDD1F1A5}" type="pres">
      <dgm:prSet presAssocID="{B1CF916F-CBF7-4A47-B13E-9762BBC56890}" presName="spaceRect" presStyleCnt="0"/>
      <dgm:spPr/>
    </dgm:pt>
    <dgm:pt modelId="{05908AA6-2D3C-4091-99AC-0827F0CA118F}" type="pres">
      <dgm:prSet presAssocID="{B1CF916F-CBF7-4A47-B13E-9762BBC56890}" presName="parTx" presStyleLbl="revTx" presStyleIdx="4" presStyleCnt="6">
        <dgm:presLayoutVars>
          <dgm:chMax val="0"/>
          <dgm:chPref val="0"/>
        </dgm:presLayoutVars>
      </dgm:prSet>
      <dgm:spPr/>
    </dgm:pt>
    <dgm:pt modelId="{E07808BA-4B06-4925-AA49-C2F273A6AABF}" type="pres">
      <dgm:prSet presAssocID="{9FDF763A-2801-4FAF-B472-16D1B54A990B}" presName="sibTrans" presStyleCnt="0"/>
      <dgm:spPr/>
    </dgm:pt>
    <dgm:pt modelId="{0D383147-36F4-405E-8E1A-7956EC5555B4}" type="pres">
      <dgm:prSet presAssocID="{6A043A1E-B12C-4FC6-8862-5022F90A619A}" presName="compNode" presStyleCnt="0"/>
      <dgm:spPr/>
    </dgm:pt>
    <dgm:pt modelId="{508514CB-6D5A-4008-9E2F-472AB7B557B7}" type="pres">
      <dgm:prSet presAssocID="{6A043A1E-B12C-4FC6-8862-5022F90A619A}" presName="bgRect" presStyleLbl="bgShp" presStyleIdx="5" presStyleCnt="6"/>
      <dgm:spPr/>
    </dgm:pt>
    <dgm:pt modelId="{9BF3260F-F1A9-4F63-ACDB-FD36F2DBB285}" type="pres">
      <dgm:prSet presAssocID="{6A043A1E-B12C-4FC6-8862-5022F90A619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344EDADE-7914-40F8-A843-27B75300F8B9}" type="pres">
      <dgm:prSet presAssocID="{6A043A1E-B12C-4FC6-8862-5022F90A619A}" presName="spaceRect" presStyleCnt="0"/>
      <dgm:spPr/>
    </dgm:pt>
    <dgm:pt modelId="{A574E3A2-7AEC-4693-B1AC-838AD7940EB1}" type="pres">
      <dgm:prSet presAssocID="{6A043A1E-B12C-4FC6-8862-5022F90A619A}" presName="parTx" presStyleLbl="revTx" presStyleIdx="5" presStyleCnt="6">
        <dgm:presLayoutVars>
          <dgm:chMax val="0"/>
          <dgm:chPref val="0"/>
        </dgm:presLayoutVars>
      </dgm:prSet>
      <dgm:spPr/>
    </dgm:pt>
  </dgm:ptLst>
  <dgm:cxnLst>
    <dgm:cxn modelId="{89997801-F071-459C-808B-D48EC269E751}" type="presOf" srcId="{09836F3D-3A6D-4B59-94BA-C8EFBE182E28}" destId="{97EE207A-25E5-43E9-9D32-0E1C6F04AE66}" srcOrd="0" destOrd="0" presId="urn:microsoft.com/office/officeart/2018/2/layout/IconVerticalSolidList"/>
    <dgm:cxn modelId="{741A1926-B5DD-4FFD-B684-6553061ADE1F}" srcId="{09836F3D-3A6D-4B59-94BA-C8EFBE182E28}" destId="{6A043A1E-B12C-4FC6-8862-5022F90A619A}" srcOrd="5" destOrd="0" parTransId="{35FC92C0-13D4-416B-B0EB-0130817EEC4F}" sibTransId="{848D41EE-BDC1-40E6-99D9-B1414737E0D1}"/>
    <dgm:cxn modelId="{D9468939-6D87-4B1B-9872-1CE0FF79B4C6}" type="presOf" srcId="{6A043A1E-B12C-4FC6-8862-5022F90A619A}" destId="{A574E3A2-7AEC-4693-B1AC-838AD7940EB1}" srcOrd="0" destOrd="0" presId="urn:microsoft.com/office/officeart/2018/2/layout/IconVerticalSolidList"/>
    <dgm:cxn modelId="{158FDB45-9D65-4651-88D3-31D5134B3A6F}" type="presOf" srcId="{FBD0846D-B47B-4295-99AB-A47706EF2FD9}" destId="{01F0AF9C-AB41-45E8-A30A-E1DC8E8035AB}" srcOrd="0" destOrd="0" presId="urn:microsoft.com/office/officeart/2018/2/layout/IconVerticalSolidList"/>
    <dgm:cxn modelId="{04E7D368-B12B-4222-AC69-69243B0470F5}" type="presOf" srcId="{BA627195-6B2F-488D-9072-49257A2B6ABD}" destId="{FE9BB3F6-073B-4C93-AB6D-8981D98B71A2}" srcOrd="0" destOrd="0" presId="urn:microsoft.com/office/officeart/2018/2/layout/IconVerticalSolidList"/>
    <dgm:cxn modelId="{6EB52350-A4F6-4000-98C3-792547EDC755}" srcId="{09836F3D-3A6D-4B59-94BA-C8EFBE182E28}" destId="{07B70BC9-0AB1-4C6C-876B-E987F6E060B3}" srcOrd="1" destOrd="0" parTransId="{3FDA8DB6-2BB7-4541-B565-620A764C89AD}" sibTransId="{4C1C4FD0-3302-49D5-B687-37B3D4FAF22D}"/>
    <dgm:cxn modelId="{F300207D-703C-4C20-9FB4-9249A9BC7C7D}" type="presOf" srcId="{99CEC3C7-5EA6-46D2-B99A-E670C9C536D7}" destId="{B7226EDD-B8C0-4F1B-A21E-DFEEF159F321}" srcOrd="0" destOrd="0" presId="urn:microsoft.com/office/officeart/2018/2/layout/IconVerticalSolidList"/>
    <dgm:cxn modelId="{E00BDAAE-4037-4044-8D82-B902F9C19B29}" srcId="{09836F3D-3A6D-4B59-94BA-C8EFBE182E28}" destId="{FBD0846D-B47B-4295-99AB-A47706EF2FD9}" srcOrd="3" destOrd="0" parTransId="{754532F0-511C-4876-B0A3-98D59963D4C3}" sibTransId="{08BB66E9-9350-42DA-BB41-048A116F094E}"/>
    <dgm:cxn modelId="{619875AF-B608-485D-AC4F-C60B819301EF}" type="presOf" srcId="{07B70BC9-0AB1-4C6C-876B-E987F6E060B3}" destId="{5687BCAB-BA56-45F1-85E9-D81B8FDA67FE}" srcOrd="0" destOrd="0" presId="urn:microsoft.com/office/officeart/2018/2/layout/IconVerticalSolidList"/>
    <dgm:cxn modelId="{5EBEC2AF-6AE9-4A8E-A03D-129AC32F6355}" srcId="{09836F3D-3A6D-4B59-94BA-C8EFBE182E28}" destId="{99CEC3C7-5EA6-46D2-B99A-E670C9C536D7}" srcOrd="2" destOrd="0" parTransId="{FFB69475-A548-4127-B218-BB5D6BFB76DC}" sibTransId="{BC21ABCC-7BE8-43E9-B734-1A65D9E084B4}"/>
    <dgm:cxn modelId="{B896B0BE-0AF1-4529-97B8-957B179F0F8E}" srcId="{09836F3D-3A6D-4B59-94BA-C8EFBE182E28}" destId="{BA627195-6B2F-488D-9072-49257A2B6ABD}" srcOrd="0" destOrd="0" parTransId="{4503F90B-F8BE-47D5-86E7-1A25D3CD2B0C}" sibTransId="{17AA75AB-8650-4057-8899-D1C37D468929}"/>
    <dgm:cxn modelId="{285001D1-7B20-466C-8F3A-E464967BF388}" type="presOf" srcId="{B1CF916F-CBF7-4A47-B13E-9762BBC56890}" destId="{05908AA6-2D3C-4091-99AC-0827F0CA118F}" srcOrd="0" destOrd="0" presId="urn:microsoft.com/office/officeart/2018/2/layout/IconVerticalSolidList"/>
    <dgm:cxn modelId="{F50A29E3-5315-4D09-B23C-AD014B156DC3}" srcId="{09836F3D-3A6D-4B59-94BA-C8EFBE182E28}" destId="{B1CF916F-CBF7-4A47-B13E-9762BBC56890}" srcOrd="4" destOrd="0" parTransId="{2A4027D4-4CBE-4134-86F8-B5B48991660D}" sibTransId="{9FDF763A-2801-4FAF-B472-16D1B54A990B}"/>
    <dgm:cxn modelId="{27A56E22-8D91-4E3E-B28D-8403379084C9}" type="presParOf" srcId="{97EE207A-25E5-43E9-9D32-0E1C6F04AE66}" destId="{6C32BD54-F314-4B03-BD85-13BF06AB91AB}" srcOrd="0" destOrd="0" presId="urn:microsoft.com/office/officeart/2018/2/layout/IconVerticalSolidList"/>
    <dgm:cxn modelId="{54002B4E-F504-4DA9-A0BF-E9B1A67A1B21}" type="presParOf" srcId="{6C32BD54-F314-4B03-BD85-13BF06AB91AB}" destId="{AA8CFE29-76E2-4473-98C0-382FB7D026D5}" srcOrd="0" destOrd="0" presId="urn:microsoft.com/office/officeart/2018/2/layout/IconVerticalSolidList"/>
    <dgm:cxn modelId="{F1687442-F5C1-4315-AB63-86C7A76D43A5}" type="presParOf" srcId="{6C32BD54-F314-4B03-BD85-13BF06AB91AB}" destId="{488373F9-9012-4703-B54D-8D8A85B900C9}" srcOrd="1" destOrd="0" presId="urn:microsoft.com/office/officeart/2018/2/layout/IconVerticalSolidList"/>
    <dgm:cxn modelId="{4BF80DBC-971C-4EB6-B71B-210A880952EB}" type="presParOf" srcId="{6C32BD54-F314-4B03-BD85-13BF06AB91AB}" destId="{3FB583D5-C0A6-4CFD-832D-6F44EA91457C}" srcOrd="2" destOrd="0" presId="urn:microsoft.com/office/officeart/2018/2/layout/IconVerticalSolidList"/>
    <dgm:cxn modelId="{67985991-18A7-4C09-8A15-908EA19256DB}" type="presParOf" srcId="{6C32BD54-F314-4B03-BD85-13BF06AB91AB}" destId="{FE9BB3F6-073B-4C93-AB6D-8981D98B71A2}" srcOrd="3" destOrd="0" presId="urn:microsoft.com/office/officeart/2018/2/layout/IconVerticalSolidList"/>
    <dgm:cxn modelId="{5C88272D-E996-445B-BDEC-F43B07EE3E8E}" type="presParOf" srcId="{97EE207A-25E5-43E9-9D32-0E1C6F04AE66}" destId="{1A263911-FEBD-4BB1-B7F2-DFA55EDA023D}" srcOrd="1" destOrd="0" presId="urn:microsoft.com/office/officeart/2018/2/layout/IconVerticalSolidList"/>
    <dgm:cxn modelId="{B485C29F-960F-4260-BBB4-5E8E5F7FC3F9}" type="presParOf" srcId="{97EE207A-25E5-43E9-9D32-0E1C6F04AE66}" destId="{2CBD8164-41C8-4998-943A-8368953701E0}" srcOrd="2" destOrd="0" presId="urn:microsoft.com/office/officeart/2018/2/layout/IconVerticalSolidList"/>
    <dgm:cxn modelId="{C915267E-1C38-44CE-82B5-431179CEDB49}" type="presParOf" srcId="{2CBD8164-41C8-4998-943A-8368953701E0}" destId="{5BA1BB1F-AC1D-4A2E-8DFA-8AF779C8E624}" srcOrd="0" destOrd="0" presId="urn:microsoft.com/office/officeart/2018/2/layout/IconVerticalSolidList"/>
    <dgm:cxn modelId="{80A5E4C7-EC59-44A7-9502-A663B5E26AC4}" type="presParOf" srcId="{2CBD8164-41C8-4998-943A-8368953701E0}" destId="{DB18F452-B82A-4002-8A57-D34C23D97D3C}" srcOrd="1" destOrd="0" presId="urn:microsoft.com/office/officeart/2018/2/layout/IconVerticalSolidList"/>
    <dgm:cxn modelId="{A112EB05-7211-4748-936E-76C3814CE845}" type="presParOf" srcId="{2CBD8164-41C8-4998-943A-8368953701E0}" destId="{CAE129A6-0502-4C25-87DA-13978EFF1A20}" srcOrd="2" destOrd="0" presId="urn:microsoft.com/office/officeart/2018/2/layout/IconVerticalSolidList"/>
    <dgm:cxn modelId="{48EDF29B-72B0-4A3E-8B15-0ABAFE3CF34D}" type="presParOf" srcId="{2CBD8164-41C8-4998-943A-8368953701E0}" destId="{5687BCAB-BA56-45F1-85E9-D81B8FDA67FE}" srcOrd="3" destOrd="0" presId="urn:microsoft.com/office/officeart/2018/2/layout/IconVerticalSolidList"/>
    <dgm:cxn modelId="{0B253B4B-51C9-4B54-BAD9-80A0AC55F7DD}" type="presParOf" srcId="{97EE207A-25E5-43E9-9D32-0E1C6F04AE66}" destId="{22B4CA47-0800-4B63-B958-108432F81349}" srcOrd="3" destOrd="0" presId="urn:microsoft.com/office/officeart/2018/2/layout/IconVerticalSolidList"/>
    <dgm:cxn modelId="{4077BAB9-63D4-42CB-AD25-F264AED8EFA8}" type="presParOf" srcId="{97EE207A-25E5-43E9-9D32-0E1C6F04AE66}" destId="{3F8925CA-E7DF-4CE1-80ED-D65C710F5D3B}" srcOrd="4" destOrd="0" presId="urn:microsoft.com/office/officeart/2018/2/layout/IconVerticalSolidList"/>
    <dgm:cxn modelId="{4BA89C54-ED37-4A67-9292-32B01D40455F}" type="presParOf" srcId="{3F8925CA-E7DF-4CE1-80ED-D65C710F5D3B}" destId="{017CA221-30DC-4A25-9D7E-6F7A473D7573}" srcOrd="0" destOrd="0" presId="urn:microsoft.com/office/officeart/2018/2/layout/IconVerticalSolidList"/>
    <dgm:cxn modelId="{B4868F3B-03BB-4B98-9071-016C18FF2331}" type="presParOf" srcId="{3F8925CA-E7DF-4CE1-80ED-D65C710F5D3B}" destId="{DF8EA47C-51A8-4CD7-86C0-19CA5DFFDC59}" srcOrd="1" destOrd="0" presId="urn:microsoft.com/office/officeart/2018/2/layout/IconVerticalSolidList"/>
    <dgm:cxn modelId="{59E5E5C9-C65A-49C2-B7CE-30901D8BBCDB}" type="presParOf" srcId="{3F8925CA-E7DF-4CE1-80ED-D65C710F5D3B}" destId="{5ABC8527-64B2-4EC4-8F4B-1115445F3057}" srcOrd="2" destOrd="0" presId="urn:microsoft.com/office/officeart/2018/2/layout/IconVerticalSolidList"/>
    <dgm:cxn modelId="{E3AE761B-4E6E-4911-89A9-8F231FB033D0}" type="presParOf" srcId="{3F8925CA-E7DF-4CE1-80ED-D65C710F5D3B}" destId="{B7226EDD-B8C0-4F1B-A21E-DFEEF159F321}" srcOrd="3" destOrd="0" presId="urn:microsoft.com/office/officeart/2018/2/layout/IconVerticalSolidList"/>
    <dgm:cxn modelId="{75272080-E3D1-41CC-BA41-48EDC46E1670}" type="presParOf" srcId="{97EE207A-25E5-43E9-9D32-0E1C6F04AE66}" destId="{63B5902A-8F26-41D5-9524-14486265A50C}" srcOrd="5" destOrd="0" presId="urn:microsoft.com/office/officeart/2018/2/layout/IconVerticalSolidList"/>
    <dgm:cxn modelId="{BD72A4E4-BBE8-4293-B2CF-574A85FD5766}" type="presParOf" srcId="{97EE207A-25E5-43E9-9D32-0E1C6F04AE66}" destId="{0B9CE69F-30FB-4F45-A906-CADD188A1FE3}" srcOrd="6" destOrd="0" presId="urn:microsoft.com/office/officeart/2018/2/layout/IconVerticalSolidList"/>
    <dgm:cxn modelId="{394A8FE7-7B78-4871-AECE-9CEBAEBEE435}" type="presParOf" srcId="{0B9CE69F-30FB-4F45-A906-CADD188A1FE3}" destId="{4C7EE7F9-D1C2-4566-BB17-558FA7796F0E}" srcOrd="0" destOrd="0" presId="urn:microsoft.com/office/officeart/2018/2/layout/IconVerticalSolidList"/>
    <dgm:cxn modelId="{96592B5F-8462-4ADA-BD46-923882A627B5}" type="presParOf" srcId="{0B9CE69F-30FB-4F45-A906-CADD188A1FE3}" destId="{D08742E0-761C-423B-8B74-97172584CAFD}" srcOrd="1" destOrd="0" presId="urn:microsoft.com/office/officeart/2018/2/layout/IconVerticalSolidList"/>
    <dgm:cxn modelId="{6164B6D3-D4E4-4735-929F-A100CC9338C3}" type="presParOf" srcId="{0B9CE69F-30FB-4F45-A906-CADD188A1FE3}" destId="{E4B9A51C-806D-4211-AEC6-3FAAD5F0FE4D}" srcOrd="2" destOrd="0" presId="urn:microsoft.com/office/officeart/2018/2/layout/IconVerticalSolidList"/>
    <dgm:cxn modelId="{0535ACBE-46CE-4F8C-BDEA-4EB50B87A46B}" type="presParOf" srcId="{0B9CE69F-30FB-4F45-A906-CADD188A1FE3}" destId="{01F0AF9C-AB41-45E8-A30A-E1DC8E8035AB}" srcOrd="3" destOrd="0" presId="urn:microsoft.com/office/officeart/2018/2/layout/IconVerticalSolidList"/>
    <dgm:cxn modelId="{392D33FB-85D7-4125-A29C-AA503C1B087E}" type="presParOf" srcId="{97EE207A-25E5-43E9-9D32-0E1C6F04AE66}" destId="{9E83149A-27AC-46AE-A759-B76F26E7A33B}" srcOrd="7" destOrd="0" presId="urn:microsoft.com/office/officeart/2018/2/layout/IconVerticalSolidList"/>
    <dgm:cxn modelId="{C55BA89D-9A2A-4A60-BEB4-CAC5C4C76902}" type="presParOf" srcId="{97EE207A-25E5-43E9-9D32-0E1C6F04AE66}" destId="{D52AE342-877A-47EB-B6FD-4107858CCAFF}" srcOrd="8" destOrd="0" presId="urn:microsoft.com/office/officeart/2018/2/layout/IconVerticalSolidList"/>
    <dgm:cxn modelId="{93B30536-9817-4CA8-BF64-518F01747FB3}" type="presParOf" srcId="{D52AE342-877A-47EB-B6FD-4107858CCAFF}" destId="{2084AC5D-8415-42CF-9419-BFD3AE01B61A}" srcOrd="0" destOrd="0" presId="urn:microsoft.com/office/officeart/2018/2/layout/IconVerticalSolidList"/>
    <dgm:cxn modelId="{7B117B90-D86A-47E8-AFE5-1FB7989B5D0E}" type="presParOf" srcId="{D52AE342-877A-47EB-B6FD-4107858CCAFF}" destId="{698AEDD0-FF82-47A6-8F81-A9212FBCB73B}" srcOrd="1" destOrd="0" presId="urn:microsoft.com/office/officeart/2018/2/layout/IconVerticalSolidList"/>
    <dgm:cxn modelId="{01717BB0-0A96-4888-8A86-FC68032D2D3D}" type="presParOf" srcId="{D52AE342-877A-47EB-B6FD-4107858CCAFF}" destId="{ACD5C80A-5F47-44D3-9E08-F658BDD1F1A5}" srcOrd="2" destOrd="0" presId="urn:microsoft.com/office/officeart/2018/2/layout/IconVerticalSolidList"/>
    <dgm:cxn modelId="{481B3599-1BB0-489A-A16F-0C33FC276FA1}" type="presParOf" srcId="{D52AE342-877A-47EB-B6FD-4107858CCAFF}" destId="{05908AA6-2D3C-4091-99AC-0827F0CA118F}" srcOrd="3" destOrd="0" presId="urn:microsoft.com/office/officeart/2018/2/layout/IconVerticalSolidList"/>
    <dgm:cxn modelId="{3996FEEE-6633-4F4E-B09B-DEEC666AFC1A}" type="presParOf" srcId="{97EE207A-25E5-43E9-9D32-0E1C6F04AE66}" destId="{E07808BA-4B06-4925-AA49-C2F273A6AABF}" srcOrd="9" destOrd="0" presId="urn:microsoft.com/office/officeart/2018/2/layout/IconVerticalSolidList"/>
    <dgm:cxn modelId="{0F54DF0C-776A-4807-9E78-C3A7117D7C05}" type="presParOf" srcId="{97EE207A-25E5-43E9-9D32-0E1C6F04AE66}" destId="{0D383147-36F4-405E-8E1A-7956EC5555B4}" srcOrd="10" destOrd="0" presId="urn:microsoft.com/office/officeart/2018/2/layout/IconVerticalSolidList"/>
    <dgm:cxn modelId="{2CE1C66E-057C-4471-9C3D-A7A2750D5436}" type="presParOf" srcId="{0D383147-36F4-405E-8E1A-7956EC5555B4}" destId="{508514CB-6D5A-4008-9E2F-472AB7B557B7}" srcOrd="0" destOrd="0" presId="urn:microsoft.com/office/officeart/2018/2/layout/IconVerticalSolidList"/>
    <dgm:cxn modelId="{C62B8458-C049-4766-99E6-B5E7A7DF5E35}" type="presParOf" srcId="{0D383147-36F4-405E-8E1A-7956EC5555B4}" destId="{9BF3260F-F1A9-4F63-ACDB-FD36F2DBB285}" srcOrd="1" destOrd="0" presId="urn:microsoft.com/office/officeart/2018/2/layout/IconVerticalSolidList"/>
    <dgm:cxn modelId="{F3DDDE85-C111-45BF-8C10-4AD6CC7BB3A9}" type="presParOf" srcId="{0D383147-36F4-405E-8E1A-7956EC5555B4}" destId="{344EDADE-7914-40F8-A843-27B75300F8B9}" srcOrd="2" destOrd="0" presId="urn:microsoft.com/office/officeart/2018/2/layout/IconVerticalSolidList"/>
    <dgm:cxn modelId="{1EF2541E-BAFD-4751-96F8-13615F721784}" type="presParOf" srcId="{0D383147-36F4-405E-8E1A-7956EC5555B4}" destId="{A574E3A2-7AEC-4693-B1AC-838AD7940EB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B91714-9431-4D44-B234-21017FB7260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49FD5015-56F1-415F-8C3F-ACE762EBAC0D}">
      <dgm:prSet/>
      <dgm:spPr/>
      <dgm:t>
        <a:bodyPr/>
        <a:lstStyle/>
        <a:p>
          <a:r>
            <a:rPr lang="en-GB"/>
            <a:t>PRs don’t usually have the authority to carry on the business, unless this is required to sell it as a going concern – although only for the executor’s year</a:t>
          </a:r>
          <a:endParaRPr lang="en-US"/>
        </a:p>
      </dgm:t>
    </dgm:pt>
    <dgm:pt modelId="{B1682240-74A7-4FF5-AA16-B74146A19CA4}" type="parTrans" cxnId="{AD8EF0C3-02D4-42E3-9B25-C334C25640A1}">
      <dgm:prSet/>
      <dgm:spPr/>
      <dgm:t>
        <a:bodyPr/>
        <a:lstStyle/>
        <a:p>
          <a:endParaRPr lang="en-US"/>
        </a:p>
      </dgm:t>
    </dgm:pt>
    <dgm:pt modelId="{5AAC5359-0E6C-4754-B211-A445C1F22452}" type="sibTrans" cxnId="{AD8EF0C3-02D4-42E3-9B25-C334C25640A1}">
      <dgm:prSet/>
      <dgm:spPr/>
      <dgm:t>
        <a:bodyPr/>
        <a:lstStyle/>
        <a:p>
          <a:endParaRPr lang="en-US"/>
        </a:p>
      </dgm:t>
    </dgm:pt>
    <dgm:pt modelId="{CC671532-3D5F-4572-9808-18758902CA4F}">
      <dgm:prSet/>
      <dgm:spPr/>
      <dgm:t>
        <a:bodyPr/>
        <a:lstStyle/>
        <a:p>
          <a:r>
            <a:rPr lang="en-GB" dirty="0"/>
            <a:t>The will may provide express authority to do so</a:t>
          </a:r>
          <a:endParaRPr lang="en-US" dirty="0"/>
        </a:p>
      </dgm:t>
    </dgm:pt>
    <dgm:pt modelId="{79EB56BC-C7F8-466F-AA78-0B1962BA3542}" type="parTrans" cxnId="{3B6CDD20-4BE4-42E5-9A09-59A2B18B668A}">
      <dgm:prSet/>
      <dgm:spPr/>
      <dgm:t>
        <a:bodyPr/>
        <a:lstStyle/>
        <a:p>
          <a:endParaRPr lang="en-US"/>
        </a:p>
      </dgm:t>
    </dgm:pt>
    <dgm:pt modelId="{134FD742-A308-4ACD-98F8-D5A8B5620005}" type="sibTrans" cxnId="{3B6CDD20-4BE4-42E5-9A09-59A2B18B668A}">
      <dgm:prSet/>
      <dgm:spPr/>
      <dgm:t>
        <a:bodyPr/>
        <a:lstStyle/>
        <a:p>
          <a:endParaRPr lang="en-US"/>
        </a:p>
      </dgm:t>
    </dgm:pt>
    <dgm:pt modelId="{C33ADFE9-4EDA-4DF9-B458-ED74CEB19C22}">
      <dgm:prSet/>
      <dgm:spPr/>
      <dgm:t>
        <a:bodyPr/>
        <a:lstStyle/>
        <a:p>
          <a:r>
            <a:rPr lang="en-GB"/>
            <a:t>If PRs do carry on the business, they will become personally liable for the debts incurred although may be able to claim an indemnity from the estate</a:t>
          </a:r>
          <a:endParaRPr lang="en-US"/>
        </a:p>
      </dgm:t>
    </dgm:pt>
    <dgm:pt modelId="{5E1E15B7-35C5-4347-8727-50893232524E}" type="parTrans" cxnId="{C69B9F5B-6A08-4EDC-B32B-519605D7B001}">
      <dgm:prSet/>
      <dgm:spPr/>
      <dgm:t>
        <a:bodyPr/>
        <a:lstStyle/>
        <a:p>
          <a:endParaRPr lang="en-US"/>
        </a:p>
      </dgm:t>
    </dgm:pt>
    <dgm:pt modelId="{88BCF3FE-A736-4606-B97C-3A506046C6E5}" type="sibTrans" cxnId="{C69B9F5B-6A08-4EDC-B32B-519605D7B001}">
      <dgm:prSet/>
      <dgm:spPr/>
      <dgm:t>
        <a:bodyPr/>
        <a:lstStyle/>
        <a:p>
          <a:endParaRPr lang="en-US"/>
        </a:p>
      </dgm:t>
    </dgm:pt>
    <dgm:pt modelId="{9FEF1659-7926-4515-A704-FAC12FFC3AAD}">
      <dgm:prSet/>
      <dgm:spPr/>
      <dgm:t>
        <a:bodyPr/>
        <a:lstStyle/>
        <a:p>
          <a:r>
            <a:rPr lang="en-GB"/>
            <a:t>If acting in accordance with an express power the right of indemnity will apply and have priority over the rights of beneficiaries (but not the rights of creditors)</a:t>
          </a:r>
          <a:endParaRPr lang="en-US"/>
        </a:p>
      </dgm:t>
    </dgm:pt>
    <dgm:pt modelId="{1BED8593-DF43-46D6-98F0-9FED0095287E}" type="parTrans" cxnId="{F9964B99-3AE4-438E-9CE1-A5D5B754CF7F}">
      <dgm:prSet/>
      <dgm:spPr/>
      <dgm:t>
        <a:bodyPr/>
        <a:lstStyle/>
        <a:p>
          <a:endParaRPr lang="en-US"/>
        </a:p>
      </dgm:t>
    </dgm:pt>
    <dgm:pt modelId="{80F8E75E-0024-4401-8C1D-B15CA4C1D002}" type="sibTrans" cxnId="{F9964B99-3AE4-438E-9CE1-A5D5B754CF7F}">
      <dgm:prSet/>
      <dgm:spPr/>
      <dgm:t>
        <a:bodyPr/>
        <a:lstStyle/>
        <a:p>
          <a:endParaRPr lang="en-US"/>
        </a:p>
      </dgm:t>
    </dgm:pt>
    <dgm:pt modelId="{4B49423F-899E-4AF3-9262-84235E119876}" type="pres">
      <dgm:prSet presAssocID="{9DB91714-9431-4D44-B234-21017FB72602}" presName="root" presStyleCnt="0">
        <dgm:presLayoutVars>
          <dgm:dir/>
          <dgm:resizeHandles val="exact"/>
        </dgm:presLayoutVars>
      </dgm:prSet>
      <dgm:spPr/>
    </dgm:pt>
    <dgm:pt modelId="{D6E790B9-8844-402D-9E23-C886EA138F66}" type="pres">
      <dgm:prSet presAssocID="{49FD5015-56F1-415F-8C3F-ACE762EBAC0D}" presName="compNode" presStyleCnt="0"/>
      <dgm:spPr/>
    </dgm:pt>
    <dgm:pt modelId="{0B733EB1-05A9-4EE1-87C0-6EE00E41E38A}" type="pres">
      <dgm:prSet presAssocID="{49FD5015-56F1-415F-8C3F-ACE762EBAC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25BA04E-DC68-40BD-BBB9-CFC34C056591}" type="pres">
      <dgm:prSet presAssocID="{49FD5015-56F1-415F-8C3F-ACE762EBAC0D}" presName="spaceRect" presStyleCnt="0"/>
      <dgm:spPr/>
    </dgm:pt>
    <dgm:pt modelId="{0FA3412C-46F6-4D0F-85EB-13A098E4A4E3}" type="pres">
      <dgm:prSet presAssocID="{49FD5015-56F1-415F-8C3F-ACE762EBAC0D}" presName="textRect" presStyleLbl="revTx" presStyleIdx="0" presStyleCnt="4">
        <dgm:presLayoutVars>
          <dgm:chMax val="1"/>
          <dgm:chPref val="1"/>
        </dgm:presLayoutVars>
      </dgm:prSet>
      <dgm:spPr/>
    </dgm:pt>
    <dgm:pt modelId="{00A12911-20DA-4A60-A1A0-0CEA2BCCBE0D}" type="pres">
      <dgm:prSet presAssocID="{5AAC5359-0E6C-4754-B211-A445C1F22452}" presName="sibTrans" presStyleCnt="0"/>
      <dgm:spPr/>
    </dgm:pt>
    <dgm:pt modelId="{27A86F36-3623-47D9-952F-B7195F64EC19}" type="pres">
      <dgm:prSet presAssocID="{CC671532-3D5F-4572-9808-18758902CA4F}" presName="compNode" presStyleCnt="0"/>
      <dgm:spPr/>
    </dgm:pt>
    <dgm:pt modelId="{E9BF0E6B-725E-45F6-A305-0035C2A26A94}" type="pres">
      <dgm:prSet presAssocID="{CC671532-3D5F-4572-9808-18758902CA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34704A46-C507-4AB5-9D24-3AD368151CA5}" type="pres">
      <dgm:prSet presAssocID="{CC671532-3D5F-4572-9808-18758902CA4F}" presName="spaceRect" presStyleCnt="0"/>
      <dgm:spPr/>
    </dgm:pt>
    <dgm:pt modelId="{BEDE0A9C-7292-4DF7-B441-0AD365548920}" type="pres">
      <dgm:prSet presAssocID="{CC671532-3D5F-4572-9808-18758902CA4F}" presName="textRect" presStyleLbl="revTx" presStyleIdx="1" presStyleCnt="4">
        <dgm:presLayoutVars>
          <dgm:chMax val="1"/>
          <dgm:chPref val="1"/>
        </dgm:presLayoutVars>
      </dgm:prSet>
      <dgm:spPr/>
    </dgm:pt>
    <dgm:pt modelId="{E369E334-E213-48FC-BC70-5549B573111D}" type="pres">
      <dgm:prSet presAssocID="{134FD742-A308-4ACD-98F8-D5A8B5620005}" presName="sibTrans" presStyleCnt="0"/>
      <dgm:spPr/>
    </dgm:pt>
    <dgm:pt modelId="{AF40D648-5BCA-4D98-AC1C-F5C4DA01522C}" type="pres">
      <dgm:prSet presAssocID="{C33ADFE9-4EDA-4DF9-B458-ED74CEB19C22}" presName="compNode" presStyleCnt="0"/>
      <dgm:spPr/>
    </dgm:pt>
    <dgm:pt modelId="{790AFEB7-861C-4E80-AE7C-5904A4592BB7}" type="pres">
      <dgm:prSet presAssocID="{C33ADFE9-4EDA-4DF9-B458-ED74CEB19C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D72F5029-8947-4458-B85F-EA36507CFB79}" type="pres">
      <dgm:prSet presAssocID="{C33ADFE9-4EDA-4DF9-B458-ED74CEB19C22}" presName="spaceRect" presStyleCnt="0"/>
      <dgm:spPr/>
    </dgm:pt>
    <dgm:pt modelId="{0BE3A9AD-4A1A-47F5-8936-69FEB5CC4171}" type="pres">
      <dgm:prSet presAssocID="{C33ADFE9-4EDA-4DF9-B458-ED74CEB19C22}" presName="textRect" presStyleLbl="revTx" presStyleIdx="2" presStyleCnt="4">
        <dgm:presLayoutVars>
          <dgm:chMax val="1"/>
          <dgm:chPref val="1"/>
        </dgm:presLayoutVars>
      </dgm:prSet>
      <dgm:spPr/>
    </dgm:pt>
    <dgm:pt modelId="{47D71CE0-358A-4A75-9A27-90CDC144E380}" type="pres">
      <dgm:prSet presAssocID="{88BCF3FE-A736-4606-B97C-3A506046C6E5}" presName="sibTrans" presStyleCnt="0"/>
      <dgm:spPr/>
    </dgm:pt>
    <dgm:pt modelId="{D3FD7CC9-CFED-4416-BA47-12CC55A634A3}" type="pres">
      <dgm:prSet presAssocID="{9FEF1659-7926-4515-A704-FAC12FFC3AAD}" presName="compNode" presStyleCnt="0"/>
      <dgm:spPr/>
    </dgm:pt>
    <dgm:pt modelId="{70F4E6DA-CAFE-4152-92D0-DB03E967CEB6}" type="pres">
      <dgm:prSet presAssocID="{9FEF1659-7926-4515-A704-FAC12FFC3A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A9DFF43-AF34-416F-A770-BCB062A86021}" type="pres">
      <dgm:prSet presAssocID="{9FEF1659-7926-4515-A704-FAC12FFC3AAD}" presName="spaceRect" presStyleCnt="0"/>
      <dgm:spPr/>
    </dgm:pt>
    <dgm:pt modelId="{26A45DB5-4750-4F32-84B6-7775D59D3791}" type="pres">
      <dgm:prSet presAssocID="{9FEF1659-7926-4515-A704-FAC12FFC3AAD}" presName="textRect" presStyleLbl="revTx" presStyleIdx="3" presStyleCnt="4">
        <dgm:presLayoutVars>
          <dgm:chMax val="1"/>
          <dgm:chPref val="1"/>
        </dgm:presLayoutVars>
      </dgm:prSet>
      <dgm:spPr/>
    </dgm:pt>
  </dgm:ptLst>
  <dgm:cxnLst>
    <dgm:cxn modelId="{4C0D8400-84DB-4E33-8EBB-18F94E78C2EE}" type="presOf" srcId="{CC671532-3D5F-4572-9808-18758902CA4F}" destId="{BEDE0A9C-7292-4DF7-B441-0AD365548920}" srcOrd="0" destOrd="0" presId="urn:microsoft.com/office/officeart/2018/2/layout/IconLabelList"/>
    <dgm:cxn modelId="{3B6CDD20-4BE4-42E5-9A09-59A2B18B668A}" srcId="{9DB91714-9431-4D44-B234-21017FB72602}" destId="{CC671532-3D5F-4572-9808-18758902CA4F}" srcOrd="1" destOrd="0" parTransId="{79EB56BC-C7F8-466F-AA78-0B1962BA3542}" sibTransId="{134FD742-A308-4ACD-98F8-D5A8B5620005}"/>
    <dgm:cxn modelId="{8092DC35-96BC-4312-852B-A0BDDD7F828D}" type="presOf" srcId="{9DB91714-9431-4D44-B234-21017FB72602}" destId="{4B49423F-899E-4AF3-9262-84235E119876}" srcOrd="0" destOrd="0" presId="urn:microsoft.com/office/officeart/2018/2/layout/IconLabelList"/>
    <dgm:cxn modelId="{C69B9F5B-6A08-4EDC-B32B-519605D7B001}" srcId="{9DB91714-9431-4D44-B234-21017FB72602}" destId="{C33ADFE9-4EDA-4DF9-B458-ED74CEB19C22}" srcOrd="2" destOrd="0" parTransId="{5E1E15B7-35C5-4347-8727-50893232524E}" sibTransId="{88BCF3FE-A736-4606-B97C-3A506046C6E5}"/>
    <dgm:cxn modelId="{0BCCF444-1F96-493B-9EC8-FD93C6A45CAC}" type="presOf" srcId="{9FEF1659-7926-4515-A704-FAC12FFC3AAD}" destId="{26A45DB5-4750-4F32-84B6-7775D59D3791}" srcOrd="0" destOrd="0" presId="urn:microsoft.com/office/officeart/2018/2/layout/IconLabelList"/>
    <dgm:cxn modelId="{D488B349-576C-4C73-9244-E09050878883}" type="presOf" srcId="{C33ADFE9-4EDA-4DF9-B458-ED74CEB19C22}" destId="{0BE3A9AD-4A1A-47F5-8936-69FEB5CC4171}" srcOrd="0" destOrd="0" presId="urn:microsoft.com/office/officeart/2018/2/layout/IconLabelList"/>
    <dgm:cxn modelId="{F9964B99-3AE4-438E-9CE1-A5D5B754CF7F}" srcId="{9DB91714-9431-4D44-B234-21017FB72602}" destId="{9FEF1659-7926-4515-A704-FAC12FFC3AAD}" srcOrd="3" destOrd="0" parTransId="{1BED8593-DF43-46D6-98F0-9FED0095287E}" sibTransId="{80F8E75E-0024-4401-8C1D-B15CA4C1D002}"/>
    <dgm:cxn modelId="{2CF885AA-0D35-488D-AC8F-27CC4787AA40}" type="presOf" srcId="{49FD5015-56F1-415F-8C3F-ACE762EBAC0D}" destId="{0FA3412C-46F6-4D0F-85EB-13A098E4A4E3}" srcOrd="0" destOrd="0" presId="urn:microsoft.com/office/officeart/2018/2/layout/IconLabelList"/>
    <dgm:cxn modelId="{AD8EF0C3-02D4-42E3-9B25-C334C25640A1}" srcId="{9DB91714-9431-4D44-B234-21017FB72602}" destId="{49FD5015-56F1-415F-8C3F-ACE762EBAC0D}" srcOrd="0" destOrd="0" parTransId="{B1682240-74A7-4FF5-AA16-B74146A19CA4}" sibTransId="{5AAC5359-0E6C-4754-B211-A445C1F22452}"/>
    <dgm:cxn modelId="{4DCD56EF-2FAF-435F-9F86-551E9ED9CA92}" type="presParOf" srcId="{4B49423F-899E-4AF3-9262-84235E119876}" destId="{D6E790B9-8844-402D-9E23-C886EA138F66}" srcOrd="0" destOrd="0" presId="urn:microsoft.com/office/officeart/2018/2/layout/IconLabelList"/>
    <dgm:cxn modelId="{055CF5A8-E108-4035-9DCD-B3CCB4A89983}" type="presParOf" srcId="{D6E790B9-8844-402D-9E23-C886EA138F66}" destId="{0B733EB1-05A9-4EE1-87C0-6EE00E41E38A}" srcOrd="0" destOrd="0" presId="urn:microsoft.com/office/officeart/2018/2/layout/IconLabelList"/>
    <dgm:cxn modelId="{39F0670A-3F5C-48EA-9B24-67CD3F8C61CB}" type="presParOf" srcId="{D6E790B9-8844-402D-9E23-C886EA138F66}" destId="{E25BA04E-DC68-40BD-BBB9-CFC34C056591}" srcOrd="1" destOrd="0" presId="urn:microsoft.com/office/officeart/2018/2/layout/IconLabelList"/>
    <dgm:cxn modelId="{0A317E32-3E47-4DF9-8EEC-DA12FED1BC36}" type="presParOf" srcId="{D6E790B9-8844-402D-9E23-C886EA138F66}" destId="{0FA3412C-46F6-4D0F-85EB-13A098E4A4E3}" srcOrd="2" destOrd="0" presId="urn:microsoft.com/office/officeart/2018/2/layout/IconLabelList"/>
    <dgm:cxn modelId="{B550892F-F67B-4539-B8F7-B70E70C96EEF}" type="presParOf" srcId="{4B49423F-899E-4AF3-9262-84235E119876}" destId="{00A12911-20DA-4A60-A1A0-0CEA2BCCBE0D}" srcOrd="1" destOrd="0" presId="urn:microsoft.com/office/officeart/2018/2/layout/IconLabelList"/>
    <dgm:cxn modelId="{B179D247-D218-4F11-81A1-BF33BB885E41}" type="presParOf" srcId="{4B49423F-899E-4AF3-9262-84235E119876}" destId="{27A86F36-3623-47D9-952F-B7195F64EC19}" srcOrd="2" destOrd="0" presId="urn:microsoft.com/office/officeart/2018/2/layout/IconLabelList"/>
    <dgm:cxn modelId="{64BC1521-A97D-4B54-8657-DDC9467EF86C}" type="presParOf" srcId="{27A86F36-3623-47D9-952F-B7195F64EC19}" destId="{E9BF0E6B-725E-45F6-A305-0035C2A26A94}" srcOrd="0" destOrd="0" presId="urn:microsoft.com/office/officeart/2018/2/layout/IconLabelList"/>
    <dgm:cxn modelId="{ECC963AF-68F3-4370-89EA-9E741ED789FF}" type="presParOf" srcId="{27A86F36-3623-47D9-952F-B7195F64EC19}" destId="{34704A46-C507-4AB5-9D24-3AD368151CA5}" srcOrd="1" destOrd="0" presId="urn:microsoft.com/office/officeart/2018/2/layout/IconLabelList"/>
    <dgm:cxn modelId="{78CC2CF0-5AB7-4D76-BFC8-5E9A6F027054}" type="presParOf" srcId="{27A86F36-3623-47D9-952F-B7195F64EC19}" destId="{BEDE0A9C-7292-4DF7-B441-0AD365548920}" srcOrd="2" destOrd="0" presId="urn:microsoft.com/office/officeart/2018/2/layout/IconLabelList"/>
    <dgm:cxn modelId="{25301CB5-344A-4536-BB2A-454771D710E8}" type="presParOf" srcId="{4B49423F-899E-4AF3-9262-84235E119876}" destId="{E369E334-E213-48FC-BC70-5549B573111D}" srcOrd="3" destOrd="0" presId="urn:microsoft.com/office/officeart/2018/2/layout/IconLabelList"/>
    <dgm:cxn modelId="{6EEF1BCE-3795-4B26-A3E4-F236B1AB9213}" type="presParOf" srcId="{4B49423F-899E-4AF3-9262-84235E119876}" destId="{AF40D648-5BCA-4D98-AC1C-F5C4DA01522C}" srcOrd="4" destOrd="0" presId="urn:microsoft.com/office/officeart/2018/2/layout/IconLabelList"/>
    <dgm:cxn modelId="{033CB642-50E0-4181-B5EB-1C797C34B7C4}" type="presParOf" srcId="{AF40D648-5BCA-4D98-AC1C-F5C4DA01522C}" destId="{790AFEB7-861C-4E80-AE7C-5904A4592BB7}" srcOrd="0" destOrd="0" presId="urn:microsoft.com/office/officeart/2018/2/layout/IconLabelList"/>
    <dgm:cxn modelId="{80B4C8DA-C853-4B00-A39F-97D6FD1ACC07}" type="presParOf" srcId="{AF40D648-5BCA-4D98-AC1C-F5C4DA01522C}" destId="{D72F5029-8947-4458-B85F-EA36507CFB79}" srcOrd="1" destOrd="0" presId="urn:microsoft.com/office/officeart/2018/2/layout/IconLabelList"/>
    <dgm:cxn modelId="{D7823CA4-2856-4A4F-B835-057AF03CA86D}" type="presParOf" srcId="{AF40D648-5BCA-4D98-AC1C-F5C4DA01522C}" destId="{0BE3A9AD-4A1A-47F5-8936-69FEB5CC4171}" srcOrd="2" destOrd="0" presId="urn:microsoft.com/office/officeart/2018/2/layout/IconLabelList"/>
    <dgm:cxn modelId="{889D009E-C215-481E-983B-4FB8AE91B638}" type="presParOf" srcId="{4B49423F-899E-4AF3-9262-84235E119876}" destId="{47D71CE0-358A-4A75-9A27-90CDC144E380}" srcOrd="5" destOrd="0" presId="urn:microsoft.com/office/officeart/2018/2/layout/IconLabelList"/>
    <dgm:cxn modelId="{F656CE65-D01F-4FA3-97E8-D6B71E4FAB74}" type="presParOf" srcId="{4B49423F-899E-4AF3-9262-84235E119876}" destId="{D3FD7CC9-CFED-4416-BA47-12CC55A634A3}" srcOrd="6" destOrd="0" presId="urn:microsoft.com/office/officeart/2018/2/layout/IconLabelList"/>
    <dgm:cxn modelId="{1C687882-9836-4E13-99BD-3A13A3BCE21A}" type="presParOf" srcId="{D3FD7CC9-CFED-4416-BA47-12CC55A634A3}" destId="{70F4E6DA-CAFE-4152-92D0-DB03E967CEB6}" srcOrd="0" destOrd="0" presId="urn:microsoft.com/office/officeart/2018/2/layout/IconLabelList"/>
    <dgm:cxn modelId="{06AF0076-1B45-430C-9661-BC41CA879D13}" type="presParOf" srcId="{D3FD7CC9-CFED-4416-BA47-12CC55A634A3}" destId="{AA9DFF43-AF34-416F-A770-BCB062A86021}" srcOrd="1" destOrd="0" presId="urn:microsoft.com/office/officeart/2018/2/layout/IconLabelList"/>
    <dgm:cxn modelId="{8CB9BF91-469D-4A4D-86AA-52C39C3EA5C1}" type="presParOf" srcId="{D3FD7CC9-CFED-4416-BA47-12CC55A634A3}" destId="{26A45DB5-4750-4F32-84B6-7775D59D379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CFE29-76E2-4473-98C0-382FB7D026D5}">
      <dsp:nvSpPr>
        <dsp:cNvPr id="0" name=""/>
        <dsp:cNvSpPr/>
      </dsp:nvSpPr>
      <dsp:spPr>
        <a:xfrm>
          <a:off x="0" y="1560"/>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373F9-9012-4703-B54D-8D8A85B900C9}">
      <dsp:nvSpPr>
        <dsp:cNvPr id="0" name=""/>
        <dsp:cNvSpPr/>
      </dsp:nvSpPr>
      <dsp:spPr>
        <a:xfrm>
          <a:off x="201113" y="151148"/>
          <a:ext cx="365660" cy="365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9BB3F6-073B-4C93-AB6D-8981D98B71A2}">
      <dsp:nvSpPr>
        <dsp:cNvPr id="0" name=""/>
        <dsp:cNvSpPr/>
      </dsp:nvSpPr>
      <dsp:spPr>
        <a:xfrm>
          <a:off x="767886" y="1560"/>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Banks/Building Societies to determine amounts held</a:t>
          </a:r>
          <a:endParaRPr lang="en-US" sz="1900" kern="1200"/>
        </a:p>
      </dsp:txBody>
      <dsp:txXfrm>
        <a:off x="767886" y="1560"/>
        <a:ext cx="5924927" cy="664837"/>
      </dsp:txXfrm>
    </dsp:sp>
    <dsp:sp modelId="{5BA1BB1F-AC1D-4A2E-8DFA-8AF779C8E624}">
      <dsp:nvSpPr>
        <dsp:cNvPr id="0" name=""/>
        <dsp:cNvSpPr/>
      </dsp:nvSpPr>
      <dsp:spPr>
        <a:xfrm>
          <a:off x="0" y="83260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18F452-B82A-4002-8A57-D34C23D97D3C}">
      <dsp:nvSpPr>
        <dsp:cNvPr id="0" name=""/>
        <dsp:cNvSpPr/>
      </dsp:nvSpPr>
      <dsp:spPr>
        <a:xfrm>
          <a:off x="201113" y="982195"/>
          <a:ext cx="365660" cy="365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87BCAB-BA56-45F1-85E9-D81B8FDA67FE}">
      <dsp:nvSpPr>
        <dsp:cNvPr id="0" name=""/>
        <dsp:cNvSpPr/>
      </dsp:nvSpPr>
      <dsp:spPr>
        <a:xfrm>
          <a:off x="767886" y="83260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Letters to creditors indicating payment will be made in due course</a:t>
          </a:r>
          <a:endParaRPr lang="en-US" sz="1900" kern="1200"/>
        </a:p>
      </dsp:txBody>
      <dsp:txXfrm>
        <a:off x="767886" y="832606"/>
        <a:ext cx="5924927" cy="664837"/>
      </dsp:txXfrm>
    </dsp:sp>
    <dsp:sp modelId="{017CA221-30DC-4A25-9D7E-6F7A473D7573}">
      <dsp:nvSpPr>
        <dsp:cNvPr id="0" name=""/>
        <dsp:cNvSpPr/>
      </dsp:nvSpPr>
      <dsp:spPr>
        <a:xfrm>
          <a:off x="0" y="1663653"/>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EA47C-51A8-4CD7-86C0-19CA5DFFDC59}">
      <dsp:nvSpPr>
        <dsp:cNvPr id="0" name=""/>
        <dsp:cNvSpPr/>
      </dsp:nvSpPr>
      <dsp:spPr>
        <a:xfrm>
          <a:off x="201113" y="1813241"/>
          <a:ext cx="365660" cy="3656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226EDD-B8C0-4F1B-A21E-DFEEF159F321}">
      <dsp:nvSpPr>
        <dsp:cNvPr id="0" name=""/>
        <dsp:cNvSpPr/>
      </dsp:nvSpPr>
      <dsp:spPr>
        <a:xfrm>
          <a:off x="767886" y="1663653"/>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Beneficiaries – letters to advise of death and of interest under the will</a:t>
          </a:r>
          <a:endParaRPr lang="en-US" sz="1900" kern="1200"/>
        </a:p>
      </dsp:txBody>
      <dsp:txXfrm>
        <a:off x="767886" y="1663653"/>
        <a:ext cx="5924927" cy="664837"/>
      </dsp:txXfrm>
    </dsp:sp>
    <dsp:sp modelId="{4C7EE7F9-D1C2-4566-BB17-558FA7796F0E}">
      <dsp:nvSpPr>
        <dsp:cNvPr id="0" name=""/>
        <dsp:cNvSpPr/>
      </dsp:nvSpPr>
      <dsp:spPr>
        <a:xfrm>
          <a:off x="0" y="2494699"/>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742E0-761C-423B-8B74-97172584CAFD}">
      <dsp:nvSpPr>
        <dsp:cNvPr id="0" name=""/>
        <dsp:cNvSpPr/>
      </dsp:nvSpPr>
      <dsp:spPr>
        <a:xfrm>
          <a:off x="201113" y="2644288"/>
          <a:ext cx="365660" cy="3656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F0AF9C-AB41-45E8-A30A-E1DC8E8035AB}">
      <dsp:nvSpPr>
        <dsp:cNvPr id="0" name=""/>
        <dsp:cNvSpPr/>
      </dsp:nvSpPr>
      <dsp:spPr>
        <a:xfrm>
          <a:off x="767886" y="2494699"/>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Companies in which shares may be held</a:t>
          </a:r>
          <a:endParaRPr lang="en-US" sz="1900" kern="1200"/>
        </a:p>
      </dsp:txBody>
      <dsp:txXfrm>
        <a:off x="767886" y="2494699"/>
        <a:ext cx="5924927" cy="664837"/>
      </dsp:txXfrm>
    </dsp:sp>
    <dsp:sp modelId="{2084AC5D-8415-42CF-9419-BFD3AE01B61A}">
      <dsp:nvSpPr>
        <dsp:cNvPr id="0" name=""/>
        <dsp:cNvSpPr/>
      </dsp:nvSpPr>
      <dsp:spPr>
        <a:xfrm>
          <a:off x="0" y="3325746"/>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8AEDD0-FF82-47A6-8F81-A9212FBCB73B}">
      <dsp:nvSpPr>
        <dsp:cNvPr id="0" name=""/>
        <dsp:cNvSpPr/>
      </dsp:nvSpPr>
      <dsp:spPr>
        <a:xfrm>
          <a:off x="201113" y="3475334"/>
          <a:ext cx="365660" cy="3656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08AA6-2D3C-4091-99AC-0827F0CA118F}">
      <dsp:nvSpPr>
        <dsp:cNvPr id="0" name=""/>
        <dsp:cNvSpPr/>
      </dsp:nvSpPr>
      <dsp:spPr>
        <a:xfrm>
          <a:off x="767886" y="3325746"/>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Any other source of an asset</a:t>
          </a:r>
          <a:endParaRPr lang="en-US" sz="1900" kern="1200"/>
        </a:p>
      </dsp:txBody>
      <dsp:txXfrm>
        <a:off x="767886" y="3325746"/>
        <a:ext cx="5924927" cy="664837"/>
      </dsp:txXfrm>
    </dsp:sp>
    <dsp:sp modelId="{508514CB-6D5A-4008-9E2F-472AB7B557B7}">
      <dsp:nvSpPr>
        <dsp:cNvPr id="0" name=""/>
        <dsp:cNvSpPr/>
      </dsp:nvSpPr>
      <dsp:spPr>
        <a:xfrm>
          <a:off x="0" y="4156792"/>
          <a:ext cx="6692813" cy="6648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F3260F-F1A9-4F63-ACDB-FD36F2DBB285}">
      <dsp:nvSpPr>
        <dsp:cNvPr id="0" name=""/>
        <dsp:cNvSpPr/>
      </dsp:nvSpPr>
      <dsp:spPr>
        <a:xfrm>
          <a:off x="201113" y="4306380"/>
          <a:ext cx="365660" cy="3656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74E3A2-7AEC-4693-B1AC-838AD7940EB1}">
      <dsp:nvSpPr>
        <dsp:cNvPr id="0" name=""/>
        <dsp:cNvSpPr/>
      </dsp:nvSpPr>
      <dsp:spPr>
        <a:xfrm>
          <a:off x="767886" y="4156792"/>
          <a:ext cx="5924927" cy="664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362" tIns="70362" rIns="70362" bIns="70362" numCol="1" spcCol="1270" anchor="ctr" anchorCtr="0">
          <a:noAutofit/>
        </a:bodyPr>
        <a:lstStyle/>
        <a:p>
          <a:pPr marL="0" lvl="0" indent="0" algn="l" defTabSz="844550">
            <a:lnSpc>
              <a:spcPct val="90000"/>
            </a:lnSpc>
            <a:spcBef>
              <a:spcPct val="0"/>
            </a:spcBef>
            <a:spcAft>
              <a:spcPct val="35000"/>
            </a:spcAft>
            <a:buNone/>
          </a:pPr>
          <a:r>
            <a:rPr lang="en-GB" sz="1900" kern="1200"/>
            <a:t>Probate case management systems are usually used by legal professionals who are acting as PRs</a:t>
          </a:r>
          <a:endParaRPr lang="en-US" sz="1900" kern="1200"/>
        </a:p>
      </dsp:txBody>
      <dsp:txXfrm>
        <a:off x="767886" y="4156792"/>
        <a:ext cx="5924927" cy="6648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33EB1-05A9-4EE1-87C0-6EE00E41E38A}">
      <dsp:nvSpPr>
        <dsp:cNvPr id="0" name=""/>
        <dsp:cNvSpPr/>
      </dsp:nvSpPr>
      <dsp:spPr>
        <a:xfrm>
          <a:off x="745987" y="989357"/>
          <a:ext cx="919942" cy="919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A3412C-46F6-4D0F-85EB-13A098E4A4E3}">
      <dsp:nvSpPr>
        <dsp:cNvPr id="0" name=""/>
        <dsp:cNvSpPr/>
      </dsp:nvSpPr>
      <dsp:spPr>
        <a:xfrm>
          <a:off x="183800" y="2226624"/>
          <a:ext cx="2044316"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PRs don’t usually have the authority to carry on the business, unless this is required to sell it as a going concern – although only for the executor’s year</a:t>
          </a:r>
          <a:endParaRPr lang="en-US" sz="1100" kern="1200"/>
        </a:p>
      </dsp:txBody>
      <dsp:txXfrm>
        <a:off x="183800" y="2226624"/>
        <a:ext cx="2044316" cy="877500"/>
      </dsp:txXfrm>
    </dsp:sp>
    <dsp:sp modelId="{E9BF0E6B-725E-45F6-A305-0035C2A26A94}">
      <dsp:nvSpPr>
        <dsp:cNvPr id="0" name=""/>
        <dsp:cNvSpPr/>
      </dsp:nvSpPr>
      <dsp:spPr>
        <a:xfrm>
          <a:off x="3148059" y="989357"/>
          <a:ext cx="919942" cy="919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DE0A9C-7292-4DF7-B441-0AD365548920}">
      <dsp:nvSpPr>
        <dsp:cNvPr id="0" name=""/>
        <dsp:cNvSpPr/>
      </dsp:nvSpPr>
      <dsp:spPr>
        <a:xfrm>
          <a:off x="2585872" y="2226624"/>
          <a:ext cx="2044316"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will may provide express authority to do so</a:t>
          </a:r>
          <a:endParaRPr lang="en-US" sz="1100" kern="1200" dirty="0"/>
        </a:p>
      </dsp:txBody>
      <dsp:txXfrm>
        <a:off x="2585872" y="2226624"/>
        <a:ext cx="2044316" cy="877500"/>
      </dsp:txXfrm>
    </dsp:sp>
    <dsp:sp modelId="{790AFEB7-861C-4E80-AE7C-5904A4592BB7}">
      <dsp:nvSpPr>
        <dsp:cNvPr id="0" name=""/>
        <dsp:cNvSpPr/>
      </dsp:nvSpPr>
      <dsp:spPr>
        <a:xfrm>
          <a:off x="5550131" y="989357"/>
          <a:ext cx="919942" cy="919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E3A9AD-4A1A-47F5-8936-69FEB5CC4171}">
      <dsp:nvSpPr>
        <dsp:cNvPr id="0" name=""/>
        <dsp:cNvSpPr/>
      </dsp:nvSpPr>
      <dsp:spPr>
        <a:xfrm>
          <a:off x="4987944" y="2226624"/>
          <a:ext cx="2044316"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If PRs do carry on the business, they will become personally liable for the debts incurred although may be able to claim an indemnity from the estate</a:t>
          </a:r>
          <a:endParaRPr lang="en-US" sz="1100" kern="1200"/>
        </a:p>
      </dsp:txBody>
      <dsp:txXfrm>
        <a:off x="4987944" y="2226624"/>
        <a:ext cx="2044316" cy="877500"/>
      </dsp:txXfrm>
    </dsp:sp>
    <dsp:sp modelId="{70F4E6DA-CAFE-4152-92D0-DB03E967CEB6}">
      <dsp:nvSpPr>
        <dsp:cNvPr id="0" name=""/>
        <dsp:cNvSpPr/>
      </dsp:nvSpPr>
      <dsp:spPr>
        <a:xfrm>
          <a:off x="7952203" y="989357"/>
          <a:ext cx="919942" cy="919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A45DB5-4750-4F32-84B6-7775D59D3791}">
      <dsp:nvSpPr>
        <dsp:cNvPr id="0" name=""/>
        <dsp:cNvSpPr/>
      </dsp:nvSpPr>
      <dsp:spPr>
        <a:xfrm>
          <a:off x="7390016" y="2226624"/>
          <a:ext cx="2044316"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If acting in accordance with an express power the right of indemnity will apply and have priority over the rights of beneficiaries (but not the rights of creditors)</a:t>
          </a:r>
          <a:endParaRPr lang="en-US" sz="1100" kern="1200"/>
        </a:p>
      </dsp:txBody>
      <dsp:txXfrm>
        <a:off x="7390016" y="2226624"/>
        <a:ext cx="2044316" cy="877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11/03/2026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Where the deceased left a will, the executors will be the clients, and the legal adviser must carry out the standard client care requirements, including the money-laundering checks. In this chapter we will consider the procedures for obtaining a grant of probate but many of the same steps are required to obtain other types of grants.</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3</a:t>
            </a:fld>
            <a:endParaRPr lang="en-GB"/>
          </a:p>
        </p:txBody>
      </p:sp>
    </p:spTree>
    <p:extLst>
      <p:ext uri="{BB962C8B-B14F-4D97-AF65-F5344CB8AC3E}">
        <p14:creationId xmlns:p14="http://schemas.microsoft.com/office/powerpoint/2010/main" val="2937510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4</a:t>
            </a:fld>
            <a:endParaRPr lang="en-GB"/>
          </a:p>
        </p:txBody>
      </p:sp>
    </p:spTree>
    <p:extLst>
      <p:ext uri="{BB962C8B-B14F-4D97-AF65-F5344CB8AC3E}">
        <p14:creationId xmlns:p14="http://schemas.microsoft.com/office/powerpoint/2010/main" val="1178695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You will write standard letters to the relevant asset holders (e.g. to the building society) to obtain details of amounts due with accrued interest to the date of death. You will send a certified copy of the death certificate with the letter. As details of assets come in, you can write them either on a checklist or directly onto an Inheritance Tax Account or IHT worksheet form together with details of the debts. Some firms use specialised probate case management software. You will write to creditors indicating that you have their accounts and that payment will be made in due course. If appropriate, you can write to legatees (e.g. more distant relatives) telling them of the legacy and saying that it will be paid in due course.</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5</a:t>
            </a:fld>
            <a:endParaRPr lang="en-GB"/>
          </a:p>
        </p:txBody>
      </p:sp>
    </p:spTree>
    <p:extLst>
      <p:ext uri="{BB962C8B-B14F-4D97-AF65-F5344CB8AC3E}">
        <p14:creationId xmlns:p14="http://schemas.microsoft.com/office/powerpoint/2010/main" val="3708249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endParaRPr lang="en-GB" sz="1200" b="0" i="0" kern="1200" dirty="0">
              <a:solidFill>
                <a:schemeClr val="tx1"/>
              </a:solidFill>
              <a:effectLst/>
              <a:latin typeface="+mn-lt"/>
              <a:ea typeface="+mn-ea"/>
              <a:cs typeface="+mn-cs"/>
            </a:endParaRPr>
          </a:p>
          <a:p>
            <a:pPr fontAlgn="auto" latinLnBrk="0"/>
            <a:r>
              <a:rPr lang="en-GB" sz="1200" b="0" i="0" kern="1200" dirty="0">
                <a:solidFill>
                  <a:schemeClr val="tx1"/>
                </a:solidFill>
                <a:effectLst/>
                <a:latin typeface="+mn-lt"/>
                <a:ea typeface="+mn-ea"/>
                <a:cs typeface="+mn-cs"/>
              </a:rPr>
              <a:t>These advertisements are to protect the PRs against personal liability if an unknown claimant comes forward later. In law, the PRs who have distributed the assets of the estate remain personally liable to any unpaid beneficiary or creditor, even though they are unaware of their claim at the time of distribution. The object of </a:t>
            </a:r>
            <a:r>
              <a:rPr lang="en-GB" sz="1200" b="1" i="0" kern="1200" dirty="0">
                <a:solidFill>
                  <a:schemeClr val="tx1"/>
                </a:solidFill>
                <a:effectLst/>
                <a:latin typeface="+mn-lt"/>
                <a:ea typeface="+mn-ea"/>
                <a:cs typeface="+mn-cs"/>
              </a:rPr>
              <a:t>s27</a:t>
            </a:r>
            <a:r>
              <a:rPr lang="en-GB" sz="1200" b="0" i="0" kern="1200" dirty="0">
                <a:solidFill>
                  <a:schemeClr val="tx1"/>
                </a:solidFill>
                <a:effectLst/>
                <a:latin typeface="+mn-lt"/>
                <a:ea typeface="+mn-ea"/>
                <a:cs typeface="+mn-cs"/>
              </a:rPr>
              <a:t> is to protect PRs against such liability. The PRs will give notice of intention to distribute, requiring any person interested as beneficiary or creditor to send particulars to the PRs within a stated time limit (minimum two months from date of notice).</a:t>
            </a:r>
          </a:p>
          <a:p>
            <a:pPr fontAlgn="auto" latinLnBrk="0"/>
            <a:r>
              <a:rPr lang="en-GB" sz="1200" b="0" i="0" kern="1200" dirty="0">
                <a:solidFill>
                  <a:schemeClr val="tx1"/>
                </a:solidFill>
                <a:effectLst/>
                <a:latin typeface="+mn-lt"/>
                <a:ea typeface="+mn-ea"/>
                <a:cs typeface="+mn-cs"/>
              </a:rPr>
              <a:t>The notice is given by:</a:t>
            </a:r>
          </a:p>
          <a:p>
            <a:pPr fontAlgn="auto" latinLnBrk="0"/>
            <a:r>
              <a:rPr lang="en-GB" sz="1200" b="0" i="0" kern="1200" dirty="0">
                <a:solidFill>
                  <a:schemeClr val="tx1"/>
                </a:solidFill>
                <a:effectLst/>
                <a:latin typeface="+mn-lt"/>
                <a:ea typeface="+mn-ea"/>
                <a:cs typeface="+mn-cs"/>
              </a:rPr>
              <a:t>(a) advertisement in the </a:t>
            </a:r>
            <a:r>
              <a:rPr lang="en-GB" sz="1200" b="0" i="1" kern="1200" dirty="0">
                <a:solidFill>
                  <a:schemeClr val="tx1"/>
                </a:solidFill>
                <a:effectLst/>
                <a:latin typeface="+mn-lt"/>
                <a:ea typeface="+mn-ea"/>
                <a:cs typeface="+mn-cs"/>
              </a:rPr>
              <a:t>London Gazette</a:t>
            </a:r>
            <a:r>
              <a:rPr lang="en-GB" sz="1200" b="0" i="0" kern="1200" dirty="0">
                <a:solidFill>
                  <a:schemeClr val="tx1"/>
                </a:solidFill>
                <a:effectLst/>
                <a:latin typeface="+mn-lt"/>
                <a:ea typeface="+mn-ea"/>
                <a:cs typeface="+mn-cs"/>
              </a:rPr>
              <a:t>; and</a:t>
            </a:r>
          </a:p>
          <a:p>
            <a:pPr fontAlgn="auto" latinLnBrk="0"/>
            <a:r>
              <a:rPr lang="en-GB" sz="1200" b="0" i="0" kern="1200" dirty="0">
                <a:solidFill>
                  <a:schemeClr val="tx1"/>
                </a:solidFill>
                <a:effectLst/>
                <a:latin typeface="+mn-lt"/>
                <a:ea typeface="+mn-ea"/>
                <a:cs typeface="+mn-cs"/>
              </a:rPr>
              <a:t>(b) advertisement in a newspaper circulating in the district in which any land to be distributed is situated (in practice, often a local paper and usually ignored if there is no land in the estate); and</a:t>
            </a:r>
          </a:p>
          <a:p>
            <a:pPr fontAlgn="auto" latinLnBrk="0"/>
            <a:r>
              <a:rPr lang="en-GB" sz="1200" b="0" i="0" kern="1200" dirty="0">
                <a:solidFill>
                  <a:schemeClr val="tx1"/>
                </a:solidFill>
                <a:effectLst/>
                <a:latin typeface="+mn-lt"/>
                <a:ea typeface="+mn-ea"/>
                <a:cs typeface="+mn-cs"/>
              </a:rPr>
              <a:t>(c) advertisement in any local or national papers which might be appropriate in the circumstances (e.g. if the deceased had a business in Swansea, it might be best to advertise in the local paper there in case of creditors). If in doubt as to what advertisements are appropriate, the PRs should apply to the court for directions.</a:t>
            </a:r>
          </a:p>
          <a:p>
            <a:pPr fontAlgn="auto" latinLnBrk="0"/>
            <a:r>
              <a:rPr lang="en-GB" sz="1200" b="0" i="0" kern="1200" dirty="0">
                <a:solidFill>
                  <a:schemeClr val="tx1"/>
                </a:solidFill>
                <a:effectLst/>
                <a:latin typeface="+mn-lt"/>
                <a:ea typeface="+mn-ea"/>
                <a:cs typeface="+mn-cs"/>
              </a:rPr>
              <a:t>Once the time limit has expired, PRs may distribute the estate, having regard only to the claims of which they then have notice. They will not be personally liable to any claimant who subsequently appears and of whom they had no knowledge or notice.</a:t>
            </a:r>
          </a:p>
          <a:p>
            <a:pPr fontAlgn="auto" latinLnBrk="0"/>
            <a:r>
              <a:rPr lang="en-GB" sz="1200" b="0" i="0" kern="1200" dirty="0">
                <a:solidFill>
                  <a:schemeClr val="tx1"/>
                </a:solidFill>
                <a:effectLst/>
                <a:latin typeface="+mn-lt"/>
                <a:ea typeface="+mn-ea"/>
                <a:cs typeface="+mn-cs"/>
              </a:rPr>
              <a:t>It is important to appreciate that </a:t>
            </a:r>
            <a:r>
              <a:rPr lang="en-GB" sz="1200" b="1" i="0" kern="1200" dirty="0">
                <a:solidFill>
                  <a:schemeClr val="tx1"/>
                </a:solidFill>
                <a:effectLst/>
                <a:latin typeface="+mn-lt"/>
                <a:ea typeface="+mn-ea"/>
                <a:cs typeface="+mn-cs"/>
              </a:rPr>
              <a:t>s27</a:t>
            </a:r>
            <a:r>
              <a:rPr lang="en-GB" sz="1200" b="0" i="0" kern="1200" dirty="0">
                <a:solidFill>
                  <a:schemeClr val="tx1"/>
                </a:solidFill>
                <a:effectLst/>
                <a:latin typeface="+mn-lt"/>
                <a:ea typeface="+mn-ea"/>
                <a:cs typeface="+mn-cs"/>
              </a:rPr>
              <a:t> affords protection only to the </a:t>
            </a:r>
            <a:r>
              <a:rPr lang="en-GB" sz="1200" b="1" i="0" kern="1200" dirty="0">
                <a:solidFill>
                  <a:schemeClr val="tx1"/>
                </a:solidFill>
                <a:effectLst/>
                <a:latin typeface="+mn-lt"/>
                <a:ea typeface="+mn-ea"/>
                <a:cs typeface="+mn-cs"/>
              </a:rPr>
              <a:t>PRs</a:t>
            </a:r>
            <a:r>
              <a:rPr lang="en-GB" sz="1200" b="0" i="0" kern="1200" dirty="0">
                <a:solidFill>
                  <a:schemeClr val="tx1"/>
                </a:solidFill>
                <a:effectLst/>
                <a:latin typeface="+mn-lt"/>
                <a:ea typeface="+mn-ea"/>
                <a:cs typeface="+mn-cs"/>
              </a:rPr>
              <a:t>. A disappointed claimant may still try to recover from the persons to whom the PRs have distributed the assets (including the PRs themselves, if entitled as beneficiaries).</a:t>
            </a:r>
          </a:p>
          <a:p>
            <a:pPr fontAlgn="auto" latinLnBrk="0"/>
            <a:r>
              <a:rPr lang="en-GB" sz="1200" b="0" i="0" kern="1200" dirty="0">
                <a:solidFill>
                  <a:schemeClr val="tx1"/>
                </a:solidFill>
                <a:effectLst/>
                <a:latin typeface="+mn-lt"/>
                <a:ea typeface="+mn-ea"/>
                <a:cs typeface="+mn-cs"/>
              </a:rPr>
              <a:t>Bear in mind that administrators (with or without a will) obtain their authority from the grant, so they should not run the statutory notices until the grant has been issued. Executors can run them as soon after the date of death as they wish.</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6</a:t>
            </a:fld>
            <a:endParaRPr lang="en-GB"/>
          </a:p>
        </p:txBody>
      </p:sp>
    </p:spTree>
    <p:extLst>
      <p:ext uri="{BB962C8B-B14F-4D97-AF65-F5344CB8AC3E}">
        <p14:creationId xmlns:p14="http://schemas.microsoft.com/office/powerpoint/2010/main" val="30026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1156938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29840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11</a:t>
            </a:fld>
            <a:endParaRPr lang="en-GB"/>
          </a:p>
        </p:txBody>
      </p:sp>
    </p:spTree>
    <p:extLst>
      <p:ext uri="{BB962C8B-B14F-4D97-AF65-F5344CB8AC3E}">
        <p14:creationId xmlns:p14="http://schemas.microsoft.com/office/powerpoint/2010/main" val="3156475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12</a:t>
            </a:fld>
            <a:endParaRPr lang="en-GB"/>
          </a:p>
        </p:txBody>
      </p:sp>
    </p:spTree>
    <p:extLst>
      <p:ext uri="{BB962C8B-B14F-4D97-AF65-F5344CB8AC3E}">
        <p14:creationId xmlns:p14="http://schemas.microsoft.com/office/powerpoint/2010/main" val="27198911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17</a:t>
            </a:fld>
            <a:endParaRPr lang="en-GB"/>
          </a:p>
        </p:txBody>
      </p:sp>
    </p:spTree>
    <p:extLst>
      <p:ext uri="{BB962C8B-B14F-4D97-AF65-F5344CB8AC3E}">
        <p14:creationId xmlns:p14="http://schemas.microsoft.com/office/powerpoint/2010/main" val="373014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21</a:t>
            </a:fld>
            <a:endParaRPr lang="en-GB"/>
          </a:p>
        </p:txBody>
      </p:sp>
    </p:spTree>
    <p:extLst>
      <p:ext uri="{BB962C8B-B14F-4D97-AF65-F5344CB8AC3E}">
        <p14:creationId xmlns:p14="http://schemas.microsoft.com/office/powerpoint/2010/main" val="2867619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22</a:t>
            </a:fld>
            <a:endParaRPr lang="en-GB"/>
          </a:p>
        </p:txBody>
      </p:sp>
    </p:spTree>
    <p:extLst>
      <p:ext uri="{BB962C8B-B14F-4D97-AF65-F5344CB8AC3E}">
        <p14:creationId xmlns:p14="http://schemas.microsoft.com/office/powerpoint/2010/main" val="2899961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25</a:t>
            </a:fld>
            <a:endParaRPr lang="en-GB"/>
          </a:p>
        </p:txBody>
      </p:sp>
    </p:spTree>
    <p:extLst>
      <p:ext uri="{BB962C8B-B14F-4D97-AF65-F5344CB8AC3E}">
        <p14:creationId xmlns:p14="http://schemas.microsoft.com/office/powerpoint/2010/main" val="1875692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latinLnBrk="0"/>
            <a:r>
              <a:rPr lang="en-GB" sz="1200" b="0" i="0" kern="1200" dirty="0">
                <a:solidFill>
                  <a:schemeClr val="tx1"/>
                </a:solidFill>
                <a:effectLst/>
                <a:latin typeface="+mn-lt"/>
                <a:ea typeface="+mn-ea"/>
                <a:cs typeface="+mn-cs"/>
              </a:rPr>
              <a:t>Examples of claims under </a:t>
            </a:r>
            <a:r>
              <a:rPr lang="en-GB" sz="1200" b="1" i="0" kern="1200" dirty="0">
                <a:solidFill>
                  <a:schemeClr val="tx1"/>
                </a:solidFill>
                <a:effectLst/>
                <a:latin typeface="+mn-lt"/>
                <a:ea typeface="+mn-ea"/>
                <a:cs typeface="+mn-cs"/>
              </a:rPr>
              <a:t>Part 64</a:t>
            </a:r>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claims to determine who falls into a class of beneficiaries and the extent of any beneficial interest;</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claims concerning the rights or interests of any person claiming:</a:t>
            </a:r>
          </a:p>
          <a:p>
            <a:pPr fontAlgn="auto"/>
            <a:r>
              <a:rPr lang="en-GB" sz="1200" b="0" i="0" kern="1200" dirty="0">
                <a:solidFill>
                  <a:schemeClr val="tx1"/>
                </a:solidFill>
                <a:effectLst/>
                <a:latin typeface="+mn-lt"/>
                <a:ea typeface="+mn-ea"/>
                <a:cs typeface="+mn-cs"/>
              </a:rPr>
              <a:t>– to be a creditor of the estate, or</a:t>
            </a:r>
          </a:p>
          <a:p>
            <a:pPr fontAlgn="auto"/>
            <a:r>
              <a:rPr lang="en-GB" sz="1200" b="0" i="0" kern="1200" dirty="0">
                <a:solidFill>
                  <a:schemeClr val="tx1"/>
                </a:solidFill>
                <a:effectLst/>
                <a:latin typeface="+mn-lt"/>
                <a:ea typeface="+mn-ea"/>
                <a:cs typeface="+mn-cs"/>
              </a:rPr>
              <a:t>– to be entitled under a will or intestacy;</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claims requiring a trustee (including a PR):</a:t>
            </a:r>
          </a:p>
          <a:p>
            <a:pPr fontAlgn="auto"/>
            <a:r>
              <a:rPr lang="en-GB" sz="1200" b="0" i="0" kern="1200" dirty="0">
                <a:solidFill>
                  <a:schemeClr val="tx1"/>
                </a:solidFill>
                <a:effectLst/>
                <a:latin typeface="+mn-lt"/>
                <a:ea typeface="+mn-ea"/>
                <a:cs typeface="+mn-cs"/>
              </a:rPr>
              <a:t>– to provide and, if necessary, verify an account,</a:t>
            </a:r>
          </a:p>
          <a:p>
            <a:pPr fontAlgn="auto"/>
            <a:r>
              <a:rPr lang="en-GB" sz="1200" b="0" i="0" kern="1200" dirty="0">
                <a:solidFill>
                  <a:schemeClr val="tx1"/>
                </a:solidFill>
                <a:effectLst/>
                <a:latin typeface="+mn-lt"/>
                <a:ea typeface="+mn-ea"/>
                <a:cs typeface="+mn-cs"/>
              </a:rPr>
              <a:t>– to pay into court money held by them in their capacity as trustee, or</a:t>
            </a:r>
          </a:p>
          <a:p>
            <a:pPr fontAlgn="auto"/>
            <a:r>
              <a:rPr lang="en-GB" sz="1200" b="0" i="0" kern="1200" dirty="0">
                <a:solidFill>
                  <a:schemeClr val="tx1"/>
                </a:solidFill>
                <a:effectLst/>
                <a:latin typeface="+mn-lt"/>
                <a:ea typeface="+mn-ea"/>
                <a:cs typeface="+mn-cs"/>
              </a:rPr>
              <a:t>– to do or not to do any particular act;</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claims for an order approving any sale, purchase, compromise or other transaction by a trustee; and</a:t>
            </a:r>
          </a:p>
          <a:p>
            <a:pPr fontAlgn="auto"/>
            <a:r>
              <a:rPr lang="en-GB" sz="1200" b="0" i="0" kern="1200" dirty="0">
                <a:solidFill>
                  <a:schemeClr val="tx1"/>
                </a:solidFill>
                <a:effectLst/>
                <a:latin typeface="+mn-lt"/>
                <a:ea typeface="+mn-ea"/>
                <a:cs typeface="+mn-cs"/>
              </a:rPr>
              <a:t>•</a:t>
            </a:r>
          </a:p>
          <a:p>
            <a:pPr fontAlgn="auto"/>
            <a:r>
              <a:rPr lang="en-GB" sz="1200" b="0" i="0" kern="1200" dirty="0">
                <a:solidFill>
                  <a:schemeClr val="tx1"/>
                </a:solidFill>
                <a:effectLst/>
                <a:latin typeface="+mn-lt"/>
                <a:ea typeface="+mn-ea"/>
                <a:cs typeface="+mn-cs"/>
              </a:rPr>
              <a:t>claims for an order directing any act to be done which the court could order if a general administration order had been made.</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26</a:t>
            </a:fld>
            <a:endParaRPr lang="en-GB"/>
          </a:p>
        </p:txBody>
      </p:sp>
    </p:spTree>
    <p:extLst>
      <p:ext uri="{BB962C8B-B14F-4D97-AF65-F5344CB8AC3E}">
        <p14:creationId xmlns:p14="http://schemas.microsoft.com/office/powerpoint/2010/main" val="42637400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 B &amp; C </a:t>
            </a:r>
            <a:endParaRPr lang="en-GB" b="0" dirty="0"/>
          </a:p>
          <a:p>
            <a:pPr marL="228600" indent="-228600">
              <a:buAutoNum type="arabicPeriod"/>
            </a:pPr>
            <a:endParaRPr lang="en-GB" b="0" dirty="0"/>
          </a:p>
          <a:p>
            <a:pPr fontAlgn="auto"/>
            <a:r>
              <a:rPr lang="en-GB" sz="1200" b="0" i="0" kern="1200" dirty="0">
                <a:solidFill>
                  <a:schemeClr val="tx1"/>
                </a:solidFill>
                <a:effectLst/>
                <a:latin typeface="+mn-lt"/>
                <a:ea typeface="+mn-ea"/>
                <a:cs typeface="+mn-cs"/>
              </a:rPr>
              <a:t>A grant is not needed in respect of personal chattels. National Savings Premium Bonds up to £5,000 do not need a grant – see Administration of Estates (Small Payments) Act 1965.</a:t>
            </a:r>
          </a:p>
          <a:p>
            <a:pPr fontAlgn="auto"/>
            <a:r>
              <a:rPr lang="en-GB" sz="1200" b="0" i="0" kern="1200" dirty="0">
                <a:solidFill>
                  <a:schemeClr val="tx1"/>
                </a:solidFill>
                <a:effectLst/>
                <a:latin typeface="+mn-lt"/>
                <a:ea typeface="+mn-ea"/>
                <a:cs typeface="+mn-cs"/>
              </a:rPr>
              <a:t>A grant is not required for jointly owned assets which will pass by survivorship.</a:t>
            </a:r>
          </a:p>
          <a:p>
            <a:pPr fontAlgn="auto"/>
            <a:r>
              <a:rPr lang="en-GB" sz="1200" b="0" i="0" kern="1200" dirty="0">
                <a:solidFill>
                  <a:schemeClr val="tx1"/>
                </a:solidFill>
                <a:effectLst/>
                <a:latin typeface="+mn-lt"/>
                <a:ea typeface="+mn-ea"/>
                <a:cs typeface="+mn-cs"/>
              </a:rPr>
              <a:t>A grant will be required for a house or land owned solely by the deceased.</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27</a:t>
            </a:fld>
            <a:endParaRPr lang="en-GB"/>
          </a:p>
        </p:txBody>
      </p:sp>
    </p:spTree>
    <p:extLst>
      <p:ext uri="{BB962C8B-B14F-4D97-AF65-F5344CB8AC3E}">
        <p14:creationId xmlns:p14="http://schemas.microsoft.com/office/powerpoint/2010/main" val="774939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C</a:t>
            </a:r>
          </a:p>
          <a:p>
            <a:endParaRPr lang="en-GB" dirty="0"/>
          </a:p>
          <a:p>
            <a:r>
              <a:rPr lang="en-GB" sz="1200" b="0" i="0" kern="1200" dirty="0">
                <a:solidFill>
                  <a:schemeClr val="tx1"/>
                </a:solidFill>
                <a:effectLst/>
                <a:latin typeface="+mn-lt"/>
                <a:ea typeface="+mn-ea"/>
                <a:cs typeface="+mn-cs"/>
              </a:rPr>
              <a:t>The statutory legacy of £322,000 is payable to Priti as the surviving civil partner because Kemi died after 26 July 2023. Priti is also entitled to the personal chattels. Sunil is entitled to the remaining £200,000.</a:t>
            </a:r>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28</a:t>
            </a:fld>
            <a:endParaRPr lang="en-GB"/>
          </a:p>
        </p:txBody>
      </p:sp>
    </p:spTree>
    <p:extLst>
      <p:ext uri="{BB962C8B-B14F-4D97-AF65-F5344CB8AC3E}">
        <p14:creationId xmlns:p14="http://schemas.microsoft.com/office/powerpoint/2010/main" val="2512449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A</a:t>
            </a:r>
          </a:p>
          <a:p>
            <a:endParaRPr lang="en-GB" dirty="0"/>
          </a:p>
          <a:p>
            <a:r>
              <a:rPr lang="en-GB" b="0" dirty="0"/>
              <a:t>See </a:t>
            </a:r>
            <a:r>
              <a:rPr lang="en-GB" sz="1200" b="0" i="0" kern="1200" dirty="0">
                <a:solidFill>
                  <a:schemeClr val="tx1"/>
                </a:solidFill>
                <a:effectLst/>
                <a:latin typeface="+mn-lt"/>
                <a:ea typeface="+mn-ea"/>
                <a:cs typeface="+mn-cs"/>
              </a:rPr>
              <a:t>Sch 2 IEA 1952.</a:t>
            </a:r>
            <a:endParaRPr lang="en-GB" b="0" dirty="0"/>
          </a:p>
        </p:txBody>
      </p:sp>
      <p:sp>
        <p:nvSpPr>
          <p:cNvPr id="4" name="Slide Number Placeholder 3"/>
          <p:cNvSpPr>
            <a:spLocks noGrp="1"/>
          </p:cNvSpPr>
          <p:nvPr>
            <p:ph type="sldNum" sz="quarter" idx="5"/>
          </p:nvPr>
        </p:nvSpPr>
        <p:spPr/>
        <p:txBody>
          <a:bodyPr/>
          <a:lstStyle/>
          <a:p>
            <a:fld id="{304967E0-0B8F-4EE9-9A9D-C66EA18D06E4}" type="slidenum">
              <a:rPr lang="en-GB" smtClean="0"/>
              <a:t>29</a:t>
            </a:fld>
            <a:endParaRPr lang="en-GB"/>
          </a:p>
        </p:txBody>
      </p:sp>
    </p:spTree>
    <p:extLst>
      <p:ext uri="{BB962C8B-B14F-4D97-AF65-F5344CB8AC3E}">
        <p14:creationId xmlns:p14="http://schemas.microsoft.com/office/powerpoint/2010/main" val="3189649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11/03/2026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11/03/2026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11/03/2026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11/03/2026</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11/03/2026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assets.publishing.service.gov.uk/media/65a907fa94c997000daeb9e5/IHT400_English.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sv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6" y="999460"/>
            <a:ext cx="5698067" cy="4479852"/>
          </a:xfrm>
        </p:spPr>
        <p:txBody>
          <a:bodyPr anchor="ctr">
            <a:normAutofit/>
          </a:bodyPr>
          <a:lstStyle/>
          <a:p>
            <a:pPr>
              <a:lnSpc>
                <a:spcPct val="90000"/>
              </a:lnSpc>
            </a:pPr>
            <a:r>
              <a:rPr lang="en-GB" sz="5000"/>
              <a:t>Week 7</a:t>
            </a:r>
            <a:br>
              <a:rPr lang="en-GB" sz="5000"/>
            </a:br>
            <a:r>
              <a:rPr lang="en-GB" sz="5000"/>
              <a:t>Applying for Probate, Intestacy and Personal Representatives</a:t>
            </a:r>
            <a:br>
              <a:rPr lang="en-GB" sz="5000"/>
            </a:br>
            <a:r>
              <a:rPr lang="en-GB" sz="5000"/>
              <a:t>(see Chapter 9)</a:t>
            </a:r>
          </a:p>
        </p:txBody>
      </p:sp>
      <p:sp>
        <p:nvSpPr>
          <p:cNvPr id="9" name="Isosceles Triangle 8">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13" name="Isosceles Triangle 12">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013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77334" y="609600"/>
            <a:ext cx="8596668" cy="846451"/>
          </a:xfrm>
        </p:spPr>
        <p:txBody>
          <a:bodyPr/>
          <a:lstStyle/>
          <a:p>
            <a:r>
              <a:rPr lang="en-GB" dirty="0"/>
              <a:t>Aims: to understand ……</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65757" y="2023588"/>
            <a:ext cx="9584913" cy="4586032"/>
          </a:xfrm>
        </p:spPr>
        <p:txBody>
          <a:bodyPr>
            <a:noAutofit/>
          </a:bodyPr>
          <a:lstStyle/>
          <a:p>
            <a:pPr algn="l" fontAlgn="base">
              <a:buFont typeface="Arial" panose="020B0604020202020204" pitchFamily="34" charset="0"/>
              <a:buChar char="•"/>
            </a:pPr>
            <a:r>
              <a:rPr lang="en-GB" sz="2800" dirty="0">
                <a:solidFill>
                  <a:srgbClr val="000000"/>
                </a:solidFill>
                <a:latin typeface="Inter"/>
              </a:rPr>
              <a:t>Key steps to take when someone has died</a:t>
            </a:r>
          </a:p>
          <a:p>
            <a:pPr algn="l" fontAlgn="base">
              <a:buFont typeface="Arial" panose="020B0604020202020204" pitchFamily="34" charset="0"/>
              <a:buChar char="•"/>
            </a:pPr>
            <a:r>
              <a:rPr lang="en-GB" sz="2800" b="0" i="0" dirty="0">
                <a:solidFill>
                  <a:srgbClr val="000000"/>
                </a:solidFill>
                <a:effectLst/>
                <a:latin typeface="Inter"/>
              </a:rPr>
              <a:t>Circumstances where a grant is not required</a:t>
            </a:r>
          </a:p>
          <a:p>
            <a:pPr algn="l" fontAlgn="base">
              <a:buFont typeface="Arial" panose="020B0604020202020204" pitchFamily="34" charset="0"/>
              <a:buChar char="•"/>
            </a:pPr>
            <a:r>
              <a:rPr lang="en-GB" sz="2800" dirty="0">
                <a:solidFill>
                  <a:srgbClr val="000000"/>
                </a:solidFill>
                <a:latin typeface="Inter"/>
              </a:rPr>
              <a:t>How to apply for a grant</a:t>
            </a:r>
          </a:p>
          <a:p>
            <a:pPr algn="l" fontAlgn="base">
              <a:buFont typeface="Arial" panose="020B0604020202020204" pitchFamily="34" charset="0"/>
              <a:buChar char="•"/>
            </a:pPr>
            <a:r>
              <a:rPr lang="en-GB" sz="2800" b="0" i="0" dirty="0">
                <a:solidFill>
                  <a:srgbClr val="000000"/>
                </a:solidFill>
                <a:effectLst/>
                <a:latin typeface="Inter"/>
              </a:rPr>
              <a:t>Intestacy (outline)</a:t>
            </a:r>
          </a:p>
          <a:p>
            <a:pPr algn="l" fontAlgn="base">
              <a:buFont typeface="Arial" panose="020B0604020202020204" pitchFamily="34" charset="0"/>
              <a:buChar char="•"/>
            </a:pPr>
            <a:r>
              <a:rPr lang="en-GB" sz="2800" dirty="0">
                <a:solidFill>
                  <a:srgbClr val="000000"/>
                </a:solidFill>
                <a:latin typeface="Inter"/>
              </a:rPr>
              <a:t>Powers, duties and responsibilities of personal representatives (“PRs”)</a:t>
            </a:r>
            <a:endParaRPr lang="en-GB" sz="2800" b="0" i="0" dirty="0">
              <a:solidFill>
                <a:srgbClr val="000000"/>
              </a:solidFill>
              <a:effectLst/>
              <a:latin typeface="Inter"/>
            </a:endParaRP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a:xfrm>
            <a:off x="1043950" y="1179151"/>
            <a:ext cx="3300646" cy="4463889"/>
          </a:xfrm>
        </p:spPr>
        <p:txBody>
          <a:bodyPr anchor="ctr">
            <a:normAutofit/>
          </a:bodyPr>
          <a:lstStyle/>
          <a:p>
            <a:r>
              <a:rPr lang="en-GB" dirty="0"/>
              <a:t>Preliminary steps:</a:t>
            </a:r>
          </a:p>
        </p:txBody>
      </p:sp>
      <p:sp>
        <p:nvSpPr>
          <p:cNvPr id="26" name="Isosceles Triangle 25">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Content Placeholder 2">
            <a:extLst>
              <a:ext uri="{FF2B5EF4-FFF2-40B4-BE49-F238E27FC236}">
                <a16:creationId xmlns:a16="http://schemas.microsoft.com/office/drawing/2014/main" id="{1219EEDE-3E6A-6B11-77D0-C6B19A26AA2B}"/>
              </a:ext>
            </a:extLst>
          </p:cNvPr>
          <p:cNvSpPr>
            <a:spLocks noGrp="1"/>
          </p:cNvSpPr>
          <p:nvPr>
            <p:ph idx="1"/>
          </p:nvPr>
        </p:nvSpPr>
        <p:spPr>
          <a:xfrm>
            <a:off x="4978918" y="1109145"/>
            <a:ext cx="6341016" cy="4603900"/>
          </a:xfrm>
        </p:spPr>
        <p:txBody>
          <a:bodyPr anchor="ctr">
            <a:normAutofit/>
          </a:bodyPr>
          <a:lstStyle/>
          <a:p>
            <a:r>
              <a:rPr lang="en-GB" dirty="0"/>
              <a:t>When someone dies</a:t>
            </a:r>
          </a:p>
          <a:p>
            <a:r>
              <a:rPr lang="en-GB" dirty="0"/>
              <a:t>Register the death</a:t>
            </a:r>
          </a:p>
          <a:p>
            <a:r>
              <a:rPr lang="en-GB" dirty="0"/>
              <a:t>Notify government organisations, banks etc</a:t>
            </a:r>
          </a:p>
          <a:p>
            <a:r>
              <a:rPr lang="en-GB" dirty="0"/>
              <a:t>Locate the will (if there is one)</a:t>
            </a:r>
          </a:p>
          <a:p>
            <a:r>
              <a:rPr lang="en-GB" dirty="0"/>
              <a:t>Arrange the funeral (unless Will needs to be checked first</a:t>
            </a:r>
          </a:p>
          <a:p>
            <a:r>
              <a:rPr lang="en-GB" dirty="0"/>
              <a:t>Consult legal adviser? If so, identify the client</a:t>
            </a:r>
          </a:p>
          <a:p>
            <a:r>
              <a:rPr lang="en-GB" dirty="0"/>
              <a:t>Who is the client? Executors (if there is a will)</a:t>
            </a:r>
          </a:p>
          <a:p>
            <a:pPr marL="0" indent="0">
              <a:buNone/>
            </a:pPr>
            <a:endParaRPr lang="en-GB" dirty="0"/>
          </a:p>
        </p:txBody>
      </p:sp>
      <p:sp>
        <p:nvSpPr>
          <p:cNvPr id="30" name="Isosceles Triangle 2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a:xfrm>
            <a:off x="725972" y="327259"/>
            <a:ext cx="8596668" cy="1320800"/>
          </a:xfrm>
        </p:spPr>
        <p:txBody>
          <a:bodyPr>
            <a:normAutofit/>
          </a:bodyPr>
          <a:lstStyle/>
          <a:p>
            <a:r>
              <a:rPr lang="en-GB" sz="3200" dirty="0"/>
              <a:t>Initial steps for the Legal Adviser?</a:t>
            </a:r>
          </a:p>
        </p:txBody>
      </p:sp>
      <p:sp>
        <p:nvSpPr>
          <p:cNvPr id="3" name="Content Placeholder 2">
            <a:extLst>
              <a:ext uri="{FF2B5EF4-FFF2-40B4-BE49-F238E27FC236}">
                <a16:creationId xmlns:a16="http://schemas.microsoft.com/office/drawing/2014/main" id="{F66D5448-94CB-3523-7CBA-8DE653156D13}"/>
              </a:ext>
            </a:extLst>
          </p:cNvPr>
          <p:cNvSpPr>
            <a:spLocks noGrp="1"/>
          </p:cNvSpPr>
          <p:nvPr>
            <p:ph idx="1"/>
          </p:nvPr>
        </p:nvSpPr>
        <p:spPr>
          <a:xfrm>
            <a:off x="422680" y="1122766"/>
            <a:ext cx="9694086" cy="5633310"/>
          </a:xfrm>
        </p:spPr>
        <p:txBody>
          <a:bodyPr>
            <a:noAutofit/>
          </a:bodyPr>
          <a:lstStyle/>
          <a:p>
            <a:r>
              <a:rPr lang="en-GB" sz="1500" dirty="0">
                <a:solidFill>
                  <a:schemeClr val="tx1"/>
                </a:solidFill>
                <a:latin typeface="+mj-lt"/>
              </a:rPr>
              <a:t>Where the deceased left a will, the executors will be the clients, and the legal adviser must carry out the standard client care requirements, including the money-laundering checks. </a:t>
            </a:r>
          </a:p>
          <a:p>
            <a:r>
              <a:rPr lang="en-GB" sz="1500" dirty="0">
                <a:solidFill>
                  <a:schemeClr val="tx1"/>
                </a:solidFill>
                <a:latin typeface="+mj-lt"/>
              </a:rPr>
              <a:t>See the executors / other appropriate relatives for initial interview. Can be conducted at the office or you may may visit at home if personally known. Information gathering exercise and helpful if the deceased’s financial documentation is put together as much as possible before hand. </a:t>
            </a:r>
          </a:p>
          <a:p>
            <a:r>
              <a:rPr lang="en-GB" sz="1500" dirty="0">
                <a:solidFill>
                  <a:schemeClr val="tx1"/>
                </a:solidFill>
                <a:latin typeface="+mj-lt"/>
              </a:rPr>
              <a:t>Obtain approval for firm’s fees  - ***before you do the work*** - normal practice to prepare a </a:t>
            </a:r>
            <a:r>
              <a:rPr lang="en-GB" sz="1500" dirty="0" err="1">
                <a:solidFill>
                  <a:schemeClr val="tx1"/>
                </a:solidFill>
                <a:latin typeface="+mj-lt"/>
              </a:rPr>
              <a:t>ToB</a:t>
            </a:r>
            <a:r>
              <a:rPr lang="en-GB" sz="1500" dirty="0">
                <a:solidFill>
                  <a:schemeClr val="tx1"/>
                </a:solidFill>
                <a:latin typeface="+mj-lt"/>
              </a:rPr>
              <a:t> letter and explain how your fees are worked out and a cost estimate. If your costs exceed the agreed estimates, clients may refuse to pay. See Outcome 5.7 CILEX Code of Conduct and para 8.7 SRA Code of Conduct 2019.</a:t>
            </a:r>
          </a:p>
          <a:p>
            <a:r>
              <a:rPr lang="en-GB" sz="1500" dirty="0">
                <a:solidFill>
                  <a:schemeClr val="tx1"/>
                </a:solidFill>
                <a:latin typeface="+mj-lt"/>
              </a:rPr>
              <a:t>Open a file – standard letters (see next slide)</a:t>
            </a:r>
          </a:p>
          <a:p>
            <a:r>
              <a:rPr lang="en-GB" sz="1500" dirty="0">
                <a:solidFill>
                  <a:schemeClr val="tx1"/>
                </a:solidFill>
                <a:latin typeface="+mj-lt"/>
              </a:rPr>
              <a:t>Value the estate – instruct valuation expert according to nature of assets i.e. antique furniture</a:t>
            </a:r>
          </a:p>
          <a:p>
            <a:r>
              <a:rPr lang="en-GB" sz="1500" dirty="0">
                <a:solidFill>
                  <a:schemeClr val="tx1"/>
                </a:solidFill>
                <a:latin typeface="+mj-lt"/>
              </a:rPr>
              <a:t>Organise statutory adverts under s 27 Trustee Act 1925 (see next slides)</a:t>
            </a:r>
          </a:p>
          <a:p>
            <a:r>
              <a:rPr lang="en-GB" sz="1500" dirty="0">
                <a:solidFill>
                  <a:schemeClr val="tx1"/>
                </a:solidFill>
                <a:latin typeface="+mj-lt"/>
              </a:rPr>
              <a:t>Must ensure the person applying for the Grant has the right to do so. If concern or doubt, then apply for CAVEAT via Court application to consider the matter (creates a pause in the Grant process to allow for challenge)</a:t>
            </a:r>
          </a:p>
          <a:p>
            <a:r>
              <a:rPr lang="en-GB" sz="1500" dirty="0">
                <a:solidFill>
                  <a:schemeClr val="tx1"/>
                </a:solidFill>
                <a:latin typeface="+mj-lt"/>
              </a:rPr>
              <a:t>Person applying for a caveat must be:</a:t>
            </a:r>
          </a:p>
          <a:p>
            <a:pPr lvl="1"/>
            <a:r>
              <a:rPr lang="en-GB" sz="1500" dirty="0">
                <a:solidFill>
                  <a:schemeClr val="tx1"/>
                </a:solidFill>
                <a:latin typeface="+mj-lt"/>
              </a:rPr>
              <a:t>Over 18</a:t>
            </a:r>
          </a:p>
          <a:p>
            <a:pPr lvl="1"/>
            <a:r>
              <a:rPr lang="en-GB" sz="1500" dirty="0">
                <a:solidFill>
                  <a:schemeClr val="tx1"/>
                </a:solidFill>
                <a:latin typeface="+mj-lt"/>
              </a:rPr>
              <a:t>Have an ‘interest’ in the estate</a:t>
            </a:r>
          </a:p>
          <a:p>
            <a:pPr lvl="1"/>
            <a:r>
              <a:rPr lang="en-GB" sz="1500" dirty="0">
                <a:solidFill>
                  <a:schemeClr val="tx1"/>
                </a:solidFill>
                <a:latin typeface="+mj-lt"/>
              </a:rPr>
              <a:t>Have a ‘contrary’ interest to the applicant for the Grant</a:t>
            </a:r>
          </a:p>
        </p:txBody>
      </p:sp>
    </p:spTree>
    <p:extLst>
      <p:ext uri="{BB962C8B-B14F-4D97-AF65-F5344CB8AC3E}">
        <p14:creationId xmlns:p14="http://schemas.microsoft.com/office/powerpoint/2010/main" val="297058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37AC696-9383-CB3D-E2A7-44191F15A6B9}"/>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Standard letters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A0F909-3C39-5644-2C4E-8FAD541F5D0E}"/>
              </a:ext>
            </a:extLst>
          </p:cNvPr>
          <p:cNvGraphicFramePr>
            <a:graphicFrameLocks noGrp="1"/>
          </p:cNvGraphicFramePr>
          <p:nvPr>
            <p:ph idx="1"/>
            <p:extLst>
              <p:ext uri="{D42A27DB-BD31-4B8C-83A1-F6EECF244321}">
                <p14:modId xmlns:p14="http://schemas.microsoft.com/office/powerpoint/2010/main" val="65094742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5221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623E85B-6525-687C-5A0B-A25E05308AF4}"/>
              </a:ext>
            </a:extLst>
          </p:cNvPr>
          <p:cNvSpPr>
            <a:spLocks noGrp="1"/>
          </p:cNvSpPr>
          <p:nvPr>
            <p:ph type="title"/>
          </p:nvPr>
        </p:nvSpPr>
        <p:spPr>
          <a:xfrm>
            <a:off x="643467" y="816638"/>
            <a:ext cx="3367359" cy="5224724"/>
          </a:xfrm>
        </p:spPr>
        <p:txBody>
          <a:bodyPr anchor="ctr">
            <a:normAutofit/>
          </a:bodyPr>
          <a:lstStyle/>
          <a:p>
            <a:r>
              <a:rPr lang="en-GB" sz="3300"/>
              <a:t>Statutory advertisements?</a:t>
            </a:r>
          </a:p>
        </p:txBody>
      </p:sp>
      <p:sp>
        <p:nvSpPr>
          <p:cNvPr id="3" name="Content Placeholder 2">
            <a:extLst>
              <a:ext uri="{FF2B5EF4-FFF2-40B4-BE49-F238E27FC236}">
                <a16:creationId xmlns:a16="http://schemas.microsoft.com/office/drawing/2014/main" id="{576D8567-69B3-3A70-22F9-DCFACB81254D}"/>
              </a:ext>
            </a:extLst>
          </p:cNvPr>
          <p:cNvSpPr>
            <a:spLocks noGrp="1"/>
          </p:cNvSpPr>
          <p:nvPr>
            <p:ph idx="1"/>
          </p:nvPr>
        </p:nvSpPr>
        <p:spPr>
          <a:xfrm>
            <a:off x="4654295" y="816638"/>
            <a:ext cx="4619706" cy="5224724"/>
          </a:xfrm>
        </p:spPr>
        <p:txBody>
          <a:bodyPr anchor="ctr">
            <a:normAutofit lnSpcReduction="10000"/>
          </a:bodyPr>
          <a:lstStyle/>
          <a:p>
            <a:pPr>
              <a:lnSpc>
                <a:spcPct val="90000"/>
              </a:lnSpc>
            </a:pPr>
            <a:r>
              <a:rPr lang="en-GB" sz="1500"/>
              <a:t>S 27 Trustee Act 1925</a:t>
            </a:r>
          </a:p>
          <a:p>
            <a:pPr>
              <a:lnSpc>
                <a:spcPct val="90000"/>
              </a:lnSpc>
            </a:pPr>
            <a:r>
              <a:rPr lang="en-GB" sz="1500"/>
              <a:t>.. To protect PRs against personal liability if claimant unknown at point of distributing assets comes forward later</a:t>
            </a:r>
          </a:p>
          <a:p>
            <a:pPr>
              <a:lnSpc>
                <a:spcPct val="90000"/>
              </a:lnSpc>
            </a:pPr>
            <a:r>
              <a:rPr lang="en-GB" sz="1500"/>
              <a:t>Notice of intention to distribute is given by ads in:</a:t>
            </a:r>
          </a:p>
          <a:p>
            <a:pPr lvl="1">
              <a:lnSpc>
                <a:spcPct val="90000"/>
              </a:lnSpc>
            </a:pPr>
            <a:r>
              <a:rPr lang="en-GB" sz="1500"/>
              <a:t>London Gazette</a:t>
            </a:r>
          </a:p>
          <a:p>
            <a:pPr lvl="1">
              <a:lnSpc>
                <a:spcPct val="90000"/>
              </a:lnSpc>
            </a:pPr>
            <a:r>
              <a:rPr lang="en-GB" sz="1500"/>
              <a:t>Local paper in respect of land to be distributed</a:t>
            </a:r>
          </a:p>
          <a:p>
            <a:pPr lvl="1">
              <a:lnSpc>
                <a:spcPct val="90000"/>
              </a:lnSpc>
            </a:pPr>
            <a:r>
              <a:rPr lang="en-GB" sz="1500"/>
              <a:t>Local/National papers appropriate for where business was or creditors might be</a:t>
            </a:r>
          </a:p>
          <a:p>
            <a:pPr>
              <a:lnSpc>
                <a:spcPct val="90000"/>
              </a:lnSpc>
            </a:pPr>
            <a:endParaRPr lang="en-GB" sz="1500"/>
          </a:p>
          <a:p>
            <a:pPr>
              <a:lnSpc>
                <a:spcPct val="90000"/>
              </a:lnSpc>
            </a:pPr>
            <a:r>
              <a:rPr lang="en-GB" sz="1500"/>
              <a:t>Once time limit expired, PRs can distribute the estate free from personal liability</a:t>
            </a:r>
          </a:p>
          <a:p>
            <a:pPr>
              <a:lnSpc>
                <a:spcPct val="90000"/>
              </a:lnSpc>
            </a:pPr>
            <a:r>
              <a:rPr lang="en-GB" sz="1500"/>
              <a:t>A late claimant will then have to claim against the beneficiaries</a:t>
            </a:r>
          </a:p>
          <a:p>
            <a:pPr>
              <a:lnSpc>
                <a:spcPct val="90000"/>
              </a:lnSpc>
            </a:pPr>
            <a:r>
              <a:rPr lang="en-GB" sz="1500"/>
              <a:t>Executors can place ads any time after date of death</a:t>
            </a:r>
          </a:p>
          <a:p>
            <a:pPr>
              <a:lnSpc>
                <a:spcPct val="90000"/>
              </a:lnSpc>
            </a:pPr>
            <a:r>
              <a:rPr lang="en-GB" sz="1500"/>
              <a:t>Administrators need the grant first</a:t>
            </a:r>
          </a:p>
          <a:p>
            <a:pPr marL="0" indent="0">
              <a:lnSpc>
                <a:spcPct val="90000"/>
              </a:lnSpc>
              <a:buNone/>
            </a:pPr>
            <a:endParaRPr lang="en-GB" sz="1500"/>
          </a:p>
        </p:txBody>
      </p:sp>
    </p:spTree>
    <p:extLst>
      <p:ext uri="{BB962C8B-B14F-4D97-AF65-F5344CB8AC3E}">
        <p14:creationId xmlns:p14="http://schemas.microsoft.com/office/powerpoint/2010/main" val="2827972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B94EB-F14D-9F58-4632-1DFEF21C1590}"/>
              </a:ext>
            </a:extLst>
          </p:cNvPr>
          <p:cNvSpPr>
            <a:spLocks noGrp="1"/>
          </p:cNvSpPr>
          <p:nvPr>
            <p:ph type="title"/>
          </p:nvPr>
        </p:nvSpPr>
        <p:spPr/>
        <p:txBody>
          <a:bodyPr/>
          <a:lstStyle/>
          <a:p>
            <a:r>
              <a:rPr lang="en-GB" dirty="0"/>
              <a:t>What is a Citation?</a:t>
            </a:r>
          </a:p>
        </p:txBody>
      </p:sp>
      <p:sp>
        <p:nvSpPr>
          <p:cNvPr id="3" name="Content Placeholder 2">
            <a:extLst>
              <a:ext uri="{FF2B5EF4-FFF2-40B4-BE49-F238E27FC236}">
                <a16:creationId xmlns:a16="http://schemas.microsoft.com/office/drawing/2014/main" id="{4DD51369-E4D4-EE16-2664-6912921E656A}"/>
              </a:ext>
            </a:extLst>
          </p:cNvPr>
          <p:cNvSpPr>
            <a:spLocks noGrp="1"/>
          </p:cNvSpPr>
          <p:nvPr>
            <p:ph idx="1"/>
          </p:nvPr>
        </p:nvSpPr>
        <p:spPr/>
        <p:txBody>
          <a:bodyPr>
            <a:noAutofit/>
          </a:bodyPr>
          <a:lstStyle/>
          <a:p>
            <a:r>
              <a:rPr lang="en-GB" sz="2000" dirty="0"/>
              <a:t>Generally, personal representatives have the “</a:t>
            </a:r>
            <a:r>
              <a:rPr lang="en-GB" sz="2000" b="1" dirty="0"/>
              <a:t>executor’s year</a:t>
            </a:r>
            <a:r>
              <a:rPr lang="en-GB" sz="2000" dirty="0"/>
              <a:t>” from the date of death within which to administer an estate. This is not a binding or legal timeframe but is taken as the generally accepted length of time that it will take to deal with the administration. </a:t>
            </a:r>
          </a:p>
          <a:p>
            <a:r>
              <a:rPr lang="en-GB" sz="2000" dirty="0"/>
              <a:t>Unsurprisingly, a potential beneficiary will want the administration dealt with in a timely fashion to ensure that they receive their entitlement. </a:t>
            </a:r>
          </a:p>
          <a:p>
            <a:r>
              <a:rPr lang="en-GB" sz="2000" dirty="0"/>
              <a:t>In general terms, a citation is a method to try to advance the estate administration by forcing a party with a right to the grant to act.</a:t>
            </a:r>
          </a:p>
          <a:p>
            <a:endParaRPr lang="en-GB" sz="2000" dirty="0"/>
          </a:p>
        </p:txBody>
      </p:sp>
    </p:spTree>
    <p:extLst>
      <p:ext uri="{BB962C8B-B14F-4D97-AF65-F5344CB8AC3E}">
        <p14:creationId xmlns:p14="http://schemas.microsoft.com/office/powerpoint/2010/main" val="411899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EC24F-1494-2051-DFEE-9A4E73193529}"/>
              </a:ext>
            </a:extLst>
          </p:cNvPr>
          <p:cNvSpPr>
            <a:spLocks noGrp="1"/>
          </p:cNvSpPr>
          <p:nvPr>
            <p:ph type="title"/>
          </p:nvPr>
        </p:nvSpPr>
        <p:spPr>
          <a:xfrm>
            <a:off x="677334" y="609600"/>
            <a:ext cx="8596668" cy="700216"/>
          </a:xfrm>
        </p:spPr>
        <p:txBody>
          <a:bodyPr>
            <a:normAutofit/>
          </a:bodyPr>
          <a:lstStyle/>
          <a:p>
            <a:r>
              <a:rPr lang="en-GB" sz="3200" dirty="0"/>
              <a:t>Administration of the deceased’s property</a:t>
            </a:r>
          </a:p>
        </p:txBody>
      </p:sp>
      <p:sp>
        <p:nvSpPr>
          <p:cNvPr id="3" name="Content Placeholder 2">
            <a:extLst>
              <a:ext uri="{FF2B5EF4-FFF2-40B4-BE49-F238E27FC236}">
                <a16:creationId xmlns:a16="http://schemas.microsoft.com/office/drawing/2014/main" id="{DE3206D6-99BA-8637-283F-A6CEB86CCA92}"/>
              </a:ext>
            </a:extLst>
          </p:cNvPr>
          <p:cNvSpPr>
            <a:spLocks noGrp="1"/>
          </p:cNvSpPr>
          <p:nvPr>
            <p:ph sz="half" idx="1"/>
          </p:nvPr>
        </p:nvSpPr>
        <p:spPr>
          <a:xfrm>
            <a:off x="405485" y="1488614"/>
            <a:ext cx="4562561" cy="4685042"/>
          </a:xfrm>
          <a:ln>
            <a:solidFill>
              <a:schemeClr val="bg2">
                <a:lumMod val="25000"/>
              </a:schemeClr>
            </a:solidFill>
          </a:ln>
        </p:spPr>
        <p:txBody>
          <a:bodyPr>
            <a:normAutofit fontScale="92500"/>
          </a:bodyPr>
          <a:lstStyle/>
          <a:p>
            <a:r>
              <a:rPr lang="en-GB" sz="2400" dirty="0">
                <a:highlight>
                  <a:srgbClr val="FFFF00"/>
                </a:highlight>
              </a:rPr>
              <a:t>Pre Grant</a:t>
            </a:r>
            <a:r>
              <a:rPr lang="en-GB" sz="2400" dirty="0"/>
              <a:t>, the PRs will:</a:t>
            </a:r>
          </a:p>
          <a:p>
            <a:r>
              <a:rPr lang="en-GB" sz="2400" dirty="0"/>
              <a:t>Establish whether a will exists</a:t>
            </a:r>
          </a:p>
          <a:p>
            <a:r>
              <a:rPr lang="en-GB" sz="2400" dirty="0"/>
              <a:t>Contact all relevant asset/liability holding financial institutions</a:t>
            </a:r>
          </a:p>
          <a:p>
            <a:r>
              <a:rPr lang="en-GB" sz="2400" dirty="0"/>
              <a:t>Obtain valuations</a:t>
            </a:r>
          </a:p>
          <a:p>
            <a:r>
              <a:rPr lang="en-GB" sz="2400" dirty="0"/>
              <a:t>Advise beneficiaries of their entitlement</a:t>
            </a:r>
          </a:p>
          <a:p>
            <a:r>
              <a:rPr lang="en-GB" sz="2400" dirty="0"/>
              <a:t>Prepare IHT forms and pay tax</a:t>
            </a:r>
          </a:p>
          <a:p>
            <a:r>
              <a:rPr lang="en-GB" sz="2400" dirty="0"/>
              <a:t>Apply for Grant</a:t>
            </a:r>
          </a:p>
          <a:p>
            <a:endParaRPr lang="en-GB" dirty="0"/>
          </a:p>
        </p:txBody>
      </p:sp>
      <p:sp>
        <p:nvSpPr>
          <p:cNvPr id="4" name="Content Placeholder 3">
            <a:extLst>
              <a:ext uri="{FF2B5EF4-FFF2-40B4-BE49-F238E27FC236}">
                <a16:creationId xmlns:a16="http://schemas.microsoft.com/office/drawing/2014/main" id="{FD30A6E0-499A-BBEC-C0F4-5B482CC0112D}"/>
              </a:ext>
            </a:extLst>
          </p:cNvPr>
          <p:cNvSpPr>
            <a:spLocks noGrp="1"/>
          </p:cNvSpPr>
          <p:nvPr>
            <p:ph sz="half" idx="2"/>
          </p:nvPr>
        </p:nvSpPr>
        <p:spPr>
          <a:xfrm>
            <a:off x="5625795" y="1488613"/>
            <a:ext cx="4184034" cy="3880773"/>
          </a:xfrm>
          <a:ln>
            <a:solidFill>
              <a:schemeClr val="tx2">
                <a:lumMod val="60000"/>
                <a:lumOff val="40000"/>
              </a:schemeClr>
            </a:solidFill>
          </a:ln>
        </p:spPr>
        <p:txBody>
          <a:bodyPr>
            <a:normAutofit fontScale="92500"/>
          </a:bodyPr>
          <a:lstStyle/>
          <a:p>
            <a:r>
              <a:rPr lang="en-GB" sz="2400" dirty="0">
                <a:highlight>
                  <a:srgbClr val="00FF00"/>
                </a:highlight>
              </a:rPr>
              <a:t>Post Grant</a:t>
            </a:r>
            <a:r>
              <a:rPr lang="en-GB" sz="2400" dirty="0"/>
              <a:t>, PRs will:</a:t>
            </a:r>
          </a:p>
          <a:p>
            <a:r>
              <a:rPr lang="en-GB" sz="2400" dirty="0"/>
              <a:t>Collect in the assets</a:t>
            </a:r>
          </a:p>
          <a:p>
            <a:r>
              <a:rPr lang="en-GB" sz="2400" dirty="0"/>
              <a:t>Pay liabilities</a:t>
            </a:r>
          </a:p>
          <a:p>
            <a:r>
              <a:rPr lang="en-GB" sz="2400" dirty="0"/>
              <a:t>Prepare estate accounts for beneficiaries to approve</a:t>
            </a:r>
          </a:p>
          <a:p>
            <a:r>
              <a:rPr lang="en-GB" sz="2400" dirty="0"/>
              <a:t>Distribute the estate</a:t>
            </a:r>
          </a:p>
        </p:txBody>
      </p:sp>
    </p:spTree>
    <p:extLst>
      <p:ext uri="{BB962C8B-B14F-4D97-AF65-F5344CB8AC3E}">
        <p14:creationId xmlns:p14="http://schemas.microsoft.com/office/powerpoint/2010/main" val="2367668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Circumstances where a grant is not required.</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049106"/>
            <a:ext cx="9549968" cy="4759787"/>
          </a:xfrm>
        </p:spPr>
        <p:txBody>
          <a:bodyPr>
            <a:noAutofit/>
          </a:bodyPr>
          <a:lstStyle/>
          <a:p>
            <a:r>
              <a:rPr lang="en-GB" sz="2400" dirty="0"/>
              <a:t>Small payments AE (Small Payments) Act 1965 (upper limit of £5000 per item </a:t>
            </a:r>
            <a:r>
              <a:rPr lang="en-GB" sz="2400" dirty="0" err="1"/>
              <a:t>e.g</a:t>
            </a:r>
            <a:r>
              <a:rPr lang="en-GB" sz="2400" dirty="0"/>
              <a:t> National Savings accounts, Premium Bonds, Building Soc accounts, death payments from trade/friendly/industrial societies)</a:t>
            </a:r>
          </a:p>
          <a:p>
            <a:r>
              <a:rPr lang="en-GB" sz="2400" dirty="0"/>
              <a:t>Life assurance policy in favour to spouse/civil partner/children – sum can be paid directly to trustees</a:t>
            </a:r>
          </a:p>
          <a:p>
            <a:r>
              <a:rPr lang="en-GB" sz="2400" dirty="0"/>
              <a:t>Pension schemes – </a:t>
            </a:r>
          </a:p>
          <a:p>
            <a:r>
              <a:rPr lang="en-GB" sz="2400" dirty="0"/>
              <a:t>Life interest in property (right to reside for life or to receive income for life – does not form part of the B’s estate when the B subsequently dies – the interest dies with the Beneficiary</a:t>
            </a:r>
          </a:p>
          <a:p>
            <a:r>
              <a:rPr lang="en-GB" sz="2400" dirty="0"/>
              <a:t>Statutory nominations – property nominated outside of a will (can only do this for deposits into friendly/industrial/provident societies – max limit = £5000, and note requirements 9.2.6)</a:t>
            </a:r>
          </a:p>
        </p:txBody>
      </p:sp>
    </p:spTree>
    <p:extLst>
      <p:ext uri="{BB962C8B-B14F-4D97-AF65-F5344CB8AC3E}">
        <p14:creationId xmlns:p14="http://schemas.microsoft.com/office/powerpoint/2010/main" val="662760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1320800"/>
          </a:xfrm>
        </p:spPr>
        <p:txBody>
          <a:bodyPr/>
          <a:lstStyle/>
          <a:p>
            <a:r>
              <a:rPr lang="en-GB" dirty="0"/>
              <a:t>Circumstances where a grant is not required.</a:t>
            </a:r>
          </a:p>
        </p:txBody>
      </p:sp>
      <p:sp>
        <p:nvSpPr>
          <p:cNvPr id="3" name="Content Placeholder 2">
            <a:extLst>
              <a:ext uri="{FF2B5EF4-FFF2-40B4-BE49-F238E27FC236}">
                <a16:creationId xmlns:a16="http://schemas.microsoft.com/office/drawing/2014/main" id="{C426F114-8154-B64B-FEA7-CC68ED5CB812}"/>
              </a:ext>
            </a:extLst>
          </p:cNvPr>
          <p:cNvSpPr>
            <a:spLocks noGrp="1"/>
          </p:cNvSpPr>
          <p:nvPr>
            <p:ph idx="1"/>
          </p:nvPr>
        </p:nvSpPr>
        <p:spPr>
          <a:xfrm>
            <a:off x="503913" y="1693564"/>
            <a:ext cx="9549968" cy="4759787"/>
          </a:xfrm>
        </p:spPr>
        <p:txBody>
          <a:bodyPr>
            <a:noAutofit/>
          </a:bodyPr>
          <a:lstStyle/>
          <a:p>
            <a:r>
              <a:rPr lang="en-GB" sz="2800" dirty="0"/>
              <a:t> Property held as joint tenants – right of survivorship and passes automatically to survivor</a:t>
            </a:r>
          </a:p>
          <a:p>
            <a:r>
              <a:rPr lang="en-GB" sz="2800" dirty="0"/>
              <a:t>Property does not pass to the PR and no grant is required.</a:t>
            </a:r>
          </a:p>
          <a:p>
            <a:r>
              <a:rPr lang="en-GB" sz="2800" dirty="0"/>
              <a:t>However, property does form part of estate for IHT calculations (see next slide)</a:t>
            </a:r>
          </a:p>
          <a:p>
            <a:r>
              <a:rPr lang="en-GB" sz="2800" dirty="0"/>
              <a:t>Also, the PR will need a grant to deal with the remainder of the estate</a:t>
            </a:r>
          </a:p>
        </p:txBody>
      </p:sp>
    </p:spTree>
    <p:extLst>
      <p:ext uri="{BB962C8B-B14F-4D97-AF65-F5344CB8AC3E}">
        <p14:creationId xmlns:p14="http://schemas.microsoft.com/office/powerpoint/2010/main" val="1532475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3CBCB-F3A9-C7A1-C44F-575109D1B2DE}"/>
              </a:ext>
            </a:extLst>
          </p:cNvPr>
          <p:cNvSpPr>
            <a:spLocks noGrp="1"/>
          </p:cNvSpPr>
          <p:nvPr>
            <p:ph type="title"/>
          </p:nvPr>
        </p:nvSpPr>
        <p:spPr>
          <a:xfrm>
            <a:off x="220133" y="167813"/>
            <a:ext cx="9549967" cy="814681"/>
          </a:xfrm>
        </p:spPr>
        <p:txBody>
          <a:bodyPr>
            <a:normAutofit fontScale="90000"/>
          </a:bodyPr>
          <a:lstStyle/>
          <a:p>
            <a:r>
              <a:rPr lang="en-GB"/>
              <a:t>Circumstances where a grant is not required</a:t>
            </a:r>
            <a:br>
              <a:rPr lang="en-GB"/>
            </a:br>
            <a:endParaRPr lang="en-GB" dirty="0"/>
          </a:p>
        </p:txBody>
      </p:sp>
      <p:pic>
        <p:nvPicPr>
          <p:cNvPr id="4" name="Picture 3">
            <a:extLst>
              <a:ext uri="{FF2B5EF4-FFF2-40B4-BE49-F238E27FC236}">
                <a16:creationId xmlns:a16="http://schemas.microsoft.com/office/drawing/2014/main" id="{A9E4490F-0332-AE7C-6C16-3D47716152EB}"/>
              </a:ext>
            </a:extLst>
          </p:cNvPr>
          <p:cNvPicPr>
            <a:picLocks noChangeAspect="1"/>
          </p:cNvPicPr>
          <p:nvPr/>
        </p:nvPicPr>
        <p:blipFill>
          <a:blip r:embed="rId3"/>
          <a:stretch>
            <a:fillRect/>
          </a:stretch>
        </p:blipFill>
        <p:spPr>
          <a:xfrm>
            <a:off x="942109" y="982494"/>
            <a:ext cx="8308896" cy="5987223"/>
          </a:xfrm>
          <a:prstGeom prst="rect">
            <a:avLst/>
          </a:prstGeom>
        </p:spPr>
      </p:pic>
    </p:spTree>
    <p:extLst>
      <p:ext uri="{BB962C8B-B14F-4D97-AF65-F5344CB8AC3E}">
        <p14:creationId xmlns:p14="http://schemas.microsoft.com/office/powerpoint/2010/main" val="897827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49FAE-9808-A74B-9CEA-0E73FD0D68F6}"/>
              </a:ext>
            </a:extLst>
          </p:cNvPr>
          <p:cNvSpPr>
            <a:spLocks noGrp="1"/>
          </p:cNvSpPr>
          <p:nvPr>
            <p:ph type="title"/>
          </p:nvPr>
        </p:nvSpPr>
        <p:spPr>
          <a:xfrm>
            <a:off x="240517" y="504765"/>
            <a:ext cx="10097444" cy="729967"/>
          </a:xfrm>
        </p:spPr>
        <p:txBody>
          <a:bodyPr>
            <a:normAutofit/>
          </a:bodyPr>
          <a:lstStyle/>
          <a:p>
            <a:r>
              <a:rPr lang="en-GB" b="1" dirty="0"/>
              <a:t>Applying for a grant of probate - outline</a:t>
            </a:r>
          </a:p>
        </p:txBody>
      </p:sp>
      <p:sp>
        <p:nvSpPr>
          <p:cNvPr id="3" name="Content Placeholder 2">
            <a:extLst>
              <a:ext uri="{FF2B5EF4-FFF2-40B4-BE49-F238E27FC236}">
                <a16:creationId xmlns:a16="http://schemas.microsoft.com/office/drawing/2014/main" id="{5B8AC7D5-DBAF-D76E-9C0E-C73FCDAEDFDF}"/>
              </a:ext>
            </a:extLst>
          </p:cNvPr>
          <p:cNvSpPr>
            <a:spLocks noGrp="1"/>
          </p:cNvSpPr>
          <p:nvPr>
            <p:ph idx="1"/>
          </p:nvPr>
        </p:nvSpPr>
        <p:spPr>
          <a:xfrm>
            <a:off x="193924" y="1869675"/>
            <a:ext cx="10778876" cy="5364092"/>
          </a:xfrm>
        </p:spPr>
        <p:txBody>
          <a:bodyPr>
            <a:noAutofit/>
          </a:bodyPr>
          <a:lstStyle/>
          <a:p>
            <a:r>
              <a:rPr lang="en-GB" sz="2400" dirty="0"/>
              <a:t>In order to apply for a grant of probate, the executors will need to provide you with details of the values of all the deceased’s assets, or at least estimates, as well as their debts at the date of death. The size and nature of their assets determines which forms must be completed.</a:t>
            </a:r>
          </a:p>
          <a:p>
            <a:r>
              <a:rPr lang="en-GB" sz="2400" dirty="0"/>
              <a:t>First step = is the estate liable for IHT or is it an ‘excepted’ estate (NOT liable for IHT)</a:t>
            </a:r>
          </a:p>
          <a:p>
            <a:r>
              <a:rPr lang="en-GB" sz="2400" dirty="0"/>
              <a:t>If liable (large or complex estate): Form IHT400 process</a:t>
            </a:r>
          </a:p>
          <a:p>
            <a:r>
              <a:rPr lang="en-GB" sz="2400" dirty="0"/>
              <a:t>If not liable, excepted estate:  Form IHT 205 process sent direct to Probate Registry (not HMRC)</a:t>
            </a:r>
          </a:p>
        </p:txBody>
      </p:sp>
    </p:spTree>
    <p:extLst>
      <p:ext uri="{BB962C8B-B14F-4D97-AF65-F5344CB8AC3E}">
        <p14:creationId xmlns:p14="http://schemas.microsoft.com/office/powerpoint/2010/main" val="827184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EA21-AAA6-B550-9358-BD6D2ECEFA92}"/>
              </a:ext>
            </a:extLst>
          </p:cNvPr>
          <p:cNvSpPr>
            <a:spLocks noGrp="1"/>
          </p:cNvSpPr>
          <p:nvPr>
            <p:ph type="title"/>
          </p:nvPr>
        </p:nvSpPr>
        <p:spPr>
          <a:xfrm>
            <a:off x="377789" y="156238"/>
            <a:ext cx="9917094" cy="900052"/>
          </a:xfrm>
        </p:spPr>
        <p:txBody>
          <a:bodyPr/>
          <a:lstStyle/>
          <a:p>
            <a:r>
              <a:rPr lang="en-GB" dirty="0"/>
              <a:t>Form IHT400 (</a:t>
            </a:r>
            <a:r>
              <a:rPr lang="en-GB" sz="3200" dirty="0"/>
              <a:t>where IHT is applicable/payable</a:t>
            </a:r>
            <a:r>
              <a:rPr lang="en-GB" dirty="0"/>
              <a:t>)</a:t>
            </a:r>
          </a:p>
        </p:txBody>
      </p:sp>
      <p:sp>
        <p:nvSpPr>
          <p:cNvPr id="3" name="Content Placeholder 2">
            <a:extLst>
              <a:ext uri="{FF2B5EF4-FFF2-40B4-BE49-F238E27FC236}">
                <a16:creationId xmlns:a16="http://schemas.microsoft.com/office/drawing/2014/main" id="{21BFE70D-1F78-4042-2FAE-C3B25F6EC469}"/>
              </a:ext>
            </a:extLst>
          </p:cNvPr>
          <p:cNvSpPr>
            <a:spLocks noGrp="1"/>
          </p:cNvSpPr>
          <p:nvPr>
            <p:ph idx="1"/>
          </p:nvPr>
        </p:nvSpPr>
        <p:spPr>
          <a:xfrm>
            <a:off x="235898" y="897049"/>
            <a:ext cx="10058985" cy="5631292"/>
          </a:xfrm>
        </p:spPr>
        <p:txBody>
          <a:bodyPr>
            <a:normAutofit/>
          </a:bodyPr>
          <a:lstStyle/>
          <a:p>
            <a:r>
              <a:rPr lang="en-GB" sz="2000" dirty="0"/>
              <a:t>Obtain IHT reference number (online from HMRC) – can take 2 weeks</a:t>
            </a:r>
          </a:p>
          <a:p>
            <a:r>
              <a:rPr lang="en-GB" sz="2000" dirty="0"/>
              <a:t>Arrange payment to HMRC from deceased’s bank ( Form IHT423), together with</a:t>
            </a:r>
          </a:p>
          <a:p>
            <a:pPr lvl="1"/>
            <a:r>
              <a:rPr lang="en-GB" sz="2000" dirty="0"/>
              <a:t>Form IHT 400, and</a:t>
            </a:r>
          </a:p>
          <a:p>
            <a:pPr lvl="1"/>
            <a:r>
              <a:rPr lang="en-GB" sz="2000" dirty="0"/>
              <a:t>Form IHT 421 (which will be stamped and returned)</a:t>
            </a:r>
          </a:p>
          <a:p>
            <a:r>
              <a:rPr lang="en-GB" sz="2000" dirty="0"/>
              <a:t>HMRC send receipt/stamped IHT 421 (either back to PR or direct to Probate Reg)</a:t>
            </a:r>
          </a:p>
          <a:p>
            <a:r>
              <a:rPr lang="en-GB" sz="2000" dirty="0"/>
              <a:t>Apply for Grant of Probate (GOP) by sending</a:t>
            </a:r>
          </a:p>
          <a:p>
            <a:pPr lvl="1"/>
            <a:r>
              <a:rPr lang="en-GB" sz="2000" dirty="0"/>
              <a:t>Form PA1P ( or online if legal professional)</a:t>
            </a:r>
          </a:p>
          <a:p>
            <a:pPr lvl="1"/>
            <a:r>
              <a:rPr lang="en-GB" sz="2000" dirty="0"/>
              <a:t>The Will</a:t>
            </a:r>
          </a:p>
          <a:p>
            <a:pPr lvl="1"/>
            <a:r>
              <a:rPr lang="en-GB" sz="2000" dirty="0"/>
              <a:t>Any supplementary required evidence (</a:t>
            </a:r>
            <a:r>
              <a:rPr lang="en-GB" sz="2000" dirty="0" err="1"/>
              <a:t>eg</a:t>
            </a:r>
            <a:r>
              <a:rPr lang="en-GB" sz="2000" dirty="0"/>
              <a:t> if will damaged)</a:t>
            </a:r>
          </a:p>
          <a:p>
            <a:pPr lvl="1"/>
            <a:r>
              <a:rPr lang="en-GB" sz="2000" dirty="0"/>
              <a:t>Registry fee</a:t>
            </a:r>
          </a:p>
          <a:p>
            <a:pPr lvl="1"/>
            <a:r>
              <a:rPr lang="en-GB" sz="2000" dirty="0"/>
              <a:t>Stamped IHT 421</a:t>
            </a:r>
          </a:p>
          <a:p>
            <a:pPr marL="457200" lvl="1" indent="0">
              <a:buNone/>
            </a:pPr>
            <a:r>
              <a:rPr lang="en-GB" sz="2000" b="1" dirty="0"/>
              <a:t>GOP will then be awarded</a:t>
            </a:r>
          </a:p>
          <a:p>
            <a:endParaRPr lang="en-GB" dirty="0"/>
          </a:p>
        </p:txBody>
      </p:sp>
    </p:spTree>
    <p:extLst>
      <p:ext uri="{BB962C8B-B14F-4D97-AF65-F5344CB8AC3E}">
        <p14:creationId xmlns:p14="http://schemas.microsoft.com/office/powerpoint/2010/main" val="449839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C7ABE-533A-AAF8-943B-744B4FA660B9}"/>
              </a:ext>
            </a:extLst>
          </p:cNvPr>
          <p:cNvSpPr>
            <a:spLocks noGrp="1"/>
          </p:cNvSpPr>
          <p:nvPr>
            <p:ph type="title"/>
          </p:nvPr>
        </p:nvSpPr>
        <p:spPr>
          <a:xfrm>
            <a:off x="519679" y="212834"/>
            <a:ext cx="8596668" cy="793531"/>
          </a:xfrm>
        </p:spPr>
        <p:txBody>
          <a:bodyPr/>
          <a:lstStyle/>
          <a:p>
            <a:r>
              <a:rPr lang="en-GB" dirty="0"/>
              <a:t>What’s on Form IHT400?</a:t>
            </a:r>
          </a:p>
        </p:txBody>
      </p:sp>
      <p:sp>
        <p:nvSpPr>
          <p:cNvPr id="3" name="Content Placeholder 2">
            <a:extLst>
              <a:ext uri="{FF2B5EF4-FFF2-40B4-BE49-F238E27FC236}">
                <a16:creationId xmlns:a16="http://schemas.microsoft.com/office/drawing/2014/main" id="{779845C1-C197-0A61-6782-A95899A61763}"/>
              </a:ext>
            </a:extLst>
          </p:cNvPr>
          <p:cNvSpPr>
            <a:spLocks noGrp="1"/>
          </p:cNvSpPr>
          <p:nvPr>
            <p:ph idx="1"/>
          </p:nvPr>
        </p:nvSpPr>
        <p:spPr>
          <a:xfrm>
            <a:off x="677333" y="1488613"/>
            <a:ext cx="9333769" cy="4759787"/>
          </a:xfrm>
        </p:spPr>
        <p:txBody>
          <a:bodyPr>
            <a:normAutofit/>
          </a:bodyPr>
          <a:lstStyle/>
          <a:p>
            <a:r>
              <a:rPr lang="en-GB" dirty="0"/>
              <a:t>Details of deceased, estate and PRs</a:t>
            </a:r>
          </a:p>
          <a:p>
            <a:r>
              <a:rPr lang="en-GB" dirty="0"/>
              <a:t>Details of any supplementary forms set</a:t>
            </a:r>
          </a:p>
          <a:p>
            <a:r>
              <a:rPr lang="en-GB" dirty="0"/>
              <a:t>Details of assets of the estate</a:t>
            </a:r>
          </a:p>
          <a:p>
            <a:r>
              <a:rPr lang="en-GB" dirty="0"/>
              <a:t>Details of liabilities of the estate</a:t>
            </a:r>
          </a:p>
          <a:p>
            <a:r>
              <a:rPr lang="en-GB" dirty="0"/>
              <a:t>Summary of value of the estate and any tax reliefs or exemptions applicable</a:t>
            </a:r>
          </a:p>
          <a:p>
            <a:r>
              <a:rPr lang="en-GB" dirty="0"/>
              <a:t>Calculation of the tax liability</a:t>
            </a:r>
          </a:p>
          <a:p>
            <a:endParaRPr lang="en-GB" dirty="0"/>
          </a:p>
          <a:p>
            <a:r>
              <a:rPr lang="en-GB" dirty="0"/>
              <a:t>In order to pay the tax, many banks/building societies will release money direct to pay the IHT (on receipt of Form IHT423 with reference number)</a:t>
            </a:r>
          </a:p>
          <a:p>
            <a:r>
              <a:rPr lang="en-GB" dirty="0"/>
              <a:t>If insufficient funds or property needs to be sold, then PRs can obtain a loan to be repaid after GOP is obtained or pay the IHT in instalments (over 10 years or earlier once asset is sold) </a:t>
            </a:r>
          </a:p>
        </p:txBody>
      </p:sp>
      <p:sp>
        <p:nvSpPr>
          <p:cNvPr id="4" name="TextBox 3">
            <a:extLst>
              <a:ext uri="{FF2B5EF4-FFF2-40B4-BE49-F238E27FC236}">
                <a16:creationId xmlns:a16="http://schemas.microsoft.com/office/drawing/2014/main" id="{D4A9A22C-A067-3010-C814-602E751BFA08}"/>
              </a:ext>
            </a:extLst>
          </p:cNvPr>
          <p:cNvSpPr txBox="1"/>
          <p:nvPr/>
        </p:nvSpPr>
        <p:spPr>
          <a:xfrm>
            <a:off x="6096000" y="842282"/>
            <a:ext cx="3962400" cy="646331"/>
          </a:xfrm>
          <a:prstGeom prst="rect">
            <a:avLst/>
          </a:prstGeom>
          <a:noFill/>
        </p:spPr>
        <p:txBody>
          <a:bodyPr wrap="square" rtlCol="0">
            <a:spAutoFit/>
          </a:bodyPr>
          <a:lstStyle/>
          <a:p>
            <a:r>
              <a:rPr lang="en-GB" dirty="0">
                <a:hlinkClick r:id="rId2"/>
              </a:rPr>
              <a:t>IHT400– Inheritance Tax account (publishing.service.gov.uk)</a:t>
            </a:r>
            <a:endParaRPr lang="en-GB" dirty="0"/>
          </a:p>
        </p:txBody>
      </p:sp>
    </p:spTree>
    <p:extLst>
      <p:ext uri="{BB962C8B-B14F-4D97-AF65-F5344CB8AC3E}">
        <p14:creationId xmlns:p14="http://schemas.microsoft.com/office/powerpoint/2010/main" val="3318895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EA21-AAA6-B550-9358-BD6D2ECEFA92}"/>
              </a:ext>
            </a:extLst>
          </p:cNvPr>
          <p:cNvSpPr>
            <a:spLocks noGrp="1"/>
          </p:cNvSpPr>
          <p:nvPr>
            <p:ph type="title"/>
          </p:nvPr>
        </p:nvSpPr>
        <p:spPr>
          <a:xfrm>
            <a:off x="377789" y="156238"/>
            <a:ext cx="9917094" cy="900052"/>
          </a:xfrm>
        </p:spPr>
        <p:txBody>
          <a:bodyPr>
            <a:normAutofit/>
          </a:bodyPr>
          <a:lstStyle/>
          <a:p>
            <a:r>
              <a:rPr lang="en-GB" dirty="0"/>
              <a:t>Form IHT 205 (</a:t>
            </a:r>
            <a:r>
              <a:rPr lang="en-GB" sz="3200" dirty="0"/>
              <a:t>where IHT is not payable/excepted</a:t>
            </a:r>
            <a:r>
              <a:rPr lang="en-GB" dirty="0"/>
              <a:t>)</a:t>
            </a:r>
          </a:p>
        </p:txBody>
      </p:sp>
      <p:sp>
        <p:nvSpPr>
          <p:cNvPr id="3" name="Content Placeholder 2">
            <a:extLst>
              <a:ext uri="{FF2B5EF4-FFF2-40B4-BE49-F238E27FC236}">
                <a16:creationId xmlns:a16="http://schemas.microsoft.com/office/drawing/2014/main" id="{21BFE70D-1F78-4042-2FAE-C3B25F6EC469}"/>
              </a:ext>
            </a:extLst>
          </p:cNvPr>
          <p:cNvSpPr>
            <a:spLocks noGrp="1"/>
          </p:cNvSpPr>
          <p:nvPr>
            <p:ph idx="1"/>
          </p:nvPr>
        </p:nvSpPr>
        <p:spPr>
          <a:xfrm>
            <a:off x="497988" y="1226708"/>
            <a:ext cx="10058985" cy="5631292"/>
          </a:xfrm>
        </p:spPr>
        <p:txBody>
          <a:bodyPr>
            <a:normAutofit/>
          </a:bodyPr>
          <a:lstStyle/>
          <a:p>
            <a:r>
              <a:rPr lang="en-GB" sz="2800" dirty="0"/>
              <a:t>Complete Form IHT 205 </a:t>
            </a:r>
          </a:p>
          <a:p>
            <a:r>
              <a:rPr lang="en-GB" sz="2800" dirty="0"/>
              <a:t>Submit Form IHT 205 to Probate Registry, along with </a:t>
            </a:r>
          </a:p>
          <a:p>
            <a:pPr lvl="1"/>
            <a:r>
              <a:rPr lang="en-GB" sz="2800" dirty="0"/>
              <a:t>Form PA1P (or online if legal professional)</a:t>
            </a:r>
          </a:p>
          <a:p>
            <a:pPr lvl="1"/>
            <a:r>
              <a:rPr lang="en-GB" sz="2800" dirty="0"/>
              <a:t>The Will</a:t>
            </a:r>
          </a:p>
          <a:p>
            <a:pPr lvl="1"/>
            <a:r>
              <a:rPr lang="en-GB" sz="2800" dirty="0"/>
              <a:t>Any supplementary required evidence (</a:t>
            </a:r>
            <a:r>
              <a:rPr lang="en-GB" sz="2800" dirty="0" err="1"/>
              <a:t>eg</a:t>
            </a:r>
            <a:r>
              <a:rPr lang="en-GB" sz="2800" dirty="0"/>
              <a:t> if will damaged)</a:t>
            </a:r>
          </a:p>
          <a:p>
            <a:pPr lvl="1"/>
            <a:r>
              <a:rPr lang="en-GB" sz="2800" dirty="0"/>
              <a:t>Registry fee</a:t>
            </a:r>
          </a:p>
          <a:p>
            <a:pPr marL="457200" lvl="1" indent="0">
              <a:buNone/>
            </a:pPr>
            <a:endParaRPr lang="en-GB" sz="2800" dirty="0"/>
          </a:p>
          <a:p>
            <a:pPr marL="457200" lvl="1" indent="0">
              <a:buNone/>
            </a:pPr>
            <a:r>
              <a:rPr lang="en-GB" sz="2800" b="1" dirty="0"/>
              <a:t>GOP will then be awarded</a:t>
            </a:r>
          </a:p>
          <a:p>
            <a:endParaRPr lang="en-GB" dirty="0"/>
          </a:p>
        </p:txBody>
      </p:sp>
    </p:spTree>
    <p:extLst>
      <p:ext uri="{BB962C8B-B14F-4D97-AF65-F5344CB8AC3E}">
        <p14:creationId xmlns:p14="http://schemas.microsoft.com/office/powerpoint/2010/main" val="641321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48FC-F789-1AFB-9989-E4C3E2331405}"/>
              </a:ext>
            </a:extLst>
          </p:cNvPr>
          <p:cNvSpPr>
            <a:spLocks noGrp="1"/>
          </p:cNvSpPr>
          <p:nvPr>
            <p:ph type="title"/>
          </p:nvPr>
        </p:nvSpPr>
        <p:spPr>
          <a:xfrm>
            <a:off x="248499" y="251621"/>
            <a:ext cx="8596668" cy="721021"/>
          </a:xfrm>
        </p:spPr>
        <p:txBody>
          <a:bodyPr/>
          <a:lstStyle/>
          <a:p>
            <a:r>
              <a:rPr lang="en-GB" dirty="0"/>
              <a:t>Documents sent to Probate Registry</a:t>
            </a:r>
          </a:p>
        </p:txBody>
      </p:sp>
      <p:sp>
        <p:nvSpPr>
          <p:cNvPr id="3" name="Content Placeholder 2">
            <a:extLst>
              <a:ext uri="{FF2B5EF4-FFF2-40B4-BE49-F238E27FC236}">
                <a16:creationId xmlns:a16="http://schemas.microsoft.com/office/drawing/2014/main" id="{D8807B6B-A9C9-2862-08AC-870781372B22}"/>
              </a:ext>
            </a:extLst>
          </p:cNvPr>
          <p:cNvSpPr>
            <a:spLocks noGrp="1"/>
          </p:cNvSpPr>
          <p:nvPr>
            <p:ph idx="1"/>
          </p:nvPr>
        </p:nvSpPr>
        <p:spPr>
          <a:xfrm>
            <a:off x="368651" y="1025384"/>
            <a:ext cx="9252934" cy="3459253"/>
          </a:xfrm>
        </p:spPr>
        <p:txBody>
          <a:bodyPr>
            <a:normAutofit/>
          </a:bodyPr>
          <a:lstStyle/>
          <a:p>
            <a:r>
              <a:rPr lang="en-GB" sz="2000" dirty="0"/>
              <a:t>Form PA1P (unless PR is legal professional in which case online application)</a:t>
            </a:r>
          </a:p>
          <a:p>
            <a:r>
              <a:rPr lang="en-GB" sz="2000" dirty="0"/>
              <a:t>Original will and codicils</a:t>
            </a:r>
          </a:p>
          <a:p>
            <a:r>
              <a:rPr lang="en-GB" sz="2000" dirty="0"/>
              <a:t>Affidavits: to rectify any flaws e.g. issues with execution or lack of attestation clause OR to explain tears/marks/burns/unattested alterations</a:t>
            </a:r>
          </a:p>
          <a:p>
            <a:r>
              <a:rPr lang="en-GB" sz="2000" dirty="0"/>
              <a:t>Fees: no fee where value of estate &lt;£5000,  £155 if &gt;£5000 or £8 if deceased was a member of the armed forces and died in service. </a:t>
            </a:r>
          </a:p>
          <a:p>
            <a:r>
              <a:rPr lang="en-GB" sz="2000" dirty="0"/>
              <a:t>Request suitable number of Office Copies of the GOP</a:t>
            </a:r>
          </a:p>
          <a:p>
            <a:r>
              <a:rPr lang="en-GB" sz="2000" dirty="0"/>
              <a:t>GOP and office copies usually sent back within 14 days.</a:t>
            </a:r>
          </a:p>
        </p:txBody>
      </p:sp>
      <p:sp>
        <p:nvSpPr>
          <p:cNvPr id="4" name="TextBox 3">
            <a:extLst>
              <a:ext uri="{FF2B5EF4-FFF2-40B4-BE49-F238E27FC236}">
                <a16:creationId xmlns:a16="http://schemas.microsoft.com/office/drawing/2014/main" id="{5247C842-3AB8-1EA1-555B-25F4BF9E525A}"/>
              </a:ext>
            </a:extLst>
          </p:cNvPr>
          <p:cNvSpPr txBox="1"/>
          <p:nvPr/>
        </p:nvSpPr>
        <p:spPr>
          <a:xfrm>
            <a:off x="889233" y="4756558"/>
            <a:ext cx="8295536" cy="1200329"/>
          </a:xfrm>
          <a:prstGeom prst="rect">
            <a:avLst/>
          </a:prstGeom>
          <a:noFill/>
        </p:spPr>
        <p:txBody>
          <a:bodyPr wrap="square" rtlCol="0">
            <a:spAutoFit/>
          </a:bodyPr>
          <a:lstStyle/>
          <a:p>
            <a:r>
              <a:rPr lang="en-GB" b="1" dirty="0"/>
              <a:t>NOTE:</a:t>
            </a:r>
            <a:r>
              <a:rPr lang="en-GB" dirty="0"/>
              <a:t> </a:t>
            </a:r>
            <a:r>
              <a:rPr lang="en-GB" dirty="0">
                <a:solidFill>
                  <a:schemeClr val="bg2">
                    <a:lumMod val="50000"/>
                  </a:schemeClr>
                </a:solidFill>
              </a:rPr>
              <a:t>All legal firms are now required to make online applications for GOP, Letter of Administration (with or w/out will annexed) and can manage/view progress more effectively.  Original Will and IHT documentation must still be sent in PAPER form, and will be scanned uploaded by the court service</a:t>
            </a:r>
          </a:p>
        </p:txBody>
      </p:sp>
    </p:spTree>
    <p:extLst>
      <p:ext uri="{BB962C8B-B14F-4D97-AF65-F5344CB8AC3E}">
        <p14:creationId xmlns:p14="http://schemas.microsoft.com/office/powerpoint/2010/main" val="2623095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BEE0-E908-1263-6C2A-E8556958D091}"/>
              </a:ext>
            </a:extLst>
          </p:cNvPr>
          <p:cNvSpPr>
            <a:spLocks noGrp="1"/>
          </p:cNvSpPr>
          <p:nvPr>
            <p:ph type="title"/>
          </p:nvPr>
        </p:nvSpPr>
        <p:spPr>
          <a:xfrm>
            <a:off x="316233" y="156238"/>
            <a:ext cx="8596668" cy="1320800"/>
          </a:xfrm>
        </p:spPr>
        <p:txBody>
          <a:bodyPr>
            <a:normAutofit/>
          </a:bodyPr>
          <a:lstStyle/>
          <a:p>
            <a:r>
              <a:rPr lang="en-GB" sz="3200" dirty="0"/>
              <a:t>Intestacy</a:t>
            </a:r>
          </a:p>
        </p:txBody>
      </p:sp>
      <p:sp>
        <p:nvSpPr>
          <p:cNvPr id="3" name="Content Placeholder 2">
            <a:extLst>
              <a:ext uri="{FF2B5EF4-FFF2-40B4-BE49-F238E27FC236}">
                <a16:creationId xmlns:a16="http://schemas.microsoft.com/office/drawing/2014/main" id="{2F961608-443E-EDB1-D45E-8A6D42962866}"/>
              </a:ext>
            </a:extLst>
          </p:cNvPr>
          <p:cNvSpPr>
            <a:spLocks noGrp="1"/>
          </p:cNvSpPr>
          <p:nvPr>
            <p:ph idx="1"/>
          </p:nvPr>
        </p:nvSpPr>
        <p:spPr>
          <a:xfrm>
            <a:off x="316233" y="1016107"/>
            <a:ext cx="9468429" cy="5594418"/>
          </a:xfrm>
        </p:spPr>
        <p:txBody>
          <a:bodyPr>
            <a:noAutofit/>
          </a:bodyPr>
          <a:lstStyle/>
          <a:p>
            <a:r>
              <a:rPr lang="en-GB" dirty="0">
                <a:solidFill>
                  <a:schemeClr val="tx1"/>
                </a:solidFill>
              </a:rPr>
              <a:t>Wholly intestate: person dies without having made a will, either by choice, or not realising the need or not realising previous will has been revoked by marriage. </a:t>
            </a:r>
          </a:p>
          <a:p>
            <a:r>
              <a:rPr lang="en-GB" dirty="0">
                <a:solidFill>
                  <a:schemeClr val="tx1"/>
                </a:solidFill>
              </a:rPr>
              <a:t>If person dies intestate, </a:t>
            </a:r>
            <a:r>
              <a:rPr lang="en-GB" b="1" dirty="0">
                <a:solidFill>
                  <a:schemeClr val="tx1"/>
                </a:solidFill>
              </a:rPr>
              <a:t>AEA 1925 s.46</a:t>
            </a:r>
            <a:r>
              <a:rPr lang="en-GB" dirty="0">
                <a:solidFill>
                  <a:schemeClr val="tx1"/>
                </a:solidFill>
              </a:rPr>
              <a:t> applies to determine division and distribution of the deceased’s estate</a:t>
            </a:r>
          </a:p>
          <a:p>
            <a:r>
              <a:rPr lang="en-GB" dirty="0">
                <a:solidFill>
                  <a:schemeClr val="tx1"/>
                </a:solidFill>
              </a:rPr>
              <a:t>Legal advisor must determine ASAP who are the relatives of the deceased and the size of the estate. </a:t>
            </a:r>
          </a:p>
          <a:p>
            <a:r>
              <a:rPr lang="en-GB" dirty="0">
                <a:solidFill>
                  <a:schemeClr val="tx1"/>
                </a:solidFill>
              </a:rPr>
              <a:t>Remember that these relatives, in a particular order of priority will apply for the grant of letters of administration.</a:t>
            </a:r>
          </a:p>
          <a:p>
            <a:pPr fontAlgn="auto"/>
            <a:r>
              <a:rPr lang="en-GB" dirty="0">
                <a:solidFill>
                  <a:schemeClr val="tx1"/>
                </a:solidFill>
              </a:rPr>
              <a:t>***</a:t>
            </a:r>
            <a:r>
              <a:rPr lang="en-GB" b="1" dirty="0">
                <a:solidFill>
                  <a:schemeClr val="tx1"/>
                </a:solidFill>
              </a:rPr>
              <a:t>Inheritance and Trustees’ Powers Act 2014 ( ITPA 2014</a:t>
            </a:r>
            <a:r>
              <a:rPr lang="en-GB" dirty="0">
                <a:solidFill>
                  <a:schemeClr val="tx1"/>
                </a:solidFill>
              </a:rPr>
              <a:t>)*** sets out rule on surviving spouse/civil partner entitlement: For deaths from 26 July 2023 onwards the following rules apply.</a:t>
            </a:r>
          </a:p>
          <a:p>
            <a:pPr lvl="1"/>
            <a:r>
              <a:rPr lang="en-GB" sz="1800" dirty="0">
                <a:solidFill>
                  <a:schemeClr val="tx1"/>
                </a:solidFill>
              </a:rPr>
              <a:t>If only spouse and no children or grandchildren = spouse takes entire estate</a:t>
            </a:r>
          </a:p>
          <a:p>
            <a:pPr lvl="1"/>
            <a:r>
              <a:rPr lang="en-GB" sz="1800" dirty="0">
                <a:solidFill>
                  <a:schemeClr val="tx1"/>
                </a:solidFill>
              </a:rPr>
              <a:t>If children/grandchildren, spouse gets:</a:t>
            </a:r>
          </a:p>
          <a:p>
            <a:pPr lvl="2"/>
            <a:r>
              <a:rPr lang="en-GB" sz="1800" dirty="0">
                <a:solidFill>
                  <a:schemeClr val="tx1"/>
                </a:solidFill>
              </a:rPr>
              <a:t>Statutory legacy of £270,000</a:t>
            </a:r>
          </a:p>
          <a:p>
            <a:pPr lvl="2"/>
            <a:r>
              <a:rPr lang="en-GB" sz="1800" dirty="0">
                <a:solidFill>
                  <a:schemeClr val="tx1"/>
                </a:solidFill>
              </a:rPr>
              <a:t>Personal chattels (defined in s.3 ITPA as tangible, moveable property other than money)</a:t>
            </a:r>
          </a:p>
          <a:p>
            <a:pPr lvl="2"/>
            <a:r>
              <a:rPr lang="en-GB" sz="1800" dirty="0">
                <a:solidFill>
                  <a:schemeClr val="tx1"/>
                </a:solidFill>
              </a:rPr>
              <a:t>Half of remainder of estate</a:t>
            </a:r>
          </a:p>
        </p:txBody>
      </p:sp>
    </p:spTree>
    <p:extLst>
      <p:ext uri="{BB962C8B-B14F-4D97-AF65-F5344CB8AC3E}">
        <p14:creationId xmlns:p14="http://schemas.microsoft.com/office/powerpoint/2010/main" val="1951870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BEE0-E908-1263-6C2A-E8556958D091}"/>
              </a:ext>
            </a:extLst>
          </p:cNvPr>
          <p:cNvSpPr>
            <a:spLocks noGrp="1"/>
          </p:cNvSpPr>
          <p:nvPr>
            <p:ph type="title"/>
          </p:nvPr>
        </p:nvSpPr>
        <p:spPr>
          <a:xfrm>
            <a:off x="234694" y="319316"/>
            <a:ext cx="2054218" cy="1684210"/>
          </a:xfrm>
        </p:spPr>
        <p:txBody>
          <a:bodyPr>
            <a:normAutofit fontScale="90000"/>
          </a:bodyPr>
          <a:lstStyle/>
          <a:p>
            <a:r>
              <a:rPr lang="en-GB" dirty="0"/>
              <a:t>Intestacy- see fig 9.4</a:t>
            </a:r>
          </a:p>
        </p:txBody>
      </p:sp>
      <p:pic>
        <p:nvPicPr>
          <p:cNvPr id="7" name="Picture 6">
            <a:extLst>
              <a:ext uri="{FF2B5EF4-FFF2-40B4-BE49-F238E27FC236}">
                <a16:creationId xmlns:a16="http://schemas.microsoft.com/office/drawing/2014/main" id="{E9E20B86-C44C-5017-CD00-3D31E6605A50}"/>
              </a:ext>
            </a:extLst>
          </p:cNvPr>
          <p:cNvPicPr>
            <a:picLocks noChangeAspect="1"/>
          </p:cNvPicPr>
          <p:nvPr/>
        </p:nvPicPr>
        <p:blipFill>
          <a:blip r:embed="rId2"/>
          <a:stretch>
            <a:fillRect/>
          </a:stretch>
        </p:blipFill>
        <p:spPr>
          <a:xfrm>
            <a:off x="2521881" y="91785"/>
            <a:ext cx="6825966" cy="6584540"/>
          </a:xfrm>
          <a:prstGeom prst="rect">
            <a:avLst/>
          </a:prstGeom>
        </p:spPr>
      </p:pic>
    </p:spTree>
    <p:extLst>
      <p:ext uri="{BB962C8B-B14F-4D97-AF65-F5344CB8AC3E}">
        <p14:creationId xmlns:p14="http://schemas.microsoft.com/office/powerpoint/2010/main" val="357571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1D89B-204A-A478-7E31-7729A7467562}"/>
              </a:ext>
            </a:extLst>
          </p:cNvPr>
          <p:cNvSpPr>
            <a:spLocks noGrp="1"/>
          </p:cNvSpPr>
          <p:nvPr>
            <p:ph type="title"/>
          </p:nvPr>
        </p:nvSpPr>
        <p:spPr/>
        <p:txBody>
          <a:bodyPr/>
          <a:lstStyle/>
          <a:p>
            <a:r>
              <a:rPr lang="en-GB" dirty="0"/>
              <a:t>The Grant</a:t>
            </a:r>
          </a:p>
        </p:txBody>
      </p:sp>
      <p:sp>
        <p:nvSpPr>
          <p:cNvPr id="3" name="Content Placeholder 2">
            <a:extLst>
              <a:ext uri="{FF2B5EF4-FFF2-40B4-BE49-F238E27FC236}">
                <a16:creationId xmlns:a16="http://schemas.microsoft.com/office/drawing/2014/main" id="{1C5E96DB-748B-8342-B163-D0A5C69F3F22}"/>
              </a:ext>
            </a:extLst>
          </p:cNvPr>
          <p:cNvSpPr>
            <a:spLocks noGrp="1"/>
          </p:cNvSpPr>
          <p:nvPr>
            <p:ph idx="1"/>
          </p:nvPr>
        </p:nvSpPr>
        <p:spPr>
          <a:xfrm>
            <a:off x="593445" y="1388801"/>
            <a:ext cx="8596668" cy="4944887"/>
          </a:xfrm>
        </p:spPr>
        <p:txBody>
          <a:bodyPr>
            <a:normAutofit fontScale="55000" lnSpcReduction="20000"/>
          </a:bodyPr>
          <a:lstStyle/>
          <a:p>
            <a:r>
              <a:rPr lang="en-GB" sz="3600" dirty="0"/>
              <a:t>The Administrator does not have authority until the grant is obtained  other than to safeguard assets and to do what is necessary to obtain the grant.</a:t>
            </a:r>
          </a:p>
          <a:p>
            <a:r>
              <a:rPr lang="en-GB" sz="3600" dirty="0"/>
              <a:t>Entitlement to grant: those who have a beneficial interest in a share in the estate (see list in Chapter 8) and hold the entitlement in a list of priority. Those lower down will need someone higher up to renounce if the person lower down wishes to act. Max no. of applicants is 4. Minimum of 2 is required is there is a minority or life interest. </a:t>
            </a:r>
          </a:p>
          <a:p>
            <a:r>
              <a:rPr lang="en-GB" sz="3600" dirty="0"/>
              <a:t>Partial intestacies: </a:t>
            </a:r>
            <a:r>
              <a:rPr lang="en-GB" sz="3600" dirty="0" err="1"/>
              <a:t>eg</a:t>
            </a:r>
            <a:r>
              <a:rPr lang="en-GB" sz="3600" dirty="0"/>
              <a:t> there is a will with named Executors but the will fails </a:t>
            </a:r>
            <a:r>
              <a:rPr lang="en-GB" sz="3600" dirty="0" err="1"/>
              <a:t>eg</a:t>
            </a:r>
            <a:r>
              <a:rPr lang="en-GB" sz="3600" dirty="0"/>
              <a:t> single beneficiary pre-deceases the Testator.  Appointment of Execs remains valid as does any other smaller legacies but the Execs will need to distribute the estate in accordance this intestacy rules.</a:t>
            </a:r>
          </a:p>
          <a:p>
            <a:r>
              <a:rPr lang="en-GB" sz="3600" dirty="0"/>
              <a:t>All property of intestate deceased becomes subject of a statutory trust (s33 AEA 1925 as amended by Trusts of Land and Appointment of Trustees Act 1996)</a:t>
            </a:r>
          </a:p>
        </p:txBody>
      </p:sp>
    </p:spTree>
    <p:extLst>
      <p:ext uri="{BB962C8B-B14F-4D97-AF65-F5344CB8AC3E}">
        <p14:creationId xmlns:p14="http://schemas.microsoft.com/office/powerpoint/2010/main" val="41122866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1691C-A6DD-F87E-8F21-A0DA6700289F}"/>
              </a:ext>
            </a:extLst>
          </p:cNvPr>
          <p:cNvSpPr>
            <a:spLocks noGrp="1"/>
          </p:cNvSpPr>
          <p:nvPr>
            <p:ph type="title"/>
          </p:nvPr>
        </p:nvSpPr>
        <p:spPr>
          <a:xfrm>
            <a:off x="1333502" y="609600"/>
            <a:ext cx="8596668" cy="1320800"/>
          </a:xfrm>
        </p:spPr>
        <p:txBody>
          <a:bodyPr>
            <a:normAutofit/>
          </a:bodyPr>
          <a:lstStyle/>
          <a:p>
            <a:r>
              <a:rPr lang="en-GB" dirty="0"/>
              <a:t>Intestacy and the family home:</a:t>
            </a:r>
            <a:br>
              <a:rPr lang="en-GB" dirty="0"/>
            </a:br>
            <a:endParaRPr lang="en-GB" dirty="0"/>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6B29976-3F9C-28F3-0EB7-5A13FB729932}"/>
              </a:ext>
            </a:extLst>
          </p:cNvPr>
          <p:cNvSpPr>
            <a:spLocks noGrp="1"/>
          </p:cNvSpPr>
          <p:nvPr>
            <p:ph idx="1"/>
          </p:nvPr>
        </p:nvSpPr>
        <p:spPr>
          <a:xfrm>
            <a:off x="1333502" y="2160590"/>
            <a:ext cx="8470898" cy="3429260"/>
          </a:xfrm>
        </p:spPr>
        <p:txBody>
          <a:bodyPr>
            <a:noAutofit/>
          </a:bodyPr>
          <a:lstStyle/>
          <a:p>
            <a:r>
              <a:rPr lang="en-GB" dirty="0">
                <a:latin typeface="+mj-lt"/>
              </a:rPr>
              <a:t>If held as Joint Tenants, then deceased’s interest passes automatically to the survivor</a:t>
            </a:r>
          </a:p>
          <a:p>
            <a:r>
              <a:rPr lang="en-GB" dirty="0">
                <a:latin typeface="+mj-lt"/>
              </a:rPr>
              <a:t>Otherwise, the spouse/civil partner is not automatically entitled and would need to acquire the family home by:</a:t>
            </a:r>
          </a:p>
          <a:p>
            <a:pPr lvl="1"/>
            <a:r>
              <a:rPr lang="en-GB" sz="1800" dirty="0">
                <a:latin typeface="+mj-lt"/>
              </a:rPr>
              <a:t>Administrators power to transfer any asset (</a:t>
            </a:r>
            <a:r>
              <a:rPr lang="en-GB" sz="1800" dirty="0" err="1">
                <a:latin typeface="+mj-lt"/>
              </a:rPr>
              <a:t>e.g</a:t>
            </a:r>
            <a:r>
              <a:rPr lang="en-GB" sz="1800" dirty="0">
                <a:latin typeface="+mj-lt"/>
              </a:rPr>
              <a:t> the home) in satisfaction of that person’s interest (their inheritance) but only where the asset is of equal or lesser value that the person’s inheritance.</a:t>
            </a:r>
          </a:p>
          <a:p>
            <a:pPr lvl="1"/>
            <a:r>
              <a:rPr lang="en-GB" sz="1800" dirty="0">
                <a:latin typeface="+mj-lt"/>
              </a:rPr>
              <a:t>Sch 2 Intestates’ Estates Act 1952 – surviving spouse can require the administrators to transfer the home in satisfaction of their ‘share. If home is worth more then they need to make up the difference (equality money) – must be done within 12 months of the grant</a:t>
            </a:r>
          </a:p>
          <a:p>
            <a:pPr lvl="1"/>
            <a:endParaRPr lang="en-GB" sz="1800" dirty="0">
              <a:latin typeface="+mj-lt"/>
            </a:endParaRP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10817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B8E2FE-53D6-77C6-9E05-B2694F09D158}"/>
              </a:ext>
            </a:extLst>
          </p:cNvPr>
          <p:cNvSpPr>
            <a:spLocks noGrp="1"/>
          </p:cNvSpPr>
          <p:nvPr>
            <p:ph type="title"/>
          </p:nvPr>
        </p:nvSpPr>
        <p:spPr>
          <a:xfrm>
            <a:off x="643467" y="816638"/>
            <a:ext cx="3367359" cy="5224724"/>
          </a:xfrm>
        </p:spPr>
        <p:txBody>
          <a:bodyPr anchor="ctr">
            <a:normAutofit/>
          </a:bodyPr>
          <a:lstStyle/>
          <a:p>
            <a:r>
              <a:rPr lang="en-GB"/>
              <a:t>Duties, powers and remedies</a:t>
            </a:r>
            <a:endParaRPr lang="en-GB" dirty="0"/>
          </a:p>
        </p:txBody>
      </p:sp>
      <p:sp>
        <p:nvSpPr>
          <p:cNvPr id="24" name="Content Placeholder 2">
            <a:extLst>
              <a:ext uri="{FF2B5EF4-FFF2-40B4-BE49-F238E27FC236}">
                <a16:creationId xmlns:a16="http://schemas.microsoft.com/office/drawing/2014/main" id="{4E52AF00-D6F0-E580-C921-A3CF26A8C3CE}"/>
              </a:ext>
            </a:extLst>
          </p:cNvPr>
          <p:cNvSpPr>
            <a:spLocks noGrp="1"/>
          </p:cNvSpPr>
          <p:nvPr>
            <p:ph idx="1"/>
          </p:nvPr>
        </p:nvSpPr>
        <p:spPr>
          <a:xfrm>
            <a:off x="4654295" y="816638"/>
            <a:ext cx="4619706" cy="5224724"/>
          </a:xfrm>
        </p:spPr>
        <p:txBody>
          <a:bodyPr anchor="ctr">
            <a:normAutofit/>
          </a:bodyPr>
          <a:lstStyle/>
          <a:p>
            <a:pPr>
              <a:lnSpc>
                <a:spcPct val="90000"/>
              </a:lnSpc>
            </a:pPr>
            <a:r>
              <a:rPr lang="en-GB" sz="1400"/>
              <a:t>Personal Representatives (PRs) must collect and get in the deceased’s real and personal estate</a:t>
            </a:r>
          </a:p>
          <a:p>
            <a:pPr>
              <a:lnSpc>
                <a:spcPct val="90000"/>
              </a:lnSpc>
            </a:pPr>
            <a:r>
              <a:rPr lang="en-GB" sz="1400"/>
              <a:t>PRs must then administer the estate according to law</a:t>
            </a:r>
          </a:p>
          <a:p>
            <a:pPr>
              <a:lnSpc>
                <a:spcPct val="90000"/>
              </a:lnSpc>
            </a:pPr>
            <a:r>
              <a:rPr lang="en-GB" sz="1400"/>
              <a:t>All must be done with due diligence (</a:t>
            </a:r>
            <a:r>
              <a:rPr lang="en-GB" sz="1400" err="1"/>
              <a:t>ie</a:t>
            </a:r>
            <a:r>
              <a:rPr lang="en-GB" sz="1400"/>
              <a:t> within a reasonable time (</a:t>
            </a:r>
            <a:r>
              <a:rPr lang="en-GB" sz="1400" err="1"/>
              <a:t>e.g</a:t>
            </a:r>
            <a:r>
              <a:rPr lang="en-GB" sz="1400"/>
              <a:t> the executor’s year), taking reasonable steps</a:t>
            </a:r>
          </a:p>
          <a:p>
            <a:pPr>
              <a:lnSpc>
                <a:spcPct val="90000"/>
              </a:lnSpc>
            </a:pPr>
            <a:r>
              <a:rPr lang="en-GB" sz="1400"/>
              <a:t>PR must collect all assets which ‘devolve’ to them (</a:t>
            </a:r>
            <a:r>
              <a:rPr lang="en-GB" sz="1400" err="1"/>
              <a:t>ie</a:t>
            </a:r>
            <a:r>
              <a:rPr lang="en-GB" sz="1400"/>
              <a:t> those that continue to exist after death of Testator)</a:t>
            </a:r>
          </a:p>
          <a:p>
            <a:pPr>
              <a:lnSpc>
                <a:spcPct val="90000"/>
              </a:lnSpc>
            </a:pPr>
            <a:r>
              <a:rPr lang="en-GB" sz="1400"/>
              <a:t>If the deceased held legal title to property as a trustee, that  only devolves to the PRs if the deceased was the sole trustee – otherwise it ‘devolves’ to the remaining living trustees.</a:t>
            </a:r>
          </a:p>
          <a:p>
            <a:pPr>
              <a:lnSpc>
                <a:spcPct val="90000"/>
              </a:lnSpc>
            </a:pPr>
            <a:r>
              <a:rPr lang="en-GB" sz="1400"/>
              <a:t>Common practice when drafting a will to extend the statutory powers (coming up!)</a:t>
            </a:r>
          </a:p>
          <a:p>
            <a:pPr>
              <a:lnSpc>
                <a:spcPct val="90000"/>
              </a:lnSpc>
            </a:pPr>
            <a:r>
              <a:rPr lang="en-GB" sz="1400"/>
              <a:t>Sole PR has same powers as 2 or more PRs. Joint PRs have joint and several authority so the act of one bind the other and vice versa – </a:t>
            </a:r>
            <a:r>
              <a:rPr lang="en-GB" sz="1400" u="sng"/>
              <a:t>EXCEPT </a:t>
            </a:r>
            <a:r>
              <a:rPr lang="en-GB" sz="1400"/>
              <a:t>re conveyance of land and transfer of shares which requires </a:t>
            </a:r>
            <a:r>
              <a:rPr lang="en-GB" sz="1400" b="1"/>
              <a:t>ALL</a:t>
            </a:r>
            <a:r>
              <a:rPr lang="en-GB" sz="1400"/>
              <a:t> living PRs to agree.</a:t>
            </a:r>
          </a:p>
        </p:txBody>
      </p:sp>
    </p:spTree>
    <p:extLst>
      <p:ext uri="{BB962C8B-B14F-4D97-AF65-F5344CB8AC3E}">
        <p14:creationId xmlns:p14="http://schemas.microsoft.com/office/powerpoint/2010/main" val="542327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FC425-DE7F-957E-61F6-354AD88C9421}"/>
              </a:ext>
            </a:extLst>
          </p:cNvPr>
          <p:cNvSpPr>
            <a:spLocks noGrp="1"/>
          </p:cNvSpPr>
          <p:nvPr>
            <p:ph type="title"/>
          </p:nvPr>
        </p:nvSpPr>
        <p:spPr>
          <a:xfrm>
            <a:off x="1043950" y="1179151"/>
            <a:ext cx="3300646" cy="4463889"/>
          </a:xfrm>
        </p:spPr>
        <p:txBody>
          <a:bodyPr anchor="ctr">
            <a:normAutofit/>
          </a:bodyPr>
          <a:lstStyle/>
          <a:p>
            <a:r>
              <a:rPr lang="en-GB" dirty="0"/>
              <a:t>Extent of powers – Administration of Estates Act 1925</a:t>
            </a:r>
          </a:p>
        </p:txBody>
      </p:sp>
      <p:sp>
        <p:nvSpPr>
          <p:cNvPr id="21" name="Isosceles Triangle 20">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3" name="Straight Connector 22">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72567F97-6B71-E652-696F-4E787A2E1050}"/>
              </a:ext>
            </a:extLst>
          </p:cNvPr>
          <p:cNvSpPr>
            <a:spLocks noGrp="1"/>
          </p:cNvSpPr>
          <p:nvPr>
            <p:ph idx="1"/>
          </p:nvPr>
        </p:nvSpPr>
        <p:spPr>
          <a:xfrm>
            <a:off x="4978918" y="1109145"/>
            <a:ext cx="6341016" cy="4603900"/>
          </a:xfrm>
        </p:spPr>
        <p:txBody>
          <a:bodyPr anchor="ctr">
            <a:normAutofit lnSpcReduction="10000"/>
          </a:bodyPr>
          <a:lstStyle/>
          <a:p>
            <a:pPr>
              <a:lnSpc>
                <a:spcPct val="90000"/>
              </a:lnSpc>
            </a:pPr>
            <a:r>
              <a:rPr lang="en-GB" sz="1600" dirty="0"/>
              <a:t>Alienation of Property (s39):</a:t>
            </a:r>
          </a:p>
          <a:p>
            <a:pPr lvl="1">
              <a:lnSpc>
                <a:spcPct val="90000"/>
              </a:lnSpc>
            </a:pPr>
            <a:r>
              <a:rPr lang="en-GB" dirty="0"/>
              <a:t>power to mortgage or charge personal  property; and</a:t>
            </a:r>
          </a:p>
          <a:p>
            <a:pPr lvl="1">
              <a:lnSpc>
                <a:spcPct val="90000"/>
              </a:lnSpc>
            </a:pPr>
            <a:r>
              <a:rPr lang="en-GB" dirty="0"/>
              <a:t>To deal with real property (land) as if they were trustees</a:t>
            </a:r>
          </a:p>
          <a:p>
            <a:pPr lvl="1">
              <a:lnSpc>
                <a:spcPct val="90000"/>
              </a:lnSpc>
            </a:pPr>
            <a:r>
              <a:rPr lang="en-GB" dirty="0" err="1"/>
              <a:t>i.e</a:t>
            </a:r>
            <a:r>
              <a:rPr lang="en-GB" dirty="0"/>
              <a:t> s6 TLATA 1996 “For the purpose of exercising their functions as trustees, the trustees of land have in relation to the land subject to the trust all the powers of an absolute owner</a:t>
            </a:r>
          </a:p>
          <a:p>
            <a:pPr>
              <a:lnSpc>
                <a:spcPct val="90000"/>
              </a:lnSpc>
            </a:pPr>
            <a:r>
              <a:rPr lang="en-GB" sz="1600" dirty="0"/>
              <a:t>Appropriation (to use something as one’s own): PRs can appropriate any part of the estate towards satisfaction of any legacy/interest/share as long as no specific beneficiary is prejudiced (give the B a chattel of equal value to a pecuniary legacy as long as B consents) (s41 AEA)</a:t>
            </a:r>
          </a:p>
          <a:p>
            <a:pPr>
              <a:lnSpc>
                <a:spcPct val="90000"/>
              </a:lnSpc>
            </a:pPr>
            <a:r>
              <a:rPr lang="en-GB" sz="1600" dirty="0"/>
              <a:t>Appointment of Trustees of Minor’s property – PRs can appoint 2 or 4 trustees if a B is a minor absolutely entitled to property (not if contingent – </a:t>
            </a:r>
            <a:r>
              <a:rPr lang="en-GB" sz="1600" dirty="0" err="1"/>
              <a:t>eg</a:t>
            </a:r>
            <a:r>
              <a:rPr lang="en-GB" sz="1600" dirty="0"/>
              <a:t> contingent upon reaching a certain age) (s42)</a:t>
            </a:r>
          </a:p>
          <a:p>
            <a:pPr>
              <a:lnSpc>
                <a:spcPct val="90000"/>
              </a:lnSpc>
            </a:pPr>
            <a:r>
              <a:rPr lang="en-GB" sz="1600" dirty="0"/>
              <a:t>Postponement of distribution: PRs are not bound to distribute the estate before the expiry of one year (Bs cannot insist on earlier payment)</a:t>
            </a:r>
          </a:p>
        </p:txBody>
      </p:sp>
      <p:sp>
        <p:nvSpPr>
          <p:cNvPr id="25" name="Isosceles Triangle 2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02706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83178-033B-0D1B-620A-BA65E2C068A6}"/>
              </a:ext>
            </a:extLst>
          </p:cNvPr>
          <p:cNvSpPr>
            <a:spLocks noGrp="1"/>
          </p:cNvSpPr>
          <p:nvPr>
            <p:ph type="title"/>
          </p:nvPr>
        </p:nvSpPr>
        <p:spPr>
          <a:xfrm>
            <a:off x="543110" y="223707"/>
            <a:ext cx="8596668" cy="799750"/>
          </a:xfrm>
        </p:spPr>
        <p:txBody>
          <a:bodyPr/>
          <a:lstStyle/>
          <a:p>
            <a:r>
              <a:rPr lang="en-GB" dirty="0"/>
              <a:t>Extent of powers – Trustee Act 1925</a:t>
            </a:r>
          </a:p>
        </p:txBody>
      </p:sp>
      <p:sp>
        <p:nvSpPr>
          <p:cNvPr id="3" name="Content Placeholder 2">
            <a:extLst>
              <a:ext uri="{FF2B5EF4-FFF2-40B4-BE49-F238E27FC236}">
                <a16:creationId xmlns:a16="http://schemas.microsoft.com/office/drawing/2014/main" id="{627102A9-B9CB-1533-6341-7E34CB5A2EE1}"/>
              </a:ext>
            </a:extLst>
          </p:cNvPr>
          <p:cNvSpPr>
            <a:spLocks noGrp="1"/>
          </p:cNvSpPr>
          <p:nvPr>
            <p:ph idx="1"/>
          </p:nvPr>
        </p:nvSpPr>
        <p:spPr>
          <a:xfrm>
            <a:off x="459220" y="1023457"/>
            <a:ext cx="9989401" cy="5528772"/>
          </a:xfrm>
        </p:spPr>
        <p:txBody>
          <a:bodyPr>
            <a:normAutofit/>
          </a:bodyPr>
          <a:lstStyle/>
          <a:p>
            <a:r>
              <a:rPr lang="en-GB" sz="2800" b="1" dirty="0"/>
              <a:t>Maintenance</a:t>
            </a:r>
            <a:r>
              <a:rPr lang="en-GB" sz="2800" dirty="0"/>
              <a:t>: where a beneficiary is a minor, PRs can apply income from the property for the maintenance, education or benefit of the minor (when B becomes 18 then the property and any accumulated income vests in them (s.31)</a:t>
            </a:r>
          </a:p>
          <a:p>
            <a:r>
              <a:rPr lang="en-GB" sz="2800" b="1" dirty="0"/>
              <a:t>Advancement</a:t>
            </a:r>
            <a:r>
              <a:rPr lang="en-GB" sz="2800" dirty="0"/>
              <a:t>: discretion to apply capital for the advancement or benefit of a beneficiary (minor or adult) who has a contingent (</a:t>
            </a:r>
            <a:r>
              <a:rPr lang="en-GB" sz="2800" dirty="0" err="1"/>
              <a:t>eg</a:t>
            </a:r>
            <a:r>
              <a:rPr lang="en-GB" sz="2800" dirty="0"/>
              <a:t> contingent upon reaching 18 or 21 or 25) or vested interest (s.32)</a:t>
            </a:r>
          </a:p>
        </p:txBody>
      </p:sp>
    </p:spTree>
    <p:extLst>
      <p:ext uri="{BB962C8B-B14F-4D97-AF65-F5344CB8AC3E}">
        <p14:creationId xmlns:p14="http://schemas.microsoft.com/office/powerpoint/2010/main" val="15523513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87014-0117-6758-6951-2CEA09E42B91}"/>
              </a:ext>
            </a:extLst>
          </p:cNvPr>
          <p:cNvSpPr>
            <a:spLocks noGrp="1"/>
          </p:cNvSpPr>
          <p:nvPr>
            <p:ph type="title"/>
          </p:nvPr>
        </p:nvSpPr>
        <p:spPr/>
        <p:txBody>
          <a:bodyPr/>
          <a:lstStyle/>
          <a:p>
            <a:r>
              <a:rPr lang="en-GB" dirty="0"/>
              <a:t>Extent of powers – Trustee Act 2000 – Trustees have powers of:</a:t>
            </a:r>
          </a:p>
        </p:txBody>
      </p:sp>
      <p:sp>
        <p:nvSpPr>
          <p:cNvPr id="3" name="Content Placeholder 2">
            <a:extLst>
              <a:ext uri="{FF2B5EF4-FFF2-40B4-BE49-F238E27FC236}">
                <a16:creationId xmlns:a16="http://schemas.microsoft.com/office/drawing/2014/main" id="{48E1BF73-DCC7-5771-BAFE-0A88664D6854}"/>
              </a:ext>
            </a:extLst>
          </p:cNvPr>
          <p:cNvSpPr>
            <a:spLocks noGrp="1"/>
          </p:cNvSpPr>
          <p:nvPr>
            <p:ph idx="1"/>
          </p:nvPr>
        </p:nvSpPr>
        <p:spPr>
          <a:xfrm>
            <a:off x="406161" y="1930400"/>
            <a:ext cx="8596668" cy="3880773"/>
          </a:xfrm>
        </p:spPr>
        <p:txBody>
          <a:bodyPr>
            <a:noAutofit/>
          </a:bodyPr>
          <a:lstStyle/>
          <a:p>
            <a:r>
              <a:rPr lang="en-GB" sz="2400" dirty="0"/>
              <a:t>Investment: power to invest the asset just as if they were the owner (s.3)</a:t>
            </a:r>
          </a:p>
          <a:p>
            <a:r>
              <a:rPr lang="en-GB" sz="2400" dirty="0"/>
              <a:t>Delegation: power to delegate certain powers to an agent and agree remuneration.  Duty of care applies in respect of appointment, the arrangement and ongoing supervision (s11 – 23)</a:t>
            </a:r>
          </a:p>
          <a:p>
            <a:r>
              <a:rPr lang="en-GB" sz="2400" dirty="0"/>
              <a:t>Insurance: power to insure as if they were the owner (s34)</a:t>
            </a:r>
          </a:p>
          <a:p>
            <a:r>
              <a:rPr lang="en-GB" sz="2400" dirty="0"/>
              <a:t>Duty of care: to exercise such care and skill as is reasonable in the circumstances (s1)</a:t>
            </a:r>
          </a:p>
        </p:txBody>
      </p:sp>
    </p:spTree>
    <p:extLst>
      <p:ext uri="{BB962C8B-B14F-4D97-AF65-F5344CB8AC3E}">
        <p14:creationId xmlns:p14="http://schemas.microsoft.com/office/powerpoint/2010/main" val="4073811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8FB7C-73E7-C118-B87B-996ECA8F8BFE}"/>
              </a:ext>
            </a:extLst>
          </p:cNvPr>
          <p:cNvSpPr>
            <a:spLocks noGrp="1"/>
          </p:cNvSpPr>
          <p:nvPr>
            <p:ph type="title"/>
          </p:nvPr>
        </p:nvSpPr>
        <p:spPr>
          <a:xfrm>
            <a:off x="1286933" y="609600"/>
            <a:ext cx="10197494" cy="1099457"/>
          </a:xfrm>
        </p:spPr>
        <p:txBody>
          <a:bodyPr>
            <a:normAutofit/>
          </a:bodyPr>
          <a:lstStyle/>
          <a:p>
            <a:r>
              <a:rPr lang="en-GB" dirty="0"/>
              <a:t>If the deceased had a business?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A172EB9-7842-D6AE-789B-EE0A52657FEA}"/>
              </a:ext>
            </a:extLst>
          </p:cNvPr>
          <p:cNvGraphicFramePr>
            <a:graphicFrameLocks noGrp="1"/>
          </p:cNvGraphicFramePr>
          <p:nvPr>
            <p:ph idx="1"/>
            <p:extLst>
              <p:ext uri="{D42A27DB-BD31-4B8C-83A1-F6EECF244321}">
                <p14:modId xmlns:p14="http://schemas.microsoft.com/office/powerpoint/2010/main" val="349811762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3531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C84BB-C809-B5F5-4315-AE0DAE9F828D}"/>
              </a:ext>
            </a:extLst>
          </p:cNvPr>
          <p:cNvSpPr>
            <a:spLocks noGrp="1"/>
          </p:cNvSpPr>
          <p:nvPr>
            <p:ph type="title"/>
          </p:nvPr>
        </p:nvSpPr>
        <p:spPr>
          <a:xfrm>
            <a:off x="432718" y="167813"/>
            <a:ext cx="8596668" cy="833950"/>
          </a:xfrm>
        </p:spPr>
        <p:txBody>
          <a:bodyPr/>
          <a:lstStyle/>
          <a:p>
            <a:r>
              <a:rPr lang="en-GB" dirty="0"/>
              <a:t>Rights to challenge/Remedies?</a:t>
            </a:r>
          </a:p>
        </p:txBody>
      </p:sp>
      <p:sp>
        <p:nvSpPr>
          <p:cNvPr id="3" name="Content Placeholder 2">
            <a:extLst>
              <a:ext uri="{FF2B5EF4-FFF2-40B4-BE49-F238E27FC236}">
                <a16:creationId xmlns:a16="http://schemas.microsoft.com/office/drawing/2014/main" id="{B19C3675-5EB4-BD22-C14F-3B26AFF46853}"/>
              </a:ext>
            </a:extLst>
          </p:cNvPr>
          <p:cNvSpPr>
            <a:spLocks noGrp="1"/>
          </p:cNvSpPr>
          <p:nvPr>
            <p:ph idx="1"/>
          </p:nvPr>
        </p:nvSpPr>
        <p:spPr>
          <a:xfrm>
            <a:off x="246342" y="1001763"/>
            <a:ext cx="10097444" cy="5688424"/>
          </a:xfrm>
        </p:spPr>
        <p:txBody>
          <a:bodyPr>
            <a:normAutofit/>
          </a:bodyPr>
          <a:lstStyle/>
          <a:p>
            <a:r>
              <a:rPr lang="en-GB" dirty="0"/>
              <a:t>Beneficiaries don’t have legal or equitable interests in the estate until it has been administered by the PRs. Until then PRs have ‘full ownership” (</a:t>
            </a:r>
            <a:r>
              <a:rPr lang="en-GB" i="1" dirty="0"/>
              <a:t>Commissioner of Stamp Duties ( QLD) v Livingston </a:t>
            </a:r>
            <a:r>
              <a:rPr lang="en-GB" dirty="0"/>
              <a:t>[1965]</a:t>
            </a:r>
          </a:p>
          <a:p>
            <a:r>
              <a:rPr lang="en-GB" dirty="0"/>
              <a:t>What Bs have is a chose in action to have estate administered properly (Re </a:t>
            </a:r>
            <a:r>
              <a:rPr lang="en-GB" i="1" dirty="0"/>
              <a:t>Hayes’s Will Trusts </a:t>
            </a:r>
            <a:r>
              <a:rPr lang="en-GB" dirty="0"/>
              <a:t>[1971])</a:t>
            </a:r>
          </a:p>
          <a:p>
            <a:r>
              <a:rPr lang="en-GB" dirty="0"/>
              <a:t>Remedies for Bs?</a:t>
            </a:r>
          </a:p>
          <a:p>
            <a:pPr lvl="1"/>
            <a:r>
              <a:rPr lang="en-GB" sz="1800" dirty="0"/>
              <a:t>CPR Part 64 claim: to the court to determine any question re the administration of the estate or trust (consider list of examples in 9.5.11)</a:t>
            </a:r>
          </a:p>
          <a:p>
            <a:pPr lvl="1"/>
            <a:r>
              <a:rPr lang="en-GB" sz="1800" dirty="0"/>
              <a:t>Personal action against PRs: where PR has breached duties of office or failed to carry them out (BUT no claim lies where PR has acted honestly and reasonably, in good faith </a:t>
            </a:r>
            <a:r>
              <a:rPr lang="en-GB" sz="1800" i="1" dirty="0"/>
              <a:t>Re Kay </a:t>
            </a:r>
            <a:r>
              <a:rPr lang="en-GB" sz="1800" dirty="0"/>
              <a:t>[1987]</a:t>
            </a:r>
          </a:p>
          <a:p>
            <a:pPr lvl="1"/>
            <a:r>
              <a:rPr lang="en-GB" sz="1800" dirty="0"/>
              <a:t>Release PR from liability if not satisfied, if PR agrees</a:t>
            </a:r>
          </a:p>
          <a:p>
            <a:pPr lvl="1"/>
            <a:r>
              <a:rPr lang="en-GB" sz="1800" dirty="0"/>
              <a:t>Tracing: the right to trace and recover estate property from PR or other recipient (as long as not bona fide purchaser for value</a:t>
            </a:r>
          </a:p>
          <a:p>
            <a:pPr lvl="1"/>
            <a:r>
              <a:rPr lang="en-GB" sz="1800" dirty="0"/>
              <a:t>Personal action against recipients: If all other remedies are exhausted , a personal action could be brought against a person who has wrongly received assets of the estate</a:t>
            </a:r>
          </a:p>
        </p:txBody>
      </p:sp>
    </p:spTree>
    <p:extLst>
      <p:ext uri="{BB962C8B-B14F-4D97-AF65-F5344CB8AC3E}">
        <p14:creationId xmlns:p14="http://schemas.microsoft.com/office/powerpoint/2010/main" val="3435586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8"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42D88BD-0CD7-262A-F3D6-286482659E83}"/>
              </a:ext>
            </a:extLst>
          </p:cNvPr>
          <p:cNvSpPr>
            <a:spLocks noGrp="1"/>
          </p:cNvSpPr>
          <p:nvPr>
            <p:ph type="title"/>
          </p:nvPr>
        </p:nvSpPr>
        <p:spPr>
          <a:xfrm>
            <a:off x="985968" y="4473225"/>
            <a:ext cx="8288035" cy="1095059"/>
          </a:xfrm>
        </p:spPr>
        <p:txBody>
          <a:bodyPr vert="horz" lIns="91440" tIns="45720" rIns="91440" bIns="45720" rtlCol="0" anchor="b">
            <a:normAutofit/>
          </a:bodyPr>
          <a:lstStyle/>
          <a:p>
            <a:r>
              <a:rPr lang="en-US" sz="3000" dirty="0"/>
              <a:t>Knowledge Checks</a:t>
            </a:r>
          </a:p>
        </p:txBody>
      </p:sp>
      <p:pic>
        <p:nvPicPr>
          <p:cNvPr id="7" name="Graphic 6" descr="Open Enrollment">
            <a:extLst>
              <a:ext uri="{FF2B5EF4-FFF2-40B4-BE49-F238E27FC236}">
                <a16:creationId xmlns:a16="http://schemas.microsoft.com/office/drawing/2014/main" id="{D1655AF2-D4AE-5DAE-F8AE-38ADE64E12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5966" y="842509"/>
            <a:ext cx="3176538" cy="3176538"/>
          </a:xfrm>
          <a:prstGeom prst="rect">
            <a:avLst/>
          </a:prstGeom>
        </p:spPr>
      </p:pic>
      <p:pic>
        <p:nvPicPr>
          <p:cNvPr id="5" name="Picture 4">
            <a:extLst>
              <a:ext uri="{FF2B5EF4-FFF2-40B4-BE49-F238E27FC236}">
                <a16:creationId xmlns:a16="http://schemas.microsoft.com/office/drawing/2014/main" id="{2B169019-FF2F-AEFA-ADEB-28E761AD6548}"/>
              </a:ext>
            </a:extLst>
          </p:cNvPr>
          <p:cNvPicPr>
            <a:picLocks noChangeAspect="1"/>
          </p:cNvPicPr>
          <p:nvPr/>
        </p:nvPicPr>
        <p:blipFill>
          <a:blip r:embed="rId5"/>
          <a:stretch>
            <a:fillRect/>
          </a:stretch>
        </p:blipFill>
        <p:spPr>
          <a:xfrm>
            <a:off x="4315528" y="555294"/>
            <a:ext cx="7332288" cy="5242585"/>
          </a:xfrm>
          <a:prstGeom prst="rect">
            <a:avLst/>
          </a:prstGeom>
        </p:spPr>
      </p:pic>
    </p:spTree>
    <p:extLst>
      <p:ext uri="{BB962C8B-B14F-4D97-AF65-F5344CB8AC3E}">
        <p14:creationId xmlns:p14="http://schemas.microsoft.com/office/powerpoint/2010/main" val="14466034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5F2F5-0847-D07A-CFDA-64E10C35F833}"/>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64362012-88B4-8EBF-CC29-12F99D12B74E}"/>
              </a:ext>
            </a:extLst>
          </p:cNvPr>
          <p:cNvPicPr>
            <a:picLocks noChangeAspect="1"/>
          </p:cNvPicPr>
          <p:nvPr/>
        </p:nvPicPr>
        <p:blipFill>
          <a:blip r:embed="rId3"/>
          <a:stretch>
            <a:fillRect/>
          </a:stretch>
        </p:blipFill>
        <p:spPr>
          <a:xfrm>
            <a:off x="419062" y="1388647"/>
            <a:ext cx="6754168" cy="3886742"/>
          </a:xfrm>
          <a:prstGeom prst="rect">
            <a:avLst/>
          </a:prstGeom>
        </p:spPr>
      </p:pic>
    </p:spTree>
    <p:extLst>
      <p:ext uri="{BB962C8B-B14F-4D97-AF65-F5344CB8AC3E}">
        <p14:creationId xmlns:p14="http://schemas.microsoft.com/office/powerpoint/2010/main" val="13512483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295C3-40CF-DF39-837E-20824EDABF6A}"/>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CA240E13-EE75-6598-8E9B-239EADB73B79}"/>
              </a:ext>
            </a:extLst>
          </p:cNvPr>
          <p:cNvPicPr>
            <a:picLocks noChangeAspect="1"/>
          </p:cNvPicPr>
          <p:nvPr/>
        </p:nvPicPr>
        <p:blipFill>
          <a:blip r:embed="rId3"/>
          <a:stretch>
            <a:fillRect/>
          </a:stretch>
        </p:blipFill>
        <p:spPr>
          <a:xfrm>
            <a:off x="1010044" y="1476951"/>
            <a:ext cx="6763694" cy="4153480"/>
          </a:xfrm>
          <a:prstGeom prst="rect">
            <a:avLst/>
          </a:prstGeom>
        </p:spPr>
      </p:pic>
    </p:spTree>
    <p:extLst>
      <p:ext uri="{BB962C8B-B14F-4D97-AF65-F5344CB8AC3E}">
        <p14:creationId xmlns:p14="http://schemas.microsoft.com/office/powerpoint/2010/main" val="25768386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FCE7C-7526-46B4-7781-9F67A2DA1B45}"/>
              </a:ext>
            </a:extLst>
          </p:cNvPr>
          <p:cNvSpPr>
            <a:spLocks noGrp="1"/>
          </p:cNvSpPr>
          <p:nvPr>
            <p:ph type="title"/>
          </p:nvPr>
        </p:nvSpPr>
        <p:spPr>
          <a:xfrm>
            <a:off x="643467" y="816638"/>
            <a:ext cx="3367359" cy="5224724"/>
          </a:xfrm>
        </p:spPr>
        <p:txBody>
          <a:bodyPr anchor="ctr">
            <a:normAutofit/>
          </a:bodyPr>
          <a:lstStyle/>
          <a:p>
            <a:r>
              <a:rPr lang="en-GB" dirty="0"/>
              <a:t>Next Week</a:t>
            </a:r>
          </a:p>
        </p:txBody>
      </p:sp>
      <p:sp>
        <p:nvSpPr>
          <p:cNvPr id="3" name="Content Placeholder 2">
            <a:extLst>
              <a:ext uri="{FF2B5EF4-FFF2-40B4-BE49-F238E27FC236}">
                <a16:creationId xmlns:a16="http://schemas.microsoft.com/office/drawing/2014/main" id="{027A4B67-3146-DBBE-8D75-9B510DA04789}"/>
              </a:ext>
            </a:extLst>
          </p:cNvPr>
          <p:cNvSpPr>
            <a:spLocks noGrp="1"/>
          </p:cNvSpPr>
          <p:nvPr>
            <p:ph idx="1"/>
          </p:nvPr>
        </p:nvSpPr>
        <p:spPr>
          <a:xfrm>
            <a:off x="4654295" y="816638"/>
            <a:ext cx="4619706" cy="5224724"/>
          </a:xfrm>
        </p:spPr>
        <p:txBody>
          <a:bodyPr anchor="ctr">
            <a:normAutofit/>
          </a:bodyPr>
          <a:lstStyle/>
          <a:p>
            <a:r>
              <a:rPr lang="en-GB" dirty="0"/>
              <a:t>We will be looking at Chapters 10 and 11 – An Overview of the Conveyancing Transaction and Taking Instructions</a:t>
            </a:r>
          </a:p>
        </p:txBody>
      </p:sp>
    </p:spTree>
    <p:extLst>
      <p:ext uri="{BB962C8B-B14F-4D97-AF65-F5344CB8AC3E}">
        <p14:creationId xmlns:p14="http://schemas.microsoft.com/office/powerpoint/2010/main" val="3523933834"/>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06E642FA-31E0-49CA-8F09-C32E1E0C9FA5}">
  <ds:schemaRefs>
    <ds:schemaRef ds:uri="http://schemas.microsoft.com/sharepoint/v3/contenttype/forms"/>
  </ds:schemaRefs>
</ds:datastoreItem>
</file>

<file path=customXml/itemProps2.xml><?xml version="1.0" encoding="utf-8"?>
<ds:datastoreItem xmlns:ds="http://schemas.openxmlformats.org/officeDocument/2006/customXml" ds:itemID="{5F98A81B-E41E-4342-A24F-8E67FFBF54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C9243C-1BD0-4146-B7F0-0870530B08F5}">
  <ds:schemaRefs>
    <ds:schemaRef ds:uri="041b216b-d67c-40f0-8fda-c03876662904"/>
    <ds:schemaRef ds:uri="http://schemas.openxmlformats.org/package/2006/metadata/core-properties"/>
    <ds:schemaRef ds:uri="http://purl.org/dc/dcmitype/"/>
    <ds:schemaRef ds:uri="http://purl.org/dc/elements/1.1/"/>
    <ds:schemaRef ds:uri="http://schemas.microsoft.com/office/infopath/2007/PartnerControls"/>
    <ds:schemaRef ds:uri="http://purl.org/dc/terms/"/>
    <ds:schemaRef ds:uri="http://www.w3.org/XML/1998/namespace"/>
    <ds:schemaRef ds:uri="http://schemas.microsoft.com/office/2006/documentManagement/types"/>
    <ds:schemaRef ds:uri="aa0a0978-40ed-489e-9e56-6db48364def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3781</Words>
  <Application>Microsoft Office PowerPoint</Application>
  <PresentationFormat>Widescreen</PresentationFormat>
  <Paragraphs>240</Paragraphs>
  <Slides>30</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Inter</vt:lpstr>
      <vt:lpstr>Arial</vt:lpstr>
      <vt:lpstr>Calibri</vt:lpstr>
      <vt:lpstr>Trebuchet MS</vt:lpstr>
      <vt:lpstr>Wingdings 3</vt:lpstr>
      <vt:lpstr>Facet</vt:lpstr>
      <vt:lpstr>Week 7 Applying for Probate, Intestacy and Personal Representatives (see Chapter 9)</vt:lpstr>
      <vt:lpstr>Aims: to understand ……</vt:lpstr>
      <vt:lpstr>Preliminary steps:</vt:lpstr>
      <vt:lpstr>Initial steps for the Legal Adviser?</vt:lpstr>
      <vt:lpstr>Standard letters</vt:lpstr>
      <vt:lpstr>Statutory advertisements?</vt:lpstr>
      <vt:lpstr>What is a Citation?</vt:lpstr>
      <vt:lpstr>Administration of the deceased’s property</vt:lpstr>
      <vt:lpstr>Circumstances where a grant is not required.</vt:lpstr>
      <vt:lpstr>Circumstances where a grant is not required.</vt:lpstr>
      <vt:lpstr>Circumstances where a grant is not required </vt:lpstr>
      <vt:lpstr>Applying for a grant of probate - outline</vt:lpstr>
      <vt:lpstr>Form IHT400 (where IHT is applicable/payable)</vt:lpstr>
      <vt:lpstr>What’s on Form IHT400?</vt:lpstr>
      <vt:lpstr>Form IHT 205 (where IHT is not payable/excepted)</vt:lpstr>
      <vt:lpstr>Documents sent to Probate Registry</vt:lpstr>
      <vt:lpstr>Intestacy</vt:lpstr>
      <vt:lpstr>Intestacy- see fig 9.4</vt:lpstr>
      <vt:lpstr>The Grant</vt:lpstr>
      <vt:lpstr>Intestacy and the family home: </vt:lpstr>
      <vt:lpstr>Duties, powers and remedies</vt:lpstr>
      <vt:lpstr>Extent of powers – Administration of Estates Act 1925</vt:lpstr>
      <vt:lpstr>Extent of powers – Trustee Act 1925</vt:lpstr>
      <vt:lpstr>Extent of powers – Trustee Act 2000 – Trustees have powers of:</vt:lpstr>
      <vt:lpstr>If the deceased had a business?</vt:lpstr>
      <vt:lpstr>Rights to challenge/Remedies?</vt:lpstr>
      <vt:lpstr>Knowledge Checks</vt:lpstr>
      <vt:lpstr>Knowledge Checks</vt:lpstr>
      <vt:lpstr>Knowledge Checks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Ellie Brown</cp:lastModifiedBy>
  <cp:revision>66</cp:revision>
  <cp:lastPrinted>2024-02-21T10:40:44Z</cp:lastPrinted>
  <dcterms:created xsi:type="dcterms:W3CDTF">2024-01-31T18:59:05Z</dcterms:created>
  <dcterms:modified xsi:type="dcterms:W3CDTF">2026-03-11T14:27:08Z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