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4" r:id="rId9"/>
    <p:sldId id="263"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10" d="100"/>
          <a:sy n="110" d="100"/>
        </p:scale>
        <p:origin x="-1644"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D2029374-D2AF-4BF8-AE9E-C768131EB535}" type="datetimeFigureOut">
              <a:rPr lang="en-US" smtClean="0"/>
              <a:t>1/25/2018</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7DEB5264-B6E9-4916-8F53-70343F46AD1D}"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D2029374-D2AF-4BF8-AE9E-C768131EB535}" type="datetimeFigureOut">
              <a:rPr lang="en-US" smtClean="0"/>
              <a:t>1/25/2018</a:t>
            </a:fld>
            <a:endParaRPr lang="en-GB"/>
          </a:p>
        </p:txBody>
      </p:sp>
      <p:sp>
        <p:nvSpPr>
          <p:cNvPr id="9" name="Slide Number Placeholder 8"/>
          <p:cNvSpPr>
            <a:spLocks noGrp="1"/>
          </p:cNvSpPr>
          <p:nvPr>
            <p:ph type="sldNum" sz="quarter" idx="15"/>
          </p:nvPr>
        </p:nvSpPr>
        <p:spPr/>
        <p:txBody>
          <a:bodyPr rtlCol="0"/>
          <a:lstStyle/>
          <a:p>
            <a:fld id="{7DEB5264-B6E9-4916-8F53-70343F46AD1D}"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D2029374-D2AF-4BF8-AE9E-C768131EB535}" type="datetimeFigureOut">
              <a:rPr lang="en-US" smtClean="0"/>
              <a:t>1/25/2018</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7DEB5264-B6E9-4916-8F53-70343F46AD1D}"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D2029374-D2AF-4BF8-AE9E-C768131EB535}" type="datetimeFigureOut">
              <a:rPr lang="en-US" smtClean="0"/>
              <a:t>1/25/2018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EB5264-B6E9-4916-8F53-70343F46AD1D}"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D2029374-D2AF-4BF8-AE9E-C768131EB535}" type="datetimeFigureOut">
              <a:rPr lang="en-US" smtClean="0"/>
              <a:t>1/25/2018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EB5264-B6E9-4916-8F53-70343F46AD1D}"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D2029374-D2AF-4BF8-AE9E-C768131EB535}" type="datetimeFigureOut">
              <a:rPr lang="en-US" smtClean="0"/>
              <a:t>1/25/2018</a:t>
            </a:fld>
            <a:endParaRPr lang="en-GB"/>
          </a:p>
        </p:txBody>
      </p:sp>
      <p:sp>
        <p:nvSpPr>
          <p:cNvPr id="7" name="Slide Number Placeholder 6"/>
          <p:cNvSpPr>
            <a:spLocks noGrp="1"/>
          </p:cNvSpPr>
          <p:nvPr>
            <p:ph type="sldNum" sz="quarter" idx="11"/>
          </p:nvPr>
        </p:nvSpPr>
        <p:spPr/>
        <p:txBody>
          <a:bodyPr rtlCol="0"/>
          <a:lstStyle/>
          <a:p>
            <a:fld id="{7DEB5264-B6E9-4916-8F53-70343F46AD1D}"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029374-D2AF-4BF8-AE9E-C768131EB535}" type="datetimeFigureOut">
              <a:rPr lang="en-US" smtClean="0"/>
              <a:t>1/25/2018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EB5264-B6E9-4916-8F53-70343F46AD1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D2029374-D2AF-4BF8-AE9E-C768131EB535}" type="datetimeFigureOut">
              <a:rPr lang="en-US" smtClean="0"/>
              <a:t>1/25/2018</a:t>
            </a:fld>
            <a:endParaRPr lang="en-GB"/>
          </a:p>
        </p:txBody>
      </p:sp>
      <p:sp>
        <p:nvSpPr>
          <p:cNvPr id="22" name="Slide Number Placeholder 21"/>
          <p:cNvSpPr>
            <a:spLocks noGrp="1"/>
          </p:cNvSpPr>
          <p:nvPr>
            <p:ph type="sldNum" sz="quarter" idx="15"/>
          </p:nvPr>
        </p:nvSpPr>
        <p:spPr/>
        <p:txBody>
          <a:bodyPr rtlCol="0"/>
          <a:lstStyle/>
          <a:p>
            <a:fld id="{7DEB5264-B6E9-4916-8F53-70343F46AD1D}"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D2029374-D2AF-4BF8-AE9E-C768131EB535}" type="datetimeFigureOut">
              <a:rPr lang="en-US" smtClean="0"/>
              <a:t>1/25/2018</a:t>
            </a:fld>
            <a:endParaRPr lang="en-GB"/>
          </a:p>
        </p:txBody>
      </p:sp>
      <p:sp>
        <p:nvSpPr>
          <p:cNvPr id="18" name="Slide Number Placeholder 17"/>
          <p:cNvSpPr>
            <a:spLocks noGrp="1"/>
          </p:cNvSpPr>
          <p:nvPr>
            <p:ph type="sldNum" sz="quarter" idx="11"/>
          </p:nvPr>
        </p:nvSpPr>
        <p:spPr/>
        <p:txBody>
          <a:bodyPr rtlCol="0"/>
          <a:lstStyle/>
          <a:p>
            <a:fld id="{7DEB5264-B6E9-4916-8F53-70343F46AD1D}"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2029374-D2AF-4BF8-AE9E-C768131EB535}" type="datetimeFigureOut">
              <a:rPr lang="en-US" smtClean="0"/>
              <a:t>1/25/2018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EB5264-B6E9-4916-8F53-70343F46AD1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2029374-D2AF-4BF8-AE9E-C768131EB535}" type="datetimeFigureOut">
              <a:rPr lang="en-US" smtClean="0"/>
              <a:t>1/25/2018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EB5264-B6E9-4916-8F53-70343F46AD1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D2029374-D2AF-4BF8-AE9E-C768131EB535}" type="datetimeFigureOut">
              <a:rPr lang="en-US" smtClean="0"/>
              <a:t>1/25/2018</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7DEB5264-B6E9-4916-8F53-70343F46AD1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1472" y="2857496"/>
            <a:ext cx="7772400" cy="1428760"/>
          </a:xfrm>
        </p:spPr>
        <p:txBody>
          <a:bodyPr>
            <a:noAutofit/>
          </a:bodyPr>
          <a:lstStyle/>
          <a:p>
            <a:r>
              <a:rPr lang="en-GB" sz="2000" b="1" dirty="0" err="1" smtClean="0">
                <a:latin typeface="Andalus" pitchFamily="18" charset="-78"/>
                <a:cs typeface="Andalus" pitchFamily="18" charset="-78"/>
              </a:rPr>
              <a:t>Marcin</a:t>
            </a:r>
            <a:r>
              <a:rPr lang="en-GB" sz="2000" b="1" dirty="0" smtClean="0">
                <a:latin typeface="Andalus" pitchFamily="18" charset="-78"/>
                <a:cs typeface="Andalus" pitchFamily="18" charset="-78"/>
              </a:rPr>
              <a:t> </a:t>
            </a:r>
            <a:r>
              <a:rPr lang="en-GB" sz="2000" b="1" dirty="0" err="1" smtClean="0">
                <a:latin typeface="Andalus" pitchFamily="18" charset="-78"/>
                <a:cs typeface="Andalus" pitchFamily="18" charset="-78"/>
              </a:rPr>
              <a:t>Gawlik</a:t>
            </a:r>
            <a:r>
              <a:rPr lang="en-GB" sz="2000" b="1" dirty="0" smtClean="0">
                <a:latin typeface="Andalus" pitchFamily="18" charset="-78"/>
                <a:cs typeface="Andalus" pitchFamily="18" charset="-78"/>
              </a:rPr>
              <a:t/>
            </a:r>
            <a:br>
              <a:rPr lang="en-GB" sz="2000" b="1" dirty="0" smtClean="0">
                <a:latin typeface="Andalus" pitchFamily="18" charset="-78"/>
                <a:cs typeface="Andalus" pitchFamily="18" charset="-78"/>
              </a:rPr>
            </a:br>
            <a:r>
              <a:rPr lang="en-GB" sz="2000" b="1" dirty="0" smtClean="0">
                <a:latin typeface="Andalus" pitchFamily="18" charset="-78"/>
                <a:cs typeface="Andalus" pitchFamily="18" charset="-78"/>
              </a:rPr>
              <a:t>AHHI 6013</a:t>
            </a:r>
            <a:endParaRPr lang="en-GB" sz="2000" b="1" dirty="0">
              <a:latin typeface="Andalus" pitchFamily="18" charset="-78"/>
              <a:cs typeface="Andalus" pitchFamily="18" charset="-78"/>
            </a:endParaRPr>
          </a:p>
        </p:txBody>
      </p:sp>
      <p:sp>
        <p:nvSpPr>
          <p:cNvPr id="4" name="Subtitle 3"/>
          <p:cNvSpPr>
            <a:spLocks noGrp="1"/>
          </p:cNvSpPr>
          <p:nvPr>
            <p:ph type="subTitle" idx="1"/>
          </p:nvPr>
        </p:nvSpPr>
        <p:spPr>
          <a:xfrm>
            <a:off x="714348" y="1357298"/>
            <a:ext cx="7786742" cy="1752600"/>
          </a:xfrm>
        </p:spPr>
        <p:txBody>
          <a:bodyPr>
            <a:noAutofit/>
          </a:bodyPr>
          <a:lstStyle/>
          <a:p>
            <a:r>
              <a:rPr lang="en-GB" sz="2000" b="1" dirty="0">
                <a:solidFill>
                  <a:schemeClr val="tx1"/>
                </a:solidFill>
                <a:latin typeface="Andalus" pitchFamily="18" charset="-78"/>
                <a:cs typeface="Andalus" pitchFamily="18" charset="-78"/>
              </a:rPr>
              <a:t>The </a:t>
            </a:r>
            <a:r>
              <a:rPr lang="en-GB" sz="2000" b="1" dirty="0" err="1">
                <a:solidFill>
                  <a:schemeClr val="tx1"/>
                </a:solidFill>
                <a:latin typeface="Andalus" pitchFamily="18" charset="-78"/>
                <a:cs typeface="Andalus" pitchFamily="18" charset="-78"/>
              </a:rPr>
              <a:t>Scarman</a:t>
            </a:r>
            <a:r>
              <a:rPr lang="en-GB" sz="2000" b="1" dirty="0">
                <a:solidFill>
                  <a:schemeClr val="tx1"/>
                </a:solidFill>
                <a:latin typeface="Andalus" pitchFamily="18" charset="-78"/>
                <a:cs typeface="Andalus" pitchFamily="18" charset="-78"/>
              </a:rPr>
              <a:t> Report concluded that the 1981 riots were the consequence of “complex political, social and economic factors” that produced “a disposition towards violent protest” in Britain’s inner cities. Explain the rationale behind </a:t>
            </a:r>
            <a:r>
              <a:rPr lang="en-GB" sz="2000" b="1" dirty="0" err="1">
                <a:solidFill>
                  <a:schemeClr val="tx1"/>
                </a:solidFill>
                <a:latin typeface="Andalus" pitchFamily="18" charset="-78"/>
                <a:cs typeface="Andalus" pitchFamily="18" charset="-78"/>
              </a:rPr>
              <a:t>Scarman’s</a:t>
            </a:r>
            <a:r>
              <a:rPr lang="en-GB" sz="2000" b="1" dirty="0">
                <a:solidFill>
                  <a:schemeClr val="tx1"/>
                </a:solidFill>
                <a:latin typeface="Andalus" pitchFamily="18" charset="-78"/>
                <a:cs typeface="Andalus" pitchFamily="18" charset="-78"/>
              </a:rPr>
              <a:t> conclusion, and assess the role of a) racial discrimination and b) police strategies in fostering the riots.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normAutofit/>
          </a:bodyPr>
          <a:lstStyle/>
          <a:p>
            <a:r>
              <a:rPr lang="en-GB" sz="3200" b="1" u="sng" dirty="0" smtClean="0">
                <a:latin typeface="Andalus" pitchFamily="18" charset="-78"/>
                <a:cs typeface="Andalus" pitchFamily="18" charset="-78"/>
              </a:rPr>
              <a:t>Objectives</a:t>
            </a:r>
            <a:endParaRPr lang="en-GB" sz="3200" b="1" u="sng" dirty="0">
              <a:latin typeface="Andalus" pitchFamily="18" charset="-78"/>
              <a:cs typeface="Andalus" pitchFamily="18" charset="-78"/>
            </a:endParaRPr>
          </a:p>
        </p:txBody>
      </p:sp>
      <p:sp>
        <p:nvSpPr>
          <p:cNvPr id="3" name="Content Placeholder 2"/>
          <p:cNvSpPr>
            <a:spLocks noGrp="1"/>
          </p:cNvSpPr>
          <p:nvPr>
            <p:ph sz="quarter" idx="1"/>
          </p:nvPr>
        </p:nvSpPr>
        <p:spPr>
          <a:xfrm>
            <a:off x="285720" y="2571744"/>
            <a:ext cx="2900354" cy="4043378"/>
          </a:xfrm>
        </p:spPr>
        <p:txBody>
          <a:bodyPr>
            <a:normAutofit/>
          </a:bodyPr>
          <a:lstStyle/>
          <a:p>
            <a:pPr>
              <a:buFont typeface="Courier New" pitchFamily="49" charset="0"/>
              <a:buChar char="o"/>
            </a:pPr>
            <a:r>
              <a:rPr lang="en-GB" sz="2000" dirty="0">
                <a:latin typeface="Andalus" pitchFamily="18" charset="-78"/>
                <a:cs typeface="Andalus" pitchFamily="18" charset="-78"/>
              </a:rPr>
              <a:t>T</a:t>
            </a:r>
            <a:r>
              <a:rPr lang="en-GB" sz="2000" dirty="0" smtClean="0">
                <a:latin typeface="Andalus" pitchFamily="18" charset="-78"/>
                <a:cs typeface="Andalus" pitchFamily="18" charset="-78"/>
              </a:rPr>
              <a:t>he causes of Brixton riots in 1981</a:t>
            </a:r>
          </a:p>
          <a:p>
            <a:pPr>
              <a:buFont typeface="Courier New" pitchFamily="49" charset="0"/>
              <a:buChar char="o"/>
            </a:pPr>
            <a:r>
              <a:rPr lang="en-GB" sz="2000" dirty="0" smtClean="0">
                <a:latin typeface="Andalus" pitchFamily="18" charset="-78"/>
                <a:cs typeface="Andalus" pitchFamily="18" charset="-78"/>
              </a:rPr>
              <a:t>Racial discrimination in British society and London Metropolitan Police.</a:t>
            </a:r>
          </a:p>
          <a:p>
            <a:pPr>
              <a:buFont typeface="Courier New" pitchFamily="49" charset="0"/>
              <a:buChar char="o"/>
            </a:pPr>
            <a:r>
              <a:rPr lang="en-GB" sz="2000" dirty="0" smtClean="0">
                <a:latin typeface="Andalus" pitchFamily="18" charset="-78"/>
                <a:cs typeface="Andalus" pitchFamily="18" charset="-78"/>
              </a:rPr>
              <a:t>Police strategies in handling the riots and their effectiveness.</a:t>
            </a:r>
          </a:p>
          <a:p>
            <a:pPr>
              <a:buFont typeface="Courier New" pitchFamily="49" charset="0"/>
              <a:buChar char="o"/>
            </a:pPr>
            <a:r>
              <a:rPr lang="en-GB" sz="2000" dirty="0" smtClean="0">
                <a:latin typeface="Andalus" pitchFamily="18" charset="-78"/>
                <a:cs typeface="Andalus" pitchFamily="18" charset="-78"/>
              </a:rPr>
              <a:t>Outcome of the event on British society and politics.</a:t>
            </a:r>
          </a:p>
          <a:p>
            <a:pPr>
              <a:buFont typeface="Courier New" pitchFamily="49" charset="0"/>
              <a:buChar char="o"/>
            </a:pPr>
            <a:endParaRPr lang="en-GB" sz="2000" dirty="0">
              <a:latin typeface="Andalus" pitchFamily="18" charset="-78"/>
              <a:cs typeface="Andalus" pitchFamily="18" charset="-78"/>
            </a:endParaRPr>
          </a:p>
        </p:txBody>
      </p:sp>
      <p:pic>
        <p:nvPicPr>
          <p:cNvPr id="10242" name="Picture 2" descr="Image result for economics britian 1980s"/>
          <p:cNvPicPr>
            <a:picLocks noChangeAspect="1" noChangeArrowheads="1"/>
          </p:cNvPicPr>
          <p:nvPr/>
        </p:nvPicPr>
        <p:blipFill>
          <a:blip r:embed="rId2"/>
          <a:srcRect/>
          <a:stretch>
            <a:fillRect/>
          </a:stretch>
        </p:blipFill>
        <p:spPr bwMode="auto">
          <a:xfrm>
            <a:off x="357158" y="500042"/>
            <a:ext cx="2977536" cy="1785950"/>
          </a:xfrm>
          <a:prstGeom prst="rect">
            <a:avLst/>
          </a:prstGeom>
          <a:noFill/>
        </p:spPr>
      </p:pic>
      <p:pic>
        <p:nvPicPr>
          <p:cNvPr id="10244" name="Picture 4" descr="Image result for institutional racism"/>
          <p:cNvPicPr>
            <a:picLocks noChangeAspect="1" noChangeArrowheads="1"/>
          </p:cNvPicPr>
          <p:nvPr/>
        </p:nvPicPr>
        <p:blipFill>
          <a:blip r:embed="rId3"/>
          <a:srcRect/>
          <a:stretch>
            <a:fillRect/>
          </a:stretch>
        </p:blipFill>
        <p:spPr bwMode="auto">
          <a:xfrm>
            <a:off x="5643570" y="500042"/>
            <a:ext cx="3143272" cy="1714512"/>
          </a:xfrm>
          <a:prstGeom prst="rect">
            <a:avLst/>
          </a:prstGeom>
          <a:noFill/>
        </p:spPr>
      </p:pic>
      <p:pic>
        <p:nvPicPr>
          <p:cNvPr id="10246" name="Picture 6" descr="Image result for institutional racism"/>
          <p:cNvPicPr>
            <a:picLocks noChangeAspect="1" noChangeArrowheads="1"/>
          </p:cNvPicPr>
          <p:nvPr/>
        </p:nvPicPr>
        <p:blipFill>
          <a:blip r:embed="rId4"/>
          <a:srcRect/>
          <a:stretch>
            <a:fillRect/>
          </a:stretch>
        </p:blipFill>
        <p:spPr bwMode="auto">
          <a:xfrm>
            <a:off x="5715008" y="2643182"/>
            <a:ext cx="3000396" cy="1597712"/>
          </a:xfrm>
          <a:prstGeom prst="rect">
            <a:avLst/>
          </a:prstGeom>
          <a:noFill/>
        </p:spPr>
      </p:pic>
      <p:pic>
        <p:nvPicPr>
          <p:cNvPr id="10248" name="Picture 8" descr="Image result for change in policy"/>
          <p:cNvPicPr>
            <a:picLocks noChangeAspect="1" noChangeArrowheads="1"/>
          </p:cNvPicPr>
          <p:nvPr/>
        </p:nvPicPr>
        <p:blipFill>
          <a:blip r:embed="rId5" cstate="print"/>
          <a:srcRect/>
          <a:stretch>
            <a:fillRect/>
          </a:stretch>
        </p:blipFill>
        <p:spPr bwMode="auto">
          <a:xfrm>
            <a:off x="5715008" y="4786322"/>
            <a:ext cx="3000396" cy="1571636"/>
          </a:xfrm>
          <a:prstGeom prst="rect">
            <a:avLst/>
          </a:prstGeom>
          <a:noFill/>
        </p:spPr>
      </p:pic>
      <p:sp>
        <p:nvSpPr>
          <p:cNvPr id="8" name="TextBox 7"/>
          <p:cNvSpPr txBox="1"/>
          <p:nvPr/>
        </p:nvSpPr>
        <p:spPr>
          <a:xfrm>
            <a:off x="3357554" y="500042"/>
            <a:ext cx="2357454" cy="584775"/>
          </a:xfrm>
          <a:prstGeom prst="rect">
            <a:avLst/>
          </a:prstGeom>
          <a:noFill/>
        </p:spPr>
        <p:txBody>
          <a:bodyPr wrap="square" rtlCol="0">
            <a:spAutoFit/>
          </a:bodyPr>
          <a:lstStyle/>
          <a:p>
            <a:pPr algn="ctr"/>
            <a:r>
              <a:rPr lang="en-GB" sz="3200" b="1" u="sng" dirty="0" smtClean="0">
                <a:solidFill>
                  <a:schemeClr val="accent6">
                    <a:lumMod val="75000"/>
                  </a:schemeClr>
                </a:solidFill>
                <a:latin typeface="Andalus" pitchFamily="18" charset="-78"/>
                <a:cs typeface="Andalus" pitchFamily="18" charset="-78"/>
              </a:rPr>
              <a:t>Objectives</a:t>
            </a:r>
            <a:endParaRPr lang="en-GB" sz="3200" b="1" u="sng" dirty="0">
              <a:solidFill>
                <a:schemeClr val="accent6">
                  <a:lumMod val="75000"/>
                </a:schemeClr>
              </a:solidFill>
              <a:latin typeface="Andalus" pitchFamily="18" charset="-78"/>
              <a:cs typeface="Andalus" pitchFamily="18" charset="-78"/>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428604"/>
          </a:xfrm>
        </p:spPr>
        <p:txBody>
          <a:bodyPr>
            <a:normAutofit fontScale="90000"/>
          </a:bodyPr>
          <a:lstStyle/>
          <a:p>
            <a:pPr algn="ctr"/>
            <a:r>
              <a:rPr lang="en-GB" sz="3200" b="1" u="sng" dirty="0" smtClean="0">
                <a:latin typeface="Andalus" pitchFamily="18" charset="-78"/>
                <a:cs typeface="Andalus" pitchFamily="18" charset="-78"/>
              </a:rPr>
              <a:t>What to research </a:t>
            </a:r>
            <a:endParaRPr lang="en-GB" sz="3200" b="1" u="sng" dirty="0">
              <a:latin typeface="Andalus" pitchFamily="18" charset="-78"/>
              <a:cs typeface="Andalus" pitchFamily="18" charset="-78"/>
            </a:endParaRPr>
          </a:p>
        </p:txBody>
      </p:sp>
      <p:sp>
        <p:nvSpPr>
          <p:cNvPr id="3" name="Content Placeholder 2"/>
          <p:cNvSpPr>
            <a:spLocks noGrp="1"/>
          </p:cNvSpPr>
          <p:nvPr>
            <p:ph sz="quarter" idx="1"/>
          </p:nvPr>
        </p:nvSpPr>
        <p:spPr>
          <a:xfrm>
            <a:off x="0" y="1142984"/>
            <a:ext cx="3214678" cy="5715016"/>
          </a:xfrm>
        </p:spPr>
        <p:txBody>
          <a:bodyPr>
            <a:normAutofit/>
          </a:bodyPr>
          <a:lstStyle/>
          <a:p>
            <a:pPr>
              <a:buFont typeface="Courier New" pitchFamily="49" charset="0"/>
              <a:buChar char="o"/>
            </a:pPr>
            <a:r>
              <a:rPr lang="en-GB" sz="2000" dirty="0" smtClean="0">
                <a:latin typeface="Andalus" pitchFamily="18" charset="-78"/>
                <a:cs typeface="Andalus" pitchFamily="18" charset="-78"/>
              </a:rPr>
              <a:t>What was the background of the riots?</a:t>
            </a:r>
          </a:p>
          <a:p>
            <a:pPr>
              <a:buFont typeface="Courier New" pitchFamily="49" charset="0"/>
              <a:buChar char="o"/>
            </a:pPr>
            <a:r>
              <a:rPr lang="en-GB" sz="2000" dirty="0" smtClean="0">
                <a:latin typeface="Andalus" pitchFamily="18" charset="-78"/>
                <a:cs typeface="Andalus" pitchFamily="18" charset="-78"/>
              </a:rPr>
              <a:t>How did racial discrimination influence the events?</a:t>
            </a:r>
          </a:p>
          <a:p>
            <a:pPr>
              <a:buFont typeface="Courier New" pitchFamily="49" charset="0"/>
              <a:buChar char="o"/>
            </a:pPr>
            <a:r>
              <a:rPr lang="en-GB" sz="2000" dirty="0" smtClean="0">
                <a:latin typeface="Andalus" pitchFamily="18" charset="-78"/>
                <a:cs typeface="Andalus" pitchFamily="18" charset="-78"/>
              </a:rPr>
              <a:t>Did Police strategy and intervention spark the riots?</a:t>
            </a:r>
          </a:p>
          <a:p>
            <a:pPr>
              <a:buFont typeface="Courier New" pitchFamily="49" charset="0"/>
              <a:buChar char="o"/>
            </a:pPr>
            <a:r>
              <a:rPr lang="en-GB" sz="2000" dirty="0" smtClean="0">
                <a:latin typeface="Andalus" pitchFamily="18" charset="-78"/>
                <a:cs typeface="Andalus" pitchFamily="18" charset="-78"/>
              </a:rPr>
              <a:t>Are the allegations of ‘Institutional Racism’ legit, and what where the measures taken by government and authorities in relation to the riots?  </a:t>
            </a:r>
          </a:p>
          <a:p>
            <a:pPr>
              <a:buFont typeface="Courier New" pitchFamily="49" charset="0"/>
              <a:buChar char="o"/>
            </a:pPr>
            <a:endParaRPr lang="en-GB" sz="2000" dirty="0">
              <a:latin typeface="Andalus" pitchFamily="18" charset="-78"/>
              <a:cs typeface="Andalus" pitchFamily="18" charset="-78"/>
            </a:endParaRPr>
          </a:p>
        </p:txBody>
      </p:sp>
      <p:pic>
        <p:nvPicPr>
          <p:cNvPr id="15362" name="Picture 2" descr="Image result for question mark meme"/>
          <p:cNvPicPr>
            <a:picLocks noChangeAspect="1" noChangeArrowheads="1"/>
          </p:cNvPicPr>
          <p:nvPr/>
        </p:nvPicPr>
        <p:blipFill>
          <a:blip r:embed="rId2"/>
          <a:srcRect/>
          <a:stretch>
            <a:fillRect/>
          </a:stretch>
        </p:blipFill>
        <p:spPr bwMode="auto">
          <a:xfrm>
            <a:off x="4214810" y="1071546"/>
            <a:ext cx="4262444" cy="4786116"/>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500042"/>
          </a:xfrm>
        </p:spPr>
        <p:txBody>
          <a:bodyPr>
            <a:normAutofit fontScale="90000"/>
          </a:bodyPr>
          <a:lstStyle/>
          <a:p>
            <a:r>
              <a:rPr lang="en-GB" sz="3200" b="1" u="sng" dirty="0" smtClean="0">
                <a:latin typeface="Andalus" pitchFamily="18" charset="-78"/>
                <a:cs typeface="Andalus" pitchFamily="18" charset="-78"/>
              </a:rPr>
              <a:t>What was the Goal?</a:t>
            </a:r>
            <a:endParaRPr lang="en-GB" sz="3200" b="1" u="sng" dirty="0">
              <a:latin typeface="Andalus" pitchFamily="18" charset="-78"/>
              <a:cs typeface="Andalus" pitchFamily="18" charset="-78"/>
            </a:endParaRPr>
          </a:p>
        </p:txBody>
      </p:sp>
      <p:sp>
        <p:nvSpPr>
          <p:cNvPr id="3" name="Content Placeholder 2"/>
          <p:cNvSpPr>
            <a:spLocks noGrp="1"/>
          </p:cNvSpPr>
          <p:nvPr>
            <p:ph sz="quarter" idx="1"/>
          </p:nvPr>
        </p:nvSpPr>
        <p:spPr>
          <a:xfrm>
            <a:off x="0" y="857233"/>
            <a:ext cx="9144000" cy="2857520"/>
          </a:xfrm>
        </p:spPr>
        <p:txBody>
          <a:bodyPr>
            <a:normAutofit/>
          </a:bodyPr>
          <a:lstStyle/>
          <a:p>
            <a:pPr>
              <a:buFont typeface="Courier New" pitchFamily="49" charset="0"/>
              <a:buChar char="o"/>
            </a:pPr>
            <a:r>
              <a:rPr lang="en-GB" sz="2000" dirty="0" smtClean="0">
                <a:latin typeface="Andalus" pitchFamily="18" charset="-78"/>
                <a:cs typeface="Andalus" pitchFamily="18" charset="-78"/>
              </a:rPr>
              <a:t>To present how racial discrimination and bad policy may cause public unrest.</a:t>
            </a:r>
          </a:p>
          <a:p>
            <a:pPr>
              <a:buFont typeface="Courier New" pitchFamily="49" charset="0"/>
              <a:buChar char="o"/>
            </a:pPr>
            <a:r>
              <a:rPr lang="en-GB" sz="2000" dirty="0" smtClean="0">
                <a:latin typeface="Andalus" pitchFamily="18" charset="-78"/>
                <a:cs typeface="Andalus" pitchFamily="18" charset="-78"/>
              </a:rPr>
              <a:t>How to prevent future possible occurrence of similar events.</a:t>
            </a:r>
            <a:endParaRPr lang="en-GB" sz="2000" dirty="0">
              <a:latin typeface="Andalus" pitchFamily="18" charset="-78"/>
              <a:cs typeface="Andalus" pitchFamily="18" charset="-78"/>
            </a:endParaRPr>
          </a:p>
        </p:txBody>
      </p:sp>
      <p:pic>
        <p:nvPicPr>
          <p:cNvPr id="16386" name="Picture 2" descr="Image result for action reaction"/>
          <p:cNvPicPr>
            <a:picLocks noChangeAspect="1" noChangeArrowheads="1"/>
          </p:cNvPicPr>
          <p:nvPr/>
        </p:nvPicPr>
        <p:blipFill>
          <a:blip r:embed="rId2"/>
          <a:srcRect/>
          <a:stretch>
            <a:fillRect/>
          </a:stretch>
        </p:blipFill>
        <p:spPr bwMode="auto">
          <a:xfrm>
            <a:off x="1071538" y="1785926"/>
            <a:ext cx="7338338" cy="4214842"/>
          </a:xfrm>
          <a:prstGeom prst="rect">
            <a:avLst/>
          </a:prstGeom>
          <a:noFill/>
        </p:spPr>
      </p:pic>
      <p:sp>
        <p:nvSpPr>
          <p:cNvPr id="5" name="TextBox 4"/>
          <p:cNvSpPr txBox="1"/>
          <p:nvPr/>
        </p:nvSpPr>
        <p:spPr>
          <a:xfrm>
            <a:off x="1928794" y="2357430"/>
            <a:ext cx="5572164" cy="584775"/>
          </a:xfrm>
          <a:prstGeom prst="rect">
            <a:avLst/>
          </a:prstGeom>
          <a:noFill/>
        </p:spPr>
        <p:txBody>
          <a:bodyPr wrap="square" rtlCol="0">
            <a:spAutoFit/>
          </a:bodyPr>
          <a:lstStyle/>
          <a:p>
            <a:pPr algn="ctr">
              <a:buFont typeface="Courier New" pitchFamily="49" charset="0"/>
              <a:buChar char="o"/>
            </a:pPr>
            <a:r>
              <a:rPr lang="en-GB" sz="3200" dirty="0" smtClean="0">
                <a:solidFill>
                  <a:schemeClr val="accent1">
                    <a:lumMod val="20000"/>
                    <a:lumOff val="80000"/>
                  </a:schemeClr>
                </a:solidFill>
              </a:rPr>
              <a:t> Action and Reaction</a:t>
            </a:r>
            <a:endParaRPr lang="en-GB" sz="3200" dirty="0">
              <a:solidFill>
                <a:schemeClr val="accent1">
                  <a:lumMod val="20000"/>
                  <a:lumOff val="80000"/>
                </a:schemeClr>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normAutofit/>
          </a:bodyPr>
          <a:lstStyle/>
          <a:p>
            <a:r>
              <a:rPr lang="en-GB" sz="3200" b="1" u="sng" dirty="0" smtClean="0">
                <a:latin typeface="Andalus" pitchFamily="18" charset="-78"/>
                <a:cs typeface="Andalus" pitchFamily="18" charset="-78"/>
              </a:rPr>
              <a:t>Why does the subject need investigation?</a:t>
            </a:r>
            <a:endParaRPr lang="en-GB" sz="3200" b="1" u="sng" dirty="0">
              <a:latin typeface="Andalus" pitchFamily="18" charset="-78"/>
              <a:cs typeface="Andalus" pitchFamily="18" charset="-78"/>
            </a:endParaRPr>
          </a:p>
        </p:txBody>
      </p:sp>
      <p:sp>
        <p:nvSpPr>
          <p:cNvPr id="3" name="Content Placeholder 2"/>
          <p:cNvSpPr>
            <a:spLocks noGrp="1"/>
          </p:cNvSpPr>
          <p:nvPr>
            <p:ph sz="quarter" idx="1"/>
          </p:nvPr>
        </p:nvSpPr>
        <p:spPr>
          <a:xfrm>
            <a:off x="0" y="2143116"/>
            <a:ext cx="3071802" cy="4214842"/>
          </a:xfrm>
        </p:spPr>
        <p:txBody>
          <a:bodyPr>
            <a:normAutofit/>
          </a:bodyPr>
          <a:lstStyle/>
          <a:p>
            <a:pPr>
              <a:buFont typeface="Courier New" pitchFamily="49" charset="0"/>
              <a:buChar char="o"/>
            </a:pPr>
            <a:r>
              <a:rPr lang="en-GB" sz="2000" dirty="0" smtClean="0">
                <a:latin typeface="Andalus" pitchFamily="18" charset="-78"/>
                <a:cs typeface="Andalus" pitchFamily="18" charset="-78"/>
              </a:rPr>
              <a:t>There are still unanswered questions, were the riots spontaneous or were they driven by bad authorities, policies and police preparations and actions. </a:t>
            </a:r>
          </a:p>
          <a:p>
            <a:pPr>
              <a:buFont typeface="Courier New" pitchFamily="49" charset="0"/>
              <a:buChar char="o"/>
            </a:pPr>
            <a:r>
              <a:rPr lang="en-GB" sz="2000" dirty="0" smtClean="0">
                <a:latin typeface="Andalus" pitchFamily="18" charset="-78"/>
                <a:cs typeface="Andalus" pitchFamily="18" charset="-78"/>
              </a:rPr>
              <a:t>Did authorities learn the lesson and work on the solution for the future? </a:t>
            </a:r>
            <a:endParaRPr lang="en-GB" sz="2000" dirty="0">
              <a:latin typeface="Andalus" pitchFamily="18" charset="-78"/>
              <a:cs typeface="Andalus" pitchFamily="18" charset="-78"/>
            </a:endParaRPr>
          </a:p>
        </p:txBody>
      </p:sp>
      <p:pic>
        <p:nvPicPr>
          <p:cNvPr id="17410" name="Picture 2" descr="Image result for solution"/>
          <p:cNvPicPr>
            <a:picLocks noChangeAspect="1" noChangeArrowheads="1"/>
          </p:cNvPicPr>
          <p:nvPr/>
        </p:nvPicPr>
        <p:blipFill>
          <a:blip r:embed="rId2"/>
          <a:srcRect/>
          <a:stretch>
            <a:fillRect/>
          </a:stretch>
        </p:blipFill>
        <p:spPr bwMode="auto">
          <a:xfrm>
            <a:off x="3357522" y="1785926"/>
            <a:ext cx="5786478" cy="4071966"/>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472" y="0"/>
            <a:ext cx="8229600" cy="571500"/>
          </a:xfrm>
        </p:spPr>
        <p:txBody>
          <a:bodyPr>
            <a:normAutofit fontScale="90000"/>
          </a:bodyPr>
          <a:lstStyle/>
          <a:p>
            <a:r>
              <a:rPr lang="en-GB" sz="3200" b="1" u="sng" dirty="0" smtClean="0">
                <a:latin typeface="Andalus" pitchFamily="18" charset="-78"/>
                <a:cs typeface="Andalus" pitchFamily="18" charset="-78"/>
              </a:rPr>
              <a:t>Introduction to the conflict</a:t>
            </a:r>
            <a:endParaRPr lang="en-GB" sz="3200" b="1" u="sng" dirty="0">
              <a:latin typeface="Andalus" pitchFamily="18" charset="-78"/>
              <a:cs typeface="Andalus" pitchFamily="18" charset="-78"/>
            </a:endParaRPr>
          </a:p>
        </p:txBody>
      </p:sp>
      <p:sp>
        <p:nvSpPr>
          <p:cNvPr id="3" name="Content Placeholder 2"/>
          <p:cNvSpPr>
            <a:spLocks noGrp="1"/>
          </p:cNvSpPr>
          <p:nvPr>
            <p:ph sz="quarter" idx="1"/>
          </p:nvPr>
        </p:nvSpPr>
        <p:spPr>
          <a:xfrm>
            <a:off x="0" y="857233"/>
            <a:ext cx="9144000" cy="2357453"/>
          </a:xfrm>
        </p:spPr>
        <p:txBody>
          <a:bodyPr>
            <a:normAutofit lnSpcReduction="10000"/>
          </a:bodyPr>
          <a:lstStyle/>
          <a:p>
            <a:pPr>
              <a:buFont typeface="Courier New" pitchFamily="49" charset="0"/>
              <a:buChar char="o"/>
            </a:pPr>
            <a:r>
              <a:rPr lang="en-GB" sz="2000" dirty="0" smtClean="0">
                <a:latin typeface="Andalus" pitchFamily="18" charset="-78"/>
                <a:cs typeface="Andalus" pitchFamily="18" charset="-78"/>
              </a:rPr>
              <a:t>On 10</a:t>
            </a:r>
            <a:r>
              <a:rPr lang="en-GB" sz="2000" baseline="30000" dirty="0" smtClean="0">
                <a:latin typeface="Andalus" pitchFamily="18" charset="-78"/>
                <a:cs typeface="Andalus" pitchFamily="18" charset="-78"/>
              </a:rPr>
              <a:t>th</a:t>
            </a:r>
            <a:r>
              <a:rPr lang="en-GB" sz="2000" dirty="0" smtClean="0">
                <a:latin typeface="Andalus" pitchFamily="18" charset="-78"/>
                <a:cs typeface="Andalus" pitchFamily="18" charset="-78"/>
              </a:rPr>
              <a:t> of April a wounded black youth called Michael Bailey was stopped by local police who tried to help him. The boy died and the local black community turned against the authorities, blaming them for the death of Michael.</a:t>
            </a:r>
          </a:p>
          <a:p>
            <a:pPr>
              <a:buFont typeface="Courier New" pitchFamily="49" charset="0"/>
              <a:buChar char="o"/>
            </a:pPr>
            <a:r>
              <a:rPr lang="en-GB" sz="2000" dirty="0" smtClean="0">
                <a:latin typeface="Andalus" pitchFamily="18" charset="-78"/>
                <a:cs typeface="Andalus" pitchFamily="18" charset="-78"/>
              </a:rPr>
              <a:t>As a response on the same day local Police used a “</a:t>
            </a:r>
            <a:r>
              <a:rPr lang="en-GB" sz="2000" dirty="0" err="1" smtClean="0">
                <a:latin typeface="Andalus" pitchFamily="18" charset="-78"/>
                <a:cs typeface="Andalus" pitchFamily="18" charset="-78"/>
              </a:rPr>
              <a:t>Sus</a:t>
            </a:r>
            <a:r>
              <a:rPr lang="en-GB" sz="2000" dirty="0" smtClean="0">
                <a:latin typeface="Andalus" pitchFamily="18" charset="-78"/>
                <a:cs typeface="Andalus" pitchFamily="18" charset="-78"/>
              </a:rPr>
              <a:t> Law” in operation </a:t>
            </a:r>
            <a:r>
              <a:rPr lang="en-GB" sz="2000" i="1" dirty="0" smtClean="0">
                <a:latin typeface="Andalus" pitchFamily="18" charset="-78"/>
                <a:cs typeface="Andalus" pitchFamily="18" charset="-78"/>
              </a:rPr>
              <a:t>Swamp 81</a:t>
            </a:r>
            <a:r>
              <a:rPr lang="en-GB" sz="2000" dirty="0" smtClean="0">
                <a:latin typeface="Andalus" pitchFamily="18" charset="-78"/>
                <a:cs typeface="Andalus" pitchFamily="18" charset="-78"/>
              </a:rPr>
              <a:t> to control public order.</a:t>
            </a:r>
          </a:p>
          <a:p>
            <a:pPr>
              <a:buFont typeface="Courier New" pitchFamily="49" charset="0"/>
              <a:buChar char="o"/>
            </a:pPr>
            <a:r>
              <a:rPr lang="en-GB" sz="2000" dirty="0" smtClean="0">
                <a:latin typeface="Andalus" pitchFamily="18" charset="-78"/>
                <a:cs typeface="Andalus" pitchFamily="18" charset="-78"/>
              </a:rPr>
              <a:t>Exponential police forces and cases of </a:t>
            </a:r>
            <a:r>
              <a:rPr lang="en-GB" sz="2000" dirty="0" smtClean="0">
                <a:latin typeface="Andalus" pitchFamily="18" charset="-78"/>
                <a:cs typeface="Andalus" pitchFamily="18" charset="-78"/>
              </a:rPr>
              <a:t>racist </a:t>
            </a:r>
            <a:r>
              <a:rPr lang="en-GB" sz="2000" dirty="0" smtClean="0">
                <a:latin typeface="Andalus" pitchFamily="18" charset="-78"/>
                <a:cs typeface="Andalus" pitchFamily="18" charset="-78"/>
              </a:rPr>
              <a:t>police behaviour sparked an uncontrolled riot in Brixton and other cities in Britain later that year.    </a:t>
            </a:r>
          </a:p>
        </p:txBody>
      </p:sp>
      <p:pic>
        <p:nvPicPr>
          <p:cNvPr id="18434" name="Picture 2" descr="Image result for brixton riots 1981 causes"/>
          <p:cNvPicPr>
            <a:picLocks noChangeAspect="1" noChangeArrowheads="1"/>
          </p:cNvPicPr>
          <p:nvPr/>
        </p:nvPicPr>
        <p:blipFill>
          <a:blip r:embed="rId2"/>
          <a:srcRect/>
          <a:stretch>
            <a:fillRect/>
          </a:stretch>
        </p:blipFill>
        <p:spPr bwMode="auto">
          <a:xfrm>
            <a:off x="0" y="3643314"/>
            <a:ext cx="4572000" cy="2928958"/>
          </a:xfrm>
          <a:prstGeom prst="rect">
            <a:avLst/>
          </a:prstGeom>
          <a:noFill/>
        </p:spPr>
      </p:pic>
      <p:pic>
        <p:nvPicPr>
          <p:cNvPr id="18436" name="Picture 4" descr="Image result for brixton riots 1981 causes"/>
          <p:cNvPicPr>
            <a:picLocks noChangeAspect="1" noChangeArrowheads="1"/>
          </p:cNvPicPr>
          <p:nvPr/>
        </p:nvPicPr>
        <p:blipFill>
          <a:blip r:embed="rId3"/>
          <a:srcRect/>
          <a:stretch>
            <a:fillRect/>
          </a:stretch>
        </p:blipFill>
        <p:spPr bwMode="auto">
          <a:xfrm>
            <a:off x="4572001" y="3643314"/>
            <a:ext cx="4572000" cy="2928958"/>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500042"/>
          </a:xfrm>
        </p:spPr>
        <p:txBody>
          <a:bodyPr>
            <a:normAutofit fontScale="90000"/>
          </a:bodyPr>
          <a:lstStyle/>
          <a:p>
            <a:r>
              <a:rPr lang="en-GB" sz="3200" b="1" u="sng" dirty="0" smtClean="0">
                <a:latin typeface="Andalus" pitchFamily="18" charset="-78"/>
                <a:cs typeface="Andalus" pitchFamily="18" charset="-78"/>
              </a:rPr>
              <a:t>Background of the riots</a:t>
            </a:r>
            <a:endParaRPr lang="en-GB" sz="3200" b="1" u="sng" dirty="0">
              <a:latin typeface="Andalus" pitchFamily="18" charset="-78"/>
              <a:cs typeface="Andalus" pitchFamily="18" charset="-78"/>
            </a:endParaRPr>
          </a:p>
        </p:txBody>
      </p:sp>
      <p:sp>
        <p:nvSpPr>
          <p:cNvPr id="3" name="Content Placeholder 2"/>
          <p:cNvSpPr>
            <a:spLocks noGrp="1"/>
          </p:cNvSpPr>
          <p:nvPr>
            <p:ph sz="quarter" idx="1"/>
          </p:nvPr>
        </p:nvSpPr>
        <p:spPr>
          <a:xfrm>
            <a:off x="0" y="928670"/>
            <a:ext cx="9144000" cy="4525963"/>
          </a:xfrm>
        </p:spPr>
        <p:txBody>
          <a:bodyPr>
            <a:normAutofit/>
          </a:bodyPr>
          <a:lstStyle/>
          <a:p>
            <a:pPr>
              <a:buFont typeface="Courier New" pitchFamily="49" charset="0"/>
              <a:buChar char="o"/>
            </a:pPr>
            <a:r>
              <a:rPr lang="en-GB" sz="2000" dirty="0" smtClean="0">
                <a:latin typeface="Andalus" pitchFamily="18" charset="-78"/>
                <a:cs typeface="Andalus" pitchFamily="18" charset="-78"/>
              </a:rPr>
              <a:t>The direct cause was bad preparation by the local police. There was a lack of communication with local communities. The stop and search law, exponential police forces, </a:t>
            </a:r>
            <a:r>
              <a:rPr lang="en-GB" sz="2000" dirty="0" smtClean="0">
                <a:latin typeface="Andalus" pitchFamily="18" charset="-78"/>
                <a:cs typeface="Andalus" pitchFamily="18" charset="-78"/>
              </a:rPr>
              <a:t>racist </a:t>
            </a:r>
            <a:r>
              <a:rPr lang="en-GB" sz="2000" dirty="0" smtClean="0">
                <a:latin typeface="Andalus" pitchFamily="18" charset="-78"/>
                <a:cs typeface="Andalus" pitchFamily="18" charset="-78"/>
              </a:rPr>
              <a:t>officer incidents; the black community saw the police as a racist occupation.</a:t>
            </a:r>
          </a:p>
          <a:p>
            <a:pPr>
              <a:buFont typeface="Courier New" pitchFamily="49" charset="0"/>
              <a:buChar char="o"/>
            </a:pPr>
            <a:r>
              <a:rPr lang="en-GB" sz="2000" dirty="0" smtClean="0">
                <a:latin typeface="Andalus" pitchFamily="18" charset="-78"/>
                <a:cs typeface="Andalus" pitchFamily="18" charset="-78"/>
              </a:rPr>
              <a:t>Indirect causes were the poor socio-economic conditions. Up to 1981 the British government did not do enough to help minorities in opportunities to develop, assimilate and educate. As a result 55 percent of unemployed in Brixton where black youths and the overall poor social conditions raised racial tensions and depravation, which led to physical expression of frustration.       </a:t>
            </a:r>
            <a:endParaRPr lang="en-GB" sz="2000" dirty="0">
              <a:latin typeface="Andalus" pitchFamily="18" charset="-78"/>
              <a:cs typeface="Andalus" pitchFamily="18" charset="-78"/>
            </a:endParaRPr>
          </a:p>
        </p:txBody>
      </p:sp>
      <p:pic>
        <p:nvPicPr>
          <p:cNvPr id="19458" name="Picture 2" descr="Related image"/>
          <p:cNvPicPr>
            <a:picLocks noChangeAspect="1" noChangeArrowheads="1"/>
          </p:cNvPicPr>
          <p:nvPr/>
        </p:nvPicPr>
        <p:blipFill>
          <a:blip r:embed="rId2"/>
          <a:srcRect/>
          <a:stretch>
            <a:fillRect/>
          </a:stretch>
        </p:blipFill>
        <p:spPr bwMode="auto">
          <a:xfrm>
            <a:off x="0" y="3929066"/>
            <a:ext cx="4698989" cy="2928934"/>
          </a:xfrm>
          <a:prstGeom prst="rect">
            <a:avLst/>
          </a:prstGeom>
          <a:noFill/>
        </p:spPr>
      </p:pic>
      <p:pic>
        <p:nvPicPr>
          <p:cNvPr id="19460" name="Picture 4" descr="Image result for black unemployment"/>
          <p:cNvPicPr>
            <a:picLocks noChangeAspect="1" noChangeArrowheads="1"/>
          </p:cNvPicPr>
          <p:nvPr/>
        </p:nvPicPr>
        <p:blipFill>
          <a:blip r:embed="rId3"/>
          <a:srcRect/>
          <a:stretch>
            <a:fillRect/>
          </a:stretch>
        </p:blipFill>
        <p:spPr bwMode="auto">
          <a:xfrm>
            <a:off x="4714876" y="3929066"/>
            <a:ext cx="4429124" cy="2928934"/>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571480"/>
          </a:xfrm>
        </p:spPr>
        <p:txBody>
          <a:bodyPr>
            <a:noAutofit/>
          </a:bodyPr>
          <a:lstStyle/>
          <a:p>
            <a:pPr algn="l"/>
            <a:r>
              <a:rPr lang="en-GB" sz="2800" b="1" u="sng" dirty="0" smtClean="0">
                <a:latin typeface="Andalus" pitchFamily="18" charset="-78"/>
                <a:cs typeface="Andalus" pitchFamily="18" charset="-78"/>
              </a:rPr>
              <a:t>“Institutional Racism” allegations</a:t>
            </a:r>
            <a:endParaRPr lang="en-GB" sz="2800" b="1" u="sng" dirty="0">
              <a:latin typeface="Andalus" pitchFamily="18" charset="-78"/>
              <a:cs typeface="Andalus" pitchFamily="18" charset="-78"/>
            </a:endParaRPr>
          </a:p>
        </p:txBody>
      </p:sp>
      <p:sp>
        <p:nvSpPr>
          <p:cNvPr id="3" name="Content Placeholder 2"/>
          <p:cNvSpPr>
            <a:spLocks noGrp="1"/>
          </p:cNvSpPr>
          <p:nvPr>
            <p:ph sz="quarter" idx="1"/>
          </p:nvPr>
        </p:nvSpPr>
        <p:spPr>
          <a:xfrm>
            <a:off x="0" y="1000109"/>
            <a:ext cx="8229600" cy="3214710"/>
          </a:xfrm>
        </p:spPr>
        <p:txBody>
          <a:bodyPr>
            <a:normAutofit fontScale="92500" lnSpcReduction="20000"/>
          </a:bodyPr>
          <a:lstStyle/>
          <a:p>
            <a:pPr>
              <a:buFont typeface="Courier New" pitchFamily="49" charset="0"/>
              <a:buChar char="o"/>
            </a:pPr>
            <a:r>
              <a:rPr lang="en-GB" sz="2000" dirty="0" smtClean="0">
                <a:latin typeface="Andalus" pitchFamily="18" charset="-78"/>
                <a:cs typeface="Andalus" pitchFamily="18" charset="-78"/>
              </a:rPr>
              <a:t>According to the Lord </a:t>
            </a:r>
            <a:r>
              <a:rPr lang="en-GB" sz="2000" dirty="0" err="1" smtClean="0">
                <a:latin typeface="Andalus" pitchFamily="18" charset="-78"/>
                <a:cs typeface="Andalus" pitchFamily="18" charset="-78"/>
              </a:rPr>
              <a:t>Scarman</a:t>
            </a:r>
            <a:r>
              <a:rPr lang="en-GB" sz="2000" dirty="0" smtClean="0">
                <a:latin typeface="Andalus" pitchFamily="18" charset="-78"/>
                <a:cs typeface="Andalus" pitchFamily="18" charset="-78"/>
              </a:rPr>
              <a:t> Report there were incidents of “racial prejudice” by officers -the “bad apple thesis”- however the London Metropolitan Police should not be seen as racist. </a:t>
            </a:r>
            <a:r>
              <a:rPr lang="en-GB" sz="2000" dirty="0" err="1" smtClean="0">
                <a:latin typeface="Andalus" pitchFamily="18" charset="-78"/>
                <a:cs typeface="Andalus" pitchFamily="18" charset="-78"/>
              </a:rPr>
              <a:t>Scarman</a:t>
            </a:r>
            <a:r>
              <a:rPr lang="en-GB" sz="2000" dirty="0" smtClean="0">
                <a:latin typeface="Andalus" pitchFamily="18" charset="-78"/>
                <a:cs typeface="Andalus" pitchFamily="18" charset="-78"/>
              </a:rPr>
              <a:t> rejected the allegation of “institutional racism” but underlined that such allegation should be taken into consideration and authorities should take more efforts to fight racism. </a:t>
            </a:r>
          </a:p>
          <a:p>
            <a:pPr>
              <a:buFont typeface="Courier New" pitchFamily="49" charset="0"/>
              <a:buChar char="o"/>
            </a:pPr>
            <a:r>
              <a:rPr lang="en-GB" sz="2000" dirty="0" smtClean="0">
                <a:latin typeface="Andalus" pitchFamily="18" charset="-78"/>
                <a:cs typeface="Andalus" pitchFamily="18" charset="-78"/>
              </a:rPr>
              <a:t>Margaret Thatcher’s government did not see any responsibility in the occurrence of the riots. In an interview for ITN the prime minister said “Nothing</a:t>
            </a:r>
            <a:r>
              <a:rPr lang="en-GB" sz="2000" dirty="0">
                <a:latin typeface="Andalus" pitchFamily="18" charset="-78"/>
                <a:cs typeface="Andalus" pitchFamily="18" charset="-78"/>
              </a:rPr>
              <a:t>, but nothing, justifies what happened on Saturday and Sunday </a:t>
            </a:r>
            <a:r>
              <a:rPr lang="en-GB" sz="2000" dirty="0" smtClean="0">
                <a:latin typeface="Andalus" pitchFamily="18" charset="-78"/>
                <a:cs typeface="Andalus" pitchFamily="18" charset="-78"/>
              </a:rPr>
              <a:t>nights”. </a:t>
            </a:r>
          </a:p>
          <a:p>
            <a:pPr>
              <a:buFont typeface="Courier New" pitchFamily="49" charset="0"/>
              <a:buChar char="o"/>
            </a:pPr>
            <a:r>
              <a:rPr lang="en-GB" sz="2000" dirty="0" smtClean="0">
                <a:latin typeface="Andalus" pitchFamily="18" charset="-78"/>
                <a:cs typeface="Andalus" pitchFamily="18" charset="-78"/>
              </a:rPr>
              <a:t>Stephen Lawrence’s inquiry shows a more vivid picture of “institutional racism”.     </a:t>
            </a:r>
            <a:endParaRPr lang="en-GB" sz="2000" dirty="0">
              <a:latin typeface="Andalus" pitchFamily="18" charset="-78"/>
              <a:cs typeface="Andalus" pitchFamily="18" charset="-78"/>
            </a:endParaRPr>
          </a:p>
        </p:txBody>
      </p:sp>
      <p:pic>
        <p:nvPicPr>
          <p:cNvPr id="20482" name="Picture 2" descr="Image result for brixton riots 1981 causes"/>
          <p:cNvPicPr>
            <a:picLocks noChangeAspect="1" noChangeArrowheads="1"/>
          </p:cNvPicPr>
          <p:nvPr/>
        </p:nvPicPr>
        <p:blipFill>
          <a:blip r:embed="rId2"/>
          <a:srcRect/>
          <a:stretch>
            <a:fillRect/>
          </a:stretch>
        </p:blipFill>
        <p:spPr bwMode="auto">
          <a:xfrm>
            <a:off x="1" y="4357670"/>
            <a:ext cx="4643438" cy="2500330"/>
          </a:xfrm>
          <a:prstGeom prst="rect">
            <a:avLst/>
          </a:prstGeom>
          <a:noFill/>
        </p:spPr>
      </p:pic>
      <p:pic>
        <p:nvPicPr>
          <p:cNvPr id="20484" name="Picture 4" descr="Image result for stephen lawrence"/>
          <p:cNvPicPr>
            <a:picLocks noChangeAspect="1" noChangeArrowheads="1"/>
          </p:cNvPicPr>
          <p:nvPr/>
        </p:nvPicPr>
        <p:blipFill>
          <a:blip r:embed="rId3"/>
          <a:srcRect/>
          <a:stretch>
            <a:fillRect/>
          </a:stretch>
        </p:blipFill>
        <p:spPr bwMode="auto">
          <a:xfrm>
            <a:off x="4643438" y="4286256"/>
            <a:ext cx="4500562" cy="2571744"/>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500042"/>
          </a:xfrm>
        </p:spPr>
        <p:txBody>
          <a:bodyPr>
            <a:normAutofit fontScale="90000"/>
          </a:bodyPr>
          <a:lstStyle/>
          <a:p>
            <a:r>
              <a:rPr lang="en-GB" sz="3600" b="1" u="sng" dirty="0" smtClean="0">
                <a:latin typeface="Andalus" pitchFamily="18" charset="-78"/>
                <a:cs typeface="Andalus" pitchFamily="18" charset="-78"/>
              </a:rPr>
              <a:t>Aftermath</a:t>
            </a:r>
            <a:r>
              <a:rPr lang="en-GB" sz="3200" dirty="0" smtClean="0">
                <a:latin typeface="Andalus" pitchFamily="18" charset="-78"/>
                <a:cs typeface="Andalus" pitchFamily="18" charset="-78"/>
              </a:rPr>
              <a:t>  </a:t>
            </a:r>
            <a:endParaRPr lang="en-GB" sz="3200" dirty="0">
              <a:latin typeface="Andalus" pitchFamily="18" charset="-78"/>
              <a:cs typeface="Andalus" pitchFamily="18" charset="-78"/>
            </a:endParaRPr>
          </a:p>
        </p:txBody>
      </p:sp>
      <p:sp>
        <p:nvSpPr>
          <p:cNvPr id="3" name="Content Placeholder 2"/>
          <p:cNvSpPr>
            <a:spLocks noGrp="1"/>
          </p:cNvSpPr>
          <p:nvPr>
            <p:ph sz="quarter" idx="1"/>
          </p:nvPr>
        </p:nvSpPr>
        <p:spPr>
          <a:xfrm>
            <a:off x="0" y="785794"/>
            <a:ext cx="2714612" cy="6072206"/>
          </a:xfrm>
        </p:spPr>
        <p:txBody>
          <a:bodyPr>
            <a:normAutofit/>
          </a:bodyPr>
          <a:lstStyle/>
          <a:p>
            <a:pPr>
              <a:buFont typeface="Courier New" pitchFamily="49" charset="0"/>
              <a:buChar char="o"/>
            </a:pPr>
            <a:r>
              <a:rPr lang="en-GB" sz="2000" dirty="0">
                <a:latin typeface="Andalus" pitchFamily="18" charset="-78"/>
                <a:cs typeface="Andalus" pitchFamily="18" charset="-78"/>
              </a:rPr>
              <a:t>Police and Criminal Evidence Act </a:t>
            </a:r>
            <a:r>
              <a:rPr lang="en-GB" sz="2000" dirty="0" smtClean="0">
                <a:latin typeface="Andalus" pitchFamily="18" charset="-78"/>
                <a:cs typeface="Andalus" pitchFamily="18" charset="-78"/>
              </a:rPr>
              <a:t>1984.</a:t>
            </a:r>
            <a:endParaRPr lang="en-GB" sz="2000" dirty="0">
              <a:latin typeface="Andalus" pitchFamily="18" charset="-78"/>
              <a:cs typeface="Andalus" pitchFamily="18" charset="-78"/>
            </a:endParaRPr>
          </a:p>
          <a:p>
            <a:pPr>
              <a:buFont typeface="Courier New" pitchFamily="49" charset="0"/>
              <a:buChar char="o"/>
            </a:pPr>
            <a:r>
              <a:rPr lang="en-GB" sz="2000" dirty="0">
                <a:latin typeface="Andalus" pitchFamily="18" charset="-78"/>
                <a:cs typeface="Andalus" pitchFamily="18" charset="-78"/>
              </a:rPr>
              <a:t>Police Complaints </a:t>
            </a:r>
            <a:r>
              <a:rPr lang="en-GB" sz="2000" dirty="0" smtClean="0">
                <a:latin typeface="Andalus" pitchFamily="18" charset="-78"/>
                <a:cs typeface="Andalus" pitchFamily="18" charset="-78"/>
              </a:rPr>
              <a:t>Authority 1985.</a:t>
            </a:r>
          </a:p>
          <a:p>
            <a:pPr>
              <a:buFont typeface="Courier New" pitchFamily="49" charset="0"/>
              <a:buChar char="o"/>
            </a:pPr>
            <a:r>
              <a:rPr lang="en-GB" sz="2000" dirty="0" smtClean="0">
                <a:latin typeface="Andalus" pitchFamily="18" charset="-78"/>
                <a:cs typeface="Andalus" pitchFamily="18" charset="-78"/>
              </a:rPr>
              <a:t>The Social Exclusion Unit.</a:t>
            </a:r>
          </a:p>
          <a:p>
            <a:pPr>
              <a:buFont typeface="Courier New" pitchFamily="49" charset="0"/>
              <a:buChar char="o"/>
            </a:pPr>
            <a:r>
              <a:rPr lang="en-GB" sz="2000" dirty="0" smtClean="0">
                <a:latin typeface="Andalus" pitchFamily="18" charset="-78"/>
                <a:cs typeface="Andalus" pitchFamily="18" charset="-78"/>
              </a:rPr>
              <a:t>So the riots continues 1985, 1991, 1995, 2001, 2011.</a:t>
            </a:r>
          </a:p>
          <a:p>
            <a:pPr>
              <a:buFont typeface="Courier New" pitchFamily="49" charset="0"/>
              <a:buChar char="o"/>
            </a:pPr>
            <a:endParaRPr lang="en-GB" sz="2000" dirty="0">
              <a:latin typeface="Andalus" pitchFamily="18" charset="-78"/>
              <a:cs typeface="Andalus" pitchFamily="18" charset="-78"/>
            </a:endParaRPr>
          </a:p>
        </p:txBody>
      </p:sp>
      <p:pic>
        <p:nvPicPr>
          <p:cNvPr id="21506" name="Picture 2" descr="Image result for some changed"/>
          <p:cNvPicPr>
            <a:picLocks noChangeAspect="1" noChangeArrowheads="1"/>
          </p:cNvPicPr>
          <p:nvPr/>
        </p:nvPicPr>
        <p:blipFill>
          <a:blip r:embed="rId2"/>
          <a:srcRect/>
          <a:stretch>
            <a:fillRect/>
          </a:stretch>
        </p:blipFill>
        <p:spPr bwMode="auto">
          <a:xfrm>
            <a:off x="3000364" y="857232"/>
            <a:ext cx="6143636" cy="4500594"/>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500042"/>
          </a:xfrm>
        </p:spPr>
        <p:txBody>
          <a:bodyPr>
            <a:normAutofit fontScale="90000"/>
          </a:bodyPr>
          <a:lstStyle/>
          <a:p>
            <a:pPr algn="ctr"/>
            <a:r>
              <a:rPr lang="en-GB" sz="3200" b="1" u="sng" dirty="0" smtClean="0">
                <a:latin typeface="Andalus" pitchFamily="18" charset="-78"/>
                <a:cs typeface="Andalus" pitchFamily="18" charset="-78"/>
              </a:rPr>
              <a:t>Conclusion</a:t>
            </a:r>
            <a:endParaRPr lang="en-GB" sz="3200" b="1" u="sng" dirty="0">
              <a:latin typeface="Andalus" pitchFamily="18" charset="-78"/>
              <a:cs typeface="Andalus" pitchFamily="18" charset="-78"/>
            </a:endParaRPr>
          </a:p>
        </p:txBody>
      </p:sp>
      <p:sp>
        <p:nvSpPr>
          <p:cNvPr id="3" name="Content Placeholder 2"/>
          <p:cNvSpPr>
            <a:spLocks noGrp="1"/>
          </p:cNvSpPr>
          <p:nvPr>
            <p:ph sz="quarter" idx="1"/>
          </p:nvPr>
        </p:nvSpPr>
        <p:spPr>
          <a:xfrm>
            <a:off x="0" y="1000109"/>
            <a:ext cx="9144000" cy="1785950"/>
          </a:xfrm>
        </p:spPr>
        <p:txBody>
          <a:bodyPr>
            <a:normAutofit/>
          </a:bodyPr>
          <a:lstStyle/>
          <a:p>
            <a:pPr>
              <a:buFont typeface="Courier New" pitchFamily="49" charset="0"/>
              <a:buChar char="o"/>
            </a:pPr>
            <a:r>
              <a:rPr lang="en-GB" sz="2000" dirty="0" smtClean="0">
                <a:latin typeface="Andalus" pitchFamily="18" charset="-78"/>
                <a:cs typeface="Andalus" pitchFamily="18" charset="-78"/>
              </a:rPr>
              <a:t>Riots as the result of bad authorities’ policies. </a:t>
            </a:r>
          </a:p>
          <a:p>
            <a:pPr>
              <a:buFont typeface="Courier New" pitchFamily="49" charset="0"/>
              <a:buChar char="o"/>
            </a:pPr>
            <a:r>
              <a:rPr lang="en-GB" sz="2000" dirty="0" smtClean="0">
                <a:latin typeface="Andalus" pitchFamily="18" charset="-78"/>
                <a:cs typeface="Andalus" pitchFamily="18" charset="-78"/>
              </a:rPr>
              <a:t>Equality in opportunity and most importantly employment, education and housing is essential in order to prevent such events.</a:t>
            </a:r>
          </a:p>
          <a:p>
            <a:pPr>
              <a:buFont typeface="Courier New" pitchFamily="49" charset="0"/>
              <a:buChar char="o"/>
            </a:pPr>
            <a:endParaRPr lang="en-GB" sz="2000" dirty="0">
              <a:latin typeface="Andalus" pitchFamily="18" charset="-78"/>
              <a:cs typeface="Andalus" pitchFamily="18" charset="-78"/>
            </a:endParaRPr>
          </a:p>
        </p:txBody>
      </p:sp>
      <p:pic>
        <p:nvPicPr>
          <p:cNvPr id="22530" name="Picture 2" descr="Image result for conclusion"/>
          <p:cNvPicPr>
            <a:picLocks noChangeAspect="1" noChangeArrowheads="1"/>
          </p:cNvPicPr>
          <p:nvPr/>
        </p:nvPicPr>
        <p:blipFill>
          <a:blip r:embed="rId2"/>
          <a:srcRect/>
          <a:stretch>
            <a:fillRect/>
          </a:stretch>
        </p:blipFill>
        <p:spPr bwMode="auto">
          <a:xfrm>
            <a:off x="1071538" y="2071678"/>
            <a:ext cx="6953250" cy="3648076"/>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582594"/>
          </a:xfrm>
        </p:spPr>
        <p:txBody>
          <a:bodyPr/>
          <a:lstStyle/>
          <a:p>
            <a:r>
              <a:rPr lang="en-GB" b="1" u="sng" dirty="0" smtClean="0">
                <a:latin typeface="Andalus" pitchFamily="18" charset="-78"/>
                <a:cs typeface="Andalus" pitchFamily="18" charset="-78"/>
              </a:rPr>
              <a:t>B</a:t>
            </a:r>
            <a:r>
              <a:rPr lang="en-GB" sz="3200" b="1" u="sng" dirty="0" smtClean="0">
                <a:latin typeface="Andalus" pitchFamily="18" charset="-78"/>
                <a:cs typeface="Andalus" pitchFamily="18" charset="-78"/>
              </a:rPr>
              <a:t>ibliography</a:t>
            </a:r>
            <a:endParaRPr lang="en-GB" b="1" u="sng" dirty="0">
              <a:latin typeface="Andalus" pitchFamily="18" charset="-78"/>
              <a:cs typeface="Andalus" pitchFamily="18" charset="-78"/>
            </a:endParaRPr>
          </a:p>
        </p:txBody>
      </p:sp>
      <p:sp>
        <p:nvSpPr>
          <p:cNvPr id="3" name="Content Placeholder 2"/>
          <p:cNvSpPr>
            <a:spLocks noGrp="1"/>
          </p:cNvSpPr>
          <p:nvPr>
            <p:ph sz="quarter" idx="1"/>
          </p:nvPr>
        </p:nvSpPr>
        <p:spPr>
          <a:xfrm>
            <a:off x="0" y="1600200"/>
            <a:ext cx="9144000" cy="5257800"/>
          </a:xfrm>
        </p:spPr>
        <p:txBody>
          <a:bodyPr>
            <a:normAutofit/>
          </a:bodyPr>
          <a:lstStyle/>
          <a:p>
            <a:pPr>
              <a:buFont typeface="Courier New" pitchFamily="49" charset="0"/>
              <a:buChar char="o"/>
            </a:pPr>
            <a:r>
              <a:rPr lang="en-GB" sz="1000" dirty="0" smtClean="0">
                <a:latin typeface="Andalus" pitchFamily="18" charset="-78"/>
                <a:cs typeface="Andalus" pitchFamily="18" charset="-78"/>
              </a:rPr>
              <a:t>Green D. G. , Grieve J.G.D., French J., </a:t>
            </a:r>
            <a:r>
              <a:rPr lang="en-GB" sz="1000" dirty="0" err="1" smtClean="0">
                <a:latin typeface="Andalus" pitchFamily="18" charset="-78"/>
                <a:cs typeface="Andalus" pitchFamily="18" charset="-78"/>
              </a:rPr>
              <a:t>Ignatieff</a:t>
            </a:r>
            <a:r>
              <a:rPr lang="en-GB" sz="1000" dirty="0" smtClean="0">
                <a:latin typeface="Andalus" pitchFamily="18" charset="-78"/>
                <a:cs typeface="Andalus" pitchFamily="18" charset="-78"/>
              </a:rPr>
              <a:t> M., O’Brien M., </a:t>
            </a:r>
            <a:r>
              <a:rPr lang="en-GB" sz="1000" dirty="0" err="1" smtClean="0">
                <a:latin typeface="Andalus" pitchFamily="18" charset="-78"/>
                <a:cs typeface="Andalus" pitchFamily="18" charset="-78"/>
              </a:rPr>
              <a:t>Skidelsky</a:t>
            </a:r>
            <a:r>
              <a:rPr lang="en-GB" sz="1000" dirty="0" smtClean="0">
                <a:latin typeface="Andalus" pitchFamily="18" charset="-78"/>
                <a:cs typeface="Andalus" pitchFamily="18" charset="-78"/>
              </a:rPr>
              <a:t> R., </a:t>
            </a:r>
            <a:r>
              <a:rPr lang="en-GB" sz="1000" i="1" dirty="0" smtClean="0">
                <a:latin typeface="Andalus" pitchFamily="18" charset="-78"/>
                <a:cs typeface="Andalus" pitchFamily="18" charset="-78"/>
              </a:rPr>
              <a:t>Institutional Racism and the Police: Fact or Fiction?, </a:t>
            </a:r>
            <a:r>
              <a:rPr lang="en-GB" sz="1000" dirty="0" smtClean="0">
                <a:latin typeface="Andalus" pitchFamily="18" charset="-78"/>
                <a:cs typeface="Andalus" pitchFamily="18" charset="-78"/>
              </a:rPr>
              <a:t>Institute for the Study of Civil Society, (London: The Cromwell Press, 2000)</a:t>
            </a:r>
          </a:p>
          <a:p>
            <a:pPr>
              <a:buFont typeface="Courier New" pitchFamily="49" charset="0"/>
              <a:buChar char="o"/>
            </a:pPr>
            <a:r>
              <a:rPr lang="en-GB" sz="1000" dirty="0" smtClean="0">
                <a:latin typeface="Andalus" pitchFamily="18" charset="-78"/>
                <a:cs typeface="Andalus" pitchFamily="18" charset="-78"/>
              </a:rPr>
              <a:t>Neal S., </a:t>
            </a:r>
            <a:r>
              <a:rPr lang="en-GB" sz="1000" i="1" dirty="0" smtClean="0">
                <a:latin typeface="Andalus" pitchFamily="18" charset="-78"/>
                <a:cs typeface="Andalus" pitchFamily="18" charset="-78"/>
              </a:rPr>
              <a:t>The </a:t>
            </a:r>
            <a:r>
              <a:rPr lang="en-GB" sz="1000" i="1" dirty="0" err="1" smtClean="0">
                <a:latin typeface="Andalus" pitchFamily="18" charset="-78"/>
                <a:cs typeface="Andalus" pitchFamily="18" charset="-78"/>
              </a:rPr>
              <a:t>Scarman</a:t>
            </a:r>
            <a:r>
              <a:rPr lang="en-GB" sz="1000" i="1" dirty="0" smtClean="0">
                <a:latin typeface="Andalus" pitchFamily="18" charset="-78"/>
                <a:cs typeface="Andalus" pitchFamily="18" charset="-78"/>
              </a:rPr>
              <a:t> Report, the Macpherson Report and the Media: How Newspapers Respond to Race-centred Social Policy Interventions,</a:t>
            </a:r>
            <a:r>
              <a:rPr lang="en-GB" sz="1000" dirty="0" smtClean="0">
                <a:latin typeface="Andalus" pitchFamily="18" charset="-78"/>
                <a:cs typeface="Andalus" pitchFamily="18" charset="-78"/>
              </a:rPr>
              <a:t> (Cambridge University Press, 2003), [accessed 14 January 2018]</a:t>
            </a:r>
          </a:p>
          <a:p>
            <a:pPr>
              <a:buFont typeface="Courier New" pitchFamily="49" charset="0"/>
              <a:buChar char="o"/>
            </a:pPr>
            <a:r>
              <a:rPr lang="en-GB" sz="1000" dirty="0" smtClean="0">
                <a:latin typeface="Andalus" pitchFamily="18" charset="-78"/>
                <a:cs typeface="Andalus" pitchFamily="18" charset="-78"/>
              </a:rPr>
              <a:t>Bowling  B., </a:t>
            </a:r>
            <a:r>
              <a:rPr lang="en-GB" sz="1000" i="1" dirty="0">
                <a:latin typeface="Andalus" pitchFamily="18" charset="-78"/>
                <a:cs typeface="Andalus" pitchFamily="18" charset="-78"/>
              </a:rPr>
              <a:t>Facing the ugly </a:t>
            </a:r>
            <a:r>
              <a:rPr lang="en-GB" sz="1000" i="1" dirty="0" smtClean="0">
                <a:latin typeface="Andalus" pitchFamily="18" charset="-78"/>
                <a:cs typeface="Andalus" pitchFamily="18" charset="-78"/>
              </a:rPr>
              <a:t>facts,</a:t>
            </a:r>
            <a:r>
              <a:rPr lang="en-GB" sz="1000" dirty="0" smtClean="0">
                <a:latin typeface="Andalus" pitchFamily="18" charset="-78"/>
                <a:cs typeface="Andalus" pitchFamily="18" charset="-78"/>
              </a:rPr>
              <a:t> The Guardian, (17 February 1999), https://www.theguardian.com/society/1999/feb/17/guardiansocietysupplement4, </a:t>
            </a:r>
            <a:r>
              <a:rPr lang="en-GB" sz="1000" dirty="0" smtClean="0">
                <a:latin typeface="Andalus" pitchFamily="18" charset="-78"/>
                <a:cs typeface="Andalus" pitchFamily="18" charset="-78"/>
              </a:rPr>
              <a:t>[accessed 15 January 2018]</a:t>
            </a:r>
          </a:p>
          <a:p>
            <a:pPr>
              <a:buFont typeface="Courier New" pitchFamily="49" charset="0"/>
              <a:buChar char="o"/>
            </a:pPr>
            <a:r>
              <a:rPr lang="en-GB" sz="1000" dirty="0" err="1" smtClean="0">
                <a:latin typeface="Andalus" pitchFamily="18" charset="-78"/>
                <a:cs typeface="Andalus" pitchFamily="18" charset="-78"/>
              </a:rPr>
              <a:t>Cindi</a:t>
            </a:r>
            <a:r>
              <a:rPr lang="en-GB" sz="1000" dirty="0" smtClean="0">
                <a:latin typeface="Andalus" pitchFamily="18" charset="-78"/>
                <a:cs typeface="Andalus" pitchFamily="18" charset="-78"/>
              </a:rPr>
              <a:t> J</a:t>
            </a:r>
            <a:r>
              <a:rPr lang="en-GB" sz="1000" i="1" dirty="0" smtClean="0">
                <a:latin typeface="Andalus" pitchFamily="18" charset="-78"/>
                <a:cs typeface="Andalus" pitchFamily="18" charset="-78"/>
              </a:rPr>
              <a:t>., </a:t>
            </a:r>
            <a:r>
              <a:rPr lang="en-GB" sz="1000" i="1" dirty="0">
                <a:latin typeface="Andalus" pitchFamily="18" charset="-78"/>
                <a:cs typeface="Andalus" pitchFamily="18" charset="-78"/>
              </a:rPr>
              <a:t>The legacy of the Brixton </a:t>
            </a:r>
            <a:r>
              <a:rPr lang="en-GB" sz="1000" i="1" dirty="0" smtClean="0">
                <a:latin typeface="Andalus" pitchFamily="18" charset="-78"/>
                <a:cs typeface="Andalus" pitchFamily="18" charset="-78"/>
              </a:rPr>
              <a:t>riots, </a:t>
            </a:r>
            <a:r>
              <a:rPr lang="en-GB" sz="1000" dirty="0" smtClean="0">
                <a:latin typeface="Andalus" pitchFamily="18" charset="-78"/>
                <a:cs typeface="Andalus" pitchFamily="18" charset="-78"/>
              </a:rPr>
              <a:t>(5 April 2006), BBC News, http://news.bbc.co.uk/1/hi/uk/4854556.stm, [accessed 18 January 2018]</a:t>
            </a:r>
          </a:p>
          <a:p>
            <a:pPr>
              <a:buFont typeface="Courier New" pitchFamily="49" charset="0"/>
              <a:buChar char="o"/>
            </a:pPr>
            <a:r>
              <a:rPr lang="en-GB" sz="1000" dirty="0" smtClean="0">
                <a:latin typeface="Andalus" pitchFamily="18" charset="-78"/>
                <a:cs typeface="Andalus" pitchFamily="18" charset="-78"/>
              </a:rPr>
              <a:t>Connor S., </a:t>
            </a:r>
            <a:r>
              <a:rPr lang="en-GB" sz="1000" i="1" dirty="0">
                <a:latin typeface="Andalus" pitchFamily="18" charset="-78"/>
                <a:cs typeface="Andalus" pitchFamily="18" charset="-78"/>
              </a:rPr>
              <a:t>Poverty causes people to worry leading to cycle of deprivation, says </a:t>
            </a:r>
            <a:r>
              <a:rPr lang="en-GB" sz="1000" i="1" dirty="0" smtClean="0">
                <a:latin typeface="Andalus" pitchFamily="18" charset="-78"/>
                <a:cs typeface="Andalus" pitchFamily="18" charset="-78"/>
              </a:rPr>
              <a:t>study, </a:t>
            </a:r>
            <a:r>
              <a:rPr lang="en-GB" sz="1000" dirty="0" smtClean="0">
                <a:latin typeface="Andalus" pitchFamily="18" charset="-78"/>
                <a:cs typeface="Andalus" pitchFamily="18" charset="-78"/>
              </a:rPr>
              <a:t>The Independent, (1 November 2012), http://www.independent.co.uk/news/science/poverty-causes-people-to-worry-leading-to-cycle-of-deprivation-says-study-8274557.html&gt; , [accessed 20 January 2018]</a:t>
            </a:r>
          </a:p>
          <a:p>
            <a:pPr>
              <a:buFont typeface="Courier New" pitchFamily="49" charset="0"/>
              <a:buChar char="o"/>
            </a:pPr>
            <a:r>
              <a:rPr lang="en-GB" sz="1000" dirty="0" smtClean="0">
                <a:latin typeface="Andalus" pitchFamily="18" charset="-78"/>
                <a:cs typeface="Andalus" pitchFamily="18" charset="-78"/>
              </a:rPr>
              <a:t>Rogers S., </a:t>
            </a:r>
            <a:r>
              <a:rPr lang="en-GB" sz="1000" i="1" dirty="0">
                <a:latin typeface="Andalus" pitchFamily="18" charset="-78"/>
                <a:cs typeface="Andalus" pitchFamily="18" charset="-78"/>
              </a:rPr>
              <a:t>England riots: was poverty a factor</a:t>
            </a:r>
            <a:r>
              <a:rPr lang="en-GB" sz="1000" i="1" dirty="0" smtClean="0">
                <a:latin typeface="Andalus" pitchFamily="18" charset="-78"/>
                <a:cs typeface="Andalus" pitchFamily="18" charset="-78"/>
              </a:rPr>
              <a:t>?,</a:t>
            </a:r>
            <a:r>
              <a:rPr lang="en-GB" sz="1000" dirty="0" smtClean="0">
                <a:latin typeface="Andalus" pitchFamily="18" charset="-78"/>
                <a:cs typeface="Andalus" pitchFamily="18" charset="-78"/>
              </a:rPr>
              <a:t> The Guardian, (6 December 2012), https://www.theguardian.com/news/datablog/2011/aug/16/riots-poverty-map-suspects, [accessed 20 January 2018]</a:t>
            </a:r>
          </a:p>
          <a:p>
            <a:pPr>
              <a:buFont typeface="Courier New" pitchFamily="49" charset="0"/>
              <a:buChar char="o"/>
            </a:pPr>
            <a:r>
              <a:rPr lang="en-GB" sz="1000" dirty="0" smtClean="0">
                <a:latin typeface="Andalus" pitchFamily="18" charset="-78"/>
                <a:cs typeface="Andalus" pitchFamily="18" charset="-78"/>
              </a:rPr>
              <a:t>Thatcher M., </a:t>
            </a:r>
            <a:r>
              <a:rPr lang="en-GB" sz="1000" i="1" dirty="0" smtClean="0">
                <a:latin typeface="Andalus" pitchFamily="18" charset="-78"/>
                <a:cs typeface="Andalus" pitchFamily="18" charset="-78"/>
              </a:rPr>
              <a:t>TV interview for ITN,  </a:t>
            </a:r>
            <a:r>
              <a:rPr lang="en-GB" sz="1000" dirty="0" smtClean="0">
                <a:latin typeface="Andalus" pitchFamily="18" charset="-78"/>
                <a:cs typeface="Andalus" pitchFamily="18" charset="-78"/>
              </a:rPr>
              <a:t>(13 April 1981), &lt;https://www.margaretthatcher.org/document/104617&gt;, [accessed 20 January 2018]</a:t>
            </a:r>
          </a:p>
          <a:p>
            <a:pPr>
              <a:buFont typeface="Courier New" pitchFamily="49" charset="0"/>
              <a:buChar char="o"/>
            </a:pPr>
            <a:r>
              <a:rPr lang="en-GB" sz="1000" dirty="0" err="1" smtClean="0">
                <a:latin typeface="Andalus" pitchFamily="18" charset="-78"/>
                <a:cs typeface="Andalus" pitchFamily="18" charset="-78"/>
              </a:rPr>
              <a:t>Scarman</a:t>
            </a:r>
            <a:r>
              <a:rPr lang="en-GB" sz="1000" dirty="0" smtClean="0">
                <a:latin typeface="Andalus" pitchFamily="18" charset="-78"/>
                <a:cs typeface="Andalus" pitchFamily="18" charset="-78"/>
              </a:rPr>
              <a:t> L., </a:t>
            </a:r>
            <a:r>
              <a:rPr lang="en-GB" sz="1000" dirty="0" err="1" smtClean="0">
                <a:latin typeface="Andalus" pitchFamily="18" charset="-78"/>
                <a:cs typeface="Andalus" pitchFamily="18" charset="-78"/>
              </a:rPr>
              <a:t>Scarman</a:t>
            </a:r>
            <a:r>
              <a:rPr lang="en-GB" sz="1000" dirty="0" smtClean="0">
                <a:latin typeface="Andalus" pitchFamily="18" charset="-78"/>
                <a:cs typeface="Andalus" pitchFamily="18" charset="-78"/>
              </a:rPr>
              <a:t> B., </a:t>
            </a:r>
            <a:r>
              <a:rPr lang="en-GB" sz="1000" i="1" dirty="0" smtClean="0">
                <a:latin typeface="Andalus" pitchFamily="18" charset="-78"/>
                <a:cs typeface="Andalus" pitchFamily="18" charset="-78"/>
              </a:rPr>
              <a:t>The </a:t>
            </a:r>
            <a:r>
              <a:rPr lang="en-GB" sz="1000" i="1" dirty="0" err="1">
                <a:latin typeface="Andalus" pitchFamily="18" charset="-78"/>
                <a:cs typeface="Andalus" pitchFamily="18" charset="-78"/>
              </a:rPr>
              <a:t>Scarman</a:t>
            </a:r>
            <a:r>
              <a:rPr lang="en-GB" sz="1000" i="1" dirty="0">
                <a:latin typeface="Andalus" pitchFamily="18" charset="-78"/>
                <a:cs typeface="Andalus" pitchFamily="18" charset="-78"/>
              </a:rPr>
              <a:t> Report: The Brixton Disorders 10-12 April 1981 : Report of an </a:t>
            </a:r>
            <a:r>
              <a:rPr lang="en-GB" sz="1000" i="1" dirty="0" smtClean="0">
                <a:latin typeface="Andalus" pitchFamily="18" charset="-78"/>
                <a:cs typeface="Andalus" pitchFamily="18" charset="-78"/>
              </a:rPr>
              <a:t>Inquiry, </a:t>
            </a:r>
            <a:r>
              <a:rPr lang="en-GB" sz="1000" dirty="0" smtClean="0">
                <a:latin typeface="Andalus" pitchFamily="18" charset="-78"/>
                <a:cs typeface="Andalus" pitchFamily="18" charset="-78"/>
              </a:rPr>
              <a:t>(Penguin Books, 1982)</a:t>
            </a:r>
          </a:p>
          <a:p>
            <a:pPr>
              <a:buFont typeface="Courier New" pitchFamily="49" charset="0"/>
              <a:buChar char="o"/>
            </a:pPr>
            <a:r>
              <a:rPr lang="en-GB" sz="1000" dirty="0" smtClean="0">
                <a:latin typeface="Andalus" pitchFamily="18" charset="-78"/>
                <a:cs typeface="Andalus" pitchFamily="18" charset="-78"/>
              </a:rPr>
              <a:t>Vagrancy Act 1824, http://www.legislation.gov.uk/ukpga/Geo4/5/83/section/4, [accessed 16 January 2018]</a:t>
            </a:r>
          </a:p>
          <a:p>
            <a:pPr>
              <a:buFont typeface="Courier New" pitchFamily="49" charset="0"/>
              <a:buChar char="o"/>
            </a:pPr>
            <a:r>
              <a:rPr lang="en-GB" sz="1000" dirty="0" smtClean="0">
                <a:latin typeface="Andalus" pitchFamily="18" charset="-78"/>
                <a:cs typeface="Andalus" pitchFamily="18" charset="-78"/>
              </a:rPr>
              <a:t>The Social Exclusion Unit, http://webarchive.nationalarchives.gov.uk/+/http:/www.cabinetoffice.gov.uk/media/cabinetoffice/social_exclusion_task_force/assets/publications_1997_to_2006/seu_leaflet.pdf, [accessed 20 January 2018]</a:t>
            </a:r>
          </a:p>
          <a:p>
            <a:pPr>
              <a:buFont typeface="Courier New" pitchFamily="49" charset="0"/>
              <a:buChar char="o"/>
            </a:pPr>
            <a:endParaRPr lang="en-GB" sz="1000" dirty="0" smtClean="0">
              <a:latin typeface="Andalus" pitchFamily="18" charset="-78"/>
              <a:cs typeface="Andalus" pitchFamily="18" charset="-78"/>
            </a:endParaRPr>
          </a:p>
          <a:p>
            <a:pPr>
              <a:buFont typeface="Courier New" pitchFamily="49" charset="0"/>
              <a:buChar char="o"/>
            </a:pPr>
            <a:endParaRPr lang="en-GB" sz="1000" dirty="0">
              <a:latin typeface="Andalus" pitchFamily="18" charset="-78"/>
              <a:cs typeface="Andalus" pitchFamily="18" charset="-78"/>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376</TotalTime>
  <Words>914</Words>
  <Application>Microsoft Office PowerPoint</Application>
  <PresentationFormat>On-screen Show (4:3)</PresentationFormat>
  <Paragraphs>50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Oriel</vt:lpstr>
      <vt:lpstr>Marcin Gawlik AHHI 6013</vt:lpstr>
      <vt:lpstr>Objectives</vt:lpstr>
      <vt:lpstr>What to research </vt:lpstr>
      <vt:lpstr>What was the Goal?</vt:lpstr>
      <vt:lpstr>Why does the subject need investigation?</vt:lpstr>
      <vt:lpstr>Introduction to the conflict</vt:lpstr>
      <vt:lpstr>Background of the riots</vt:lpstr>
      <vt:lpstr>“Institutional Racism” allegations</vt:lpstr>
      <vt:lpstr>Aftermath  </vt:lpstr>
      <vt:lpstr>Conclusion</vt:lpstr>
      <vt:lpstr>Bibliography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Marcin Gawlik AHHI 6013</dc:title>
  <dc:creator>marcin</dc:creator>
  <cp:lastModifiedBy>marcin</cp:lastModifiedBy>
  <cp:revision>38</cp:revision>
  <dcterms:created xsi:type="dcterms:W3CDTF">2018-01-25T05:07:05Z</dcterms:created>
  <dcterms:modified xsi:type="dcterms:W3CDTF">2018-01-25T11:23:12Z</dcterms:modified>
</cp:coreProperties>
</file>