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3" r:id="rId3"/>
    <p:sldId id="275" r:id="rId4"/>
    <p:sldId id="288" r:id="rId5"/>
    <p:sldId id="289" r:id="rId6"/>
    <p:sldId id="290" r:id="rId7"/>
    <p:sldId id="291" r:id="rId8"/>
    <p:sldId id="292" r:id="rId9"/>
    <p:sldId id="293" r:id="rId10"/>
    <p:sldId id="294" r:id="rId11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773E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83" d="100"/>
          <a:sy n="83" d="100"/>
        </p:scale>
        <p:origin x="-1378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53" d="100"/>
          <a:sy n="53" d="100"/>
        </p:scale>
        <p:origin x="-1842" y="-90"/>
      </p:cViewPr>
      <p:guideLst>
        <p:guide orient="horz" pos="3072"/>
        <p:guide pos="210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CBBC46-4A30-4FD8-A074-A5A730E58E8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115999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607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 dirty="0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909" y="4632960"/>
            <a:ext cx="533527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09321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AFBDFA8-0016-485A-BB91-0C9D41813587}" type="datetime1">
              <a:rPr lang="en-US" smtClean="0"/>
              <a:pPr/>
              <a:t>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286AF3-D1CE-48B7-8603-45528CC2DF66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9F08B-22FE-4D93-94E0-ED8EA909500C}" type="datetime1">
              <a:rPr lang="en-US" smtClean="0"/>
              <a:pPr/>
              <a:t>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657A23-F046-44D7-AC1D-38111E7AC05F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D3A66F-1511-46AE-B2F5-B30731A558E2}" type="datetime1">
              <a:rPr lang="en-US" smtClean="0"/>
              <a:pPr/>
              <a:t>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ABB0A7-0F32-4970-A7C6-4912B2CE64B1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92EA0C-3163-4739-AEEE-E947C91D4B5E}" type="datetime1">
              <a:rPr lang="en-US" smtClean="0"/>
              <a:pPr/>
              <a:t>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B5CAED-0E1A-44E1-BCFF-8AF6A764EFB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D206E0-C874-4B52-BABA-1D7FBF6C3ADA}" type="datetime1">
              <a:rPr lang="en-US" smtClean="0"/>
              <a:pPr/>
              <a:t>2/7/2018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AD6587-7F73-40C0-9927-BD8DAF0A698F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77CE0B7-12B8-4B30-AD0E-CDE430F765E7}" type="datetime1">
              <a:rPr lang="en-US" smtClean="0"/>
              <a:pPr/>
              <a:t>2/7/2018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315AA8-ADF8-4472-AB1C-F2A98167A13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5E0AD1-C655-4953-BC3A-B6BB66AF7172}" type="datetime1">
              <a:rPr lang="en-US" smtClean="0"/>
              <a:pPr/>
              <a:t>2/7/2018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C1EDB-5FA1-4F30-B863-CD2CC6231E9D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4D62470-9FDB-48EB-9347-12F1F3A35477}" type="datetime1">
              <a:rPr lang="en-US" smtClean="0"/>
              <a:pPr/>
              <a:t>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8589AF-CE56-4819-B0EF-BC211976F4B7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7504CBD-BF71-45CA-A44B-82D3954DD48C}" type="datetime1">
              <a:rPr lang="en-US" smtClean="0"/>
              <a:pPr/>
              <a:t>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E5551-37C1-4AD3-82F1-947171DC8454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9FECC3D-9DB0-46C1-B19E-9968738D086E}" type="datetime1">
              <a:rPr lang="en-US" smtClean="0"/>
              <a:pPr/>
              <a:t>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8AD5EE-04F8-4A89-B681-23DF288F90BB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6FDF547-1132-4E22-81A3-D87909F630F8}" type="datetime1">
              <a:rPr lang="en-US" smtClean="0"/>
              <a:pPr/>
              <a:t>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C6E30-0AD5-4FAA-88FE-D379A06A26C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B6ACF5D5-0678-45F2-908A-6357BD14B706}" type="datetime1">
              <a:rPr lang="en-US" smtClean="0"/>
              <a:pPr/>
              <a:t>2/7/2018</a:t>
            </a:fld>
            <a:endParaRPr lang="en-US" dirty="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55704031-4FC0-4328-970C-0945B6D37B37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72816"/>
            <a:ext cx="7772400" cy="2376264"/>
          </a:xfrm>
        </p:spPr>
        <p:txBody>
          <a:bodyPr/>
          <a:lstStyle/>
          <a:p>
            <a:r>
              <a:rPr lang="en-GB" sz="3200" b="1" dirty="0" smtClean="0"/>
              <a:t>BMSK4004 Problem Solving and Decision Making:</a:t>
            </a:r>
            <a:br>
              <a:rPr lang="en-GB" sz="3200" b="1" dirty="0" smtClean="0"/>
            </a:b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>Stakeholder Theory, PESTEL and </a:t>
            </a:r>
            <a:br>
              <a:rPr lang="en-GB" sz="3200" b="1" dirty="0" smtClean="0"/>
            </a:br>
            <a:r>
              <a:rPr lang="en-GB" sz="3200" b="1" dirty="0" smtClean="0"/>
              <a:t>Assignment Parts 1 and 2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016" y="1268760"/>
            <a:ext cx="8856984" cy="4525963"/>
          </a:xfrm>
        </p:spPr>
        <p:txBody>
          <a:bodyPr/>
          <a:lstStyle/>
          <a:p>
            <a:r>
              <a:rPr lang="en-GB" dirty="0" smtClean="0"/>
              <a:t>write a paragraph (each student individually) describing the nature and scope of this particular problem (may have done week 2);</a:t>
            </a:r>
          </a:p>
          <a:p>
            <a:r>
              <a:rPr lang="en-GB" dirty="0" smtClean="0"/>
              <a:t>write another paragraph incorporating stakeholder analysis of NHS (should have done for homework);</a:t>
            </a:r>
          </a:p>
          <a:p>
            <a:r>
              <a:rPr lang="en-GB" dirty="0" smtClean="0"/>
              <a:t>acknowledge 100 years’ women suffrage;</a:t>
            </a:r>
          </a:p>
          <a:p>
            <a:r>
              <a:rPr lang="en-GB" dirty="0" smtClean="0"/>
              <a:t>explain PESTEL with emphasis on political factors.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Instructions for Paragraph 1 - </a:t>
            </a:r>
            <a:r>
              <a:rPr lang="en-GB" dirty="0" err="1" smtClean="0"/>
              <a:t>Classwork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800" dirty="0" smtClean="0"/>
              <a:t>Describe the NHS problem, in particular its nature and scope.</a:t>
            </a:r>
          </a:p>
          <a:p>
            <a:pPr lvl="0">
              <a:buNone/>
            </a:pPr>
            <a:endParaRPr lang="en-GB" sz="1400" dirty="0" smtClean="0"/>
          </a:p>
          <a:p>
            <a:pPr lvl="0"/>
            <a:r>
              <a:rPr lang="en-GB" sz="2800" dirty="0" smtClean="0"/>
              <a:t>You will be expected to type up about half a page, in size 12 font and hand in a printed version before the end of the session.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Instructions for Paragraph 2 - </a:t>
            </a:r>
            <a:r>
              <a:rPr lang="en-GB" dirty="0" err="1" smtClean="0"/>
              <a:t>Classwork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400" dirty="0" smtClean="0"/>
              <a:t>Label the stakeholder matrix in relation to the NHS; and explain it below i.e. why have you placed the various stakeholders in the specific places on the matrix.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endParaRPr lang="en-GB" sz="1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275856" y="2924944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1704231" y="3853632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5347544" y="2924944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1632794" y="5068069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2990106" y="3496444"/>
            <a:ext cx="2071688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dirty="0">
                <a:latin typeface="Arial" pitchFamily="34" charset="0"/>
                <a:cs typeface="Arial" pitchFamily="34" charset="0"/>
              </a:rPr>
              <a:t>A</a:t>
            </a: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Minimal Effort</a:t>
            </a:r>
          </a:p>
          <a:p>
            <a:endParaRPr lang="en-GB" b="1" dirty="0"/>
          </a:p>
          <a:p>
            <a:endParaRPr lang="en-GB" sz="3200" dirty="0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5061794" y="3496444"/>
            <a:ext cx="2000250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B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Informed</a:t>
            </a:r>
          </a:p>
          <a:p>
            <a:pPr eaLnBrk="1" hangingPunct="1"/>
            <a:endParaRPr lang="en-GB" sz="3200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5061794" y="4710882"/>
            <a:ext cx="2000250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 smtClean="0">
                <a:solidFill>
                  <a:srgbClr val="000000"/>
                </a:solidFill>
              </a:rPr>
              <a:t>D</a:t>
            </a:r>
            <a:endParaRPr lang="en-GB" dirty="0">
              <a:solidFill>
                <a:srgbClr val="000000"/>
              </a:solidFill>
            </a:endParaRP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Key </a:t>
            </a:r>
            <a:r>
              <a:rPr lang="en-GB" dirty="0" smtClean="0">
                <a:solidFill>
                  <a:srgbClr val="000000"/>
                </a:solidFill>
              </a:rPr>
              <a:t>Players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2990106" y="4710882"/>
            <a:ext cx="2071688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C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</a:t>
            </a:r>
            <a:r>
              <a:rPr lang="en-GB" dirty="0" smtClean="0">
                <a:solidFill>
                  <a:srgbClr val="000000"/>
                </a:solidFill>
              </a:rPr>
              <a:t>Satisfied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80150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100 Years’ Women’s Suffrage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Churchill (1874) and many others felt that </a:t>
            </a:r>
            <a:r>
              <a:rPr lang="cy-GB" smtClean="0"/>
              <a:t>women should </a:t>
            </a:r>
            <a:r>
              <a:rPr lang="cy-GB" dirty="0" smtClean="0"/>
              <a:t>not vote because ‘they are well represented by their fathers, brothers and husbands’!!!</a:t>
            </a:r>
          </a:p>
          <a:p>
            <a:pPr>
              <a:buNone/>
            </a:pPr>
            <a:r>
              <a:rPr lang="cy-GB" dirty="0" smtClean="0"/>
              <a:t> </a:t>
            </a:r>
            <a:endParaRPr lang="cy-GB" sz="1600" dirty="0" smtClean="0"/>
          </a:p>
          <a:p>
            <a:r>
              <a:rPr lang="cy-GB" dirty="0" smtClean="0"/>
              <a:t>https</a:t>
            </a:r>
            <a:r>
              <a:rPr lang="cy-GB" dirty="0" smtClean="0"/>
              <a:t>://www.youtube.com/watch?v=D0QVQcqkPDs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100 Years’ Women’s Suffrage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In 1909, the </a:t>
            </a:r>
            <a:r>
              <a:rPr lang="en-GB" sz="2400" u="sng" dirty="0" smtClean="0"/>
              <a:t>Women's Freedom League </a:t>
            </a:r>
            <a:r>
              <a:rPr lang="en-GB" sz="2400" dirty="0" smtClean="0"/>
              <a:t>was established in Swansea, a non-violent campaigning body for women's votes.</a:t>
            </a:r>
          </a:p>
          <a:p>
            <a:pPr>
              <a:buNone/>
            </a:pPr>
            <a:endParaRPr lang="en-GB" sz="1200" dirty="0" smtClean="0"/>
          </a:p>
          <a:p>
            <a:r>
              <a:rPr lang="en-GB" sz="2400" dirty="0" smtClean="0"/>
              <a:t>The leading Welsh suffragette was </a:t>
            </a:r>
            <a:r>
              <a:rPr lang="en-GB" sz="2400" u="sng" dirty="0" smtClean="0"/>
              <a:t>Lady Rhondda Margaret Haig </a:t>
            </a:r>
            <a:r>
              <a:rPr lang="en-GB" sz="2400" u="sng" dirty="0" err="1" smtClean="0"/>
              <a:t>Mackworth</a:t>
            </a:r>
            <a:r>
              <a:rPr lang="en-GB" sz="2400" dirty="0" smtClean="0"/>
              <a:t>, a successful business woman and journalist. She was imprisoned for blowing up a post box in Newport.</a:t>
            </a:r>
          </a:p>
          <a:p>
            <a:endParaRPr lang="en-GB" sz="1200" dirty="0" smtClean="0"/>
          </a:p>
          <a:p>
            <a:r>
              <a:rPr lang="en-GB" sz="2400" dirty="0" smtClean="0"/>
              <a:t>In 2003, the National Assembly for Wales was the first legislature in the world to elect an equal number of men and women Assembly Members.</a:t>
            </a:r>
            <a:endParaRPr lang="cy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PESTEL Analysis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i="1" dirty="0" smtClean="0"/>
              <a:t>PESTEL </a:t>
            </a:r>
            <a:r>
              <a:rPr lang="en-GB" sz="2400" dirty="0" smtClean="0"/>
              <a:t>is an acronym -</a:t>
            </a:r>
            <a:r>
              <a:rPr lang="en-GB" sz="2400" i="1" dirty="0" smtClean="0"/>
              <a:t> political </a:t>
            </a:r>
            <a:r>
              <a:rPr lang="en-GB" sz="2400" dirty="0" smtClean="0"/>
              <a:t>(P), </a:t>
            </a:r>
            <a:r>
              <a:rPr lang="en-GB" sz="2400" i="1" dirty="0" smtClean="0"/>
              <a:t>economic </a:t>
            </a:r>
            <a:r>
              <a:rPr lang="en-GB" sz="2400" dirty="0" smtClean="0"/>
              <a:t>(E), </a:t>
            </a:r>
            <a:r>
              <a:rPr lang="en-GB" sz="2400" i="1" dirty="0" smtClean="0"/>
              <a:t>socio-cultural </a:t>
            </a:r>
            <a:r>
              <a:rPr lang="en-GB" sz="2400" dirty="0" smtClean="0"/>
              <a:t>(S), </a:t>
            </a:r>
            <a:r>
              <a:rPr lang="en-GB" sz="2400" i="1" dirty="0" smtClean="0"/>
              <a:t>technological </a:t>
            </a:r>
            <a:r>
              <a:rPr lang="en-GB" sz="2400" dirty="0" smtClean="0"/>
              <a:t>(T), </a:t>
            </a:r>
            <a:r>
              <a:rPr lang="en-GB" sz="2400" i="1" dirty="0" smtClean="0"/>
              <a:t>ecological (</a:t>
            </a:r>
            <a:r>
              <a:rPr lang="en-GB" sz="2400" dirty="0" smtClean="0"/>
              <a:t>E</a:t>
            </a:r>
            <a:r>
              <a:rPr lang="en-GB" sz="2400" i="1" dirty="0" smtClean="0"/>
              <a:t>) </a:t>
            </a:r>
            <a:r>
              <a:rPr lang="en-GB" sz="2400" dirty="0" smtClean="0"/>
              <a:t>and</a:t>
            </a:r>
            <a:r>
              <a:rPr lang="en-GB" sz="2400" i="1" dirty="0" smtClean="0"/>
              <a:t> legal </a:t>
            </a:r>
            <a:r>
              <a:rPr lang="en-GB" sz="2400" dirty="0" smtClean="0"/>
              <a:t>(L).</a:t>
            </a:r>
          </a:p>
          <a:p>
            <a:endParaRPr lang="en-GB" sz="1200" dirty="0" smtClean="0"/>
          </a:p>
          <a:p>
            <a:r>
              <a:rPr lang="en-GB" sz="2400" dirty="0" smtClean="0"/>
              <a:t>The framework is useful for identifying factors that affect an organisation </a:t>
            </a:r>
            <a:r>
              <a:rPr lang="en-GB" sz="2400" u="sng" dirty="0" smtClean="0"/>
              <a:t>from the outside</a:t>
            </a:r>
            <a:r>
              <a:rPr lang="en-GB" sz="2400" dirty="0" smtClean="0"/>
              <a:t>.  </a:t>
            </a:r>
          </a:p>
          <a:p>
            <a:endParaRPr lang="en-GB" sz="1200" dirty="0" smtClean="0"/>
          </a:p>
          <a:p>
            <a:r>
              <a:rPr lang="en-GB" sz="2400" dirty="0" smtClean="0"/>
              <a:t>Without such a structure, it would be difficult to know where to start because all organisations are affected by multiple external factors.  </a:t>
            </a:r>
          </a:p>
          <a:p>
            <a:endParaRPr lang="en-GB" sz="1200" dirty="0" smtClean="0"/>
          </a:p>
          <a:p>
            <a:r>
              <a:rPr lang="en-GB" sz="2400" dirty="0" smtClean="0"/>
              <a:t>It is a used by strategists at a </a:t>
            </a:r>
            <a:r>
              <a:rPr lang="en-GB" sz="2400" u="sng" dirty="0" smtClean="0"/>
              <a:t>corporate level</a:t>
            </a:r>
            <a:r>
              <a:rPr lang="en-GB" sz="2400" dirty="0" smtClean="0"/>
              <a:t>.</a:t>
            </a:r>
            <a:endParaRPr lang="cy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PESTEL Analysis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 smtClean="0"/>
              <a:t>At the outset</a:t>
            </a:r>
            <a:r>
              <a:rPr lang="en-GB" sz="2400" dirty="0" smtClean="0"/>
              <a:t>, it is important to establish the general nature of the organisational environment.</a:t>
            </a:r>
          </a:p>
          <a:p>
            <a:pPr>
              <a:buNone/>
            </a:pPr>
            <a:endParaRPr lang="en-GB" sz="1200" dirty="0" smtClean="0"/>
          </a:p>
          <a:p>
            <a:r>
              <a:rPr lang="en-GB" sz="2400" dirty="0" smtClean="0"/>
              <a:t>Is it simple, certain and static?</a:t>
            </a:r>
          </a:p>
          <a:p>
            <a:pPr>
              <a:buNone/>
            </a:pPr>
            <a:endParaRPr lang="en-GB" sz="1200" dirty="0" smtClean="0"/>
          </a:p>
          <a:p>
            <a:r>
              <a:rPr lang="en-GB" sz="2400" dirty="0" smtClean="0"/>
              <a:t>Or is complex, uncertain and dynamic?</a:t>
            </a:r>
          </a:p>
          <a:p>
            <a:endParaRPr lang="en-GB" sz="1200" dirty="0" smtClean="0"/>
          </a:p>
          <a:p>
            <a:r>
              <a:rPr lang="en-GB" sz="2400" dirty="0" smtClean="0">
                <a:solidFill>
                  <a:srgbClr val="FF0000"/>
                </a:solidFill>
              </a:rPr>
              <a:t>What about the NHS?</a:t>
            </a:r>
            <a:endParaRPr lang="cy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PESTEL Analysis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400" dirty="0" smtClean="0"/>
              <a:t>Next, it is necessary to take each set of factors in turn and ask / answer all relevant questions that come to mind.</a:t>
            </a:r>
            <a:endParaRPr lang="cy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PESTEL Analysis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400" dirty="0" smtClean="0"/>
              <a:t>Here are some suggestions for </a:t>
            </a:r>
            <a:r>
              <a:rPr lang="cy-GB" sz="2400" b="1" u="sng" dirty="0" smtClean="0"/>
              <a:t>political</a:t>
            </a:r>
            <a:r>
              <a:rPr lang="cy-GB" sz="2400" dirty="0" smtClean="0"/>
              <a:t>:</a:t>
            </a:r>
          </a:p>
          <a:p>
            <a:endParaRPr lang="cy-GB" sz="2400" dirty="0" smtClean="0"/>
          </a:p>
          <a:p>
            <a:r>
              <a:rPr lang="cy-GB" sz="2400" dirty="0" smtClean="0"/>
              <a:t>Which party is in government?</a:t>
            </a:r>
          </a:p>
          <a:p>
            <a:r>
              <a:rPr lang="cy-GB" sz="2400" dirty="0" smtClean="0"/>
              <a:t>What is its ideological position?</a:t>
            </a:r>
          </a:p>
          <a:p>
            <a:r>
              <a:rPr lang="cy-GB" sz="2400" dirty="0" smtClean="0"/>
              <a:t>Who is the minister responsible for the NHS and what is his title?</a:t>
            </a:r>
          </a:p>
          <a:p>
            <a:r>
              <a:rPr lang="cy-GB" sz="2400" dirty="0" smtClean="0"/>
              <a:t>What are the positions of the opposition parties and who are their representatives?</a:t>
            </a:r>
          </a:p>
          <a:p>
            <a:r>
              <a:rPr lang="cy-GB" sz="2400" dirty="0" smtClean="0">
                <a:solidFill>
                  <a:srgbClr val="FF0000"/>
                </a:solidFill>
              </a:rPr>
              <a:t>More???</a:t>
            </a:r>
            <a:endParaRPr lang="cy-GB" sz="2400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10</a:t>
            </a:fld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2988</TotalTime>
  <Words>488</Words>
  <Application>Microsoft Office PowerPoint</Application>
  <PresentationFormat>On-screen Show (4:3)</PresentationFormat>
  <Paragraphs>78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TSD_PP3</vt:lpstr>
      <vt:lpstr>BMSK4004 Problem Solving and Decision Making:  Stakeholder Theory, PESTEL and  Assignment Parts 1 and 2</vt:lpstr>
      <vt:lpstr>Objectives:</vt:lpstr>
      <vt:lpstr>Instructions for Paragraph 1 - Classwork</vt:lpstr>
      <vt:lpstr>Instructions for Paragraph 2 - Classwork</vt:lpstr>
      <vt:lpstr>100 Years’ Women’s Suffrage</vt:lpstr>
      <vt:lpstr>100 Years’ Women’s Suffrage</vt:lpstr>
      <vt:lpstr>PESTEL Analysis</vt:lpstr>
      <vt:lpstr>PESTEL Analysis</vt:lpstr>
      <vt:lpstr>PESTEL Analysis</vt:lpstr>
      <vt:lpstr>PESTEL Analysis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Sian Harris</dc:creator>
  <cp:lastModifiedBy>Sian</cp:lastModifiedBy>
  <cp:revision>210</cp:revision>
  <cp:lastPrinted>2012-02-21T18:08:33Z</cp:lastPrinted>
  <dcterms:created xsi:type="dcterms:W3CDTF">2011-09-12T14:47:30Z</dcterms:created>
  <dcterms:modified xsi:type="dcterms:W3CDTF">2018-02-07T11:20:27Z</dcterms:modified>
</cp:coreProperties>
</file>