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463" r:id="rId3"/>
    <p:sldId id="464" r:id="rId4"/>
    <p:sldId id="465" r:id="rId5"/>
    <p:sldId id="466" r:id="rId6"/>
    <p:sldId id="467" r:id="rId7"/>
    <p:sldId id="468" r:id="rId8"/>
    <p:sldId id="469" r:id="rId9"/>
    <p:sldId id="470" r:id="rId10"/>
    <p:sldId id="471" r:id="rId11"/>
    <p:sldId id="472" r:id="rId12"/>
    <p:sldId id="473" r:id="rId13"/>
    <p:sldId id="474" r:id="rId14"/>
    <p:sldId id="475" r:id="rId15"/>
    <p:sldId id="476" r:id="rId16"/>
    <p:sldId id="477" r:id="rId17"/>
    <p:sldId id="478" r:id="rId18"/>
    <p:sldId id="479" r:id="rId19"/>
    <p:sldId id="480" r:id="rId20"/>
    <p:sldId id="481" r:id="rId21"/>
    <p:sldId id="482" r:id="rId22"/>
    <p:sldId id="483" r:id="rId23"/>
    <p:sldId id="484" r:id="rId24"/>
    <p:sldId id="485" r:id="rId25"/>
    <p:sldId id="486" r:id="rId26"/>
    <p:sldId id="487" r:id="rId27"/>
    <p:sldId id="488" r:id="rId28"/>
    <p:sldId id="489"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D7BBE-BE6C-E16B-11B9-A10328C422F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D889DA2-1A7C-D74E-1097-A1CF8B5F7F0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22FE788-C82E-7EFC-37E0-6670B1E3F86A}"/>
              </a:ext>
            </a:extLst>
          </p:cNvPr>
          <p:cNvSpPr>
            <a:spLocks noGrp="1"/>
          </p:cNvSpPr>
          <p:nvPr>
            <p:ph type="dt" sz="half" idx="10"/>
          </p:nvPr>
        </p:nvSpPr>
        <p:spPr/>
        <p:txBody>
          <a:bodyPr/>
          <a:lstStyle/>
          <a:p>
            <a:fld id="{DDDFE388-E654-4AE5-A371-374046B79F7E}" type="datetimeFigureOut">
              <a:rPr lang="en-GB" smtClean="0"/>
              <a:t>27/04/2024</a:t>
            </a:fld>
            <a:endParaRPr lang="en-GB"/>
          </a:p>
        </p:txBody>
      </p:sp>
      <p:sp>
        <p:nvSpPr>
          <p:cNvPr id="5" name="Footer Placeholder 4">
            <a:extLst>
              <a:ext uri="{FF2B5EF4-FFF2-40B4-BE49-F238E27FC236}">
                <a16:creationId xmlns:a16="http://schemas.microsoft.com/office/drawing/2014/main" id="{F1ADCB22-DB4C-1610-B274-11DB75A343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22DD3C-0B38-7FB5-014F-408D1726B39C}"/>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23898142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73925-250B-1A62-0A94-81531237241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82BA91D-7D2A-21CB-AF82-9FF05C3ACDE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A86D725-B406-52AA-293C-D22BD0D72A46}"/>
              </a:ext>
            </a:extLst>
          </p:cNvPr>
          <p:cNvSpPr>
            <a:spLocks noGrp="1"/>
          </p:cNvSpPr>
          <p:nvPr>
            <p:ph type="dt" sz="half" idx="10"/>
          </p:nvPr>
        </p:nvSpPr>
        <p:spPr/>
        <p:txBody>
          <a:bodyPr/>
          <a:lstStyle/>
          <a:p>
            <a:fld id="{DDDFE388-E654-4AE5-A371-374046B79F7E}" type="datetimeFigureOut">
              <a:rPr lang="en-GB" smtClean="0"/>
              <a:t>27/04/2024</a:t>
            </a:fld>
            <a:endParaRPr lang="en-GB"/>
          </a:p>
        </p:txBody>
      </p:sp>
      <p:sp>
        <p:nvSpPr>
          <p:cNvPr id="5" name="Footer Placeholder 4">
            <a:extLst>
              <a:ext uri="{FF2B5EF4-FFF2-40B4-BE49-F238E27FC236}">
                <a16:creationId xmlns:a16="http://schemas.microsoft.com/office/drawing/2014/main" id="{001C9764-CC73-ADE3-B4D7-EDE15AC69E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8AD459-4A82-EECD-28CB-506A516E356B}"/>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3692592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4CF5C-1B8D-6E70-0008-E39BDAC1E60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03C4F6C-80AB-4217-75B9-26D5B7D1E72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98010B3-8265-A81A-CC8E-85188EDE34CE}"/>
              </a:ext>
            </a:extLst>
          </p:cNvPr>
          <p:cNvSpPr>
            <a:spLocks noGrp="1"/>
          </p:cNvSpPr>
          <p:nvPr>
            <p:ph type="dt" sz="half" idx="10"/>
          </p:nvPr>
        </p:nvSpPr>
        <p:spPr/>
        <p:txBody>
          <a:bodyPr/>
          <a:lstStyle/>
          <a:p>
            <a:fld id="{DDDFE388-E654-4AE5-A371-374046B79F7E}" type="datetimeFigureOut">
              <a:rPr lang="en-GB" smtClean="0"/>
              <a:t>27/04/2024</a:t>
            </a:fld>
            <a:endParaRPr lang="en-GB"/>
          </a:p>
        </p:txBody>
      </p:sp>
      <p:sp>
        <p:nvSpPr>
          <p:cNvPr id="5" name="Footer Placeholder 4">
            <a:extLst>
              <a:ext uri="{FF2B5EF4-FFF2-40B4-BE49-F238E27FC236}">
                <a16:creationId xmlns:a16="http://schemas.microsoft.com/office/drawing/2014/main" id="{57B16C1C-6910-2E56-DEFD-AD0E6A1733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F2AB5A-8209-4331-9653-CAD0B61F6EA4}"/>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402202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32183-EE94-EC9F-1CAD-051CD072544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FBA7A88-9417-BFDA-B621-A48839E3443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9D13676-9309-300D-1678-5ABC9EB50E1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38CAB5D-3B14-C0EA-9E53-8D4944D0F87D}"/>
              </a:ext>
            </a:extLst>
          </p:cNvPr>
          <p:cNvSpPr>
            <a:spLocks noGrp="1"/>
          </p:cNvSpPr>
          <p:nvPr>
            <p:ph type="dt" sz="half" idx="10"/>
          </p:nvPr>
        </p:nvSpPr>
        <p:spPr/>
        <p:txBody>
          <a:bodyPr/>
          <a:lstStyle/>
          <a:p>
            <a:fld id="{DDDFE388-E654-4AE5-A371-374046B79F7E}" type="datetimeFigureOut">
              <a:rPr lang="en-GB" smtClean="0"/>
              <a:t>27/04/2024</a:t>
            </a:fld>
            <a:endParaRPr lang="en-GB"/>
          </a:p>
        </p:txBody>
      </p:sp>
      <p:sp>
        <p:nvSpPr>
          <p:cNvPr id="6" name="Footer Placeholder 5">
            <a:extLst>
              <a:ext uri="{FF2B5EF4-FFF2-40B4-BE49-F238E27FC236}">
                <a16:creationId xmlns:a16="http://schemas.microsoft.com/office/drawing/2014/main" id="{81C83447-6079-B991-85F6-8B85FEEFB4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FA6478-6B2A-3B3A-1282-78FB6B89C57A}"/>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11725570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427FD-7410-3045-BD07-B721C4AEA25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021C07A-3AF3-B8AF-A523-1A091D84821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852BBA4-5209-9944-BCF2-488E25C85F4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C127F6C-4809-8A8B-4F48-023BE1654BF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4F3AF06-5CB9-3FBD-3F75-9E9D6FBC828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1DC2F0A-9760-839B-119B-0DFB28C6159B}"/>
              </a:ext>
            </a:extLst>
          </p:cNvPr>
          <p:cNvSpPr>
            <a:spLocks noGrp="1"/>
          </p:cNvSpPr>
          <p:nvPr>
            <p:ph type="dt" sz="half" idx="10"/>
          </p:nvPr>
        </p:nvSpPr>
        <p:spPr/>
        <p:txBody>
          <a:bodyPr/>
          <a:lstStyle/>
          <a:p>
            <a:fld id="{DDDFE388-E654-4AE5-A371-374046B79F7E}" type="datetimeFigureOut">
              <a:rPr lang="en-GB" smtClean="0"/>
              <a:t>27/04/2024</a:t>
            </a:fld>
            <a:endParaRPr lang="en-GB"/>
          </a:p>
        </p:txBody>
      </p:sp>
      <p:sp>
        <p:nvSpPr>
          <p:cNvPr id="8" name="Footer Placeholder 7">
            <a:extLst>
              <a:ext uri="{FF2B5EF4-FFF2-40B4-BE49-F238E27FC236}">
                <a16:creationId xmlns:a16="http://schemas.microsoft.com/office/drawing/2014/main" id="{5DB6CB05-2BAD-F2E4-C76A-38389A08A20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F610357-3F13-65E7-14D6-D2BBF6A6259A}"/>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24510582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5B237-3D1B-3F20-BCDC-B0B70361247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160801A-481F-85CD-C342-5070CE425F93}"/>
              </a:ext>
            </a:extLst>
          </p:cNvPr>
          <p:cNvSpPr>
            <a:spLocks noGrp="1"/>
          </p:cNvSpPr>
          <p:nvPr>
            <p:ph type="dt" sz="half" idx="10"/>
          </p:nvPr>
        </p:nvSpPr>
        <p:spPr/>
        <p:txBody>
          <a:bodyPr/>
          <a:lstStyle/>
          <a:p>
            <a:fld id="{DDDFE388-E654-4AE5-A371-374046B79F7E}" type="datetimeFigureOut">
              <a:rPr lang="en-GB" smtClean="0"/>
              <a:t>27/04/2024</a:t>
            </a:fld>
            <a:endParaRPr lang="en-GB"/>
          </a:p>
        </p:txBody>
      </p:sp>
      <p:sp>
        <p:nvSpPr>
          <p:cNvPr id="4" name="Footer Placeholder 3">
            <a:extLst>
              <a:ext uri="{FF2B5EF4-FFF2-40B4-BE49-F238E27FC236}">
                <a16:creationId xmlns:a16="http://schemas.microsoft.com/office/drawing/2014/main" id="{09E9B6B0-88D2-D7BD-1810-B9F60CAD940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32602E5-CEB2-A284-5EB6-E80A7B3880A7}"/>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42599798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88D499-C9EF-DF61-1C7D-B742C56A2AD4}"/>
              </a:ext>
            </a:extLst>
          </p:cNvPr>
          <p:cNvSpPr>
            <a:spLocks noGrp="1"/>
          </p:cNvSpPr>
          <p:nvPr>
            <p:ph type="dt" sz="half" idx="10"/>
          </p:nvPr>
        </p:nvSpPr>
        <p:spPr/>
        <p:txBody>
          <a:bodyPr/>
          <a:lstStyle/>
          <a:p>
            <a:fld id="{DDDFE388-E654-4AE5-A371-374046B79F7E}" type="datetimeFigureOut">
              <a:rPr lang="en-GB" smtClean="0"/>
              <a:t>27/04/2024</a:t>
            </a:fld>
            <a:endParaRPr lang="en-GB"/>
          </a:p>
        </p:txBody>
      </p:sp>
      <p:sp>
        <p:nvSpPr>
          <p:cNvPr id="3" name="Footer Placeholder 2">
            <a:extLst>
              <a:ext uri="{FF2B5EF4-FFF2-40B4-BE49-F238E27FC236}">
                <a16:creationId xmlns:a16="http://schemas.microsoft.com/office/drawing/2014/main" id="{0FC5EE24-3600-EBE5-3FB6-28744297ECD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0848638-BF58-524B-9F1B-84BD1668EE09}"/>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25408145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6C4C8-52D5-E1FB-96DE-4EF959E1F3E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70C885C-23C0-182D-66D0-55313618B6F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615C9F9-9D79-B741-676D-C54563BFFC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E03659-57DB-9AED-0CD3-B979BC578C83}"/>
              </a:ext>
            </a:extLst>
          </p:cNvPr>
          <p:cNvSpPr>
            <a:spLocks noGrp="1"/>
          </p:cNvSpPr>
          <p:nvPr>
            <p:ph type="dt" sz="half" idx="10"/>
          </p:nvPr>
        </p:nvSpPr>
        <p:spPr/>
        <p:txBody>
          <a:bodyPr/>
          <a:lstStyle/>
          <a:p>
            <a:fld id="{DDDFE388-E654-4AE5-A371-374046B79F7E}" type="datetimeFigureOut">
              <a:rPr lang="en-GB" smtClean="0"/>
              <a:t>27/04/2024</a:t>
            </a:fld>
            <a:endParaRPr lang="en-GB"/>
          </a:p>
        </p:txBody>
      </p:sp>
      <p:sp>
        <p:nvSpPr>
          <p:cNvPr id="6" name="Footer Placeholder 5">
            <a:extLst>
              <a:ext uri="{FF2B5EF4-FFF2-40B4-BE49-F238E27FC236}">
                <a16:creationId xmlns:a16="http://schemas.microsoft.com/office/drawing/2014/main" id="{0F226929-722F-2478-1E67-D532E0CAAE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2EECEC-10D2-AC01-D41C-BCAC23B3FA74}"/>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30214880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CAF9E-3CB4-2CB1-A3D5-6B8D96C57D8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E961C04-7E07-8A29-C71B-B9CE6A860DF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FED379C-6171-4C21-A0CB-A839C0DBC7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0FB0EF2-C765-C02E-5CD7-5FE2CDC1B9C8}"/>
              </a:ext>
            </a:extLst>
          </p:cNvPr>
          <p:cNvSpPr>
            <a:spLocks noGrp="1"/>
          </p:cNvSpPr>
          <p:nvPr>
            <p:ph type="dt" sz="half" idx="10"/>
          </p:nvPr>
        </p:nvSpPr>
        <p:spPr/>
        <p:txBody>
          <a:bodyPr/>
          <a:lstStyle/>
          <a:p>
            <a:fld id="{DDDFE388-E654-4AE5-A371-374046B79F7E}" type="datetimeFigureOut">
              <a:rPr lang="en-GB" smtClean="0"/>
              <a:t>27/04/2024</a:t>
            </a:fld>
            <a:endParaRPr lang="en-GB"/>
          </a:p>
        </p:txBody>
      </p:sp>
      <p:sp>
        <p:nvSpPr>
          <p:cNvPr id="6" name="Footer Placeholder 5">
            <a:extLst>
              <a:ext uri="{FF2B5EF4-FFF2-40B4-BE49-F238E27FC236}">
                <a16:creationId xmlns:a16="http://schemas.microsoft.com/office/drawing/2014/main" id="{985FA0D8-28DD-4F6A-479F-CC7ED1D7A9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D24A3B-7A47-167B-3902-6CAB603271CC}"/>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33846182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508E1-2111-92E7-FB24-26FEEDE59F2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E7AADA4-9063-DCEF-7934-9F36D45965C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C27727F-361A-C17F-239B-17719ABA1AC1}"/>
              </a:ext>
            </a:extLst>
          </p:cNvPr>
          <p:cNvSpPr>
            <a:spLocks noGrp="1"/>
          </p:cNvSpPr>
          <p:nvPr>
            <p:ph type="dt" sz="half" idx="10"/>
          </p:nvPr>
        </p:nvSpPr>
        <p:spPr/>
        <p:txBody>
          <a:bodyPr/>
          <a:lstStyle/>
          <a:p>
            <a:fld id="{DDDFE388-E654-4AE5-A371-374046B79F7E}" type="datetimeFigureOut">
              <a:rPr lang="en-GB" smtClean="0"/>
              <a:t>27/04/2024</a:t>
            </a:fld>
            <a:endParaRPr lang="en-GB"/>
          </a:p>
        </p:txBody>
      </p:sp>
      <p:sp>
        <p:nvSpPr>
          <p:cNvPr id="5" name="Footer Placeholder 4">
            <a:extLst>
              <a:ext uri="{FF2B5EF4-FFF2-40B4-BE49-F238E27FC236}">
                <a16:creationId xmlns:a16="http://schemas.microsoft.com/office/drawing/2014/main" id="{FA1EF0BD-D7A9-287D-1776-B78E12ED57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120222-5D24-77D4-EACB-C88C521906B5}"/>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40140862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2E4EA7-400B-EBEA-5E56-F94E5AD1D52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13E85C3-253B-EE6C-C2FA-F56385F16DA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6FCF2F8-C6DE-011E-34F0-22D582D4D183}"/>
              </a:ext>
            </a:extLst>
          </p:cNvPr>
          <p:cNvSpPr>
            <a:spLocks noGrp="1"/>
          </p:cNvSpPr>
          <p:nvPr>
            <p:ph type="dt" sz="half" idx="10"/>
          </p:nvPr>
        </p:nvSpPr>
        <p:spPr/>
        <p:txBody>
          <a:bodyPr/>
          <a:lstStyle/>
          <a:p>
            <a:fld id="{DDDFE388-E654-4AE5-A371-374046B79F7E}" type="datetimeFigureOut">
              <a:rPr lang="en-GB" smtClean="0"/>
              <a:t>27/04/2024</a:t>
            </a:fld>
            <a:endParaRPr lang="en-GB"/>
          </a:p>
        </p:txBody>
      </p:sp>
      <p:sp>
        <p:nvSpPr>
          <p:cNvPr id="5" name="Footer Placeholder 4">
            <a:extLst>
              <a:ext uri="{FF2B5EF4-FFF2-40B4-BE49-F238E27FC236}">
                <a16:creationId xmlns:a16="http://schemas.microsoft.com/office/drawing/2014/main" id="{A0DA18C9-2DB3-0848-E5EB-8F3DA103A6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652939-C516-A877-850B-2A8912FAF507}"/>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3486106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7C6EA63-9EC1-BB75-91C3-E9BC60594C4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B404E0B-BAD4-A1BF-ED9B-545695D189E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A91C222-05E5-7B0A-3DB6-60DF1CD3305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DDFE388-E654-4AE5-A371-374046B79F7E}" type="datetimeFigureOut">
              <a:rPr lang="en-GB" smtClean="0"/>
              <a:t>27/04/2024</a:t>
            </a:fld>
            <a:endParaRPr lang="en-GB"/>
          </a:p>
        </p:txBody>
      </p:sp>
      <p:sp>
        <p:nvSpPr>
          <p:cNvPr id="5" name="Footer Placeholder 4">
            <a:extLst>
              <a:ext uri="{FF2B5EF4-FFF2-40B4-BE49-F238E27FC236}">
                <a16:creationId xmlns:a16="http://schemas.microsoft.com/office/drawing/2014/main" id="{A08438E0-FBDD-8020-155A-062E6B5DC25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F3F0B40-5920-F278-0B6D-5C36CB0426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8694707-C569-4A1D-838F-0925B8C5C664}" type="slidenum">
              <a:rPr lang="en-GB" smtClean="0"/>
              <a:t>‹#›</a:t>
            </a:fld>
            <a:endParaRPr lang="en-GB"/>
          </a:p>
        </p:txBody>
      </p:sp>
    </p:spTree>
    <p:extLst>
      <p:ext uri="{BB962C8B-B14F-4D97-AF65-F5344CB8AC3E}">
        <p14:creationId xmlns:p14="http://schemas.microsoft.com/office/powerpoint/2010/main" val="40624655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82FC5-E127-37A0-140A-11F205E597D6}"/>
              </a:ext>
            </a:extLst>
          </p:cNvPr>
          <p:cNvSpPr>
            <a:spLocks noGrp="1"/>
          </p:cNvSpPr>
          <p:nvPr>
            <p:ph type="ctrTitle"/>
          </p:nvPr>
        </p:nvSpPr>
        <p:spPr/>
        <p:txBody>
          <a:bodyPr/>
          <a:lstStyle/>
          <a:p>
            <a:r>
              <a:rPr lang="en-GB" dirty="0"/>
              <a:t>Global Governance</a:t>
            </a:r>
          </a:p>
        </p:txBody>
      </p:sp>
      <p:sp>
        <p:nvSpPr>
          <p:cNvPr id="3" name="Subtitle 2">
            <a:extLst>
              <a:ext uri="{FF2B5EF4-FFF2-40B4-BE49-F238E27FC236}">
                <a16:creationId xmlns:a16="http://schemas.microsoft.com/office/drawing/2014/main" id="{4FF2A12F-8D5A-1FFE-AF5C-E7DF0BDC8F12}"/>
              </a:ext>
            </a:extLst>
          </p:cNvPr>
          <p:cNvSpPr>
            <a:spLocks noGrp="1"/>
          </p:cNvSpPr>
          <p:nvPr>
            <p:ph type="subTitle" idx="1"/>
          </p:nvPr>
        </p:nvSpPr>
        <p:spPr/>
        <p:txBody>
          <a:bodyPr>
            <a:normAutofit lnSpcReduction="10000"/>
          </a:bodyPr>
          <a:lstStyle/>
          <a:p>
            <a:r>
              <a:rPr lang="en-GB" sz="3600" dirty="0"/>
              <a:t>Lecture 10: Where are we now? </a:t>
            </a:r>
          </a:p>
          <a:p>
            <a:r>
              <a:rPr lang="en-GB" sz="3600" dirty="0"/>
              <a:t>International Organizations and Global Governance</a:t>
            </a:r>
            <a:endParaRPr lang="en-GB" dirty="0"/>
          </a:p>
        </p:txBody>
      </p:sp>
    </p:spTree>
    <p:extLst>
      <p:ext uri="{BB962C8B-B14F-4D97-AF65-F5344CB8AC3E}">
        <p14:creationId xmlns:p14="http://schemas.microsoft.com/office/powerpoint/2010/main" val="11582349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56753-F329-A18E-8C06-E1CC725C3519}"/>
              </a:ext>
            </a:extLst>
          </p:cNvPr>
          <p:cNvSpPr>
            <a:spLocks noGrp="1"/>
          </p:cNvSpPr>
          <p:nvPr>
            <p:ph type="title"/>
          </p:nvPr>
        </p:nvSpPr>
        <p:spPr/>
        <p:txBody>
          <a:bodyPr/>
          <a:lstStyle/>
          <a:p>
            <a:pPr algn="ctr"/>
            <a:r>
              <a:rPr lang="en-GB" dirty="0"/>
              <a:t>The United Nations</a:t>
            </a:r>
          </a:p>
        </p:txBody>
      </p:sp>
      <p:sp>
        <p:nvSpPr>
          <p:cNvPr id="3" name="Content Placeholder 2">
            <a:extLst>
              <a:ext uri="{FF2B5EF4-FFF2-40B4-BE49-F238E27FC236}">
                <a16:creationId xmlns:a16="http://schemas.microsoft.com/office/drawing/2014/main" id="{DF2111FF-0AC5-CEA0-0239-3D01A8F90019}"/>
              </a:ext>
            </a:extLst>
          </p:cNvPr>
          <p:cNvSpPr>
            <a:spLocks noGrp="1"/>
          </p:cNvSpPr>
          <p:nvPr>
            <p:ph idx="1"/>
          </p:nvPr>
        </p:nvSpPr>
        <p:spPr/>
        <p:txBody>
          <a:bodyPr/>
          <a:lstStyle/>
          <a:p>
            <a:r>
              <a:rPr lang="en-GB" kern="100" dirty="0">
                <a:ea typeface="Aptos" panose="020B0004020202020204" pitchFamily="34" charset="0"/>
                <a:cs typeface="Times New Roman" panose="02020603050405020304" pitchFamily="18" charset="0"/>
              </a:rPr>
              <a:t>A</a:t>
            </a:r>
            <a:r>
              <a:rPr lang="en-GB" kern="100" dirty="0">
                <a:effectLst/>
                <a:ea typeface="Aptos" panose="020B0004020202020204" pitchFamily="34" charset="0"/>
                <a:cs typeface="Times New Roman" panose="02020603050405020304" pitchFamily="18" charset="0"/>
              </a:rPr>
              <a:t> platform for countries to debate and decide on collective action</a:t>
            </a:r>
          </a:p>
          <a:p>
            <a:r>
              <a:rPr lang="en-GB" kern="100" dirty="0">
                <a:ea typeface="Aptos" panose="020B0004020202020204" pitchFamily="34" charset="0"/>
                <a:cs typeface="Times New Roman" panose="02020603050405020304" pitchFamily="18" charset="0"/>
              </a:rPr>
              <a:t>A</a:t>
            </a:r>
            <a:r>
              <a:rPr lang="en-GB" kern="100" dirty="0">
                <a:effectLst/>
                <a:ea typeface="Aptos" panose="020B0004020202020204" pitchFamily="34" charset="0"/>
                <a:cs typeface="Times New Roman" panose="02020603050405020304" pitchFamily="18" charset="0"/>
              </a:rPr>
              <a:t> provider of global goods and services</a:t>
            </a:r>
          </a:p>
          <a:p>
            <a:r>
              <a:rPr lang="en-GB" kern="100" dirty="0">
                <a:ea typeface="Aptos" panose="020B0004020202020204" pitchFamily="34" charset="0"/>
                <a:cs typeface="Times New Roman" panose="02020603050405020304" pitchFamily="18" charset="0"/>
              </a:rPr>
              <a:t>T</a:t>
            </a:r>
            <a:r>
              <a:rPr lang="en-GB" kern="100" dirty="0">
                <a:effectLst/>
                <a:ea typeface="Aptos" panose="020B0004020202020204" pitchFamily="34" charset="0"/>
                <a:cs typeface="Times New Roman" panose="02020603050405020304" pitchFamily="18" charset="0"/>
              </a:rPr>
              <a:t>he world’s moral barometer. </a:t>
            </a:r>
          </a:p>
          <a:p>
            <a:endParaRPr lang="en-GB" dirty="0"/>
          </a:p>
        </p:txBody>
      </p:sp>
    </p:spTree>
    <p:extLst>
      <p:ext uri="{BB962C8B-B14F-4D97-AF65-F5344CB8AC3E}">
        <p14:creationId xmlns:p14="http://schemas.microsoft.com/office/powerpoint/2010/main" val="41423064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56753-F329-A18E-8C06-E1CC725C3519}"/>
              </a:ext>
            </a:extLst>
          </p:cNvPr>
          <p:cNvSpPr>
            <a:spLocks noGrp="1"/>
          </p:cNvSpPr>
          <p:nvPr>
            <p:ph type="title"/>
          </p:nvPr>
        </p:nvSpPr>
        <p:spPr/>
        <p:txBody>
          <a:bodyPr/>
          <a:lstStyle/>
          <a:p>
            <a:pPr algn="ctr"/>
            <a:r>
              <a:rPr lang="en-GB" dirty="0"/>
              <a:t>The United Nations: Structure</a:t>
            </a:r>
          </a:p>
        </p:txBody>
      </p:sp>
      <p:sp>
        <p:nvSpPr>
          <p:cNvPr id="3" name="Content Placeholder 2">
            <a:extLst>
              <a:ext uri="{FF2B5EF4-FFF2-40B4-BE49-F238E27FC236}">
                <a16:creationId xmlns:a16="http://schemas.microsoft.com/office/drawing/2014/main" id="{DF2111FF-0AC5-CEA0-0239-3D01A8F90019}"/>
              </a:ext>
            </a:extLst>
          </p:cNvPr>
          <p:cNvSpPr>
            <a:spLocks noGrp="1"/>
          </p:cNvSpPr>
          <p:nvPr>
            <p:ph idx="1"/>
          </p:nvPr>
        </p:nvSpPr>
        <p:spPr/>
        <p:txBody>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original design of the UN system was “planetary” (Erskine Childers and Brian Urquhart): </a:t>
            </a:r>
            <a:r>
              <a:rPr lang="en-GB" sz="2400" kern="100" dirty="0">
                <a:ea typeface="Aptos" panose="020B0004020202020204" pitchFamily="34" charset="0"/>
                <a:cs typeface="Times New Roman" panose="02020603050405020304" pitchFamily="18" charset="0"/>
              </a:rPr>
              <a:t>A</a:t>
            </a:r>
            <a:r>
              <a:rPr lang="en-GB" sz="2400" kern="100" dirty="0">
                <a:effectLst/>
                <a:ea typeface="Aptos" panose="020B0004020202020204" pitchFamily="34" charset="0"/>
                <a:cs typeface="Times New Roman" panose="02020603050405020304" pitchFamily="18" charset="0"/>
              </a:rPr>
              <a:t> central organization around which independent agencies would gravitate.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Others hold decentralization was a conscious choice- to ensure international cooperation on technical matters even amidst political impasses.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What has emerged is perhaps best understood as a constellation: a group of entities that are part of a recognizable pattern of international organization and share the “United Nations” name.</a:t>
            </a:r>
          </a:p>
          <a:p>
            <a:endParaRPr lang="en-GB" dirty="0"/>
          </a:p>
        </p:txBody>
      </p:sp>
    </p:spTree>
    <p:extLst>
      <p:ext uri="{BB962C8B-B14F-4D97-AF65-F5344CB8AC3E}">
        <p14:creationId xmlns:p14="http://schemas.microsoft.com/office/powerpoint/2010/main" val="35654051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56753-F329-A18E-8C06-E1CC725C3519}"/>
              </a:ext>
            </a:extLst>
          </p:cNvPr>
          <p:cNvSpPr>
            <a:spLocks noGrp="1"/>
          </p:cNvSpPr>
          <p:nvPr>
            <p:ph type="title"/>
          </p:nvPr>
        </p:nvSpPr>
        <p:spPr/>
        <p:txBody>
          <a:bodyPr/>
          <a:lstStyle/>
          <a:p>
            <a:pPr algn="ctr"/>
            <a:r>
              <a:rPr lang="en-GB" dirty="0"/>
              <a:t>The United Nations: Structure</a:t>
            </a:r>
          </a:p>
        </p:txBody>
      </p:sp>
      <p:sp>
        <p:nvSpPr>
          <p:cNvPr id="3" name="Content Placeholder 2">
            <a:extLst>
              <a:ext uri="{FF2B5EF4-FFF2-40B4-BE49-F238E27FC236}">
                <a16:creationId xmlns:a16="http://schemas.microsoft.com/office/drawing/2014/main" id="{DF2111FF-0AC5-CEA0-0239-3D01A8F90019}"/>
              </a:ext>
            </a:extLst>
          </p:cNvPr>
          <p:cNvSpPr>
            <a:spLocks noGrp="1"/>
          </p:cNvSpPr>
          <p:nvPr>
            <p:ph idx="1"/>
          </p:nvPr>
        </p:nvSpPr>
        <p:spPr/>
        <p:txBody>
          <a:bodyPr>
            <a:normAutofit fontScale="85000" lnSpcReduction="20000"/>
          </a:bodyPr>
          <a:lstStyle/>
          <a:p>
            <a:pPr>
              <a:lnSpc>
                <a:spcPct val="107000"/>
              </a:lnSpc>
              <a:spcBef>
                <a:spcPts val="0"/>
              </a:spcBef>
              <a:spcAft>
                <a:spcPts val="800"/>
              </a:spcAft>
            </a:pPr>
            <a:r>
              <a:rPr lang="en-GB" sz="2900" kern="100" dirty="0">
                <a:effectLst/>
                <a:ea typeface="Aptos" panose="020B0004020202020204" pitchFamily="34" charset="0"/>
                <a:cs typeface="Times New Roman" panose="02020603050405020304" pitchFamily="18" charset="0"/>
              </a:rPr>
              <a:t>Beyond the UN organs and specialized agencies are a “universe of stakeholders”: </a:t>
            </a:r>
          </a:p>
          <a:p>
            <a:pPr marL="0" indent="0">
              <a:lnSpc>
                <a:spcPct val="107000"/>
              </a:lnSpc>
              <a:spcBef>
                <a:spcPts val="0"/>
              </a:spcBef>
              <a:spcAft>
                <a:spcPts val="800"/>
              </a:spcAft>
              <a:buNone/>
            </a:pPr>
            <a:r>
              <a:rPr lang="en-GB" sz="2900" kern="100" dirty="0">
                <a:ea typeface="Aptos" panose="020B0004020202020204" pitchFamily="34" charset="0"/>
                <a:cs typeface="Times New Roman" panose="02020603050405020304" pitchFamily="18" charset="0"/>
              </a:rPr>
              <a:t>	-</a:t>
            </a:r>
            <a:r>
              <a:rPr lang="en-GB" sz="2900" kern="100" dirty="0">
                <a:effectLst/>
                <a:ea typeface="Aptos" panose="020B0004020202020204" pitchFamily="34" charset="0"/>
                <a:cs typeface="Times New Roman" panose="02020603050405020304" pitchFamily="18" charset="0"/>
              </a:rPr>
              <a:t>academia</a:t>
            </a:r>
          </a:p>
          <a:p>
            <a:pPr marL="0" indent="0">
              <a:lnSpc>
                <a:spcPct val="107000"/>
              </a:lnSpc>
              <a:spcBef>
                <a:spcPts val="0"/>
              </a:spcBef>
              <a:spcAft>
                <a:spcPts val="800"/>
              </a:spcAft>
              <a:buNone/>
            </a:pPr>
            <a:r>
              <a:rPr lang="en-GB" sz="2900" kern="100" dirty="0">
                <a:ea typeface="Aptos" panose="020B0004020202020204" pitchFamily="34" charset="0"/>
                <a:cs typeface="Times New Roman" panose="02020603050405020304" pitchFamily="18" charset="0"/>
              </a:rPr>
              <a:t>	-</a:t>
            </a:r>
            <a:r>
              <a:rPr lang="en-GB" sz="2900" kern="100" dirty="0">
                <a:effectLst/>
                <a:ea typeface="Aptos" panose="020B0004020202020204" pitchFamily="34" charset="0"/>
                <a:cs typeface="Times New Roman" panose="02020603050405020304" pitchFamily="18" charset="0"/>
              </a:rPr>
              <a:t>business</a:t>
            </a:r>
          </a:p>
          <a:p>
            <a:pPr marL="0" indent="0">
              <a:lnSpc>
                <a:spcPct val="107000"/>
              </a:lnSpc>
              <a:spcBef>
                <a:spcPts val="0"/>
              </a:spcBef>
              <a:spcAft>
                <a:spcPts val="800"/>
              </a:spcAft>
              <a:buNone/>
            </a:pPr>
            <a:r>
              <a:rPr lang="en-GB" sz="2900" kern="100" dirty="0">
                <a:effectLst/>
                <a:ea typeface="Aptos" panose="020B0004020202020204" pitchFamily="34" charset="0"/>
                <a:cs typeface="Times New Roman" panose="02020603050405020304" pitchFamily="18" charset="0"/>
              </a:rPr>
              <a:t>	-civil society</a:t>
            </a:r>
          </a:p>
          <a:p>
            <a:pPr marL="0" indent="0">
              <a:lnSpc>
                <a:spcPct val="107000"/>
              </a:lnSpc>
              <a:spcBef>
                <a:spcPts val="0"/>
              </a:spcBef>
              <a:spcAft>
                <a:spcPts val="800"/>
              </a:spcAft>
              <a:buNone/>
            </a:pPr>
            <a:r>
              <a:rPr lang="en-GB" sz="2900" kern="100" dirty="0">
                <a:effectLst/>
                <a:ea typeface="Aptos" panose="020B0004020202020204" pitchFamily="34" charset="0"/>
                <a:cs typeface="Times New Roman" panose="02020603050405020304" pitchFamily="18" charset="0"/>
              </a:rPr>
              <a:t>	-philanthropy</a:t>
            </a:r>
          </a:p>
          <a:p>
            <a:pPr marL="0" indent="0">
              <a:lnSpc>
                <a:spcPct val="107000"/>
              </a:lnSpc>
              <a:spcBef>
                <a:spcPts val="0"/>
              </a:spcBef>
              <a:spcAft>
                <a:spcPts val="800"/>
              </a:spcAft>
              <a:buNone/>
            </a:pPr>
            <a:r>
              <a:rPr lang="en-GB" sz="2900" kern="100" dirty="0">
                <a:ea typeface="Aptos" panose="020B0004020202020204" pitchFamily="34" charset="0"/>
                <a:cs typeface="Times New Roman" panose="02020603050405020304" pitchFamily="18" charset="0"/>
              </a:rPr>
              <a:t>	-</a:t>
            </a:r>
            <a:r>
              <a:rPr lang="en-GB" sz="2900" kern="100" dirty="0">
                <a:effectLst/>
                <a:ea typeface="Aptos" panose="020B0004020202020204" pitchFamily="34" charset="0"/>
                <a:cs typeface="Times New Roman" panose="02020603050405020304" pitchFamily="18" charset="0"/>
              </a:rPr>
              <a:t>other actors that work in areas traditionally confined to governments</a:t>
            </a:r>
          </a:p>
          <a:p>
            <a:pPr>
              <a:lnSpc>
                <a:spcPct val="107000"/>
              </a:lnSpc>
              <a:spcBef>
                <a:spcPts val="0"/>
              </a:spcBef>
              <a:spcAft>
                <a:spcPts val="800"/>
              </a:spcAft>
            </a:pPr>
            <a:r>
              <a:rPr lang="en-GB" sz="2900" kern="100" dirty="0">
                <a:effectLst/>
                <a:ea typeface="Aptos" panose="020B0004020202020204" pitchFamily="34" charset="0"/>
                <a:cs typeface="Times New Roman" panose="02020603050405020304" pitchFamily="18" charset="0"/>
              </a:rPr>
              <a:t>Multistakeholder arrangements are not new, but public-private partnerships are increasingly seen as ways to provide more holistic and nimble solutions. </a:t>
            </a:r>
          </a:p>
          <a:p>
            <a:endParaRPr lang="en-GB" dirty="0"/>
          </a:p>
        </p:txBody>
      </p:sp>
    </p:spTree>
    <p:extLst>
      <p:ext uri="{BB962C8B-B14F-4D97-AF65-F5344CB8AC3E}">
        <p14:creationId xmlns:p14="http://schemas.microsoft.com/office/powerpoint/2010/main" val="27147504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56753-F329-A18E-8C06-E1CC725C3519}"/>
              </a:ext>
            </a:extLst>
          </p:cNvPr>
          <p:cNvSpPr>
            <a:spLocks noGrp="1"/>
          </p:cNvSpPr>
          <p:nvPr>
            <p:ph type="title"/>
          </p:nvPr>
        </p:nvSpPr>
        <p:spPr/>
        <p:txBody>
          <a:bodyPr/>
          <a:lstStyle/>
          <a:p>
            <a:pPr algn="ctr"/>
            <a:r>
              <a:rPr lang="en-GB" dirty="0"/>
              <a:t>The United Nations: Coordination</a:t>
            </a:r>
          </a:p>
        </p:txBody>
      </p:sp>
      <p:sp>
        <p:nvSpPr>
          <p:cNvPr id="3" name="Content Placeholder 2">
            <a:extLst>
              <a:ext uri="{FF2B5EF4-FFF2-40B4-BE49-F238E27FC236}">
                <a16:creationId xmlns:a16="http://schemas.microsoft.com/office/drawing/2014/main" id="{DF2111FF-0AC5-CEA0-0239-3D01A8F90019}"/>
              </a:ext>
            </a:extLst>
          </p:cNvPr>
          <p:cNvSpPr>
            <a:spLocks noGrp="1"/>
          </p:cNvSpPr>
          <p:nvPr>
            <p:ph idx="1"/>
          </p:nvPr>
        </p:nvSpPr>
        <p:spPr/>
        <p:txBody>
          <a:bodyPr>
            <a:normAutofit/>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Coordinating this constellation is the Chief Executives Board (brings together the top managers of the UN system with the SG as the presiding officer)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Coordination has been particularly thorny in the development sphere, where the number of actors has increased significantly in recent decades.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This proliferation, alongside concerns around national ownership and neocolonialism, has raised questions about whether the UN should continue to engage in tasks that can be done by local populations and others on the ground. </a:t>
            </a:r>
          </a:p>
          <a:p>
            <a:endParaRPr lang="en-GB" dirty="0"/>
          </a:p>
        </p:txBody>
      </p:sp>
    </p:spTree>
    <p:extLst>
      <p:ext uri="{BB962C8B-B14F-4D97-AF65-F5344CB8AC3E}">
        <p14:creationId xmlns:p14="http://schemas.microsoft.com/office/powerpoint/2010/main" val="41174736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56753-F329-A18E-8C06-E1CC725C3519}"/>
              </a:ext>
            </a:extLst>
          </p:cNvPr>
          <p:cNvSpPr>
            <a:spLocks noGrp="1"/>
          </p:cNvSpPr>
          <p:nvPr>
            <p:ph type="title"/>
          </p:nvPr>
        </p:nvSpPr>
        <p:spPr/>
        <p:txBody>
          <a:bodyPr/>
          <a:lstStyle/>
          <a:p>
            <a:pPr algn="ctr"/>
            <a:r>
              <a:rPr lang="en-GB" dirty="0"/>
              <a:t>The United Nations: Humanitarian Relief</a:t>
            </a:r>
          </a:p>
        </p:txBody>
      </p:sp>
      <p:sp>
        <p:nvSpPr>
          <p:cNvPr id="3" name="Content Placeholder 2">
            <a:extLst>
              <a:ext uri="{FF2B5EF4-FFF2-40B4-BE49-F238E27FC236}">
                <a16:creationId xmlns:a16="http://schemas.microsoft.com/office/drawing/2014/main" id="{DF2111FF-0AC5-CEA0-0239-3D01A8F90019}"/>
              </a:ext>
            </a:extLst>
          </p:cNvPr>
          <p:cNvSpPr>
            <a:spLocks noGrp="1"/>
          </p:cNvSpPr>
          <p:nvPr>
            <p:ph idx="1"/>
          </p:nvPr>
        </p:nvSpPr>
        <p:spPr/>
        <p:txBody>
          <a:bodyPr>
            <a:normAutofit fontScale="77500" lnSpcReduction="20000"/>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While states remain reluctant to make full use of the UN’s peace and security toolbox, they have come to rely on the organization’s role in humanitarian relief—in conflict </a:t>
            </a:r>
            <a:r>
              <a:rPr lang="en-GB" sz="2400" kern="100" dirty="0" err="1">
                <a:effectLst/>
                <a:ea typeface="Aptos" panose="020B0004020202020204" pitchFamily="34" charset="0"/>
                <a:cs typeface="Times New Roman" panose="02020603050405020304" pitchFamily="18" charset="0"/>
              </a:rPr>
              <a:t>asnd</a:t>
            </a:r>
            <a:r>
              <a:rPr lang="en-GB" sz="2400" kern="100" dirty="0">
                <a:effectLst/>
                <a:ea typeface="Aptos" panose="020B0004020202020204" pitchFamily="34" charset="0"/>
                <a:cs typeface="Times New Roman" panose="02020603050405020304" pitchFamily="18" charset="0"/>
              </a:rPr>
              <a:t> other emergencies.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Office for the Coordination of Humanitarian Affairs (OCHA) is the Secretariat body responsible for delivering a swift, efficient, and systemwide response: </a:t>
            </a:r>
          </a:p>
          <a:p>
            <a:pPr marL="0" indent="0">
              <a:lnSpc>
                <a:spcPct val="107000"/>
              </a:lnSpc>
              <a:spcBef>
                <a:spcPts val="0"/>
              </a:spcBef>
              <a:spcAft>
                <a:spcPts val="800"/>
              </a:spcAft>
              <a:buNone/>
            </a:pPr>
            <a:r>
              <a:rPr lang="en-GB" sz="2400" kern="100" dirty="0">
                <a:effectLst/>
                <a:ea typeface="Aptos" panose="020B0004020202020204" pitchFamily="34" charset="0"/>
                <a:cs typeface="Times New Roman" panose="02020603050405020304" pitchFamily="18" charset="0"/>
              </a:rPr>
              <a:t>	-from issuing funding appeals to delivering aid through agencies such as: </a:t>
            </a:r>
          </a:p>
          <a:p>
            <a:pPr marL="0" indent="0">
              <a:lnSpc>
                <a:spcPct val="107000"/>
              </a:lnSpc>
              <a:spcBef>
                <a:spcPts val="0"/>
              </a:spcBef>
              <a:spcAft>
                <a:spcPts val="800"/>
              </a:spcAft>
              <a:buNone/>
            </a:pPr>
            <a:r>
              <a:rPr lang="en-GB" sz="2400" kern="100" dirty="0">
                <a:ea typeface="Aptos" panose="020B0004020202020204" pitchFamily="34" charset="0"/>
                <a:cs typeface="Times New Roman" panose="02020603050405020304" pitchFamily="18" charset="0"/>
              </a:rPr>
              <a:t>	-</a:t>
            </a:r>
            <a:r>
              <a:rPr lang="en-GB" sz="2400" kern="100" dirty="0">
                <a:effectLst/>
                <a:ea typeface="Aptos" panose="020B0004020202020204" pitchFamily="34" charset="0"/>
                <a:cs typeface="Times New Roman" panose="02020603050405020304" pitchFamily="18" charset="0"/>
              </a:rPr>
              <a:t>the World Food Programme</a:t>
            </a:r>
          </a:p>
          <a:p>
            <a:pPr marL="0" indent="0">
              <a:lnSpc>
                <a:spcPct val="107000"/>
              </a:lnSpc>
              <a:spcBef>
                <a:spcPts val="0"/>
              </a:spcBef>
              <a:spcAft>
                <a:spcPts val="800"/>
              </a:spcAft>
              <a:buNone/>
            </a:pPr>
            <a:r>
              <a:rPr lang="en-GB" sz="2400" kern="100" dirty="0">
                <a:ea typeface="Aptos" panose="020B0004020202020204" pitchFamily="34" charset="0"/>
                <a:cs typeface="Times New Roman" panose="02020603050405020304" pitchFamily="18" charset="0"/>
              </a:rPr>
              <a:t>	-</a:t>
            </a:r>
            <a:r>
              <a:rPr lang="en-GB" sz="2400" kern="100" dirty="0">
                <a:effectLst/>
                <a:ea typeface="Aptos" panose="020B0004020202020204" pitchFamily="34" charset="0"/>
                <a:cs typeface="Times New Roman" panose="02020603050405020304" pitchFamily="18" charset="0"/>
              </a:rPr>
              <a:t>supporting refugees (Office of the UN High Commissioner for Refugees (UNHCR) and the	 UN Relief and Works Agency for Palestine Refugees (UNRWA))</a:t>
            </a:r>
          </a:p>
          <a:p>
            <a:pPr marL="0" indent="0">
              <a:lnSpc>
                <a:spcPct val="107000"/>
              </a:lnSpc>
              <a:spcBef>
                <a:spcPts val="0"/>
              </a:spcBef>
              <a:spcAft>
                <a:spcPts val="800"/>
              </a:spcAft>
              <a:buNone/>
            </a:pPr>
            <a:r>
              <a:rPr lang="en-GB" sz="2400" kern="100" dirty="0">
                <a:ea typeface="Aptos" panose="020B0004020202020204" pitchFamily="34" charset="0"/>
                <a:cs typeface="Times New Roman" panose="02020603050405020304" pitchFamily="18" charset="0"/>
              </a:rPr>
              <a:t>	-</a:t>
            </a:r>
            <a:r>
              <a:rPr lang="en-GB" sz="2400" kern="100" dirty="0">
                <a:effectLst/>
                <a:ea typeface="Aptos" panose="020B0004020202020204" pitchFamily="34" charset="0"/>
                <a:cs typeface="Times New Roman" panose="02020603050405020304" pitchFamily="18" charset="0"/>
              </a:rPr>
              <a:t>managing disease outbreaks (World Health Organization (WHO))</a:t>
            </a:r>
          </a:p>
          <a:p>
            <a:pPr marL="0" indent="0">
              <a:lnSpc>
                <a:spcPct val="107000"/>
              </a:lnSpc>
              <a:spcBef>
                <a:spcPts val="0"/>
              </a:spcBef>
              <a:spcAft>
                <a:spcPts val="800"/>
              </a:spcAft>
              <a:buNone/>
            </a:pPr>
            <a:r>
              <a:rPr lang="en-GB" sz="2400" kern="100" dirty="0">
                <a:ea typeface="Aptos" panose="020B0004020202020204" pitchFamily="34" charset="0"/>
                <a:cs typeface="Times New Roman" panose="02020603050405020304" pitchFamily="18" charset="0"/>
              </a:rPr>
              <a:t>	-</a:t>
            </a:r>
            <a:r>
              <a:rPr lang="en-GB" sz="2400" kern="100" dirty="0">
                <a:effectLst/>
                <a:ea typeface="Aptos" panose="020B0004020202020204" pitchFamily="34" charset="0"/>
                <a:cs typeface="Times New Roman" panose="02020603050405020304" pitchFamily="18" charset="0"/>
              </a:rPr>
              <a:t>tracking countries threated by food shortages (Food and Agriculture Organization(FAO))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In 2021, the UN system provided humanitarian assistance to some 97 million people in 88 countries. The UN estimates this number will rise to 230 million in 2023, and has appealed for a record $1.5 billion. </a:t>
            </a:r>
          </a:p>
          <a:p>
            <a:endParaRPr lang="en-GB" dirty="0"/>
          </a:p>
        </p:txBody>
      </p:sp>
    </p:spTree>
    <p:extLst>
      <p:ext uri="{BB962C8B-B14F-4D97-AF65-F5344CB8AC3E}">
        <p14:creationId xmlns:p14="http://schemas.microsoft.com/office/powerpoint/2010/main" val="18053957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56753-F329-A18E-8C06-E1CC725C3519}"/>
              </a:ext>
            </a:extLst>
          </p:cNvPr>
          <p:cNvSpPr>
            <a:spLocks noGrp="1"/>
          </p:cNvSpPr>
          <p:nvPr>
            <p:ph type="title"/>
          </p:nvPr>
        </p:nvSpPr>
        <p:spPr/>
        <p:txBody>
          <a:bodyPr/>
          <a:lstStyle/>
          <a:p>
            <a:pPr algn="ctr"/>
            <a:r>
              <a:rPr lang="en-GB" dirty="0"/>
              <a:t>The United Nations: Human Rights</a:t>
            </a:r>
          </a:p>
        </p:txBody>
      </p:sp>
      <p:sp>
        <p:nvSpPr>
          <p:cNvPr id="3" name="Content Placeholder 2">
            <a:extLst>
              <a:ext uri="{FF2B5EF4-FFF2-40B4-BE49-F238E27FC236}">
                <a16:creationId xmlns:a16="http://schemas.microsoft.com/office/drawing/2014/main" id="{DF2111FF-0AC5-CEA0-0239-3D01A8F90019}"/>
              </a:ext>
            </a:extLst>
          </p:cNvPr>
          <p:cNvSpPr>
            <a:spLocks noGrp="1"/>
          </p:cNvSpPr>
          <p:nvPr>
            <p:ph idx="1"/>
          </p:nvPr>
        </p:nvSpPr>
        <p:spPr/>
        <p:txBody>
          <a:bodyPr>
            <a:normAutofit fontScale="92500"/>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Over the decades, human rights have become more central to the UN’s activities, leading to significant advances on the ground and helping to reframe the concept of sovereignty. Yet significant constraints remain, and the UN is too often confined to handwringing – or silence – in the face of egregious violations. </a:t>
            </a:r>
          </a:p>
          <a:p>
            <a:pPr>
              <a:lnSpc>
                <a:spcPct val="107000"/>
              </a:lnSpc>
              <a:spcBef>
                <a:spcPts val="0"/>
              </a:spcBef>
              <a:spcAft>
                <a:spcPts val="800"/>
              </a:spcAft>
            </a:pPr>
            <a:r>
              <a:rPr lang="en-GB" sz="2400" kern="100" dirty="0">
                <a:ea typeface="Aptos" panose="020B0004020202020204" pitchFamily="34" charset="0"/>
                <a:cs typeface="Times New Roman" panose="02020603050405020304" pitchFamily="18" charset="0"/>
              </a:rPr>
              <a:t>S</a:t>
            </a:r>
            <a:r>
              <a:rPr lang="en-GB" sz="2400" kern="100" dirty="0">
                <a:effectLst/>
                <a:ea typeface="Aptos" panose="020B0004020202020204" pitchFamily="34" charset="0"/>
                <a:cs typeface="Times New Roman" panose="02020603050405020304" pitchFamily="18" charset="0"/>
              </a:rPr>
              <a:t>upporters of human rights are once again on the defensive. Rising geopolitical tensions and resurgent authoritarianism have contributed to a backlash against rights, exacerbating long-standing rifts at the UN where human rights have always been a source of contention, as well as new challenges: from rights in the digital sphere to the protection of rights during crises such as the COVID-19 pandemic, which saw countries across the world enact sweeping emergency powers. </a:t>
            </a:r>
          </a:p>
          <a:p>
            <a:endParaRPr lang="en-GB" dirty="0"/>
          </a:p>
        </p:txBody>
      </p:sp>
    </p:spTree>
    <p:extLst>
      <p:ext uri="{BB962C8B-B14F-4D97-AF65-F5344CB8AC3E}">
        <p14:creationId xmlns:p14="http://schemas.microsoft.com/office/powerpoint/2010/main" val="35270262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56753-F329-A18E-8C06-E1CC725C3519}"/>
              </a:ext>
            </a:extLst>
          </p:cNvPr>
          <p:cNvSpPr>
            <a:spLocks noGrp="1"/>
          </p:cNvSpPr>
          <p:nvPr>
            <p:ph type="title"/>
          </p:nvPr>
        </p:nvSpPr>
        <p:spPr/>
        <p:txBody>
          <a:bodyPr/>
          <a:lstStyle/>
          <a:p>
            <a:pPr algn="ctr"/>
            <a:r>
              <a:rPr lang="en-GB" dirty="0"/>
              <a:t>The United Nations: Development</a:t>
            </a:r>
          </a:p>
        </p:txBody>
      </p:sp>
      <p:sp>
        <p:nvSpPr>
          <p:cNvPr id="3" name="Content Placeholder 2">
            <a:extLst>
              <a:ext uri="{FF2B5EF4-FFF2-40B4-BE49-F238E27FC236}">
                <a16:creationId xmlns:a16="http://schemas.microsoft.com/office/drawing/2014/main" id="{DF2111FF-0AC5-CEA0-0239-3D01A8F90019}"/>
              </a:ext>
            </a:extLst>
          </p:cNvPr>
          <p:cNvSpPr>
            <a:spLocks noGrp="1"/>
          </p:cNvSpPr>
          <p:nvPr>
            <p:ph idx="1"/>
          </p:nvPr>
        </p:nvSpPr>
        <p:spPr/>
        <p:txBody>
          <a:bodyPr>
            <a:normAutofit/>
          </a:bodyPr>
          <a:lstStyle/>
          <a:p>
            <a:pPr>
              <a:lnSpc>
                <a:spcPct val="107000"/>
              </a:lnSpc>
              <a:spcBef>
                <a:spcPts val="0"/>
              </a:spcBef>
              <a:spcAft>
                <a:spcPts val="800"/>
              </a:spcAft>
            </a:pPr>
            <a:r>
              <a:rPr lang="en-GB" kern="100" dirty="0">
                <a:effectLst/>
                <a:ea typeface="Aptos" panose="020B0004020202020204" pitchFamily="34" charset="0"/>
                <a:cs typeface="Times New Roman" panose="02020603050405020304" pitchFamily="18" charset="0"/>
              </a:rPr>
              <a:t>Development is now the largest pillar of the UN, accounting for over 70% of the system’s funding. ($42.2 billion in development funds, which includes $24.7 billion for humanitarian activities). </a:t>
            </a:r>
          </a:p>
          <a:p>
            <a:endParaRPr lang="en-GB" dirty="0"/>
          </a:p>
        </p:txBody>
      </p:sp>
    </p:spTree>
    <p:extLst>
      <p:ext uri="{BB962C8B-B14F-4D97-AF65-F5344CB8AC3E}">
        <p14:creationId xmlns:p14="http://schemas.microsoft.com/office/powerpoint/2010/main" val="32945817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56753-F329-A18E-8C06-E1CC725C3519}"/>
              </a:ext>
            </a:extLst>
          </p:cNvPr>
          <p:cNvSpPr>
            <a:spLocks noGrp="1"/>
          </p:cNvSpPr>
          <p:nvPr>
            <p:ph type="title"/>
          </p:nvPr>
        </p:nvSpPr>
        <p:spPr/>
        <p:txBody>
          <a:bodyPr/>
          <a:lstStyle/>
          <a:p>
            <a:pPr algn="ctr"/>
            <a:r>
              <a:rPr lang="en-GB" dirty="0"/>
              <a:t>The United Nations: Development</a:t>
            </a:r>
          </a:p>
        </p:txBody>
      </p:sp>
      <p:sp>
        <p:nvSpPr>
          <p:cNvPr id="3" name="Content Placeholder 2">
            <a:extLst>
              <a:ext uri="{FF2B5EF4-FFF2-40B4-BE49-F238E27FC236}">
                <a16:creationId xmlns:a16="http://schemas.microsoft.com/office/drawing/2014/main" id="{DF2111FF-0AC5-CEA0-0239-3D01A8F90019}"/>
              </a:ext>
            </a:extLst>
          </p:cNvPr>
          <p:cNvSpPr>
            <a:spLocks noGrp="1"/>
          </p:cNvSpPr>
          <p:nvPr>
            <p:ph idx="1"/>
          </p:nvPr>
        </p:nvSpPr>
        <p:spPr/>
        <p:txBody>
          <a:bodyPr>
            <a:normAutofit/>
          </a:bodyPr>
          <a:lstStyle/>
          <a:p>
            <a:pPr>
              <a:lnSpc>
                <a:spcPct val="107000"/>
              </a:lnSpc>
              <a:spcBef>
                <a:spcPts val="0"/>
              </a:spcBef>
              <a:spcAft>
                <a:spcPts val="800"/>
              </a:spcAft>
            </a:pPr>
            <a:r>
              <a:rPr lang="en-GB" kern="100" dirty="0">
                <a:effectLst/>
                <a:ea typeface="Aptos" panose="020B0004020202020204" pitchFamily="34" charset="0"/>
                <a:cs typeface="Times New Roman" panose="02020603050405020304" pitchFamily="18" charset="0"/>
              </a:rPr>
              <a:t>Development is now the largest pillar of the UN, accounting for over 70% of the system’s funding. ($42.2 billion in development funds, which includes $24.7 billion for humanitarian activities). </a:t>
            </a:r>
          </a:p>
          <a:p>
            <a:endParaRPr lang="en-GB" dirty="0"/>
          </a:p>
        </p:txBody>
      </p:sp>
    </p:spTree>
    <p:extLst>
      <p:ext uri="{BB962C8B-B14F-4D97-AF65-F5344CB8AC3E}">
        <p14:creationId xmlns:p14="http://schemas.microsoft.com/office/powerpoint/2010/main" val="10080144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56753-F329-A18E-8C06-E1CC725C3519}"/>
              </a:ext>
            </a:extLst>
          </p:cNvPr>
          <p:cNvSpPr>
            <a:spLocks noGrp="1"/>
          </p:cNvSpPr>
          <p:nvPr>
            <p:ph type="title"/>
          </p:nvPr>
        </p:nvSpPr>
        <p:spPr/>
        <p:txBody>
          <a:bodyPr/>
          <a:lstStyle/>
          <a:p>
            <a:pPr algn="ctr"/>
            <a:r>
              <a:rPr lang="en-GB" dirty="0"/>
              <a:t>The United Nations: Development</a:t>
            </a:r>
          </a:p>
        </p:txBody>
      </p:sp>
      <p:sp>
        <p:nvSpPr>
          <p:cNvPr id="3" name="Content Placeholder 2">
            <a:extLst>
              <a:ext uri="{FF2B5EF4-FFF2-40B4-BE49-F238E27FC236}">
                <a16:creationId xmlns:a16="http://schemas.microsoft.com/office/drawing/2014/main" id="{DF2111FF-0AC5-CEA0-0239-3D01A8F90019}"/>
              </a:ext>
            </a:extLst>
          </p:cNvPr>
          <p:cNvSpPr>
            <a:spLocks noGrp="1"/>
          </p:cNvSpPr>
          <p:nvPr>
            <p:ph idx="1"/>
          </p:nvPr>
        </p:nvSpPr>
        <p:spPr/>
        <p:txBody>
          <a:bodyPr>
            <a:normAutofit/>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1960s was called the First UN Decade for Development, which set targets for economic growth and saw the General Assembly recommend that rich countries pledge 0.7% of GDP as overseas development assistance (only 6 states have met this goal ever)</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In the 1980s, the Washington Consensus pushed free-market policies at the expense of government spending and resulted in dire economic situations in several Latin American, African, and Asian countries.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In the 1990s: Social and environmental issues became even more prominent, with major conferences on women, population, and sustainable development. </a:t>
            </a:r>
          </a:p>
          <a:p>
            <a:endParaRPr lang="en-GB" dirty="0"/>
          </a:p>
        </p:txBody>
      </p:sp>
    </p:spTree>
    <p:extLst>
      <p:ext uri="{BB962C8B-B14F-4D97-AF65-F5344CB8AC3E}">
        <p14:creationId xmlns:p14="http://schemas.microsoft.com/office/powerpoint/2010/main" val="13581103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56753-F329-A18E-8C06-E1CC725C3519}"/>
              </a:ext>
            </a:extLst>
          </p:cNvPr>
          <p:cNvSpPr>
            <a:spLocks noGrp="1"/>
          </p:cNvSpPr>
          <p:nvPr>
            <p:ph type="title"/>
          </p:nvPr>
        </p:nvSpPr>
        <p:spPr/>
        <p:txBody>
          <a:bodyPr/>
          <a:lstStyle/>
          <a:p>
            <a:pPr algn="ctr"/>
            <a:r>
              <a:rPr lang="en-GB" dirty="0"/>
              <a:t>The United Nations: Development</a:t>
            </a:r>
          </a:p>
        </p:txBody>
      </p:sp>
      <p:sp>
        <p:nvSpPr>
          <p:cNvPr id="3" name="Content Placeholder 2">
            <a:extLst>
              <a:ext uri="{FF2B5EF4-FFF2-40B4-BE49-F238E27FC236}">
                <a16:creationId xmlns:a16="http://schemas.microsoft.com/office/drawing/2014/main" id="{DF2111FF-0AC5-CEA0-0239-3D01A8F90019}"/>
              </a:ext>
            </a:extLst>
          </p:cNvPr>
          <p:cNvSpPr>
            <a:spLocks noGrp="1"/>
          </p:cNvSpPr>
          <p:nvPr>
            <p:ph idx="1"/>
          </p:nvPr>
        </p:nvSpPr>
        <p:spPr/>
        <p:txBody>
          <a:bodyPr>
            <a:normAutofit/>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1960s was called the First UN Decade for Development, which set targets for economic growth and saw the General Assembly recommend that rich countries pledge 0.7% of GDP as overseas development assistance (only 6 states have met this goal ever)</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In the 1980s, the Washington Consensus pushed free-market policies at the expense of government spending and resulted in dire economic situations in several Latin American, African, and Asian countries.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In the 1990s: Social and environmental issues became even more prominent, with major conferences on women, population, and sustainable development. </a:t>
            </a:r>
          </a:p>
          <a:p>
            <a:endParaRPr lang="en-GB" dirty="0"/>
          </a:p>
        </p:txBody>
      </p:sp>
    </p:spTree>
    <p:extLst>
      <p:ext uri="{BB962C8B-B14F-4D97-AF65-F5344CB8AC3E}">
        <p14:creationId xmlns:p14="http://schemas.microsoft.com/office/powerpoint/2010/main" val="15764185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56753-F329-A18E-8C06-E1CC725C3519}"/>
              </a:ext>
            </a:extLst>
          </p:cNvPr>
          <p:cNvSpPr>
            <a:spLocks noGrp="1"/>
          </p:cNvSpPr>
          <p:nvPr>
            <p:ph type="title"/>
          </p:nvPr>
        </p:nvSpPr>
        <p:spPr/>
        <p:txBody>
          <a:bodyPr/>
          <a:lstStyle/>
          <a:p>
            <a:pPr algn="ctr"/>
            <a:r>
              <a:rPr lang="en-GB" dirty="0"/>
              <a:t>The United Nations: Development</a:t>
            </a:r>
          </a:p>
        </p:txBody>
      </p:sp>
      <p:sp>
        <p:nvSpPr>
          <p:cNvPr id="3" name="Content Placeholder 2">
            <a:extLst>
              <a:ext uri="{FF2B5EF4-FFF2-40B4-BE49-F238E27FC236}">
                <a16:creationId xmlns:a16="http://schemas.microsoft.com/office/drawing/2014/main" id="{DF2111FF-0AC5-CEA0-0239-3D01A8F90019}"/>
              </a:ext>
            </a:extLst>
          </p:cNvPr>
          <p:cNvSpPr>
            <a:spLocks noGrp="1"/>
          </p:cNvSpPr>
          <p:nvPr>
            <p:ph idx="1"/>
          </p:nvPr>
        </p:nvSpPr>
        <p:spPr/>
        <p:txBody>
          <a:bodyPr>
            <a:normAutofit lnSpcReduction="10000"/>
          </a:bodyPr>
          <a:lstStyle/>
          <a:p>
            <a:pPr>
              <a:lnSpc>
                <a:spcPct val="107000"/>
              </a:lnSpc>
              <a:spcBef>
                <a:spcPts val="0"/>
              </a:spcBef>
              <a:spcAft>
                <a:spcPts val="800"/>
              </a:spcAft>
            </a:pPr>
            <a:r>
              <a:rPr lang="en-GB" kern="100" dirty="0">
                <a:effectLst/>
                <a:ea typeface="Aptos" panose="020B0004020202020204" pitchFamily="34" charset="0"/>
                <a:cs typeface="Times New Roman" panose="02020603050405020304" pitchFamily="18" charset="0"/>
              </a:rPr>
              <a:t>In the 21</a:t>
            </a:r>
            <a:r>
              <a:rPr lang="en-GB" kern="100" baseline="30000" dirty="0">
                <a:effectLst/>
                <a:ea typeface="Aptos" panose="020B0004020202020204" pitchFamily="34" charset="0"/>
                <a:cs typeface="Times New Roman" panose="02020603050405020304" pitchFamily="18" charset="0"/>
              </a:rPr>
              <a:t>st</a:t>
            </a:r>
            <a:r>
              <a:rPr lang="en-GB" kern="100" dirty="0">
                <a:effectLst/>
                <a:ea typeface="Aptos" panose="020B0004020202020204" pitchFamily="34" charset="0"/>
                <a:cs typeface="Times New Roman" panose="02020603050405020304" pitchFamily="18" charset="0"/>
              </a:rPr>
              <a:t> century: The adoption of the Millennium Development Goals was the most ambitious framework.</a:t>
            </a:r>
          </a:p>
          <a:p>
            <a:pPr>
              <a:lnSpc>
                <a:spcPct val="107000"/>
              </a:lnSpc>
              <a:spcBef>
                <a:spcPts val="0"/>
              </a:spcBef>
              <a:spcAft>
                <a:spcPts val="800"/>
              </a:spcAft>
            </a:pPr>
            <a:r>
              <a:rPr lang="en-GB" kern="100" dirty="0">
                <a:effectLst/>
                <a:ea typeface="Aptos" panose="020B0004020202020204" pitchFamily="34" charset="0"/>
                <a:cs typeface="Times New Roman" panose="02020603050405020304" pitchFamily="18" charset="0"/>
              </a:rPr>
              <a:t> They were criticized as being too simplistic and too narrow, even though they helped galvanize political will and financial resources. </a:t>
            </a:r>
          </a:p>
          <a:p>
            <a:pPr>
              <a:lnSpc>
                <a:spcPct val="107000"/>
              </a:lnSpc>
              <a:spcBef>
                <a:spcPts val="0"/>
              </a:spcBef>
              <a:spcAft>
                <a:spcPts val="800"/>
              </a:spcAft>
            </a:pPr>
            <a:r>
              <a:rPr lang="en-GB" kern="100" dirty="0">
                <a:effectLst/>
                <a:ea typeface="Aptos" panose="020B0004020202020204" pitchFamily="34" charset="0"/>
                <a:cs typeface="Times New Roman" panose="02020603050405020304" pitchFamily="18" charset="0"/>
              </a:rPr>
              <a:t>The SDGs are more inclusive and more ambitious, adopted after a global process of consultation, resulting in 17 goals and 169 targets. 2020 was supposed to be a decade of action at all levels on the SDGs, but the invasion of Ukraine and the covid pandemic caused significant delays and setbacks. </a:t>
            </a:r>
          </a:p>
          <a:p>
            <a:endParaRPr lang="en-GB" dirty="0"/>
          </a:p>
        </p:txBody>
      </p:sp>
    </p:spTree>
    <p:extLst>
      <p:ext uri="{BB962C8B-B14F-4D97-AF65-F5344CB8AC3E}">
        <p14:creationId xmlns:p14="http://schemas.microsoft.com/office/powerpoint/2010/main" val="26192609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56753-F329-A18E-8C06-E1CC725C3519}"/>
              </a:ext>
            </a:extLst>
          </p:cNvPr>
          <p:cNvSpPr>
            <a:spLocks noGrp="1"/>
          </p:cNvSpPr>
          <p:nvPr>
            <p:ph type="title"/>
          </p:nvPr>
        </p:nvSpPr>
        <p:spPr/>
        <p:txBody>
          <a:bodyPr/>
          <a:lstStyle/>
          <a:p>
            <a:pPr algn="ctr"/>
            <a:r>
              <a:rPr lang="en-GB" dirty="0"/>
              <a:t>The United Nations: Development</a:t>
            </a:r>
          </a:p>
        </p:txBody>
      </p:sp>
      <p:sp>
        <p:nvSpPr>
          <p:cNvPr id="3" name="Content Placeholder 2">
            <a:extLst>
              <a:ext uri="{FF2B5EF4-FFF2-40B4-BE49-F238E27FC236}">
                <a16:creationId xmlns:a16="http://schemas.microsoft.com/office/drawing/2014/main" id="{DF2111FF-0AC5-CEA0-0239-3D01A8F90019}"/>
              </a:ext>
            </a:extLst>
          </p:cNvPr>
          <p:cNvSpPr>
            <a:spLocks noGrp="1"/>
          </p:cNvSpPr>
          <p:nvPr>
            <p:ph idx="1"/>
          </p:nvPr>
        </p:nvSpPr>
        <p:spPr/>
        <p:txBody>
          <a:bodyPr>
            <a:normAutofit/>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SDGs can be seen as formalizing the UN’s shift from “development” to “sustainable development.”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They reflect the growing importance of climate and environmental issues across all areas of work.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However, the tension between economic growth and environmental protection persist.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Developing countries point out their “right to development” and the West’s historical and ongoing responsibility for CO2 buildup.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Meanwhile, emissions from emerging economies have grown rapidly. </a:t>
            </a:r>
          </a:p>
          <a:p>
            <a:endParaRPr lang="en-GB" dirty="0"/>
          </a:p>
        </p:txBody>
      </p:sp>
    </p:spTree>
    <p:extLst>
      <p:ext uri="{BB962C8B-B14F-4D97-AF65-F5344CB8AC3E}">
        <p14:creationId xmlns:p14="http://schemas.microsoft.com/office/powerpoint/2010/main" val="137682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56753-F329-A18E-8C06-E1CC725C3519}"/>
              </a:ext>
            </a:extLst>
          </p:cNvPr>
          <p:cNvSpPr>
            <a:spLocks noGrp="1"/>
          </p:cNvSpPr>
          <p:nvPr>
            <p:ph type="title"/>
          </p:nvPr>
        </p:nvSpPr>
        <p:spPr/>
        <p:txBody>
          <a:bodyPr/>
          <a:lstStyle/>
          <a:p>
            <a:pPr algn="ctr"/>
            <a:r>
              <a:rPr lang="en-GB" dirty="0"/>
              <a:t>The United Nations: Significance and Impact</a:t>
            </a:r>
          </a:p>
        </p:txBody>
      </p:sp>
      <p:sp>
        <p:nvSpPr>
          <p:cNvPr id="3" name="Content Placeholder 2">
            <a:extLst>
              <a:ext uri="{FF2B5EF4-FFF2-40B4-BE49-F238E27FC236}">
                <a16:creationId xmlns:a16="http://schemas.microsoft.com/office/drawing/2014/main" id="{DF2111FF-0AC5-CEA0-0239-3D01A8F90019}"/>
              </a:ext>
            </a:extLst>
          </p:cNvPr>
          <p:cNvSpPr>
            <a:spLocks noGrp="1"/>
          </p:cNvSpPr>
          <p:nvPr>
            <p:ph idx="1"/>
          </p:nvPr>
        </p:nvSpPr>
        <p:spPr/>
        <p:txBody>
          <a:bodyPr>
            <a:normAutofit/>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Since its founding, the UN has been a lifeline for millions of people, helping them to lead safer and healthier lives, and their governments to promote social and economic progress.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It has helped to prevent and respond to crises and provided key services—from emergency relief to human rights monitors and peacekeepers.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It has functioned as a platform for nations and, sometimes, other stakeholders to convene and discuss global commons, goods, and norms. </a:t>
            </a:r>
          </a:p>
          <a:p>
            <a:endParaRPr lang="en-GB" dirty="0"/>
          </a:p>
        </p:txBody>
      </p:sp>
    </p:spTree>
    <p:extLst>
      <p:ext uri="{BB962C8B-B14F-4D97-AF65-F5344CB8AC3E}">
        <p14:creationId xmlns:p14="http://schemas.microsoft.com/office/powerpoint/2010/main" val="13845458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56753-F329-A18E-8C06-E1CC725C3519}"/>
              </a:ext>
            </a:extLst>
          </p:cNvPr>
          <p:cNvSpPr>
            <a:spLocks noGrp="1"/>
          </p:cNvSpPr>
          <p:nvPr>
            <p:ph type="title"/>
          </p:nvPr>
        </p:nvSpPr>
        <p:spPr/>
        <p:txBody>
          <a:bodyPr/>
          <a:lstStyle/>
          <a:p>
            <a:pPr algn="ctr"/>
            <a:r>
              <a:rPr lang="en-GB" dirty="0"/>
              <a:t>The United Nations: Significance and Impact</a:t>
            </a:r>
          </a:p>
        </p:txBody>
      </p:sp>
      <p:sp>
        <p:nvSpPr>
          <p:cNvPr id="3" name="Content Placeholder 2">
            <a:extLst>
              <a:ext uri="{FF2B5EF4-FFF2-40B4-BE49-F238E27FC236}">
                <a16:creationId xmlns:a16="http://schemas.microsoft.com/office/drawing/2014/main" id="{DF2111FF-0AC5-CEA0-0239-3D01A8F90019}"/>
              </a:ext>
            </a:extLst>
          </p:cNvPr>
          <p:cNvSpPr>
            <a:spLocks noGrp="1"/>
          </p:cNvSpPr>
          <p:nvPr>
            <p:ph idx="1"/>
          </p:nvPr>
        </p:nvSpPr>
        <p:spPr/>
        <p:txBody>
          <a:bodyPr>
            <a:normAutofit/>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However, major disparities remain within and between countries.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Over the past decades, civil wars have become more intractable, and high-profile failures to prevent mass atrocities have tarnished the UN’s reputation.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More recently, the world organization has struggled to coordinate global responses to challenges such as climate change and the COVID-19 pandemic, while playing a peripheral role in the peace and security sphere, often confined to dealing with the fall-out through humanitarian or peace operations. </a:t>
            </a:r>
          </a:p>
          <a:p>
            <a:endParaRPr lang="en-GB" dirty="0"/>
          </a:p>
        </p:txBody>
      </p:sp>
    </p:spTree>
    <p:extLst>
      <p:ext uri="{BB962C8B-B14F-4D97-AF65-F5344CB8AC3E}">
        <p14:creationId xmlns:p14="http://schemas.microsoft.com/office/powerpoint/2010/main" val="17507683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56753-F329-A18E-8C06-E1CC725C3519}"/>
              </a:ext>
            </a:extLst>
          </p:cNvPr>
          <p:cNvSpPr>
            <a:spLocks noGrp="1"/>
          </p:cNvSpPr>
          <p:nvPr>
            <p:ph type="title"/>
          </p:nvPr>
        </p:nvSpPr>
        <p:spPr/>
        <p:txBody>
          <a:bodyPr/>
          <a:lstStyle/>
          <a:p>
            <a:pPr algn="ctr"/>
            <a:r>
              <a:rPr lang="en-GB" dirty="0"/>
              <a:t>The United Nations: Significance and Impact</a:t>
            </a:r>
          </a:p>
        </p:txBody>
      </p:sp>
      <p:sp>
        <p:nvSpPr>
          <p:cNvPr id="3" name="Content Placeholder 2">
            <a:extLst>
              <a:ext uri="{FF2B5EF4-FFF2-40B4-BE49-F238E27FC236}">
                <a16:creationId xmlns:a16="http://schemas.microsoft.com/office/drawing/2014/main" id="{DF2111FF-0AC5-CEA0-0239-3D01A8F90019}"/>
              </a:ext>
            </a:extLst>
          </p:cNvPr>
          <p:cNvSpPr>
            <a:spLocks noGrp="1"/>
          </p:cNvSpPr>
          <p:nvPr>
            <p:ph idx="1"/>
          </p:nvPr>
        </p:nvSpPr>
        <p:spPr/>
        <p:txBody>
          <a:bodyPr>
            <a:normAutofit/>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UN remains indispensable for problem-solving on our increasingly globalized, complex, and interconnected planet.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Precisely because the world is increasingly multipolar and fragmented, the UN’s role as a universal forum is crucial.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Through the General Assembly, it gives smaller and poorer states a platform and voice, and marginalized actors a means to air their grievances and seek justice through its human rights mechanisms.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It remains the leading provider of development and humanitarian assistance, protecting over 80 million people fleeing war, famine, and persecution. </a:t>
            </a:r>
          </a:p>
          <a:p>
            <a:endParaRPr lang="en-GB" dirty="0"/>
          </a:p>
        </p:txBody>
      </p:sp>
    </p:spTree>
    <p:extLst>
      <p:ext uri="{BB962C8B-B14F-4D97-AF65-F5344CB8AC3E}">
        <p14:creationId xmlns:p14="http://schemas.microsoft.com/office/powerpoint/2010/main" val="38589678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56753-F329-A18E-8C06-E1CC725C3519}"/>
              </a:ext>
            </a:extLst>
          </p:cNvPr>
          <p:cNvSpPr>
            <a:spLocks noGrp="1"/>
          </p:cNvSpPr>
          <p:nvPr>
            <p:ph type="title"/>
          </p:nvPr>
        </p:nvSpPr>
        <p:spPr/>
        <p:txBody>
          <a:bodyPr/>
          <a:lstStyle/>
          <a:p>
            <a:pPr algn="ctr"/>
            <a:r>
              <a:rPr lang="en-GB" dirty="0"/>
              <a:t>The United Nations: Significance and Impact</a:t>
            </a:r>
          </a:p>
        </p:txBody>
      </p:sp>
      <p:sp>
        <p:nvSpPr>
          <p:cNvPr id="3" name="Content Placeholder 2">
            <a:extLst>
              <a:ext uri="{FF2B5EF4-FFF2-40B4-BE49-F238E27FC236}">
                <a16:creationId xmlns:a16="http://schemas.microsoft.com/office/drawing/2014/main" id="{DF2111FF-0AC5-CEA0-0239-3D01A8F90019}"/>
              </a:ext>
            </a:extLst>
          </p:cNvPr>
          <p:cNvSpPr>
            <a:spLocks noGrp="1"/>
          </p:cNvSpPr>
          <p:nvPr>
            <p:ph idx="1"/>
          </p:nvPr>
        </p:nvSpPr>
        <p:spPr/>
        <p:txBody>
          <a:bodyPr>
            <a:normAutofit fontScale="92500" lnSpcReduction="10000"/>
          </a:bodyPr>
          <a:lstStyle/>
          <a:p>
            <a:pPr>
              <a:lnSpc>
                <a:spcPct val="107000"/>
              </a:lnSpc>
              <a:spcBef>
                <a:spcPts val="0"/>
              </a:spcBef>
              <a:spcAft>
                <a:spcPts val="800"/>
              </a:spcAft>
            </a:pPr>
            <a:r>
              <a:rPr lang="en-GB" sz="2600" kern="100" dirty="0">
                <a:effectLst/>
                <a:ea typeface="Aptos" panose="020B0004020202020204" pitchFamily="34" charset="0"/>
                <a:cs typeface="Times New Roman" panose="02020603050405020304" pitchFamily="18" charset="0"/>
              </a:rPr>
              <a:t>There is no obvious alternative for the UN’s functions: </a:t>
            </a:r>
          </a:p>
          <a:p>
            <a:pPr marL="914400" lvl="2" indent="0">
              <a:lnSpc>
                <a:spcPct val="107000"/>
              </a:lnSpc>
              <a:spcBef>
                <a:spcPts val="0"/>
              </a:spcBef>
              <a:spcAft>
                <a:spcPts val="800"/>
              </a:spcAft>
              <a:buNone/>
            </a:pPr>
            <a:r>
              <a:rPr lang="en-GB" sz="2600" kern="100" dirty="0">
                <a:ea typeface="Aptos" panose="020B0004020202020204" pitchFamily="34" charset="0"/>
                <a:cs typeface="Times New Roman" panose="02020603050405020304" pitchFamily="18" charset="0"/>
              </a:rPr>
              <a:t>-</a:t>
            </a:r>
            <a:r>
              <a:rPr lang="en-GB" sz="2600" kern="100" dirty="0">
                <a:effectLst/>
                <a:ea typeface="Aptos" panose="020B0004020202020204" pitchFamily="34" charset="0"/>
                <a:cs typeface="Times New Roman" panose="02020603050405020304" pitchFamily="18" charset="0"/>
              </a:rPr>
              <a:t>as a normative and legal leader</a:t>
            </a:r>
          </a:p>
          <a:p>
            <a:pPr marL="914400" lvl="2" indent="0">
              <a:lnSpc>
                <a:spcPct val="107000"/>
              </a:lnSpc>
              <a:spcBef>
                <a:spcPts val="0"/>
              </a:spcBef>
              <a:spcAft>
                <a:spcPts val="800"/>
              </a:spcAft>
              <a:buNone/>
            </a:pPr>
            <a:r>
              <a:rPr lang="en-GB" sz="2600" kern="100" dirty="0">
                <a:ea typeface="Aptos" panose="020B0004020202020204" pitchFamily="34" charset="0"/>
                <a:cs typeface="Times New Roman" panose="02020603050405020304" pitchFamily="18" charset="0"/>
              </a:rPr>
              <a:t>-</a:t>
            </a:r>
            <a:r>
              <a:rPr lang="en-GB" sz="2600" kern="100" dirty="0">
                <a:effectLst/>
                <a:ea typeface="Aptos" panose="020B0004020202020204" pitchFamily="34" charset="0"/>
                <a:cs typeface="Times New Roman" panose="02020603050405020304" pitchFamily="18" charset="0"/>
              </a:rPr>
              <a:t>a locus of legitimacy for information or decision on global public goods</a:t>
            </a:r>
          </a:p>
          <a:p>
            <a:pPr marL="914400" lvl="2" indent="0">
              <a:lnSpc>
                <a:spcPct val="107000"/>
              </a:lnSpc>
              <a:spcBef>
                <a:spcPts val="0"/>
              </a:spcBef>
              <a:spcAft>
                <a:spcPts val="800"/>
              </a:spcAft>
              <a:buNone/>
            </a:pPr>
            <a:r>
              <a:rPr lang="en-GB" sz="2600" kern="100" dirty="0">
                <a:ea typeface="Aptos" panose="020B0004020202020204" pitchFamily="34" charset="0"/>
                <a:cs typeface="Times New Roman" panose="02020603050405020304" pitchFamily="18" charset="0"/>
              </a:rPr>
              <a:t>-</a:t>
            </a:r>
            <a:r>
              <a:rPr lang="en-GB" sz="2600" kern="100" dirty="0">
                <a:effectLst/>
                <a:ea typeface="Aptos" panose="020B0004020202020204" pitchFamily="34" charset="0"/>
                <a:cs typeface="Times New Roman" panose="02020603050405020304" pitchFamily="18" charset="0"/>
              </a:rPr>
              <a:t>a geopolitical stage and clearing house for peace and security matters through the Security Council</a:t>
            </a:r>
          </a:p>
          <a:p>
            <a:pPr marL="914400" lvl="2" indent="0">
              <a:lnSpc>
                <a:spcPct val="107000"/>
              </a:lnSpc>
              <a:spcBef>
                <a:spcPts val="0"/>
              </a:spcBef>
              <a:spcAft>
                <a:spcPts val="800"/>
              </a:spcAft>
              <a:buNone/>
            </a:pPr>
            <a:r>
              <a:rPr lang="en-GB" sz="2600" kern="100" dirty="0">
                <a:ea typeface="Aptos" panose="020B0004020202020204" pitchFamily="34" charset="0"/>
                <a:cs typeface="Times New Roman" panose="02020603050405020304" pitchFamily="18" charset="0"/>
              </a:rPr>
              <a:t>-</a:t>
            </a:r>
            <a:r>
              <a:rPr lang="en-GB" sz="2600" kern="100" dirty="0">
                <a:effectLst/>
                <a:ea typeface="Aptos" panose="020B0004020202020204" pitchFamily="34" charset="0"/>
                <a:cs typeface="Times New Roman" panose="02020603050405020304" pitchFamily="18" charset="0"/>
              </a:rPr>
              <a:t>a coordinator of global programs such as the SDGs. </a:t>
            </a:r>
          </a:p>
          <a:p>
            <a:pPr>
              <a:lnSpc>
                <a:spcPct val="107000"/>
              </a:lnSpc>
              <a:spcBef>
                <a:spcPts val="0"/>
              </a:spcBef>
              <a:spcAft>
                <a:spcPts val="800"/>
              </a:spcAft>
            </a:pPr>
            <a:r>
              <a:rPr lang="en-GB" sz="2600" kern="100" dirty="0">
                <a:effectLst/>
                <a:ea typeface="Aptos" panose="020B0004020202020204" pitchFamily="34" charset="0"/>
                <a:cs typeface="Times New Roman" panose="02020603050405020304" pitchFamily="18" charset="0"/>
              </a:rPr>
              <a:t>Nor is one likely to emerge. </a:t>
            </a:r>
          </a:p>
          <a:p>
            <a:pPr marL="0" indent="0">
              <a:lnSpc>
                <a:spcPct val="107000"/>
              </a:lnSpc>
              <a:spcBef>
                <a:spcPts val="0"/>
              </a:spcBef>
              <a:spcAft>
                <a:spcPts val="800"/>
              </a:spcAft>
              <a:buNone/>
            </a:pPr>
            <a:r>
              <a:rPr lang="en-GB" sz="2600" kern="100" dirty="0">
                <a:effectLst/>
                <a:ea typeface="Aptos" panose="020B0004020202020204" pitchFamily="34" charset="0"/>
                <a:cs typeface="Times New Roman" panose="02020603050405020304" pitchFamily="18" charset="0"/>
                <a:sym typeface="Wingdings" panose="05000000000000000000" pitchFamily="2" charset="2"/>
              </a:rPr>
              <a:t> </a:t>
            </a:r>
            <a:r>
              <a:rPr lang="en-GB" sz="2600" kern="100" dirty="0">
                <a:effectLst/>
                <a:ea typeface="Aptos" panose="020B0004020202020204" pitchFamily="34" charset="0"/>
                <a:cs typeface="Times New Roman" panose="02020603050405020304" pitchFamily="18" charset="0"/>
              </a:rPr>
              <a:t>The key question is not whether the UN is relevant, nor what should replace it, but rather how to best use its various forums, mechanisms, tools, and functions. </a:t>
            </a:r>
          </a:p>
          <a:p>
            <a:endParaRPr lang="en-GB" dirty="0"/>
          </a:p>
        </p:txBody>
      </p:sp>
    </p:spTree>
    <p:extLst>
      <p:ext uri="{BB962C8B-B14F-4D97-AF65-F5344CB8AC3E}">
        <p14:creationId xmlns:p14="http://schemas.microsoft.com/office/powerpoint/2010/main" val="9420047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E7C93-470F-752B-6963-B9D339864123}"/>
              </a:ext>
            </a:extLst>
          </p:cNvPr>
          <p:cNvSpPr>
            <a:spLocks noGrp="1"/>
          </p:cNvSpPr>
          <p:nvPr>
            <p:ph type="title"/>
          </p:nvPr>
        </p:nvSpPr>
        <p:spPr/>
        <p:txBody>
          <a:bodyPr/>
          <a:lstStyle/>
          <a:p>
            <a:pPr algn="ctr"/>
            <a:r>
              <a:rPr lang="en-GB" dirty="0"/>
              <a:t>The General Assembly</a:t>
            </a:r>
          </a:p>
        </p:txBody>
      </p:sp>
      <p:sp>
        <p:nvSpPr>
          <p:cNvPr id="3" name="Content Placeholder 2">
            <a:extLst>
              <a:ext uri="{FF2B5EF4-FFF2-40B4-BE49-F238E27FC236}">
                <a16:creationId xmlns:a16="http://schemas.microsoft.com/office/drawing/2014/main" id="{AC9A4612-F6FC-3125-96C5-674F256C2EDA}"/>
              </a:ext>
            </a:extLst>
          </p:cNvPr>
          <p:cNvSpPr>
            <a:spLocks noGrp="1"/>
          </p:cNvSpPr>
          <p:nvPr>
            <p:ph idx="1"/>
          </p:nvPr>
        </p:nvSpPr>
        <p:spPr/>
        <p:txBody>
          <a:bodyPr/>
          <a:lstStyle/>
          <a:p>
            <a:r>
              <a:rPr lang="en-GB" sz="2400" kern="100" dirty="0">
                <a:effectLst/>
                <a:ea typeface="Aptos" panose="020B0004020202020204" pitchFamily="34" charset="0"/>
                <a:cs typeface="Times New Roman" panose="02020603050405020304" pitchFamily="18" charset="0"/>
              </a:rPr>
              <a:t>The traditional diplomatic side of General Assembly procedures manifests in its authority, composition, and distribution of votes. </a:t>
            </a:r>
          </a:p>
          <a:p>
            <a:r>
              <a:rPr lang="en-GB" sz="2400" kern="100" dirty="0">
                <a:effectLst/>
                <a:ea typeface="Aptos" panose="020B0004020202020204" pitchFamily="34" charset="0"/>
                <a:cs typeface="Times New Roman" panose="02020603050405020304" pitchFamily="18" charset="0"/>
              </a:rPr>
              <a:t>It makes binding decisions only on matters of internal organization and operation; otherwise, its resolutions are recommendations. </a:t>
            </a:r>
          </a:p>
          <a:p>
            <a:r>
              <a:rPr lang="en-GB" sz="2400" kern="100" dirty="0">
                <a:effectLst/>
                <a:ea typeface="Aptos" panose="020B0004020202020204" pitchFamily="34" charset="0"/>
                <a:cs typeface="Times New Roman" panose="02020603050405020304" pitchFamily="18" charset="0"/>
              </a:rPr>
              <a:t>The individuals participating in meetings are delegates chosen by the governments of their states. </a:t>
            </a:r>
          </a:p>
          <a:p>
            <a:endParaRPr lang="en-GB" dirty="0"/>
          </a:p>
        </p:txBody>
      </p:sp>
    </p:spTree>
    <p:extLst>
      <p:ext uri="{BB962C8B-B14F-4D97-AF65-F5344CB8AC3E}">
        <p14:creationId xmlns:p14="http://schemas.microsoft.com/office/powerpoint/2010/main" val="8372176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E7C93-470F-752B-6963-B9D339864123}"/>
              </a:ext>
            </a:extLst>
          </p:cNvPr>
          <p:cNvSpPr>
            <a:spLocks noGrp="1"/>
          </p:cNvSpPr>
          <p:nvPr>
            <p:ph type="title"/>
          </p:nvPr>
        </p:nvSpPr>
        <p:spPr/>
        <p:txBody>
          <a:bodyPr/>
          <a:lstStyle/>
          <a:p>
            <a:pPr algn="ctr"/>
            <a:r>
              <a:rPr lang="en-GB" dirty="0"/>
              <a:t>The General Assembly</a:t>
            </a:r>
          </a:p>
        </p:txBody>
      </p:sp>
      <p:sp>
        <p:nvSpPr>
          <p:cNvPr id="3" name="Content Placeholder 2">
            <a:extLst>
              <a:ext uri="{FF2B5EF4-FFF2-40B4-BE49-F238E27FC236}">
                <a16:creationId xmlns:a16="http://schemas.microsoft.com/office/drawing/2014/main" id="{AC9A4612-F6FC-3125-96C5-674F256C2EDA}"/>
              </a:ext>
            </a:extLst>
          </p:cNvPr>
          <p:cNvSpPr>
            <a:spLocks noGrp="1"/>
          </p:cNvSpPr>
          <p:nvPr>
            <p:ph idx="1"/>
          </p:nvPr>
        </p:nvSpPr>
        <p:spPr/>
        <p:txBody>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principle of sovereign equality asserted in diplomatic practice supports the rule that each national delegation as one vote.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Yet in a major departure from the traditional diplomatic practice of unanimity, Charter Article 18 takes the General Assembly in a parliamentary direction by specifying that agreement by a simple majority of delegations “present and voting” is sufficient to adopt resolutions on most questions, and a two-thirds majority sufficient for anything defined as an “important question.”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This egalitarianism remains one of the states, not of people because the boundaries of states do not partition the global population into equal-sized groupings. </a:t>
            </a:r>
          </a:p>
          <a:p>
            <a:endParaRPr lang="en-GB" dirty="0"/>
          </a:p>
        </p:txBody>
      </p:sp>
    </p:spTree>
    <p:extLst>
      <p:ext uri="{BB962C8B-B14F-4D97-AF65-F5344CB8AC3E}">
        <p14:creationId xmlns:p14="http://schemas.microsoft.com/office/powerpoint/2010/main" val="28691304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E7C93-470F-752B-6963-B9D339864123}"/>
              </a:ext>
            </a:extLst>
          </p:cNvPr>
          <p:cNvSpPr>
            <a:spLocks noGrp="1"/>
          </p:cNvSpPr>
          <p:nvPr>
            <p:ph type="title"/>
          </p:nvPr>
        </p:nvSpPr>
        <p:spPr/>
        <p:txBody>
          <a:bodyPr/>
          <a:lstStyle/>
          <a:p>
            <a:pPr algn="ctr"/>
            <a:r>
              <a:rPr lang="en-GB" dirty="0"/>
              <a:t>The General Assembly</a:t>
            </a:r>
          </a:p>
        </p:txBody>
      </p:sp>
      <p:sp>
        <p:nvSpPr>
          <p:cNvPr id="3" name="Content Placeholder 2">
            <a:extLst>
              <a:ext uri="{FF2B5EF4-FFF2-40B4-BE49-F238E27FC236}">
                <a16:creationId xmlns:a16="http://schemas.microsoft.com/office/drawing/2014/main" id="{AC9A4612-F6FC-3125-96C5-674F256C2EDA}"/>
              </a:ext>
            </a:extLst>
          </p:cNvPr>
          <p:cNvSpPr>
            <a:spLocks noGrp="1"/>
          </p:cNvSpPr>
          <p:nvPr>
            <p:ph idx="1"/>
          </p:nvPr>
        </p:nvSpPr>
        <p:spPr/>
        <p:txBody>
          <a:bodyPr/>
          <a:lstStyle/>
          <a:p>
            <a:pPr marL="0" marR="0">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Any stable coalition of member states holding two-thirds of the votes can control the General Assembly and use it to shape global discourse or influence the course of particular events by supporting or condemning participants. Two such coalitions have existed in the Assembly’s history:</a:t>
            </a:r>
          </a:p>
          <a:p>
            <a:pPr marL="457200" lvl="1" indent="0">
              <a:lnSpc>
                <a:spcPct val="107000"/>
              </a:lnSpc>
              <a:spcBef>
                <a:spcPts val="0"/>
              </a:spcBef>
              <a:spcAft>
                <a:spcPts val="800"/>
              </a:spcAft>
              <a:buNone/>
            </a:pPr>
            <a:r>
              <a:rPr lang="en-GB" kern="100" dirty="0">
                <a:effectLst/>
                <a:ea typeface="Aptos" panose="020B0004020202020204" pitchFamily="34" charset="0"/>
                <a:cs typeface="Times New Roman" panose="02020603050405020304" pitchFamily="18" charset="0"/>
              </a:rPr>
              <a:t>-The US-led coalition from 1947 through 1960</a:t>
            </a:r>
          </a:p>
          <a:p>
            <a:pPr marL="457200" lvl="1" indent="0">
              <a:lnSpc>
                <a:spcPct val="107000"/>
              </a:lnSpc>
              <a:spcBef>
                <a:spcPts val="0"/>
              </a:spcBef>
              <a:spcAft>
                <a:spcPts val="800"/>
              </a:spcAft>
              <a:buNone/>
            </a:pPr>
            <a:r>
              <a:rPr lang="en-GB" kern="100" dirty="0">
                <a:effectLst/>
                <a:ea typeface="Aptos" panose="020B0004020202020204" pitchFamily="34" charset="0"/>
                <a:cs typeface="Times New Roman" panose="02020603050405020304" pitchFamily="18" charset="0"/>
              </a:rPr>
              <a:t>-The developing world coalition prevailing since the mid-1960s influx of new member states following decolonization (NAM- focused on political issues, G-77- focused on economic issues</a:t>
            </a:r>
            <a:r>
              <a:rPr lang="en-GB" kern="100" dirty="0">
                <a:effectLst/>
                <a:ea typeface="Aptos" panose="020B0004020202020204" pitchFamily="34" charset="0"/>
                <a:cs typeface="Times New Roman" panose="02020603050405020304" pitchFamily="18" charset="0"/>
                <a:sym typeface="Wingdings" panose="05000000000000000000" pitchFamily="2" charset="2"/>
              </a:rPr>
              <a:t></a:t>
            </a:r>
            <a:r>
              <a:rPr lang="en-GB" kern="100" dirty="0">
                <a:effectLst/>
                <a:ea typeface="Aptos" panose="020B0004020202020204" pitchFamily="34" charset="0"/>
                <a:cs typeface="Times New Roman" panose="02020603050405020304" pitchFamily="18" charset="0"/>
              </a:rPr>
              <a:t> together they form what is now called the Global South)</a:t>
            </a:r>
          </a:p>
          <a:p>
            <a:endParaRPr lang="en-GB" dirty="0"/>
          </a:p>
        </p:txBody>
      </p:sp>
    </p:spTree>
    <p:extLst>
      <p:ext uri="{BB962C8B-B14F-4D97-AF65-F5344CB8AC3E}">
        <p14:creationId xmlns:p14="http://schemas.microsoft.com/office/powerpoint/2010/main" val="18466191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12C14-697A-88B6-3589-7D5117A9A397}"/>
              </a:ext>
            </a:extLst>
          </p:cNvPr>
          <p:cNvSpPr>
            <a:spLocks noGrp="1"/>
          </p:cNvSpPr>
          <p:nvPr>
            <p:ph type="title"/>
          </p:nvPr>
        </p:nvSpPr>
        <p:spPr/>
        <p:txBody>
          <a:bodyPr/>
          <a:lstStyle/>
          <a:p>
            <a:pPr algn="ctr"/>
            <a:r>
              <a:rPr lang="en-GB" dirty="0"/>
              <a:t>The Impact of Developing Countries</a:t>
            </a:r>
          </a:p>
        </p:txBody>
      </p:sp>
      <p:sp>
        <p:nvSpPr>
          <p:cNvPr id="3" name="Content Placeholder 2">
            <a:extLst>
              <a:ext uri="{FF2B5EF4-FFF2-40B4-BE49-F238E27FC236}">
                <a16:creationId xmlns:a16="http://schemas.microsoft.com/office/drawing/2014/main" id="{142F4D7D-AD74-E7A5-3C32-B5973B6D9083}"/>
              </a:ext>
            </a:extLst>
          </p:cNvPr>
          <p:cNvSpPr>
            <a:spLocks noGrp="1"/>
          </p:cNvSpPr>
          <p:nvPr>
            <p:ph idx="1"/>
          </p:nvPr>
        </p:nvSpPr>
        <p:spPr/>
        <p:txBody>
          <a:bodyPr/>
          <a:lstStyle/>
          <a:p>
            <a:r>
              <a:rPr lang="en-GB" sz="2400" kern="100" dirty="0">
                <a:effectLst/>
                <a:ea typeface="Aptos" panose="020B0004020202020204" pitchFamily="34" charset="0"/>
                <a:cs typeface="Times New Roman" panose="02020603050405020304" pitchFamily="18" charset="0"/>
              </a:rPr>
              <a:t>Developing countries have pushed for stronger focus on poverty alleviation and economic growth. </a:t>
            </a:r>
          </a:p>
          <a:p>
            <a:r>
              <a:rPr lang="en-GB" sz="2400" kern="100" dirty="0">
                <a:effectLst/>
                <a:ea typeface="Aptos" panose="020B0004020202020204" pitchFamily="34" charset="0"/>
                <a:cs typeface="Times New Roman" panose="02020603050405020304" pitchFamily="18" charset="0"/>
              </a:rPr>
              <a:t>They argue against neo-imperialism in debt and trade</a:t>
            </a:r>
          </a:p>
          <a:p>
            <a:r>
              <a:rPr lang="en-GB" sz="2400" kern="100" dirty="0">
                <a:effectLst/>
                <a:ea typeface="Aptos" panose="020B0004020202020204" pitchFamily="34" charset="0"/>
                <a:cs typeface="Times New Roman" panose="02020603050405020304" pitchFamily="18" charset="0"/>
              </a:rPr>
              <a:t>Small island states were early advocates of climate action. </a:t>
            </a:r>
          </a:p>
          <a:p>
            <a:endParaRPr lang="en-GB" dirty="0"/>
          </a:p>
        </p:txBody>
      </p:sp>
    </p:spTree>
    <p:extLst>
      <p:ext uri="{BB962C8B-B14F-4D97-AF65-F5344CB8AC3E}">
        <p14:creationId xmlns:p14="http://schemas.microsoft.com/office/powerpoint/2010/main" val="39924600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12C14-697A-88B6-3589-7D5117A9A397}"/>
              </a:ext>
            </a:extLst>
          </p:cNvPr>
          <p:cNvSpPr>
            <a:spLocks noGrp="1"/>
          </p:cNvSpPr>
          <p:nvPr>
            <p:ph type="title"/>
          </p:nvPr>
        </p:nvSpPr>
        <p:spPr/>
        <p:txBody>
          <a:bodyPr/>
          <a:lstStyle/>
          <a:p>
            <a:pPr algn="ctr"/>
            <a:r>
              <a:rPr lang="en-GB" dirty="0"/>
              <a:t>The Impact of Developing Countries</a:t>
            </a:r>
          </a:p>
        </p:txBody>
      </p:sp>
      <p:sp>
        <p:nvSpPr>
          <p:cNvPr id="3" name="Content Placeholder 2">
            <a:extLst>
              <a:ext uri="{FF2B5EF4-FFF2-40B4-BE49-F238E27FC236}">
                <a16:creationId xmlns:a16="http://schemas.microsoft.com/office/drawing/2014/main" id="{142F4D7D-AD74-E7A5-3C32-B5973B6D9083}"/>
              </a:ext>
            </a:extLst>
          </p:cNvPr>
          <p:cNvSpPr>
            <a:spLocks noGrp="1"/>
          </p:cNvSpPr>
          <p:nvPr>
            <p:ph idx="1"/>
          </p:nvPr>
        </p:nvSpPr>
        <p:spPr/>
        <p:txBody>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Developing countries have also championed human rights, emphasizing civil and political rights as part of the struggle against colonialism and racism.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African states also pioneered advances in child rights and collective rights and were critical to the establishment of the International Criminal Court with the adoption of the Rome Statute by 120 States in 1998. </a:t>
            </a:r>
          </a:p>
          <a:p>
            <a:endParaRPr lang="en-GB" dirty="0"/>
          </a:p>
        </p:txBody>
      </p:sp>
    </p:spTree>
    <p:extLst>
      <p:ext uri="{BB962C8B-B14F-4D97-AF65-F5344CB8AC3E}">
        <p14:creationId xmlns:p14="http://schemas.microsoft.com/office/powerpoint/2010/main" val="34159826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12C14-697A-88B6-3589-7D5117A9A397}"/>
              </a:ext>
            </a:extLst>
          </p:cNvPr>
          <p:cNvSpPr>
            <a:spLocks noGrp="1"/>
          </p:cNvSpPr>
          <p:nvPr>
            <p:ph type="title"/>
          </p:nvPr>
        </p:nvSpPr>
        <p:spPr/>
        <p:txBody>
          <a:bodyPr/>
          <a:lstStyle/>
          <a:p>
            <a:pPr algn="ctr"/>
            <a:r>
              <a:rPr lang="en-GB" dirty="0"/>
              <a:t>The Impact of Developing Countries</a:t>
            </a:r>
          </a:p>
        </p:txBody>
      </p:sp>
      <p:sp>
        <p:nvSpPr>
          <p:cNvPr id="3" name="Content Placeholder 2">
            <a:extLst>
              <a:ext uri="{FF2B5EF4-FFF2-40B4-BE49-F238E27FC236}">
                <a16:creationId xmlns:a16="http://schemas.microsoft.com/office/drawing/2014/main" id="{142F4D7D-AD74-E7A5-3C32-B5973B6D9083}"/>
              </a:ext>
            </a:extLst>
          </p:cNvPr>
          <p:cNvSpPr>
            <a:spLocks noGrp="1"/>
          </p:cNvSpPr>
          <p:nvPr>
            <p:ph idx="1"/>
          </p:nvPr>
        </p:nvSpPr>
        <p:spPr/>
        <p:txBody>
          <a:bodyPr/>
          <a:lstStyle/>
          <a:p>
            <a:pPr>
              <a:lnSpc>
                <a:spcPct val="107000"/>
              </a:lnSpc>
              <a:spcBef>
                <a:spcPts val="0"/>
              </a:spcBef>
              <a:spcAft>
                <a:spcPts val="800"/>
              </a:spcAft>
            </a:pPr>
            <a:r>
              <a:rPr lang="en-GB" kern="100" dirty="0">
                <a:effectLst/>
                <a:ea typeface="Aptos" panose="020B0004020202020204" pitchFamily="34" charset="0"/>
                <a:cs typeface="Times New Roman" panose="02020603050405020304" pitchFamily="18" charset="0"/>
              </a:rPr>
              <a:t>Perhaps most visibly, developing countries have provided an overwhelming number of UN peacekeeping troops in recent years, as well as arms control and disarmament initiatives. </a:t>
            </a:r>
          </a:p>
          <a:p>
            <a:endParaRPr lang="en-GB" dirty="0"/>
          </a:p>
        </p:txBody>
      </p:sp>
    </p:spTree>
    <p:extLst>
      <p:ext uri="{BB962C8B-B14F-4D97-AF65-F5344CB8AC3E}">
        <p14:creationId xmlns:p14="http://schemas.microsoft.com/office/powerpoint/2010/main" val="29137596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12C14-697A-88B6-3589-7D5117A9A397}"/>
              </a:ext>
            </a:extLst>
          </p:cNvPr>
          <p:cNvSpPr>
            <a:spLocks noGrp="1"/>
          </p:cNvSpPr>
          <p:nvPr>
            <p:ph type="title"/>
          </p:nvPr>
        </p:nvSpPr>
        <p:spPr/>
        <p:txBody>
          <a:bodyPr/>
          <a:lstStyle/>
          <a:p>
            <a:pPr algn="ctr"/>
            <a:r>
              <a:rPr lang="en-GB" dirty="0"/>
              <a:t>The Impact of Developing Countries</a:t>
            </a:r>
          </a:p>
        </p:txBody>
      </p:sp>
      <p:sp>
        <p:nvSpPr>
          <p:cNvPr id="3" name="Content Placeholder 2">
            <a:extLst>
              <a:ext uri="{FF2B5EF4-FFF2-40B4-BE49-F238E27FC236}">
                <a16:creationId xmlns:a16="http://schemas.microsoft.com/office/drawing/2014/main" id="{142F4D7D-AD74-E7A5-3C32-B5973B6D9083}"/>
              </a:ext>
            </a:extLst>
          </p:cNvPr>
          <p:cNvSpPr>
            <a:spLocks noGrp="1"/>
          </p:cNvSpPr>
          <p:nvPr>
            <p:ph idx="1"/>
          </p:nvPr>
        </p:nvSpPr>
        <p:spPr/>
        <p:txBody>
          <a:bodyPr/>
          <a:lstStyle/>
          <a:p>
            <a:pPr marL="0" marR="0">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Developing countries have also helped to boost the role of the General Assembly- from demanding a greater say in selecting the Secretary-General in 2015-16 to tackling crisis situations when the Security Council is at loggerheads. </a:t>
            </a:r>
          </a:p>
          <a:p>
            <a:pPr marL="914400" lvl="2">
              <a:lnSpc>
                <a:spcPct val="107000"/>
              </a:lnSpc>
              <a:spcBef>
                <a:spcPts val="0"/>
              </a:spcBef>
              <a:spcAft>
                <a:spcPts val="800"/>
              </a:spcAft>
            </a:pPr>
            <a:r>
              <a:rPr lang="en-GB" kern="100" dirty="0">
                <a:effectLst/>
                <a:ea typeface="Aptos" panose="020B0004020202020204" pitchFamily="34" charset="0"/>
                <a:cs typeface="Times New Roman" panose="02020603050405020304" pitchFamily="18" charset="0"/>
              </a:rPr>
              <a:t>For example, Arab states have galvanized action in the General Assembly on Palestine, which has been the subject of dozens of Security Council vetoes cast by the United States. </a:t>
            </a:r>
          </a:p>
          <a:p>
            <a:pPr marL="914400" lvl="2">
              <a:lnSpc>
                <a:spcPct val="107000"/>
              </a:lnSpc>
              <a:spcBef>
                <a:spcPts val="0"/>
              </a:spcBef>
              <a:spcAft>
                <a:spcPts val="800"/>
              </a:spcAft>
            </a:pPr>
            <a:r>
              <a:rPr lang="en-GB" kern="100" dirty="0">
                <a:effectLst/>
                <a:ea typeface="Aptos" panose="020B0004020202020204" pitchFamily="34" charset="0"/>
                <a:cs typeface="Times New Roman" panose="02020603050405020304" pitchFamily="18" charset="0"/>
              </a:rPr>
              <a:t>In March 2022, Ukraine garnered the support of 140 states after Russia blocked the Security Council from condemning its invasion of the country, and the Assembly has since adopted further resolutions on the situation, covering humanitarian issues, Russia’s suspension from the Human Rights Council, Ukraine’s territorial integrity, and reparations. </a:t>
            </a:r>
          </a:p>
          <a:p>
            <a:endParaRPr lang="en-GB" dirty="0"/>
          </a:p>
        </p:txBody>
      </p:sp>
    </p:spTree>
    <p:extLst>
      <p:ext uri="{BB962C8B-B14F-4D97-AF65-F5344CB8AC3E}">
        <p14:creationId xmlns:p14="http://schemas.microsoft.com/office/powerpoint/2010/main" val="12887117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12C14-697A-88B6-3589-7D5117A9A397}"/>
              </a:ext>
            </a:extLst>
          </p:cNvPr>
          <p:cNvSpPr>
            <a:spLocks noGrp="1"/>
          </p:cNvSpPr>
          <p:nvPr>
            <p:ph type="title"/>
          </p:nvPr>
        </p:nvSpPr>
        <p:spPr/>
        <p:txBody>
          <a:bodyPr/>
          <a:lstStyle/>
          <a:p>
            <a:pPr algn="ctr"/>
            <a:r>
              <a:rPr lang="en-GB" dirty="0"/>
              <a:t>The General Assembly vs The Security Council</a:t>
            </a:r>
          </a:p>
        </p:txBody>
      </p:sp>
      <p:sp>
        <p:nvSpPr>
          <p:cNvPr id="3" name="Content Placeholder 2">
            <a:extLst>
              <a:ext uri="{FF2B5EF4-FFF2-40B4-BE49-F238E27FC236}">
                <a16:creationId xmlns:a16="http://schemas.microsoft.com/office/drawing/2014/main" id="{142F4D7D-AD74-E7A5-3C32-B5973B6D9083}"/>
              </a:ext>
            </a:extLst>
          </p:cNvPr>
          <p:cNvSpPr>
            <a:spLocks noGrp="1"/>
          </p:cNvSpPr>
          <p:nvPr>
            <p:ph idx="1"/>
          </p:nvPr>
        </p:nvSpPr>
        <p:spPr/>
        <p:txBody>
          <a:bodyPr>
            <a:normAutofit fontScale="92500"/>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Soviet bloc was able to escape isolation in the General Assembly by siding with the NAM and G-77 against the West on multiple occasions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When the veto rule ensured that the Cold War meant a stalemate in the Security Council, the US-led coalition pioneered using the General Assembly to provide a UN mandate for member action in a crisis with Resolution 377, “Uniting for Peace.”</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Soviets were equally willing to use the Assembly in 1956 when British and French vetoes would have stymied Security Council action in the Suez crisis.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However, those were exceptional moments; both East and West generally prefer maintaining Security Council primacy, including in the authorization of peacekeeping operations. </a:t>
            </a:r>
          </a:p>
          <a:p>
            <a:endParaRPr lang="en-GB" dirty="0"/>
          </a:p>
        </p:txBody>
      </p:sp>
    </p:spTree>
    <p:extLst>
      <p:ext uri="{BB962C8B-B14F-4D97-AF65-F5344CB8AC3E}">
        <p14:creationId xmlns:p14="http://schemas.microsoft.com/office/powerpoint/2010/main" val="5058620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F3832-0FCE-6500-3B2C-D42DCA0FD68E}"/>
              </a:ext>
            </a:extLst>
          </p:cNvPr>
          <p:cNvSpPr>
            <a:spLocks noGrp="1"/>
          </p:cNvSpPr>
          <p:nvPr>
            <p:ph type="title"/>
          </p:nvPr>
        </p:nvSpPr>
        <p:spPr/>
        <p:txBody>
          <a:bodyPr/>
          <a:lstStyle/>
          <a:p>
            <a:pPr algn="ctr"/>
            <a:r>
              <a:rPr lang="en-GB" dirty="0"/>
              <a:t>The European Union</a:t>
            </a:r>
          </a:p>
        </p:txBody>
      </p:sp>
      <p:sp>
        <p:nvSpPr>
          <p:cNvPr id="3" name="Content Placeholder 2">
            <a:extLst>
              <a:ext uri="{FF2B5EF4-FFF2-40B4-BE49-F238E27FC236}">
                <a16:creationId xmlns:a16="http://schemas.microsoft.com/office/drawing/2014/main" id="{2B45DFC9-2EE3-85B6-1A1E-A36518F7ECCE}"/>
              </a:ext>
            </a:extLst>
          </p:cNvPr>
          <p:cNvSpPr>
            <a:spLocks noGrp="1"/>
          </p:cNvSpPr>
          <p:nvPr>
            <p:ph idx="1"/>
          </p:nvPr>
        </p:nvSpPr>
        <p:spPr/>
        <p:txBody>
          <a:bodyPr/>
          <a:lstStyle/>
          <a:p>
            <a:r>
              <a:rPr lang="en-GB" sz="2400" kern="100" dirty="0">
                <a:effectLst/>
                <a:ea typeface="Aptos" panose="020B0004020202020204" pitchFamily="34" charset="0"/>
                <a:cs typeface="Times New Roman" panose="02020603050405020304" pitchFamily="18" charset="0"/>
              </a:rPr>
              <a:t>The European Union (EU) is both a regime of regional governance and an actor within the global governance system. </a:t>
            </a:r>
          </a:p>
          <a:p>
            <a:r>
              <a:rPr lang="en-GB" sz="2400" kern="100" dirty="0">
                <a:effectLst/>
                <a:ea typeface="Aptos" panose="020B0004020202020204" pitchFamily="34" charset="0"/>
                <a:cs typeface="Times New Roman" panose="02020603050405020304" pitchFamily="18" charset="0"/>
              </a:rPr>
              <a:t>As a trade bloc with a common external tariff, it operates formally as a collective unitary actor in international trade negotiations. </a:t>
            </a:r>
          </a:p>
          <a:p>
            <a:r>
              <a:rPr lang="en-GB" sz="2400" kern="100" dirty="0">
                <a:effectLst/>
                <a:ea typeface="Aptos" panose="020B0004020202020204" pitchFamily="34" charset="0"/>
                <a:cs typeface="Times New Roman" panose="02020603050405020304" pitchFamily="18" charset="0"/>
              </a:rPr>
              <a:t>Moreover, its single market means that the EU is one of the most significant suppliers of regulatory standards in the global economy. </a:t>
            </a:r>
          </a:p>
          <a:p>
            <a:pPr marL="0" indent="0">
              <a:buNone/>
            </a:pPr>
            <a:endParaRPr lang="en-GB" dirty="0"/>
          </a:p>
        </p:txBody>
      </p:sp>
    </p:spTree>
    <p:extLst>
      <p:ext uri="{BB962C8B-B14F-4D97-AF65-F5344CB8AC3E}">
        <p14:creationId xmlns:p14="http://schemas.microsoft.com/office/powerpoint/2010/main" val="2620648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F3832-0FCE-6500-3B2C-D42DCA0FD68E}"/>
              </a:ext>
            </a:extLst>
          </p:cNvPr>
          <p:cNvSpPr>
            <a:spLocks noGrp="1"/>
          </p:cNvSpPr>
          <p:nvPr>
            <p:ph type="title"/>
          </p:nvPr>
        </p:nvSpPr>
        <p:spPr/>
        <p:txBody>
          <a:bodyPr/>
          <a:lstStyle/>
          <a:p>
            <a:pPr algn="ctr"/>
            <a:r>
              <a:rPr lang="en-GB" dirty="0"/>
              <a:t>BRICS</a:t>
            </a:r>
          </a:p>
        </p:txBody>
      </p:sp>
      <p:sp>
        <p:nvSpPr>
          <p:cNvPr id="3" name="Content Placeholder 2">
            <a:extLst>
              <a:ext uri="{FF2B5EF4-FFF2-40B4-BE49-F238E27FC236}">
                <a16:creationId xmlns:a16="http://schemas.microsoft.com/office/drawing/2014/main" id="{2B45DFC9-2EE3-85B6-1A1E-A36518F7ECCE}"/>
              </a:ext>
            </a:extLst>
          </p:cNvPr>
          <p:cNvSpPr>
            <a:spLocks noGrp="1"/>
          </p:cNvSpPr>
          <p:nvPr>
            <p:ph idx="1"/>
          </p:nvPr>
        </p:nvSpPr>
        <p:spPr/>
        <p:txBody>
          <a:bodyPr>
            <a:normAutofit fontScale="92500" lnSpcReduction="10000"/>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BRICS are a reflection of the widening multipolar structure of the international system and thus a challenge to the old establishment.</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Nevertheless, domestic priorities and problems trump club solidarity.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These constraints are exacerbated by the political, social, and economic problems facing all the BRICS.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Additionally, the BRICS remain riven with rivalries over borders, resources, and status.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Each of the BRICS retains deep and specific ties with pivotal Northern countries in the general context of complex interdependence vis-à-vis the global economy.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All five have a greater stake in bilateral relations with the United States for reasons of market power, investments, and high technology. </a:t>
            </a:r>
          </a:p>
          <a:p>
            <a:pPr>
              <a:lnSpc>
                <a:spcPct val="107000"/>
              </a:lnSpc>
              <a:spcBef>
                <a:spcPts val="0"/>
              </a:spcBef>
              <a:spcAft>
                <a:spcPts val="800"/>
              </a:spcAft>
            </a:pPr>
            <a:endParaRPr lang="en-GB" sz="2400" dirty="0"/>
          </a:p>
        </p:txBody>
      </p:sp>
    </p:spTree>
    <p:extLst>
      <p:ext uri="{BB962C8B-B14F-4D97-AF65-F5344CB8AC3E}">
        <p14:creationId xmlns:p14="http://schemas.microsoft.com/office/powerpoint/2010/main" val="11778111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F3832-0FCE-6500-3B2C-D42DCA0FD68E}"/>
              </a:ext>
            </a:extLst>
          </p:cNvPr>
          <p:cNvSpPr>
            <a:spLocks noGrp="1"/>
          </p:cNvSpPr>
          <p:nvPr>
            <p:ph type="title"/>
          </p:nvPr>
        </p:nvSpPr>
        <p:spPr/>
        <p:txBody>
          <a:bodyPr/>
          <a:lstStyle/>
          <a:p>
            <a:pPr algn="ctr"/>
            <a:r>
              <a:rPr lang="en-GB" dirty="0"/>
              <a:t>BRICS</a:t>
            </a:r>
          </a:p>
        </p:txBody>
      </p:sp>
      <p:sp>
        <p:nvSpPr>
          <p:cNvPr id="3" name="Content Placeholder 2">
            <a:extLst>
              <a:ext uri="{FF2B5EF4-FFF2-40B4-BE49-F238E27FC236}">
                <a16:creationId xmlns:a16="http://schemas.microsoft.com/office/drawing/2014/main" id="{2B45DFC9-2EE3-85B6-1A1E-A36518F7ECCE}"/>
              </a:ext>
            </a:extLst>
          </p:cNvPr>
          <p:cNvSpPr>
            <a:spLocks noGrp="1"/>
          </p:cNvSpPr>
          <p:nvPr>
            <p:ph idx="1"/>
          </p:nvPr>
        </p:nvSpPr>
        <p:spPr/>
        <p:txBody>
          <a:bodyPr>
            <a:normAutofit/>
          </a:bodyPr>
          <a:lstStyle/>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Nor do the BRICS always act in concert within other institutional settings.</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This was highlighted in 2012 when the BRICS failed to mount a united campaign for either the Nigerian or the Colombian candidate against the ultimately successful US nominee for the World Bank presidency.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The differences are most noticeable between China and India.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To its credit, the BRICS have remained united on key geopolitical issues. </a:t>
            </a:r>
          </a:p>
          <a:p>
            <a:pPr>
              <a:lnSpc>
                <a:spcPct val="107000"/>
              </a:lnSpc>
              <a:spcBef>
                <a:spcPts val="0"/>
              </a:spcBef>
              <a:spcAft>
                <a:spcPts val="800"/>
              </a:spcAft>
            </a:pPr>
            <a:r>
              <a:rPr lang="en-GB" sz="2400" kern="100" dirty="0">
                <a:effectLst/>
                <a:ea typeface="Aptos" panose="020B0004020202020204" pitchFamily="34" charset="0"/>
                <a:cs typeface="Times New Roman" panose="02020603050405020304" pitchFamily="18" charset="0"/>
              </a:rPr>
              <a:t>At the very least, BRICS is a useful grouping for members to share and learn from one another’s development experiences.</a:t>
            </a:r>
          </a:p>
        </p:txBody>
      </p:sp>
    </p:spTree>
    <p:extLst>
      <p:ext uri="{BB962C8B-B14F-4D97-AF65-F5344CB8AC3E}">
        <p14:creationId xmlns:p14="http://schemas.microsoft.com/office/powerpoint/2010/main" val="24909196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597</TotalTime>
  <Words>2425</Words>
  <Application>Microsoft Office PowerPoint</Application>
  <PresentationFormat>Widescreen</PresentationFormat>
  <Paragraphs>125</Paragraphs>
  <Slides>28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Aptos</vt:lpstr>
      <vt:lpstr>Aptos Display</vt:lpstr>
      <vt:lpstr>Arial</vt:lpstr>
      <vt:lpstr>Office Theme</vt:lpstr>
      <vt:lpstr>Global Governance</vt:lpstr>
      <vt:lpstr>The United Nations</vt:lpstr>
      <vt:lpstr>The United Nations: Structure</vt:lpstr>
      <vt:lpstr>The United Nations: Structure</vt:lpstr>
      <vt:lpstr>The United Nations: Coordination</vt:lpstr>
      <vt:lpstr>The United Nations: Humanitarian Relief</vt:lpstr>
      <vt:lpstr>The United Nations: Human Rights</vt:lpstr>
      <vt:lpstr>The United Nations: Development</vt:lpstr>
      <vt:lpstr>The United Nations: Development</vt:lpstr>
      <vt:lpstr>The United Nations: Development</vt:lpstr>
      <vt:lpstr>The United Nations: Development</vt:lpstr>
      <vt:lpstr>The United Nations: Development</vt:lpstr>
      <vt:lpstr>The United Nations: Development</vt:lpstr>
      <vt:lpstr>The United Nations: Significance and Impact</vt:lpstr>
      <vt:lpstr>The United Nations: Significance and Impact</vt:lpstr>
      <vt:lpstr>The United Nations: Significance and Impact</vt:lpstr>
      <vt:lpstr>The United Nations: Significance and Impact</vt:lpstr>
      <vt:lpstr>The General Assembly</vt:lpstr>
      <vt:lpstr>The General Assembly</vt:lpstr>
      <vt:lpstr>The General Assembly</vt:lpstr>
      <vt:lpstr>The Impact of Developing Countries</vt:lpstr>
      <vt:lpstr>The Impact of Developing Countries</vt:lpstr>
      <vt:lpstr>The Impact of Developing Countries</vt:lpstr>
      <vt:lpstr>The Impact of Developing Countries</vt:lpstr>
      <vt:lpstr>The General Assembly vs The Security Council</vt:lpstr>
      <vt:lpstr>The European Union</vt:lpstr>
      <vt:lpstr>BRICS</vt:lpstr>
      <vt:lpstr>BRICS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janieyh 10</dc:creator>
  <cp:lastModifiedBy>janieyh 10</cp:lastModifiedBy>
  <cp:revision>358</cp:revision>
  <dcterms:created xsi:type="dcterms:W3CDTF">2024-04-15T07:42:32Z</dcterms:created>
  <dcterms:modified xsi:type="dcterms:W3CDTF">2024-04-27T14:37:37Z</dcterms:modified>
</cp:coreProperties>
</file>