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9" r:id="rId2"/>
    <p:sldId id="316" r:id="rId3"/>
    <p:sldId id="571" r:id="rId4"/>
    <p:sldId id="528" r:id="rId5"/>
    <p:sldId id="572" r:id="rId6"/>
    <p:sldId id="310" r:id="rId7"/>
    <p:sldId id="573" r:id="rId8"/>
    <p:sldId id="612" r:id="rId9"/>
    <p:sldId id="613" r:id="rId10"/>
    <p:sldId id="614" r:id="rId11"/>
    <p:sldId id="408" r:id="rId12"/>
    <p:sldId id="277" r:id="rId13"/>
    <p:sldId id="409" r:id="rId14"/>
    <p:sldId id="297" r:id="rId15"/>
    <p:sldId id="458" r:id="rId16"/>
    <p:sldId id="470" r:id="rId17"/>
    <p:sldId id="291" r:id="rId18"/>
    <p:sldId id="454" r:id="rId19"/>
    <p:sldId id="455" r:id="rId20"/>
    <p:sldId id="463" r:id="rId21"/>
    <p:sldId id="608" r:id="rId22"/>
    <p:sldId id="588" r:id="rId23"/>
    <p:sldId id="581" r:id="rId24"/>
    <p:sldId id="610" r:id="rId25"/>
    <p:sldId id="582" r:id="rId26"/>
    <p:sldId id="609" r:id="rId27"/>
    <p:sldId id="549" r:id="rId28"/>
    <p:sldId id="283" r:id="rId29"/>
    <p:sldId id="595" r:id="rId30"/>
    <p:sldId id="596" r:id="rId31"/>
    <p:sldId id="606" r:id="rId32"/>
    <p:sldId id="4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061" autoAdjust="0"/>
  </p:normalViewPr>
  <p:slideViewPr>
    <p:cSldViewPr snapToGrid="0">
      <p:cViewPr varScale="1">
        <p:scale>
          <a:sx n="65" d="100"/>
          <a:sy n="65" d="100"/>
        </p:scale>
        <p:origin x="912" y="7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D9A24-80AB-4AF3-8544-CFD5ADDEC02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EF56D7D7-2395-43C4-A900-D2A5B9FDD7AF}">
      <dgm:prSet phldrT="[Text]"/>
      <dgm:spPr/>
      <dgm:t>
        <a:bodyPr/>
        <a:lstStyle/>
        <a:p>
          <a:r>
            <a:rPr lang="en-GB" dirty="0"/>
            <a:t>Public sector</a:t>
          </a:r>
        </a:p>
      </dgm:t>
    </dgm:pt>
    <dgm:pt modelId="{7048AC6E-1856-487A-98DA-27DDC50A8DDF}" type="parTrans" cxnId="{01AEEBE0-99D1-4176-A30E-5B4AD912594C}">
      <dgm:prSet/>
      <dgm:spPr/>
      <dgm:t>
        <a:bodyPr/>
        <a:lstStyle/>
        <a:p>
          <a:endParaRPr lang="en-GB"/>
        </a:p>
      </dgm:t>
    </dgm:pt>
    <dgm:pt modelId="{63BFCB4D-6377-4612-AFF4-23C47F790EF1}" type="sibTrans" cxnId="{01AEEBE0-99D1-4176-A30E-5B4AD912594C}">
      <dgm:prSet/>
      <dgm:spPr/>
      <dgm:t>
        <a:bodyPr/>
        <a:lstStyle/>
        <a:p>
          <a:endParaRPr lang="en-GB"/>
        </a:p>
      </dgm:t>
    </dgm:pt>
    <dgm:pt modelId="{937F1026-F722-4523-AF8A-073AAD412465}">
      <dgm:prSet phldrT="[Text]"/>
      <dgm:spPr/>
      <dgm:t>
        <a:bodyPr/>
        <a:lstStyle/>
        <a:p>
          <a:r>
            <a:rPr lang="en-GB" dirty="0"/>
            <a:t>Private sector</a:t>
          </a:r>
        </a:p>
      </dgm:t>
    </dgm:pt>
    <dgm:pt modelId="{F6173FCF-754C-4D03-BC86-4821EA3BE559}" type="parTrans" cxnId="{9A28BC98-A1CB-4E5A-BCB9-CF0D78362141}">
      <dgm:prSet/>
      <dgm:spPr/>
      <dgm:t>
        <a:bodyPr/>
        <a:lstStyle/>
        <a:p>
          <a:endParaRPr lang="en-GB"/>
        </a:p>
      </dgm:t>
    </dgm:pt>
    <dgm:pt modelId="{B698F02C-C823-44CA-AC15-F10B35256089}" type="sibTrans" cxnId="{9A28BC98-A1CB-4E5A-BCB9-CF0D78362141}">
      <dgm:prSet/>
      <dgm:spPr/>
      <dgm:t>
        <a:bodyPr/>
        <a:lstStyle/>
        <a:p>
          <a:endParaRPr lang="en-GB"/>
        </a:p>
      </dgm:t>
    </dgm:pt>
    <dgm:pt modelId="{F5FEC4A1-4855-4542-8806-D3F009BB464C}">
      <dgm:prSet phldrT="[Text]"/>
      <dgm:spPr/>
      <dgm:t>
        <a:bodyPr/>
        <a:lstStyle/>
        <a:p>
          <a:r>
            <a:rPr lang="en-GB" dirty="0"/>
            <a:t>Voluntary organisations</a:t>
          </a:r>
        </a:p>
      </dgm:t>
    </dgm:pt>
    <dgm:pt modelId="{FB77139B-27CB-4F31-B5F5-B2043D72A36E}" type="parTrans" cxnId="{4A6F03EA-B0CE-4936-83A3-CD28BD7D346E}">
      <dgm:prSet/>
      <dgm:spPr/>
      <dgm:t>
        <a:bodyPr/>
        <a:lstStyle/>
        <a:p>
          <a:endParaRPr lang="en-GB"/>
        </a:p>
      </dgm:t>
    </dgm:pt>
    <dgm:pt modelId="{5DC028F4-9D8A-4BF5-BD59-6BA0218DC4E4}" type="sibTrans" cxnId="{4A6F03EA-B0CE-4936-83A3-CD28BD7D346E}">
      <dgm:prSet/>
      <dgm:spPr/>
      <dgm:t>
        <a:bodyPr/>
        <a:lstStyle/>
        <a:p>
          <a:endParaRPr lang="en-GB"/>
        </a:p>
      </dgm:t>
    </dgm:pt>
    <dgm:pt modelId="{EE65A114-2740-4676-933E-3FE630CF9A6C}">
      <dgm:prSet phldrT="[Text]"/>
      <dgm:spPr/>
      <dgm:t>
        <a:bodyPr/>
        <a:lstStyle/>
        <a:p>
          <a:r>
            <a:rPr lang="en-GB" dirty="0"/>
            <a:t>Informal care</a:t>
          </a:r>
        </a:p>
      </dgm:t>
    </dgm:pt>
    <dgm:pt modelId="{DD9A9AFF-AE70-4A22-AB0B-911779B5E6D8}" type="parTrans" cxnId="{C59FE40D-063F-4BD8-8A0F-8A8E38C5E9F7}">
      <dgm:prSet/>
      <dgm:spPr/>
      <dgm:t>
        <a:bodyPr/>
        <a:lstStyle/>
        <a:p>
          <a:endParaRPr lang="en-GB"/>
        </a:p>
      </dgm:t>
    </dgm:pt>
    <dgm:pt modelId="{94955C09-060C-4A47-ACFC-FA98B9E518D4}" type="sibTrans" cxnId="{C59FE40D-063F-4BD8-8A0F-8A8E38C5E9F7}">
      <dgm:prSet/>
      <dgm:spPr/>
      <dgm:t>
        <a:bodyPr/>
        <a:lstStyle/>
        <a:p>
          <a:endParaRPr lang="en-GB"/>
        </a:p>
      </dgm:t>
    </dgm:pt>
    <dgm:pt modelId="{9CC22262-D2FF-49F2-BAAE-1B6A2F5FF165}" type="pres">
      <dgm:prSet presAssocID="{685D9A24-80AB-4AF3-8544-CFD5ADDEC02B}" presName="Name0" presStyleCnt="0">
        <dgm:presLayoutVars>
          <dgm:dir/>
          <dgm:resizeHandles val="exact"/>
        </dgm:presLayoutVars>
      </dgm:prSet>
      <dgm:spPr/>
    </dgm:pt>
    <dgm:pt modelId="{D4C3C6AA-E3B5-49D9-A978-2BEEABF46859}" type="pres">
      <dgm:prSet presAssocID="{EF56D7D7-2395-43C4-A900-D2A5B9FDD7AF}" presName="Name5" presStyleLbl="vennNode1" presStyleIdx="0" presStyleCnt="4" custLinFactX="12121" custLinFactNeighborX="100000" custLinFactNeighborY="-40051">
        <dgm:presLayoutVars>
          <dgm:bulletEnabled val="1"/>
        </dgm:presLayoutVars>
      </dgm:prSet>
      <dgm:spPr/>
    </dgm:pt>
    <dgm:pt modelId="{7F893A74-303D-4100-91D5-D90C7A6DC5BA}" type="pres">
      <dgm:prSet presAssocID="{63BFCB4D-6377-4612-AFF4-23C47F790EF1}" presName="space" presStyleCnt="0"/>
      <dgm:spPr/>
    </dgm:pt>
    <dgm:pt modelId="{D7E18537-0BEC-4FDF-A227-9510805830D3}" type="pres">
      <dgm:prSet presAssocID="{937F1026-F722-4523-AF8A-073AAD412465}" presName="Name5" presStyleLbl="vennNode1" presStyleIdx="1" presStyleCnt="4" custLinFactX="-24950" custLinFactNeighborX="-100000" custLinFactNeighborY="36107">
        <dgm:presLayoutVars>
          <dgm:bulletEnabled val="1"/>
        </dgm:presLayoutVars>
      </dgm:prSet>
      <dgm:spPr/>
    </dgm:pt>
    <dgm:pt modelId="{5AEDF5A9-AC6C-4B1C-AC52-9BDB27C59BE4}" type="pres">
      <dgm:prSet presAssocID="{B698F02C-C823-44CA-AC15-F10B35256089}" presName="space" presStyleCnt="0"/>
      <dgm:spPr/>
    </dgm:pt>
    <dgm:pt modelId="{7040D3AD-E5C8-44BB-B8F2-6037E338ED4C}" type="pres">
      <dgm:prSet presAssocID="{F5FEC4A1-4855-4542-8806-D3F009BB464C}" presName="Name5" presStyleLbl="vennNode1" presStyleIdx="2" presStyleCnt="4" custLinFactX="-35333" custLinFactNeighborX="-100000" custLinFactNeighborY="-8141">
        <dgm:presLayoutVars>
          <dgm:bulletEnabled val="1"/>
        </dgm:presLayoutVars>
      </dgm:prSet>
      <dgm:spPr/>
    </dgm:pt>
    <dgm:pt modelId="{A41A966C-9DC9-4A1A-8FA4-5061A1262160}" type="pres">
      <dgm:prSet presAssocID="{5DC028F4-9D8A-4BF5-BD59-6BA0218DC4E4}" presName="space" presStyleCnt="0"/>
      <dgm:spPr/>
    </dgm:pt>
    <dgm:pt modelId="{4A30A475-07BD-4CE4-A4E1-88AEF82393B5}" type="pres">
      <dgm:prSet presAssocID="{EE65A114-2740-4676-933E-3FE630CF9A6C}" presName="Name5" presStyleLbl="vennNode1" presStyleIdx="3" presStyleCnt="4" custLinFactX="-29706" custLinFactNeighborX="-100000" custLinFactNeighborY="-4901">
        <dgm:presLayoutVars>
          <dgm:bulletEnabled val="1"/>
        </dgm:presLayoutVars>
      </dgm:prSet>
      <dgm:spPr/>
    </dgm:pt>
  </dgm:ptLst>
  <dgm:cxnLst>
    <dgm:cxn modelId="{C59FE40D-063F-4BD8-8A0F-8A8E38C5E9F7}" srcId="{685D9A24-80AB-4AF3-8544-CFD5ADDEC02B}" destId="{EE65A114-2740-4676-933E-3FE630CF9A6C}" srcOrd="3" destOrd="0" parTransId="{DD9A9AFF-AE70-4A22-AB0B-911779B5E6D8}" sibTransId="{94955C09-060C-4A47-ACFC-FA98B9E518D4}"/>
    <dgm:cxn modelId="{088DA825-99AD-4AC4-8BEA-955D7246008D}" type="presOf" srcId="{685D9A24-80AB-4AF3-8544-CFD5ADDEC02B}" destId="{9CC22262-D2FF-49F2-BAAE-1B6A2F5FF165}" srcOrd="0" destOrd="0" presId="urn:microsoft.com/office/officeart/2005/8/layout/venn3"/>
    <dgm:cxn modelId="{BFDD3262-DD7C-430D-8743-8142F134D3CC}" type="presOf" srcId="{F5FEC4A1-4855-4542-8806-D3F009BB464C}" destId="{7040D3AD-E5C8-44BB-B8F2-6037E338ED4C}" srcOrd="0" destOrd="0" presId="urn:microsoft.com/office/officeart/2005/8/layout/venn3"/>
    <dgm:cxn modelId="{9A28BC98-A1CB-4E5A-BCB9-CF0D78362141}" srcId="{685D9A24-80AB-4AF3-8544-CFD5ADDEC02B}" destId="{937F1026-F722-4523-AF8A-073AAD412465}" srcOrd="1" destOrd="0" parTransId="{F6173FCF-754C-4D03-BC86-4821EA3BE559}" sibTransId="{B698F02C-C823-44CA-AC15-F10B35256089}"/>
    <dgm:cxn modelId="{9193E3C6-1449-49F1-BC3B-076FA4D0F571}" type="presOf" srcId="{EF56D7D7-2395-43C4-A900-D2A5B9FDD7AF}" destId="{D4C3C6AA-E3B5-49D9-A978-2BEEABF46859}" srcOrd="0" destOrd="0" presId="urn:microsoft.com/office/officeart/2005/8/layout/venn3"/>
    <dgm:cxn modelId="{18DC3AD5-4C3E-411B-B1DA-5E2A982B2128}" type="presOf" srcId="{EE65A114-2740-4676-933E-3FE630CF9A6C}" destId="{4A30A475-07BD-4CE4-A4E1-88AEF82393B5}" srcOrd="0" destOrd="0" presId="urn:microsoft.com/office/officeart/2005/8/layout/venn3"/>
    <dgm:cxn modelId="{01AEEBE0-99D1-4176-A30E-5B4AD912594C}" srcId="{685D9A24-80AB-4AF3-8544-CFD5ADDEC02B}" destId="{EF56D7D7-2395-43C4-A900-D2A5B9FDD7AF}" srcOrd="0" destOrd="0" parTransId="{7048AC6E-1856-487A-98DA-27DDC50A8DDF}" sibTransId="{63BFCB4D-6377-4612-AFF4-23C47F790EF1}"/>
    <dgm:cxn modelId="{4A6F03EA-B0CE-4936-83A3-CD28BD7D346E}" srcId="{685D9A24-80AB-4AF3-8544-CFD5ADDEC02B}" destId="{F5FEC4A1-4855-4542-8806-D3F009BB464C}" srcOrd="2" destOrd="0" parTransId="{FB77139B-27CB-4F31-B5F5-B2043D72A36E}" sibTransId="{5DC028F4-9D8A-4BF5-BD59-6BA0218DC4E4}"/>
    <dgm:cxn modelId="{0CEB54FC-9ACE-4E56-9204-107108F849BB}" type="presOf" srcId="{937F1026-F722-4523-AF8A-073AAD412465}" destId="{D7E18537-0BEC-4FDF-A227-9510805830D3}" srcOrd="0" destOrd="0" presId="urn:microsoft.com/office/officeart/2005/8/layout/venn3"/>
    <dgm:cxn modelId="{3F8E5830-0254-492E-96A4-F5B4BC45FC13}" type="presParOf" srcId="{9CC22262-D2FF-49F2-BAAE-1B6A2F5FF165}" destId="{D4C3C6AA-E3B5-49D9-A978-2BEEABF46859}" srcOrd="0" destOrd="0" presId="urn:microsoft.com/office/officeart/2005/8/layout/venn3"/>
    <dgm:cxn modelId="{C3AEF464-89D8-427D-94FF-3A231BE0184C}" type="presParOf" srcId="{9CC22262-D2FF-49F2-BAAE-1B6A2F5FF165}" destId="{7F893A74-303D-4100-91D5-D90C7A6DC5BA}" srcOrd="1" destOrd="0" presId="urn:microsoft.com/office/officeart/2005/8/layout/venn3"/>
    <dgm:cxn modelId="{C1B49E31-3DCF-4AFB-9375-2671C65FBDA1}" type="presParOf" srcId="{9CC22262-D2FF-49F2-BAAE-1B6A2F5FF165}" destId="{D7E18537-0BEC-4FDF-A227-9510805830D3}" srcOrd="2" destOrd="0" presId="urn:microsoft.com/office/officeart/2005/8/layout/venn3"/>
    <dgm:cxn modelId="{02980D9A-68C1-47CC-8B96-66685A73F292}" type="presParOf" srcId="{9CC22262-D2FF-49F2-BAAE-1B6A2F5FF165}" destId="{5AEDF5A9-AC6C-4B1C-AC52-9BDB27C59BE4}" srcOrd="3" destOrd="0" presId="urn:microsoft.com/office/officeart/2005/8/layout/venn3"/>
    <dgm:cxn modelId="{79D463BF-A2FE-47B3-98D1-2FA19A8BA5D9}" type="presParOf" srcId="{9CC22262-D2FF-49F2-BAAE-1B6A2F5FF165}" destId="{7040D3AD-E5C8-44BB-B8F2-6037E338ED4C}" srcOrd="4" destOrd="0" presId="urn:microsoft.com/office/officeart/2005/8/layout/venn3"/>
    <dgm:cxn modelId="{0A395E2E-8EC6-4F4C-B81F-0D59C1FAFD02}" type="presParOf" srcId="{9CC22262-D2FF-49F2-BAAE-1B6A2F5FF165}" destId="{A41A966C-9DC9-4A1A-8FA4-5061A1262160}" srcOrd="5" destOrd="0" presId="urn:microsoft.com/office/officeart/2005/8/layout/venn3"/>
    <dgm:cxn modelId="{3D15DD23-5611-4D3E-87D4-0679BADC86E7}" type="presParOf" srcId="{9CC22262-D2FF-49F2-BAAE-1B6A2F5FF165}" destId="{4A30A475-07BD-4CE4-A4E1-88AEF82393B5}"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C6AA-E3B5-49D9-A978-2BEEABF46859}">
      <dsp:nvSpPr>
        <dsp:cNvPr id="0" name=""/>
        <dsp:cNvSpPr/>
      </dsp:nvSpPr>
      <dsp:spPr>
        <a:xfrm>
          <a:off x="1014502" y="0"/>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Public sector</a:t>
          </a:r>
        </a:p>
      </dsp:txBody>
      <dsp:txXfrm>
        <a:off x="1475605" y="461103"/>
        <a:ext cx="2226401" cy="2226401"/>
      </dsp:txXfrm>
    </dsp:sp>
    <dsp:sp modelId="{D7E18537-0BEC-4FDF-A227-9510805830D3}">
      <dsp:nvSpPr>
        <dsp:cNvPr id="0" name=""/>
        <dsp:cNvSpPr/>
      </dsp:nvSpPr>
      <dsp:spPr>
        <a:xfrm>
          <a:off x="1106725" y="2327987"/>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Private sector</a:t>
          </a:r>
        </a:p>
      </dsp:txBody>
      <dsp:txXfrm>
        <a:off x="1567828" y="2789090"/>
        <a:ext cx="2226401" cy="2226401"/>
      </dsp:txXfrm>
    </dsp:sp>
    <dsp:sp modelId="{7040D3AD-E5C8-44BB-B8F2-6037E338ED4C}">
      <dsp:nvSpPr>
        <dsp:cNvPr id="0" name=""/>
        <dsp:cNvSpPr/>
      </dsp:nvSpPr>
      <dsp:spPr>
        <a:xfrm>
          <a:off x="3298691" y="934791"/>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Voluntary organisations</a:t>
          </a:r>
        </a:p>
      </dsp:txBody>
      <dsp:txXfrm>
        <a:off x="3759794" y="1395894"/>
        <a:ext cx="2226401" cy="2226401"/>
      </dsp:txXfrm>
    </dsp:sp>
    <dsp:sp modelId="{4A30A475-07BD-4CE4-A4E1-88AEF82393B5}">
      <dsp:nvSpPr>
        <dsp:cNvPr id="0" name=""/>
        <dsp:cNvSpPr/>
      </dsp:nvSpPr>
      <dsp:spPr>
        <a:xfrm>
          <a:off x="5994749" y="1036806"/>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Informal care</a:t>
          </a:r>
        </a:p>
      </dsp:txBody>
      <dsp:txXfrm>
        <a:off x="6455852" y="1497909"/>
        <a:ext cx="2226401" cy="22264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244964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858792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2095632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1903392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091F565-CA5C-B403-BB0D-259D58C0A0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37C4432-ABE8-6B89-53F0-9D190BD17D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84271C56-DA8A-01F7-0060-5A3248DDA5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6490B-8BFE-4C54-8CAF-B2C12562B13F}" type="slidenum">
              <a:rPr lang="en-GB" altLang="en-US"/>
              <a:pPr/>
              <a:t>11</a:t>
            </a:fld>
            <a:endParaRPr lang="en-GB" altLang="en-US"/>
          </a:p>
        </p:txBody>
      </p:sp>
    </p:spTree>
    <p:extLst>
      <p:ext uri="{BB962C8B-B14F-4D97-AF65-F5344CB8AC3E}">
        <p14:creationId xmlns:p14="http://schemas.microsoft.com/office/powerpoint/2010/main" val="1872773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4698C4C-52D2-6CA1-29B3-4CCB06C567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D150975-A709-C4C2-1C96-F039455046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4" name="Slide Number Placeholder 3">
            <a:extLst>
              <a:ext uri="{FF2B5EF4-FFF2-40B4-BE49-F238E27FC236}">
                <a16:creationId xmlns:a16="http://schemas.microsoft.com/office/drawing/2014/main" id="{DEAAF7CF-63B3-6B23-A373-AE100D74EB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8DD368-F174-49C9-8F31-8836F9FF59AF}" type="slidenum">
              <a:rPr lang="en-GB" altLang="en-US"/>
              <a:pPr/>
              <a:t>12</a:t>
            </a:fld>
            <a:endParaRPr lang="en-GB" altLang="en-US"/>
          </a:p>
        </p:txBody>
      </p:sp>
    </p:spTree>
    <p:extLst>
      <p:ext uri="{BB962C8B-B14F-4D97-AF65-F5344CB8AC3E}">
        <p14:creationId xmlns:p14="http://schemas.microsoft.com/office/powerpoint/2010/main" val="3037672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560736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DFB6BA30-C81B-6AA5-CCD0-AA79D22CB3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2B119CD8-A69C-F17C-C291-D6207B2F8B1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7412" name="Slide Number Placeholder 3">
            <a:extLst>
              <a:ext uri="{FF2B5EF4-FFF2-40B4-BE49-F238E27FC236}">
                <a16:creationId xmlns:a16="http://schemas.microsoft.com/office/drawing/2014/main" id="{95F98C51-83A8-7887-2970-F38E3E07B1C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83A1C9-36AE-4F27-87C4-7901757556BD}" type="slidenum">
              <a:rPr lang="en-US" altLang="en-US" smtClean="0"/>
              <a:pPr/>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BD334BF1-93F6-3B8F-2F06-D731716210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4BCA5542-DCEE-1958-E8CE-EAB843C26A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9743A690-8AE4-94A9-4B6C-E21F6B1364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717600-2FA3-4A26-AF6D-6BAE213D93A5}" type="slidenum">
              <a:rPr lang="en-GB" altLang="en-US" smtClean="0"/>
              <a:pPr/>
              <a:t>15</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C1F25F5-2AB3-F7C0-C526-61DB2932B5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D607C546-4154-7BA5-DA42-515B7BC024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AE4CA244-A0AB-DAA2-12EE-DB4A1F9DAF2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5D7AEE9-7A6F-4994-8D86-F563D04F5A99}" type="slidenum">
              <a:rPr lang="en-GB" altLang="en-US" smtClean="0"/>
              <a:pPr/>
              <a:t>16</a:t>
            </a:fld>
            <a:endParaRPr lang="en-GB" altLang="en-US"/>
          </a:p>
        </p:txBody>
      </p:sp>
    </p:spTree>
    <p:extLst>
      <p:ext uri="{BB962C8B-B14F-4D97-AF65-F5344CB8AC3E}">
        <p14:creationId xmlns:p14="http://schemas.microsoft.com/office/powerpoint/2010/main" val="3935034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3DA5538-0F87-268A-E67B-A8F119EE99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A3FB9E5-C962-DCB9-A15C-8BA1DF5286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0D51667C-7DAE-4088-3527-69EFB400DB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748881E-8D39-4DAD-8040-133B4C5C6707}" type="slidenum">
              <a:rPr lang="en-GB" altLang="en-US" smtClean="0"/>
              <a:pPr/>
              <a:t>17</a:t>
            </a:fld>
            <a:endParaRPr lang="en-GB" altLang="en-US"/>
          </a:p>
        </p:txBody>
      </p:sp>
    </p:spTree>
    <p:extLst>
      <p:ext uri="{BB962C8B-B14F-4D97-AF65-F5344CB8AC3E}">
        <p14:creationId xmlns:p14="http://schemas.microsoft.com/office/powerpoint/2010/main" val="465091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979A510-6BAA-3319-E684-7859C24202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EC01B164-6AE7-703E-884E-D42F87AEE1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473491A2-3570-2E66-A907-1C17C55CFD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6227B73-9867-401B-8AA6-07B339CB7F6C}" type="slidenum">
              <a:rPr lang="en-GB" altLang="en-US" smtClean="0"/>
              <a:pPr/>
              <a:t>18</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547DD08-0880-9B91-A164-BEBB7D264A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4BE276D-B313-3127-02BF-49C9CCBC05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a:endParaRPr lang="en-GB" altLang="en-US" dirty="0"/>
          </a:p>
        </p:txBody>
      </p:sp>
      <p:sp>
        <p:nvSpPr>
          <p:cNvPr id="33796" name="Slide Number Placeholder 3">
            <a:extLst>
              <a:ext uri="{FF2B5EF4-FFF2-40B4-BE49-F238E27FC236}">
                <a16:creationId xmlns:a16="http://schemas.microsoft.com/office/drawing/2014/main" id="{21EBE494-CC88-3C0F-C6AE-F047A9B661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B86D26-5008-4318-8AC2-2E11A010D7B6}" type="slidenum">
              <a:rPr lang="en-GB" altLang="en-US" smtClean="0"/>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564D29B-8E0F-C0A1-63DA-71D9CCEF7D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8DDC27-F1F4-50B3-5436-DEB5A5DBA9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3C537F40-B2AA-84C4-3DF8-A2EB28814C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C42B2C4-BD40-43E9-AB27-8406EE8CD790}" type="slidenum">
              <a:rPr lang="en-US" altLang="en-US" smtClean="0"/>
              <a:pPr/>
              <a:t>20</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21</a:t>
            </a:fld>
            <a:endParaRPr lang="en-GB"/>
          </a:p>
        </p:txBody>
      </p:sp>
    </p:spTree>
    <p:extLst>
      <p:ext uri="{BB962C8B-B14F-4D97-AF65-F5344CB8AC3E}">
        <p14:creationId xmlns:p14="http://schemas.microsoft.com/office/powerpoint/2010/main" val="33046078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5698547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3483207-BC8D-9DEC-2E0E-5242561B9E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2A2ACFE6-364B-9486-190C-040C919369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A98E937F-8198-9AF8-5B40-9AED6B67A3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61BF28-AF1B-49FD-8EFD-602FA0A1CD60}" type="slidenum">
              <a:rPr lang="en-GB" altLang="en-US" smtClean="0"/>
              <a:pPr/>
              <a:t>23</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2B604E7-93B5-1A42-B751-30506DF415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22EA582-BDBA-DF7F-C2C4-00D51BD507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a:p>
            <a:endParaRPr lang="en-GB" altLang="en-US"/>
          </a:p>
        </p:txBody>
      </p:sp>
      <p:sp>
        <p:nvSpPr>
          <p:cNvPr id="23556" name="Slide Number Placeholder 3">
            <a:extLst>
              <a:ext uri="{FF2B5EF4-FFF2-40B4-BE49-F238E27FC236}">
                <a16:creationId xmlns:a16="http://schemas.microsoft.com/office/drawing/2014/main" id="{70FFD230-21B2-F728-FE88-6DDB28F124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C84541-A93D-4E70-BCD5-E2F23E253194}" type="slidenum">
              <a:rPr lang="en-GB" altLang="en-US" smtClean="0"/>
              <a:pPr/>
              <a:t>24</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26</a:t>
            </a:fld>
            <a:endParaRPr lang="en-GB"/>
          </a:p>
        </p:txBody>
      </p:sp>
    </p:spTree>
    <p:extLst>
      <p:ext uri="{BB962C8B-B14F-4D97-AF65-F5344CB8AC3E}">
        <p14:creationId xmlns:p14="http://schemas.microsoft.com/office/powerpoint/2010/main" val="16032604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27</a:t>
            </a:fld>
            <a:endParaRPr lang="en-GB"/>
          </a:p>
        </p:txBody>
      </p:sp>
    </p:spTree>
    <p:extLst>
      <p:ext uri="{BB962C8B-B14F-4D97-AF65-F5344CB8AC3E}">
        <p14:creationId xmlns:p14="http://schemas.microsoft.com/office/powerpoint/2010/main" val="2911219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28</a:t>
            </a:fld>
            <a:endParaRPr lang="en-GB"/>
          </a:p>
        </p:txBody>
      </p:sp>
    </p:spTree>
    <p:extLst>
      <p:ext uri="{BB962C8B-B14F-4D97-AF65-F5344CB8AC3E}">
        <p14:creationId xmlns:p14="http://schemas.microsoft.com/office/powerpoint/2010/main" val="1444447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29</a:t>
            </a:fld>
            <a:endParaRPr lang="en-GB"/>
          </a:p>
        </p:txBody>
      </p:sp>
    </p:spTree>
    <p:extLst>
      <p:ext uri="{BB962C8B-B14F-4D97-AF65-F5344CB8AC3E}">
        <p14:creationId xmlns:p14="http://schemas.microsoft.com/office/powerpoint/2010/main" val="725907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10/10/2025</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10/10/2025</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10/10/2025</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10/10/2025</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10/10/2025</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10/10/2025</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10/10/2025</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10/10/2025</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10/10/2025</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10/10/2025</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10/10/2025</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10/10/2025</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cpp.org.uk/wp-content/uploads/2024/12/Policy-brief-Understanding-the-cost-of-universal-primary-free-school-meals.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a:xfrm>
            <a:off x="1727200" y="3212275"/>
            <a:ext cx="8534400" cy="1600200"/>
          </a:xfrm>
        </p:spPr>
        <p:txBody>
          <a:bodyPr/>
          <a:lstStyle/>
          <a:p>
            <a:pPr algn="l" eaLnBrk="1" hangingPunct="1">
              <a:buFont typeface="Arial" panose="020B0604020202020204" pitchFamily="34" charset="0"/>
              <a:buNone/>
            </a:pPr>
            <a:r>
              <a:rPr lang="en-GB" altLang="en-US" dirty="0"/>
              <a:t>Ben Duxbury.   </a:t>
            </a: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BMNS5010.  Practising Healthcare in Wales: People and Policy.  </a:t>
            </a:r>
            <a:br>
              <a:rPr lang="en-GB" altLang="en-US" sz="2400" b="1" dirty="0"/>
            </a:br>
            <a:r>
              <a:rPr lang="en-GB" altLang="en-US" sz="2400" b="1" dirty="0"/>
              <a:t>Academic year 2025/26.</a:t>
            </a:r>
            <a:br>
              <a:rPr lang="en-GB" altLang="en-US" sz="2400" dirty="0"/>
            </a:br>
            <a:r>
              <a:rPr lang="en-GB" sz="2400" dirty="0"/>
              <a:t>Le</a:t>
            </a:r>
            <a:r>
              <a:rPr lang="en-GB" altLang="en-US" sz="2400" dirty="0"/>
              <a:t>cture two: social and health policy, policy advocacy and policy briefs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704320" cy="5791200"/>
          </a:xfrm>
        </p:spPr>
        <p:txBody>
          <a:bodyPr/>
          <a:lstStyle/>
          <a:p>
            <a:r>
              <a:rPr lang="en-GB" sz="3200" dirty="0"/>
              <a:t>Review of topics covered last week</a:t>
            </a:r>
          </a:p>
          <a:p>
            <a:r>
              <a:rPr lang="en-GB" sz="3200" dirty="0"/>
              <a:t>Healthcare context/implications in the United Kingdom</a:t>
            </a:r>
          </a:p>
          <a:p>
            <a:r>
              <a:rPr lang="en-GB" sz="3200" dirty="0"/>
              <a:t>Social and health policy and the welfare state – service provision</a:t>
            </a:r>
          </a:p>
          <a:p>
            <a:r>
              <a:rPr lang="en-GB" sz="3200" dirty="0"/>
              <a:t>The role of research</a:t>
            </a:r>
          </a:p>
          <a:p>
            <a:r>
              <a:rPr lang="en-GB" sz="3200" dirty="0"/>
              <a:t>Policy advocacy </a:t>
            </a:r>
          </a:p>
          <a:p>
            <a:r>
              <a:rPr lang="en-GB" sz="3200" dirty="0"/>
              <a:t>Policy briefs –what they are and how they are written</a:t>
            </a:r>
          </a:p>
          <a:p>
            <a:r>
              <a:rPr lang="en-GB" sz="3200" dirty="0"/>
              <a:t>At home</a:t>
            </a:r>
          </a:p>
          <a:p>
            <a:pPr lvl="1"/>
            <a:endParaRPr lang="en-GB" dirty="0"/>
          </a:p>
          <a:p>
            <a:endParaRPr lang="en-GB" dirty="0"/>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89EB-2B35-8200-623D-B78FAE07B3F9}"/>
              </a:ext>
            </a:extLst>
          </p:cNvPr>
          <p:cNvSpPr>
            <a:spLocks noGrp="1"/>
          </p:cNvSpPr>
          <p:nvPr>
            <p:ph type="title"/>
          </p:nvPr>
        </p:nvSpPr>
        <p:spPr>
          <a:xfrm>
            <a:off x="232012" y="274638"/>
            <a:ext cx="11350388" cy="563562"/>
          </a:xfrm>
        </p:spPr>
        <p:txBody>
          <a:bodyPr/>
          <a:lstStyle/>
          <a:p>
            <a:r>
              <a:rPr lang="en-GB" dirty="0"/>
              <a:t>The context/implications of care   </a:t>
            </a:r>
          </a:p>
        </p:txBody>
      </p:sp>
      <p:sp>
        <p:nvSpPr>
          <p:cNvPr id="3" name="Content Placeholder 2">
            <a:extLst>
              <a:ext uri="{FF2B5EF4-FFF2-40B4-BE49-F238E27FC236}">
                <a16:creationId xmlns:a16="http://schemas.microsoft.com/office/drawing/2014/main" id="{DFE126F7-32AA-13BF-A6BD-EC7175B73582}"/>
              </a:ext>
            </a:extLst>
          </p:cNvPr>
          <p:cNvSpPr>
            <a:spLocks noGrp="1"/>
          </p:cNvSpPr>
          <p:nvPr>
            <p:ph sz="quarter" idx="1"/>
          </p:nvPr>
        </p:nvSpPr>
        <p:spPr>
          <a:xfrm>
            <a:off x="232011" y="696036"/>
            <a:ext cx="11959989" cy="6161964"/>
          </a:xfrm>
        </p:spPr>
        <p:txBody>
          <a:bodyPr/>
          <a:lstStyle/>
          <a:p>
            <a:r>
              <a:rPr lang="en-GB" sz="3000" dirty="0"/>
              <a:t>Health/care important to most people (‘without health you have nothing’): NHS deals with over a million patients every 36 hours</a:t>
            </a:r>
          </a:p>
          <a:p>
            <a:r>
              <a:rPr lang="en-GB" sz="3000" dirty="0"/>
              <a:t>Health/care key government/economic topics: ‘big business and everybody’s business’ (Glasby, 2017, p. 1) – UK healthcare expenditure around £292 billion in 2023 (ONS, 2024).  As for governmental spending: </a:t>
            </a:r>
          </a:p>
          <a:p>
            <a:pPr lvl="1"/>
            <a:r>
              <a:rPr lang="en-GB" sz="3000" dirty="0"/>
              <a:t>in 2022/23, the Department of Health and Social Care (DHSC) spent £182 billion, financing:</a:t>
            </a:r>
          </a:p>
          <a:p>
            <a:pPr lvl="2"/>
            <a:r>
              <a:rPr lang="en-GB" sz="3000" dirty="0"/>
              <a:t>GP services; ambulance services; mental health services; community/hospital services commissioned by the NHS; public health services commissioned by local authorities;  some social care services (mainly commissioned by local authorities); £2.8 billion spent on administration costs alone, e.g. departmental running costs, regulatory costs, business services</a:t>
            </a:r>
          </a:p>
          <a:p>
            <a:pPr marL="0" indent="0">
              <a:buNone/>
            </a:pPr>
            <a:r>
              <a:rPr lang="en-GB" sz="1200" dirty="0"/>
              <a:t>(See NHS Confederation, 2020; National Audit Office, 2020; Skills for Care, 2020; Buse et al., 2024; King’s Fund, 2024, OECD, 2023).  </a:t>
            </a:r>
          </a:p>
        </p:txBody>
      </p:sp>
    </p:spTree>
    <p:extLst>
      <p:ext uri="{BB962C8B-B14F-4D97-AF65-F5344CB8AC3E}">
        <p14:creationId xmlns:p14="http://schemas.microsoft.com/office/powerpoint/2010/main" val="2008887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0ECF-76FC-D3D7-086A-A5C9783278EB}"/>
              </a:ext>
            </a:extLst>
          </p:cNvPr>
          <p:cNvSpPr>
            <a:spLocks noGrp="1"/>
          </p:cNvSpPr>
          <p:nvPr>
            <p:ph type="title"/>
          </p:nvPr>
        </p:nvSpPr>
        <p:spPr>
          <a:xfrm>
            <a:off x="128016" y="274638"/>
            <a:ext cx="11454384" cy="563562"/>
          </a:xfrm>
        </p:spPr>
        <p:txBody>
          <a:bodyPr/>
          <a:lstStyle/>
          <a:p>
            <a:r>
              <a:rPr lang="en-GB" sz="3200" dirty="0"/>
              <a:t>NHS workforce across the UK</a:t>
            </a:r>
          </a:p>
        </p:txBody>
      </p:sp>
      <p:sp>
        <p:nvSpPr>
          <p:cNvPr id="3" name="Content Placeholder 2">
            <a:extLst>
              <a:ext uri="{FF2B5EF4-FFF2-40B4-BE49-F238E27FC236}">
                <a16:creationId xmlns:a16="http://schemas.microsoft.com/office/drawing/2014/main" id="{6F6F299C-F153-0BDD-091D-24541387CBA2}"/>
              </a:ext>
            </a:extLst>
          </p:cNvPr>
          <p:cNvSpPr>
            <a:spLocks noGrp="1"/>
          </p:cNvSpPr>
          <p:nvPr>
            <p:ph sz="quarter" idx="1"/>
          </p:nvPr>
        </p:nvSpPr>
        <p:spPr>
          <a:xfrm>
            <a:off x="128016" y="838199"/>
            <a:ext cx="11737919" cy="6200553"/>
          </a:xfrm>
        </p:spPr>
        <p:txBody>
          <a:bodyPr/>
          <a:lstStyle/>
          <a:p>
            <a:r>
              <a:rPr lang="en-GB" sz="3000" b="0" i="0" dirty="0">
                <a:solidFill>
                  <a:srgbClr val="000000"/>
                </a:solidFill>
                <a:effectLst/>
                <a:highlight>
                  <a:srgbClr val="FFFFFF"/>
                </a:highlight>
              </a:rPr>
              <a:t>Each UK country regularly collects/publishes its </a:t>
            </a:r>
            <a:r>
              <a:rPr lang="en-GB" sz="3000" dirty="0">
                <a:solidFill>
                  <a:srgbClr val="000000"/>
                </a:solidFill>
                <a:highlight>
                  <a:srgbClr val="FFFFFF"/>
                </a:highlight>
              </a:rPr>
              <a:t>own data</a:t>
            </a:r>
            <a:r>
              <a:rPr lang="en-GB" sz="3000" dirty="0"/>
              <a:t> on activity, workforce and performance indicators, organised by: Public Health Scotland (in Scotland); the Information and Analysis Directorate (Northern Ireland); NHS Digital (in England) and Digital Health and Care (in Wales) (see ONS, 2024;  Anderson et al., 2022). For instance, staffing statistics for England &amp; Wales in March/April 2024 were:</a:t>
            </a:r>
          </a:p>
          <a:p>
            <a:pPr lvl="1"/>
            <a:r>
              <a:rPr lang="en-GB" sz="3000" dirty="0"/>
              <a:t>England: 1,345,015 full-time equivalent (FTE) NHS Hospital and Community Health Service staff (NHS Digital,2024); </a:t>
            </a:r>
          </a:p>
          <a:p>
            <a:pPr lvl="1"/>
            <a:r>
              <a:rPr lang="en-GB" sz="3000" dirty="0"/>
              <a:t>Wales: 97, 061 FTE (between 31 March 2023 &amp; 31 March 2024, 3% increase); includes: medical/dental staff; nursing, midwifery &amp; health visiting staff; scientific, therapeutic &amp; technical staff; administration &amp; estates staff; ambulance staff; healthcare assistants &amp; other support staff (WG, 2024)</a:t>
            </a:r>
          </a:p>
          <a:p>
            <a:pPr marL="0" indent="0">
              <a:buNone/>
            </a:pPr>
            <a:r>
              <a:rPr lang="en-GB" sz="1200" dirty="0"/>
              <a:t>   (For Wales, see </a:t>
            </a:r>
            <a:r>
              <a:rPr lang="en-GB" sz="1200" dirty="0">
                <a:effectLst/>
                <a:ea typeface="Calibri" panose="020F0502020204030204" pitchFamily="34" charset="0"/>
              </a:rPr>
              <a:t>National Health Service Wales/Digital Health and Care Wales, 2024). </a:t>
            </a:r>
            <a:endParaRPr lang="en-GB" sz="1200" dirty="0"/>
          </a:p>
          <a:p>
            <a:endParaRPr lang="en-GB" dirty="0"/>
          </a:p>
        </p:txBody>
      </p:sp>
    </p:spTree>
    <p:extLst>
      <p:ext uri="{BB962C8B-B14F-4D97-AF65-F5344CB8AC3E}">
        <p14:creationId xmlns:p14="http://schemas.microsoft.com/office/powerpoint/2010/main" val="1061930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96AF-6828-4AC7-CB6D-DBDB1F0EF7F6}"/>
              </a:ext>
            </a:extLst>
          </p:cNvPr>
          <p:cNvSpPr>
            <a:spLocks noGrp="1"/>
          </p:cNvSpPr>
          <p:nvPr>
            <p:ph type="title"/>
          </p:nvPr>
        </p:nvSpPr>
        <p:spPr>
          <a:xfrm>
            <a:off x="217715" y="274638"/>
            <a:ext cx="11364685" cy="462341"/>
          </a:xfrm>
        </p:spPr>
        <p:txBody>
          <a:bodyPr/>
          <a:lstStyle/>
          <a:p>
            <a:r>
              <a:rPr lang="en-GB" dirty="0"/>
              <a:t>The overall picture across the UK</a:t>
            </a:r>
          </a:p>
        </p:txBody>
      </p:sp>
      <p:sp>
        <p:nvSpPr>
          <p:cNvPr id="3" name="Content Placeholder 2">
            <a:extLst>
              <a:ext uri="{FF2B5EF4-FFF2-40B4-BE49-F238E27FC236}">
                <a16:creationId xmlns:a16="http://schemas.microsoft.com/office/drawing/2014/main" id="{4DB84927-D3C6-57DF-15E4-14E4F75ABF37}"/>
              </a:ext>
            </a:extLst>
          </p:cNvPr>
          <p:cNvSpPr>
            <a:spLocks noGrp="1"/>
          </p:cNvSpPr>
          <p:nvPr>
            <p:ph sz="quarter" idx="1"/>
          </p:nvPr>
        </p:nvSpPr>
        <p:spPr>
          <a:xfrm>
            <a:off x="109182" y="627797"/>
            <a:ext cx="11865103" cy="6073254"/>
          </a:xfrm>
        </p:spPr>
        <p:txBody>
          <a:bodyPr/>
          <a:lstStyle/>
          <a:p>
            <a:r>
              <a:rPr lang="en-GB" sz="3000" dirty="0"/>
              <a:t>NHS England (≈1.5m) is the world’s fifth largest employer; approximate FTE staff for the UK’s other constituent countries are: 178, 000 in Scotland;  70,000 in Northern Ireland; 100,000 in Wales (see Anderson et al., 2022) </a:t>
            </a:r>
          </a:p>
          <a:p>
            <a:r>
              <a:rPr lang="en-GB" sz="3200" dirty="0"/>
              <a:t>Accordingly, a large part of the UK health expenditure (as in peer countries) is on staff wages; </a:t>
            </a:r>
            <a:r>
              <a:rPr lang="en-GB" sz="3000" dirty="0"/>
              <a:t>de</a:t>
            </a:r>
            <a:r>
              <a:rPr lang="en-GB" sz="3200" dirty="0"/>
              <a:t>spite this, NHS has fewer doctors, nurses, and managers (than peer countries)</a:t>
            </a:r>
          </a:p>
          <a:p>
            <a:r>
              <a:rPr lang="en-GB" sz="3200" dirty="0"/>
              <a:t>However, caring does not only happen in the public sector: around 2/3 of social carers work in the private sector; many also work in</a:t>
            </a:r>
            <a:r>
              <a:rPr lang="en-GB" sz="2800" dirty="0"/>
              <a:t> voluntary/third sector (paid and  unpaid) and there also </a:t>
            </a:r>
            <a:r>
              <a:rPr lang="en-GB" sz="3000" dirty="0"/>
              <a:t>around 5.4 million informal carers (unpaid): the overall picture in the UK has been called a, ‘mixed economy of care’ (see following slide)</a:t>
            </a:r>
          </a:p>
          <a:p>
            <a:pPr marL="0" indent="0">
              <a:buNone/>
            </a:pPr>
            <a:r>
              <a:rPr lang="en-GB" sz="1200" dirty="0"/>
              <a:t>(See Glasby, 2017; NHS Confederation, 2020; National Audit Office, 2020; Skills for Care, 2020; Dixon-Woods et al., 2024)</a:t>
            </a:r>
          </a:p>
          <a:p>
            <a:endParaRPr lang="en-GB" sz="3000" dirty="0"/>
          </a:p>
          <a:p>
            <a:endParaRPr lang="en-GB" dirty="0"/>
          </a:p>
        </p:txBody>
      </p:sp>
    </p:spTree>
    <p:extLst>
      <p:ext uri="{BB962C8B-B14F-4D97-AF65-F5344CB8AC3E}">
        <p14:creationId xmlns:p14="http://schemas.microsoft.com/office/powerpoint/2010/main" val="332727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AEF84DB-EFCB-27B2-4A8E-7D050EC93D8D}"/>
              </a:ext>
            </a:extLst>
          </p:cNvPr>
          <p:cNvSpPr>
            <a:spLocks noGrp="1"/>
          </p:cNvSpPr>
          <p:nvPr>
            <p:ph type="title"/>
          </p:nvPr>
        </p:nvSpPr>
        <p:spPr>
          <a:xfrm>
            <a:off x="391886" y="274639"/>
            <a:ext cx="9818915" cy="777875"/>
          </a:xfrm>
        </p:spPr>
        <p:txBody>
          <a:bodyPr/>
          <a:lstStyle/>
          <a:p>
            <a:r>
              <a:rPr lang="en-GB" altLang="en-US" dirty="0"/>
              <a:t>UK’s ‘mixed economy of care’ </a:t>
            </a:r>
          </a:p>
        </p:txBody>
      </p:sp>
      <p:graphicFrame>
        <p:nvGraphicFramePr>
          <p:cNvPr id="4" name="Content Placeholder 3">
            <a:extLst>
              <a:ext uri="{FF2B5EF4-FFF2-40B4-BE49-F238E27FC236}">
                <a16:creationId xmlns:a16="http://schemas.microsoft.com/office/drawing/2014/main" id="{270B9825-0DD1-EC39-FA05-6CD2F431E55C}"/>
              </a:ext>
            </a:extLst>
          </p:cNvPr>
          <p:cNvGraphicFramePr>
            <a:graphicFrameLocks noGrp="1"/>
          </p:cNvGraphicFramePr>
          <p:nvPr>
            <p:ph sz="quarter" idx="1"/>
          </p:nvPr>
        </p:nvGraphicFramePr>
        <p:xfrm>
          <a:off x="783770" y="1052514"/>
          <a:ext cx="10711543" cy="553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012" name="TextBox 4">
            <a:extLst>
              <a:ext uri="{FF2B5EF4-FFF2-40B4-BE49-F238E27FC236}">
                <a16:creationId xmlns:a16="http://schemas.microsoft.com/office/drawing/2014/main" id="{260C000B-88A3-F1E3-ADF3-E8B5636916F0}"/>
              </a:ext>
            </a:extLst>
          </p:cNvPr>
          <p:cNvSpPr txBox="1">
            <a:spLocks noChangeArrowheads="1"/>
          </p:cNvSpPr>
          <p:nvPr/>
        </p:nvSpPr>
        <p:spPr bwMode="auto">
          <a:xfrm>
            <a:off x="1" y="6176865"/>
            <a:ext cx="33590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t>  (See Glasby, 2017) </a:t>
            </a:r>
          </a:p>
        </p:txBody>
      </p:sp>
    </p:spTree>
    <p:extLst>
      <p:ext uri="{BB962C8B-B14F-4D97-AF65-F5344CB8AC3E}">
        <p14:creationId xmlns:p14="http://schemas.microsoft.com/office/powerpoint/2010/main" val="688224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What is the link to policy?  What exactly does policy mean in a care context?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8"/>
            <a:ext cx="7427167" cy="5365636"/>
          </a:xfrm>
        </p:spPr>
      </p:pic>
    </p:spTree>
    <p:extLst>
      <p:ext uri="{BB962C8B-B14F-4D97-AF65-F5344CB8AC3E}">
        <p14:creationId xmlns:p14="http://schemas.microsoft.com/office/powerpoint/2010/main" val="281169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4EFF-E093-4469-9893-AA4FEC11FBBE}"/>
              </a:ext>
            </a:extLst>
          </p:cNvPr>
          <p:cNvSpPr>
            <a:spLocks noGrp="1"/>
          </p:cNvSpPr>
          <p:nvPr>
            <p:ph type="title"/>
          </p:nvPr>
        </p:nvSpPr>
        <p:spPr>
          <a:xfrm>
            <a:off x="272955" y="133642"/>
            <a:ext cx="11774666" cy="903587"/>
          </a:xfrm>
        </p:spPr>
        <p:txBody>
          <a:bodyPr/>
          <a:lstStyle/>
          <a:p>
            <a:r>
              <a:rPr lang="en-GB" sz="2400" dirty="0"/>
              <a:t>The link to policy: you/your family are/have benefited from UK health/social policy if you have…</a:t>
            </a:r>
            <a:endParaRPr lang="en-GB" sz="2400" i="1" dirty="0"/>
          </a:p>
        </p:txBody>
      </p:sp>
      <p:sp>
        <p:nvSpPr>
          <p:cNvPr id="3" name="Content Placeholder 2">
            <a:extLst>
              <a:ext uri="{FF2B5EF4-FFF2-40B4-BE49-F238E27FC236}">
                <a16:creationId xmlns:a16="http://schemas.microsoft.com/office/drawing/2014/main" id="{674C1802-632E-4E89-96DB-7B537ACD1E9E}"/>
              </a:ext>
            </a:extLst>
          </p:cNvPr>
          <p:cNvSpPr>
            <a:spLocks noGrp="1"/>
          </p:cNvSpPr>
          <p:nvPr>
            <p:ph sz="quarter" idx="1"/>
          </p:nvPr>
        </p:nvSpPr>
        <p:spPr>
          <a:xfrm>
            <a:off x="144378" y="859809"/>
            <a:ext cx="11903241" cy="5864548"/>
          </a:xfrm>
        </p:spPr>
        <p:txBody>
          <a:bodyPr/>
          <a:lstStyle/>
          <a:p>
            <a:pPr lvl="1">
              <a:spcAft>
                <a:spcPts val="1000"/>
              </a:spcAft>
            </a:pPr>
            <a:r>
              <a:rPr lang="en-GB" dirty="0">
                <a:effectLst/>
                <a:ea typeface="Calibri" panose="020F0502020204030204" pitchFamily="34" charset="0"/>
                <a:cs typeface="Times New Roman" panose="02020603050405020304" pitchFamily="18" charset="0"/>
              </a:rPr>
              <a:t>...visited a GP for health treatment</a:t>
            </a:r>
          </a:p>
          <a:p>
            <a:pPr lvl="1">
              <a:spcAft>
                <a:spcPts val="1000"/>
              </a:spcAft>
            </a:pPr>
            <a:r>
              <a:rPr lang="en-GB" dirty="0">
                <a:effectLst/>
                <a:ea typeface="Calibri" panose="020F0502020204030204" pitchFamily="34" charset="0"/>
                <a:cs typeface="Times New Roman" panose="02020603050405020304" pitchFamily="18" charset="0"/>
              </a:rPr>
              <a:t>...received Child Benefit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Council Tax Reduction for being a student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junior, primary, secondary local authority schooling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...placed a child in a nursery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...been to A&amp;E in a hospital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School meals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...received free or paid for NHS prescriptions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a vaccination from your GP (or other health care professional)		</a:t>
            </a:r>
            <a:endParaRPr lang="en-GB" dirty="0">
              <a:ea typeface="Calibri" panose="020F0502020204030204" pitchFamily="34" charset="0"/>
              <a:cs typeface="Times New Roman" panose="02020603050405020304" pitchFamily="18" charset="0"/>
            </a:endParaRPr>
          </a:p>
          <a:p>
            <a:pPr lvl="1">
              <a:spcAft>
                <a:spcPts val="1000"/>
              </a:spcAft>
            </a:pPr>
            <a:r>
              <a:rPr lang="en-GB" dirty="0">
                <a:effectLst/>
                <a:ea typeface="Calibri" panose="020F0502020204030204" pitchFamily="34" charset="0"/>
                <a:cs typeface="Times New Roman" panose="02020603050405020304" pitchFamily="18" charset="0"/>
              </a:rPr>
              <a:t>...had NHS dentistry	</a:t>
            </a:r>
          </a:p>
          <a:p>
            <a:pPr lvl="1">
              <a:spcAft>
                <a:spcPts val="1000"/>
              </a:spcAft>
            </a:pPr>
            <a:r>
              <a:rPr lang="en-GB" sz="2400" dirty="0">
                <a:effectLst/>
                <a:ea typeface="Calibri" panose="020F0502020204030204" pitchFamily="34" charset="0"/>
                <a:cs typeface="Times New Roman" panose="02020603050405020304" pitchFamily="18" charset="0"/>
              </a:rPr>
              <a:t>…used a Sure Start centre…</a:t>
            </a:r>
            <a:r>
              <a:rPr lang="en-GB" dirty="0">
                <a:ea typeface="Calibri" panose="020F0502020204030204" pitchFamily="34" charset="0"/>
                <a:cs typeface="Times New Roman" panose="02020603050405020304" pitchFamily="18" charset="0"/>
              </a:rPr>
              <a:t>(continued on following slide)</a:t>
            </a:r>
            <a:r>
              <a:rPr lang="en-GB" sz="2000" dirty="0">
                <a:effectLst/>
                <a:ea typeface="Calibri" panose="020F0502020204030204" pitchFamily="34" charset="0"/>
                <a:cs typeface="Times New Roman" panose="02020603050405020304" pitchFamily="18" charset="0"/>
              </a:rPr>
              <a:t>								</a:t>
            </a:r>
            <a:endParaRPr lang="en-GB" sz="2000" dirty="0">
              <a:ea typeface="Calibri" panose="020F0502020204030204" pitchFamily="34" charset="0"/>
              <a:cs typeface="Times New Roman" panose="02020603050405020304" pitchFamily="18" charset="0"/>
            </a:endParaRPr>
          </a:p>
          <a:p>
            <a:pPr marL="319088" lvl="1" indent="0">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5859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6AB291-2441-4126-A75D-08FB54C4450E}"/>
              </a:ext>
            </a:extLst>
          </p:cNvPr>
          <p:cNvSpPr>
            <a:spLocks noGrp="1"/>
          </p:cNvSpPr>
          <p:nvPr>
            <p:ph sz="quarter" idx="1"/>
          </p:nvPr>
        </p:nvSpPr>
        <p:spPr>
          <a:xfrm>
            <a:off x="0" y="272955"/>
            <a:ext cx="11903242" cy="6127846"/>
          </a:xfrm>
        </p:spPr>
        <p:txBody>
          <a:bodyPr/>
          <a:lstStyle/>
          <a:p>
            <a:pPr lvl="1">
              <a:lnSpc>
                <a:spcPct val="115000"/>
              </a:lnSpc>
              <a:spcAft>
                <a:spcPts val="800"/>
              </a:spcAft>
            </a:pPr>
            <a:r>
              <a:rPr lang="en-GB" dirty="0">
                <a:effectLst/>
                <a:ea typeface="Calibri" panose="020F0502020204030204" pitchFamily="34" charset="0"/>
                <a:cs typeface="Times New Roman" panose="02020603050405020304" pitchFamily="18" charset="0"/>
              </a:rPr>
              <a:t>...been referred by your GP to a private hospital for treatment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...seen a specialist or been an outpatient in an NHS hospital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a:t>
            </a:r>
            <a:r>
              <a:rPr lang="en-GB" dirty="0">
                <a:ea typeface="Calibri" panose="020F0502020204030204" pitchFamily="34" charset="0"/>
                <a:cs typeface="Times New Roman" panose="02020603050405020304" pitchFamily="18" charset="0"/>
              </a:rPr>
              <a:t>in</a:t>
            </a:r>
            <a:r>
              <a:rPr lang="en-GB" dirty="0">
                <a:effectLst/>
                <a:ea typeface="Calibri" panose="020F0502020204030204" pitchFamily="34" charset="0"/>
                <a:cs typeface="Times New Roman" panose="02020603050405020304" pitchFamily="18" charset="0"/>
              </a:rPr>
              <a:t> sixth </a:t>
            </a:r>
            <a:r>
              <a:rPr lang="en-GB" dirty="0">
                <a:ea typeface="Calibri" panose="020F0502020204030204" pitchFamily="34" charset="0"/>
                <a:cs typeface="Times New Roman" panose="02020603050405020304" pitchFamily="18" charset="0"/>
              </a:rPr>
              <a:t>f</a:t>
            </a:r>
            <a:r>
              <a:rPr lang="en-GB" dirty="0">
                <a:effectLst/>
                <a:ea typeface="Calibri" panose="020F0502020204030204" pitchFamily="34" charset="0"/>
                <a:cs typeface="Times New Roman" panose="02020603050405020304" pitchFamily="18" charset="0"/>
              </a:rPr>
              <a:t>orm/college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 received Education Maintenance Allowance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paid the National Minimum Wage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...paid tuition fees to study at university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...had Higher Education Student Grants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...taken out a student loan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Universal Credit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...received Statutory Maternity Pay							</a:t>
            </a:r>
            <a:endParaRPr lang="en-GB" dirty="0">
              <a:ea typeface="Calibri" panose="020F0502020204030204" pitchFamily="34" charset="0"/>
              <a:cs typeface="Times New Roman" panose="02020603050405020304" pitchFamily="18" charset="0"/>
            </a:endParaRPr>
          </a:p>
          <a:p>
            <a:pPr lvl="1">
              <a:lnSpc>
                <a:spcPct val="115000"/>
              </a:lnSpc>
              <a:spcAft>
                <a:spcPts val="800"/>
              </a:spcAft>
            </a:pPr>
            <a:r>
              <a:rPr lang="en-GB" dirty="0">
                <a:effectLst/>
                <a:ea typeface="Calibri" panose="020F0502020204030204" pitchFamily="34" charset="0"/>
                <a:cs typeface="Times New Roman" panose="02020603050405020304" pitchFamily="18" charset="0"/>
              </a:rPr>
              <a:t>...been employed to care for someone who is old/has a disability… (continued on following slide)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6566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56CE54-BCE8-45DB-9031-513717714689}"/>
              </a:ext>
            </a:extLst>
          </p:cNvPr>
          <p:cNvSpPr>
            <a:spLocks noGrp="1"/>
          </p:cNvSpPr>
          <p:nvPr>
            <p:ph sz="quarter" idx="1"/>
          </p:nvPr>
        </p:nvSpPr>
        <p:spPr>
          <a:xfrm>
            <a:off x="110359" y="126124"/>
            <a:ext cx="12081641" cy="6731876"/>
          </a:xfrm>
        </p:spPr>
        <p:txBody>
          <a:bodyPr/>
          <a:lstStyle/>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Statutory Sick Pay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...lived in council or housing association housing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...had a CRB/DBS check for employment/study/voluntary work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Working and/or Child Tax Credits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cs typeface="Times New Roman" panose="02020603050405020304" pitchFamily="18" charset="0"/>
              </a:rPr>
              <a:t>...received Housing Benefit									</a:t>
            </a:r>
            <a:endParaRPr lang="en-GB" sz="2200" dirty="0">
              <a:latin typeface="Perpetua" panose="02020502060401020303" pitchFamily="18" charset="0"/>
              <a:ea typeface="Calibri" panose="020F0502020204030204" pitchFamily="34" charset="0"/>
              <a:cs typeface="Times New Roman" panose="02020603050405020304" pitchFamily="18" charset="0"/>
            </a:endParaRPr>
          </a:p>
          <a:p>
            <a:pPr lvl="1">
              <a:lnSpc>
                <a:spcPct val="115000"/>
              </a:lnSpc>
              <a:spcAft>
                <a:spcPts val="800"/>
              </a:spcAft>
            </a:pPr>
            <a:r>
              <a:rPr lang="en-GB" sz="2200" dirty="0">
                <a:effectLst/>
                <a:latin typeface="Perpetua" panose="02020502060401020303" pitchFamily="18" charset="0"/>
                <a:ea typeface="Calibri" panose="020F0502020204030204" pitchFamily="34" charset="0"/>
              </a:rPr>
              <a:t>...bought a home under the Right to Buy scheme</a:t>
            </a:r>
          </a:p>
          <a:p>
            <a:pPr>
              <a:lnSpc>
                <a:spcPct val="115000"/>
              </a:lnSpc>
              <a:spcAft>
                <a:spcPts val="800"/>
              </a:spcAft>
            </a:pPr>
            <a:r>
              <a:rPr lang="en-GB" sz="2800" dirty="0">
                <a:latin typeface="Perpetua" panose="02020502060401020303" pitchFamily="18" charset="0"/>
                <a:ea typeface="Calibri" panose="020F0502020204030204" pitchFamily="34" charset="0"/>
              </a:rPr>
              <a:t>The above are examples of state welfare/social policy: it is recognised that the steps governments take (or fail to take) to protect health make a significant difference to lives (Wilson, 2021)</a:t>
            </a:r>
          </a:p>
          <a:p>
            <a:pPr>
              <a:lnSpc>
                <a:spcPct val="115000"/>
              </a:lnSpc>
              <a:spcAft>
                <a:spcPts val="800"/>
              </a:spcAft>
            </a:pPr>
            <a:r>
              <a:rPr lang="en-GB" sz="2800" dirty="0">
                <a:latin typeface="Perpetua" panose="02020502060401020303" pitchFamily="18" charset="0"/>
                <a:ea typeface="Calibri" panose="020F0502020204030204" pitchFamily="34" charset="0"/>
              </a:rPr>
              <a:t>These are areas of significant governmental/academic interest and (terminological) discussion/dispute (see, for example, Blakemore and Griggs, 2013; </a:t>
            </a:r>
            <a:r>
              <a:rPr lang="en-GB" sz="2800" dirty="0" err="1">
                <a:latin typeface="Perpetua" panose="02020502060401020303" pitchFamily="18" charset="0"/>
                <a:ea typeface="Calibri" panose="020F0502020204030204" pitchFamily="34" charset="0"/>
              </a:rPr>
              <a:t>Glennerster</a:t>
            </a:r>
            <a:r>
              <a:rPr lang="en-GB" sz="2800" dirty="0">
                <a:latin typeface="Perpetua" panose="02020502060401020303" pitchFamily="18" charset="0"/>
                <a:ea typeface="Calibri" panose="020F0502020204030204" pitchFamily="34" charset="0"/>
              </a:rPr>
              <a:t>, 2017; </a:t>
            </a:r>
            <a:r>
              <a:rPr lang="en-GB" sz="2800" dirty="0" err="1">
                <a:latin typeface="Perpetua" panose="02020502060401020303" pitchFamily="18" charset="0"/>
                <a:ea typeface="Calibri" panose="020F0502020204030204" pitchFamily="34" charset="0"/>
              </a:rPr>
              <a:t>Bochel</a:t>
            </a:r>
            <a:r>
              <a:rPr lang="en-GB" sz="2800" dirty="0">
                <a:latin typeface="Perpetua" panose="02020502060401020303" pitchFamily="18" charset="0"/>
                <a:ea typeface="Calibri" panose="020F0502020204030204" pitchFamily="34" charset="0"/>
              </a:rPr>
              <a:t>, 2022; Alcock and Gregory, 2022). </a:t>
            </a:r>
          </a:p>
          <a:p>
            <a:pPr>
              <a:lnSpc>
                <a:spcPct val="115000"/>
              </a:lnSpc>
              <a:spcAft>
                <a:spcPts val="800"/>
              </a:spcAft>
            </a:pPr>
            <a:endParaRPr lang="en-GB" sz="2800" dirty="0">
              <a:effectLst/>
              <a:latin typeface="Perpetua" panose="02020502060401020303" pitchFamily="18" charset="0"/>
              <a:ea typeface="Calibri" panose="020F0502020204030204" pitchFamily="34" charset="0"/>
            </a:endParaRPr>
          </a:p>
          <a:p>
            <a:pPr marL="319088" lvl="1" indent="0">
              <a:lnSpc>
                <a:spcPct val="115000"/>
              </a:lnSpc>
              <a:spcAft>
                <a:spcPts val="800"/>
              </a:spcAft>
              <a:buNone/>
            </a:pPr>
            <a:r>
              <a:rPr lang="en-GB" sz="2800" b="1" i="1" dirty="0">
                <a:latin typeface="Times New Roman" panose="02020603050405020304" pitchFamily="18" charset="0"/>
                <a:ea typeface="Calibri" panose="020F0502020204030204" pitchFamily="34" charset="0"/>
              </a:rPr>
              <a:t>	</a:t>
            </a:r>
          </a:p>
          <a:p>
            <a:pPr marL="319088" lvl="1" indent="0">
              <a:lnSpc>
                <a:spcPct val="115000"/>
              </a:lnSpc>
              <a:spcAft>
                <a:spcPts val="800"/>
              </a:spcAft>
              <a:buNone/>
            </a:pPr>
            <a:endParaRPr lang="en-GB" sz="2800" b="1" i="1" dirty="0">
              <a:latin typeface="Times New Roman" panose="02020603050405020304" pitchFamily="18" charset="0"/>
              <a:ea typeface="Calibri" panose="020F0502020204030204" pitchFamily="34" charset="0"/>
            </a:endParaRPr>
          </a:p>
          <a:p>
            <a:pPr marL="319088" lvl="1" indent="0">
              <a:lnSpc>
                <a:spcPct val="115000"/>
              </a:lnSpc>
              <a:spcAft>
                <a:spcPts val="800"/>
              </a:spcAft>
              <a:buNone/>
            </a:pPr>
            <a:r>
              <a:rPr lang="en-GB" sz="2800" dirty="0">
                <a:effectLst/>
                <a:latin typeface="Times New Roman" panose="02020603050405020304" pitchFamily="18" charset="0"/>
                <a:ea typeface="Calibri" panose="020F0502020204030204" pitchFamily="34" charset="0"/>
              </a:rPr>
              <a:t>		</a:t>
            </a:r>
            <a:endParaRPr lang="en-GB" sz="2800" dirty="0"/>
          </a:p>
        </p:txBody>
      </p:sp>
    </p:spTree>
    <p:extLst>
      <p:ext uri="{BB962C8B-B14F-4D97-AF65-F5344CB8AC3E}">
        <p14:creationId xmlns:p14="http://schemas.microsoft.com/office/powerpoint/2010/main" val="1302578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16C9-61B3-B0B0-FA75-5A94B3D54648}"/>
              </a:ext>
            </a:extLst>
          </p:cNvPr>
          <p:cNvSpPr>
            <a:spLocks noGrp="1"/>
          </p:cNvSpPr>
          <p:nvPr>
            <p:ph type="title"/>
          </p:nvPr>
        </p:nvSpPr>
        <p:spPr>
          <a:xfrm>
            <a:off x="287867" y="274639"/>
            <a:ext cx="11294533" cy="605256"/>
          </a:xfrm>
        </p:spPr>
        <p:txBody>
          <a:bodyPr/>
          <a:lstStyle/>
          <a:p>
            <a:pPr>
              <a:defRPr/>
            </a:pPr>
            <a:r>
              <a:rPr lang="en-GB" dirty="0"/>
              <a:t>Policy terminology</a:t>
            </a:r>
          </a:p>
        </p:txBody>
      </p:sp>
      <p:sp>
        <p:nvSpPr>
          <p:cNvPr id="17411" name="Content Placeholder 2">
            <a:extLst>
              <a:ext uri="{FF2B5EF4-FFF2-40B4-BE49-F238E27FC236}">
                <a16:creationId xmlns:a16="http://schemas.microsoft.com/office/drawing/2014/main" id="{EA1301B1-7ECF-E74D-CB34-27ECAF91F9FD}"/>
              </a:ext>
            </a:extLst>
          </p:cNvPr>
          <p:cNvSpPr>
            <a:spLocks noGrp="1"/>
          </p:cNvSpPr>
          <p:nvPr>
            <p:ph idx="1"/>
          </p:nvPr>
        </p:nvSpPr>
        <p:spPr>
          <a:xfrm>
            <a:off x="163772" y="759126"/>
            <a:ext cx="12028227" cy="6098874"/>
          </a:xfrm>
        </p:spPr>
        <p:txBody>
          <a:bodyPr/>
          <a:lstStyle/>
          <a:p>
            <a:r>
              <a:rPr lang="en-GB" altLang="en-US" sz="2800" dirty="0"/>
              <a:t>There are numerous understandings/arenas/levels that relate to the term policy (Buse et al., 2024).  Policies, ‘can be seen as aims or goals, or statements of what ought to happen’ (Blakemore and Griggs, 2007, p. 1).  Baggott (2015, p. 1) explains that policy can be: </a:t>
            </a:r>
          </a:p>
          <a:p>
            <a:pPr marL="593725" lvl="2" indent="0">
              <a:buNone/>
            </a:pPr>
            <a:r>
              <a:rPr lang="en-GB" altLang="en-US" sz="2800" dirty="0"/>
              <a:t>	…a statement, a decision, a document, or a programme of action.  A policy is not 	always the result of positive action, however.  It may take the form of inaction or 	a deliberate attempt to block a decision.</a:t>
            </a:r>
          </a:p>
          <a:p>
            <a:r>
              <a:rPr lang="en-GB" altLang="en-US" sz="2800" dirty="0"/>
              <a:t>Policy has been defined by Buse et al. (2024, p. 2) as a:</a:t>
            </a:r>
          </a:p>
          <a:p>
            <a:pPr marL="0" indent="0">
              <a:buNone/>
            </a:pPr>
            <a:r>
              <a:rPr lang="en-GB" altLang="en-US" sz="2800" dirty="0"/>
              <a:t>	Broad statement of goals, objectives and means that create the framework for 	activity leading to implementation with varying degrees of completeness.  It often 	takes the form of explicit written documents, but also may be implicit or unwritten.</a:t>
            </a:r>
          </a:p>
          <a:p>
            <a:r>
              <a:rPr lang="en-GB" altLang="en-US" sz="2800" dirty="0"/>
              <a:t>Health cannot be seen in isolation (see, for instance, Yuill, </a:t>
            </a:r>
            <a:r>
              <a:rPr lang="en-GB" altLang="en-US" sz="2800" dirty="0" err="1"/>
              <a:t>Crinson</a:t>
            </a:r>
            <a:r>
              <a:rPr lang="en-GB" altLang="en-US" sz="2800" dirty="0"/>
              <a:t> and Duncan, 2010): many different fields link to health (policy), e.g. housing, employment and socioeconomic conditions – there is therefore a close association with social policy and welfare.</a:t>
            </a:r>
          </a:p>
        </p:txBody>
      </p:sp>
    </p:spTree>
    <p:extLst>
      <p:ext uri="{BB962C8B-B14F-4D97-AF65-F5344CB8AC3E}">
        <p14:creationId xmlns:p14="http://schemas.microsoft.com/office/powerpoint/2010/main" val="2034848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D31E-C8C3-45FF-821B-378BDC3B3AB6}"/>
              </a:ext>
            </a:extLst>
          </p:cNvPr>
          <p:cNvSpPr>
            <a:spLocks noGrp="1"/>
          </p:cNvSpPr>
          <p:nvPr>
            <p:ph type="title"/>
          </p:nvPr>
        </p:nvSpPr>
        <p:spPr>
          <a:xfrm>
            <a:off x="175846" y="274639"/>
            <a:ext cx="11406554" cy="523384"/>
          </a:xfrm>
        </p:spPr>
        <p:txBody>
          <a:bodyPr/>
          <a:lstStyle/>
          <a:p>
            <a:pPr>
              <a:defRPr/>
            </a:pPr>
            <a:r>
              <a:rPr lang="en-GB" dirty="0"/>
              <a:t>Social policy and welfare </a:t>
            </a:r>
          </a:p>
        </p:txBody>
      </p:sp>
      <p:sp>
        <p:nvSpPr>
          <p:cNvPr id="45059" name="Content Placeholder 2">
            <a:extLst>
              <a:ext uri="{FF2B5EF4-FFF2-40B4-BE49-F238E27FC236}">
                <a16:creationId xmlns:a16="http://schemas.microsoft.com/office/drawing/2014/main" id="{6C47D13C-2707-4CF2-F7CF-50F370093B78}"/>
              </a:ext>
            </a:extLst>
          </p:cNvPr>
          <p:cNvSpPr>
            <a:spLocks noGrp="1"/>
          </p:cNvSpPr>
          <p:nvPr>
            <p:ph idx="1"/>
          </p:nvPr>
        </p:nvSpPr>
        <p:spPr>
          <a:xfrm>
            <a:off x="175846" y="681644"/>
            <a:ext cx="11840308" cy="5901719"/>
          </a:xfrm>
        </p:spPr>
        <p:txBody>
          <a:bodyPr/>
          <a:lstStyle/>
          <a:p>
            <a:r>
              <a:rPr lang="en-GB" sz="2800" dirty="0"/>
              <a:t>Social policy: a field of study concerned with social welfare and social services, specifically, ‘the provision made for people in respect of states of dependency, such as old age, childhood, sickness and unemployment’ (Spicker, 2006, p. 2)</a:t>
            </a:r>
            <a:r>
              <a:rPr lang="en-GB" sz="2800" dirty="0">
                <a:latin typeface="Perpetua" panose="02020502060401020303" pitchFamily="18" charset="0"/>
              </a:rPr>
              <a:t> </a:t>
            </a:r>
          </a:p>
          <a:p>
            <a:r>
              <a:rPr lang="en-GB" altLang="en-US" sz="2800" dirty="0"/>
              <a:t>Social policy considers, ‘actions taken by politicians and policy makers to introduce or amend provisions aimed to promote individual welfare and social well-being’ and to the, ‘academic study of these policy actions, and their outcomes’.  (Alcock, 2022, p. 5).  </a:t>
            </a:r>
            <a:endParaRPr lang="en-GB" sz="2800" dirty="0">
              <a:latin typeface="Perpetua" panose="02020502060401020303" pitchFamily="18" charset="0"/>
            </a:endParaRPr>
          </a:p>
          <a:p>
            <a:r>
              <a:rPr lang="en-GB" altLang="en-US" sz="2800" dirty="0"/>
              <a:t>‘Social welfare’ often refers to the range of services provided by the state </a:t>
            </a:r>
            <a:endParaRPr lang="en-GB" sz="2800" dirty="0">
              <a:latin typeface="Perpetua" panose="02020502060401020303" pitchFamily="18" charset="0"/>
            </a:endParaRPr>
          </a:p>
          <a:p>
            <a:r>
              <a:rPr lang="en-GB" altLang="en-US" sz="2800" dirty="0"/>
              <a:t>In broad terms, welfare can mean well-being of individuals/groups (e.g. in terms of health, material well-being, opportunity, autonomy etc.); more narrowly, it refers to certain sorts of ‘collective provision’ which attempt to protect people’s welfare.</a:t>
            </a:r>
          </a:p>
          <a:p>
            <a:r>
              <a:rPr lang="en-GB" sz="2800" dirty="0">
                <a:latin typeface="Perpetua" panose="02020502060401020303" pitchFamily="18" charset="0"/>
              </a:rPr>
              <a:t>Welfare policies aim to, ‘ensure that all individuals’ basic needs are met, whatever misfortune affects them and whatever their age’ (</a:t>
            </a:r>
            <a:r>
              <a:rPr lang="en-GB" sz="2800" dirty="0" err="1">
                <a:latin typeface="Perpetua" panose="02020502060401020303" pitchFamily="18" charset="0"/>
              </a:rPr>
              <a:t>Glennerster</a:t>
            </a:r>
            <a:r>
              <a:rPr lang="en-GB" sz="2800" dirty="0">
                <a:latin typeface="Perpetua" panose="02020502060401020303" pitchFamily="18" charset="0"/>
              </a:rPr>
              <a:t>, 2017, p. 3) </a:t>
            </a:r>
          </a:p>
          <a:p>
            <a:pPr marL="0" indent="0">
              <a:buNone/>
            </a:pPr>
            <a:r>
              <a:rPr lang="en-GB" sz="1600" dirty="0"/>
              <a:t>(See, for example, Hill and Irving, 2009;</a:t>
            </a:r>
            <a:r>
              <a:rPr lang="en-GB" sz="1600" dirty="0">
                <a:latin typeface="Perpetua" panose="02020502060401020303" pitchFamily="18" charset="0"/>
                <a:ea typeface="Calibri" panose="020F0502020204030204" pitchFamily="34" charset="0"/>
              </a:rPr>
              <a:t> Blakemore and Warwick-Booth, 2013; Spicker, 2014; </a:t>
            </a:r>
            <a:r>
              <a:rPr lang="en-GB" sz="1600" dirty="0" err="1">
                <a:latin typeface="Perpetua" panose="02020502060401020303" pitchFamily="18" charset="0"/>
                <a:ea typeface="Calibri" panose="020F0502020204030204" pitchFamily="34" charset="0"/>
              </a:rPr>
              <a:t>Glennerster</a:t>
            </a:r>
            <a:r>
              <a:rPr lang="en-GB" sz="1600" dirty="0">
                <a:latin typeface="Perpetua" panose="02020502060401020303" pitchFamily="18" charset="0"/>
                <a:ea typeface="Calibri" panose="020F0502020204030204" pitchFamily="34" charset="0"/>
              </a:rPr>
              <a:t>, 2017; </a:t>
            </a:r>
            <a:r>
              <a:rPr lang="en-GB" sz="1600" dirty="0" err="1">
                <a:latin typeface="Perpetua" panose="02020502060401020303" pitchFamily="18" charset="0"/>
                <a:ea typeface="Calibri" panose="020F0502020204030204" pitchFamily="34" charset="0"/>
              </a:rPr>
              <a:t>Bochel</a:t>
            </a:r>
            <a:r>
              <a:rPr lang="en-GB" sz="1600" dirty="0">
                <a:latin typeface="Perpetua" panose="02020502060401020303" pitchFamily="18" charset="0"/>
                <a:ea typeface="Calibri" panose="020F0502020204030204" pitchFamily="34" charset="0"/>
              </a:rPr>
              <a:t>, 2022; Alcock and Gregory, 2022; Anderson et al., 2022; Sealey, 2015). </a:t>
            </a:r>
          </a:p>
          <a:p>
            <a:pPr marL="0" indent="0">
              <a:buNone/>
            </a:pPr>
            <a:endParaRPr lang="en-GB" sz="3200" dirty="0"/>
          </a:p>
          <a:p>
            <a:pPr>
              <a:buFont typeface="Arial" panose="020B0604020202020204" pitchFamily="34" charset="0"/>
              <a:buNone/>
            </a:pPr>
            <a:endParaRPr lang="en-GB" altLang="en-US" dirty="0"/>
          </a:p>
          <a:p>
            <a:pPr lvl="1">
              <a:buFont typeface="Arial" panose="020B0604020202020204" pitchFamily="34" charset="0"/>
              <a:buNone/>
            </a:pPr>
            <a:endParaRPr lang="en-GB" altLang="en-US" dirty="0"/>
          </a:p>
        </p:txBody>
      </p:sp>
    </p:spTree>
    <p:extLst>
      <p:ext uri="{BB962C8B-B14F-4D97-AF65-F5344CB8AC3E}">
        <p14:creationId xmlns:p14="http://schemas.microsoft.com/office/powerpoint/2010/main" val="2847184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C22-13C2-D645-86B8-2BF0EAECBEDB}"/>
              </a:ext>
            </a:extLst>
          </p:cNvPr>
          <p:cNvSpPr>
            <a:spLocks noGrp="1"/>
          </p:cNvSpPr>
          <p:nvPr>
            <p:ph type="title"/>
          </p:nvPr>
        </p:nvSpPr>
        <p:spPr>
          <a:xfrm>
            <a:off x="254001" y="274638"/>
            <a:ext cx="11328400" cy="623136"/>
          </a:xfrm>
        </p:spPr>
        <p:txBody>
          <a:bodyPr/>
          <a:lstStyle/>
          <a:p>
            <a:r>
              <a:rPr lang="en-GB" dirty="0"/>
              <a:t>So what exactly is </a:t>
            </a:r>
            <a:r>
              <a:rPr lang="en-GB" i="1" dirty="0"/>
              <a:t>health</a:t>
            </a:r>
            <a:r>
              <a:rPr lang="en-GB" dirty="0"/>
              <a:t> policy?</a:t>
            </a:r>
          </a:p>
        </p:txBody>
      </p:sp>
      <p:sp>
        <p:nvSpPr>
          <p:cNvPr id="3" name="Content Placeholder 2">
            <a:extLst>
              <a:ext uri="{FF2B5EF4-FFF2-40B4-BE49-F238E27FC236}">
                <a16:creationId xmlns:a16="http://schemas.microsoft.com/office/drawing/2014/main" id="{21BB0E57-551C-72A7-519D-83F3A7AD3EBA}"/>
              </a:ext>
            </a:extLst>
          </p:cNvPr>
          <p:cNvSpPr>
            <a:spLocks noGrp="1"/>
          </p:cNvSpPr>
          <p:nvPr>
            <p:ph sz="quarter" idx="1"/>
          </p:nvPr>
        </p:nvSpPr>
        <p:spPr>
          <a:xfrm>
            <a:off x="133003" y="748146"/>
            <a:ext cx="12058997" cy="6109854"/>
          </a:xfrm>
        </p:spPr>
        <p:txBody>
          <a:bodyPr/>
          <a:lstStyle/>
          <a:p>
            <a:r>
              <a:rPr lang="en-GB" altLang="en-US" sz="3000" dirty="0"/>
              <a:t>Differing interpretations of, ‘health’ and ‘policy’ and different factors impacting on health make it difficult to define the term, ‘health policy’; it has therefore been described in different ways (see Harrison, 2004; Baggott, 2015; Buse et al., 2024) </a:t>
            </a:r>
          </a:p>
          <a:p>
            <a:r>
              <a:rPr lang="en-GB" altLang="en-US" sz="3000" dirty="0"/>
              <a:t>According to Buse et al. (2024 p. 5), health policy considers:</a:t>
            </a:r>
          </a:p>
          <a:p>
            <a:pPr marL="0" indent="0">
              <a:buNone/>
            </a:pPr>
            <a:r>
              <a:rPr lang="en-GB" altLang="en-US" sz="3000" dirty="0"/>
              <a:t>	…courses of action (and inaction) that affect the set of institutions, 	organisations, staff, services, funding arrangements and beneficiaries of the 	health and health care systems.  </a:t>
            </a:r>
          </a:p>
          <a:p>
            <a:r>
              <a:rPr lang="en-GB" altLang="en-US" sz="2800" dirty="0"/>
              <a:t>Health policy can include policy: in the public sector (by government/government agencies); in the private (for-profit) sector;  in the voluntary (not for profit) sector.</a:t>
            </a:r>
          </a:p>
          <a:p>
            <a:pPr marL="0" indent="0">
              <a:buNone/>
            </a:pPr>
            <a:r>
              <a:rPr lang="en-GB" altLang="en-US" sz="2800" dirty="0"/>
              <a:t>		If we are interested in advocating for policy change in healthcare (the aim of 		the policy brief) how do we go about this?  </a:t>
            </a:r>
          </a:p>
          <a:p>
            <a:pPr marL="0" indent="0">
              <a:buNone/>
            </a:pPr>
            <a:endParaRPr lang="en-GB" sz="1200" dirty="0"/>
          </a:p>
          <a:p>
            <a:pPr marL="0" indent="0">
              <a:buNone/>
            </a:pPr>
            <a:r>
              <a:rPr lang="en-GB" sz="1200" dirty="0"/>
              <a:t>(See, Hill and Irving, 2009;</a:t>
            </a:r>
            <a:r>
              <a:rPr lang="en-GB" sz="1200" dirty="0">
                <a:latin typeface="Perpetua" panose="02020502060401020303" pitchFamily="18" charset="0"/>
                <a:ea typeface="Calibri" panose="020F0502020204030204" pitchFamily="34" charset="0"/>
              </a:rPr>
              <a:t> Blakemore and Griggs, 2013; Spicker, 2014; </a:t>
            </a:r>
            <a:r>
              <a:rPr lang="en-GB" sz="1200" dirty="0" err="1">
                <a:latin typeface="Perpetua" panose="02020502060401020303" pitchFamily="18" charset="0"/>
                <a:ea typeface="Calibri" panose="020F0502020204030204" pitchFamily="34" charset="0"/>
              </a:rPr>
              <a:t>Glennerster</a:t>
            </a:r>
            <a:r>
              <a:rPr lang="en-GB" sz="1200" dirty="0">
                <a:latin typeface="Perpetua" panose="02020502060401020303" pitchFamily="18" charset="0"/>
                <a:ea typeface="Calibri" panose="020F0502020204030204" pitchFamily="34" charset="0"/>
              </a:rPr>
              <a:t>, 2017; </a:t>
            </a:r>
            <a:r>
              <a:rPr lang="en-GB" sz="1200" dirty="0" err="1">
                <a:latin typeface="Perpetua" panose="02020502060401020303" pitchFamily="18" charset="0"/>
                <a:ea typeface="Calibri" panose="020F0502020204030204" pitchFamily="34" charset="0"/>
              </a:rPr>
              <a:t>Bochel</a:t>
            </a:r>
            <a:r>
              <a:rPr lang="en-GB" sz="1200" dirty="0">
                <a:latin typeface="Perpetua" panose="02020502060401020303" pitchFamily="18" charset="0"/>
                <a:ea typeface="Calibri" panose="020F0502020204030204" pitchFamily="34" charset="0"/>
              </a:rPr>
              <a:t>, 2022; Alcock and Gregory, 2022; Anderson et al., 2022; </a:t>
            </a:r>
            <a:r>
              <a:rPr lang="en-GB" altLang="en-US" sz="1200" dirty="0"/>
              <a:t>Buse et al., 2024; Baggott, 2015)  </a:t>
            </a:r>
          </a:p>
          <a:p>
            <a:endParaRPr lang="en-GB" dirty="0"/>
          </a:p>
        </p:txBody>
      </p:sp>
      <p:pic>
        <p:nvPicPr>
          <p:cNvPr id="4" name="Graphic 3" descr="Thought with solid fill">
            <a:extLst>
              <a:ext uri="{FF2B5EF4-FFF2-40B4-BE49-F238E27FC236}">
                <a16:creationId xmlns:a16="http://schemas.microsoft.com/office/drawing/2014/main" id="{710A0B1E-4C65-2350-4FAA-3BBFAF8C3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393" y="5276900"/>
            <a:ext cx="853807" cy="853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4518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72F76-F73F-881F-881F-6C5087488FD7}"/>
              </a:ext>
            </a:extLst>
          </p:cNvPr>
          <p:cNvSpPr>
            <a:spLocks noGrp="1"/>
          </p:cNvSpPr>
          <p:nvPr>
            <p:ph type="title"/>
          </p:nvPr>
        </p:nvSpPr>
        <p:spPr>
          <a:xfrm>
            <a:off x="133005" y="274638"/>
            <a:ext cx="12058996" cy="1253911"/>
          </a:xfrm>
        </p:spPr>
        <p:txBody>
          <a:bodyPr>
            <a:normAutofit fontScale="90000"/>
          </a:bodyPr>
          <a:lstStyle/>
          <a:p>
            <a:pPr eaLnBrk="1" fontAlgn="auto" hangingPunct="1">
              <a:spcAft>
                <a:spcPts val="0"/>
              </a:spcAft>
              <a:defRPr/>
            </a:pPr>
            <a:r>
              <a:rPr lang="en-GB" sz="3600" dirty="0">
                <a:latin typeface="+mn-lt"/>
              </a:rPr>
              <a:t>First of all, it is important to think about the evidence required to advocate for change.  One important source of evidence comes from research.   </a:t>
            </a:r>
          </a:p>
        </p:txBody>
      </p:sp>
      <p:sp>
        <p:nvSpPr>
          <p:cNvPr id="16387" name="Content Placeholder 2">
            <a:extLst>
              <a:ext uri="{FF2B5EF4-FFF2-40B4-BE49-F238E27FC236}">
                <a16:creationId xmlns:a16="http://schemas.microsoft.com/office/drawing/2014/main" id="{D83355EF-AA01-5D30-91E0-AB3CED60770C}"/>
              </a:ext>
            </a:extLst>
          </p:cNvPr>
          <p:cNvSpPr>
            <a:spLocks noGrp="1"/>
          </p:cNvSpPr>
          <p:nvPr>
            <p:ph sz="quarter" idx="1"/>
          </p:nvPr>
        </p:nvSpPr>
        <p:spPr>
          <a:xfrm>
            <a:off x="0" y="1528549"/>
            <a:ext cx="10920413" cy="5645363"/>
          </a:xfrm>
        </p:spPr>
        <p:txBody>
          <a:bodyPr/>
          <a:lstStyle/>
          <a:p>
            <a:pPr lvl="1" eaLnBrk="1" hangingPunct="1"/>
            <a:r>
              <a:rPr lang="en-GB" sz="3600" dirty="0"/>
              <a:t>What is research?</a:t>
            </a:r>
          </a:p>
          <a:p>
            <a:pPr lvl="1" eaLnBrk="1" hangingPunct="1"/>
            <a:r>
              <a:rPr lang="en-GB" altLang="en-US" sz="3600" dirty="0"/>
              <a:t>Who conducts this research?</a:t>
            </a:r>
          </a:p>
          <a:p>
            <a:pPr lvl="1" eaLnBrk="1" hangingPunct="1"/>
            <a:r>
              <a:rPr lang="en-GB" altLang="en-US" sz="3600" dirty="0"/>
              <a:t>Why is this research carried out and what is its role?</a:t>
            </a:r>
          </a:p>
          <a:p>
            <a:pPr eaLnBrk="1" hangingPunct="1"/>
            <a:endParaRPr lang="en-GB" altLang="en-US" dirty="0"/>
          </a:p>
          <a:p>
            <a:pPr eaLnBrk="1" hangingPunct="1"/>
            <a:endParaRPr lang="en-GB" altLang="en-US" sz="3200" i="1" dirty="0"/>
          </a:p>
          <a:p>
            <a:pPr eaLnBrk="1" hangingPunct="1"/>
            <a:endParaRPr lang="en-GB" altLang="en-US" sz="3200" i="1" dirty="0"/>
          </a:p>
        </p:txBody>
      </p:sp>
      <p:pic>
        <p:nvPicPr>
          <p:cNvPr id="16388" name="Graphic 3" descr="Thought with solid fill">
            <a:extLst>
              <a:ext uri="{FF2B5EF4-FFF2-40B4-BE49-F238E27FC236}">
                <a16:creationId xmlns:a16="http://schemas.microsoft.com/office/drawing/2014/main" id="{F1618A17-EF55-947D-872D-260812A251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765" y="3578629"/>
            <a:ext cx="2749475" cy="2748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Content Placeholder 4" descr="A person reading a book&#10;&#10;Description automatically generated with medium confidence">
            <a:extLst>
              <a:ext uri="{FF2B5EF4-FFF2-40B4-BE49-F238E27FC236}">
                <a16:creationId xmlns:a16="http://schemas.microsoft.com/office/drawing/2014/main" id="{907F784F-C0A7-B37F-3261-88BBF9F9D020}"/>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6802379" y="3555206"/>
            <a:ext cx="3946525" cy="2216150"/>
          </a:xfrm>
        </p:spPr>
      </p:pic>
      <p:pic>
        <p:nvPicPr>
          <p:cNvPr id="18435" name="Picture 6" descr="A picture containing person, work-clothing&#10;&#10;Description automatically generated">
            <a:extLst>
              <a:ext uri="{FF2B5EF4-FFF2-40B4-BE49-F238E27FC236}">
                <a16:creationId xmlns:a16="http://schemas.microsoft.com/office/drawing/2014/main" id="{CC70268E-42AD-C204-3666-5E714E1FFC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9262" y="550641"/>
            <a:ext cx="4276725"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8" descr="A group of people sitting in chairs&#10;&#10;Description automatically generated">
            <a:extLst>
              <a:ext uri="{FF2B5EF4-FFF2-40B4-BE49-F238E27FC236}">
                <a16:creationId xmlns:a16="http://schemas.microsoft.com/office/drawing/2014/main" id="{B3541AEC-2B32-579C-3E25-EC42E5421F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8112" y="3429000"/>
            <a:ext cx="4102100"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10">
            <a:extLst>
              <a:ext uri="{FF2B5EF4-FFF2-40B4-BE49-F238E27FC236}">
                <a16:creationId xmlns:a16="http://schemas.microsoft.com/office/drawing/2014/main" id="{0A067A84-2E14-A499-CE50-F6304589CE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74010" y="550641"/>
            <a:ext cx="3060670" cy="2146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FAB8BC58-CA6D-2E3D-AA18-7AAA11E4C61F}"/>
              </a:ext>
            </a:extLst>
          </p:cNvPr>
          <p:cNvPicPr>
            <a:picLocks noChangeAspect="1"/>
          </p:cNvPicPr>
          <p:nvPr/>
        </p:nvPicPr>
        <p:blipFill>
          <a:blip r:embed="rId7"/>
          <a:stretch>
            <a:fillRect/>
          </a:stretch>
        </p:blipFill>
        <p:spPr>
          <a:xfrm>
            <a:off x="8014233" y="542833"/>
            <a:ext cx="3818506" cy="2138363"/>
          </a:xfrm>
          <a:prstGeom prst="rect">
            <a:avLst/>
          </a:prstGeom>
        </p:spPr>
      </p:pic>
      <p:sp>
        <p:nvSpPr>
          <p:cNvPr id="3" name="TextBox 2">
            <a:extLst>
              <a:ext uri="{FF2B5EF4-FFF2-40B4-BE49-F238E27FC236}">
                <a16:creationId xmlns:a16="http://schemas.microsoft.com/office/drawing/2014/main" id="{A3C299FA-D264-E50F-A773-E6E9A3CB472C}"/>
              </a:ext>
            </a:extLst>
          </p:cNvPr>
          <p:cNvSpPr txBox="1"/>
          <p:nvPr/>
        </p:nvSpPr>
        <p:spPr>
          <a:xfrm>
            <a:off x="116378" y="5897564"/>
            <a:ext cx="11716361" cy="830997"/>
          </a:xfrm>
          <a:prstGeom prst="rect">
            <a:avLst/>
          </a:prstGeom>
          <a:noFill/>
        </p:spPr>
        <p:txBody>
          <a:bodyPr wrap="square" rtlCol="0">
            <a:spAutoFit/>
          </a:bodyPr>
          <a:lstStyle/>
          <a:p>
            <a:r>
              <a:rPr lang="en-GB" sz="2400" dirty="0"/>
              <a:t>Research in health and care can be carried out by professional researchers, academics, students and frontline professionals (see Moule, 2021)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2B779F9-2359-A50A-33BB-125D3CA72388}"/>
              </a:ext>
            </a:extLst>
          </p:cNvPr>
          <p:cNvSpPr>
            <a:spLocks noGrp="1"/>
          </p:cNvSpPr>
          <p:nvPr>
            <p:ph type="title"/>
          </p:nvPr>
        </p:nvSpPr>
        <p:spPr>
          <a:xfrm>
            <a:off x="294968" y="274638"/>
            <a:ext cx="9915833" cy="728252"/>
          </a:xfrm>
        </p:spPr>
        <p:txBody>
          <a:bodyPr/>
          <a:lstStyle/>
          <a:p>
            <a:r>
              <a:rPr lang="en-GB" altLang="en-US" sz="3200" dirty="0"/>
              <a:t>The characteristics/process of research</a:t>
            </a:r>
          </a:p>
        </p:txBody>
      </p:sp>
      <p:sp>
        <p:nvSpPr>
          <p:cNvPr id="41987" name="Content Placeholder 2">
            <a:extLst>
              <a:ext uri="{FF2B5EF4-FFF2-40B4-BE49-F238E27FC236}">
                <a16:creationId xmlns:a16="http://schemas.microsoft.com/office/drawing/2014/main" id="{2A1F8421-549C-CAB9-A130-1A5590A13866}"/>
              </a:ext>
            </a:extLst>
          </p:cNvPr>
          <p:cNvSpPr>
            <a:spLocks noGrp="1"/>
          </p:cNvSpPr>
          <p:nvPr>
            <p:ph sz="quarter" idx="1"/>
          </p:nvPr>
        </p:nvSpPr>
        <p:spPr>
          <a:xfrm>
            <a:off x="294968" y="1002890"/>
            <a:ext cx="11680722" cy="5855110"/>
          </a:xfrm>
        </p:spPr>
        <p:txBody>
          <a:bodyPr/>
          <a:lstStyle/>
          <a:p>
            <a:pPr>
              <a:defRPr/>
            </a:pPr>
            <a:r>
              <a:rPr lang="en-GB" altLang="en-US" sz="3200" dirty="0"/>
              <a:t>Systematic way of accumulating knowledge in which the methods of doing so are made explicit. </a:t>
            </a:r>
          </a:p>
          <a:p>
            <a:pPr>
              <a:defRPr/>
            </a:pPr>
            <a:r>
              <a:rPr lang="en-GB" altLang="en-US" sz="3200" dirty="0"/>
              <a:t>Collection and analysis of data systematically and rigorously and description of this process explicitly (e.g. in research papers).  </a:t>
            </a:r>
          </a:p>
          <a:p>
            <a:pPr>
              <a:defRPr/>
            </a:pPr>
            <a:r>
              <a:rPr lang="en-GB" altLang="en-US" sz="3200" dirty="0"/>
              <a:t>This process allows up-to-date insights to be made that might not always be in keeping with other forms of knowledge (which may, by their nature, be more subjective)</a:t>
            </a:r>
          </a:p>
          <a:p>
            <a:pPr>
              <a:defRPr/>
            </a:pPr>
            <a:r>
              <a:rPr lang="en-GB" altLang="en-US" sz="3200" dirty="0"/>
              <a:t>Purposes of research can include: research for its own sake; evaluation of something; finding out if something works; improving practice (which links to our policy brief – </a:t>
            </a:r>
            <a:r>
              <a:rPr lang="en-GB" altLang="en-US" sz="3200" i="1" dirty="0"/>
              <a:t>remember that we are advocating for change</a:t>
            </a:r>
            <a:r>
              <a:rPr lang="en-GB" altLang="en-US" sz="3200" dirty="0"/>
              <a:t>) </a:t>
            </a:r>
          </a:p>
          <a:p>
            <a:pPr marL="0" indent="0">
              <a:buNone/>
              <a:defRPr/>
            </a:pPr>
            <a:r>
              <a:rPr lang="en-GB" altLang="en-US" sz="1200" dirty="0"/>
              <a:t>(See Parahoo, 2014; Thomas, 2023)</a:t>
            </a:r>
          </a:p>
          <a:p>
            <a:pPr marL="0" indent="0">
              <a:buNone/>
              <a:defRPr/>
            </a:pPr>
            <a:r>
              <a:rPr lang="en-GB" altLang="en-US" dirty="0"/>
              <a:t>				</a:t>
            </a:r>
          </a:p>
          <a:p>
            <a:pPr>
              <a:defRPr/>
            </a:pPr>
            <a:endParaRPr lang="en-GB" altLang="en-US" dirty="0"/>
          </a:p>
          <a:p>
            <a:pPr marL="0" indent="0">
              <a:buNone/>
              <a:defRPr/>
            </a:pPr>
            <a:r>
              <a:rPr lang="en-GB" altLang="en-US" dirty="0"/>
              <a:t>		</a:t>
            </a:r>
          </a:p>
          <a:p>
            <a:pPr marL="0" indent="0">
              <a:buNone/>
              <a:defRPr/>
            </a:pPr>
            <a:r>
              <a:rPr lang="en-GB" altLang="en-US" dirty="0"/>
              <a:t> </a:t>
            </a:r>
          </a:p>
        </p:txBody>
      </p:sp>
    </p:spTree>
    <p:extLst>
      <p:ext uri="{BB962C8B-B14F-4D97-AF65-F5344CB8AC3E}">
        <p14:creationId xmlns:p14="http://schemas.microsoft.com/office/powerpoint/2010/main" val="1415225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47430FE-0448-C9EF-13CC-55B5BF474383}"/>
              </a:ext>
            </a:extLst>
          </p:cNvPr>
          <p:cNvSpPr>
            <a:spLocks noGrp="1"/>
          </p:cNvSpPr>
          <p:nvPr>
            <p:ph type="title"/>
          </p:nvPr>
        </p:nvSpPr>
        <p:spPr>
          <a:xfrm>
            <a:off x="465826" y="375444"/>
            <a:ext cx="9775930" cy="400933"/>
          </a:xfrm>
        </p:spPr>
        <p:txBody>
          <a:bodyPr/>
          <a:lstStyle/>
          <a:p>
            <a:r>
              <a:rPr lang="en-GB" altLang="en-US"/>
              <a:t>Defining research  </a:t>
            </a:r>
          </a:p>
        </p:txBody>
      </p:sp>
      <p:sp>
        <p:nvSpPr>
          <p:cNvPr id="26627" name="Content Placeholder 2">
            <a:extLst>
              <a:ext uri="{FF2B5EF4-FFF2-40B4-BE49-F238E27FC236}">
                <a16:creationId xmlns:a16="http://schemas.microsoft.com/office/drawing/2014/main" id="{90FF9F11-797E-0A46-7CCA-4A14FCA6F0FC}"/>
              </a:ext>
            </a:extLst>
          </p:cNvPr>
          <p:cNvSpPr>
            <a:spLocks noGrp="1"/>
          </p:cNvSpPr>
          <p:nvPr>
            <p:ph idx="1"/>
          </p:nvPr>
        </p:nvSpPr>
        <p:spPr>
          <a:xfrm>
            <a:off x="207034" y="620713"/>
            <a:ext cx="11724411" cy="6337300"/>
          </a:xfrm>
        </p:spPr>
        <p:txBody>
          <a:bodyPr/>
          <a:lstStyle/>
          <a:p>
            <a:r>
              <a:rPr lang="en-GB" altLang="en-US" sz="3200" dirty="0"/>
              <a:t>Most definitions include some of the following aspects:</a:t>
            </a:r>
          </a:p>
          <a:p>
            <a:pPr lvl="1"/>
            <a:r>
              <a:rPr lang="en-GB" altLang="en-US" sz="3200" dirty="0"/>
              <a:t>A systematic approach to enquiry</a:t>
            </a:r>
          </a:p>
          <a:p>
            <a:pPr lvl="1"/>
            <a:r>
              <a:rPr lang="en-GB" altLang="en-US" sz="3200" dirty="0"/>
              <a:t>A focus on developing existing or creating new knowledge</a:t>
            </a:r>
          </a:p>
          <a:p>
            <a:pPr lvl="1"/>
            <a:r>
              <a:rPr lang="en-GB" altLang="en-US" sz="3200" dirty="0"/>
              <a:t>Activities that are planned and logical</a:t>
            </a:r>
          </a:p>
          <a:p>
            <a:pPr lvl="1"/>
            <a:r>
              <a:rPr lang="en-GB" altLang="en-US" sz="3200" dirty="0"/>
              <a:t>A search for an answer to a question (see Oliver, 2010). </a:t>
            </a:r>
          </a:p>
          <a:p>
            <a:r>
              <a:rPr lang="en-GB" altLang="en-US" sz="3200" dirty="0"/>
              <a:t>In </a:t>
            </a:r>
            <a:r>
              <a:rPr lang="en-GB" altLang="en-US" sz="3200" i="1" dirty="0"/>
              <a:t>The UK policy framework for health and social care research</a:t>
            </a:r>
            <a:r>
              <a:rPr lang="en-GB" altLang="en-US" sz="3200" dirty="0"/>
              <a:t>, research is defined as: 	</a:t>
            </a:r>
          </a:p>
          <a:p>
            <a:pPr lvl="1">
              <a:buFont typeface="Wingdings 2" panose="05020102010507070707" pitchFamily="18" charset="2"/>
              <a:buNone/>
            </a:pPr>
            <a:r>
              <a:rPr lang="en-GB" altLang="en-US" sz="3200" dirty="0"/>
              <a:t>	…the attempt to derive generalisable or transferable… new… knowledge to answer or refine relevant questions with scientifically sound methods (Health and Social Care/NHS Scotland/Health and Care Research Wales/NHS Health Research Authority, 2023, p. 5)</a:t>
            </a:r>
          </a:p>
          <a:p>
            <a:pPr>
              <a:buFont typeface="Wingdings 2" panose="05020102010507070707" pitchFamily="18" charset="2"/>
              <a:buNone/>
            </a:pPr>
            <a:r>
              <a:rPr lang="en-GB" altLang="en-US" sz="1200" dirty="0"/>
              <a:t>(see also Hopkins-Burke, 2011; Aveyard, 2023; Moule, 2021; Booth et al., 2022)</a:t>
            </a:r>
          </a:p>
          <a:p>
            <a:pPr lvl="1">
              <a:buFont typeface="Wingdings 2" panose="05020102010507070707" pitchFamily="18" charset="2"/>
              <a:buNone/>
            </a:pPr>
            <a:endParaRPr lang="en-GB" altLang="en-US" dirty="0"/>
          </a:p>
          <a:p>
            <a:pPr lvl="1"/>
            <a:endParaRPr lang="en-GB" altLang="en-US" dirty="0"/>
          </a:p>
          <a:p>
            <a:pPr lvl="1"/>
            <a:endParaRPr lang="en-GB" altLang="en-US" dirty="0"/>
          </a:p>
        </p:txBody>
      </p:sp>
    </p:spTree>
    <p:extLst>
      <p:ext uri="{BB962C8B-B14F-4D97-AF65-F5344CB8AC3E}">
        <p14:creationId xmlns:p14="http://schemas.microsoft.com/office/powerpoint/2010/main" val="2274296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6759A886-3052-B828-D72B-7EC9CE6AB0BC}"/>
              </a:ext>
            </a:extLst>
          </p:cNvPr>
          <p:cNvSpPr>
            <a:spLocks noGrp="1"/>
          </p:cNvSpPr>
          <p:nvPr>
            <p:ph type="title"/>
          </p:nvPr>
        </p:nvSpPr>
        <p:spPr>
          <a:xfrm>
            <a:off x="431321" y="549275"/>
            <a:ext cx="10084279" cy="863600"/>
          </a:xfrm>
        </p:spPr>
        <p:txBody>
          <a:bodyPr/>
          <a:lstStyle/>
          <a:p>
            <a:r>
              <a:rPr lang="en-GB" altLang="en-US" sz="3600" dirty="0"/>
              <a:t>Research literacy and evidence-based practice (EBP) </a:t>
            </a:r>
          </a:p>
        </p:txBody>
      </p:sp>
      <p:sp>
        <p:nvSpPr>
          <p:cNvPr id="30723" name="Content Placeholder 2">
            <a:extLst>
              <a:ext uri="{FF2B5EF4-FFF2-40B4-BE49-F238E27FC236}">
                <a16:creationId xmlns:a16="http://schemas.microsoft.com/office/drawing/2014/main" id="{F7605FC0-F9DC-824D-4B83-5650C48D14D2}"/>
              </a:ext>
            </a:extLst>
          </p:cNvPr>
          <p:cNvSpPr>
            <a:spLocks noGrp="1"/>
          </p:cNvSpPr>
          <p:nvPr>
            <p:ph sz="quarter" idx="1"/>
          </p:nvPr>
        </p:nvSpPr>
        <p:spPr>
          <a:xfrm>
            <a:off x="189781" y="1412876"/>
            <a:ext cx="11783683" cy="5076825"/>
          </a:xfrm>
        </p:spPr>
        <p:txBody>
          <a:bodyPr/>
          <a:lstStyle/>
          <a:p>
            <a:pPr>
              <a:defRPr/>
            </a:pPr>
            <a:r>
              <a:rPr lang="en-GB" altLang="en-US" sz="3600" dirty="0"/>
              <a:t>Moule (2021, pp. 2 – 3) notes that research literacy means practitioners being able to, ‘assess the appropriateness of using specific evidence in their daily practice, and identify research problems and priorities’. </a:t>
            </a:r>
          </a:p>
          <a:p>
            <a:pPr>
              <a:defRPr/>
            </a:pPr>
            <a:r>
              <a:rPr lang="en-GB" altLang="en-US" sz="3600" dirty="0"/>
              <a:t>Research literacy is considered fundamental to advancing evidence-based practice (EBP) </a:t>
            </a:r>
          </a:p>
          <a:p>
            <a:pPr marL="0" indent="0">
              <a:buNone/>
              <a:defRPr/>
            </a:pPr>
            <a:r>
              <a:rPr lang="en-GB" altLang="en-US" sz="1200" dirty="0">
                <a:solidFill>
                  <a:prstClr val="black"/>
                </a:solidFill>
              </a:rPr>
              <a:t>(see also Hopkins-Burke, 2011; </a:t>
            </a:r>
            <a:r>
              <a:rPr lang="en-GB" altLang="en-US" sz="1200" dirty="0" err="1">
                <a:solidFill>
                  <a:prstClr val="black"/>
                </a:solidFill>
              </a:rPr>
              <a:t>Raithby</a:t>
            </a:r>
            <a:r>
              <a:rPr lang="en-GB" altLang="en-US" sz="1200" dirty="0">
                <a:solidFill>
                  <a:prstClr val="black"/>
                </a:solidFill>
              </a:rPr>
              <a:t> and Ring, 2011; Aveyard, 2023; </a:t>
            </a:r>
            <a:r>
              <a:rPr lang="en-GB" altLang="en-US" sz="1200" dirty="0" err="1">
                <a:solidFill>
                  <a:prstClr val="black"/>
                </a:solidFill>
              </a:rPr>
              <a:t>Elllis</a:t>
            </a:r>
            <a:r>
              <a:rPr lang="en-GB" altLang="en-US" sz="1200" dirty="0">
                <a:solidFill>
                  <a:prstClr val="black"/>
                </a:solidFill>
              </a:rPr>
              <a:t>, 2019)</a:t>
            </a:r>
            <a:endParaRPr lang="en-GB" altLang="en-US" sz="1200" dirty="0"/>
          </a:p>
          <a:p>
            <a:pPr>
              <a:defRPr/>
            </a:pPr>
            <a:endParaRPr lang="en-GB" altLang="en-US" sz="3000" dirty="0"/>
          </a:p>
          <a:p>
            <a:pPr>
              <a:defRPr/>
            </a:pPr>
            <a:endParaRPr lang="en-GB" altLang="en-US" dirty="0"/>
          </a:p>
          <a:p>
            <a:pPr lvl="1">
              <a:buFont typeface="Wingdings 2" panose="05020102010507070707" pitchFamily="18" charset="2"/>
              <a:buNone/>
              <a:defRPr/>
            </a:pPr>
            <a:r>
              <a:rPr lang="en-GB" altLang="en-US" dirty="0"/>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9C1592B0-A9C2-DB14-C9AC-F522497D1487}"/>
              </a:ext>
            </a:extLst>
          </p:cNvPr>
          <p:cNvSpPr>
            <a:spLocks noGrp="1"/>
          </p:cNvSpPr>
          <p:nvPr>
            <p:ph type="title"/>
          </p:nvPr>
        </p:nvSpPr>
        <p:spPr>
          <a:xfrm>
            <a:off x="379562" y="550683"/>
            <a:ext cx="9710468" cy="432728"/>
          </a:xfrm>
        </p:spPr>
        <p:txBody>
          <a:bodyPr/>
          <a:lstStyle/>
          <a:p>
            <a:r>
              <a:rPr lang="en-GB" altLang="en-US" dirty="0"/>
              <a:t>Evidence-based practice (EBP)</a:t>
            </a:r>
          </a:p>
        </p:txBody>
      </p:sp>
      <p:sp>
        <p:nvSpPr>
          <p:cNvPr id="32771" name="Content Placeholder 2">
            <a:extLst>
              <a:ext uri="{FF2B5EF4-FFF2-40B4-BE49-F238E27FC236}">
                <a16:creationId xmlns:a16="http://schemas.microsoft.com/office/drawing/2014/main" id="{41A83814-4FF8-393D-8D3C-D1D4E3A4EEB4}"/>
              </a:ext>
            </a:extLst>
          </p:cNvPr>
          <p:cNvSpPr>
            <a:spLocks noGrp="1"/>
          </p:cNvSpPr>
          <p:nvPr>
            <p:ph sz="quarter" idx="1"/>
          </p:nvPr>
        </p:nvSpPr>
        <p:spPr>
          <a:xfrm>
            <a:off x="379562" y="1293962"/>
            <a:ext cx="11542144" cy="5564038"/>
          </a:xfrm>
        </p:spPr>
        <p:txBody>
          <a:bodyPr/>
          <a:lstStyle/>
          <a:p>
            <a:r>
              <a:rPr lang="en-GB" altLang="en-US" sz="3600" dirty="0"/>
              <a:t>EBP refers to practice that is, ‘informed by available research evidence and/or published expertise based on evidence’ (Kiteley and </a:t>
            </a:r>
            <a:r>
              <a:rPr lang="en-GB" altLang="en-US" sz="3600" dirty="0" err="1"/>
              <a:t>Stogdon</a:t>
            </a:r>
            <a:r>
              <a:rPr lang="en-GB" altLang="en-US" sz="3600" dirty="0"/>
              <a:t>, 2014, p. 152)</a:t>
            </a:r>
          </a:p>
          <a:p>
            <a:r>
              <a:rPr lang="en-GB" altLang="en-US" sz="3600" dirty="0"/>
              <a:t>It describes the use of contemporaneous research findings as a basis for clinical decision-making (Long and Harrison, 1996).  </a:t>
            </a:r>
          </a:p>
          <a:p>
            <a:r>
              <a:rPr lang="en-GB" altLang="en-US" sz="3600" dirty="0"/>
              <a:t>It is a combination of</a:t>
            </a:r>
            <a:r>
              <a:rPr lang="en-GB" altLang="en-US" sz="3600" b="1" dirty="0"/>
              <a:t> </a:t>
            </a:r>
            <a:r>
              <a:rPr lang="en-GB" altLang="en-US" sz="3600" dirty="0"/>
              <a:t>clinical expertise, patients’ wishes and research evidence (Sackett et al., 2000; Parahoo, 2014). </a:t>
            </a:r>
          </a:p>
          <a:p>
            <a:endParaRPr lang="en-GB" altLang="en-US" sz="2800" dirty="0"/>
          </a:p>
          <a:p>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4650B49D-305B-7AE4-8B54-2FC37E1054E0}"/>
              </a:ext>
            </a:extLst>
          </p:cNvPr>
          <p:cNvSpPr>
            <a:spLocks noGrp="1"/>
          </p:cNvSpPr>
          <p:nvPr>
            <p:ph type="title"/>
          </p:nvPr>
        </p:nvSpPr>
        <p:spPr>
          <a:xfrm>
            <a:off x="517585" y="260351"/>
            <a:ext cx="9759891" cy="437919"/>
          </a:xfrm>
        </p:spPr>
        <p:txBody>
          <a:bodyPr/>
          <a:lstStyle/>
          <a:p>
            <a:r>
              <a:rPr lang="en-GB" altLang="en-US" sz="3200" i="1" dirty="0"/>
              <a:t>The Code </a:t>
            </a:r>
            <a:r>
              <a:rPr lang="en-GB" altLang="en-US" sz="3200" dirty="0"/>
              <a:t>(NMC, 2018a) and evidence</a:t>
            </a:r>
          </a:p>
        </p:txBody>
      </p:sp>
      <p:sp>
        <p:nvSpPr>
          <p:cNvPr id="3" name="Content Placeholder 2">
            <a:extLst>
              <a:ext uri="{FF2B5EF4-FFF2-40B4-BE49-F238E27FC236}">
                <a16:creationId xmlns:a16="http://schemas.microsoft.com/office/drawing/2014/main" id="{79A919C8-6D7D-321A-EC4E-AA1EAE302A64}"/>
              </a:ext>
            </a:extLst>
          </p:cNvPr>
          <p:cNvSpPr>
            <a:spLocks noGrp="1"/>
          </p:cNvSpPr>
          <p:nvPr>
            <p:ph sz="quarter" idx="1"/>
          </p:nvPr>
        </p:nvSpPr>
        <p:spPr>
          <a:xfrm>
            <a:off x="379561" y="698270"/>
            <a:ext cx="11524891" cy="6159732"/>
          </a:xfrm>
        </p:spPr>
        <p:txBody>
          <a:bodyPr/>
          <a:lstStyle/>
          <a:p>
            <a:pPr>
              <a:defRPr/>
            </a:pPr>
            <a:r>
              <a:rPr lang="en-GB" sz="3600" dirty="0"/>
              <a:t>The NMC (2018a, p. 9) stipulates that nurses should:</a:t>
            </a:r>
          </a:p>
          <a:p>
            <a:pPr marL="0" indent="0">
              <a:buNone/>
              <a:defRPr/>
            </a:pPr>
            <a:r>
              <a:rPr lang="en-GB" sz="3600" dirty="0"/>
              <a:t>	6.  Always practise in line with the</a:t>
            </a:r>
            <a:r>
              <a:rPr lang="en-GB" sz="3600" i="1" dirty="0"/>
              <a:t> </a:t>
            </a:r>
            <a:r>
              <a:rPr lang="en-GB" sz="3600" dirty="0"/>
              <a:t>best available evidence.  To 	achieve this, you must:</a:t>
            </a:r>
          </a:p>
          <a:p>
            <a:pPr marL="0" indent="0">
              <a:buNone/>
              <a:defRPr/>
            </a:pPr>
            <a:r>
              <a:rPr lang="en-GB" sz="3600" dirty="0"/>
              <a:t>		6.1 make sure that any information or 	advice given is 			</a:t>
            </a:r>
            <a:r>
              <a:rPr lang="en-GB" sz="3600" i="1" dirty="0"/>
              <a:t>evidence-based</a:t>
            </a:r>
            <a:r>
              <a:rPr lang="en-GB" sz="3600" dirty="0"/>
              <a:t> [my emphasis] including 	information 			relating to 	using any health and care products or services</a:t>
            </a:r>
          </a:p>
          <a:p>
            <a:pPr marL="0" indent="0">
              <a:buNone/>
              <a:defRPr/>
            </a:pPr>
            <a:r>
              <a:rPr lang="en-GB" sz="3600" dirty="0"/>
              <a:t> </a:t>
            </a:r>
          </a:p>
          <a:p>
            <a:pPr marL="0" indent="0">
              <a:buNone/>
              <a:defRPr/>
            </a:pPr>
            <a:r>
              <a:rPr lang="en-GB" sz="3600" dirty="0"/>
              <a:t>	We can make use of evidence in our policy brief to 	underpin our plans for policy advocacy – </a:t>
            </a:r>
            <a:r>
              <a:rPr lang="en-GB" sz="3600" i="1" dirty="0"/>
              <a:t>remember that 	advocacy plays a key part of nursing</a:t>
            </a:r>
          </a:p>
          <a:p>
            <a:pPr marL="0" indent="0">
              <a:buNone/>
              <a:defRPr/>
            </a:pPr>
            <a:r>
              <a:rPr lang="en-GB" sz="3200" dirty="0"/>
              <a:t>		</a:t>
            </a:r>
          </a:p>
        </p:txBody>
      </p:sp>
      <p:pic>
        <p:nvPicPr>
          <p:cNvPr id="10" name="Graphic 9" descr="Lightbulb with solid fill">
            <a:extLst>
              <a:ext uri="{FF2B5EF4-FFF2-40B4-BE49-F238E27FC236}">
                <a16:creationId xmlns:a16="http://schemas.microsoft.com/office/drawing/2014/main" id="{1ABBEC97-328C-D61D-75C0-B9B683CF2BB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39868" y="4921134"/>
            <a:ext cx="1080654" cy="1080654"/>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C595-C5C6-5A16-31BD-A372657B2D0A}"/>
              </a:ext>
            </a:extLst>
          </p:cNvPr>
          <p:cNvSpPr>
            <a:spLocks noGrp="1"/>
          </p:cNvSpPr>
          <p:nvPr>
            <p:ph type="title"/>
          </p:nvPr>
        </p:nvSpPr>
        <p:spPr>
          <a:xfrm>
            <a:off x="315884" y="274639"/>
            <a:ext cx="11266516" cy="573260"/>
          </a:xfrm>
        </p:spPr>
        <p:txBody>
          <a:bodyPr/>
          <a:lstStyle/>
          <a:p>
            <a:r>
              <a:rPr lang="en-GB" dirty="0"/>
              <a:t>Advocacy in nursing: a key role</a:t>
            </a:r>
          </a:p>
        </p:txBody>
      </p:sp>
      <p:sp>
        <p:nvSpPr>
          <p:cNvPr id="3" name="Content Placeholder 2">
            <a:extLst>
              <a:ext uri="{FF2B5EF4-FFF2-40B4-BE49-F238E27FC236}">
                <a16:creationId xmlns:a16="http://schemas.microsoft.com/office/drawing/2014/main" id="{32DCD418-1C25-4087-CC41-B828CDA6159B}"/>
              </a:ext>
            </a:extLst>
          </p:cNvPr>
          <p:cNvSpPr>
            <a:spLocks noGrp="1"/>
          </p:cNvSpPr>
          <p:nvPr>
            <p:ph sz="quarter" idx="1"/>
          </p:nvPr>
        </p:nvSpPr>
        <p:spPr>
          <a:xfrm>
            <a:off x="315884" y="847899"/>
            <a:ext cx="11637818" cy="6010101"/>
          </a:xfrm>
        </p:spPr>
        <p:txBody>
          <a:bodyPr/>
          <a:lstStyle/>
          <a:p>
            <a:r>
              <a:rPr lang="en-GB" sz="3200" dirty="0"/>
              <a:t>Advocacy has assumed an important role in nurse research, education training and guidelines</a:t>
            </a:r>
          </a:p>
          <a:p>
            <a:r>
              <a:rPr lang="en-GB" sz="3200" dirty="0"/>
              <a:t>The NMC (2018, p. 8) states that nurses must, ‘act as an advocate for the vulnerable, challenging poor practice and discriminatory attitudes and behaviour relating to their care’</a:t>
            </a:r>
          </a:p>
          <a:p>
            <a:r>
              <a:rPr lang="en-GB" sz="3200" dirty="0"/>
              <a:t>Advocacy can be seen as an umbrella term for acting on behalf of another, but has been interpreted and analysed in many different ways</a:t>
            </a:r>
          </a:p>
          <a:p>
            <a:r>
              <a:rPr lang="en-GB" sz="3200" dirty="0"/>
              <a:t>Baldwin (2003; 2008), for instance, suggests that alongside valuing and apprising, advocacy in nursing can be seen in terms of interceding, and that this might involve acting as an intermediary between patients and healthcare providers – this could include advocating for policy change</a:t>
            </a:r>
          </a:p>
          <a:p>
            <a:pPr marL="0" indent="0">
              <a:buNone/>
            </a:pPr>
            <a:r>
              <a:rPr lang="en-GB" sz="1400" dirty="0"/>
              <a:t>(See also Kohnke, 1982; Tschudin, 2003)</a:t>
            </a:r>
          </a:p>
        </p:txBody>
      </p:sp>
    </p:spTree>
    <p:extLst>
      <p:ext uri="{BB962C8B-B14F-4D97-AF65-F5344CB8AC3E}">
        <p14:creationId xmlns:p14="http://schemas.microsoft.com/office/powerpoint/2010/main" val="3511187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FF66-4725-12F4-8D3F-2BC572B99F07}"/>
              </a:ext>
            </a:extLst>
          </p:cNvPr>
          <p:cNvSpPr>
            <a:spLocks noGrp="1"/>
          </p:cNvSpPr>
          <p:nvPr>
            <p:ph type="title"/>
          </p:nvPr>
        </p:nvSpPr>
        <p:spPr>
          <a:xfrm>
            <a:off x="315884" y="274638"/>
            <a:ext cx="11266516" cy="390380"/>
          </a:xfrm>
        </p:spPr>
        <p:txBody>
          <a:bodyPr/>
          <a:lstStyle/>
          <a:p>
            <a:r>
              <a:rPr lang="en-GB" dirty="0"/>
              <a:t>Policy advocacy</a:t>
            </a:r>
          </a:p>
        </p:txBody>
      </p:sp>
      <p:sp>
        <p:nvSpPr>
          <p:cNvPr id="3" name="Content Placeholder 2">
            <a:extLst>
              <a:ext uri="{FF2B5EF4-FFF2-40B4-BE49-F238E27FC236}">
                <a16:creationId xmlns:a16="http://schemas.microsoft.com/office/drawing/2014/main" id="{7AC65368-B893-9941-494F-6CD95BBC6422}"/>
              </a:ext>
            </a:extLst>
          </p:cNvPr>
          <p:cNvSpPr>
            <a:spLocks noGrp="1"/>
          </p:cNvSpPr>
          <p:nvPr>
            <p:ph sz="quarter" idx="1"/>
          </p:nvPr>
        </p:nvSpPr>
        <p:spPr>
          <a:xfrm>
            <a:off x="166255" y="665018"/>
            <a:ext cx="12025745" cy="6192982"/>
          </a:xfrm>
        </p:spPr>
        <p:txBody>
          <a:bodyPr/>
          <a:lstStyle/>
          <a:p>
            <a:r>
              <a:rPr lang="en-GB" sz="3000" dirty="0"/>
              <a:t>You learn that policy advocacy has been defined by Young and Quinn (2012, p. 26) as:</a:t>
            </a:r>
          </a:p>
          <a:p>
            <a:pPr marL="0" indent="0">
              <a:buNone/>
            </a:pPr>
            <a:r>
              <a:rPr lang="en-GB" sz="3000" dirty="0"/>
              <a:t>	….the process of negotiating and mediating a dialogue through which 	influential networks, opinion leaders, and, ultimately, decision makers take 	ownership of your ideas, evidence and proposals, and subsequently act upon 	them</a:t>
            </a:r>
          </a:p>
          <a:p>
            <a:r>
              <a:rPr lang="en-GB" sz="3000" dirty="0"/>
              <a:t>And that, practically, those involved in policy advocacy use communication tools for various target audiences to help them understand their ideas, be convinced by them, espouse and act on them.  </a:t>
            </a:r>
          </a:p>
          <a:p>
            <a:r>
              <a:rPr lang="en-GB" sz="3000" dirty="0"/>
              <a:t>You feel that you want to reach people who might not necessarily be experts in education, but would might be able to have some influence in changing things.  From your reading of the literature around policy advocacy, you consider your options</a:t>
            </a:r>
          </a:p>
          <a:p>
            <a:endParaRPr lang="en-GB" dirty="0"/>
          </a:p>
          <a:p>
            <a:endParaRPr lang="en-GB" dirty="0"/>
          </a:p>
          <a:p>
            <a:endParaRPr lang="en-GB" dirty="0"/>
          </a:p>
          <a:p>
            <a:endParaRPr lang="en-GB" dirty="0"/>
          </a:p>
          <a:p>
            <a:endParaRPr lang="en-GB" dirty="0"/>
          </a:p>
          <a:p>
            <a:endParaRPr lang="en-GB" dirty="0"/>
          </a:p>
          <a:p>
            <a:pPr marL="0" indent="0">
              <a:buNone/>
            </a:pPr>
            <a:r>
              <a:rPr lang="en-GB" sz="1200" dirty="0"/>
              <a:t>(See Young and Quinn, 2017; Buse et al., 2024)</a:t>
            </a:r>
          </a:p>
        </p:txBody>
      </p:sp>
    </p:spTree>
    <p:extLst>
      <p:ext uri="{BB962C8B-B14F-4D97-AF65-F5344CB8AC3E}">
        <p14:creationId xmlns:p14="http://schemas.microsoft.com/office/powerpoint/2010/main" val="40091391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3392645-3BC8-8D66-35C4-862C3C44E5AB}"/>
              </a:ext>
            </a:extLst>
          </p:cNvPr>
          <p:cNvSpPr>
            <a:spLocks noGrp="1"/>
          </p:cNvSpPr>
          <p:nvPr>
            <p:ph type="title"/>
          </p:nvPr>
        </p:nvSpPr>
        <p:spPr>
          <a:xfrm>
            <a:off x="304800" y="274639"/>
            <a:ext cx="12198220" cy="561975"/>
          </a:xfrm>
        </p:spPr>
        <p:txBody>
          <a:bodyPr/>
          <a:lstStyle/>
          <a:p>
            <a:r>
              <a:rPr lang="en-GB" altLang="en-US" sz="3200" dirty="0"/>
              <a:t>A nurse’s plan to raise awareness about a health inequality in Wales</a:t>
            </a:r>
          </a:p>
        </p:txBody>
      </p:sp>
      <p:sp>
        <p:nvSpPr>
          <p:cNvPr id="27651" name="Content Placeholder 2">
            <a:extLst>
              <a:ext uri="{FF2B5EF4-FFF2-40B4-BE49-F238E27FC236}">
                <a16:creationId xmlns:a16="http://schemas.microsoft.com/office/drawing/2014/main" id="{063F9923-14A1-315C-290F-D6F5A8DECBF2}"/>
              </a:ext>
            </a:extLst>
          </p:cNvPr>
          <p:cNvSpPr>
            <a:spLocks noGrp="1"/>
          </p:cNvSpPr>
          <p:nvPr>
            <p:ph sz="quarter" idx="1"/>
          </p:nvPr>
        </p:nvSpPr>
        <p:spPr>
          <a:xfrm>
            <a:off x="149290" y="836614"/>
            <a:ext cx="12042710" cy="5746747"/>
          </a:xfrm>
        </p:spPr>
        <p:txBody>
          <a:bodyPr/>
          <a:lstStyle/>
          <a:p>
            <a:pPr marL="0" indent="0">
              <a:buNone/>
            </a:pPr>
            <a:r>
              <a:rPr lang="en-GB" altLang="en-US" sz="3600" dirty="0"/>
              <a:t>					</a:t>
            </a:r>
          </a:p>
          <a:p>
            <a:pPr marL="0" indent="0">
              <a:buNone/>
            </a:pPr>
            <a:r>
              <a:rPr lang="en-GB" altLang="en-US" sz="3600" dirty="0"/>
              <a:t>					</a:t>
            </a:r>
            <a:r>
              <a:rPr lang="en-GB" altLang="en-US" sz="2800" dirty="0"/>
              <a:t>Imagine you are a school nurse working in a secondary 					school in a deprived area of south Wales</a:t>
            </a:r>
          </a:p>
          <a:p>
            <a:pPr marL="0" indent="0">
              <a:buNone/>
            </a:pPr>
            <a:r>
              <a:rPr lang="en-GB" altLang="en-US" sz="2800" dirty="0"/>
              <a:t>					You have noticed a marked increase in numbers of 					students requiring free school meals (FSMs) </a:t>
            </a:r>
          </a:p>
          <a:p>
            <a:pPr marL="0" indent="0">
              <a:buNone/>
            </a:pPr>
            <a:endParaRPr lang="en-GB" altLang="en-US" sz="2800" dirty="0"/>
          </a:p>
          <a:p>
            <a:r>
              <a:rPr lang="en-GB" altLang="en-US" sz="2800" dirty="0"/>
              <a:t>You have read research that indicates a relationship between poverty, nutrition and educational attainment and you are concerned about repercussions regarding educational attainment</a:t>
            </a:r>
          </a:p>
          <a:p>
            <a:r>
              <a:rPr lang="en-GB" altLang="en-US" sz="2800" dirty="0"/>
              <a:t>You would like to draw attention to this </a:t>
            </a:r>
          </a:p>
          <a:p>
            <a:r>
              <a:rPr lang="en-GB" altLang="en-US" sz="2800" dirty="0"/>
              <a:t>You know that advocacy is a key part of awareness raising </a:t>
            </a:r>
          </a:p>
          <a:p>
            <a:pPr marL="0" indent="0">
              <a:buNone/>
            </a:pPr>
            <a:r>
              <a:rPr lang="en-GB" altLang="en-US" sz="1200" dirty="0"/>
              <a:t>(See Joseph Rowntree Foundation,2024; WG, 2019) </a:t>
            </a:r>
          </a:p>
        </p:txBody>
      </p:sp>
      <p:pic>
        <p:nvPicPr>
          <p:cNvPr id="3" name="Picture 2" descr="A couple of children looking at a fence&#10;&#10;Description automatically generated">
            <a:extLst>
              <a:ext uri="{FF2B5EF4-FFF2-40B4-BE49-F238E27FC236}">
                <a16:creationId xmlns:a16="http://schemas.microsoft.com/office/drawing/2014/main" id="{C6CE5778-BEF9-34F1-52AF-92A4B3AA61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11634"/>
            <a:ext cx="4177058" cy="249835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21BB821-0800-0096-7C5A-3AD799A06815}"/>
              </a:ext>
            </a:extLst>
          </p:cNvPr>
          <p:cNvSpPr>
            <a:spLocks noGrp="1"/>
          </p:cNvSpPr>
          <p:nvPr>
            <p:ph type="title"/>
          </p:nvPr>
        </p:nvSpPr>
        <p:spPr>
          <a:xfrm>
            <a:off x="166256" y="260352"/>
            <a:ext cx="11859490" cy="620797"/>
          </a:xfrm>
        </p:spPr>
        <p:txBody>
          <a:bodyPr/>
          <a:lstStyle/>
          <a:p>
            <a:r>
              <a:rPr lang="en-GB" altLang="en-US" dirty="0"/>
              <a:t>How to think about advocating for change: some ideas</a:t>
            </a:r>
          </a:p>
        </p:txBody>
      </p:sp>
      <p:sp>
        <p:nvSpPr>
          <p:cNvPr id="32771" name="Content Placeholder 2">
            <a:extLst>
              <a:ext uri="{FF2B5EF4-FFF2-40B4-BE49-F238E27FC236}">
                <a16:creationId xmlns:a16="http://schemas.microsoft.com/office/drawing/2014/main" id="{F544B5D2-7E2E-183B-E55A-3AA93C46D810}"/>
              </a:ext>
            </a:extLst>
          </p:cNvPr>
          <p:cNvSpPr>
            <a:spLocks noGrp="1"/>
          </p:cNvSpPr>
          <p:nvPr>
            <p:ph sz="quarter" idx="1"/>
          </p:nvPr>
        </p:nvSpPr>
        <p:spPr>
          <a:xfrm>
            <a:off x="166255" y="881150"/>
            <a:ext cx="11859489" cy="6076864"/>
          </a:xfrm>
        </p:spPr>
        <p:txBody>
          <a:bodyPr/>
          <a:lstStyle/>
          <a:p>
            <a:pPr>
              <a:defRPr/>
            </a:pPr>
            <a:r>
              <a:rPr lang="en-GB" altLang="en-US" sz="3200" dirty="0"/>
              <a:t>Think about your own experience &amp; knowledge (of life, work, reading etc.) </a:t>
            </a:r>
          </a:p>
          <a:p>
            <a:pPr>
              <a:defRPr/>
            </a:pPr>
            <a:r>
              <a:rPr lang="en-GB" altLang="en-US" sz="3200" dirty="0"/>
              <a:t> Think about your understanding of social reality (in this instance of living in deprivation), &amp; of  the impact of culture, politics, socioeconomic conditions, and wider societal attitudes to health/diet</a:t>
            </a:r>
          </a:p>
          <a:p>
            <a:pPr>
              <a:defRPr/>
            </a:pPr>
            <a:r>
              <a:rPr lang="en-GB" altLang="en-US" sz="3200" dirty="0"/>
              <a:t>Consider academic/professional/research knowledge, e.g.: </a:t>
            </a:r>
          </a:p>
          <a:p>
            <a:pPr lvl="1">
              <a:defRPr/>
            </a:pPr>
            <a:r>
              <a:rPr lang="en-GB" altLang="en-US" sz="3000" dirty="0"/>
              <a:t>Theories/models of health (you might be influenced by Dahlgren and Whitehead’s [2006] rainbow model – see right); </a:t>
            </a:r>
          </a:p>
          <a:p>
            <a:pPr lvl="1">
              <a:defRPr/>
            </a:pPr>
            <a:r>
              <a:rPr lang="en-GB" altLang="en-US" sz="3000" dirty="0"/>
              <a:t>Reports, guidelines, current law, primary research (where researchers have collected data from research participants), literature reviews (where researchers have assessed others’ research), expert opinion etc.</a:t>
            </a:r>
          </a:p>
          <a:p>
            <a:pPr marL="0" indent="0">
              <a:buNone/>
              <a:defRPr/>
            </a:pPr>
            <a:endParaRPr lang="en-GB" altLang="en-US" sz="2700" dirty="0"/>
          </a:p>
          <a:p>
            <a:pPr>
              <a:defRPr/>
            </a:pPr>
            <a:endParaRPr lang="en-GB" altLang="en-US" sz="2700" dirty="0"/>
          </a:p>
          <a:p>
            <a:pPr>
              <a:defRPr/>
            </a:pPr>
            <a:endParaRPr lang="en-GB" altLang="en-US" sz="2700" dirty="0"/>
          </a:p>
          <a:p>
            <a:pPr>
              <a:defRPr/>
            </a:pPr>
            <a:endParaRPr lang="en-GB" altLang="en-US" sz="2700" dirty="0"/>
          </a:p>
          <a:p>
            <a:pPr marL="0" indent="0">
              <a:buNone/>
              <a:defRPr/>
            </a:pPr>
            <a:endParaRPr lang="en-GB" altLang="en-US" sz="900" dirty="0"/>
          </a:p>
          <a:p>
            <a:pPr>
              <a:defRPr/>
            </a:pPr>
            <a:endParaRPr lang="en-GB" altLang="en-US" dirty="0"/>
          </a:p>
        </p:txBody>
      </p:sp>
      <p:pic>
        <p:nvPicPr>
          <p:cNvPr id="2" name="Picture 1">
            <a:extLst>
              <a:ext uri="{FF2B5EF4-FFF2-40B4-BE49-F238E27FC236}">
                <a16:creationId xmlns:a16="http://schemas.microsoft.com/office/drawing/2014/main" id="{5D448E9C-FA39-4B92-DBE4-A1CABCC70643}"/>
              </a:ext>
            </a:extLst>
          </p:cNvPr>
          <p:cNvPicPr>
            <a:picLocks noChangeAspect="1"/>
          </p:cNvPicPr>
          <p:nvPr/>
        </p:nvPicPr>
        <p:blipFill>
          <a:blip r:embed="rId3"/>
          <a:stretch>
            <a:fillRect/>
          </a:stretch>
        </p:blipFill>
        <p:spPr>
          <a:xfrm>
            <a:off x="10546277" y="3429000"/>
            <a:ext cx="1479468" cy="1061217"/>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31CBAF7-31A6-8739-4B95-656CFB2B7261}"/>
              </a:ext>
            </a:extLst>
          </p:cNvPr>
          <p:cNvSpPr>
            <a:spLocks noGrp="1"/>
          </p:cNvSpPr>
          <p:nvPr>
            <p:ph type="title"/>
          </p:nvPr>
        </p:nvSpPr>
        <p:spPr>
          <a:xfrm>
            <a:off x="126669" y="274639"/>
            <a:ext cx="12065331" cy="889143"/>
          </a:xfrm>
        </p:spPr>
        <p:txBody>
          <a:bodyPr/>
          <a:lstStyle/>
          <a:p>
            <a:r>
              <a:rPr lang="en-GB" altLang="en-US" sz="3200" dirty="0"/>
              <a:t>In this instance you will need to consider poverty, diet and health and their inter-relation</a:t>
            </a:r>
          </a:p>
        </p:txBody>
      </p:sp>
      <p:sp>
        <p:nvSpPr>
          <p:cNvPr id="3" name="Content Placeholder 2">
            <a:extLst>
              <a:ext uri="{FF2B5EF4-FFF2-40B4-BE49-F238E27FC236}">
                <a16:creationId xmlns:a16="http://schemas.microsoft.com/office/drawing/2014/main" id="{B72DD5A5-0F36-AF04-8F40-42DAAB5686E8}"/>
              </a:ext>
            </a:extLst>
          </p:cNvPr>
          <p:cNvSpPr>
            <a:spLocks noGrp="1"/>
          </p:cNvSpPr>
          <p:nvPr>
            <p:ph sz="quarter" idx="1"/>
          </p:nvPr>
        </p:nvSpPr>
        <p:spPr>
          <a:xfrm>
            <a:off x="0" y="980902"/>
            <a:ext cx="12065331" cy="5877099"/>
          </a:xfrm>
        </p:spPr>
        <p:txBody>
          <a:bodyPr/>
          <a:lstStyle/>
          <a:p>
            <a:pPr>
              <a:defRPr/>
            </a:pPr>
            <a:r>
              <a:rPr lang="en-GB" sz="3200" i="1" dirty="0"/>
              <a:t>Think about key definitions</a:t>
            </a:r>
            <a:r>
              <a:rPr lang="en-GB" sz="3200" dirty="0"/>
              <a:t>.  For instance, the Welsh Government (2015, p. 5) defines poverty as: </a:t>
            </a:r>
          </a:p>
          <a:p>
            <a:pPr marL="0" indent="0">
              <a:buNone/>
              <a:defRPr/>
            </a:pPr>
            <a:r>
              <a:rPr lang="en-GB" sz="3200" dirty="0"/>
              <a:t>	…a long-term state of not having sufficient resources to afford food, 	reasonable living conditions or amenities or to participate in activities 	(such as access to attractive neighbourhoods and 	open spaces) which are 	taken for granted by others in their society.</a:t>
            </a:r>
          </a:p>
          <a:p>
            <a:pPr>
              <a:defRPr/>
            </a:pPr>
            <a:r>
              <a:rPr lang="en-GB" sz="3200" i="1" dirty="0"/>
              <a:t>Consider how between poverty/diet/health and have been researched</a:t>
            </a:r>
            <a:r>
              <a:rPr lang="en-GB" sz="3200" dirty="0"/>
              <a:t>: links have been made between multiple socioeconomic and environmental factors (see, for instance, </a:t>
            </a:r>
            <a:r>
              <a:rPr lang="en-GB" sz="3200" dirty="0" err="1"/>
              <a:t>Agwara</a:t>
            </a:r>
            <a:r>
              <a:rPr lang="en-GB" sz="3200" dirty="0"/>
              <a:t> et al., JRF, 2024; O’Donnell, 2024; van der Bend et al., 24)</a:t>
            </a:r>
          </a:p>
          <a:p>
            <a:pPr>
              <a:defRPr/>
            </a:pPr>
            <a:r>
              <a:rPr lang="en-GB" sz="3200" i="1" dirty="0"/>
              <a:t>Consider how you might influence people</a:t>
            </a:r>
            <a:r>
              <a:rPr lang="en-GB" sz="3200" dirty="0"/>
              <a:t>.  Various communication tools can be used in policy advocacy – the policy brief is one</a:t>
            </a:r>
          </a:p>
          <a:p>
            <a:pPr>
              <a:defRPr/>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CF12-3307-753C-DE50-61EF106C9842}"/>
              </a:ext>
            </a:extLst>
          </p:cNvPr>
          <p:cNvSpPr>
            <a:spLocks noGrp="1"/>
          </p:cNvSpPr>
          <p:nvPr>
            <p:ph type="title"/>
          </p:nvPr>
        </p:nvSpPr>
        <p:spPr>
          <a:xfrm>
            <a:off x="382385" y="274638"/>
            <a:ext cx="11200015" cy="782782"/>
          </a:xfrm>
        </p:spPr>
        <p:txBody>
          <a:bodyPr/>
          <a:lstStyle/>
          <a:p>
            <a:r>
              <a:rPr lang="en-GB" dirty="0"/>
              <a:t>Policy advocacy and communication tools</a:t>
            </a:r>
          </a:p>
        </p:txBody>
      </p:sp>
      <p:sp>
        <p:nvSpPr>
          <p:cNvPr id="3" name="Content Placeholder 2">
            <a:extLst>
              <a:ext uri="{FF2B5EF4-FFF2-40B4-BE49-F238E27FC236}">
                <a16:creationId xmlns:a16="http://schemas.microsoft.com/office/drawing/2014/main" id="{4C5C951E-2448-4F4C-86CC-1346B0ADB217}"/>
              </a:ext>
            </a:extLst>
          </p:cNvPr>
          <p:cNvSpPr>
            <a:spLocks noGrp="1"/>
          </p:cNvSpPr>
          <p:nvPr>
            <p:ph sz="quarter" idx="1"/>
          </p:nvPr>
        </p:nvSpPr>
        <p:spPr/>
        <p:txBody>
          <a:bodyPr/>
          <a:lstStyle/>
          <a:p>
            <a:endParaRPr lang="en-GB"/>
          </a:p>
        </p:txBody>
      </p:sp>
      <p:graphicFrame>
        <p:nvGraphicFramePr>
          <p:cNvPr id="4" name="Table 3">
            <a:extLst>
              <a:ext uri="{FF2B5EF4-FFF2-40B4-BE49-F238E27FC236}">
                <a16:creationId xmlns:a16="http://schemas.microsoft.com/office/drawing/2014/main" id="{D527731B-6F7D-E9C4-1A78-95C28E42D2A1}"/>
              </a:ext>
            </a:extLst>
          </p:cNvPr>
          <p:cNvGraphicFramePr>
            <a:graphicFrameLocks noGrp="1"/>
          </p:cNvGraphicFramePr>
          <p:nvPr>
            <p:extLst>
              <p:ext uri="{D42A27DB-BD31-4B8C-83A1-F6EECF244321}">
                <p14:modId xmlns:p14="http://schemas.microsoft.com/office/powerpoint/2010/main" val="1587659044"/>
              </p:ext>
            </p:extLst>
          </p:nvPr>
        </p:nvGraphicFramePr>
        <p:xfrm>
          <a:off x="382385" y="1057420"/>
          <a:ext cx="11427230" cy="5525943"/>
        </p:xfrm>
        <a:graphic>
          <a:graphicData uri="http://schemas.openxmlformats.org/drawingml/2006/table">
            <a:tbl>
              <a:tblPr firstRow="1" bandRow="1">
                <a:tableStyleId>{5C22544A-7EE6-4342-B048-85BDC9FD1C3A}</a:tableStyleId>
              </a:tblPr>
              <a:tblGrid>
                <a:gridCol w="2527106">
                  <a:extLst>
                    <a:ext uri="{9D8B030D-6E8A-4147-A177-3AD203B41FA5}">
                      <a16:colId xmlns:a16="http://schemas.microsoft.com/office/drawing/2014/main" val="1996682472"/>
                    </a:ext>
                  </a:extLst>
                </a:gridCol>
                <a:gridCol w="2966708">
                  <a:extLst>
                    <a:ext uri="{9D8B030D-6E8A-4147-A177-3AD203B41FA5}">
                      <a16:colId xmlns:a16="http://schemas.microsoft.com/office/drawing/2014/main" val="3923699509"/>
                    </a:ext>
                  </a:extLst>
                </a:gridCol>
                <a:gridCol w="2966708">
                  <a:extLst>
                    <a:ext uri="{9D8B030D-6E8A-4147-A177-3AD203B41FA5}">
                      <a16:colId xmlns:a16="http://schemas.microsoft.com/office/drawing/2014/main" val="2247931243"/>
                    </a:ext>
                  </a:extLst>
                </a:gridCol>
                <a:gridCol w="2966708">
                  <a:extLst>
                    <a:ext uri="{9D8B030D-6E8A-4147-A177-3AD203B41FA5}">
                      <a16:colId xmlns:a16="http://schemas.microsoft.com/office/drawing/2014/main" val="670824369"/>
                    </a:ext>
                  </a:extLst>
                </a:gridCol>
              </a:tblGrid>
              <a:tr h="1477662">
                <a:tc>
                  <a:txBody>
                    <a:bodyPr/>
                    <a:lstStyle/>
                    <a:p>
                      <a:r>
                        <a:rPr lang="en-GB" sz="3200" dirty="0"/>
                        <a:t>Audiences</a:t>
                      </a:r>
                    </a:p>
                  </a:txBody>
                  <a:tcPr/>
                </a:tc>
                <a:tc>
                  <a:txBody>
                    <a:bodyPr/>
                    <a:lstStyle/>
                    <a:p>
                      <a:r>
                        <a:rPr lang="en-GB" sz="3200" dirty="0"/>
                        <a:t>Experts</a:t>
                      </a:r>
                    </a:p>
                  </a:txBody>
                  <a:tcPr/>
                </a:tc>
                <a:tc>
                  <a:txBody>
                    <a:bodyPr/>
                    <a:lstStyle/>
                    <a:p>
                      <a:r>
                        <a:rPr lang="en-GB" sz="3200" dirty="0"/>
                        <a:t>Informed non-specialists</a:t>
                      </a:r>
                    </a:p>
                  </a:txBody>
                  <a:tcPr/>
                </a:tc>
                <a:tc>
                  <a:txBody>
                    <a:bodyPr/>
                    <a:lstStyle/>
                    <a:p>
                      <a:r>
                        <a:rPr lang="en-GB" sz="3200" dirty="0"/>
                        <a:t>The public</a:t>
                      </a:r>
                    </a:p>
                  </a:txBody>
                  <a:tcPr/>
                </a:tc>
                <a:extLst>
                  <a:ext uri="{0D108BD9-81ED-4DB2-BD59-A6C34878D82A}">
                    <a16:rowId xmlns:a16="http://schemas.microsoft.com/office/drawing/2014/main" val="178635134"/>
                  </a:ext>
                </a:extLst>
              </a:tr>
              <a:tr h="1323951">
                <a:tc>
                  <a:txBody>
                    <a:bodyPr/>
                    <a:lstStyle/>
                    <a:p>
                      <a:r>
                        <a:rPr lang="en-GB" sz="3200" dirty="0"/>
                        <a:t>Advocacy tool 1</a:t>
                      </a:r>
                    </a:p>
                  </a:txBody>
                  <a:tcPr/>
                </a:tc>
                <a:tc>
                  <a:txBody>
                    <a:bodyPr/>
                    <a:lstStyle/>
                    <a:p>
                      <a:r>
                        <a:rPr lang="en-GB" sz="3200" dirty="0"/>
                        <a:t>Policy study</a:t>
                      </a:r>
                    </a:p>
                  </a:txBody>
                  <a:tcPr/>
                </a:tc>
                <a:tc>
                  <a:txBody>
                    <a:bodyPr/>
                    <a:lstStyle/>
                    <a:p>
                      <a:r>
                        <a:rPr lang="en-GB" sz="3200" b="1" dirty="0"/>
                        <a:t>Policy brief</a:t>
                      </a:r>
                    </a:p>
                  </a:txBody>
                  <a:tcPr/>
                </a:tc>
                <a:tc>
                  <a:txBody>
                    <a:bodyPr/>
                    <a:lstStyle/>
                    <a:p>
                      <a:r>
                        <a:rPr lang="en-GB" sz="3200" dirty="0"/>
                        <a:t>Press release</a:t>
                      </a:r>
                    </a:p>
                  </a:txBody>
                  <a:tcPr/>
                </a:tc>
                <a:extLst>
                  <a:ext uri="{0D108BD9-81ED-4DB2-BD59-A6C34878D82A}">
                    <a16:rowId xmlns:a16="http://schemas.microsoft.com/office/drawing/2014/main" val="3647659965"/>
                  </a:ext>
                </a:extLst>
              </a:tr>
              <a:tr h="1323951">
                <a:tc>
                  <a:txBody>
                    <a:bodyPr/>
                    <a:lstStyle/>
                    <a:p>
                      <a:r>
                        <a:rPr lang="en-GB" sz="3200" dirty="0"/>
                        <a:t>Advocacy tool 2</a:t>
                      </a:r>
                    </a:p>
                  </a:txBody>
                  <a:tcPr/>
                </a:tc>
                <a:tc>
                  <a:txBody>
                    <a:bodyPr/>
                    <a:lstStyle/>
                    <a:p>
                      <a:r>
                        <a:rPr lang="en-GB" sz="3200" dirty="0"/>
                        <a:t>Meetings</a:t>
                      </a:r>
                    </a:p>
                  </a:txBody>
                  <a:tcPr/>
                </a:tc>
                <a:tc>
                  <a:txBody>
                    <a:bodyPr/>
                    <a:lstStyle/>
                    <a:p>
                      <a:r>
                        <a:rPr lang="en-GB" sz="3200" dirty="0"/>
                        <a:t>Meetings</a:t>
                      </a:r>
                    </a:p>
                  </a:txBody>
                  <a:tcPr/>
                </a:tc>
                <a:tc>
                  <a:txBody>
                    <a:bodyPr/>
                    <a:lstStyle/>
                    <a:p>
                      <a:r>
                        <a:rPr lang="en-GB" sz="3200" dirty="0"/>
                        <a:t>Lobbying associations</a:t>
                      </a:r>
                    </a:p>
                  </a:txBody>
                  <a:tcPr/>
                </a:tc>
                <a:extLst>
                  <a:ext uri="{0D108BD9-81ED-4DB2-BD59-A6C34878D82A}">
                    <a16:rowId xmlns:a16="http://schemas.microsoft.com/office/drawing/2014/main" val="1774280461"/>
                  </a:ext>
                </a:extLst>
              </a:tr>
              <a:tr h="1400379">
                <a:tc>
                  <a:txBody>
                    <a:bodyPr/>
                    <a:lstStyle/>
                    <a:p>
                      <a:r>
                        <a:rPr lang="en-GB" sz="3200" dirty="0"/>
                        <a:t>Advocacy tool 3</a:t>
                      </a:r>
                    </a:p>
                  </a:txBody>
                  <a:tcPr/>
                </a:tc>
                <a:tc>
                  <a:txBody>
                    <a:bodyPr/>
                    <a:lstStyle/>
                    <a:p>
                      <a:r>
                        <a:rPr lang="en-GB" sz="3200" dirty="0"/>
                        <a:t>Conference</a:t>
                      </a:r>
                    </a:p>
                  </a:txBody>
                  <a:tcPr/>
                </a:tc>
                <a:tc>
                  <a:txBody>
                    <a:bodyPr/>
                    <a:lstStyle/>
                    <a:p>
                      <a:r>
                        <a:rPr lang="en-GB" sz="3200" dirty="0"/>
                        <a:t>Conference</a:t>
                      </a:r>
                    </a:p>
                  </a:txBody>
                  <a:tcPr/>
                </a:tc>
                <a:tc>
                  <a:txBody>
                    <a:bodyPr/>
                    <a:lstStyle/>
                    <a:p>
                      <a:r>
                        <a:rPr lang="en-GB" sz="3200" dirty="0"/>
                        <a:t>Press conference &amp; social media</a:t>
                      </a:r>
                    </a:p>
                  </a:txBody>
                  <a:tcPr/>
                </a:tc>
                <a:extLst>
                  <a:ext uri="{0D108BD9-81ED-4DB2-BD59-A6C34878D82A}">
                    <a16:rowId xmlns:a16="http://schemas.microsoft.com/office/drawing/2014/main" val="415274176"/>
                  </a:ext>
                </a:extLst>
              </a:tr>
            </a:tbl>
          </a:graphicData>
        </a:graphic>
      </p:graphicFrame>
    </p:spTree>
    <p:extLst>
      <p:ext uri="{BB962C8B-B14F-4D97-AF65-F5344CB8AC3E}">
        <p14:creationId xmlns:p14="http://schemas.microsoft.com/office/powerpoint/2010/main" val="2241256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D57F7-1A9F-BB8B-0B9F-9226B24D0F62}"/>
              </a:ext>
            </a:extLst>
          </p:cNvPr>
          <p:cNvSpPr>
            <a:spLocks noGrp="1"/>
          </p:cNvSpPr>
          <p:nvPr>
            <p:ph type="title"/>
          </p:nvPr>
        </p:nvSpPr>
        <p:spPr>
          <a:xfrm>
            <a:off x="298580" y="274638"/>
            <a:ext cx="11283820" cy="540009"/>
          </a:xfrm>
        </p:spPr>
        <p:txBody>
          <a:bodyPr/>
          <a:lstStyle/>
          <a:p>
            <a:r>
              <a:rPr lang="en-GB" dirty="0"/>
              <a:t>The ‘policy brief’ – the potential benefits</a:t>
            </a:r>
          </a:p>
        </p:txBody>
      </p:sp>
      <p:sp>
        <p:nvSpPr>
          <p:cNvPr id="3" name="Content Placeholder 2">
            <a:extLst>
              <a:ext uri="{FF2B5EF4-FFF2-40B4-BE49-F238E27FC236}">
                <a16:creationId xmlns:a16="http://schemas.microsoft.com/office/drawing/2014/main" id="{1B711148-1B02-D5BA-2CB7-260A30FC1DA4}"/>
              </a:ext>
            </a:extLst>
          </p:cNvPr>
          <p:cNvSpPr>
            <a:spLocks noGrp="1"/>
          </p:cNvSpPr>
          <p:nvPr>
            <p:ph sz="quarter" idx="1"/>
          </p:nvPr>
        </p:nvSpPr>
        <p:spPr>
          <a:xfrm>
            <a:off x="298580" y="814648"/>
            <a:ext cx="11602268" cy="6043354"/>
          </a:xfrm>
        </p:spPr>
        <p:txBody>
          <a:bodyPr/>
          <a:lstStyle/>
          <a:p>
            <a:r>
              <a:rPr lang="en-GB" sz="3200" dirty="0"/>
              <a:t>Your reading suggests to you that policy briefs might be an option.  You learn of their use for supporting advocacy campaigns &amp; addressing the needs/interests of decision/policy makers; that they are short &amp; easy-to-use written documents; that they can be reviewed quickly.</a:t>
            </a:r>
          </a:p>
          <a:p>
            <a:r>
              <a:rPr lang="en-GB" sz="3200" dirty="0"/>
              <a:t>You learn that policy briefs are written by researchers, think tankers, civil servants as well as advocates (such as you)</a:t>
            </a:r>
          </a:p>
          <a:p>
            <a:r>
              <a:rPr lang="en-GB" sz="3200" dirty="0"/>
              <a:t>You learn that the development of policy briefs is often overseen by research directors, managers, donors or civil servants and that they seek to engage and persuade an </a:t>
            </a:r>
            <a:r>
              <a:rPr lang="en-GB" sz="3200" i="1" dirty="0"/>
              <a:t>informed</a:t>
            </a:r>
            <a:r>
              <a:rPr lang="en-GB" sz="3200" dirty="0"/>
              <a:t> but </a:t>
            </a:r>
            <a:r>
              <a:rPr lang="en-GB" sz="3200" i="1" dirty="0"/>
              <a:t>nonspecialist</a:t>
            </a:r>
            <a:r>
              <a:rPr lang="en-GB" sz="3200" dirty="0"/>
              <a:t> audience.  </a:t>
            </a:r>
          </a:p>
          <a:p>
            <a:r>
              <a:rPr lang="en-GB" sz="3200" dirty="0"/>
              <a:t>You decide that this is the best option at this stage.  Now you must decide what to write and how to write it	 </a:t>
            </a:r>
          </a:p>
          <a:p>
            <a:pPr marL="0" indent="0">
              <a:buNone/>
            </a:pPr>
            <a:r>
              <a:rPr lang="en-GB" sz="1400" dirty="0"/>
              <a:t>(Young and Quinn, 2017, Nannini and Houde, 2010)</a:t>
            </a:r>
          </a:p>
          <a:p>
            <a:pPr marL="0" indent="0">
              <a:buNone/>
            </a:pPr>
            <a:endParaRPr lang="en-GB" sz="3200" dirty="0"/>
          </a:p>
          <a:p>
            <a:endParaRPr lang="en-GB" dirty="0"/>
          </a:p>
        </p:txBody>
      </p:sp>
    </p:spTree>
    <p:extLst>
      <p:ext uri="{BB962C8B-B14F-4D97-AF65-F5344CB8AC3E}">
        <p14:creationId xmlns:p14="http://schemas.microsoft.com/office/powerpoint/2010/main" val="3449886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012" y="274638"/>
            <a:ext cx="9959788" cy="440257"/>
          </a:xfrm>
        </p:spPr>
        <p:txBody>
          <a:bodyPr>
            <a:normAutofit fontScale="90000"/>
          </a:bodyPr>
          <a:lstStyle/>
          <a:p>
            <a:r>
              <a:rPr lang="en-GB" dirty="0"/>
              <a:t>Writing the policy brief: audience, aims and style</a:t>
            </a:r>
          </a:p>
        </p:txBody>
      </p:sp>
      <p:sp>
        <p:nvSpPr>
          <p:cNvPr id="3" name="Content Placeholder 2"/>
          <p:cNvSpPr>
            <a:spLocks noGrp="1"/>
          </p:cNvSpPr>
          <p:nvPr>
            <p:ph sz="quarter" idx="1"/>
          </p:nvPr>
        </p:nvSpPr>
        <p:spPr>
          <a:xfrm>
            <a:off x="192008" y="714895"/>
            <a:ext cx="11807983" cy="6143105"/>
          </a:xfrm>
        </p:spPr>
        <p:txBody>
          <a:bodyPr>
            <a:normAutofit fontScale="92500" lnSpcReduction="10000"/>
          </a:bodyPr>
          <a:lstStyle/>
          <a:p>
            <a:r>
              <a:rPr lang="en-GB" sz="3200" dirty="0"/>
              <a:t>The literature of policy brief writing often makes reference to: communication of research findings; clear/succinct/professional style of writing (brevity) and non-specialist nature of readers.  The target audience might include:</a:t>
            </a:r>
          </a:p>
          <a:p>
            <a:pPr lvl="1"/>
            <a:r>
              <a:rPr lang="en-GB" sz="3000" dirty="0"/>
              <a:t>decision makers such as politicians and members of non-governmental organisations (NGOs); journalists.  These people might be familiar with the topic area, but lack specialist knowledge</a:t>
            </a:r>
          </a:p>
          <a:p>
            <a:pPr lvl="1"/>
            <a:r>
              <a:rPr lang="en-GB" sz="3000" dirty="0"/>
              <a:t>people who help make policy by contributing to/influencing/designing policy.  These might come from different sectors and/or levels, such as central/local government, multinational/local business, schools or hospitals</a:t>
            </a:r>
          </a:p>
          <a:p>
            <a:r>
              <a:rPr lang="en-GB" sz="3200" dirty="0"/>
              <a:t>The target audience seldom goes directly to the primary research (e.g. in specialist journals) but instead relies on intermediaries, with information accessed from, e.g., thinktanks, trusted advisors &amp;/or colleagues (i.e. those who </a:t>
            </a:r>
            <a:r>
              <a:rPr lang="en-GB" sz="3200" i="1" dirty="0"/>
              <a:t>have</a:t>
            </a:r>
            <a:r>
              <a:rPr lang="en-GB" sz="3200" dirty="0"/>
              <a:t> read/digested/interpreted the primary research)</a:t>
            </a:r>
          </a:p>
          <a:p>
            <a:pPr marL="0" indent="0">
              <a:buNone/>
            </a:pPr>
            <a:r>
              <a:rPr lang="en-GB" sz="1300" dirty="0"/>
              <a:t>(See</a:t>
            </a:r>
            <a:r>
              <a:rPr lang="en-GB" sz="1400" dirty="0"/>
              <a:t> Lavis et al., 2009; Damani et al., 2016; Young and Quinn, 2017</a:t>
            </a:r>
            <a:r>
              <a:rPr lang="en-GB" sz="1300" dirty="0"/>
              <a:t> Lamont, 2021;  Young and Quinn, 2017 Buse et al., 2024)</a:t>
            </a:r>
          </a:p>
        </p:txBody>
      </p:sp>
    </p:spTree>
    <p:extLst>
      <p:ext uri="{BB962C8B-B14F-4D97-AF65-F5344CB8AC3E}">
        <p14:creationId xmlns:p14="http://schemas.microsoft.com/office/powerpoint/2010/main" val="2434131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DA17-57C5-F33C-884A-D6AA387D085F}"/>
              </a:ext>
            </a:extLst>
          </p:cNvPr>
          <p:cNvSpPr>
            <a:spLocks noGrp="1"/>
          </p:cNvSpPr>
          <p:nvPr>
            <p:ph type="title"/>
          </p:nvPr>
        </p:nvSpPr>
        <p:spPr>
          <a:xfrm>
            <a:off x="382385" y="274639"/>
            <a:ext cx="11200015" cy="506758"/>
          </a:xfrm>
        </p:spPr>
        <p:txBody>
          <a:bodyPr/>
          <a:lstStyle/>
          <a:p>
            <a:r>
              <a:rPr lang="en-GB" dirty="0"/>
              <a:t>How to write a policy brief…</a:t>
            </a:r>
          </a:p>
        </p:txBody>
      </p:sp>
      <p:sp>
        <p:nvSpPr>
          <p:cNvPr id="3" name="Content Placeholder 2">
            <a:extLst>
              <a:ext uri="{FF2B5EF4-FFF2-40B4-BE49-F238E27FC236}">
                <a16:creationId xmlns:a16="http://schemas.microsoft.com/office/drawing/2014/main" id="{F50BA0BD-A9B8-5973-D085-69A314ECE4E1}"/>
              </a:ext>
            </a:extLst>
          </p:cNvPr>
          <p:cNvSpPr>
            <a:spLocks noGrp="1"/>
          </p:cNvSpPr>
          <p:nvPr>
            <p:ph sz="quarter" idx="1"/>
          </p:nvPr>
        </p:nvSpPr>
        <p:spPr>
          <a:xfrm>
            <a:off x="116378" y="781397"/>
            <a:ext cx="11853949" cy="5801965"/>
          </a:xfrm>
        </p:spPr>
        <p:txBody>
          <a:bodyPr/>
          <a:lstStyle/>
          <a:p>
            <a:r>
              <a:rPr lang="en-GB" sz="2800" dirty="0"/>
              <a:t>Relevant literature often refers to certain characteristics with regard to writing policy briefs, indicating that the latter should be: </a:t>
            </a:r>
          </a:p>
          <a:p>
            <a:pPr lvl="1"/>
            <a:r>
              <a:rPr lang="en-GB" sz="2600" b="1" dirty="0"/>
              <a:t>Engaging</a:t>
            </a:r>
            <a:r>
              <a:rPr lang="en-GB" sz="2600" dirty="0"/>
              <a:t>: important to give prominence to the main elements of research/analysis – </a:t>
            </a:r>
            <a:r>
              <a:rPr lang="en-GB" sz="2600" i="1" dirty="0"/>
              <a:t>aim to open with unexpected/striking facts</a:t>
            </a:r>
          </a:p>
          <a:p>
            <a:pPr lvl="1"/>
            <a:r>
              <a:rPr lang="en-GB" sz="2600" b="1" dirty="0"/>
              <a:t>Relevant &amp; focused:</a:t>
            </a:r>
            <a:r>
              <a:rPr lang="en-GB" sz="2600" dirty="0"/>
              <a:t> important to situate the brief in relevant current/contextual discussions – </a:t>
            </a:r>
            <a:r>
              <a:rPr lang="en-GB" sz="2600" i="1" dirty="0"/>
              <a:t>aim to link to audience discussions</a:t>
            </a:r>
          </a:p>
          <a:p>
            <a:pPr lvl="1"/>
            <a:r>
              <a:rPr lang="en-GB" sz="2600" b="1" dirty="0"/>
              <a:t>Professional not academic: </a:t>
            </a:r>
            <a:r>
              <a:rPr lang="en-GB" sz="2600" dirty="0"/>
              <a:t>readers less interested in research methodology/methods/analysis than in reliability of data &amp; in novel insights – </a:t>
            </a:r>
            <a:r>
              <a:rPr lang="en-GB" sz="2600" i="1" dirty="0"/>
              <a:t>aim to focus on the practical</a:t>
            </a:r>
          </a:p>
          <a:p>
            <a:pPr lvl="1"/>
            <a:r>
              <a:rPr lang="en-GB" sz="2600" b="1" dirty="0"/>
              <a:t>Succinct: </a:t>
            </a:r>
            <a:r>
              <a:rPr lang="en-GB" sz="2600" dirty="0"/>
              <a:t>readers often have busy jobs/little time to read lengthy reports (policy briefs are often around four to eight pages, </a:t>
            </a:r>
            <a:r>
              <a:rPr lang="en-GB" sz="2600" dirty="0" err="1"/>
              <a:t>ie</a:t>
            </a:r>
            <a:r>
              <a:rPr lang="en-GB" sz="2600" dirty="0"/>
              <a:t>. 1400 – 2800 words) – </a:t>
            </a:r>
            <a:r>
              <a:rPr lang="en-GB" sz="2600" i="1" dirty="0"/>
              <a:t>aim for brevity and focus</a:t>
            </a:r>
          </a:p>
          <a:p>
            <a:pPr lvl="1"/>
            <a:r>
              <a:rPr lang="en-GB" sz="2600" b="1" dirty="0"/>
              <a:t>Limited: </a:t>
            </a:r>
            <a:r>
              <a:rPr lang="en-GB" sz="2600" dirty="0"/>
              <a:t>in view of this brevity, information often limited to the most important aspects of the topic, i.e. the ‘tip of the iceberg’ – </a:t>
            </a:r>
            <a:r>
              <a:rPr lang="en-GB" sz="2600" i="1" dirty="0"/>
              <a:t>do not try to include everything</a:t>
            </a:r>
          </a:p>
          <a:p>
            <a:pPr marL="0" indent="0">
              <a:buNone/>
            </a:pPr>
            <a:endParaRPr lang="en-GB" dirty="0"/>
          </a:p>
        </p:txBody>
      </p:sp>
    </p:spTree>
    <p:extLst>
      <p:ext uri="{BB962C8B-B14F-4D97-AF65-F5344CB8AC3E}">
        <p14:creationId xmlns:p14="http://schemas.microsoft.com/office/powerpoint/2010/main" val="3089831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0E2F-3903-136D-4908-6A964AD36FA7}"/>
              </a:ext>
            </a:extLst>
          </p:cNvPr>
          <p:cNvSpPr>
            <a:spLocks noGrp="1"/>
          </p:cNvSpPr>
          <p:nvPr>
            <p:ph type="title"/>
          </p:nvPr>
        </p:nvSpPr>
        <p:spPr>
          <a:xfrm>
            <a:off x="415636" y="274638"/>
            <a:ext cx="11166764" cy="606511"/>
          </a:xfrm>
        </p:spPr>
        <p:txBody>
          <a:bodyPr/>
          <a:lstStyle/>
          <a:p>
            <a:r>
              <a:rPr lang="en-GB" dirty="0"/>
              <a:t>…continued…</a:t>
            </a:r>
          </a:p>
        </p:txBody>
      </p:sp>
      <p:sp>
        <p:nvSpPr>
          <p:cNvPr id="3" name="Content Placeholder 2">
            <a:extLst>
              <a:ext uri="{FF2B5EF4-FFF2-40B4-BE49-F238E27FC236}">
                <a16:creationId xmlns:a16="http://schemas.microsoft.com/office/drawing/2014/main" id="{3AAE68CC-E428-1CD1-CC0A-BA5C42185501}"/>
              </a:ext>
            </a:extLst>
          </p:cNvPr>
          <p:cNvSpPr>
            <a:spLocks noGrp="1"/>
          </p:cNvSpPr>
          <p:nvPr>
            <p:ph sz="quarter" idx="1"/>
          </p:nvPr>
        </p:nvSpPr>
        <p:spPr>
          <a:xfrm>
            <a:off x="216131" y="881149"/>
            <a:ext cx="11770821" cy="5702213"/>
          </a:xfrm>
        </p:spPr>
        <p:txBody>
          <a:bodyPr/>
          <a:lstStyle/>
          <a:p>
            <a:r>
              <a:rPr lang="en-GB" b="1" dirty="0"/>
              <a:t>Understandable</a:t>
            </a:r>
            <a:r>
              <a:rPr lang="en-GB" dirty="0"/>
              <a:t>: use of clear/simple language (avoid overly academic concepts) and well-explained/accessible arguments pitched at a knowledgeable (not academic) audience – </a:t>
            </a:r>
            <a:r>
              <a:rPr lang="en-GB" i="1" dirty="0"/>
              <a:t>use straightforward, jargon-free language</a:t>
            </a:r>
          </a:p>
          <a:p>
            <a:r>
              <a:rPr lang="en-GB" b="1" dirty="0"/>
              <a:t>Accessible: </a:t>
            </a:r>
            <a:r>
              <a:rPr lang="en-GB" dirty="0"/>
              <a:t>important to make the brief easy-to-use for the ‘skim reader’ and to highlight key areas, e.g. with multiple entry-points &amp; subtitles/visuals/tables/graphs etc – </a:t>
            </a:r>
            <a:r>
              <a:rPr lang="en-GB" i="1" dirty="0"/>
              <a:t>make main messages prominent</a:t>
            </a:r>
          </a:p>
          <a:p>
            <a:r>
              <a:rPr lang="en-GB" b="1" dirty="0"/>
              <a:t>Branded/promotional: </a:t>
            </a:r>
            <a:r>
              <a:rPr lang="en-GB" dirty="0"/>
              <a:t>marketing features often used, e.g. professional layout, use of colour, logos, photos, slogans, illustrative quotes: this enhances content but also brands the document (the layout of policy briefs from the same organisation are often similar), an important way of building recognition/reputation – </a:t>
            </a:r>
            <a:r>
              <a:rPr lang="en-GB" i="1" dirty="0"/>
              <a:t>add your own particular touches </a:t>
            </a:r>
          </a:p>
          <a:p>
            <a:r>
              <a:rPr lang="en-GB" b="1" dirty="0"/>
              <a:t>Practical/feasible: </a:t>
            </a:r>
            <a:r>
              <a:rPr lang="en-GB" dirty="0"/>
              <a:t>the brief is an action-oriented tool targeting policy practitioners; arguments must be based on what is happening in practice &amp; provide realistic recommendations/implications</a:t>
            </a:r>
            <a:r>
              <a:rPr lang="en-GB" b="1" dirty="0"/>
              <a:t> – </a:t>
            </a:r>
            <a:r>
              <a:rPr lang="en-GB" i="1" dirty="0"/>
              <a:t>aim to tackle the real issues</a:t>
            </a:r>
          </a:p>
        </p:txBody>
      </p:sp>
    </p:spTree>
    <p:extLst>
      <p:ext uri="{BB962C8B-B14F-4D97-AF65-F5344CB8AC3E}">
        <p14:creationId xmlns:p14="http://schemas.microsoft.com/office/powerpoint/2010/main" val="1439413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71B-33D0-984B-E6C0-EBF10DDAC9AD}"/>
              </a:ext>
            </a:extLst>
          </p:cNvPr>
          <p:cNvSpPr>
            <a:spLocks noGrp="1"/>
          </p:cNvSpPr>
          <p:nvPr>
            <p:ph type="title"/>
          </p:nvPr>
        </p:nvSpPr>
        <p:spPr>
          <a:xfrm>
            <a:off x="436728" y="274638"/>
            <a:ext cx="11145672" cy="871774"/>
          </a:xfrm>
        </p:spPr>
        <p:txBody>
          <a:bodyPr/>
          <a:lstStyle/>
          <a:p>
            <a:r>
              <a:rPr lang="en-GB" dirty="0"/>
              <a:t>At home</a:t>
            </a:r>
          </a:p>
        </p:txBody>
      </p:sp>
      <p:sp>
        <p:nvSpPr>
          <p:cNvPr id="3" name="Content Placeholder 2">
            <a:extLst>
              <a:ext uri="{FF2B5EF4-FFF2-40B4-BE49-F238E27FC236}">
                <a16:creationId xmlns:a16="http://schemas.microsoft.com/office/drawing/2014/main" id="{9E7E2E78-0126-4412-2F2E-2A9C75499D2C}"/>
              </a:ext>
            </a:extLst>
          </p:cNvPr>
          <p:cNvSpPr>
            <a:spLocks noGrp="1"/>
          </p:cNvSpPr>
          <p:nvPr>
            <p:ph sz="quarter" idx="1"/>
          </p:nvPr>
        </p:nvSpPr>
        <p:spPr>
          <a:xfrm>
            <a:off x="163773" y="1447800"/>
            <a:ext cx="11418627" cy="4572000"/>
          </a:xfrm>
        </p:spPr>
        <p:txBody>
          <a:bodyPr/>
          <a:lstStyle/>
          <a:p>
            <a:r>
              <a:rPr lang="en-GB" dirty="0"/>
              <a:t>Read the following policy brief regarding free school meals for primary school children in Wales: </a:t>
            </a:r>
          </a:p>
          <a:p>
            <a:pPr marL="0" indent="0">
              <a:buNone/>
            </a:pPr>
            <a:r>
              <a:rPr lang="en-GB" dirty="0"/>
              <a:t>	</a:t>
            </a:r>
            <a:r>
              <a:rPr lang="en-US" dirty="0"/>
              <a:t>Wales Centre for Public Policy (2023). </a:t>
            </a:r>
            <a:r>
              <a:rPr lang="en-US" i="1" dirty="0"/>
              <a:t> Policy Briefing August 2023.  Understanding the 	cost of universal primary free school meals</a:t>
            </a:r>
            <a:r>
              <a:rPr lang="en-US" dirty="0"/>
              <a:t>.  Cardiff: Wales Centre for Public Policy.  	Available at:   </a:t>
            </a:r>
            <a:r>
              <a:rPr lang="en-US" u="sng" dirty="0">
                <a:hlinkClick r:id="rId2"/>
              </a:rPr>
              <a:t>https://wcpp.org.uk/wp-content/uploads/2024/12/Policy-brief-	Understanding-the-cost-of-universal-primary-free-school-meals.pdf</a:t>
            </a:r>
            <a:r>
              <a:rPr lang="en-US" dirty="0"/>
              <a:t>  (Accessed: 10</a:t>
            </a:r>
            <a:r>
              <a:rPr lang="en-US" baseline="30000" dirty="0"/>
              <a:t>th</a:t>
            </a:r>
            <a:r>
              <a:rPr lang="en-US" dirty="0"/>
              <a:t> 	October, 2025). </a:t>
            </a:r>
            <a:endParaRPr lang="en-GB" dirty="0"/>
          </a:p>
          <a:p>
            <a:r>
              <a:rPr lang="en-GB" dirty="0"/>
              <a:t>Think of a health/care issue that interests you and which you would like to support</a:t>
            </a:r>
          </a:p>
          <a:p>
            <a:r>
              <a:rPr lang="en-GB" dirty="0"/>
              <a:t>Think about how you might go about writing a policy brief to raise awareness for this issue</a:t>
            </a:r>
          </a:p>
          <a:p>
            <a:endParaRPr lang="en-GB" dirty="0"/>
          </a:p>
        </p:txBody>
      </p:sp>
    </p:spTree>
    <p:extLst>
      <p:ext uri="{BB962C8B-B14F-4D97-AF65-F5344CB8AC3E}">
        <p14:creationId xmlns:p14="http://schemas.microsoft.com/office/powerpoint/2010/main" val="985407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6777</TotalTime>
  <Words>4125</Words>
  <Application>Microsoft Office PowerPoint</Application>
  <PresentationFormat>Widescreen</PresentationFormat>
  <Paragraphs>257</Paragraphs>
  <Slides>32</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Franklin Gothic Book</vt:lpstr>
      <vt:lpstr>Perpetua</vt:lpstr>
      <vt:lpstr>Times New Roman</vt:lpstr>
      <vt:lpstr>Wingdings 2</vt:lpstr>
      <vt:lpstr>Equity</vt:lpstr>
      <vt:lpstr>BMNS5010.  Practising Healthcare in Wales: People and Policy.   Academic year 2025/26. Lecture two: social and health policy, policy advocacy and policy briefs   </vt:lpstr>
      <vt:lpstr>Today</vt:lpstr>
      <vt:lpstr>The context/implications of care   </vt:lpstr>
      <vt:lpstr>NHS workforce across the UK</vt:lpstr>
      <vt:lpstr>The overall picture across the UK</vt:lpstr>
      <vt:lpstr>UK’s ‘mixed economy of care’ </vt:lpstr>
      <vt:lpstr>What is the link to policy?  What exactly does policy mean in a care context? </vt:lpstr>
      <vt:lpstr>The link to policy: you/your family are/have benefited from UK health/social policy if you have…</vt:lpstr>
      <vt:lpstr>PowerPoint Presentation</vt:lpstr>
      <vt:lpstr>PowerPoint Presentation</vt:lpstr>
      <vt:lpstr>Policy terminology</vt:lpstr>
      <vt:lpstr>Social policy and welfare </vt:lpstr>
      <vt:lpstr>So what exactly is health policy?</vt:lpstr>
      <vt:lpstr>First of all, it is important to think about the evidence required to advocate for change.  One important source of evidence comes from research.   </vt:lpstr>
      <vt:lpstr>PowerPoint Presentation</vt:lpstr>
      <vt:lpstr>The characteristics/process of research</vt:lpstr>
      <vt:lpstr>Defining research  </vt:lpstr>
      <vt:lpstr>Research literacy and evidence-based practice (EBP) </vt:lpstr>
      <vt:lpstr>Evidence-based practice (EBP)</vt:lpstr>
      <vt:lpstr>The Code (NMC, 2018a) and evidence</vt:lpstr>
      <vt:lpstr>Advocacy in nursing: a key role</vt:lpstr>
      <vt:lpstr>Policy advocacy</vt:lpstr>
      <vt:lpstr>A nurse’s plan to raise awareness about a health inequality in Wales</vt:lpstr>
      <vt:lpstr>How to think about advocating for change: some ideas</vt:lpstr>
      <vt:lpstr>In this instance you will need to consider poverty, diet and health and their inter-relation</vt:lpstr>
      <vt:lpstr>Policy advocacy and communication tools</vt:lpstr>
      <vt:lpstr>The ‘policy brief’ – the potential benefits</vt:lpstr>
      <vt:lpstr>Writing the policy brief: audience, aims and style</vt:lpstr>
      <vt:lpstr>How to write a policy brief…</vt:lpstr>
      <vt:lpstr>…continued…</vt:lpstr>
      <vt:lpstr>At home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173</cp:revision>
  <dcterms:created xsi:type="dcterms:W3CDTF">2021-08-31T06:51:44Z</dcterms:created>
  <dcterms:modified xsi:type="dcterms:W3CDTF">2025-10-10T09:11:01Z</dcterms:modified>
</cp:coreProperties>
</file>