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2" r:id="rId7"/>
    <p:sldId id="263" r:id="rId8"/>
    <p:sldId id="261" r:id="rId9"/>
    <p:sldId id="264" r:id="rId10"/>
    <p:sldId id="267" r:id="rId11"/>
    <p:sldId id="265" r:id="rId12"/>
    <p:sldId id="266" r:id="rId13"/>
    <p:sldId id="268" r:id="rId14"/>
    <p:sldId id="269" r:id="rId15"/>
    <p:sldId id="270" r:id="rId16"/>
    <p:sldId id="273" r:id="rId17"/>
    <p:sldId id="272" r:id="rId18"/>
    <p:sldId id="276" r:id="rId19"/>
    <p:sldId id="275" r:id="rId20"/>
    <p:sldId id="274"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8EE1D0-25E3-461B-859A-3EF2B365DF3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ED64CCB-D5C6-4CEB-9C2D-0EFBDA487ABF}">
      <dgm:prSet/>
      <dgm:spPr/>
      <dgm:t>
        <a:bodyPr/>
        <a:lstStyle/>
        <a:p>
          <a:r>
            <a:rPr lang="en-GB"/>
            <a:t>None of us were born knowing this stuff….we learn it as we need it and use it.</a:t>
          </a:r>
          <a:endParaRPr lang="en-US"/>
        </a:p>
      </dgm:t>
    </dgm:pt>
    <dgm:pt modelId="{FD744A90-29D3-43D3-BF54-BB38CBA97FFF}" type="parTrans" cxnId="{5A095E0F-D291-49B4-B8DA-9ACB5E85BDBC}">
      <dgm:prSet/>
      <dgm:spPr/>
      <dgm:t>
        <a:bodyPr/>
        <a:lstStyle/>
        <a:p>
          <a:endParaRPr lang="en-US"/>
        </a:p>
      </dgm:t>
    </dgm:pt>
    <dgm:pt modelId="{1C79A2C1-3777-40EF-85CF-1C3E049EC364}" type="sibTrans" cxnId="{5A095E0F-D291-49B4-B8DA-9ACB5E85BDBC}">
      <dgm:prSet/>
      <dgm:spPr/>
      <dgm:t>
        <a:bodyPr/>
        <a:lstStyle/>
        <a:p>
          <a:endParaRPr lang="en-US"/>
        </a:p>
      </dgm:t>
    </dgm:pt>
    <dgm:pt modelId="{67C2DE58-2336-476E-9417-F18B64460AF6}">
      <dgm:prSet/>
      <dgm:spPr/>
      <dgm:t>
        <a:bodyPr/>
        <a:lstStyle/>
        <a:p>
          <a:r>
            <a:rPr lang="en-GB"/>
            <a:t>Using such language indicates you are part of an academic community</a:t>
          </a:r>
          <a:endParaRPr lang="en-US"/>
        </a:p>
      </dgm:t>
    </dgm:pt>
    <dgm:pt modelId="{66615F31-53C9-4365-924E-88E11245B4DD}" type="parTrans" cxnId="{0228C92A-098E-473A-B468-8B7202E9275E}">
      <dgm:prSet/>
      <dgm:spPr/>
      <dgm:t>
        <a:bodyPr/>
        <a:lstStyle/>
        <a:p>
          <a:endParaRPr lang="en-US"/>
        </a:p>
      </dgm:t>
    </dgm:pt>
    <dgm:pt modelId="{38368107-3960-4A39-95F0-CF4365830885}" type="sibTrans" cxnId="{0228C92A-098E-473A-B468-8B7202E9275E}">
      <dgm:prSet/>
      <dgm:spPr/>
      <dgm:t>
        <a:bodyPr/>
        <a:lstStyle/>
        <a:p>
          <a:endParaRPr lang="en-US"/>
        </a:p>
      </dgm:t>
    </dgm:pt>
    <dgm:pt modelId="{93563DA6-93BE-44F5-AD32-91CB73CF71FF}">
      <dgm:prSet/>
      <dgm:spPr/>
      <dgm:t>
        <a:bodyPr/>
        <a:lstStyle/>
        <a:p>
          <a:r>
            <a:rPr lang="en-GB"/>
            <a:t>Such language is expected as part of ‘scholarship’</a:t>
          </a:r>
          <a:endParaRPr lang="en-US"/>
        </a:p>
      </dgm:t>
    </dgm:pt>
    <dgm:pt modelId="{A94FD0C4-61FF-45D3-BD27-93AE57D933FE}" type="parTrans" cxnId="{36129AD0-CA3F-47E6-AA11-DB5A56A764D8}">
      <dgm:prSet/>
      <dgm:spPr/>
      <dgm:t>
        <a:bodyPr/>
        <a:lstStyle/>
        <a:p>
          <a:endParaRPr lang="en-US"/>
        </a:p>
      </dgm:t>
    </dgm:pt>
    <dgm:pt modelId="{B54891CA-4595-4AE8-98C8-8752D69AA36E}" type="sibTrans" cxnId="{36129AD0-CA3F-47E6-AA11-DB5A56A764D8}">
      <dgm:prSet/>
      <dgm:spPr/>
      <dgm:t>
        <a:bodyPr/>
        <a:lstStyle/>
        <a:p>
          <a:endParaRPr lang="en-US"/>
        </a:p>
      </dgm:t>
    </dgm:pt>
    <dgm:pt modelId="{C88E4DED-EBB4-48A6-84CD-4F9E9784CF06}">
      <dgm:prSet/>
      <dgm:spPr/>
      <dgm:t>
        <a:bodyPr/>
        <a:lstStyle/>
        <a:p>
          <a:r>
            <a:rPr lang="en-GB"/>
            <a:t>You will read it, use it to write and when you give presentations.</a:t>
          </a:r>
          <a:endParaRPr lang="en-US"/>
        </a:p>
      </dgm:t>
    </dgm:pt>
    <dgm:pt modelId="{38DB44DC-1552-4F62-8578-87866C98EAB2}" type="parTrans" cxnId="{33450225-AA5C-47B5-858F-13E7C7803D57}">
      <dgm:prSet/>
      <dgm:spPr/>
      <dgm:t>
        <a:bodyPr/>
        <a:lstStyle/>
        <a:p>
          <a:endParaRPr lang="en-US"/>
        </a:p>
      </dgm:t>
    </dgm:pt>
    <dgm:pt modelId="{5279380C-2307-4D7F-BAA4-C82AB066FFF5}" type="sibTrans" cxnId="{33450225-AA5C-47B5-858F-13E7C7803D57}">
      <dgm:prSet/>
      <dgm:spPr/>
      <dgm:t>
        <a:bodyPr/>
        <a:lstStyle/>
        <a:p>
          <a:endParaRPr lang="en-US"/>
        </a:p>
      </dgm:t>
    </dgm:pt>
    <dgm:pt modelId="{68062A97-354D-4EF9-AC41-B673708420B2}" type="pres">
      <dgm:prSet presAssocID="{CA8EE1D0-25E3-461B-859A-3EF2B365DF3B}" presName="vert0" presStyleCnt="0">
        <dgm:presLayoutVars>
          <dgm:dir/>
          <dgm:animOne val="branch"/>
          <dgm:animLvl val="lvl"/>
        </dgm:presLayoutVars>
      </dgm:prSet>
      <dgm:spPr/>
    </dgm:pt>
    <dgm:pt modelId="{05CFF795-8E9F-4A8A-94F2-D3C7430743E8}" type="pres">
      <dgm:prSet presAssocID="{6ED64CCB-D5C6-4CEB-9C2D-0EFBDA487ABF}" presName="thickLine" presStyleLbl="alignNode1" presStyleIdx="0" presStyleCnt="4"/>
      <dgm:spPr/>
    </dgm:pt>
    <dgm:pt modelId="{9F0ACF9C-C70A-411F-BD9E-348AE3D1051B}" type="pres">
      <dgm:prSet presAssocID="{6ED64CCB-D5C6-4CEB-9C2D-0EFBDA487ABF}" presName="horz1" presStyleCnt="0"/>
      <dgm:spPr/>
    </dgm:pt>
    <dgm:pt modelId="{4D873FAF-8D20-458E-993C-6F822653D218}" type="pres">
      <dgm:prSet presAssocID="{6ED64CCB-D5C6-4CEB-9C2D-0EFBDA487ABF}" presName="tx1" presStyleLbl="revTx" presStyleIdx="0" presStyleCnt="4"/>
      <dgm:spPr/>
    </dgm:pt>
    <dgm:pt modelId="{8C70EF47-6EF1-48E1-AEEB-ADD7AD37635D}" type="pres">
      <dgm:prSet presAssocID="{6ED64CCB-D5C6-4CEB-9C2D-0EFBDA487ABF}" presName="vert1" presStyleCnt="0"/>
      <dgm:spPr/>
    </dgm:pt>
    <dgm:pt modelId="{23C51E1D-80B0-4AB0-B0FD-0EE27F67BE5C}" type="pres">
      <dgm:prSet presAssocID="{67C2DE58-2336-476E-9417-F18B64460AF6}" presName="thickLine" presStyleLbl="alignNode1" presStyleIdx="1" presStyleCnt="4"/>
      <dgm:spPr/>
    </dgm:pt>
    <dgm:pt modelId="{99D6B4CA-2E77-49E2-BFA3-360F80C2C2B0}" type="pres">
      <dgm:prSet presAssocID="{67C2DE58-2336-476E-9417-F18B64460AF6}" presName="horz1" presStyleCnt="0"/>
      <dgm:spPr/>
    </dgm:pt>
    <dgm:pt modelId="{17858481-580D-4658-9408-F083C8B44ED9}" type="pres">
      <dgm:prSet presAssocID="{67C2DE58-2336-476E-9417-F18B64460AF6}" presName="tx1" presStyleLbl="revTx" presStyleIdx="1" presStyleCnt="4"/>
      <dgm:spPr/>
    </dgm:pt>
    <dgm:pt modelId="{7535D8F7-CC86-4EFA-AB95-52208608028E}" type="pres">
      <dgm:prSet presAssocID="{67C2DE58-2336-476E-9417-F18B64460AF6}" presName="vert1" presStyleCnt="0"/>
      <dgm:spPr/>
    </dgm:pt>
    <dgm:pt modelId="{C6EB381D-F5E2-44E6-9FAB-EADBDD1B052D}" type="pres">
      <dgm:prSet presAssocID="{93563DA6-93BE-44F5-AD32-91CB73CF71FF}" presName="thickLine" presStyleLbl="alignNode1" presStyleIdx="2" presStyleCnt="4"/>
      <dgm:spPr/>
    </dgm:pt>
    <dgm:pt modelId="{EED8D7C7-E3F8-4075-84DA-CF2125E162F0}" type="pres">
      <dgm:prSet presAssocID="{93563DA6-93BE-44F5-AD32-91CB73CF71FF}" presName="horz1" presStyleCnt="0"/>
      <dgm:spPr/>
    </dgm:pt>
    <dgm:pt modelId="{17637FA1-0EA4-4BB3-9EF4-7A11F386CFBD}" type="pres">
      <dgm:prSet presAssocID="{93563DA6-93BE-44F5-AD32-91CB73CF71FF}" presName="tx1" presStyleLbl="revTx" presStyleIdx="2" presStyleCnt="4"/>
      <dgm:spPr/>
    </dgm:pt>
    <dgm:pt modelId="{DF9D4C5C-7213-40B4-864A-519D5122F7D8}" type="pres">
      <dgm:prSet presAssocID="{93563DA6-93BE-44F5-AD32-91CB73CF71FF}" presName="vert1" presStyleCnt="0"/>
      <dgm:spPr/>
    </dgm:pt>
    <dgm:pt modelId="{F16A274E-47E8-4EBB-BB8F-578E38E3D041}" type="pres">
      <dgm:prSet presAssocID="{C88E4DED-EBB4-48A6-84CD-4F9E9784CF06}" presName="thickLine" presStyleLbl="alignNode1" presStyleIdx="3" presStyleCnt="4"/>
      <dgm:spPr/>
    </dgm:pt>
    <dgm:pt modelId="{F34AE146-E25C-4AE8-A763-88F115E2914E}" type="pres">
      <dgm:prSet presAssocID="{C88E4DED-EBB4-48A6-84CD-4F9E9784CF06}" presName="horz1" presStyleCnt="0"/>
      <dgm:spPr/>
    </dgm:pt>
    <dgm:pt modelId="{4B6647BF-D73C-4C67-B53B-B91C0029E06B}" type="pres">
      <dgm:prSet presAssocID="{C88E4DED-EBB4-48A6-84CD-4F9E9784CF06}" presName="tx1" presStyleLbl="revTx" presStyleIdx="3" presStyleCnt="4"/>
      <dgm:spPr/>
    </dgm:pt>
    <dgm:pt modelId="{0BE9F847-5D1A-457F-8101-6B9CF8286942}" type="pres">
      <dgm:prSet presAssocID="{C88E4DED-EBB4-48A6-84CD-4F9E9784CF06}" presName="vert1" presStyleCnt="0"/>
      <dgm:spPr/>
    </dgm:pt>
  </dgm:ptLst>
  <dgm:cxnLst>
    <dgm:cxn modelId="{5A095E0F-D291-49B4-B8DA-9ACB5E85BDBC}" srcId="{CA8EE1D0-25E3-461B-859A-3EF2B365DF3B}" destId="{6ED64CCB-D5C6-4CEB-9C2D-0EFBDA487ABF}" srcOrd="0" destOrd="0" parTransId="{FD744A90-29D3-43D3-BF54-BB38CBA97FFF}" sibTransId="{1C79A2C1-3777-40EF-85CF-1C3E049EC364}"/>
    <dgm:cxn modelId="{33450225-AA5C-47B5-858F-13E7C7803D57}" srcId="{CA8EE1D0-25E3-461B-859A-3EF2B365DF3B}" destId="{C88E4DED-EBB4-48A6-84CD-4F9E9784CF06}" srcOrd="3" destOrd="0" parTransId="{38DB44DC-1552-4F62-8578-87866C98EAB2}" sibTransId="{5279380C-2307-4D7F-BAA4-C82AB066FFF5}"/>
    <dgm:cxn modelId="{2897AA2A-EB3B-4FAF-A328-FAEB24270631}" type="presOf" srcId="{6ED64CCB-D5C6-4CEB-9C2D-0EFBDA487ABF}" destId="{4D873FAF-8D20-458E-993C-6F822653D218}" srcOrd="0" destOrd="0" presId="urn:microsoft.com/office/officeart/2008/layout/LinedList"/>
    <dgm:cxn modelId="{0228C92A-098E-473A-B468-8B7202E9275E}" srcId="{CA8EE1D0-25E3-461B-859A-3EF2B365DF3B}" destId="{67C2DE58-2336-476E-9417-F18B64460AF6}" srcOrd="1" destOrd="0" parTransId="{66615F31-53C9-4365-924E-88E11245B4DD}" sibTransId="{38368107-3960-4A39-95F0-CF4365830885}"/>
    <dgm:cxn modelId="{378B3D5F-D60C-41AE-A20B-EBD96E4500C2}" type="presOf" srcId="{93563DA6-93BE-44F5-AD32-91CB73CF71FF}" destId="{17637FA1-0EA4-4BB3-9EF4-7A11F386CFBD}" srcOrd="0" destOrd="0" presId="urn:microsoft.com/office/officeart/2008/layout/LinedList"/>
    <dgm:cxn modelId="{1AF777C2-8F03-4EC5-8CE1-6182C9C788AE}" type="presOf" srcId="{C88E4DED-EBB4-48A6-84CD-4F9E9784CF06}" destId="{4B6647BF-D73C-4C67-B53B-B91C0029E06B}" srcOrd="0" destOrd="0" presId="urn:microsoft.com/office/officeart/2008/layout/LinedList"/>
    <dgm:cxn modelId="{36129AD0-CA3F-47E6-AA11-DB5A56A764D8}" srcId="{CA8EE1D0-25E3-461B-859A-3EF2B365DF3B}" destId="{93563DA6-93BE-44F5-AD32-91CB73CF71FF}" srcOrd="2" destOrd="0" parTransId="{A94FD0C4-61FF-45D3-BD27-93AE57D933FE}" sibTransId="{B54891CA-4595-4AE8-98C8-8752D69AA36E}"/>
    <dgm:cxn modelId="{F46CD5D5-5CD6-4CD9-B41A-160841114CBA}" type="presOf" srcId="{67C2DE58-2336-476E-9417-F18B64460AF6}" destId="{17858481-580D-4658-9408-F083C8B44ED9}" srcOrd="0" destOrd="0" presId="urn:microsoft.com/office/officeart/2008/layout/LinedList"/>
    <dgm:cxn modelId="{A6A438FF-4F92-4D23-AFB8-69BB7C0F2FB1}" type="presOf" srcId="{CA8EE1D0-25E3-461B-859A-3EF2B365DF3B}" destId="{68062A97-354D-4EF9-AC41-B673708420B2}" srcOrd="0" destOrd="0" presId="urn:microsoft.com/office/officeart/2008/layout/LinedList"/>
    <dgm:cxn modelId="{4D97A086-148C-44F4-A438-13D6081E7201}" type="presParOf" srcId="{68062A97-354D-4EF9-AC41-B673708420B2}" destId="{05CFF795-8E9F-4A8A-94F2-D3C7430743E8}" srcOrd="0" destOrd="0" presId="urn:microsoft.com/office/officeart/2008/layout/LinedList"/>
    <dgm:cxn modelId="{FA8ACCD1-3244-4470-9078-B1C47886692C}" type="presParOf" srcId="{68062A97-354D-4EF9-AC41-B673708420B2}" destId="{9F0ACF9C-C70A-411F-BD9E-348AE3D1051B}" srcOrd="1" destOrd="0" presId="urn:microsoft.com/office/officeart/2008/layout/LinedList"/>
    <dgm:cxn modelId="{B0247080-DE95-46AF-9677-FED0D77C00F3}" type="presParOf" srcId="{9F0ACF9C-C70A-411F-BD9E-348AE3D1051B}" destId="{4D873FAF-8D20-458E-993C-6F822653D218}" srcOrd="0" destOrd="0" presId="urn:microsoft.com/office/officeart/2008/layout/LinedList"/>
    <dgm:cxn modelId="{3DD2400D-37B9-4F71-913B-096729248121}" type="presParOf" srcId="{9F0ACF9C-C70A-411F-BD9E-348AE3D1051B}" destId="{8C70EF47-6EF1-48E1-AEEB-ADD7AD37635D}" srcOrd="1" destOrd="0" presId="urn:microsoft.com/office/officeart/2008/layout/LinedList"/>
    <dgm:cxn modelId="{43E6ED64-777B-4FC5-888A-641180E765B6}" type="presParOf" srcId="{68062A97-354D-4EF9-AC41-B673708420B2}" destId="{23C51E1D-80B0-4AB0-B0FD-0EE27F67BE5C}" srcOrd="2" destOrd="0" presId="urn:microsoft.com/office/officeart/2008/layout/LinedList"/>
    <dgm:cxn modelId="{B48AC138-AC99-42A5-8398-59697F3D3C03}" type="presParOf" srcId="{68062A97-354D-4EF9-AC41-B673708420B2}" destId="{99D6B4CA-2E77-49E2-BFA3-360F80C2C2B0}" srcOrd="3" destOrd="0" presId="urn:microsoft.com/office/officeart/2008/layout/LinedList"/>
    <dgm:cxn modelId="{76D4956C-0019-4B00-80BB-AD30B698A1D6}" type="presParOf" srcId="{99D6B4CA-2E77-49E2-BFA3-360F80C2C2B0}" destId="{17858481-580D-4658-9408-F083C8B44ED9}" srcOrd="0" destOrd="0" presId="urn:microsoft.com/office/officeart/2008/layout/LinedList"/>
    <dgm:cxn modelId="{47C15564-4838-47A5-8476-7EB1B4EC142E}" type="presParOf" srcId="{99D6B4CA-2E77-49E2-BFA3-360F80C2C2B0}" destId="{7535D8F7-CC86-4EFA-AB95-52208608028E}" srcOrd="1" destOrd="0" presId="urn:microsoft.com/office/officeart/2008/layout/LinedList"/>
    <dgm:cxn modelId="{C77FF468-0BF1-44D1-8F0E-E8ABA7012B35}" type="presParOf" srcId="{68062A97-354D-4EF9-AC41-B673708420B2}" destId="{C6EB381D-F5E2-44E6-9FAB-EADBDD1B052D}" srcOrd="4" destOrd="0" presId="urn:microsoft.com/office/officeart/2008/layout/LinedList"/>
    <dgm:cxn modelId="{F0551746-9BCC-41F8-B31A-CBE4745CDC81}" type="presParOf" srcId="{68062A97-354D-4EF9-AC41-B673708420B2}" destId="{EED8D7C7-E3F8-4075-84DA-CF2125E162F0}" srcOrd="5" destOrd="0" presId="urn:microsoft.com/office/officeart/2008/layout/LinedList"/>
    <dgm:cxn modelId="{DC88D852-9FCC-4722-AF00-6744887BA9FF}" type="presParOf" srcId="{EED8D7C7-E3F8-4075-84DA-CF2125E162F0}" destId="{17637FA1-0EA4-4BB3-9EF4-7A11F386CFBD}" srcOrd="0" destOrd="0" presId="urn:microsoft.com/office/officeart/2008/layout/LinedList"/>
    <dgm:cxn modelId="{BD06EA7D-124D-4B3B-8A81-7F26B0A721E9}" type="presParOf" srcId="{EED8D7C7-E3F8-4075-84DA-CF2125E162F0}" destId="{DF9D4C5C-7213-40B4-864A-519D5122F7D8}" srcOrd="1" destOrd="0" presId="urn:microsoft.com/office/officeart/2008/layout/LinedList"/>
    <dgm:cxn modelId="{B7AD0840-DBE3-4B6C-AEC7-E40ADA0F6702}" type="presParOf" srcId="{68062A97-354D-4EF9-AC41-B673708420B2}" destId="{F16A274E-47E8-4EBB-BB8F-578E38E3D041}" srcOrd="6" destOrd="0" presId="urn:microsoft.com/office/officeart/2008/layout/LinedList"/>
    <dgm:cxn modelId="{500248B2-3728-446B-A539-651E22888D69}" type="presParOf" srcId="{68062A97-354D-4EF9-AC41-B673708420B2}" destId="{F34AE146-E25C-4AE8-A763-88F115E2914E}" srcOrd="7" destOrd="0" presId="urn:microsoft.com/office/officeart/2008/layout/LinedList"/>
    <dgm:cxn modelId="{D2A9F631-3F72-420A-B3D4-06F9E4A92D09}" type="presParOf" srcId="{F34AE146-E25C-4AE8-A763-88F115E2914E}" destId="{4B6647BF-D73C-4C67-B53B-B91C0029E06B}" srcOrd="0" destOrd="0" presId="urn:microsoft.com/office/officeart/2008/layout/LinedList"/>
    <dgm:cxn modelId="{3A079161-FB1B-44DC-BCE2-525CD21A470D}" type="presParOf" srcId="{F34AE146-E25C-4AE8-A763-88F115E2914E}" destId="{0BE9F847-5D1A-457F-8101-6B9CF828694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5B48FE-2006-423A-A8D3-5A46664261F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F86A004-2C80-4A91-9019-443749C9B276}">
      <dgm:prSet/>
      <dgm:spPr/>
      <dgm:t>
        <a:bodyPr/>
        <a:lstStyle/>
        <a:p>
          <a:r>
            <a:rPr lang="en-GB"/>
            <a:t>Academic writing is a formal type of communication.</a:t>
          </a:r>
          <a:endParaRPr lang="en-US"/>
        </a:p>
      </dgm:t>
    </dgm:pt>
    <dgm:pt modelId="{F33DB3EF-46BB-4036-8792-7C4BBE6F4769}" type="parTrans" cxnId="{66441CFD-BEAE-4956-8188-63507A6C9E36}">
      <dgm:prSet/>
      <dgm:spPr/>
      <dgm:t>
        <a:bodyPr/>
        <a:lstStyle/>
        <a:p>
          <a:endParaRPr lang="en-US"/>
        </a:p>
      </dgm:t>
    </dgm:pt>
    <dgm:pt modelId="{508749C3-F0E2-48F2-B122-D2D630A9FBD9}" type="sibTrans" cxnId="{66441CFD-BEAE-4956-8188-63507A6C9E36}">
      <dgm:prSet/>
      <dgm:spPr/>
      <dgm:t>
        <a:bodyPr/>
        <a:lstStyle/>
        <a:p>
          <a:endParaRPr lang="en-US"/>
        </a:p>
      </dgm:t>
    </dgm:pt>
    <dgm:pt modelId="{72F3ED12-770D-4FC2-BACE-28EF4842F6FD}">
      <dgm:prSet/>
      <dgm:spPr/>
      <dgm:t>
        <a:bodyPr/>
        <a:lstStyle/>
        <a:p>
          <a:r>
            <a:rPr lang="en-GB"/>
            <a:t>Not colloquial  </a:t>
          </a:r>
          <a:endParaRPr lang="en-US"/>
        </a:p>
      </dgm:t>
    </dgm:pt>
    <dgm:pt modelId="{7F707C00-5765-437D-8F29-960705827AF3}" type="parTrans" cxnId="{AFAB8A38-C1EC-4D3C-B37E-A71A174D4060}">
      <dgm:prSet/>
      <dgm:spPr/>
      <dgm:t>
        <a:bodyPr/>
        <a:lstStyle/>
        <a:p>
          <a:endParaRPr lang="en-US"/>
        </a:p>
      </dgm:t>
    </dgm:pt>
    <dgm:pt modelId="{18455C28-CF6D-4C16-AA5B-55A042A175B0}" type="sibTrans" cxnId="{AFAB8A38-C1EC-4D3C-B37E-A71A174D4060}">
      <dgm:prSet/>
      <dgm:spPr/>
      <dgm:t>
        <a:bodyPr/>
        <a:lstStyle/>
        <a:p>
          <a:endParaRPr lang="en-US"/>
        </a:p>
      </dgm:t>
    </dgm:pt>
    <dgm:pt modelId="{6B7F0A4B-4023-4AB2-B744-AEE508E74EEB}">
      <dgm:prSet/>
      <dgm:spPr/>
      <dgm:t>
        <a:bodyPr/>
        <a:lstStyle/>
        <a:p>
          <a:r>
            <a:rPr lang="en-GB"/>
            <a:t>It is used to communicate information and arguments in written format, and in formal presentations. </a:t>
          </a:r>
          <a:endParaRPr lang="en-US"/>
        </a:p>
      </dgm:t>
    </dgm:pt>
    <dgm:pt modelId="{83583FEE-C96E-43EF-AFCE-19F2D5BBE6C4}" type="parTrans" cxnId="{F86C8A70-5EBE-4DDC-84E7-333D8C4B2E15}">
      <dgm:prSet/>
      <dgm:spPr/>
      <dgm:t>
        <a:bodyPr/>
        <a:lstStyle/>
        <a:p>
          <a:endParaRPr lang="en-US"/>
        </a:p>
      </dgm:t>
    </dgm:pt>
    <dgm:pt modelId="{61656F16-A3D4-49A6-9307-BB9264C1B14F}" type="sibTrans" cxnId="{F86C8A70-5EBE-4DDC-84E7-333D8C4B2E15}">
      <dgm:prSet/>
      <dgm:spPr/>
      <dgm:t>
        <a:bodyPr/>
        <a:lstStyle/>
        <a:p>
          <a:endParaRPr lang="en-US"/>
        </a:p>
      </dgm:t>
    </dgm:pt>
    <dgm:pt modelId="{7508A478-00F7-4A5A-B9F9-BF08167B27D9}">
      <dgm:prSet/>
      <dgm:spPr/>
      <dgm:t>
        <a:bodyPr/>
        <a:lstStyle/>
        <a:p>
          <a:r>
            <a:rPr lang="en-GB"/>
            <a:t>It is the type of writing you will read in academic journals and books.</a:t>
          </a:r>
          <a:endParaRPr lang="en-US"/>
        </a:p>
      </dgm:t>
    </dgm:pt>
    <dgm:pt modelId="{33D05F75-0473-4D07-9265-119692E5FE56}" type="parTrans" cxnId="{5233C075-AEAF-4140-B7AA-2B584972363E}">
      <dgm:prSet/>
      <dgm:spPr/>
      <dgm:t>
        <a:bodyPr/>
        <a:lstStyle/>
        <a:p>
          <a:endParaRPr lang="en-US"/>
        </a:p>
      </dgm:t>
    </dgm:pt>
    <dgm:pt modelId="{B4903CDA-E841-4B92-98C9-7F02F7BA419C}" type="sibTrans" cxnId="{5233C075-AEAF-4140-B7AA-2B584972363E}">
      <dgm:prSet/>
      <dgm:spPr/>
      <dgm:t>
        <a:bodyPr/>
        <a:lstStyle/>
        <a:p>
          <a:endParaRPr lang="en-US"/>
        </a:p>
      </dgm:t>
    </dgm:pt>
    <dgm:pt modelId="{A1143B41-0DE5-4F94-B905-3BCF707A3499}" type="pres">
      <dgm:prSet presAssocID="{9D5B48FE-2006-423A-A8D3-5A46664261FA}" presName="root" presStyleCnt="0">
        <dgm:presLayoutVars>
          <dgm:dir/>
          <dgm:resizeHandles val="exact"/>
        </dgm:presLayoutVars>
      </dgm:prSet>
      <dgm:spPr/>
    </dgm:pt>
    <dgm:pt modelId="{EA392D4D-F513-45DD-8E52-0B89B62F135A}" type="pres">
      <dgm:prSet presAssocID="{5F86A004-2C80-4A91-9019-443749C9B276}" presName="compNode" presStyleCnt="0"/>
      <dgm:spPr/>
    </dgm:pt>
    <dgm:pt modelId="{6B02572B-99B1-4B10-A2EB-78B51AD5B06F}" type="pres">
      <dgm:prSet presAssocID="{5F86A004-2C80-4A91-9019-443749C9B276}" presName="bgRect" presStyleLbl="bgShp" presStyleIdx="0" presStyleCnt="3"/>
      <dgm:spPr/>
    </dgm:pt>
    <dgm:pt modelId="{D2D86FCC-A42A-44C8-B2B6-01112A631C9D}" type="pres">
      <dgm:prSet presAssocID="{5F86A004-2C80-4A91-9019-443749C9B27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C338D0C1-F030-4F03-8BA1-96638E183B45}" type="pres">
      <dgm:prSet presAssocID="{5F86A004-2C80-4A91-9019-443749C9B276}" presName="spaceRect" presStyleCnt="0"/>
      <dgm:spPr/>
    </dgm:pt>
    <dgm:pt modelId="{8968965C-AA6C-457F-B88D-81D1407466B8}" type="pres">
      <dgm:prSet presAssocID="{5F86A004-2C80-4A91-9019-443749C9B276}" presName="parTx" presStyleLbl="revTx" presStyleIdx="0" presStyleCnt="4">
        <dgm:presLayoutVars>
          <dgm:chMax val="0"/>
          <dgm:chPref val="0"/>
        </dgm:presLayoutVars>
      </dgm:prSet>
      <dgm:spPr/>
    </dgm:pt>
    <dgm:pt modelId="{C183E2AF-AC26-47A1-9B4F-308A4968F022}" type="pres">
      <dgm:prSet presAssocID="{5F86A004-2C80-4A91-9019-443749C9B276}" presName="desTx" presStyleLbl="revTx" presStyleIdx="1" presStyleCnt="4">
        <dgm:presLayoutVars/>
      </dgm:prSet>
      <dgm:spPr/>
    </dgm:pt>
    <dgm:pt modelId="{A834E5B6-10AB-4CE4-A51A-60C3F1BAC60C}" type="pres">
      <dgm:prSet presAssocID="{508749C3-F0E2-48F2-B122-D2D630A9FBD9}" presName="sibTrans" presStyleCnt="0"/>
      <dgm:spPr/>
    </dgm:pt>
    <dgm:pt modelId="{AB071DE0-DAC5-4CBC-A35C-4B13B291A145}" type="pres">
      <dgm:prSet presAssocID="{6B7F0A4B-4023-4AB2-B744-AEE508E74EEB}" presName="compNode" presStyleCnt="0"/>
      <dgm:spPr/>
    </dgm:pt>
    <dgm:pt modelId="{ED3E8F91-C1E4-4598-BDB9-400B59BA20DA}" type="pres">
      <dgm:prSet presAssocID="{6B7F0A4B-4023-4AB2-B744-AEE508E74EEB}" presName="bgRect" presStyleLbl="bgShp" presStyleIdx="1" presStyleCnt="3"/>
      <dgm:spPr/>
    </dgm:pt>
    <dgm:pt modelId="{E43A6D36-C913-40EC-AEC4-8864C18260FB}" type="pres">
      <dgm:prSet presAssocID="{6B7F0A4B-4023-4AB2-B744-AEE508E74E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ypewriter"/>
        </a:ext>
      </dgm:extLst>
    </dgm:pt>
    <dgm:pt modelId="{88E25B2F-A875-41A3-A0AC-81B08BB35E25}" type="pres">
      <dgm:prSet presAssocID="{6B7F0A4B-4023-4AB2-B744-AEE508E74EEB}" presName="spaceRect" presStyleCnt="0"/>
      <dgm:spPr/>
    </dgm:pt>
    <dgm:pt modelId="{A7070D5D-3DF5-4AE4-98E9-B6E4CD2EB35F}" type="pres">
      <dgm:prSet presAssocID="{6B7F0A4B-4023-4AB2-B744-AEE508E74EEB}" presName="parTx" presStyleLbl="revTx" presStyleIdx="2" presStyleCnt="4">
        <dgm:presLayoutVars>
          <dgm:chMax val="0"/>
          <dgm:chPref val="0"/>
        </dgm:presLayoutVars>
      </dgm:prSet>
      <dgm:spPr/>
    </dgm:pt>
    <dgm:pt modelId="{872974AB-CC0F-4B77-8B2E-73A7A19F40AD}" type="pres">
      <dgm:prSet presAssocID="{61656F16-A3D4-49A6-9307-BB9264C1B14F}" presName="sibTrans" presStyleCnt="0"/>
      <dgm:spPr/>
    </dgm:pt>
    <dgm:pt modelId="{3345B266-B74A-4E5E-9CB6-F0E7BE06769D}" type="pres">
      <dgm:prSet presAssocID="{7508A478-00F7-4A5A-B9F9-BF08167B27D9}" presName="compNode" presStyleCnt="0"/>
      <dgm:spPr/>
    </dgm:pt>
    <dgm:pt modelId="{4B748854-593C-49B1-A553-E0863CC3F4C2}" type="pres">
      <dgm:prSet presAssocID="{7508A478-00F7-4A5A-B9F9-BF08167B27D9}" presName="bgRect" presStyleLbl="bgShp" presStyleIdx="2" presStyleCnt="3"/>
      <dgm:spPr/>
    </dgm:pt>
    <dgm:pt modelId="{1506622C-5282-46D5-B8D7-48C395E9F323}" type="pres">
      <dgm:prSet presAssocID="{7508A478-00F7-4A5A-B9F9-BF08167B27D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65CFD1D7-7954-4C1A-BAAE-3C024EF5A768}" type="pres">
      <dgm:prSet presAssocID="{7508A478-00F7-4A5A-B9F9-BF08167B27D9}" presName="spaceRect" presStyleCnt="0"/>
      <dgm:spPr/>
    </dgm:pt>
    <dgm:pt modelId="{198BE47A-1CB5-410F-823D-DFED1C0F707F}" type="pres">
      <dgm:prSet presAssocID="{7508A478-00F7-4A5A-B9F9-BF08167B27D9}" presName="parTx" presStyleLbl="revTx" presStyleIdx="3" presStyleCnt="4">
        <dgm:presLayoutVars>
          <dgm:chMax val="0"/>
          <dgm:chPref val="0"/>
        </dgm:presLayoutVars>
      </dgm:prSet>
      <dgm:spPr/>
    </dgm:pt>
  </dgm:ptLst>
  <dgm:cxnLst>
    <dgm:cxn modelId="{57C2FD0D-1170-4873-A222-F0167D85D682}" type="presOf" srcId="{9D5B48FE-2006-423A-A8D3-5A46664261FA}" destId="{A1143B41-0DE5-4F94-B905-3BCF707A3499}" srcOrd="0" destOrd="0" presId="urn:microsoft.com/office/officeart/2018/2/layout/IconVerticalSolidList"/>
    <dgm:cxn modelId="{60DD902E-632E-47B2-AF4A-0866667BC349}" type="presOf" srcId="{7508A478-00F7-4A5A-B9F9-BF08167B27D9}" destId="{198BE47A-1CB5-410F-823D-DFED1C0F707F}" srcOrd="0" destOrd="0" presId="urn:microsoft.com/office/officeart/2018/2/layout/IconVerticalSolidList"/>
    <dgm:cxn modelId="{AFAB8A38-C1EC-4D3C-B37E-A71A174D4060}" srcId="{5F86A004-2C80-4A91-9019-443749C9B276}" destId="{72F3ED12-770D-4FC2-BACE-28EF4842F6FD}" srcOrd="0" destOrd="0" parTransId="{7F707C00-5765-437D-8F29-960705827AF3}" sibTransId="{18455C28-CF6D-4C16-AA5B-55A042A175B0}"/>
    <dgm:cxn modelId="{FF99FA5F-AF67-4C99-B695-05489FD08651}" type="presOf" srcId="{72F3ED12-770D-4FC2-BACE-28EF4842F6FD}" destId="{C183E2AF-AC26-47A1-9B4F-308A4968F022}" srcOrd="0" destOrd="0" presId="urn:microsoft.com/office/officeart/2018/2/layout/IconVerticalSolidList"/>
    <dgm:cxn modelId="{98F67C4A-41E5-4BDB-9C42-1A0DEE5F7FC8}" type="presOf" srcId="{6B7F0A4B-4023-4AB2-B744-AEE508E74EEB}" destId="{A7070D5D-3DF5-4AE4-98E9-B6E4CD2EB35F}" srcOrd="0" destOrd="0" presId="urn:microsoft.com/office/officeart/2018/2/layout/IconVerticalSolidList"/>
    <dgm:cxn modelId="{F86C8A70-5EBE-4DDC-84E7-333D8C4B2E15}" srcId="{9D5B48FE-2006-423A-A8D3-5A46664261FA}" destId="{6B7F0A4B-4023-4AB2-B744-AEE508E74EEB}" srcOrd="1" destOrd="0" parTransId="{83583FEE-C96E-43EF-AFCE-19F2D5BBE6C4}" sibTransId="{61656F16-A3D4-49A6-9307-BB9264C1B14F}"/>
    <dgm:cxn modelId="{5233C075-AEAF-4140-B7AA-2B584972363E}" srcId="{9D5B48FE-2006-423A-A8D3-5A46664261FA}" destId="{7508A478-00F7-4A5A-B9F9-BF08167B27D9}" srcOrd="2" destOrd="0" parTransId="{33D05F75-0473-4D07-9265-119692E5FE56}" sibTransId="{B4903CDA-E841-4B92-98C9-7F02F7BA419C}"/>
    <dgm:cxn modelId="{57BE23CE-1D29-4B39-B0B3-F554A83BD318}" type="presOf" srcId="{5F86A004-2C80-4A91-9019-443749C9B276}" destId="{8968965C-AA6C-457F-B88D-81D1407466B8}" srcOrd="0" destOrd="0" presId="urn:microsoft.com/office/officeart/2018/2/layout/IconVerticalSolidList"/>
    <dgm:cxn modelId="{66441CFD-BEAE-4956-8188-63507A6C9E36}" srcId="{9D5B48FE-2006-423A-A8D3-5A46664261FA}" destId="{5F86A004-2C80-4A91-9019-443749C9B276}" srcOrd="0" destOrd="0" parTransId="{F33DB3EF-46BB-4036-8792-7C4BBE6F4769}" sibTransId="{508749C3-F0E2-48F2-B122-D2D630A9FBD9}"/>
    <dgm:cxn modelId="{25D7B2E0-FABA-4EED-99AE-DDAFA94A71A0}" type="presParOf" srcId="{A1143B41-0DE5-4F94-B905-3BCF707A3499}" destId="{EA392D4D-F513-45DD-8E52-0B89B62F135A}" srcOrd="0" destOrd="0" presId="urn:microsoft.com/office/officeart/2018/2/layout/IconVerticalSolidList"/>
    <dgm:cxn modelId="{DC06D7C2-1CDC-4E99-8802-53FF696044C5}" type="presParOf" srcId="{EA392D4D-F513-45DD-8E52-0B89B62F135A}" destId="{6B02572B-99B1-4B10-A2EB-78B51AD5B06F}" srcOrd="0" destOrd="0" presId="urn:microsoft.com/office/officeart/2018/2/layout/IconVerticalSolidList"/>
    <dgm:cxn modelId="{D06AF6AA-49EA-419C-B931-0B31B5CD4175}" type="presParOf" srcId="{EA392D4D-F513-45DD-8E52-0B89B62F135A}" destId="{D2D86FCC-A42A-44C8-B2B6-01112A631C9D}" srcOrd="1" destOrd="0" presId="urn:microsoft.com/office/officeart/2018/2/layout/IconVerticalSolidList"/>
    <dgm:cxn modelId="{9FEE6C78-EAAF-4A2B-B8A6-90C1BCA68ACF}" type="presParOf" srcId="{EA392D4D-F513-45DD-8E52-0B89B62F135A}" destId="{C338D0C1-F030-4F03-8BA1-96638E183B45}" srcOrd="2" destOrd="0" presId="urn:microsoft.com/office/officeart/2018/2/layout/IconVerticalSolidList"/>
    <dgm:cxn modelId="{62146110-70B2-477C-8E24-2BF4309F7D28}" type="presParOf" srcId="{EA392D4D-F513-45DD-8E52-0B89B62F135A}" destId="{8968965C-AA6C-457F-B88D-81D1407466B8}" srcOrd="3" destOrd="0" presId="urn:microsoft.com/office/officeart/2018/2/layout/IconVerticalSolidList"/>
    <dgm:cxn modelId="{E180142B-CB2A-45E1-8280-721CCAAA5FDC}" type="presParOf" srcId="{EA392D4D-F513-45DD-8E52-0B89B62F135A}" destId="{C183E2AF-AC26-47A1-9B4F-308A4968F022}" srcOrd="4" destOrd="0" presId="urn:microsoft.com/office/officeart/2018/2/layout/IconVerticalSolidList"/>
    <dgm:cxn modelId="{6EBDB038-07E1-4859-997A-9285A57E52B8}" type="presParOf" srcId="{A1143B41-0DE5-4F94-B905-3BCF707A3499}" destId="{A834E5B6-10AB-4CE4-A51A-60C3F1BAC60C}" srcOrd="1" destOrd="0" presId="urn:microsoft.com/office/officeart/2018/2/layout/IconVerticalSolidList"/>
    <dgm:cxn modelId="{515BA590-2568-4E70-99EC-EF898A0B25C1}" type="presParOf" srcId="{A1143B41-0DE5-4F94-B905-3BCF707A3499}" destId="{AB071DE0-DAC5-4CBC-A35C-4B13B291A145}" srcOrd="2" destOrd="0" presId="urn:microsoft.com/office/officeart/2018/2/layout/IconVerticalSolidList"/>
    <dgm:cxn modelId="{5570B33E-7C27-4D40-B23B-02E44E653E70}" type="presParOf" srcId="{AB071DE0-DAC5-4CBC-A35C-4B13B291A145}" destId="{ED3E8F91-C1E4-4598-BDB9-400B59BA20DA}" srcOrd="0" destOrd="0" presId="urn:microsoft.com/office/officeart/2018/2/layout/IconVerticalSolidList"/>
    <dgm:cxn modelId="{8A295C30-D22D-4CA2-BB93-10BDD127AAF8}" type="presParOf" srcId="{AB071DE0-DAC5-4CBC-A35C-4B13B291A145}" destId="{E43A6D36-C913-40EC-AEC4-8864C18260FB}" srcOrd="1" destOrd="0" presId="urn:microsoft.com/office/officeart/2018/2/layout/IconVerticalSolidList"/>
    <dgm:cxn modelId="{CFEA5A97-4AD4-4B23-A403-7C30A1EF9863}" type="presParOf" srcId="{AB071DE0-DAC5-4CBC-A35C-4B13B291A145}" destId="{88E25B2F-A875-41A3-A0AC-81B08BB35E25}" srcOrd="2" destOrd="0" presId="urn:microsoft.com/office/officeart/2018/2/layout/IconVerticalSolidList"/>
    <dgm:cxn modelId="{1E547F89-D4F0-4C0D-BD1B-6DEDBF91378A}" type="presParOf" srcId="{AB071DE0-DAC5-4CBC-A35C-4B13B291A145}" destId="{A7070D5D-3DF5-4AE4-98E9-B6E4CD2EB35F}" srcOrd="3" destOrd="0" presId="urn:microsoft.com/office/officeart/2018/2/layout/IconVerticalSolidList"/>
    <dgm:cxn modelId="{BE4A481E-8523-4246-801A-46261834B694}" type="presParOf" srcId="{A1143B41-0DE5-4F94-B905-3BCF707A3499}" destId="{872974AB-CC0F-4B77-8B2E-73A7A19F40AD}" srcOrd="3" destOrd="0" presId="urn:microsoft.com/office/officeart/2018/2/layout/IconVerticalSolidList"/>
    <dgm:cxn modelId="{EE4FB83F-AA71-46C8-8126-47F60EDEDF12}" type="presParOf" srcId="{A1143B41-0DE5-4F94-B905-3BCF707A3499}" destId="{3345B266-B74A-4E5E-9CB6-F0E7BE06769D}" srcOrd="4" destOrd="0" presId="urn:microsoft.com/office/officeart/2018/2/layout/IconVerticalSolidList"/>
    <dgm:cxn modelId="{8FAE0869-875B-47BE-BFDA-D0839C7F281D}" type="presParOf" srcId="{3345B266-B74A-4E5E-9CB6-F0E7BE06769D}" destId="{4B748854-593C-49B1-A553-E0863CC3F4C2}" srcOrd="0" destOrd="0" presId="urn:microsoft.com/office/officeart/2018/2/layout/IconVerticalSolidList"/>
    <dgm:cxn modelId="{0AFED6F3-0A83-42E2-B295-71C7DCC1ABCD}" type="presParOf" srcId="{3345B266-B74A-4E5E-9CB6-F0E7BE06769D}" destId="{1506622C-5282-46D5-B8D7-48C395E9F323}" srcOrd="1" destOrd="0" presId="urn:microsoft.com/office/officeart/2018/2/layout/IconVerticalSolidList"/>
    <dgm:cxn modelId="{102A3BF5-B17F-4471-809E-C1BBB294F770}" type="presParOf" srcId="{3345B266-B74A-4E5E-9CB6-F0E7BE06769D}" destId="{65CFD1D7-7954-4C1A-BAAE-3C024EF5A768}" srcOrd="2" destOrd="0" presId="urn:microsoft.com/office/officeart/2018/2/layout/IconVerticalSolidList"/>
    <dgm:cxn modelId="{44BAB847-1A8F-48A5-A6C4-B7E5A15FA33B}" type="presParOf" srcId="{3345B266-B74A-4E5E-9CB6-F0E7BE06769D}" destId="{198BE47A-1CB5-410F-823D-DFED1C0F707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2595D6-0893-4D55-AB84-DB8BA24B9DB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078CF70-E6DB-4D04-89BE-A01BB245491E}">
      <dgm:prSet/>
      <dgm:spPr/>
      <dgm:t>
        <a:bodyPr/>
        <a:lstStyle/>
        <a:p>
          <a:r>
            <a:rPr lang="en-GB" dirty="0"/>
            <a:t>Using academic language in academic writing is like other types of formal writing. </a:t>
          </a:r>
          <a:endParaRPr lang="en-US" dirty="0"/>
        </a:p>
      </dgm:t>
    </dgm:pt>
    <dgm:pt modelId="{F28845AA-4FA1-4A66-89EF-145703457B8C}" type="parTrans" cxnId="{288644F2-908D-4482-99C9-1EAC2BD41567}">
      <dgm:prSet/>
      <dgm:spPr/>
      <dgm:t>
        <a:bodyPr/>
        <a:lstStyle/>
        <a:p>
          <a:endParaRPr lang="en-US"/>
        </a:p>
      </dgm:t>
    </dgm:pt>
    <dgm:pt modelId="{962A140D-D4EA-4BCE-82DE-D0DF319641B0}" type="sibTrans" cxnId="{288644F2-908D-4482-99C9-1EAC2BD41567}">
      <dgm:prSet/>
      <dgm:spPr/>
      <dgm:t>
        <a:bodyPr/>
        <a:lstStyle/>
        <a:p>
          <a:endParaRPr lang="en-US"/>
        </a:p>
      </dgm:t>
    </dgm:pt>
    <dgm:pt modelId="{D3789DFE-5FBB-42D6-BEC2-3CC44EC510DD}">
      <dgm:prSet/>
      <dgm:spPr/>
      <dgm:t>
        <a:bodyPr/>
        <a:lstStyle/>
        <a:p>
          <a:r>
            <a:rPr lang="en-GB"/>
            <a:t>It is a skill that you will find useful not only during your studies but also when you go into the world of work.</a:t>
          </a:r>
          <a:endParaRPr lang="en-US"/>
        </a:p>
      </dgm:t>
    </dgm:pt>
    <dgm:pt modelId="{6C723CCD-7DFE-4D8F-B4CA-9B48AEB95E49}" type="parTrans" cxnId="{410E3F3A-B1A6-409E-88A9-D48566A89D92}">
      <dgm:prSet/>
      <dgm:spPr/>
      <dgm:t>
        <a:bodyPr/>
        <a:lstStyle/>
        <a:p>
          <a:endParaRPr lang="en-US"/>
        </a:p>
      </dgm:t>
    </dgm:pt>
    <dgm:pt modelId="{6E4C0C6C-66E1-4AE3-BC6D-F3DFBB0095B6}" type="sibTrans" cxnId="{410E3F3A-B1A6-409E-88A9-D48566A89D92}">
      <dgm:prSet/>
      <dgm:spPr/>
      <dgm:t>
        <a:bodyPr/>
        <a:lstStyle/>
        <a:p>
          <a:endParaRPr lang="en-US"/>
        </a:p>
      </dgm:t>
    </dgm:pt>
    <dgm:pt modelId="{071EF689-2FDC-46D3-8661-D2A0728E25A1}">
      <dgm:prSet/>
      <dgm:spPr/>
      <dgm:t>
        <a:bodyPr/>
        <a:lstStyle/>
        <a:p>
          <a:r>
            <a:rPr lang="en-GB" dirty="0"/>
            <a:t>It can save you time and WORDS if you get it right.</a:t>
          </a:r>
          <a:endParaRPr lang="en-US" dirty="0"/>
        </a:p>
      </dgm:t>
    </dgm:pt>
    <dgm:pt modelId="{DA77BFB8-82AA-4660-A0F3-BE1A043B3D85}" type="parTrans" cxnId="{1676CD7F-B17B-4D99-97FD-48C701B7F658}">
      <dgm:prSet/>
      <dgm:spPr/>
      <dgm:t>
        <a:bodyPr/>
        <a:lstStyle/>
        <a:p>
          <a:endParaRPr lang="en-US"/>
        </a:p>
      </dgm:t>
    </dgm:pt>
    <dgm:pt modelId="{ACDA03BD-EFB8-42BB-BECF-41ADF2AC33EB}" type="sibTrans" cxnId="{1676CD7F-B17B-4D99-97FD-48C701B7F658}">
      <dgm:prSet/>
      <dgm:spPr/>
      <dgm:t>
        <a:bodyPr/>
        <a:lstStyle/>
        <a:p>
          <a:endParaRPr lang="en-US"/>
        </a:p>
      </dgm:t>
    </dgm:pt>
    <dgm:pt modelId="{ECAF234E-F487-45AE-B8E8-ACE384B66A1A}" type="pres">
      <dgm:prSet presAssocID="{A52595D6-0893-4D55-AB84-DB8BA24B9DB3}" presName="root" presStyleCnt="0">
        <dgm:presLayoutVars>
          <dgm:dir/>
          <dgm:resizeHandles val="exact"/>
        </dgm:presLayoutVars>
      </dgm:prSet>
      <dgm:spPr/>
    </dgm:pt>
    <dgm:pt modelId="{967A87C1-0E55-45A5-ABD7-2D63109CC1FD}" type="pres">
      <dgm:prSet presAssocID="{A078CF70-E6DB-4D04-89BE-A01BB245491E}" presName="compNode" presStyleCnt="0"/>
      <dgm:spPr/>
    </dgm:pt>
    <dgm:pt modelId="{C697B725-1748-47C2-9F13-EB2651E72F73}" type="pres">
      <dgm:prSet presAssocID="{A078CF70-E6DB-4D04-89BE-A01BB245491E}" presName="bgRect" presStyleLbl="bgShp" presStyleIdx="0" presStyleCnt="3"/>
      <dgm:spPr/>
    </dgm:pt>
    <dgm:pt modelId="{9940F4B9-5BC9-4391-A4CF-AEE2D2317BD5}" type="pres">
      <dgm:prSet presAssocID="{A078CF70-E6DB-4D04-89BE-A01BB245491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E031BB40-4C5E-4A61-B784-DA29CEA2D2C8}" type="pres">
      <dgm:prSet presAssocID="{A078CF70-E6DB-4D04-89BE-A01BB245491E}" presName="spaceRect" presStyleCnt="0"/>
      <dgm:spPr/>
    </dgm:pt>
    <dgm:pt modelId="{7B54F619-C7DB-4A81-A3B5-C338AF783C2D}" type="pres">
      <dgm:prSet presAssocID="{A078CF70-E6DB-4D04-89BE-A01BB245491E}" presName="parTx" presStyleLbl="revTx" presStyleIdx="0" presStyleCnt="3">
        <dgm:presLayoutVars>
          <dgm:chMax val="0"/>
          <dgm:chPref val="0"/>
        </dgm:presLayoutVars>
      </dgm:prSet>
      <dgm:spPr/>
    </dgm:pt>
    <dgm:pt modelId="{B56C4027-4EF0-49FD-AFC5-6CCD677989D9}" type="pres">
      <dgm:prSet presAssocID="{962A140D-D4EA-4BCE-82DE-D0DF319641B0}" presName="sibTrans" presStyleCnt="0"/>
      <dgm:spPr/>
    </dgm:pt>
    <dgm:pt modelId="{3AB24B82-554D-4337-A53A-0710D9B23FA0}" type="pres">
      <dgm:prSet presAssocID="{D3789DFE-5FBB-42D6-BEC2-3CC44EC510DD}" presName="compNode" presStyleCnt="0"/>
      <dgm:spPr/>
    </dgm:pt>
    <dgm:pt modelId="{00B391B0-15BB-4402-A119-A48008A506F3}" type="pres">
      <dgm:prSet presAssocID="{D3789DFE-5FBB-42D6-BEC2-3CC44EC510DD}" presName="bgRect" presStyleLbl="bgShp" presStyleIdx="1" presStyleCnt="3"/>
      <dgm:spPr/>
    </dgm:pt>
    <dgm:pt modelId="{2C2657B9-2AB4-4568-A535-AB48A497510A}" type="pres">
      <dgm:prSet presAssocID="{D3789DFE-5FBB-42D6-BEC2-3CC44EC510D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3237E1AE-A0F3-41F8-A9DF-9B831EDB04D7}" type="pres">
      <dgm:prSet presAssocID="{D3789DFE-5FBB-42D6-BEC2-3CC44EC510DD}" presName="spaceRect" presStyleCnt="0"/>
      <dgm:spPr/>
    </dgm:pt>
    <dgm:pt modelId="{ECAF2E72-1045-4C69-B417-0A821A7A5113}" type="pres">
      <dgm:prSet presAssocID="{D3789DFE-5FBB-42D6-BEC2-3CC44EC510DD}" presName="parTx" presStyleLbl="revTx" presStyleIdx="1" presStyleCnt="3">
        <dgm:presLayoutVars>
          <dgm:chMax val="0"/>
          <dgm:chPref val="0"/>
        </dgm:presLayoutVars>
      </dgm:prSet>
      <dgm:spPr/>
    </dgm:pt>
    <dgm:pt modelId="{0921EE69-B2AE-4D2D-8E58-7DF0DBCE50F7}" type="pres">
      <dgm:prSet presAssocID="{6E4C0C6C-66E1-4AE3-BC6D-F3DFBB0095B6}" presName="sibTrans" presStyleCnt="0"/>
      <dgm:spPr/>
    </dgm:pt>
    <dgm:pt modelId="{4F48E6F5-AE51-46F1-92A3-B6373B84B10F}" type="pres">
      <dgm:prSet presAssocID="{071EF689-2FDC-46D3-8661-D2A0728E25A1}" presName="compNode" presStyleCnt="0"/>
      <dgm:spPr/>
    </dgm:pt>
    <dgm:pt modelId="{6DF66BDC-0BAF-4C91-A62F-A4458D5E7D4D}" type="pres">
      <dgm:prSet presAssocID="{071EF689-2FDC-46D3-8661-D2A0728E25A1}" presName="bgRect" presStyleLbl="bgShp" presStyleIdx="2" presStyleCnt="3"/>
      <dgm:spPr>
        <a:ln>
          <a:solidFill>
            <a:srgbClr val="00B0F0"/>
          </a:solidFill>
        </a:ln>
      </dgm:spPr>
    </dgm:pt>
    <dgm:pt modelId="{635000B5-D608-4997-B3FF-9E956969472D}" type="pres">
      <dgm:prSet presAssocID="{071EF689-2FDC-46D3-8661-D2A0728E25A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k"/>
        </a:ext>
      </dgm:extLst>
    </dgm:pt>
    <dgm:pt modelId="{AFE04FD8-3F80-4C44-B0DD-4F9F43C8BEB3}" type="pres">
      <dgm:prSet presAssocID="{071EF689-2FDC-46D3-8661-D2A0728E25A1}" presName="spaceRect" presStyleCnt="0"/>
      <dgm:spPr/>
    </dgm:pt>
    <dgm:pt modelId="{D8037637-F7C5-453F-AC00-8EE4805B83F6}" type="pres">
      <dgm:prSet presAssocID="{071EF689-2FDC-46D3-8661-D2A0728E25A1}" presName="parTx" presStyleLbl="revTx" presStyleIdx="2" presStyleCnt="3">
        <dgm:presLayoutVars>
          <dgm:chMax val="0"/>
          <dgm:chPref val="0"/>
        </dgm:presLayoutVars>
      </dgm:prSet>
      <dgm:spPr/>
    </dgm:pt>
  </dgm:ptLst>
  <dgm:cxnLst>
    <dgm:cxn modelId="{4DE44331-E196-42D8-823E-C46B8F6F799B}" type="presOf" srcId="{071EF689-2FDC-46D3-8661-D2A0728E25A1}" destId="{D8037637-F7C5-453F-AC00-8EE4805B83F6}" srcOrd="0" destOrd="0" presId="urn:microsoft.com/office/officeart/2018/2/layout/IconVerticalSolidList"/>
    <dgm:cxn modelId="{410E3F3A-B1A6-409E-88A9-D48566A89D92}" srcId="{A52595D6-0893-4D55-AB84-DB8BA24B9DB3}" destId="{D3789DFE-5FBB-42D6-BEC2-3CC44EC510DD}" srcOrd="1" destOrd="0" parTransId="{6C723CCD-7DFE-4D8F-B4CA-9B48AEB95E49}" sibTransId="{6E4C0C6C-66E1-4AE3-BC6D-F3DFBB0095B6}"/>
    <dgm:cxn modelId="{D3987A6D-D80B-42F5-A5FB-048BC09F6CC4}" type="presOf" srcId="{A078CF70-E6DB-4D04-89BE-A01BB245491E}" destId="{7B54F619-C7DB-4A81-A3B5-C338AF783C2D}" srcOrd="0" destOrd="0" presId="urn:microsoft.com/office/officeart/2018/2/layout/IconVerticalSolidList"/>
    <dgm:cxn modelId="{1676CD7F-B17B-4D99-97FD-48C701B7F658}" srcId="{A52595D6-0893-4D55-AB84-DB8BA24B9DB3}" destId="{071EF689-2FDC-46D3-8661-D2A0728E25A1}" srcOrd="2" destOrd="0" parTransId="{DA77BFB8-82AA-4660-A0F3-BE1A043B3D85}" sibTransId="{ACDA03BD-EFB8-42BB-BECF-41ADF2AC33EB}"/>
    <dgm:cxn modelId="{373501CF-E331-4B00-B2CF-67304E6409A1}" type="presOf" srcId="{D3789DFE-5FBB-42D6-BEC2-3CC44EC510DD}" destId="{ECAF2E72-1045-4C69-B417-0A821A7A5113}" srcOrd="0" destOrd="0" presId="urn:microsoft.com/office/officeart/2018/2/layout/IconVerticalSolidList"/>
    <dgm:cxn modelId="{288644F2-908D-4482-99C9-1EAC2BD41567}" srcId="{A52595D6-0893-4D55-AB84-DB8BA24B9DB3}" destId="{A078CF70-E6DB-4D04-89BE-A01BB245491E}" srcOrd="0" destOrd="0" parTransId="{F28845AA-4FA1-4A66-89EF-145703457B8C}" sibTransId="{962A140D-D4EA-4BCE-82DE-D0DF319641B0}"/>
    <dgm:cxn modelId="{9F6F49FC-17F3-48D7-993D-CC9A81C9F76A}" type="presOf" srcId="{A52595D6-0893-4D55-AB84-DB8BA24B9DB3}" destId="{ECAF234E-F487-45AE-B8E8-ACE384B66A1A}" srcOrd="0" destOrd="0" presId="urn:microsoft.com/office/officeart/2018/2/layout/IconVerticalSolidList"/>
    <dgm:cxn modelId="{458137AE-FB8C-41D5-A56F-5B679939E3CC}" type="presParOf" srcId="{ECAF234E-F487-45AE-B8E8-ACE384B66A1A}" destId="{967A87C1-0E55-45A5-ABD7-2D63109CC1FD}" srcOrd="0" destOrd="0" presId="urn:microsoft.com/office/officeart/2018/2/layout/IconVerticalSolidList"/>
    <dgm:cxn modelId="{4B7F53DC-666F-49F5-B17B-5E1F157EA4F8}" type="presParOf" srcId="{967A87C1-0E55-45A5-ABD7-2D63109CC1FD}" destId="{C697B725-1748-47C2-9F13-EB2651E72F73}" srcOrd="0" destOrd="0" presId="urn:microsoft.com/office/officeart/2018/2/layout/IconVerticalSolidList"/>
    <dgm:cxn modelId="{DC8490F9-60E7-48AB-94FB-5311DA1345B7}" type="presParOf" srcId="{967A87C1-0E55-45A5-ABD7-2D63109CC1FD}" destId="{9940F4B9-5BC9-4391-A4CF-AEE2D2317BD5}" srcOrd="1" destOrd="0" presId="urn:microsoft.com/office/officeart/2018/2/layout/IconVerticalSolidList"/>
    <dgm:cxn modelId="{20A6FC59-42FF-47B5-BAD6-F76EF1E9CB46}" type="presParOf" srcId="{967A87C1-0E55-45A5-ABD7-2D63109CC1FD}" destId="{E031BB40-4C5E-4A61-B784-DA29CEA2D2C8}" srcOrd="2" destOrd="0" presId="urn:microsoft.com/office/officeart/2018/2/layout/IconVerticalSolidList"/>
    <dgm:cxn modelId="{2C3BC658-172E-4A11-B03A-FE3C7A078AEF}" type="presParOf" srcId="{967A87C1-0E55-45A5-ABD7-2D63109CC1FD}" destId="{7B54F619-C7DB-4A81-A3B5-C338AF783C2D}" srcOrd="3" destOrd="0" presId="urn:microsoft.com/office/officeart/2018/2/layout/IconVerticalSolidList"/>
    <dgm:cxn modelId="{CBFA7DCF-6D7E-4791-82DE-4CE4C378ACBC}" type="presParOf" srcId="{ECAF234E-F487-45AE-B8E8-ACE384B66A1A}" destId="{B56C4027-4EF0-49FD-AFC5-6CCD677989D9}" srcOrd="1" destOrd="0" presId="urn:microsoft.com/office/officeart/2018/2/layout/IconVerticalSolidList"/>
    <dgm:cxn modelId="{272D9B7B-C78E-4117-A3E0-695602EC6652}" type="presParOf" srcId="{ECAF234E-F487-45AE-B8E8-ACE384B66A1A}" destId="{3AB24B82-554D-4337-A53A-0710D9B23FA0}" srcOrd="2" destOrd="0" presId="urn:microsoft.com/office/officeart/2018/2/layout/IconVerticalSolidList"/>
    <dgm:cxn modelId="{1DDA07A8-49BE-4E17-B9DB-3870C9E4F9E3}" type="presParOf" srcId="{3AB24B82-554D-4337-A53A-0710D9B23FA0}" destId="{00B391B0-15BB-4402-A119-A48008A506F3}" srcOrd="0" destOrd="0" presId="urn:microsoft.com/office/officeart/2018/2/layout/IconVerticalSolidList"/>
    <dgm:cxn modelId="{CF1F08CA-B9F1-44D5-AC31-BFBBB328328E}" type="presParOf" srcId="{3AB24B82-554D-4337-A53A-0710D9B23FA0}" destId="{2C2657B9-2AB4-4568-A535-AB48A497510A}" srcOrd="1" destOrd="0" presId="urn:microsoft.com/office/officeart/2018/2/layout/IconVerticalSolidList"/>
    <dgm:cxn modelId="{A3E4DB78-FFC5-47AD-86A5-998DBF0CD091}" type="presParOf" srcId="{3AB24B82-554D-4337-A53A-0710D9B23FA0}" destId="{3237E1AE-A0F3-41F8-A9DF-9B831EDB04D7}" srcOrd="2" destOrd="0" presId="urn:microsoft.com/office/officeart/2018/2/layout/IconVerticalSolidList"/>
    <dgm:cxn modelId="{F373E516-0D21-432F-BC51-CC49805FD1A2}" type="presParOf" srcId="{3AB24B82-554D-4337-A53A-0710D9B23FA0}" destId="{ECAF2E72-1045-4C69-B417-0A821A7A5113}" srcOrd="3" destOrd="0" presId="urn:microsoft.com/office/officeart/2018/2/layout/IconVerticalSolidList"/>
    <dgm:cxn modelId="{A92B6A04-E984-484E-94D6-E57904E17B62}" type="presParOf" srcId="{ECAF234E-F487-45AE-B8E8-ACE384B66A1A}" destId="{0921EE69-B2AE-4D2D-8E58-7DF0DBCE50F7}" srcOrd="3" destOrd="0" presId="urn:microsoft.com/office/officeart/2018/2/layout/IconVerticalSolidList"/>
    <dgm:cxn modelId="{F9E37AF8-7AB0-4020-B27D-C2AF26FC0699}" type="presParOf" srcId="{ECAF234E-F487-45AE-B8E8-ACE384B66A1A}" destId="{4F48E6F5-AE51-46F1-92A3-B6373B84B10F}" srcOrd="4" destOrd="0" presId="urn:microsoft.com/office/officeart/2018/2/layout/IconVerticalSolidList"/>
    <dgm:cxn modelId="{46D32970-1382-4611-8ED7-4D0181199642}" type="presParOf" srcId="{4F48E6F5-AE51-46F1-92A3-B6373B84B10F}" destId="{6DF66BDC-0BAF-4C91-A62F-A4458D5E7D4D}" srcOrd="0" destOrd="0" presId="urn:microsoft.com/office/officeart/2018/2/layout/IconVerticalSolidList"/>
    <dgm:cxn modelId="{482D0E01-46DB-4B3B-B325-D9DEA2960627}" type="presParOf" srcId="{4F48E6F5-AE51-46F1-92A3-B6373B84B10F}" destId="{635000B5-D608-4997-B3FF-9E956969472D}" srcOrd="1" destOrd="0" presId="urn:microsoft.com/office/officeart/2018/2/layout/IconVerticalSolidList"/>
    <dgm:cxn modelId="{2126E75D-E3E1-4B84-B127-CED3167B0502}" type="presParOf" srcId="{4F48E6F5-AE51-46F1-92A3-B6373B84B10F}" destId="{AFE04FD8-3F80-4C44-B0DD-4F9F43C8BEB3}" srcOrd="2" destOrd="0" presId="urn:microsoft.com/office/officeart/2018/2/layout/IconVerticalSolidList"/>
    <dgm:cxn modelId="{B15B4959-6EEE-463D-BEEB-D4380F81A45B}" type="presParOf" srcId="{4F48E6F5-AE51-46F1-92A3-B6373B84B10F}" destId="{D8037637-F7C5-453F-AC00-8EE4805B83F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4D4601-168E-436B-AE79-0C886978B83D}"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08C51655-5EEB-4C5B-AE2F-4C377BC2C62D}">
      <dgm:prSet custT="1"/>
      <dgm:spPr/>
      <dgm:t>
        <a:bodyPr/>
        <a:lstStyle/>
        <a:p>
          <a:r>
            <a:rPr lang="en-GB" sz="1800" dirty="0"/>
            <a:t>edit</a:t>
          </a:r>
          <a:endParaRPr lang="en-US" sz="1800" dirty="0"/>
        </a:p>
      </dgm:t>
    </dgm:pt>
    <dgm:pt modelId="{7013F5B4-AB6D-4CE6-8E0E-C564C056EF97}" type="parTrans" cxnId="{F457D8AC-11A5-4982-8D33-5D36F9601381}">
      <dgm:prSet/>
      <dgm:spPr/>
      <dgm:t>
        <a:bodyPr/>
        <a:lstStyle/>
        <a:p>
          <a:endParaRPr lang="en-US"/>
        </a:p>
      </dgm:t>
    </dgm:pt>
    <dgm:pt modelId="{24CCA2EB-52D5-40ED-8749-5D5F87129A00}" type="sibTrans" cxnId="{F457D8AC-11A5-4982-8D33-5D36F9601381}">
      <dgm:prSet/>
      <dgm:spPr/>
      <dgm:t>
        <a:bodyPr/>
        <a:lstStyle/>
        <a:p>
          <a:endParaRPr lang="en-US"/>
        </a:p>
      </dgm:t>
    </dgm:pt>
    <dgm:pt modelId="{5D3C7F96-7091-465D-8D11-E3B33884B3FD}">
      <dgm:prSet custT="1"/>
      <dgm:spPr/>
      <dgm:t>
        <a:bodyPr/>
        <a:lstStyle/>
        <a:p>
          <a:r>
            <a:rPr lang="en-GB" sz="2800" dirty="0"/>
            <a:t>Edit</a:t>
          </a:r>
          <a:endParaRPr lang="en-US" sz="2800" dirty="0"/>
        </a:p>
      </dgm:t>
    </dgm:pt>
    <dgm:pt modelId="{CA8C8595-E398-4C5F-B28E-1AC17F6EA202}" type="parTrans" cxnId="{AD6FC532-BB92-4349-AC12-9E1FDF7EE911}">
      <dgm:prSet/>
      <dgm:spPr/>
      <dgm:t>
        <a:bodyPr/>
        <a:lstStyle/>
        <a:p>
          <a:endParaRPr lang="en-US"/>
        </a:p>
      </dgm:t>
    </dgm:pt>
    <dgm:pt modelId="{F866A71C-2609-438A-96C4-C78F996B32DF}" type="sibTrans" cxnId="{AD6FC532-BB92-4349-AC12-9E1FDF7EE911}">
      <dgm:prSet/>
      <dgm:spPr/>
      <dgm:t>
        <a:bodyPr/>
        <a:lstStyle/>
        <a:p>
          <a:endParaRPr lang="en-US"/>
        </a:p>
      </dgm:t>
    </dgm:pt>
    <dgm:pt modelId="{36AC9BC5-262D-4AF4-9BD3-F7020A5B811D}">
      <dgm:prSet custT="1"/>
      <dgm:spPr/>
      <dgm:t>
        <a:bodyPr/>
        <a:lstStyle/>
        <a:p>
          <a:r>
            <a:rPr lang="en-GB" sz="4000" dirty="0"/>
            <a:t>EDIT</a:t>
          </a:r>
          <a:endParaRPr lang="en-US" sz="4000" dirty="0"/>
        </a:p>
      </dgm:t>
    </dgm:pt>
    <dgm:pt modelId="{0068FBB1-9871-4A56-ABD8-E3CA1C215AC2}" type="parTrans" cxnId="{81096561-BE34-404A-9433-646E1594D2FA}">
      <dgm:prSet/>
      <dgm:spPr/>
      <dgm:t>
        <a:bodyPr/>
        <a:lstStyle/>
        <a:p>
          <a:endParaRPr lang="en-US"/>
        </a:p>
      </dgm:t>
    </dgm:pt>
    <dgm:pt modelId="{8FDE0BDA-B071-4099-8A45-3C183BDAB21F}" type="sibTrans" cxnId="{81096561-BE34-404A-9433-646E1594D2FA}">
      <dgm:prSet/>
      <dgm:spPr/>
      <dgm:t>
        <a:bodyPr/>
        <a:lstStyle/>
        <a:p>
          <a:endParaRPr lang="en-US"/>
        </a:p>
      </dgm:t>
    </dgm:pt>
    <dgm:pt modelId="{22170F33-90E7-45D7-ABD0-4431132FB725}">
      <dgm:prSet/>
      <dgm:spPr/>
      <dgm:t>
        <a:bodyPr/>
        <a:lstStyle/>
        <a:p>
          <a:r>
            <a:rPr lang="en-GB" dirty="0"/>
            <a:t>Marks are ‘lost’ (i.e. not awarded) because of poor presentation of the script, looks sloppy, or lack of attention paid to the elements outlined here.</a:t>
          </a:r>
        </a:p>
        <a:p>
          <a:r>
            <a:rPr lang="en-US" dirty="0"/>
            <a:t>Check </a:t>
          </a:r>
          <a:r>
            <a:rPr lang="en-US"/>
            <a:t>for typos…….</a:t>
          </a:r>
          <a:endParaRPr lang="en-US" dirty="0"/>
        </a:p>
      </dgm:t>
    </dgm:pt>
    <dgm:pt modelId="{FDC8C4A5-3AF8-42A1-B693-A64EDD3B88C4}" type="parTrans" cxnId="{21CF644A-F6B4-47E3-95E8-D075E4A2CEEB}">
      <dgm:prSet/>
      <dgm:spPr/>
      <dgm:t>
        <a:bodyPr/>
        <a:lstStyle/>
        <a:p>
          <a:endParaRPr lang="en-US"/>
        </a:p>
      </dgm:t>
    </dgm:pt>
    <dgm:pt modelId="{A235395E-7CE3-4817-874F-640F6BCD3BFD}" type="sibTrans" cxnId="{21CF644A-F6B4-47E3-95E8-D075E4A2CEEB}">
      <dgm:prSet/>
      <dgm:spPr/>
      <dgm:t>
        <a:bodyPr/>
        <a:lstStyle/>
        <a:p>
          <a:endParaRPr lang="en-US"/>
        </a:p>
      </dgm:t>
    </dgm:pt>
    <dgm:pt modelId="{89F43588-12F5-4B32-BD10-4D10603182D6}" type="pres">
      <dgm:prSet presAssocID="{604D4601-168E-436B-AE79-0C886978B83D}" presName="vert0" presStyleCnt="0">
        <dgm:presLayoutVars>
          <dgm:dir/>
          <dgm:animOne val="branch"/>
          <dgm:animLvl val="lvl"/>
        </dgm:presLayoutVars>
      </dgm:prSet>
      <dgm:spPr/>
    </dgm:pt>
    <dgm:pt modelId="{AA91BF26-A913-4FD2-BB3E-5BEA95FDCEB7}" type="pres">
      <dgm:prSet presAssocID="{08C51655-5EEB-4C5B-AE2F-4C377BC2C62D}" presName="thickLine" presStyleLbl="alignNode1" presStyleIdx="0" presStyleCnt="4"/>
      <dgm:spPr/>
    </dgm:pt>
    <dgm:pt modelId="{2DA9CA04-E27A-4F7F-BE35-079A57F408D8}" type="pres">
      <dgm:prSet presAssocID="{08C51655-5EEB-4C5B-AE2F-4C377BC2C62D}" presName="horz1" presStyleCnt="0"/>
      <dgm:spPr/>
    </dgm:pt>
    <dgm:pt modelId="{1208088C-5457-4902-9356-E2774D557C21}" type="pres">
      <dgm:prSet presAssocID="{08C51655-5EEB-4C5B-AE2F-4C377BC2C62D}" presName="tx1" presStyleLbl="revTx" presStyleIdx="0" presStyleCnt="4"/>
      <dgm:spPr/>
    </dgm:pt>
    <dgm:pt modelId="{735273C3-243E-480A-BC3C-173CCCDF9A4F}" type="pres">
      <dgm:prSet presAssocID="{08C51655-5EEB-4C5B-AE2F-4C377BC2C62D}" presName="vert1" presStyleCnt="0"/>
      <dgm:spPr/>
    </dgm:pt>
    <dgm:pt modelId="{8F22ACD1-EA54-4A3B-AE8E-BA8DFD6B8B67}" type="pres">
      <dgm:prSet presAssocID="{5D3C7F96-7091-465D-8D11-E3B33884B3FD}" presName="thickLine" presStyleLbl="alignNode1" presStyleIdx="1" presStyleCnt="4"/>
      <dgm:spPr/>
    </dgm:pt>
    <dgm:pt modelId="{EA77C8DE-B071-4A97-ABE3-9CEE548B8AF7}" type="pres">
      <dgm:prSet presAssocID="{5D3C7F96-7091-465D-8D11-E3B33884B3FD}" presName="horz1" presStyleCnt="0"/>
      <dgm:spPr/>
    </dgm:pt>
    <dgm:pt modelId="{7B306CE7-6291-4059-A350-7636EFD37F1D}" type="pres">
      <dgm:prSet presAssocID="{5D3C7F96-7091-465D-8D11-E3B33884B3FD}" presName="tx1" presStyleLbl="revTx" presStyleIdx="1" presStyleCnt="4"/>
      <dgm:spPr/>
    </dgm:pt>
    <dgm:pt modelId="{8B545F81-3746-4F53-AEC0-D6BD2E91C122}" type="pres">
      <dgm:prSet presAssocID="{5D3C7F96-7091-465D-8D11-E3B33884B3FD}" presName="vert1" presStyleCnt="0"/>
      <dgm:spPr/>
    </dgm:pt>
    <dgm:pt modelId="{FA20895F-ED28-48D2-936C-7B71987FDB4E}" type="pres">
      <dgm:prSet presAssocID="{36AC9BC5-262D-4AF4-9BD3-F7020A5B811D}" presName="thickLine" presStyleLbl="alignNode1" presStyleIdx="2" presStyleCnt="4"/>
      <dgm:spPr/>
    </dgm:pt>
    <dgm:pt modelId="{199FC5E9-D6D2-4F7B-917E-8C7E4DE8D683}" type="pres">
      <dgm:prSet presAssocID="{36AC9BC5-262D-4AF4-9BD3-F7020A5B811D}" presName="horz1" presStyleCnt="0"/>
      <dgm:spPr/>
    </dgm:pt>
    <dgm:pt modelId="{98D94D9D-09ED-4199-8BF7-5E27FB02C0A9}" type="pres">
      <dgm:prSet presAssocID="{36AC9BC5-262D-4AF4-9BD3-F7020A5B811D}" presName="tx1" presStyleLbl="revTx" presStyleIdx="2" presStyleCnt="4"/>
      <dgm:spPr/>
    </dgm:pt>
    <dgm:pt modelId="{8AD6D9BA-84B1-4C29-A096-AB7B4B9CFC67}" type="pres">
      <dgm:prSet presAssocID="{36AC9BC5-262D-4AF4-9BD3-F7020A5B811D}" presName="vert1" presStyleCnt="0"/>
      <dgm:spPr/>
    </dgm:pt>
    <dgm:pt modelId="{22800B2B-256E-40CC-BDAA-FD84B9DC2C5A}" type="pres">
      <dgm:prSet presAssocID="{22170F33-90E7-45D7-ABD0-4431132FB725}" presName="thickLine" presStyleLbl="alignNode1" presStyleIdx="3" presStyleCnt="4"/>
      <dgm:spPr/>
    </dgm:pt>
    <dgm:pt modelId="{650CBE26-A5DE-49D0-9E20-36AF105FC28E}" type="pres">
      <dgm:prSet presAssocID="{22170F33-90E7-45D7-ABD0-4431132FB725}" presName="horz1" presStyleCnt="0"/>
      <dgm:spPr/>
    </dgm:pt>
    <dgm:pt modelId="{03497532-4E73-4F68-9216-21471069DD15}" type="pres">
      <dgm:prSet presAssocID="{22170F33-90E7-45D7-ABD0-4431132FB725}" presName="tx1" presStyleLbl="revTx" presStyleIdx="3" presStyleCnt="4"/>
      <dgm:spPr/>
    </dgm:pt>
    <dgm:pt modelId="{9C2ED7C7-22DD-458E-B9FF-6D3A16486851}" type="pres">
      <dgm:prSet presAssocID="{22170F33-90E7-45D7-ABD0-4431132FB725}" presName="vert1" presStyleCnt="0"/>
      <dgm:spPr/>
    </dgm:pt>
  </dgm:ptLst>
  <dgm:cxnLst>
    <dgm:cxn modelId="{87DDD32F-C542-4A13-B2E5-63403EBA592F}" type="presOf" srcId="{604D4601-168E-436B-AE79-0C886978B83D}" destId="{89F43588-12F5-4B32-BD10-4D10603182D6}" srcOrd="0" destOrd="0" presId="urn:microsoft.com/office/officeart/2008/layout/LinedList"/>
    <dgm:cxn modelId="{AD6FC532-BB92-4349-AC12-9E1FDF7EE911}" srcId="{604D4601-168E-436B-AE79-0C886978B83D}" destId="{5D3C7F96-7091-465D-8D11-E3B33884B3FD}" srcOrd="1" destOrd="0" parTransId="{CA8C8595-E398-4C5F-B28E-1AC17F6EA202}" sibTransId="{F866A71C-2609-438A-96C4-C78F996B32DF}"/>
    <dgm:cxn modelId="{1D07013B-4120-4C3A-9E82-239BEC700C8E}" type="presOf" srcId="{5D3C7F96-7091-465D-8D11-E3B33884B3FD}" destId="{7B306CE7-6291-4059-A350-7636EFD37F1D}" srcOrd="0" destOrd="0" presId="urn:microsoft.com/office/officeart/2008/layout/LinedList"/>
    <dgm:cxn modelId="{81096561-BE34-404A-9433-646E1594D2FA}" srcId="{604D4601-168E-436B-AE79-0C886978B83D}" destId="{36AC9BC5-262D-4AF4-9BD3-F7020A5B811D}" srcOrd="2" destOrd="0" parTransId="{0068FBB1-9871-4A56-ABD8-E3CA1C215AC2}" sibTransId="{8FDE0BDA-B071-4099-8A45-3C183BDAB21F}"/>
    <dgm:cxn modelId="{21CF644A-F6B4-47E3-95E8-D075E4A2CEEB}" srcId="{604D4601-168E-436B-AE79-0C886978B83D}" destId="{22170F33-90E7-45D7-ABD0-4431132FB725}" srcOrd="3" destOrd="0" parTransId="{FDC8C4A5-3AF8-42A1-B693-A64EDD3B88C4}" sibTransId="{A235395E-7CE3-4817-874F-640F6BCD3BFD}"/>
    <dgm:cxn modelId="{CB1C196B-A4E3-450D-8A0E-DF263EFBE390}" type="presOf" srcId="{22170F33-90E7-45D7-ABD0-4431132FB725}" destId="{03497532-4E73-4F68-9216-21471069DD15}" srcOrd="0" destOrd="0" presId="urn:microsoft.com/office/officeart/2008/layout/LinedList"/>
    <dgm:cxn modelId="{F457D8AC-11A5-4982-8D33-5D36F9601381}" srcId="{604D4601-168E-436B-AE79-0C886978B83D}" destId="{08C51655-5EEB-4C5B-AE2F-4C377BC2C62D}" srcOrd="0" destOrd="0" parTransId="{7013F5B4-AB6D-4CE6-8E0E-C564C056EF97}" sibTransId="{24CCA2EB-52D5-40ED-8749-5D5F87129A00}"/>
    <dgm:cxn modelId="{BD23D0B9-6C3D-4EAA-AD85-0C8C2621672B}" type="presOf" srcId="{08C51655-5EEB-4C5B-AE2F-4C377BC2C62D}" destId="{1208088C-5457-4902-9356-E2774D557C21}" srcOrd="0" destOrd="0" presId="urn:microsoft.com/office/officeart/2008/layout/LinedList"/>
    <dgm:cxn modelId="{FEC2FEC1-0050-4F1F-B4CE-E09AD91E8468}" type="presOf" srcId="{36AC9BC5-262D-4AF4-9BD3-F7020A5B811D}" destId="{98D94D9D-09ED-4199-8BF7-5E27FB02C0A9}" srcOrd="0" destOrd="0" presId="urn:microsoft.com/office/officeart/2008/layout/LinedList"/>
    <dgm:cxn modelId="{2E580D6E-CC77-4650-A044-FEE9F259E5CF}" type="presParOf" srcId="{89F43588-12F5-4B32-BD10-4D10603182D6}" destId="{AA91BF26-A913-4FD2-BB3E-5BEA95FDCEB7}" srcOrd="0" destOrd="0" presId="urn:microsoft.com/office/officeart/2008/layout/LinedList"/>
    <dgm:cxn modelId="{264D4D0F-17FD-4287-B21C-C084E521868A}" type="presParOf" srcId="{89F43588-12F5-4B32-BD10-4D10603182D6}" destId="{2DA9CA04-E27A-4F7F-BE35-079A57F408D8}" srcOrd="1" destOrd="0" presId="urn:microsoft.com/office/officeart/2008/layout/LinedList"/>
    <dgm:cxn modelId="{A532E498-2408-45ED-A3A3-20192168B2C9}" type="presParOf" srcId="{2DA9CA04-E27A-4F7F-BE35-079A57F408D8}" destId="{1208088C-5457-4902-9356-E2774D557C21}" srcOrd="0" destOrd="0" presId="urn:microsoft.com/office/officeart/2008/layout/LinedList"/>
    <dgm:cxn modelId="{1E853394-58EC-4DD0-B0CD-A7BB0F8A140A}" type="presParOf" srcId="{2DA9CA04-E27A-4F7F-BE35-079A57F408D8}" destId="{735273C3-243E-480A-BC3C-173CCCDF9A4F}" srcOrd="1" destOrd="0" presId="urn:microsoft.com/office/officeart/2008/layout/LinedList"/>
    <dgm:cxn modelId="{2E716626-0F79-4532-9284-DAF82BD9A10B}" type="presParOf" srcId="{89F43588-12F5-4B32-BD10-4D10603182D6}" destId="{8F22ACD1-EA54-4A3B-AE8E-BA8DFD6B8B67}" srcOrd="2" destOrd="0" presId="urn:microsoft.com/office/officeart/2008/layout/LinedList"/>
    <dgm:cxn modelId="{E802FE5D-7100-4EEF-A8CE-A3B736C7215A}" type="presParOf" srcId="{89F43588-12F5-4B32-BD10-4D10603182D6}" destId="{EA77C8DE-B071-4A97-ABE3-9CEE548B8AF7}" srcOrd="3" destOrd="0" presId="urn:microsoft.com/office/officeart/2008/layout/LinedList"/>
    <dgm:cxn modelId="{48169F14-D6AB-47C6-8387-4E2B02AD685D}" type="presParOf" srcId="{EA77C8DE-B071-4A97-ABE3-9CEE548B8AF7}" destId="{7B306CE7-6291-4059-A350-7636EFD37F1D}" srcOrd="0" destOrd="0" presId="urn:microsoft.com/office/officeart/2008/layout/LinedList"/>
    <dgm:cxn modelId="{781BAAAC-EF8E-483C-9CD7-00F955DE3972}" type="presParOf" srcId="{EA77C8DE-B071-4A97-ABE3-9CEE548B8AF7}" destId="{8B545F81-3746-4F53-AEC0-D6BD2E91C122}" srcOrd="1" destOrd="0" presId="urn:microsoft.com/office/officeart/2008/layout/LinedList"/>
    <dgm:cxn modelId="{2A59C7B1-E048-40CE-A8FA-79E6F8606CC1}" type="presParOf" srcId="{89F43588-12F5-4B32-BD10-4D10603182D6}" destId="{FA20895F-ED28-48D2-936C-7B71987FDB4E}" srcOrd="4" destOrd="0" presId="urn:microsoft.com/office/officeart/2008/layout/LinedList"/>
    <dgm:cxn modelId="{82DCA14A-BE7C-4DC7-BD09-10C0EAA3EA31}" type="presParOf" srcId="{89F43588-12F5-4B32-BD10-4D10603182D6}" destId="{199FC5E9-D6D2-4F7B-917E-8C7E4DE8D683}" srcOrd="5" destOrd="0" presId="urn:microsoft.com/office/officeart/2008/layout/LinedList"/>
    <dgm:cxn modelId="{887016DE-54D4-4234-96EC-49D28C096B47}" type="presParOf" srcId="{199FC5E9-D6D2-4F7B-917E-8C7E4DE8D683}" destId="{98D94D9D-09ED-4199-8BF7-5E27FB02C0A9}" srcOrd="0" destOrd="0" presId="urn:microsoft.com/office/officeart/2008/layout/LinedList"/>
    <dgm:cxn modelId="{3CE0933E-9F68-44D5-965F-1E95945319E6}" type="presParOf" srcId="{199FC5E9-D6D2-4F7B-917E-8C7E4DE8D683}" destId="{8AD6D9BA-84B1-4C29-A096-AB7B4B9CFC67}" srcOrd="1" destOrd="0" presId="urn:microsoft.com/office/officeart/2008/layout/LinedList"/>
    <dgm:cxn modelId="{F7DEF8DE-8F72-40B0-8986-B3205D4276D7}" type="presParOf" srcId="{89F43588-12F5-4B32-BD10-4D10603182D6}" destId="{22800B2B-256E-40CC-BDAA-FD84B9DC2C5A}" srcOrd="6" destOrd="0" presId="urn:microsoft.com/office/officeart/2008/layout/LinedList"/>
    <dgm:cxn modelId="{09387ED0-1FF1-43EA-BF1E-458E836F96E2}" type="presParOf" srcId="{89F43588-12F5-4B32-BD10-4D10603182D6}" destId="{650CBE26-A5DE-49D0-9E20-36AF105FC28E}" srcOrd="7" destOrd="0" presId="urn:microsoft.com/office/officeart/2008/layout/LinedList"/>
    <dgm:cxn modelId="{E6B8FCA3-12E5-4492-8901-5CAFDE84FA9A}" type="presParOf" srcId="{650CBE26-A5DE-49D0-9E20-36AF105FC28E}" destId="{03497532-4E73-4F68-9216-21471069DD15}" srcOrd="0" destOrd="0" presId="urn:microsoft.com/office/officeart/2008/layout/LinedList"/>
    <dgm:cxn modelId="{33FBAA68-6559-4F3F-A7D3-B59F01B15B8E}" type="presParOf" srcId="{650CBE26-A5DE-49D0-9E20-36AF105FC28E}" destId="{9C2ED7C7-22DD-458E-B9FF-6D3A1648685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CFF795-8E9F-4A8A-94F2-D3C7430743E8}">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873FAF-8D20-458E-993C-6F822653D218}">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None of us were born knowing this stuff….we learn it as we need it and use it.</a:t>
          </a:r>
          <a:endParaRPr lang="en-US" sz="2800" kern="1200"/>
        </a:p>
      </dsp:txBody>
      <dsp:txXfrm>
        <a:off x="0" y="0"/>
        <a:ext cx="6492875" cy="1276350"/>
      </dsp:txXfrm>
    </dsp:sp>
    <dsp:sp modelId="{23C51E1D-80B0-4AB0-B0FD-0EE27F67BE5C}">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858481-580D-4658-9408-F083C8B44ED9}">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Using such language indicates you are part of an academic community</a:t>
          </a:r>
          <a:endParaRPr lang="en-US" sz="2800" kern="1200"/>
        </a:p>
      </dsp:txBody>
      <dsp:txXfrm>
        <a:off x="0" y="1276350"/>
        <a:ext cx="6492875" cy="1276350"/>
      </dsp:txXfrm>
    </dsp:sp>
    <dsp:sp modelId="{C6EB381D-F5E2-44E6-9FAB-EADBDD1B052D}">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637FA1-0EA4-4BB3-9EF4-7A11F386CFBD}">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Such language is expected as part of ‘scholarship’</a:t>
          </a:r>
          <a:endParaRPr lang="en-US" sz="2800" kern="1200"/>
        </a:p>
      </dsp:txBody>
      <dsp:txXfrm>
        <a:off x="0" y="2552700"/>
        <a:ext cx="6492875" cy="1276350"/>
      </dsp:txXfrm>
    </dsp:sp>
    <dsp:sp modelId="{F16A274E-47E8-4EBB-BB8F-578E38E3D041}">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6647BF-D73C-4C67-B53B-B91C0029E06B}">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You will read it, use it to write and when you give presentations.</a:t>
          </a:r>
          <a:endParaRPr lang="en-US" sz="2800" kern="1200"/>
        </a:p>
      </dsp:txBody>
      <dsp:txXfrm>
        <a:off x="0" y="3829050"/>
        <a:ext cx="6492875" cy="12763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2572B-99B1-4B10-A2EB-78B51AD5B06F}">
      <dsp:nvSpPr>
        <dsp:cNvPr id="0" name=""/>
        <dsp:cNvSpPr/>
      </dsp:nvSpPr>
      <dsp:spPr>
        <a:xfrm>
          <a:off x="0" y="690"/>
          <a:ext cx="62484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D86FCC-A42A-44C8-B2B6-01112A631C9D}">
      <dsp:nvSpPr>
        <dsp:cNvPr id="0" name=""/>
        <dsp:cNvSpPr/>
      </dsp:nvSpPr>
      <dsp:spPr>
        <a:xfrm>
          <a:off x="488743" y="364218"/>
          <a:ext cx="888624" cy="888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68965C-AA6C-457F-B88D-81D1407466B8}">
      <dsp:nvSpPr>
        <dsp:cNvPr id="0" name=""/>
        <dsp:cNvSpPr/>
      </dsp:nvSpPr>
      <dsp:spPr>
        <a:xfrm>
          <a:off x="1866111" y="690"/>
          <a:ext cx="2811780"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Academic writing is a formal type of communication.</a:t>
          </a:r>
          <a:endParaRPr lang="en-US" sz="2200" kern="1200"/>
        </a:p>
      </dsp:txBody>
      <dsp:txXfrm>
        <a:off x="1866111" y="690"/>
        <a:ext cx="2811780" cy="1615680"/>
      </dsp:txXfrm>
    </dsp:sp>
    <dsp:sp modelId="{C183E2AF-AC26-47A1-9B4F-308A4968F022}">
      <dsp:nvSpPr>
        <dsp:cNvPr id="0" name=""/>
        <dsp:cNvSpPr/>
      </dsp:nvSpPr>
      <dsp:spPr>
        <a:xfrm>
          <a:off x="4677891" y="690"/>
          <a:ext cx="157050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755650">
            <a:lnSpc>
              <a:spcPct val="90000"/>
            </a:lnSpc>
            <a:spcBef>
              <a:spcPct val="0"/>
            </a:spcBef>
            <a:spcAft>
              <a:spcPct val="35000"/>
            </a:spcAft>
            <a:buNone/>
          </a:pPr>
          <a:r>
            <a:rPr lang="en-GB" sz="1700" kern="1200"/>
            <a:t>Not colloquial  </a:t>
          </a:r>
          <a:endParaRPr lang="en-US" sz="1700" kern="1200"/>
        </a:p>
      </dsp:txBody>
      <dsp:txXfrm>
        <a:off x="4677891" y="690"/>
        <a:ext cx="1570508" cy="1615680"/>
      </dsp:txXfrm>
    </dsp:sp>
    <dsp:sp modelId="{ED3E8F91-C1E4-4598-BDB9-400B59BA20DA}">
      <dsp:nvSpPr>
        <dsp:cNvPr id="0" name=""/>
        <dsp:cNvSpPr/>
      </dsp:nvSpPr>
      <dsp:spPr>
        <a:xfrm>
          <a:off x="0" y="2020291"/>
          <a:ext cx="62484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3A6D36-C913-40EC-AEC4-8864C18260FB}">
      <dsp:nvSpPr>
        <dsp:cNvPr id="0" name=""/>
        <dsp:cNvSpPr/>
      </dsp:nvSpPr>
      <dsp:spPr>
        <a:xfrm>
          <a:off x="488743" y="2383819"/>
          <a:ext cx="888624" cy="888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070D5D-3DF5-4AE4-98E9-B6E4CD2EB35F}">
      <dsp:nvSpPr>
        <dsp:cNvPr id="0" name=""/>
        <dsp:cNvSpPr/>
      </dsp:nvSpPr>
      <dsp:spPr>
        <a:xfrm>
          <a:off x="1866111" y="20202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It is used to communicate information and arguments in written format, and in formal presentations. </a:t>
          </a:r>
          <a:endParaRPr lang="en-US" sz="2200" kern="1200"/>
        </a:p>
      </dsp:txBody>
      <dsp:txXfrm>
        <a:off x="1866111" y="2020291"/>
        <a:ext cx="4382288" cy="1615680"/>
      </dsp:txXfrm>
    </dsp:sp>
    <dsp:sp modelId="{4B748854-593C-49B1-A553-E0863CC3F4C2}">
      <dsp:nvSpPr>
        <dsp:cNvPr id="0" name=""/>
        <dsp:cNvSpPr/>
      </dsp:nvSpPr>
      <dsp:spPr>
        <a:xfrm>
          <a:off x="0" y="4039891"/>
          <a:ext cx="62484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06622C-5282-46D5-B8D7-48C395E9F323}">
      <dsp:nvSpPr>
        <dsp:cNvPr id="0" name=""/>
        <dsp:cNvSpPr/>
      </dsp:nvSpPr>
      <dsp:spPr>
        <a:xfrm>
          <a:off x="488743" y="4403420"/>
          <a:ext cx="888624" cy="888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8BE47A-1CB5-410F-823D-DFED1C0F707F}">
      <dsp:nvSpPr>
        <dsp:cNvPr id="0" name=""/>
        <dsp:cNvSpPr/>
      </dsp:nvSpPr>
      <dsp:spPr>
        <a:xfrm>
          <a:off x="1866111" y="40398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It is the type of writing you will read in academic journals and books.</a:t>
          </a:r>
          <a:endParaRPr lang="en-US" sz="2200" kern="1200"/>
        </a:p>
      </dsp:txBody>
      <dsp:txXfrm>
        <a:off x="1866111" y="4039891"/>
        <a:ext cx="4382288" cy="16156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7B725-1748-47C2-9F13-EB2651E72F73}">
      <dsp:nvSpPr>
        <dsp:cNvPr id="0" name=""/>
        <dsp:cNvSpPr/>
      </dsp:nvSpPr>
      <dsp:spPr>
        <a:xfrm>
          <a:off x="0" y="719"/>
          <a:ext cx="6588691" cy="168437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40F4B9-5BC9-4391-A4CF-AEE2D2317BD5}">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54F619-C7DB-4A81-A3B5-C338AF783C2D}">
      <dsp:nvSpPr>
        <dsp:cNvPr id="0" name=""/>
        <dsp:cNvSpPr/>
      </dsp:nvSpPr>
      <dsp:spPr>
        <a:xfrm>
          <a:off x="1945450" y="719"/>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22350">
            <a:lnSpc>
              <a:spcPct val="90000"/>
            </a:lnSpc>
            <a:spcBef>
              <a:spcPct val="0"/>
            </a:spcBef>
            <a:spcAft>
              <a:spcPct val="35000"/>
            </a:spcAft>
            <a:buNone/>
          </a:pPr>
          <a:r>
            <a:rPr lang="en-GB" sz="2300" kern="1200" dirty="0"/>
            <a:t>Using academic language in academic writing is like other types of formal writing. </a:t>
          </a:r>
          <a:endParaRPr lang="en-US" sz="2300" kern="1200" dirty="0"/>
        </a:p>
      </dsp:txBody>
      <dsp:txXfrm>
        <a:off x="1945450" y="719"/>
        <a:ext cx="4643240" cy="1684372"/>
      </dsp:txXfrm>
    </dsp:sp>
    <dsp:sp modelId="{00B391B0-15BB-4402-A119-A48008A506F3}">
      <dsp:nvSpPr>
        <dsp:cNvPr id="0" name=""/>
        <dsp:cNvSpPr/>
      </dsp:nvSpPr>
      <dsp:spPr>
        <a:xfrm>
          <a:off x="0" y="2106185"/>
          <a:ext cx="6588691" cy="168437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2657B9-2AB4-4568-A535-AB48A497510A}">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AF2E72-1045-4C69-B417-0A821A7A5113}">
      <dsp:nvSpPr>
        <dsp:cNvPr id="0" name=""/>
        <dsp:cNvSpPr/>
      </dsp:nvSpPr>
      <dsp:spPr>
        <a:xfrm>
          <a:off x="1945450" y="2106185"/>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22350">
            <a:lnSpc>
              <a:spcPct val="90000"/>
            </a:lnSpc>
            <a:spcBef>
              <a:spcPct val="0"/>
            </a:spcBef>
            <a:spcAft>
              <a:spcPct val="35000"/>
            </a:spcAft>
            <a:buNone/>
          </a:pPr>
          <a:r>
            <a:rPr lang="en-GB" sz="2300" kern="1200"/>
            <a:t>It is a skill that you will find useful not only during your studies but also when you go into the world of work.</a:t>
          </a:r>
          <a:endParaRPr lang="en-US" sz="2300" kern="1200"/>
        </a:p>
      </dsp:txBody>
      <dsp:txXfrm>
        <a:off x="1945450" y="2106185"/>
        <a:ext cx="4643240" cy="1684372"/>
      </dsp:txXfrm>
    </dsp:sp>
    <dsp:sp modelId="{6DF66BDC-0BAF-4C91-A62F-A4458D5E7D4D}">
      <dsp:nvSpPr>
        <dsp:cNvPr id="0" name=""/>
        <dsp:cNvSpPr/>
      </dsp:nvSpPr>
      <dsp:spPr>
        <a:xfrm>
          <a:off x="0" y="4211650"/>
          <a:ext cx="6588691" cy="1684372"/>
        </a:xfrm>
        <a:prstGeom prst="roundRect">
          <a:avLst>
            <a:gd name="adj" fmla="val 10000"/>
          </a:avLst>
        </a:prstGeom>
        <a:solidFill>
          <a:schemeClr val="accent4">
            <a:hueOff val="0"/>
            <a:satOff val="0"/>
            <a:lumOff val="0"/>
            <a:alphaOff val="0"/>
          </a:schemeClr>
        </a:solidFill>
        <a:ln>
          <a:solidFill>
            <a:srgbClr val="00B0F0"/>
          </a:solidFill>
        </a:ln>
        <a:effectLst/>
      </dsp:spPr>
      <dsp:style>
        <a:lnRef idx="0">
          <a:scrgbClr r="0" g="0" b="0"/>
        </a:lnRef>
        <a:fillRef idx="1">
          <a:scrgbClr r="0" g="0" b="0"/>
        </a:fillRef>
        <a:effectRef idx="0">
          <a:scrgbClr r="0" g="0" b="0"/>
        </a:effectRef>
        <a:fontRef idx="minor"/>
      </dsp:style>
    </dsp:sp>
    <dsp:sp modelId="{635000B5-D608-4997-B3FF-9E956969472D}">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037637-F7C5-453F-AC00-8EE4805B83F6}">
      <dsp:nvSpPr>
        <dsp:cNvPr id="0" name=""/>
        <dsp:cNvSpPr/>
      </dsp:nvSpPr>
      <dsp:spPr>
        <a:xfrm>
          <a:off x="1945450" y="4211650"/>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22350">
            <a:lnSpc>
              <a:spcPct val="90000"/>
            </a:lnSpc>
            <a:spcBef>
              <a:spcPct val="0"/>
            </a:spcBef>
            <a:spcAft>
              <a:spcPct val="35000"/>
            </a:spcAft>
            <a:buNone/>
          </a:pPr>
          <a:r>
            <a:rPr lang="en-GB" sz="2300" kern="1200" dirty="0"/>
            <a:t>It can save you time and WORDS if you get it right.</a:t>
          </a:r>
          <a:endParaRPr lang="en-US" sz="2300" kern="1200" dirty="0"/>
        </a:p>
      </dsp:txBody>
      <dsp:txXfrm>
        <a:off x="1945450" y="4211650"/>
        <a:ext cx="4643240" cy="16843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1BF26-A913-4FD2-BB3E-5BEA95FDCEB7}">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08088C-5457-4902-9356-E2774D557C21}">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edit</a:t>
          </a:r>
          <a:endParaRPr lang="en-US" sz="1800" kern="1200" dirty="0"/>
        </a:p>
      </dsp:txBody>
      <dsp:txXfrm>
        <a:off x="0" y="0"/>
        <a:ext cx="6492875" cy="1276350"/>
      </dsp:txXfrm>
    </dsp:sp>
    <dsp:sp modelId="{8F22ACD1-EA54-4A3B-AE8E-BA8DFD6B8B67}">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306CE7-6291-4059-A350-7636EFD37F1D}">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Edit</a:t>
          </a:r>
          <a:endParaRPr lang="en-US" sz="2800" kern="1200" dirty="0"/>
        </a:p>
      </dsp:txBody>
      <dsp:txXfrm>
        <a:off x="0" y="1276350"/>
        <a:ext cx="6492875" cy="1276350"/>
      </dsp:txXfrm>
    </dsp:sp>
    <dsp:sp modelId="{FA20895F-ED28-48D2-936C-7B71987FDB4E}">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D94D9D-09ED-4199-8BF7-5E27FB02C0A9}">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EDIT</a:t>
          </a:r>
          <a:endParaRPr lang="en-US" sz="4000" kern="1200" dirty="0"/>
        </a:p>
      </dsp:txBody>
      <dsp:txXfrm>
        <a:off x="0" y="2552700"/>
        <a:ext cx="6492875" cy="1276350"/>
      </dsp:txXfrm>
    </dsp:sp>
    <dsp:sp modelId="{22800B2B-256E-40CC-BDAA-FD84B9DC2C5A}">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497532-4E73-4F68-9216-21471069DD15}">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Marks are ‘lost’ (i.e. not awarded) because of poor presentation of the script, looks sloppy, or lack of attention paid to the elements outlined here.</a:t>
          </a:r>
        </a:p>
        <a:p>
          <a:pPr marL="0" lvl="0" indent="0" algn="l" defTabSz="800100">
            <a:lnSpc>
              <a:spcPct val="90000"/>
            </a:lnSpc>
            <a:spcBef>
              <a:spcPct val="0"/>
            </a:spcBef>
            <a:spcAft>
              <a:spcPct val="35000"/>
            </a:spcAft>
            <a:buNone/>
          </a:pPr>
          <a:r>
            <a:rPr lang="en-US" sz="1800" kern="1200" dirty="0"/>
            <a:t>Check </a:t>
          </a:r>
          <a:r>
            <a:rPr lang="en-US" sz="1800" kern="1200"/>
            <a:t>for typos…….</a:t>
          </a:r>
          <a:endParaRPr lang="en-US" sz="1800" kern="1200" dirty="0"/>
        </a:p>
      </dsp:txBody>
      <dsp:txXfrm>
        <a:off x="0" y="3829050"/>
        <a:ext cx="6492875" cy="12763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6BD32-2862-49F0-8485-E653E7CBE1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459814-F5E7-4CD6-B977-40D7F7295B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C1056C-361A-4316-9CBD-8C9B12FCC35C}"/>
              </a:ext>
            </a:extLst>
          </p:cNvPr>
          <p:cNvSpPr>
            <a:spLocks noGrp="1"/>
          </p:cNvSpPr>
          <p:nvPr>
            <p:ph type="dt" sz="half" idx="10"/>
          </p:nvPr>
        </p:nvSpPr>
        <p:spPr/>
        <p:txBody>
          <a:bodyPr/>
          <a:lstStyle/>
          <a:p>
            <a:fld id="{C62896E4-5651-4753-B612-5F256B8EBC52}" type="datetimeFigureOut">
              <a:rPr lang="en-GB" smtClean="0"/>
              <a:t>15/10/2020</a:t>
            </a:fld>
            <a:endParaRPr lang="en-GB"/>
          </a:p>
        </p:txBody>
      </p:sp>
      <p:sp>
        <p:nvSpPr>
          <p:cNvPr id="5" name="Footer Placeholder 4">
            <a:extLst>
              <a:ext uri="{FF2B5EF4-FFF2-40B4-BE49-F238E27FC236}">
                <a16:creationId xmlns:a16="http://schemas.microsoft.com/office/drawing/2014/main" id="{4E5ED760-E8B2-4AB6-9AA0-06C8080670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C9DCFA-0BD7-4640-A24B-0292994CD6AD}"/>
              </a:ext>
            </a:extLst>
          </p:cNvPr>
          <p:cNvSpPr>
            <a:spLocks noGrp="1"/>
          </p:cNvSpPr>
          <p:nvPr>
            <p:ph type="sldNum" sz="quarter" idx="12"/>
          </p:nvPr>
        </p:nvSpPr>
        <p:spPr/>
        <p:txBody>
          <a:bodyPr/>
          <a:lstStyle/>
          <a:p>
            <a:fld id="{FAAF88A2-AB19-49C8-87AE-47CC73F10044}" type="slidenum">
              <a:rPr lang="en-GB" smtClean="0"/>
              <a:t>‹#›</a:t>
            </a:fld>
            <a:endParaRPr lang="en-GB"/>
          </a:p>
        </p:txBody>
      </p:sp>
    </p:spTree>
    <p:extLst>
      <p:ext uri="{BB962C8B-B14F-4D97-AF65-F5344CB8AC3E}">
        <p14:creationId xmlns:p14="http://schemas.microsoft.com/office/powerpoint/2010/main" val="1184273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416C4-A53E-47BB-BFCD-CF5FB9C32D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D762DB-7A28-4EB1-8178-8B726ADC38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CD0881-100E-4484-8BF9-150807996557}"/>
              </a:ext>
            </a:extLst>
          </p:cNvPr>
          <p:cNvSpPr>
            <a:spLocks noGrp="1"/>
          </p:cNvSpPr>
          <p:nvPr>
            <p:ph type="dt" sz="half" idx="10"/>
          </p:nvPr>
        </p:nvSpPr>
        <p:spPr/>
        <p:txBody>
          <a:bodyPr/>
          <a:lstStyle/>
          <a:p>
            <a:fld id="{C62896E4-5651-4753-B612-5F256B8EBC52}" type="datetimeFigureOut">
              <a:rPr lang="en-GB" smtClean="0"/>
              <a:t>15/10/2020</a:t>
            </a:fld>
            <a:endParaRPr lang="en-GB"/>
          </a:p>
        </p:txBody>
      </p:sp>
      <p:sp>
        <p:nvSpPr>
          <p:cNvPr id="5" name="Footer Placeholder 4">
            <a:extLst>
              <a:ext uri="{FF2B5EF4-FFF2-40B4-BE49-F238E27FC236}">
                <a16:creationId xmlns:a16="http://schemas.microsoft.com/office/drawing/2014/main" id="{01ECF603-B581-4C80-B52B-90EC8C9A86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6FB2D5-44F6-4BDC-92FC-F47E6251CACB}"/>
              </a:ext>
            </a:extLst>
          </p:cNvPr>
          <p:cNvSpPr>
            <a:spLocks noGrp="1"/>
          </p:cNvSpPr>
          <p:nvPr>
            <p:ph type="sldNum" sz="quarter" idx="12"/>
          </p:nvPr>
        </p:nvSpPr>
        <p:spPr/>
        <p:txBody>
          <a:bodyPr/>
          <a:lstStyle/>
          <a:p>
            <a:fld id="{FAAF88A2-AB19-49C8-87AE-47CC73F10044}" type="slidenum">
              <a:rPr lang="en-GB" smtClean="0"/>
              <a:t>‹#›</a:t>
            </a:fld>
            <a:endParaRPr lang="en-GB"/>
          </a:p>
        </p:txBody>
      </p:sp>
    </p:spTree>
    <p:extLst>
      <p:ext uri="{BB962C8B-B14F-4D97-AF65-F5344CB8AC3E}">
        <p14:creationId xmlns:p14="http://schemas.microsoft.com/office/powerpoint/2010/main" val="480476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6E67C-9044-4281-A606-82BBB0F47C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E7158F-3C6B-4B85-A528-C23D68540C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23DADA-A246-4B22-ADCF-737CEF047D05}"/>
              </a:ext>
            </a:extLst>
          </p:cNvPr>
          <p:cNvSpPr>
            <a:spLocks noGrp="1"/>
          </p:cNvSpPr>
          <p:nvPr>
            <p:ph type="dt" sz="half" idx="10"/>
          </p:nvPr>
        </p:nvSpPr>
        <p:spPr/>
        <p:txBody>
          <a:bodyPr/>
          <a:lstStyle/>
          <a:p>
            <a:fld id="{C62896E4-5651-4753-B612-5F256B8EBC52}" type="datetimeFigureOut">
              <a:rPr lang="en-GB" smtClean="0"/>
              <a:t>15/10/2020</a:t>
            </a:fld>
            <a:endParaRPr lang="en-GB"/>
          </a:p>
        </p:txBody>
      </p:sp>
      <p:sp>
        <p:nvSpPr>
          <p:cNvPr id="5" name="Footer Placeholder 4">
            <a:extLst>
              <a:ext uri="{FF2B5EF4-FFF2-40B4-BE49-F238E27FC236}">
                <a16:creationId xmlns:a16="http://schemas.microsoft.com/office/drawing/2014/main" id="{BDB1C096-3566-42CA-9001-6219556F7F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E3D30C-1705-4221-BEC0-FFAC86F3E865}"/>
              </a:ext>
            </a:extLst>
          </p:cNvPr>
          <p:cNvSpPr>
            <a:spLocks noGrp="1"/>
          </p:cNvSpPr>
          <p:nvPr>
            <p:ph type="sldNum" sz="quarter" idx="12"/>
          </p:nvPr>
        </p:nvSpPr>
        <p:spPr/>
        <p:txBody>
          <a:bodyPr/>
          <a:lstStyle/>
          <a:p>
            <a:fld id="{FAAF88A2-AB19-49C8-87AE-47CC73F10044}" type="slidenum">
              <a:rPr lang="en-GB" smtClean="0"/>
              <a:t>‹#›</a:t>
            </a:fld>
            <a:endParaRPr lang="en-GB"/>
          </a:p>
        </p:txBody>
      </p:sp>
    </p:spTree>
    <p:extLst>
      <p:ext uri="{BB962C8B-B14F-4D97-AF65-F5344CB8AC3E}">
        <p14:creationId xmlns:p14="http://schemas.microsoft.com/office/powerpoint/2010/main" val="102984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B262E-740D-4B8C-AE95-5D0A9A7EF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58BB31-9C3C-4D3F-B75A-C803092AF9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8BEC5B-E4B5-41F6-9CB2-07F6A2871BB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46DCF8E-CCAC-4DB3-B50C-2A497B323A03}"/>
              </a:ext>
            </a:extLst>
          </p:cNvPr>
          <p:cNvSpPr>
            <a:spLocks noGrp="1"/>
          </p:cNvSpPr>
          <p:nvPr>
            <p:ph type="dt" sz="half" idx="10"/>
          </p:nvPr>
        </p:nvSpPr>
        <p:spPr/>
        <p:txBody>
          <a:bodyPr/>
          <a:lstStyle/>
          <a:p>
            <a:fld id="{C62896E4-5651-4753-B612-5F256B8EBC52}" type="datetimeFigureOut">
              <a:rPr lang="en-GB" smtClean="0"/>
              <a:t>15/10/2020</a:t>
            </a:fld>
            <a:endParaRPr lang="en-GB"/>
          </a:p>
        </p:txBody>
      </p:sp>
      <p:sp>
        <p:nvSpPr>
          <p:cNvPr id="6" name="Footer Placeholder 5">
            <a:extLst>
              <a:ext uri="{FF2B5EF4-FFF2-40B4-BE49-F238E27FC236}">
                <a16:creationId xmlns:a16="http://schemas.microsoft.com/office/drawing/2014/main" id="{8A3978BF-8107-4D46-8D92-290C0A0A35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C0D5A0-140D-4E96-B13D-8B54352B16EB}"/>
              </a:ext>
            </a:extLst>
          </p:cNvPr>
          <p:cNvSpPr>
            <a:spLocks noGrp="1"/>
          </p:cNvSpPr>
          <p:nvPr>
            <p:ph type="sldNum" sz="quarter" idx="12"/>
          </p:nvPr>
        </p:nvSpPr>
        <p:spPr/>
        <p:txBody>
          <a:bodyPr/>
          <a:lstStyle/>
          <a:p>
            <a:fld id="{FAAF88A2-AB19-49C8-87AE-47CC73F10044}" type="slidenum">
              <a:rPr lang="en-GB" smtClean="0"/>
              <a:t>‹#›</a:t>
            </a:fld>
            <a:endParaRPr lang="en-GB"/>
          </a:p>
        </p:txBody>
      </p:sp>
    </p:spTree>
    <p:extLst>
      <p:ext uri="{BB962C8B-B14F-4D97-AF65-F5344CB8AC3E}">
        <p14:creationId xmlns:p14="http://schemas.microsoft.com/office/powerpoint/2010/main" val="1670992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39ECE-90AF-4AB9-BA0B-B5DB8DCD95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37EC6E-B0AA-4F5B-BABE-E830033C28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D6EDEE-A23A-4F6D-9327-354BAC5944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5F5AE64-2D72-4C87-A3A2-D78287D4BA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F180E8-D25E-42A3-BFEC-FDC32761C5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4257F6-7154-4329-A2D2-F03B00AE84DA}"/>
              </a:ext>
            </a:extLst>
          </p:cNvPr>
          <p:cNvSpPr>
            <a:spLocks noGrp="1"/>
          </p:cNvSpPr>
          <p:nvPr>
            <p:ph type="dt" sz="half" idx="10"/>
          </p:nvPr>
        </p:nvSpPr>
        <p:spPr/>
        <p:txBody>
          <a:bodyPr/>
          <a:lstStyle/>
          <a:p>
            <a:fld id="{C62896E4-5651-4753-B612-5F256B8EBC52}" type="datetimeFigureOut">
              <a:rPr lang="en-GB" smtClean="0"/>
              <a:t>15/10/2020</a:t>
            </a:fld>
            <a:endParaRPr lang="en-GB"/>
          </a:p>
        </p:txBody>
      </p:sp>
      <p:sp>
        <p:nvSpPr>
          <p:cNvPr id="8" name="Footer Placeholder 7">
            <a:extLst>
              <a:ext uri="{FF2B5EF4-FFF2-40B4-BE49-F238E27FC236}">
                <a16:creationId xmlns:a16="http://schemas.microsoft.com/office/drawing/2014/main" id="{EB358154-5F29-42A6-A226-FAF144855D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0E7C40-C36B-4F42-ADA2-8E306551E289}"/>
              </a:ext>
            </a:extLst>
          </p:cNvPr>
          <p:cNvSpPr>
            <a:spLocks noGrp="1"/>
          </p:cNvSpPr>
          <p:nvPr>
            <p:ph type="sldNum" sz="quarter" idx="12"/>
          </p:nvPr>
        </p:nvSpPr>
        <p:spPr/>
        <p:txBody>
          <a:bodyPr/>
          <a:lstStyle/>
          <a:p>
            <a:fld id="{FAAF88A2-AB19-49C8-87AE-47CC73F10044}" type="slidenum">
              <a:rPr lang="en-GB" smtClean="0"/>
              <a:t>‹#›</a:t>
            </a:fld>
            <a:endParaRPr lang="en-GB"/>
          </a:p>
        </p:txBody>
      </p:sp>
    </p:spTree>
    <p:extLst>
      <p:ext uri="{BB962C8B-B14F-4D97-AF65-F5344CB8AC3E}">
        <p14:creationId xmlns:p14="http://schemas.microsoft.com/office/powerpoint/2010/main" val="77791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CE1E1-75C7-4ACD-B6DA-4D17E213A2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334487D-3687-4067-BEB1-D748786DC517}"/>
              </a:ext>
            </a:extLst>
          </p:cNvPr>
          <p:cNvSpPr>
            <a:spLocks noGrp="1"/>
          </p:cNvSpPr>
          <p:nvPr>
            <p:ph type="dt" sz="half" idx="10"/>
          </p:nvPr>
        </p:nvSpPr>
        <p:spPr/>
        <p:txBody>
          <a:bodyPr/>
          <a:lstStyle/>
          <a:p>
            <a:fld id="{C62896E4-5651-4753-B612-5F256B8EBC52}" type="datetimeFigureOut">
              <a:rPr lang="en-GB" smtClean="0"/>
              <a:t>15/10/2020</a:t>
            </a:fld>
            <a:endParaRPr lang="en-GB"/>
          </a:p>
        </p:txBody>
      </p:sp>
      <p:sp>
        <p:nvSpPr>
          <p:cNvPr id="4" name="Footer Placeholder 3">
            <a:extLst>
              <a:ext uri="{FF2B5EF4-FFF2-40B4-BE49-F238E27FC236}">
                <a16:creationId xmlns:a16="http://schemas.microsoft.com/office/drawing/2014/main" id="{7E1B001F-55B9-47EE-B31B-C9E52239E9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CD9B68-0C5F-4DE6-851C-37555916B0F2}"/>
              </a:ext>
            </a:extLst>
          </p:cNvPr>
          <p:cNvSpPr>
            <a:spLocks noGrp="1"/>
          </p:cNvSpPr>
          <p:nvPr>
            <p:ph type="sldNum" sz="quarter" idx="12"/>
          </p:nvPr>
        </p:nvSpPr>
        <p:spPr/>
        <p:txBody>
          <a:bodyPr/>
          <a:lstStyle/>
          <a:p>
            <a:fld id="{FAAF88A2-AB19-49C8-87AE-47CC73F10044}" type="slidenum">
              <a:rPr lang="en-GB" smtClean="0"/>
              <a:t>‹#›</a:t>
            </a:fld>
            <a:endParaRPr lang="en-GB"/>
          </a:p>
        </p:txBody>
      </p:sp>
    </p:spTree>
    <p:extLst>
      <p:ext uri="{BB962C8B-B14F-4D97-AF65-F5344CB8AC3E}">
        <p14:creationId xmlns:p14="http://schemas.microsoft.com/office/powerpoint/2010/main" val="3136954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B17C48-7B8F-49A1-9A46-FCC312F65FCB}"/>
              </a:ext>
            </a:extLst>
          </p:cNvPr>
          <p:cNvSpPr>
            <a:spLocks noGrp="1"/>
          </p:cNvSpPr>
          <p:nvPr>
            <p:ph type="dt" sz="half" idx="10"/>
          </p:nvPr>
        </p:nvSpPr>
        <p:spPr/>
        <p:txBody>
          <a:bodyPr/>
          <a:lstStyle/>
          <a:p>
            <a:fld id="{C62896E4-5651-4753-B612-5F256B8EBC52}" type="datetimeFigureOut">
              <a:rPr lang="en-GB" smtClean="0"/>
              <a:t>15/10/2020</a:t>
            </a:fld>
            <a:endParaRPr lang="en-GB"/>
          </a:p>
        </p:txBody>
      </p:sp>
      <p:sp>
        <p:nvSpPr>
          <p:cNvPr id="3" name="Footer Placeholder 2">
            <a:extLst>
              <a:ext uri="{FF2B5EF4-FFF2-40B4-BE49-F238E27FC236}">
                <a16:creationId xmlns:a16="http://schemas.microsoft.com/office/drawing/2014/main" id="{2C8A4BB5-ABDD-4AC8-AAA5-EEC4BF9E26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2AE3F2-6A52-45FC-95A0-86B29598B4EA}"/>
              </a:ext>
            </a:extLst>
          </p:cNvPr>
          <p:cNvSpPr>
            <a:spLocks noGrp="1"/>
          </p:cNvSpPr>
          <p:nvPr>
            <p:ph type="sldNum" sz="quarter" idx="12"/>
          </p:nvPr>
        </p:nvSpPr>
        <p:spPr/>
        <p:txBody>
          <a:bodyPr/>
          <a:lstStyle/>
          <a:p>
            <a:fld id="{FAAF88A2-AB19-49C8-87AE-47CC73F10044}" type="slidenum">
              <a:rPr lang="en-GB" smtClean="0"/>
              <a:t>‹#›</a:t>
            </a:fld>
            <a:endParaRPr lang="en-GB"/>
          </a:p>
        </p:txBody>
      </p:sp>
    </p:spTree>
    <p:extLst>
      <p:ext uri="{BB962C8B-B14F-4D97-AF65-F5344CB8AC3E}">
        <p14:creationId xmlns:p14="http://schemas.microsoft.com/office/powerpoint/2010/main" val="1406124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4CCBA-2EA9-4AC0-9DF9-81FFCA6AF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C5E397-17EE-40C3-8FEA-E0BD1C5917E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1CFC25-2EDB-479D-AEF2-01F6984714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69DD50-6D49-4AEA-B175-787F33AB43E9}"/>
              </a:ext>
            </a:extLst>
          </p:cNvPr>
          <p:cNvSpPr>
            <a:spLocks noGrp="1"/>
          </p:cNvSpPr>
          <p:nvPr>
            <p:ph type="dt" sz="half" idx="10"/>
          </p:nvPr>
        </p:nvSpPr>
        <p:spPr/>
        <p:txBody>
          <a:bodyPr/>
          <a:lstStyle/>
          <a:p>
            <a:fld id="{C62896E4-5651-4753-B612-5F256B8EBC52}" type="datetimeFigureOut">
              <a:rPr lang="en-GB" smtClean="0"/>
              <a:t>15/10/2020</a:t>
            </a:fld>
            <a:endParaRPr lang="en-GB"/>
          </a:p>
        </p:txBody>
      </p:sp>
      <p:sp>
        <p:nvSpPr>
          <p:cNvPr id="6" name="Footer Placeholder 5">
            <a:extLst>
              <a:ext uri="{FF2B5EF4-FFF2-40B4-BE49-F238E27FC236}">
                <a16:creationId xmlns:a16="http://schemas.microsoft.com/office/drawing/2014/main" id="{8B760D7E-0465-4167-B507-E18E450844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8F80F2-DA0C-4376-9C8E-CFEEA40FCD4F}"/>
              </a:ext>
            </a:extLst>
          </p:cNvPr>
          <p:cNvSpPr>
            <a:spLocks noGrp="1"/>
          </p:cNvSpPr>
          <p:nvPr>
            <p:ph type="sldNum" sz="quarter" idx="12"/>
          </p:nvPr>
        </p:nvSpPr>
        <p:spPr/>
        <p:txBody>
          <a:bodyPr/>
          <a:lstStyle/>
          <a:p>
            <a:fld id="{FAAF88A2-AB19-49C8-87AE-47CC73F10044}" type="slidenum">
              <a:rPr lang="en-GB" smtClean="0"/>
              <a:t>‹#›</a:t>
            </a:fld>
            <a:endParaRPr lang="en-GB"/>
          </a:p>
        </p:txBody>
      </p:sp>
    </p:spTree>
    <p:extLst>
      <p:ext uri="{BB962C8B-B14F-4D97-AF65-F5344CB8AC3E}">
        <p14:creationId xmlns:p14="http://schemas.microsoft.com/office/powerpoint/2010/main" val="3511025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41CB1-F793-4A87-A886-9955AB7DD6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969BAC-EFC4-43EB-B8FD-9E1F71BE3C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63B687-2970-473C-97E2-886BBD307D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0624FF-4105-4492-86CF-19D702DD6510}"/>
              </a:ext>
            </a:extLst>
          </p:cNvPr>
          <p:cNvSpPr>
            <a:spLocks noGrp="1"/>
          </p:cNvSpPr>
          <p:nvPr>
            <p:ph type="dt" sz="half" idx="10"/>
          </p:nvPr>
        </p:nvSpPr>
        <p:spPr/>
        <p:txBody>
          <a:bodyPr/>
          <a:lstStyle/>
          <a:p>
            <a:fld id="{C62896E4-5651-4753-B612-5F256B8EBC52}" type="datetimeFigureOut">
              <a:rPr lang="en-GB" smtClean="0"/>
              <a:t>15/10/2020</a:t>
            </a:fld>
            <a:endParaRPr lang="en-GB"/>
          </a:p>
        </p:txBody>
      </p:sp>
      <p:sp>
        <p:nvSpPr>
          <p:cNvPr id="6" name="Footer Placeholder 5">
            <a:extLst>
              <a:ext uri="{FF2B5EF4-FFF2-40B4-BE49-F238E27FC236}">
                <a16:creationId xmlns:a16="http://schemas.microsoft.com/office/drawing/2014/main" id="{5E3A4EA9-E866-4739-ABF2-2097DF8AF9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943B16-422F-462D-B9AA-710B6D32489F}"/>
              </a:ext>
            </a:extLst>
          </p:cNvPr>
          <p:cNvSpPr>
            <a:spLocks noGrp="1"/>
          </p:cNvSpPr>
          <p:nvPr>
            <p:ph type="sldNum" sz="quarter" idx="12"/>
          </p:nvPr>
        </p:nvSpPr>
        <p:spPr/>
        <p:txBody>
          <a:bodyPr/>
          <a:lstStyle/>
          <a:p>
            <a:fld id="{FAAF88A2-AB19-49C8-87AE-47CC73F10044}" type="slidenum">
              <a:rPr lang="en-GB" smtClean="0"/>
              <a:t>‹#›</a:t>
            </a:fld>
            <a:endParaRPr lang="en-GB"/>
          </a:p>
        </p:txBody>
      </p:sp>
    </p:spTree>
    <p:extLst>
      <p:ext uri="{BB962C8B-B14F-4D97-AF65-F5344CB8AC3E}">
        <p14:creationId xmlns:p14="http://schemas.microsoft.com/office/powerpoint/2010/main" val="1609337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ACA65-814F-4ADB-8450-7602C27D417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51EF6A-2B64-4F34-9B06-9FB9B69074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6C604B-7626-479B-9D8C-503C7D5E882C}"/>
              </a:ext>
            </a:extLst>
          </p:cNvPr>
          <p:cNvSpPr>
            <a:spLocks noGrp="1"/>
          </p:cNvSpPr>
          <p:nvPr>
            <p:ph type="dt" sz="half" idx="10"/>
          </p:nvPr>
        </p:nvSpPr>
        <p:spPr/>
        <p:txBody>
          <a:bodyPr/>
          <a:lstStyle/>
          <a:p>
            <a:fld id="{C62896E4-5651-4753-B612-5F256B8EBC52}" type="datetimeFigureOut">
              <a:rPr lang="en-GB" smtClean="0"/>
              <a:t>15/10/2020</a:t>
            </a:fld>
            <a:endParaRPr lang="en-GB"/>
          </a:p>
        </p:txBody>
      </p:sp>
      <p:sp>
        <p:nvSpPr>
          <p:cNvPr id="5" name="Footer Placeholder 4">
            <a:extLst>
              <a:ext uri="{FF2B5EF4-FFF2-40B4-BE49-F238E27FC236}">
                <a16:creationId xmlns:a16="http://schemas.microsoft.com/office/drawing/2014/main" id="{4B0074D1-3DE5-40BF-A7E3-B0DE4D0ECB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3F64C6-918A-4E6B-8575-DD9FEDDD4720}"/>
              </a:ext>
            </a:extLst>
          </p:cNvPr>
          <p:cNvSpPr>
            <a:spLocks noGrp="1"/>
          </p:cNvSpPr>
          <p:nvPr>
            <p:ph type="sldNum" sz="quarter" idx="12"/>
          </p:nvPr>
        </p:nvSpPr>
        <p:spPr/>
        <p:txBody>
          <a:bodyPr/>
          <a:lstStyle/>
          <a:p>
            <a:fld id="{FAAF88A2-AB19-49C8-87AE-47CC73F10044}" type="slidenum">
              <a:rPr lang="en-GB" smtClean="0"/>
              <a:t>‹#›</a:t>
            </a:fld>
            <a:endParaRPr lang="en-GB"/>
          </a:p>
        </p:txBody>
      </p:sp>
    </p:spTree>
    <p:extLst>
      <p:ext uri="{BB962C8B-B14F-4D97-AF65-F5344CB8AC3E}">
        <p14:creationId xmlns:p14="http://schemas.microsoft.com/office/powerpoint/2010/main" val="2315340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FFA15-E1B2-4809-892F-A355504AF6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5AA56-B26F-42F7-ADEA-11D22D59DC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4F3053-B5E1-49E8-81ED-239803236386}"/>
              </a:ext>
            </a:extLst>
          </p:cNvPr>
          <p:cNvSpPr>
            <a:spLocks noGrp="1"/>
          </p:cNvSpPr>
          <p:nvPr>
            <p:ph type="dt" sz="half" idx="10"/>
          </p:nvPr>
        </p:nvSpPr>
        <p:spPr/>
        <p:txBody>
          <a:bodyPr/>
          <a:lstStyle/>
          <a:p>
            <a:fld id="{C62896E4-5651-4753-B612-5F256B8EBC52}" type="datetimeFigureOut">
              <a:rPr lang="en-GB" smtClean="0"/>
              <a:t>15/10/2020</a:t>
            </a:fld>
            <a:endParaRPr lang="en-GB"/>
          </a:p>
        </p:txBody>
      </p:sp>
      <p:sp>
        <p:nvSpPr>
          <p:cNvPr id="5" name="Footer Placeholder 4">
            <a:extLst>
              <a:ext uri="{FF2B5EF4-FFF2-40B4-BE49-F238E27FC236}">
                <a16:creationId xmlns:a16="http://schemas.microsoft.com/office/drawing/2014/main" id="{C560E791-7346-4ADC-A28B-3BE85B0705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7BBD32-C97F-41CB-9F86-906128FFD238}"/>
              </a:ext>
            </a:extLst>
          </p:cNvPr>
          <p:cNvSpPr>
            <a:spLocks noGrp="1"/>
          </p:cNvSpPr>
          <p:nvPr>
            <p:ph type="sldNum" sz="quarter" idx="12"/>
          </p:nvPr>
        </p:nvSpPr>
        <p:spPr/>
        <p:txBody>
          <a:bodyPr/>
          <a:lstStyle/>
          <a:p>
            <a:fld id="{FAAF88A2-AB19-49C8-87AE-47CC73F10044}" type="slidenum">
              <a:rPr lang="en-GB" smtClean="0"/>
              <a:t>‹#›</a:t>
            </a:fld>
            <a:endParaRPr lang="en-GB"/>
          </a:p>
        </p:txBody>
      </p:sp>
    </p:spTree>
    <p:extLst>
      <p:ext uri="{BB962C8B-B14F-4D97-AF65-F5344CB8AC3E}">
        <p14:creationId xmlns:p14="http://schemas.microsoft.com/office/powerpoint/2010/main" val="3041023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C29AF2-1944-4A1F-9978-C5974B4E62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57D8B4-45BB-49A7-9FC6-B4B44F2ACD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FBD00C-AF50-47C9-ABA9-B52E7871B9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2896E4-5651-4753-B612-5F256B8EBC52}" type="datetimeFigureOut">
              <a:rPr lang="en-GB" smtClean="0"/>
              <a:t>15/10/2020</a:t>
            </a:fld>
            <a:endParaRPr lang="en-GB"/>
          </a:p>
        </p:txBody>
      </p:sp>
      <p:sp>
        <p:nvSpPr>
          <p:cNvPr id="5" name="Footer Placeholder 4">
            <a:extLst>
              <a:ext uri="{FF2B5EF4-FFF2-40B4-BE49-F238E27FC236}">
                <a16:creationId xmlns:a16="http://schemas.microsoft.com/office/drawing/2014/main" id="{A83716DE-5736-4FF6-B4DC-0A8AE2D69A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195B909-3912-413A-AE8C-8145C15966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AF88A2-AB19-49C8-87AE-47CC73F10044}" type="slidenum">
              <a:rPr lang="en-GB" smtClean="0"/>
              <a:t>‹#›</a:t>
            </a:fld>
            <a:endParaRPr lang="en-GB"/>
          </a:p>
        </p:txBody>
      </p:sp>
    </p:spTree>
    <p:extLst>
      <p:ext uri="{BB962C8B-B14F-4D97-AF65-F5344CB8AC3E}">
        <p14:creationId xmlns:p14="http://schemas.microsoft.com/office/powerpoint/2010/main" val="17356786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A075D8D3-D3AB-430F-AE33-2FB46CEB48AD}"/>
              </a:ext>
            </a:extLst>
          </p:cNvPr>
          <p:cNvSpPr>
            <a:spLocks noGrp="1"/>
          </p:cNvSpPr>
          <p:nvPr>
            <p:ph type="ctrTitle"/>
          </p:nvPr>
        </p:nvSpPr>
        <p:spPr>
          <a:xfrm>
            <a:off x="1932903" y="949325"/>
            <a:ext cx="8071706" cy="2387600"/>
          </a:xfrm>
        </p:spPr>
        <p:txBody>
          <a:bodyPr>
            <a:normAutofit/>
          </a:bodyPr>
          <a:lstStyle/>
          <a:p>
            <a:pPr algn="l"/>
            <a:r>
              <a:rPr lang="en-GB" sz="6600">
                <a:solidFill>
                  <a:schemeClr val="bg1"/>
                </a:solidFill>
              </a:rPr>
              <a:t>Academic Language as a Skill</a:t>
            </a:r>
          </a:p>
        </p:txBody>
      </p:sp>
      <p:sp>
        <p:nvSpPr>
          <p:cNvPr id="3" name="Subtitle 2">
            <a:extLst>
              <a:ext uri="{FF2B5EF4-FFF2-40B4-BE49-F238E27FC236}">
                <a16:creationId xmlns:a16="http://schemas.microsoft.com/office/drawing/2014/main" id="{6FED35F7-76E2-4B22-ADE9-2B0410FAD90E}"/>
              </a:ext>
            </a:extLst>
          </p:cNvPr>
          <p:cNvSpPr>
            <a:spLocks noGrp="1"/>
          </p:cNvSpPr>
          <p:nvPr>
            <p:ph type="subTitle" idx="1"/>
          </p:nvPr>
        </p:nvSpPr>
        <p:spPr>
          <a:xfrm>
            <a:off x="1932902" y="3429000"/>
            <a:ext cx="8071697" cy="1655762"/>
          </a:xfrm>
        </p:spPr>
        <p:txBody>
          <a:bodyPr>
            <a:normAutofit/>
          </a:bodyPr>
          <a:lstStyle/>
          <a:p>
            <a:pPr algn="l"/>
            <a:r>
              <a:rPr lang="en-GB" sz="3200">
                <a:solidFill>
                  <a:schemeClr val="bg1"/>
                </a:solidFill>
              </a:rPr>
              <a:t>HPFY3010</a:t>
            </a:r>
          </a:p>
          <a:p>
            <a:pPr algn="l"/>
            <a:r>
              <a:rPr lang="en-GB" sz="3200">
                <a:solidFill>
                  <a:schemeClr val="bg1"/>
                </a:solidFill>
              </a:rPr>
              <a:t>Academic Skills</a:t>
            </a:r>
          </a:p>
        </p:txBody>
      </p:sp>
      <p:cxnSp>
        <p:nvCxnSpPr>
          <p:cNvPr id="10" name="Straight Connector 9">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9703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D4B2731F-B25D-42D1-A835-2C3C75483608}"/>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Academic Language: is a learned skill </a:t>
            </a:r>
          </a:p>
        </p:txBody>
      </p:sp>
      <p:graphicFrame>
        <p:nvGraphicFramePr>
          <p:cNvPr id="5" name="Content Placeholder 2">
            <a:extLst>
              <a:ext uri="{FF2B5EF4-FFF2-40B4-BE49-F238E27FC236}">
                <a16:creationId xmlns:a16="http://schemas.microsoft.com/office/drawing/2014/main" id="{28E387C0-9B17-4F5B-AED8-825709A4134D}"/>
              </a:ext>
            </a:extLst>
          </p:cNvPr>
          <p:cNvGraphicFramePr>
            <a:graphicFrameLocks noGrp="1"/>
          </p:cNvGraphicFramePr>
          <p:nvPr>
            <p:ph idx="1"/>
            <p:extLst>
              <p:ext uri="{D42A27DB-BD31-4B8C-83A1-F6EECF244321}">
                <p14:modId xmlns:p14="http://schemas.microsoft.com/office/powerpoint/2010/main" val="75888396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8143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EFA019-CC80-4EC1-8966-1A9E7522B356}"/>
              </a:ext>
            </a:extLst>
          </p:cNvPr>
          <p:cNvSpPr>
            <a:spLocks noGrp="1"/>
          </p:cNvSpPr>
          <p:nvPr>
            <p:ph type="title"/>
          </p:nvPr>
        </p:nvSpPr>
        <p:spPr>
          <a:xfrm>
            <a:off x="762000" y="559678"/>
            <a:ext cx="3567915" cy="4952492"/>
          </a:xfrm>
        </p:spPr>
        <p:txBody>
          <a:bodyPr>
            <a:normAutofit/>
          </a:bodyPr>
          <a:lstStyle/>
          <a:p>
            <a:r>
              <a:rPr lang="en-GB" dirty="0">
                <a:solidFill>
                  <a:schemeClr val="bg1"/>
                </a:solidFill>
              </a:rPr>
              <a:t>What is academic language and writing</a:t>
            </a:r>
          </a:p>
        </p:txBody>
      </p:sp>
      <p:cxnSp>
        <p:nvCxnSpPr>
          <p:cNvPr id="14" name="Straight Connector 13">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8" name="Content Placeholder 5">
            <a:extLst>
              <a:ext uri="{FF2B5EF4-FFF2-40B4-BE49-F238E27FC236}">
                <a16:creationId xmlns:a16="http://schemas.microsoft.com/office/drawing/2014/main" id="{655FAC43-CCCA-42E4-BD19-6D6C5921C528}"/>
              </a:ext>
            </a:extLst>
          </p:cNvPr>
          <p:cNvGraphicFramePr>
            <a:graphicFrameLocks noGrp="1"/>
          </p:cNvGraphicFramePr>
          <p:nvPr>
            <p:ph idx="1"/>
            <p:extLst>
              <p:ext uri="{D42A27DB-BD31-4B8C-83A1-F6EECF244321}">
                <p14:modId xmlns:p14="http://schemas.microsoft.com/office/powerpoint/2010/main" val="1399911442"/>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386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4" name="Title 3">
            <a:extLst>
              <a:ext uri="{FF2B5EF4-FFF2-40B4-BE49-F238E27FC236}">
                <a16:creationId xmlns:a16="http://schemas.microsoft.com/office/drawing/2014/main" id="{5B95C090-2A82-4737-8F21-95F509F578BE}"/>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What it is not!</a:t>
            </a:r>
          </a:p>
        </p:txBody>
      </p:sp>
      <p:cxnSp>
        <p:nvCxnSpPr>
          <p:cNvPr id="12" name="Straight Connector 11">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FEA2A799-FB63-4EEB-AE83-3F4BEEE2941D}"/>
              </a:ext>
            </a:extLst>
          </p:cNvPr>
          <p:cNvSpPr>
            <a:spLocks noGrp="1"/>
          </p:cNvSpPr>
          <p:nvPr>
            <p:ph idx="1"/>
          </p:nvPr>
        </p:nvSpPr>
        <p:spPr>
          <a:xfrm>
            <a:off x="6096000" y="1108061"/>
            <a:ext cx="5008901" cy="4571972"/>
          </a:xfrm>
        </p:spPr>
        <p:txBody>
          <a:bodyPr anchor="ctr">
            <a:normAutofit/>
          </a:bodyPr>
          <a:lstStyle/>
          <a:p>
            <a:r>
              <a:rPr lang="en-GB" sz="2000">
                <a:solidFill>
                  <a:schemeClr val="bg1"/>
                </a:solidFill>
              </a:rPr>
              <a:t>Academic writing is not a transcription of what you would normally say. </a:t>
            </a:r>
          </a:p>
          <a:p>
            <a:r>
              <a:rPr lang="en-GB" sz="2000">
                <a:solidFill>
                  <a:schemeClr val="bg1"/>
                </a:solidFill>
              </a:rPr>
              <a:t>Academic writing is generally not the type of writing you read in novels, magazines or on the web.</a:t>
            </a:r>
          </a:p>
          <a:p>
            <a:r>
              <a:rPr lang="en-GB" sz="2000">
                <a:solidFill>
                  <a:schemeClr val="bg1"/>
                </a:solidFill>
              </a:rPr>
              <a:t>It is not what you use in social media (tweets, twitter, blogs, fb etc.)</a:t>
            </a:r>
          </a:p>
        </p:txBody>
      </p:sp>
    </p:spTree>
    <p:extLst>
      <p:ext uri="{BB962C8B-B14F-4D97-AF65-F5344CB8AC3E}">
        <p14:creationId xmlns:p14="http://schemas.microsoft.com/office/powerpoint/2010/main" val="3784443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44EEF-3ED3-435A-BFC7-C9FA07F06FA1}"/>
              </a:ext>
            </a:extLst>
          </p:cNvPr>
          <p:cNvSpPr>
            <a:spLocks noGrp="1"/>
          </p:cNvSpPr>
          <p:nvPr>
            <p:ph type="title"/>
          </p:nvPr>
        </p:nvSpPr>
        <p:spPr>
          <a:xfrm>
            <a:off x="594360" y="637125"/>
            <a:ext cx="3802276" cy="5256371"/>
          </a:xfrm>
          <a:solidFill>
            <a:schemeClr val="bg2">
              <a:lumMod val="75000"/>
            </a:schemeClr>
          </a:solidFill>
          <a:ln w="28575">
            <a:solidFill>
              <a:srgbClr val="00B0F0"/>
            </a:solidFill>
          </a:ln>
        </p:spPr>
        <p:txBody>
          <a:bodyPr>
            <a:normAutofit/>
          </a:bodyPr>
          <a:lstStyle/>
          <a:p>
            <a:r>
              <a:rPr lang="en-GB" sz="4800" dirty="0"/>
              <a:t>And why is this useful (other than to get a degree?)</a:t>
            </a:r>
          </a:p>
        </p:txBody>
      </p:sp>
      <p:graphicFrame>
        <p:nvGraphicFramePr>
          <p:cNvPr id="5" name="Content Placeholder 2">
            <a:extLst>
              <a:ext uri="{FF2B5EF4-FFF2-40B4-BE49-F238E27FC236}">
                <a16:creationId xmlns:a16="http://schemas.microsoft.com/office/drawing/2014/main" id="{BDA611ED-BE7F-4A13-BFA8-9307C19DBD2D}"/>
              </a:ext>
            </a:extLst>
          </p:cNvPr>
          <p:cNvGraphicFramePr>
            <a:graphicFrameLocks noGrp="1"/>
          </p:cNvGraphicFramePr>
          <p:nvPr>
            <p:ph idx="1"/>
            <p:extLst>
              <p:ext uri="{D42A27DB-BD31-4B8C-83A1-F6EECF244321}">
                <p14:modId xmlns:p14="http://schemas.microsoft.com/office/powerpoint/2010/main" val="745328907"/>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7822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4C2DF-CB04-49E1-B2E1-61379B820795}"/>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100" kern="1200">
                <a:solidFill>
                  <a:srgbClr val="FFFFFF"/>
                </a:solidFill>
                <a:latin typeface="+mj-lt"/>
                <a:ea typeface="+mj-ea"/>
                <a:cs typeface="+mj-cs"/>
              </a:rPr>
              <a:t>Understanding the Language used</a:t>
            </a:r>
            <a:endParaRPr lang="en-US" sz="4100" u="sng"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2F0667B0-C0B7-4F26-B7D9-4D3507031CB2}"/>
              </a:ext>
            </a:extLst>
          </p:cNvPr>
          <p:cNvSpPr>
            <a:spLocks noGrp="1"/>
          </p:cNvSpPr>
          <p:nvPr>
            <p:ph sz="half" idx="1"/>
          </p:nvPr>
        </p:nvSpPr>
        <p:spPr>
          <a:xfrm>
            <a:off x="5194300" y="533400"/>
            <a:ext cx="6470650" cy="2189163"/>
          </a:xfrm>
        </p:spPr>
        <p:txBody>
          <a:bodyPr wrap="square" anchor="t">
            <a:normAutofit lnSpcReduction="10000"/>
          </a:bodyPr>
          <a:lstStyle/>
          <a:p>
            <a:r>
              <a:rPr lang="en-GB" dirty="0"/>
              <a:t>Academics use language for a reason, accuracy, clarity, etc. </a:t>
            </a:r>
          </a:p>
          <a:p>
            <a:r>
              <a:rPr lang="en-GB" dirty="0"/>
              <a:t>The language is different from everyday speak- we call it formal</a:t>
            </a:r>
          </a:p>
          <a:p>
            <a:endParaRPr lang="en-GB" dirty="0"/>
          </a:p>
        </p:txBody>
      </p:sp>
      <p:sp>
        <p:nvSpPr>
          <p:cNvPr id="4" name="Content Placeholder 3">
            <a:extLst>
              <a:ext uri="{FF2B5EF4-FFF2-40B4-BE49-F238E27FC236}">
                <a16:creationId xmlns:a16="http://schemas.microsoft.com/office/drawing/2014/main" id="{43B601A9-3C1C-4AF9-9648-BC2B27555D54}"/>
              </a:ext>
            </a:extLst>
          </p:cNvPr>
          <p:cNvSpPr>
            <a:spLocks noGrp="1"/>
          </p:cNvSpPr>
          <p:nvPr>
            <p:ph sz="half" idx="2"/>
          </p:nvPr>
        </p:nvSpPr>
        <p:spPr>
          <a:xfrm>
            <a:off x="5194300" y="2805113"/>
            <a:ext cx="6470650" cy="3527425"/>
          </a:xfrm>
        </p:spPr>
        <p:txBody>
          <a:bodyPr wrap="square" anchor="t">
            <a:normAutofit lnSpcReduction="10000"/>
          </a:bodyPr>
          <a:lstStyle/>
          <a:p>
            <a:r>
              <a:rPr lang="en-GB" dirty="0"/>
              <a:t>Vocabulary words have specific meaning</a:t>
            </a:r>
          </a:p>
          <a:p>
            <a:pPr lvl="1"/>
            <a:r>
              <a:rPr lang="en-GB" dirty="0"/>
              <a:t>Describe, Discuss, Evaluate, Summarise, e.g. ‘Briefly describe…..’</a:t>
            </a:r>
          </a:p>
          <a:p>
            <a:r>
              <a:rPr lang="en-GB" dirty="0"/>
              <a:t>Way vocab is used (sentence structure, passive/active voice, tenses….)</a:t>
            </a:r>
          </a:p>
          <a:p>
            <a:r>
              <a:rPr lang="en-GB" dirty="0"/>
              <a:t>Construction of meaning, an argument, a point of view, a thesis</a:t>
            </a:r>
          </a:p>
          <a:p>
            <a:r>
              <a:rPr lang="en-GB" dirty="0"/>
              <a:t>Cognition: making sense, seeing the meaning, </a:t>
            </a:r>
          </a:p>
        </p:txBody>
      </p:sp>
    </p:spTree>
    <p:extLst>
      <p:ext uri="{BB962C8B-B14F-4D97-AF65-F5344CB8AC3E}">
        <p14:creationId xmlns:p14="http://schemas.microsoft.com/office/powerpoint/2010/main" val="1362248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930F480B-2B40-4122-86CE-A77C3BB32F44}"/>
              </a:ext>
            </a:extLst>
          </p:cNvPr>
          <p:cNvSpPr>
            <a:spLocks noGrp="1"/>
          </p:cNvSpPr>
          <p:nvPr>
            <p:ph type="title"/>
          </p:nvPr>
        </p:nvSpPr>
        <p:spPr>
          <a:xfrm>
            <a:off x="804671" y="640263"/>
            <a:ext cx="3284331" cy="5254510"/>
          </a:xfrm>
        </p:spPr>
        <p:txBody>
          <a:bodyPr>
            <a:normAutofit/>
          </a:bodyPr>
          <a:lstStyle/>
          <a:p>
            <a:r>
              <a:rPr lang="en-GB" dirty="0"/>
              <a:t>Support from academic sources…….</a:t>
            </a:r>
          </a:p>
        </p:txBody>
      </p:sp>
      <p:sp>
        <p:nvSpPr>
          <p:cNvPr id="6" name="Content Placeholder 5">
            <a:extLst>
              <a:ext uri="{FF2B5EF4-FFF2-40B4-BE49-F238E27FC236}">
                <a16:creationId xmlns:a16="http://schemas.microsoft.com/office/drawing/2014/main" id="{67976DB5-01DD-4894-BE50-A0025C17E758}"/>
              </a:ext>
            </a:extLst>
          </p:cNvPr>
          <p:cNvSpPr>
            <a:spLocks noGrp="1"/>
          </p:cNvSpPr>
          <p:nvPr>
            <p:ph idx="1"/>
          </p:nvPr>
        </p:nvSpPr>
        <p:spPr>
          <a:xfrm>
            <a:off x="5358384" y="640263"/>
            <a:ext cx="6028944" cy="5254510"/>
          </a:xfrm>
        </p:spPr>
        <p:txBody>
          <a:bodyPr anchor="ctr">
            <a:normAutofit/>
          </a:bodyPr>
          <a:lstStyle/>
          <a:p>
            <a:pPr marL="0" indent="0">
              <a:buNone/>
            </a:pPr>
            <a:r>
              <a:rPr lang="en-GB" sz="2200" dirty="0">
                <a:solidFill>
                  <a:schemeClr val="bg1"/>
                </a:solidFill>
              </a:rPr>
              <a:t>‘assessment is a key area where scholarship, or lack thereof, is visible.’ (Alston, et al. 2008:3)</a:t>
            </a:r>
          </a:p>
          <a:p>
            <a:pPr marL="0" indent="0">
              <a:buNone/>
            </a:pPr>
            <a:endParaRPr lang="en-GB" sz="2200" dirty="0">
              <a:solidFill>
                <a:schemeClr val="bg1"/>
              </a:solidFill>
            </a:endParaRPr>
          </a:p>
          <a:p>
            <a:pPr marL="0" indent="0">
              <a:buNone/>
            </a:pPr>
            <a:endParaRPr lang="en-GB" sz="2200" dirty="0">
              <a:solidFill>
                <a:schemeClr val="bg1"/>
              </a:solidFill>
            </a:endParaRPr>
          </a:p>
          <a:p>
            <a:pPr marL="0" indent="0">
              <a:buNone/>
            </a:pPr>
            <a:r>
              <a:rPr lang="en-GB" sz="2200" dirty="0">
                <a:solidFill>
                  <a:schemeClr val="bg1"/>
                </a:solidFill>
              </a:rPr>
              <a:t>Alston, F. Gourley, L. Southerland, R., and Thompson, K. (2008) </a:t>
            </a:r>
            <a:r>
              <a:rPr lang="en-GB" sz="2200" i="1" dirty="0">
                <a:solidFill>
                  <a:schemeClr val="bg1"/>
                </a:solidFill>
              </a:rPr>
              <a:t>Quality Enhancement Themes: The First Year Experience</a:t>
            </a:r>
            <a:r>
              <a:rPr lang="en-GB" sz="2200" dirty="0">
                <a:solidFill>
                  <a:schemeClr val="bg1"/>
                </a:solidFill>
              </a:rPr>
              <a:t>. Introducing scholarship skills: academic writing: The Quality Assurance Agency for Higher Education Report for QAA, Scotland</a:t>
            </a:r>
          </a:p>
        </p:txBody>
      </p:sp>
    </p:spTree>
    <p:extLst>
      <p:ext uri="{BB962C8B-B14F-4D97-AF65-F5344CB8AC3E}">
        <p14:creationId xmlns:p14="http://schemas.microsoft.com/office/powerpoint/2010/main" val="15144352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6EE20-47D4-438D-BF3C-4E66BA1919A3}"/>
              </a:ext>
            </a:extLst>
          </p:cNvPr>
          <p:cNvSpPr>
            <a:spLocks noGrp="1"/>
          </p:cNvSpPr>
          <p:nvPr>
            <p:ph type="title"/>
          </p:nvPr>
        </p:nvSpPr>
        <p:spPr>
          <a:xfrm>
            <a:off x="1653363" y="365760"/>
            <a:ext cx="9367203" cy="1188720"/>
          </a:xfrm>
        </p:spPr>
        <p:txBody>
          <a:bodyPr>
            <a:normAutofit/>
          </a:bodyPr>
          <a:lstStyle/>
          <a:p>
            <a:r>
              <a:rPr lang="en-GB" dirty="0"/>
              <a:t>So, what is this leading up to?</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C466972-6F94-4A77-B158-2D1813A882B6}"/>
              </a:ext>
            </a:extLst>
          </p:cNvPr>
          <p:cNvSpPr>
            <a:spLocks noGrp="1"/>
          </p:cNvSpPr>
          <p:nvPr>
            <p:ph idx="1"/>
          </p:nvPr>
        </p:nvSpPr>
        <p:spPr>
          <a:xfrm>
            <a:off x="1653363" y="2176272"/>
            <a:ext cx="9367204" cy="4041648"/>
          </a:xfrm>
        </p:spPr>
        <p:txBody>
          <a:bodyPr anchor="t">
            <a:normAutofit/>
          </a:bodyPr>
          <a:lstStyle/>
          <a:p>
            <a:pPr marL="0" indent="0">
              <a:buNone/>
            </a:pPr>
            <a:endParaRPr lang="en-GB" sz="2400" dirty="0"/>
          </a:p>
          <a:p>
            <a:r>
              <a:rPr lang="en-GB" sz="2400" dirty="0">
                <a:solidFill>
                  <a:schemeClr val="accent1"/>
                </a:solidFill>
              </a:rPr>
              <a:t>Good Scholarship </a:t>
            </a:r>
          </a:p>
          <a:p>
            <a:pPr lvl="1"/>
            <a:r>
              <a:rPr lang="en-GB" dirty="0"/>
              <a:t>what you read (your sources), </a:t>
            </a:r>
          </a:p>
          <a:p>
            <a:pPr lvl="1"/>
            <a:r>
              <a:rPr lang="en-GB" dirty="0"/>
              <a:t>how you use the readings</a:t>
            </a:r>
          </a:p>
          <a:p>
            <a:pPr lvl="1"/>
            <a:r>
              <a:rPr lang="en-GB" dirty="0"/>
              <a:t>what you write (what argument you construct and evidence to support it)</a:t>
            </a:r>
          </a:p>
          <a:p>
            <a:pPr lvl="1"/>
            <a:r>
              <a:rPr lang="en-GB" dirty="0"/>
              <a:t>how you write</a:t>
            </a:r>
          </a:p>
          <a:p>
            <a:pPr lvl="1"/>
            <a:r>
              <a:rPr lang="en-GB" dirty="0"/>
              <a:t>Other elements to make up a package (proof reading, editing, reviewing, addressing the brief etc.)</a:t>
            </a:r>
          </a:p>
          <a:p>
            <a:pPr lvl="1"/>
            <a:r>
              <a:rPr lang="en-GB" dirty="0"/>
              <a:t>So the reader has CONFIDENCE in what you are presenting.</a:t>
            </a:r>
          </a:p>
        </p:txBody>
      </p:sp>
    </p:spTree>
    <p:extLst>
      <p:ext uri="{BB962C8B-B14F-4D97-AF65-F5344CB8AC3E}">
        <p14:creationId xmlns:p14="http://schemas.microsoft.com/office/powerpoint/2010/main" val="2311294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6D390E7-CABA-4271-AD87-8FAB13AA3E6A}"/>
              </a:ext>
            </a:extLst>
          </p:cNvPr>
          <p:cNvSpPr>
            <a:spLocks noGrp="1"/>
          </p:cNvSpPr>
          <p:nvPr>
            <p:ph type="title"/>
          </p:nvPr>
        </p:nvSpPr>
        <p:spPr>
          <a:xfrm>
            <a:off x="7488896" y="539886"/>
            <a:ext cx="4087306" cy="2889114"/>
          </a:xfrm>
        </p:spPr>
        <p:txBody>
          <a:bodyPr vert="horz" lIns="91440" tIns="45720" rIns="91440" bIns="45720" rtlCol="0" anchor="b">
            <a:normAutofit/>
          </a:bodyPr>
          <a:lstStyle/>
          <a:p>
            <a:r>
              <a:rPr lang="en-US" sz="5400" dirty="0"/>
              <a:t>How do you get the skills</a:t>
            </a:r>
          </a:p>
        </p:txBody>
      </p:sp>
      <p:sp>
        <p:nvSpPr>
          <p:cNvPr id="5" name="Content Placeholder 4">
            <a:extLst>
              <a:ext uri="{FF2B5EF4-FFF2-40B4-BE49-F238E27FC236}">
                <a16:creationId xmlns:a16="http://schemas.microsoft.com/office/drawing/2014/main" id="{445CF9E4-B244-40DD-969D-6F265E074CDF}"/>
              </a:ext>
            </a:extLst>
          </p:cNvPr>
          <p:cNvSpPr>
            <a:spLocks noGrp="1"/>
          </p:cNvSpPr>
          <p:nvPr>
            <p:ph idx="1"/>
          </p:nvPr>
        </p:nvSpPr>
        <p:spPr>
          <a:xfrm>
            <a:off x="7257448" y="3542097"/>
            <a:ext cx="4318754" cy="2425566"/>
          </a:xfrm>
        </p:spPr>
        <p:txBody>
          <a:bodyPr vert="horz" lIns="91440" tIns="45720" rIns="91440" bIns="45720" rtlCol="0" anchor="t">
            <a:normAutofit/>
          </a:bodyPr>
          <a:lstStyle/>
          <a:p>
            <a:pPr marL="0" indent="0">
              <a:buNone/>
            </a:pPr>
            <a:r>
              <a:rPr lang="en-US" sz="2000" dirty="0"/>
              <a:t>Confidence in yourself</a:t>
            </a:r>
          </a:p>
          <a:p>
            <a:pPr marL="0" indent="0">
              <a:buNone/>
            </a:pPr>
            <a:r>
              <a:rPr lang="en-US" sz="2000" dirty="0"/>
              <a:t>Confidence in your scholarship</a:t>
            </a:r>
          </a:p>
          <a:p>
            <a:pPr marL="0" indent="0">
              <a:buNone/>
            </a:pPr>
            <a:r>
              <a:rPr lang="en-GB" sz="2000" dirty="0"/>
              <a:t>It is a skill that you need to develop</a:t>
            </a:r>
          </a:p>
          <a:p>
            <a:pPr marL="0" indent="0">
              <a:buNone/>
            </a:pPr>
            <a:r>
              <a:rPr lang="en-GB" sz="2000" dirty="0"/>
              <a:t>It is not an instant process but there are tips and tricks that can help you on the way.</a:t>
            </a:r>
            <a:endParaRPr lang="en-US" sz="2000" dirty="0"/>
          </a:p>
        </p:txBody>
      </p:sp>
      <p:sp>
        <p:nvSpPr>
          <p:cNvPr id="1028" name="Freeform: Shape 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a:extLst>
              <a:ext uri="{FF2B5EF4-FFF2-40B4-BE49-F238E27FC236}">
                <a16:creationId xmlns:a16="http://schemas.microsoft.com/office/drawing/2014/main" id="{B72F9044-B13D-4859-B624-A974BC493D8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841" b="26080"/>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963933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6D390E7-CABA-4271-AD87-8FAB13AA3E6A}"/>
              </a:ext>
            </a:extLst>
          </p:cNvPr>
          <p:cNvSpPr>
            <a:spLocks noGrp="1"/>
          </p:cNvSpPr>
          <p:nvPr>
            <p:ph type="title"/>
          </p:nvPr>
        </p:nvSpPr>
        <p:spPr>
          <a:xfrm>
            <a:off x="6391175" y="539886"/>
            <a:ext cx="5598691" cy="2889114"/>
          </a:xfrm>
        </p:spPr>
        <p:txBody>
          <a:bodyPr vert="horz" lIns="91440" tIns="45720" rIns="91440" bIns="45720" rtlCol="0" anchor="b">
            <a:normAutofit fontScale="90000"/>
          </a:bodyPr>
          <a:lstStyle/>
          <a:p>
            <a:r>
              <a:rPr lang="en-GB" sz="5400" dirty="0"/>
              <a:t>Tip No 1</a:t>
            </a:r>
            <a:br>
              <a:rPr lang="en-GB" sz="5400" dirty="0"/>
            </a:br>
            <a:br>
              <a:rPr lang="en-GB" sz="5400" dirty="0"/>
            </a:br>
            <a:r>
              <a:rPr lang="en-GB" sz="5400" dirty="0"/>
              <a:t>Certainly, no </a:t>
            </a:r>
            <a:br>
              <a:rPr lang="en-GB" sz="5400" dirty="0"/>
            </a:br>
            <a:r>
              <a:rPr lang="en-GB" sz="5400" dirty="0"/>
              <a:t>I...or…You.. when addressing an audience</a:t>
            </a:r>
            <a:endParaRPr lang="en-US" sz="5400" dirty="0"/>
          </a:p>
        </p:txBody>
      </p:sp>
      <p:sp>
        <p:nvSpPr>
          <p:cNvPr id="5" name="Content Placeholder 4">
            <a:extLst>
              <a:ext uri="{FF2B5EF4-FFF2-40B4-BE49-F238E27FC236}">
                <a16:creationId xmlns:a16="http://schemas.microsoft.com/office/drawing/2014/main" id="{445CF9E4-B244-40DD-969D-6F265E074CDF}"/>
              </a:ext>
            </a:extLst>
          </p:cNvPr>
          <p:cNvSpPr>
            <a:spLocks noGrp="1"/>
          </p:cNvSpPr>
          <p:nvPr>
            <p:ph idx="1"/>
          </p:nvPr>
        </p:nvSpPr>
        <p:spPr>
          <a:xfrm>
            <a:off x="7257448" y="3542097"/>
            <a:ext cx="4732418" cy="2425566"/>
          </a:xfrm>
        </p:spPr>
        <p:txBody>
          <a:bodyPr vert="horz" lIns="91440" tIns="45720" rIns="91440" bIns="45720" rtlCol="0" anchor="t">
            <a:normAutofit fontScale="85000" lnSpcReduction="10000"/>
          </a:bodyPr>
          <a:lstStyle/>
          <a:p>
            <a:pPr marL="0" indent="0">
              <a:buNone/>
            </a:pPr>
            <a:r>
              <a:rPr lang="en-GB" sz="2000" dirty="0"/>
              <a:t>Academic writing is formal. </a:t>
            </a:r>
          </a:p>
          <a:p>
            <a:pPr marL="0" indent="0">
              <a:buNone/>
            </a:pPr>
            <a:r>
              <a:rPr lang="en-GB" sz="2000" dirty="0"/>
              <a:t>So you should never address the reader informally. </a:t>
            </a:r>
          </a:p>
          <a:p>
            <a:pPr marL="0" indent="0">
              <a:buNone/>
            </a:pPr>
            <a:r>
              <a:rPr lang="en-GB" sz="2000" dirty="0"/>
              <a:t>Also, the use of the first person must be as sparring as possible. </a:t>
            </a:r>
          </a:p>
          <a:p>
            <a:pPr marL="0" indent="0">
              <a:buNone/>
            </a:pPr>
            <a:endParaRPr lang="en-US" sz="2000" dirty="0"/>
          </a:p>
          <a:p>
            <a:pPr marL="0" indent="0">
              <a:buNone/>
            </a:pPr>
            <a:r>
              <a:rPr lang="en-US" sz="2000" dirty="0"/>
              <a:t>‘Reader, I married him….’ says Jane of Mr. Rochester in </a:t>
            </a:r>
            <a:r>
              <a:rPr lang="en-US" sz="2000" i="1" dirty="0"/>
              <a:t>Jayne Eyre </a:t>
            </a:r>
            <a:r>
              <a:rPr lang="en-US" sz="2000" dirty="0"/>
              <a:t>by Charlotte Brontë 1847</a:t>
            </a:r>
          </a:p>
          <a:p>
            <a:pPr marL="0" indent="0">
              <a:buNone/>
            </a:pPr>
            <a:r>
              <a:rPr lang="en-US" sz="2000" dirty="0"/>
              <a:t>This is fiction folks.</a:t>
            </a:r>
          </a:p>
        </p:txBody>
      </p:sp>
      <p:pic>
        <p:nvPicPr>
          <p:cNvPr id="1026" name="Picture 2">
            <a:extLst>
              <a:ext uri="{FF2B5EF4-FFF2-40B4-BE49-F238E27FC236}">
                <a16:creationId xmlns:a16="http://schemas.microsoft.com/office/drawing/2014/main" id="{B72F9044-B13D-4859-B624-A974BC493D8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841" b="26080"/>
          <a:stretch/>
        </p:blipFill>
        <p:spPr bwMode="auto">
          <a:xfrm>
            <a:off x="202133" y="279131"/>
            <a:ext cx="5390146" cy="6145721"/>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9096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6228FE-425F-406C-AA76-79B14504FD0F}"/>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What is wrong with this text (T1)?</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1EB442AE-B370-473D-B325-994F57B3F0A7}"/>
              </a:ext>
            </a:extLst>
          </p:cNvPr>
          <p:cNvSpPr>
            <a:spLocks noGrp="1"/>
          </p:cNvSpPr>
          <p:nvPr>
            <p:ph idx="1"/>
          </p:nvPr>
        </p:nvSpPr>
        <p:spPr>
          <a:xfrm>
            <a:off x="5221862" y="1719618"/>
            <a:ext cx="5948831" cy="4334629"/>
          </a:xfrm>
        </p:spPr>
        <p:txBody>
          <a:bodyPr anchor="ctr">
            <a:normAutofit/>
          </a:bodyPr>
          <a:lstStyle/>
          <a:p>
            <a:pPr marL="0" indent="0">
              <a:buNone/>
            </a:pPr>
            <a:r>
              <a:rPr lang="en-GB" sz="2400" dirty="0" err="1">
                <a:solidFill>
                  <a:srgbClr val="FEFFFF"/>
                </a:solidFill>
              </a:rPr>
              <a:t>Diodoros</a:t>
            </a:r>
            <a:r>
              <a:rPr lang="en-GB" sz="2400" dirty="0">
                <a:solidFill>
                  <a:srgbClr val="FEFFFF"/>
                </a:solidFill>
              </a:rPr>
              <a:t> begins his work with one of the most powerful statements in the history of historiography: “The writers of universal history bring great good to all people, since they are willing through their own toil to help the common good”. As you can see, </a:t>
            </a:r>
            <a:r>
              <a:rPr lang="en-GB" sz="2400" dirty="0" err="1">
                <a:solidFill>
                  <a:srgbClr val="FEFFFF"/>
                </a:solidFill>
              </a:rPr>
              <a:t>Diodoros</a:t>
            </a:r>
            <a:r>
              <a:rPr lang="en-GB" sz="2400" dirty="0">
                <a:solidFill>
                  <a:srgbClr val="FEFFFF"/>
                </a:solidFill>
              </a:rPr>
              <a:t> does not refer to history in general! No, you can tell he talks about universal history. I read that universal history was not a new phenomenon in the period. People think though that it had not yet reached its apogee.</a:t>
            </a:r>
          </a:p>
        </p:txBody>
      </p:sp>
    </p:spTree>
    <p:extLst>
      <p:ext uri="{BB962C8B-B14F-4D97-AF65-F5344CB8AC3E}">
        <p14:creationId xmlns:p14="http://schemas.microsoft.com/office/powerpoint/2010/main" val="3126507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3B22E4-6701-4865-ACB0-A062B0875294}"/>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Can you see the first person being used?</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E7301A0D-AC65-4334-9DFD-D005F1F27F54}"/>
              </a:ext>
            </a:extLst>
          </p:cNvPr>
          <p:cNvSpPr>
            <a:spLocks noGrp="1"/>
          </p:cNvSpPr>
          <p:nvPr>
            <p:ph idx="1"/>
          </p:nvPr>
        </p:nvSpPr>
        <p:spPr>
          <a:xfrm>
            <a:off x="5221862" y="1719618"/>
            <a:ext cx="5948831" cy="4334629"/>
          </a:xfrm>
        </p:spPr>
        <p:txBody>
          <a:bodyPr anchor="ctr">
            <a:normAutofit/>
          </a:bodyPr>
          <a:lstStyle/>
          <a:p>
            <a:pPr marL="0" indent="0">
              <a:buNone/>
            </a:pPr>
            <a:r>
              <a:rPr lang="en-GB" sz="2400" dirty="0" err="1">
                <a:solidFill>
                  <a:srgbClr val="FEFFFF"/>
                </a:solidFill>
              </a:rPr>
              <a:t>Diodoros</a:t>
            </a:r>
            <a:r>
              <a:rPr lang="en-GB" sz="2400" dirty="0">
                <a:solidFill>
                  <a:srgbClr val="FEFFFF"/>
                </a:solidFill>
              </a:rPr>
              <a:t> begins his work with one of the most powerful statements in the history of historiography: “The writers of universal history bring great good to all people, since they are willing through their own toil to help the common good”. </a:t>
            </a:r>
            <a:r>
              <a:rPr lang="en-GB" sz="2400" dirty="0">
                <a:solidFill>
                  <a:srgbClr val="FFC000"/>
                </a:solidFill>
              </a:rPr>
              <a:t>As you can see</a:t>
            </a:r>
            <a:r>
              <a:rPr lang="en-GB" sz="2400" dirty="0">
                <a:solidFill>
                  <a:srgbClr val="FEFFFF"/>
                </a:solidFill>
              </a:rPr>
              <a:t>, </a:t>
            </a:r>
            <a:r>
              <a:rPr lang="en-GB" sz="2400" dirty="0" err="1">
                <a:solidFill>
                  <a:srgbClr val="FEFFFF"/>
                </a:solidFill>
              </a:rPr>
              <a:t>Diodoros</a:t>
            </a:r>
            <a:r>
              <a:rPr lang="en-GB" sz="2400" dirty="0">
                <a:solidFill>
                  <a:srgbClr val="FEFFFF"/>
                </a:solidFill>
              </a:rPr>
              <a:t> does not refer to history in general! </a:t>
            </a:r>
            <a:r>
              <a:rPr lang="en-GB" sz="2400" dirty="0">
                <a:solidFill>
                  <a:srgbClr val="FFC000"/>
                </a:solidFill>
              </a:rPr>
              <a:t>No, you can tell </a:t>
            </a:r>
            <a:r>
              <a:rPr lang="en-GB" sz="2400" dirty="0">
                <a:solidFill>
                  <a:srgbClr val="FEFFFF"/>
                </a:solidFill>
              </a:rPr>
              <a:t>he talks about universal history. </a:t>
            </a:r>
            <a:r>
              <a:rPr lang="en-GB" sz="2400" dirty="0">
                <a:solidFill>
                  <a:srgbClr val="FFC000"/>
                </a:solidFill>
              </a:rPr>
              <a:t>I read </a:t>
            </a:r>
            <a:r>
              <a:rPr lang="en-GB" sz="2400" dirty="0">
                <a:solidFill>
                  <a:srgbClr val="FEFFFF"/>
                </a:solidFill>
              </a:rPr>
              <a:t>that universal history was not a new phenomenon in the period. </a:t>
            </a:r>
            <a:r>
              <a:rPr lang="en-GB" sz="2400" dirty="0">
                <a:solidFill>
                  <a:srgbClr val="FFC000"/>
                </a:solidFill>
              </a:rPr>
              <a:t>People think </a:t>
            </a:r>
            <a:r>
              <a:rPr lang="en-GB" sz="2400" dirty="0">
                <a:solidFill>
                  <a:srgbClr val="FEFFFF"/>
                </a:solidFill>
              </a:rPr>
              <a:t>though that it had not yet reached its apogee.</a:t>
            </a:r>
          </a:p>
        </p:txBody>
      </p:sp>
    </p:spTree>
    <p:extLst>
      <p:ext uri="{BB962C8B-B14F-4D97-AF65-F5344CB8AC3E}">
        <p14:creationId xmlns:p14="http://schemas.microsoft.com/office/powerpoint/2010/main" val="3288591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97D12D-FFB8-44C9-AAEF-53D1A4051B84}"/>
              </a:ext>
            </a:extLst>
          </p:cNvPr>
          <p:cNvSpPr>
            <a:spLocks noGrp="1"/>
          </p:cNvSpPr>
          <p:nvPr>
            <p:ph type="title"/>
          </p:nvPr>
        </p:nvSpPr>
        <p:spPr>
          <a:xfrm>
            <a:off x="838200" y="365126"/>
            <a:ext cx="10515600" cy="1094740"/>
          </a:xfrm>
        </p:spPr>
        <p:txBody>
          <a:bodyPr>
            <a:normAutofit/>
          </a:bodyPr>
          <a:lstStyle/>
          <a:p>
            <a:r>
              <a:rPr lang="en-GB" dirty="0">
                <a:solidFill>
                  <a:schemeClr val="bg1"/>
                </a:solidFill>
              </a:rPr>
              <a:t>How could this be corrected?</a:t>
            </a:r>
          </a:p>
        </p:txBody>
      </p:sp>
      <p:sp useBgFill="1">
        <p:nvSpPr>
          <p:cNvPr id="11" name="Rectangle 10">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453B15-E247-48FE-913B-2A471F1EDFFC}"/>
              </a:ext>
            </a:extLst>
          </p:cNvPr>
          <p:cNvSpPr>
            <a:spLocks noGrp="1"/>
          </p:cNvSpPr>
          <p:nvPr>
            <p:ph sz="half" idx="1"/>
          </p:nvPr>
        </p:nvSpPr>
        <p:spPr>
          <a:xfrm>
            <a:off x="838200" y="2100579"/>
            <a:ext cx="5097779" cy="4076383"/>
          </a:xfrm>
        </p:spPr>
        <p:txBody>
          <a:bodyPr anchor="ctr">
            <a:normAutofit/>
          </a:bodyPr>
          <a:lstStyle/>
          <a:p>
            <a:r>
              <a:rPr lang="en-GB" sz="2000" dirty="0" err="1"/>
              <a:t>Diodoros</a:t>
            </a:r>
            <a:r>
              <a:rPr lang="en-GB" sz="2000" dirty="0"/>
              <a:t> begins his work with one of the most powerful statements in the history of historiography: “The writers of universal history bring great good to all people, since they are willing through their own toil to help the common good”. </a:t>
            </a:r>
            <a:r>
              <a:rPr lang="en-GB" sz="2000" dirty="0">
                <a:solidFill>
                  <a:srgbClr val="FFC000"/>
                </a:solidFill>
              </a:rPr>
              <a:t>As you can see</a:t>
            </a:r>
            <a:r>
              <a:rPr lang="en-GB" sz="2000" dirty="0"/>
              <a:t>, </a:t>
            </a:r>
            <a:r>
              <a:rPr lang="en-GB" sz="2000" dirty="0" err="1"/>
              <a:t>Diodoros</a:t>
            </a:r>
            <a:r>
              <a:rPr lang="en-GB" sz="2000" dirty="0"/>
              <a:t> does not refer to history in general! </a:t>
            </a:r>
            <a:r>
              <a:rPr lang="en-GB" sz="2000" dirty="0">
                <a:solidFill>
                  <a:srgbClr val="FFC000"/>
                </a:solidFill>
              </a:rPr>
              <a:t>No, you can tell </a:t>
            </a:r>
            <a:r>
              <a:rPr lang="en-GB" sz="2000" dirty="0"/>
              <a:t>he talks about universal history. </a:t>
            </a:r>
            <a:r>
              <a:rPr lang="en-GB" sz="2000" dirty="0">
                <a:solidFill>
                  <a:srgbClr val="FFC000"/>
                </a:solidFill>
              </a:rPr>
              <a:t>I read </a:t>
            </a:r>
            <a:r>
              <a:rPr lang="en-GB" sz="2000" dirty="0"/>
              <a:t>that universal history was not a new phenomenon in the period. </a:t>
            </a:r>
            <a:r>
              <a:rPr lang="en-GB" sz="2000" dirty="0">
                <a:solidFill>
                  <a:srgbClr val="FFC000"/>
                </a:solidFill>
              </a:rPr>
              <a:t>People think </a:t>
            </a:r>
            <a:r>
              <a:rPr lang="en-GB" sz="2000" dirty="0"/>
              <a:t>though that it had not yet reached its apogee.</a:t>
            </a:r>
          </a:p>
          <a:p>
            <a:endParaRPr lang="en-GB" sz="2000" dirty="0"/>
          </a:p>
        </p:txBody>
      </p:sp>
      <p:sp>
        <p:nvSpPr>
          <p:cNvPr id="4" name="Content Placeholder 3">
            <a:extLst>
              <a:ext uri="{FF2B5EF4-FFF2-40B4-BE49-F238E27FC236}">
                <a16:creationId xmlns:a16="http://schemas.microsoft.com/office/drawing/2014/main" id="{46E3D31E-135B-46CC-AAB5-D2A25C9D13F3}"/>
              </a:ext>
            </a:extLst>
          </p:cNvPr>
          <p:cNvSpPr>
            <a:spLocks noGrp="1"/>
          </p:cNvSpPr>
          <p:nvPr>
            <p:ph sz="half" idx="2"/>
          </p:nvPr>
        </p:nvSpPr>
        <p:spPr>
          <a:xfrm>
            <a:off x="6256020" y="1260909"/>
            <a:ext cx="5097780" cy="4916053"/>
          </a:xfrm>
        </p:spPr>
        <p:txBody>
          <a:bodyPr anchor="ctr">
            <a:normAutofit/>
          </a:bodyPr>
          <a:lstStyle/>
          <a:p>
            <a:r>
              <a:rPr lang="en-GB" sz="2000" dirty="0" err="1"/>
              <a:t>Diodoros</a:t>
            </a:r>
            <a:r>
              <a:rPr lang="en-GB" sz="2000" dirty="0"/>
              <a:t> begins his work with one of the most powerful statements in the history of historiography: “The writers of universal history bring great good to all people, since they are willing through their own toil to help the common good”. </a:t>
            </a:r>
            <a:r>
              <a:rPr lang="en-GB" sz="2000" dirty="0" err="1"/>
              <a:t>Diodoros</a:t>
            </a:r>
            <a:r>
              <a:rPr lang="en-GB" sz="2000" dirty="0"/>
              <a:t> does not refer to history in general but particularly to universal history, which at the time was not a new phenomenon but had not yet reached its apogee.</a:t>
            </a:r>
          </a:p>
        </p:txBody>
      </p:sp>
    </p:spTree>
    <p:extLst>
      <p:ext uri="{BB962C8B-B14F-4D97-AF65-F5344CB8AC3E}">
        <p14:creationId xmlns:p14="http://schemas.microsoft.com/office/powerpoint/2010/main" val="170427241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8E8DBADF-6B1A-4E3B-A9A6-9A234E2397E2}"/>
              </a:ext>
            </a:extLst>
          </p:cNvPr>
          <p:cNvSpPr>
            <a:spLocks noGrp="1"/>
          </p:cNvSpPr>
          <p:nvPr>
            <p:ph idx="1"/>
          </p:nvPr>
        </p:nvSpPr>
        <p:spPr>
          <a:xfrm>
            <a:off x="5361271" y="2506662"/>
            <a:ext cx="6011778" cy="4351338"/>
          </a:xfrm>
        </p:spPr>
        <p:txBody>
          <a:bodyPr/>
          <a:lstStyle/>
          <a:p>
            <a:r>
              <a:rPr lang="en-GB" dirty="0"/>
              <a:t>Contractions have no place in academic writing and they detract from the quality of your argument by giving it a very informal tone. </a:t>
            </a:r>
          </a:p>
          <a:p>
            <a:r>
              <a:rPr lang="en-GB" dirty="0"/>
              <a:t>So: Don’t, won’t, didn’t, shouldn’t, wouldn’t etc. should never be used. </a:t>
            </a:r>
          </a:p>
          <a:p>
            <a:r>
              <a:rPr lang="en-GB" dirty="0"/>
              <a:t>The same is true of any informal grammatical forms</a:t>
            </a:r>
          </a:p>
        </p:txBody>
      </p:sp>
      <p:pic>
        <p:nvPicPr>
          <p:cNvPr id="7" name="Picture 2">
            <a:extLst>
              <a:ext uri="{FF2B5EF4-FFF2-40B4-BE49-F238E27FC236}">
                <a16:creationId xmlns:a16="http://schemas.microsoft.com/office/drawing/2014/main" id="{FE65380C-F695-4DED-B30C-D0E5688D0A2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841" b="26080"/>
          <a:stretch/>
        </p:blipFill>
        <p:spPr bwMode="auto">
          <a:xfrm>
            <a:off x="-86625" y="428330"/>
            <a:ext cx="5263516" cy="600134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A51CCB8A-F46B-40F6-88B0-4062CC0930D6}"/>
              </a:ext>
            </a:extLst>
          </p:cNvPr>
          <p:cNvSpPr>
            <a:spLocks noGrp="1"/>
          </p:cNvSpPr>
          <p:nvPr>
            <p:ph type="title"/>
          </p:nvPr>
        </p:nvSpPr>
        <p:spPr>
          <a:xfrm>
            <a:off x="3850104" y="307374"/>
            <a:ext cx="8412481" cy="1325563"/>
          </a:xfrm>
        </p:spPr>
        <p:txBody>
          <a:bodyPr/>
          <a:lstStyle/>
          <a:p>
            <a:pPr algn="ctr"/>
            <a:r>
              <a:rPr lang="en-GB" dirty="0"/>
              <a:t>Contractions: Don’t or do not?</a:t>
            </a:r>
          </a:p>
        </p:txBody>
      </p:sp>
    </p:spTree>
    <p:extLst>
      <p:ext uri="{BB962C8B-B14F-4D97-AF65-F5344CB8AC3E}">
        <p14:creationId xmlns:p14="http://schemas.microsoft.com/office/powerpoint/2010/main" val="54641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FB79BB-08DB-4458-B3C6-91D8046DFE06}"/>
              </a:ext>
            </a:extLst>
          </p:cNvPr>
          <p:cNvSpPr>
            <a:spLocks noGrp="1"/>
          </p:cNvSpPr>
          <p:nvPr>
            <p:ph type="title"/>
          </p:nvPr>
        </p:nvSpPr>
        <p:spPr>
          <a:xfrm>
            <a:off x="934872" y="982272"/>
            <a:ext cx="3388419" cy="4560970"/>
          </a:xfrm>
        </p:spPr>
        <p:txBody>
          <a:bodyPr>
            <a:normAutofit/>
          </a:bodyPr>
          <a:lstStyle/>
          <a:p>
            <a:r>
              <a:rPr lang="en-GB" sz="4000" dirty="0">
                <a:solidFill>
                  <a:srgbClr val="FFFFFF"/>
                </a:solidFill>
              </a:rPr>
              <a:t>What is wrong with this text (T2)?</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34EC2660-F47A-44F1-AC25-F1F0C06B01E7}"/>
              </a:ext>
            </a:extLst>
          </p:cNvPr>
          <p:cNvSpPr>
            <a:spLocks noGrp="1"/>
          </p:cNvSpPr>
          <p:nvPr>
            <p:ph idx="1"/>
          </p:nvPr>
        </p:nvSpPr>
        <p:spPr>
          <a:xfrm>
            <a:off x="5221862" y="1719618"/>
            <a:ext cx="5948831" cy="4334629"/>
          </a:xfrm>
        </p:spPr>
        <p:txBody>
          <a:bodyPr anchor="ctr">
            <a:normAutofit/>
          </a:bodyPr>
          <a:lstStyle/>
          <a:p>
            <a:r>
              <a:rPr lang="en-GB" sz="2400">
                <a:solidFill>
                  <a:srgbClr val="FEFFFF"/>
                </a:solidFill>
              </a:rPr>
              <a:t>You can say that Diodoros marks an important milestone in the evolution of the genre, since he’s the first writer of holistic universal history. I read he believes that he’s the first truly universal historian. In the opening of the Bibliotheke, Diodoros relates his vision and his aim to you: a scope of historical inquiry so vast that his claim of being the first to attempt it seems fully justified.</a:t>
            </a:r>
          </a:p>
        </p:txBody>
      </p:sp>
    </p:spTree>
    <p:extLst>
      <p:ext uri="{BB962C8B-B14F-4D97-AF65-F5344CB8AC3E}">
        <p14:creationId xmlns:p14="http://schemas.microsoft.com/office/powerpoint/2010/main" val="1180112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E464E5-1DDF-4630-912E-7CA89339A200}"/>
              </a:ext>
            </a:extLst>
          </p:cNvPr>
          <p:cNvSpPr>
            <a:spLocks noGrp="1"/>
          </p:cNvSpPr>
          <p:nvPr>
            <p:ph type="title"/>
          </p:nvPr>
        </p:nvSpPr>
        <p:spPr>
          <a:xfrm>
            <a:off x="934872" y="982272"/>
            <a:ext cx="3388419" cy="4560970"/>
          </a:xfrm>
        </p:spPr>
        <p:txBody>
          <a:bodyPr>
            <a:normAutofit/>
          </a:bodyPr>
          <a:lstStyle/>
          <a:p>
            <a:r>
              <a:rPr lang="en-GB" sz="4000" dirty="0">
                <a:solidFill>
                  <a:srgbClr val="FFFFFF"/>
                </a:solidFill>
              </a:rPr>
              <a:t>What is wrong with this text?</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5BD3EB19-136D-4877-811D-9E09E17F1334}"/>
              </a:ext>
            </a:extLst>
          </p:cNvPr>
          <p:cNvSpPr>
            <a:spLocks noGrp="1"/>
          </p:cNvSpPr>
          <p:nvPr>
            <p:ph idx="1"/>
          </p:nvPr>
        </p:nvSpPr>
        <p:spPr>
          <a:xfrm>
            <a:off x="5221862" y="1719618"/>
            <a:ext cx="5948831" cy="4334629"/>
          </a:xfrm>
        </p:spPr>
        <p:txBody>
          <a:bodyPr anchor="ctr">
            <a:normAutofit/>
          </a:bodyPr>
          <a:lstStyle/>
          <a:p>
            <a:pPr marL="0" indent="0">
              <a:buNone/>
            </a:pPr>
            <a:r>
              <a:rPr lang="en-GB" sz="2400" dirty="0">
                <a:solidFill>
                  <a:srgbClr val="FFC000"/>
                </a:solidFill>
              </a:rPr>
              <a:t>You can say </a:t>
            </a:r>
            <a:r>
              <a:rPr lang="en-GB" sz="2400" dirty="0">
                <a:solidFill>
                  <a:srgbClr val="FEFFFF"/>
                </a:solidFill>
              </a:rPr>
              <a:t>that </a:t>
            </a:r>
            <a:r>
              <a:rPr lang="en-GB" sz="2400" dirty="0" err="1">
                <a:solidFill>
                  <a:srgbClr val="FEFFFF"/>
                </a:solidFill>
              </a:rPr>
              <a:t>Diodoros</a:t>
            </a:r>
            <a:r>
              <a:rPr lang="en-GB" sz="2400" dirty="0">
                <a:solidFill>
                  <a:srgbClr val="FEFFFF"/>
                </a:solidFill>
              </a:rPr>
              <a:t> marks an important milestone in the evolution of the genre, since </a:t>
            </a:r>
            <a:r>
              <a:rPr lang="en-GB" sz="2400" dirty="0">
                <a:solidFill>
                  <a:srgbClr val="FFC000"/>
                </a:solidFill>
              </a:rPr>
              <a:t>he’s</a:t>
            </a:r>
            <a:r>
              <a:rPr lang="en-GB" sz="2400" dirty="0">
                <a:solidFill>
                  <a:srgbClr val="FEFFFF"/>
                </a:solidFill>
              </a:rPr>
              <a:t> the first writer of holistic universal history. </a:t>
            </a:r>
            <a:r>
              <a:rPr lang="en-GB" sz="2400" dirty="0">
                <a:solidFill>
                  <a:srgbClr val="FFC000"/>
                </a:solidFill>
              </a:rPr>
              <a:t>I read </a:t>
            </a:r>
            <a:r>
              <a:rPr lang="en-GB" sz="2400" dirty="0">
                <a:solidFill>
                  <a:srgbClr val="FEFFFF"/>
                </a:solidFill>
              </a:rPr>
              <a:t>he believes that</a:t>
            </a:r>
            <a:r>
              <a:rPr lang="en-GB" sz="2400" dirty="0">
                <a:solidFill>
                  <a:srgbClr val="FFC000"/>
                </a:solidFill>
              </a:rPr>
              <a:t> he’s </a:t>
            </a:r>
            <a:r>
              <a:rPr lang="en-GB" sz="2400" dirty="0">
                <a:solidFill>
                  <a:srgbClr val="FEFFFF"/>
                </a:solidFill>
              </a:rPr>
              <a:t>the first truly universal historian. In the opening of the </a:t>
            </a:r>
            <a:r>
              <a:rPr lang="en-GB" sz="2400" dirty="0" err="1">
                <a:solidFill>
                  <a:srgbClr val="FEFFFF"/>
                </a:solidFill>
              </a:rPr>
              <a:t>Bibliotheke</a:t>
            </a:r>
            <a:r>
              <a:rPr lang="en-GB" sz="2400" dirty="0">
                <a:solidFill>
                  <a:srgbClr val="FEFFFF"/>
                </a:solidFill>
              </a:rPr>
              <a:t>, </a:t>
            </a:r>
            <a:r>
              <a:rPr lang="en-GB" sz="2400" dirty="0" err="1">
                <a:solidFill>
                  <a:srgbClr val="FEFFFF"/>
                </a:solidFill>
              </a:rPr>
              <a:t>Diodoros</a:t>
            </a:r>
            <a:r>
              <a:rPr lang="en-GB" sz="2400" dirty="0">
                <a:solidFill>
                  <a:srgbClr val="FEFFFF"/>
                </a:solidFill>
              </a:rPr>
              <a:t> relates his vision and his aim </a:t>
            </a:r>
            <a:r>
              <a:rPr lang="en-GB" sz="2400" dirty="0">
                <a:solidFill>
                  <a:srgbClr val="FFC000"/>
                </a:solidFill>
              </a:rPr>
              <a:t>to you</a:t>
            </a:r>
            <a:r>
              <a:rPr lang="en-GB" sz="2400" dirty="0">
                <a:solidFill>
                  <a:srgbClr val="FEFFFF"/>
                </a:solidFill>
              </a:rPr>
              <a:t>: a scope of historical inquiry so vast that his claim of being the first to attempt it seems fully justified.</a:t>
            </a:r>
          </a:p>
        </p:txBody>
      </p:sp>
    </p:spTree>
    <p:extLst>
      <p:ext uri="{BB962C8B-B14F-4D97-AF65-F5344CB8AC3E}">
        <p14:creationId xmlns:p14="http://schemas.microsoft.com/office/powerpoint/2010/main" val="20025400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97D12D-FFB8-44C9-AAEF-53D1A4051B84}"/>
              </a:ext>
            </a:extLst>
          </p:cNvPr>
          <p:cNvSpPr>
            <a:spLocks noGrp="1"/>
          </p:cNvSpPr>
          <p:nvPr>
            <p:ph type="title"/>
          </p:nvPr>
        </p:nvSpPr>
        <p:spPr>
          <a:xfrm>
            <a:off x="838200" y="365126"/>
            <a:ext cx="10515600" cy="1094740"/>
          </a:xfrm>
        </p:spPr>
        <p:txBody>
          <a:bodyPr>
            <a:normAutofit/>
          </a:bodyPr>
          <a:lstStyle/>
          <a:p>
            <a:r>
              <a:rPr lang="en-GB" dirty="0">
                <a:solidFill>
                  <a:schemeClr val="bg1"/>
                </a:solidFill>
              </a:rPr>
              <a:t>How could this be corrected?</a:t>
            </a:r>
          </a:p>
        </p:txBody>
      </p:sp>
      <p:sp useBgFill="1">
        <p:nvSpPr>
          <p:cNvPr id="11" name="Rectangle 10">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453B15-E247-48FE-913B-2A471F1EDFFC}"/>
              </a:ext>
            </a:extLst>
          </p:cNvPr>
          <p:cNvSpPr>
            <a:spLocks noGrp="1"/>
          </p:cNvSpPr>
          <p:nvPr>
            <p:ph sz="half" idx="1"/>
          </p:nvPr>
        </p:nvSpPr>
        <p:spPr>
          <a:xfrm>
            <a:off x="838200" y="2100579"/>
            <a:ext cx="5097779" cy="4076383"/>
          </a:xfrm>
        </p:spPr>
        <p:txBody>
          <a:bodyPr anchor="ctr">
            <a:normAutofit/>
          </a:bodyPr>
          <a:lstStyle/>
          <a:p>
            <a:pPr marL="0" indent="0">
              <a:buNone/>
            </a:pPr>
            <a:r>
              <a:rPr lang="en-GB" sz="2000" dirty="0">
                <a:solidFill>
                  <a:srgbClr val="FFC000"/>
                </a:solidFill>
              </a:rPr>
              <a:t>You can say </a:t>
            </a:r>
            <a:r>
              <a:rPr lang="en-GB" sz="2000" dirty="0">
                <a:solidFill>
                  <a:srgbClr val="FEFFFF"/>
                </a:solidFill>
              </a:rPr>
              <a:t>that </a:t>
            </a:r>
            <a:r>
              <a:rPr lang="en-GB" sz="2000" dirty="0" err="1">
                <a:solidFill>
                  <a:srgbClr val="FEFFFF"/>
                </a:solidFill>
              </a:rPr>
              <a:t>Diodoros</a:t>
            </a:r>
            <a:r>
              <a:rPr lang="en-GB" sz="2000" dirty="0">
                <a:solidFill>
                  <a:srgbClr val="FEFFFF"/>
                </a:solidFill>
              </a:rPr>
              <a:t> marks an important milestone in the evolution of the genre, since </a:t>
            </a:r>
            <a:r>
              <a:rPr lang="en-GB" sz="2000" dirty="0">
                <a:solidFill>
                  <a:srgbClr val="FFC000"/>
                </a:solidFill>
              </a:rPr>
              <a:t>he’s</a:t>
            </a:r>
            <a:r>
              <a:rPr lang="en-GB" sz="2000" dirty="0">
                <a:solidFill>
                  <a:srgbClr val="FEFFFF"/>
                </a:solidFill>
              </a:rPr>
              <a:t> the first writer of holistic universal history. </a:t>
            </a:r>
            <a:r>
              <a:rPr lang="en-GB" sz="2000" dirty="0">
                <a:solidFill>
                  <a:srgbClr val="FFC000"/>
                </a:solidFill>
              </a:rPr>
              <a:t>I read </a:t>
            </a:r>
            <a:r>
              <a:rPr lang="en-GB" sz="2000" dirty="0">
                <a:solidFill>
                  <a:srgbClr val="FEFFFF"/>
                </a:solidFill>
              </a:rPr>
              <a:t>he believes that</a:t>
            </a:r>
            <a:r>
              <a:rPr lang="en-GB" sz="2000" dirty="0">
                <a:solidFill>
                  <a:srgbClr val="FFC000"/>
                </a:solidFill>
              </a:rPr>
              <a:t> he’s </a:t>
            </a:r>
            <a:r>
              <a:rPr lang="en-GB" sz="2000" dirty="0">
                <a:solidFill>
                  <a:srgbClr val="FEFFFF"/>
                </a:solidFill>
              </a:rPr>
              <a:t>the first truly universal historian. In the opening of the </a:t>
            </a:r>
            <a:r>
              <a:rPr lang="en-GB" sz="2000" dirty="0" err="1">
                <a:solidFill>
                  <a:srgbClr val="FEFFFF"/>
                </a:solidFill>
              </a:rPr>
              <a:t>Bibliotheke</a:t>
            </a:r>
            <a:r>
              <a:rPr lang="en-GB" sz="2000" dirty="0">
                <a:solidFill>
                  <a:srgbClr val="FEFFFF"/>
                </a:solidFill>
              </a:rPr>
              <a:t>, </a:t>
            </a:r>
            <a:r>
              <a:rPr lang="en-GB" sz="2000" dirty="0" err="1">
                <a:solidFill>
                  <a:srgbClr val="FEFFFF"/>
                </a:solidFill>
              </a:rPr>
              <a:t>Diodoros</a:t>
            </a:r>
            <a:r>
              <a:rPr lang="en-GB" sz="2000" dirty="0">
                <a:solidFill>
                  <a:srgbClr val="FEFFFF"/>
                </a:solidFill>
              </a:rPr>
              <a:t> relates his vision and his aim </a:t>
            </a:r>
            <a:r>
              <a:rPr lang="en-GB" sz="2000" dirty="0">
                <a:solidFill>
                  <a:srgbClr val="FFC000"/>
                </a:solidFill>
              </a:rPr>
              <a:t>to you</a:t>
            </a:r>
            <a:r>
              <a:rPr lang="en-GB" sz="2000" dirty="0">
                <a:solidFill>
                  <a:srgbClr val="FEFFFF"/>
                </a:solidFill>
              </a:rPr>
              <a:t>: a scope of historical inquiry so vast that his claim of being the first to attempt it seems fully justified.</a:t>
            </a:r>
          </a:p>
          <a:p>
            <a:endParaRPr lang="en-GB" sz="2000" dirty="0"/>
          </a:p>
        </p:txBody>
      </p:sp>
      <p:sp>
        <p:nvSpPr>
          <p:cNvPr id="4" name="Content Placeholder 3">
            <a:extLst>
              <a:ext uri="{FF2B5EF4-FFF2-40B4-BE49-F238E27FC236}">
                <a16:creationId xmlns:a16="http://schemas.microsoft.com/office/drawing/2014/main" id="{46E3D31E-135B-46CC-AAB5-D2A25C9D13F3}"/>
              </a:ext>
            </a:extLst>
          </p:cNvPr>
          <p:cNvSpPr>
            <a:spLocks noGrp="1"/>
          </p:cNvSpPr>
          <p:nvPr>
            <p:ph sz="half" idx="2"/>
          </p:nvPr>
        </p:nvSpPr>
        <p:spPr>
          <a:xfrm>
            <a:off x="6256023" y="1459866"/>
            <a:ext cx="5097780" cy="4916053"/>
          </a:xfrm>
        </p:spPr>
        <p:txBody>
          <a:bodyPr anchor="ctr">
            <a:normAutofit/>
          </a:bodyPr>
          <a:lstStyle/>
          <a:p>
            <a:r>
              <a:rPr lang="en-GB" sz="2000" dirty="0" err="1"/>
              <a:t>Diodoros</a:t>
            </a:r>
            <a:r>
              <a:rPr lang="en-GB" sz="2000" dirty="0"/>
              <a:t> marks an important milestone in the evolution of the genre, since he is the first writer of holistic universal history; he believes that he is the first truly universal historian. In the opening of the </a:t>
            </a:r>
            <a:r>
              <a:rPr lang="en-GB" sz="2000" dirty="0" err="1"/>
              <a:t>Bibliotheke</a:t>
            </a:r>
            <a:r>
              <a:rPr lang="en-GB" sz="2000" dirty="0"/>
              <a:t>, </a:t>
            </a:r>
            <a:r>
              <a:rPr lang="en-GB" sz="2000" dirty="0" err="1"/>
              <a:t>Diodoros</a:t>
            </a:r>
            <a:r>
              <a:rPr lang="en-GB" sz="2000" dirty="0"/>
              <a:t> relates his vision and his aim to the reader: a scope of historical inquiry so vast that his claim of being the first to attempt it seems fully justified.</a:t>
            </a:r>
          </a:p>
        </p:txBody>
      </p:sp>
    </p:spTree>
    <p:extLst>
      <p:ext uri="{BB962C8B-B14F-4D97-AF65-F5344CB8AC3E}">
        <p14:creationId xmlns:p14="http://schemas.microsoft.com/office/powerpoint/2010/main" val="182651466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8E8DBADF-6B1A-4E3B-A9A6-9A234E2397E2}"/>
              </a:ext>
            </a:extLst>
          </p:cNvPr>
          <p:cNvSpPr>
            <a:spLocks noGrp="1"/>
          </p:cNvSpPr>
          <p:nvPr>
            <p:ph idx="1"/>
          </p:nvPr>
        </p:nvSpPr>
        <p:spPr>
          <a:xfrm>
            <a:off x="5285071" y="1632937"/>
            <a:ext cx="6011778" cy="4351338"/>
          </a:xfrm>
        </p:spPr>
        <p:txBody>
          <a:bodyPr>
            <a:normAutofit/>
          </a:bodyPr>
          <a:lstStyle/>
          <a:p>
            <a:r>
              <a:rPr lang="en-GB" dirty="0"/>
              <a:t> The register or tone of your work must be appropriate to the audience. </a:t>
            </a:r>
          </a:p>
          <a:p>
            <a:r>
              <a:rPr lang="en-GB" dirty="0"/>
              <a:t>You would not use the same language in a job interview as you would talking to your friends in the pub. </a:t>
            </a:r>
          </a:p>
          <a:p>
            <a:r>
              <a:rPr lang="en-GB" dirty="0"/>
              <a:t>Register has to do with the vocabulary that you use and the tone you achieve.</a:t>
            </a:r>
          </a:p>
          <a:p>
            <a:r>
              <a:rPr lang="en-GB" dirty="0"/>
              <a:t> At the same time, there is the danger of going too far…</a:t>
            </a:r>
          </a:p>
        </p:txBody>
      </p:sp>
      <p:pic>
        <p:nvPicPr>
          <p:cNvPr id="7" name="Picture 2">
            <a:extLst>
              <a:ext uri="{FF2B5EF4-FFF2-40B4-BE49-F238E27FC236}">
                <a16:creationId xmlns:a16="http://schemas.microsoft.com/office/drawing/2014/main" id="{FE65380C-F695-4DED-B30C-D0E5688D0A2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841" b="26080"/>
          <a:stretch/>
        </p:blipFill>
        <p:spPr bwMode="auto">
          <a:xfrm>
            <a:off x="-86625" y="428330"/>
            <a:ext cx="5263516" cy="600134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A51CCB8A-F46B-40F6-88B0-4062CC0930D6}"/>
              </a:ext>
            </a:extLst>
          </p:cNvPr>
          <p:cNvSpPr>
            <a:spLocks noGrp="1"/>
          </p:cNvSpPr>
          <p:nvPr>
            <p:ph type="title"/>
          </p:nvPr>
        </p:nvSpPr>
        <p:spPr>
          <a:xfrm>
            <a:off x="3850104" y="307374"/>
            <a:ext cx="8412481" cy="1325563"/>
          </a:xfrm>
        </p:spPr>
        <p:txBody>
          <a:bodyPr/>
          <a:lstStyle/>
          <a:p>
            <a:pPr algn="ctr"/>
            <a:r>
              <a:rPr lang="en-GB" dirty="0"/>
              <a:t>register... Register… REGISTER </a:t>
            </a:r>
          </a:p>
        </p:txBody>
      </p:sp>
    </p:spTree>
    <p:extLst>
      <p:ext uri="{BB962C8B-B14F-4D97-AF65-F5344CB8AC3E}">
        <p14:creationId xmlns:p14="http://schemas.microsoft.com/office/powerpoint/2010/main" val="841657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83D5FF-135D-4BEC-B3D6-69D7030F4679}"/>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What is wrong with this text?</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0B1D9BC1-D103-4C24-AD38-55BAF78EA85D}"/>
              </a:ext>
            </a:extLst>
          </p:cNvPr>
          <p:cNvSpPr>
            <a:spLocks noGrp="1"/>
          </p:cNvSpPr>
          <p:nvPr>
            <p:ph idx="1"/>
          </p:nvPr>
        </p:nvSpPr>
        <p:spPr>
          <a:xfrm>
            <a:off x="5221862" y="1719618"/>
            <a:ext cx="5948831" cy="4334629"/>
          </a:xfrm>
        </p:spPr>
        <p:txBody>
          <a:bodyPr anchor="ctr">
            <a:normAutofit/>
          </a:bodyPr>
          <a:lstStyle/>
          <a:p>
            <a:r>
              <a:rPr lang="en-GB" sz="2400" dirty="0">
                <a:solidFill>
                  <a:srgbClr val="FEFFFF"/>
                </a:solidFill>
              </a:rPr>
              <a:t> </a:t>
            </a:r>
            <a:r>
              <a:rPr lang="en-GB" sz="2400" dirty="0" err="1">
                <a:solidFill>
                  <a:srgbClr val="FEFFFF"/>
                </a:solidFill>
              </a:rPr>
              <a:t>Diodoros</a:t>
            </a:r>
            <a:r>
              <a:rPr lang="en-GB" sz="2400" dirty="0">
                <a:solidFill>
                  <a:srgbClr val="FEFFFF"/>
                </a:solidFill>
              </a:rPr>
              <a:t> is not an idiot. He thinks different on what you’d say universal history is all about. </a:t>
            </a:r>
            <a:r>
              <a:rPr lang="en-GB" sz="2400" dirty="0" err="1">
                <a:solidFill>
                  <a:srgbClr val="FEFFFF"/>
                </a:solidFill>
              </a:rPr>
              <a:t>Diodoran</a:t>
            </a:r>
            <a:r>
              <a:rPr lang="en-GB" sz="2400" dirty="0">
                <a:solidFill>
                  <a:srgbClr val="FEFFFF"/>
                </a:solidFill>
              </a:rPr>
              <a:t> universal history is the history of mankind and the main actors aren’t what happens and causality but you and me. …………………….That’s clear as day in his vision of the purpose of universal history</a:t>
            </a:r>
          </a:p>
          <a:p>
            <a:endParaRPr lang="en-GB" sz="2400" dirty="0">
              <a:solidFill>
                <a:srgbClr val="FEFFFF"/>
              </a:solidFill>
            </a:endParaRPr>
          </a:p>
        </p:txBody>
      </p:sp>
    </p:spTree>
    <p:extLst>
      <p:ext uri="{BB962C8B-B14F-4D97-AF65-F5344CB8AC3E}">
        <p14:creationId xmlns:p14="http://schemas.microsoft.com/office/powerpoint/2010/main" val="36786880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Shape 14">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279131-0951-41BB-8428-595A32A5611E}"/>
              </a:ext>
            </a:extLst>
          </p:cNvPr>
          <p:cNvSpPr>
            <a:spLocks noGrp="1"/>
          </p:cNvSpPr>
          <p:nvPr>
            <p:ph type="title"/>
          </p:nvPr>
        </p:nvSpPr>
        <p:spPr>
          <a:xfrm>
            <a:off x="934872" y="982272"/>
            <a:ext cx="3388419" cy="4560970"/>
          </a:xfrm>
        </p:spPr>
        <p:txBody>
          <a:bodyPr>
            <a:normAutofit/>
          </a:bodyPr>
          <a:lstStyle/>
          <a:p>
            <a:r>
              <a:rPr lang="en-GB" sz="4000" dirty="0">
                <a:solidFill>
                  <a:srgbClr val="FFFFFF"/>
                </a:solidFill>
              </a:rPr>
              <a:t>Oh, and it goes on…..</a:t>
            </a:r>
          </a:p>
        </p:txBody>
      </p:sp>
      <p:sp>
        <p:nvSpPr>
          <p:cNvPr id="17"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01AF08A2-6595-4336-86B6-841373D06B14}"/>
              </a:ext>
            </a:extLst>
          </p:cNvPr>
          <p:cNvSpPr>
            <a:spLocks noGrp="1"/>
          </p:cNvSpPr>
          <p:nvPr>
            <p:ph idx="1"/>
          </p:nvPr>
        </p:nvSpPr>
        <p:spPr>
          <a:xfrm>
            <a:off x="5221862" y="1719618"/>
            <a:ext cx="5948831" cy="4334629"/>
          </a:xfrm>
        </p:spPr>
        <p:txBody>
          <a:bodyPr anchor="ctr">
            <a:normAutofit/>
          </a:bodyPr>
          <a:lstStyle/>
          <a:p>
            <a:r>
              <a:rPr lang="en-GB" sz="2000" dirty="0"/>
              <a:t>Punctuation, </a:t>
            </a:r>
          </a:p>
          <a:p>
            <a:r>
              <a:rPr lang="en-GB" sz="2000" dirty="0"/>
              <a:t>Use of the full stop.</a:t>
            </a:r>
          </a:p>
          <a:p>
            <a:r>
              <a:rPr lang="en-GB" sz="2000" dirty="0"/>
              <a:t>Use of capital letters for proper names</a:t>
            </a:r>
          </a:p>
          <a:p>
            <a:endParaRPr lang="en-GB" sz="2000" dirty="0"/>
          </a:p>
          <a:p>
            <a:r>
              <a:rPr lang="en-GB" sz="2000" dirty="0"/>
              <a:t>Genitive vs Plural</a:t>
            </a:r>
          </a:p>
          <a:p>
            <a:pPr lvl="1"/>
            <a:r>
              <a:rPr lang="en-GB" sz="1600" dirty="0"/>
              <a:t>Cup = 1 cup</a:t>
            </a:r>
          </a:p>
          <a:p>
            <a:pPr lvl="1"/>
            <a:r>
              <a:rPr lang="en-GB" sz="1600" dirty="0"/>
              <a:t>Cups = many cups </a:t>
            </a:r>
          </a:p>
          <a:p>
            <a:pPr lvl="1"/>
            <a:r>
              <a:rPr lang="en-GB" sz="1600" dirty="0"/>
              <a:t>Cup’s = of the 1 cup </a:t>
            </a:r>
          </a:p>
          <a:p>
            <a:pPr lvl="1"/>
            <a:r>
              <a:rPr lang="en-GB" sz="1600" dirty="0"/>
              <a:t>Cups’ = of the many cups</a:t>
            </a:r>
          </a:p>
        </p:txBody>
      </p:sp>
      <p:sp>
        <p:nvSpPr>
          <p:cNvPr id="4" name="Rectangle 3">
            <a:extLst>
              <a:ext uri="{FF2B5EF4-FFF2-40B4-BE49-F238E27FC236}">
                <a16:creationId xmlns:a16="http://schemas.microsoft.com/office/drawing/2014/main" id="{2BB34704-7C46-427E-B9C9-870E596871E5}"/>
              </a:ext>
            </a:extLst>
          </p:cNvPr>
          <p:cNvSpPr/>
          <p:nvPr/>
        </p:nvSpPr>
        <p:spPr>
          <a:xfrm>
            <a:off x="3048000" y="2551837"/>
            <a:ext cx="6096000" cy="369332"/>
          </a:xfrm>
          <a:prstGeom prst="rect">
            <a:avLst/>
          </a:prstGeom>
        </p:spPr>
        <p:txBody>
          <a:bodyPr>
            <a:spAutoFit/>
          </a:bodyPr>
          <a:lstStyle/>
          <a:p>
            <a:pPr>
              <a:spcAft>
                <a:spcPts val="600"/>
              </a:spcAft>
            </a:pPr>
            <a:r>
              <a:rPr lang="en-GB" dirty="0"/>
              <a:t> </a:t>
            </a:r>
            <a:endParaRPr lang="en-GB"/>
          </a:p>
        </p:txBody>
      </p:sp>
    </p:spTree>
    <p:extLst>
      <p:ext uri="{BB962C8B-B14F-4D97-AF65-F5344CB8AC3E}">
        <p14:creationId xmlns:p14="http://schemas.microsoft.com/office/powerpoint/2010/main" val="5972322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61BC2E38-DF39-4358-BD1B-B9B18F3D9040}"/>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The final comment</a:t>
            </a:r>
          </a:p>
        </p:txBody>
      </p:sp>
      <p:graphicFrame>
        <p:nvGraphicFramePr>
          <p:cNvPr id="5" name="Content Placeholder 2">
            <a:extLst>
              <a:ext uri="{FF2B5EF4-FFF2-40B4-BE49-F238E27FC236}">
                <a16:creationId xmlns:a16="http://schemas.microsoft.com/office/drawing/2014/main" id="{B681FCEB-5653-48B5-BDF4-35FBD4FBB0C6}"/>
              </a:ext>
            </a:extLst>
          </p:cNvPr>
          <p:cNvGraphicFramePr>
            <a:graphicFrameLocks noGrp="1"/>
          </p:cNvGraphicFramePr>
          <p:nvPr>
            <p:ph idx="1"/>
            <p:extLst>
              <p:ext uri="{D42A27DB-BD31-4B8C-83A1-F6EECF244321}">
                <p14:modId xmlns:p14="http://schemas.microsoft.com/office/powerpoint/2010/main" val="143029939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40688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1585</Words>
  <Application>Microsoft Office PowerPoint</Application>
  <PresentationFormat>Widescreen</PresentationFormat>
  <Paragraphs>97</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Academic Language as a Skill</vt:lpstr>
      <vt:lpstr>Academic Language: is a learned skill </vt:lpstr>
      <vt:lpstr>What is academic language and writing</vt:lpstr>
      <vt:lpstr>What it is not!</vt:lpstr>
      <vt:lpstr>And why is this useful (other than to get a degree?)</vt:lpstr>
      <vt:lpstr>Understanding the Language used</vt:lpstr>
      <vt:lpstr>Support from academic sources…….</vt:lpstr>
      <vt:lpstr>So, what is this leading up to?</vt:lpstr>
      <vt:lpstr>How do you get the skills</vt:lpstr>
      <vt:lpstr>Tip No 1  Certainly, no  I...or…You.. when addressing an audience</vt:lpstr>
      <vt:lpstr>What is wrong with this text (T1)?</vt:lpstr>
      <vt:lpstr>Can you see the first person being used?</vt:lpstr>
      <vt:lpstr>How could this be corrected?</vt:lpstr>
      <vt:lpstr>Contractions: Don’t or do not?</vt:lpstr>
      <vt:lpstr>What is wrong with this text (T2)?</vt:lpstr>
      <vt:lpstr>What is wrong with this text?</vt:lpstr>
      <vt:lpstr>How could this be corrected?</vt:lpstr>
      <vt:lpstr>register... Register… REGISTER </vt:lpstr>
      <vt:lpstr>What is wrong with this text?</vt:lpstr>
      <vt:lpstr>Oh, and it goes on…..</vt:lpstr>
      <vt:lpstr>The final comment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Language as a Skill</dc:title>
  <dc:creator>Ros Coard</dc:creator>
  <cp:lastModifiedBy>Ros Coard</cp:lastModifiedBy>
  <cp:revision>2</cp:revision>
  <dcterms:created xsi:type="dcterms:W3CDTF">2020-10-15T08:31:16Z</dcterms:created>
  <dcterms:modified xsi:type="dcterms:W3CDTF">2020-10-15T08:35:18Z</dcterms:modified>
</cp:coreProperties>
</file>