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4" r:id="rId1"/>
  </p:sldMasterIdLst>
  <p:sldIdLst>
    <p:sldId id="277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5" r:id="rId19"/>
    <p:sldId id="272" r:id="rId20"/>
    <p:sldId id="274" r:id="rId21"/>
    <p:sldId id="276" r:id="rId22"/>
    <p:sldId id="273" r:id="rId2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8D230F3-CF80-4859-8CE7-A43EE81993B5}" styleName="Light Style 1 - Accent 6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569" autoAdjust="0"/>
    <p:restoredTop sz="94660"/>
  </p:normalViewPr>
  <p:slideViewPr>
    <p:cSldViewPr snapToGrid="0">
      <p:cViewPr varScale="1">
        <p:scale>
          <a:sx n="68" d="100"/>
          <a:sy n="68" d="100"/>
        </p:scale>
        <p:origin x="596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1B716C36-F6AB-4EF1-99F9-0E0C43B9682F}" type="datetimeFigureOut">
              <a:rPr lang="en-GB" smtClean="0"/>
              <a:t>25/03/2025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00BDBA34-DAAA-47BA-9BEF-9E66D19850B9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603431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716C36-F6AB-4EF1-99F9-0E0C43B9682F}" type="datetimeFigureOut">
              <a:rPr lang="en-GB" smtClean="0"/>
              <a:t>25/03/2025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BDBA34-DAAA-47BA-9BEF-9E66D19850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80039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716C36-F6AB-4EF1-99F9-0E0C43B9682F}" type="datetimeFigureOut">
              <a:rPr lang="en-GB" smtClean="0"/>
              <a:t>25/03/2025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BDBA34-DAAA-47BA-9BEF-9E66D19850B9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461850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716C36-F6AB-4EF1-99F9-0E0C43B9682F}" type="datetimeFigureOut">
              <a:rPr lang="en-GB" smtClean="0"/>
              <a:t>25/03/2025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BDBA34-DAAA-47BA-9BEF-9E66D19850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81211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716C36-F6AB-4EF1-99F9-0E0C43B9682F}" type="datetimeFigureOut">
              <a:rPr lang="en-GB" smtClean="0"/>
              <a:t>25/03/2025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BDBA34-DAAA-47BA-9BEF-9E66D19850B9}" type="slidenum">
              <a:rPr lang="en-GB" smtClean="0"/>
              <a:t>‹#›</a:t>
            </a:fld>
            <a:endParaRPr lang="en-GB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632533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716C36-F6AB-4EF1-99F9-0E0C43B9682F}" type="datetimeFigureOut">
              <a:rPr lang="en-GB" smtClean="0"/>
              <a:t>25/03/2025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BDBA34-DAAA-47BA-9BEF-9E66D19850B9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132523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716C36-F6AB-4EF1-99F9-0E0C43B9682F}" type="datetimeFigureOut">
              <a:rPr lang="en-GB" smtClean="0"/>
              <a:t>25/03/2025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BDBA34-DAAA-47BA-9BEF-9E66D19850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98439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716C36-F6AB-4EF1-99F9-0E0C43B9682F}" type="datetimeFigureOut">
              <a:rPr lang="en-GB" smtClean="0"/>
              <a:t>25/03/2025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BDBA34-DAAA-47BA-9BEF-9E66D19850B9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803163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716C36-F6AB-4EF1-99F9-0E0C43B9682F}" type="datetimeFigureOut">
              <a:rPr lang="en-GB" smtClean="0"/>
              <a:t>25/03/2025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BDBA34-DAAA-47BA-9BEF-9E66D19850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010731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716C36-F6AB-4EF1-99F9-0E0C43B9682F}" type="datetimeFigureOut">
              <a:rPr lang="en-GB" smtClean="0"/>
              <a:t>25/03/2025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BDBA34-DAAA-47BA-9BEF-9E66D19850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79156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716C36-F6AB-4EF1-99F9-0E0C43B9682F}" type="datetimeFigureOut">
              <a:rPr lang="en-GB" smtClean="0"/>
              <a:t>25/03/2025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BDBA34-DAAA-47BA-9BEF-9E66D19850B9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9670544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716C36-F6AB-4EF1-99F9-0E0C43B9682F}" type="datetimeFigureOut">
              <a:rPr lang="en-GB" smtClean="0"/>
              <a:t>25/03/2025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BDBA34-DAAA-47BA-9BEF-9E66D19850B9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2191596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716C36-F6AB-4EF1-99F9-0E0C43B9682F}" type="datetimeFigureOut">
              <a:rPr lang="en-GB" smtClean="0"/>
              <a:t>25/03/2025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BDBA34-DAAA-47BA-9BEF-9E66D19850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13272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716C36-F6AB-4EF1-99F9-0E0C43B9682F}" type="datetimeFigureOut">
              <a:rPr lang="en-GB" smtClean="0"/>
              <a:t>25/03/2025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BDBA34-DAAA-47BA-9BEF-9E66D19850B9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8650821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716C36-F6AB-4EF1-99F9-0E0C43B9682F}" type="datetimeFigureOut">
              <a:rPr lang="en-GB" smtClean="0"/>
              <a:t>25/03/2025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BDBA34-DAAA-47BA-9BEF-9E66D19850B9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2587494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716C36-F6AB-4EF1-99F9-0E0C43B9682F}" type="datetimeFigureOut">
              <a:rPr lang="en-GB" smtClean="0"/>
              <a:t>25/03/2025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BDBA34-DAAA-47BA-9BEF-9E66D19850B9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6905085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716C36-F6AB-4EF1-99F9-0E0C43B9682F}" type="datetimeFigureOut">
              <a:rPr lang="en-GB" smtClean="0"/>
              <a:t>25/03/2025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BDBA34-DAAA-47BA-9BEF-9E66D19850B9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422676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1B716C36-F6AB-4EF1-99F9-0E0C43B9682F}" type="datetimeFigureOut">
              <a:rPr lang="en-GB" smtClean="0"/>
              <a:t>25/03/2025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00BDBA34-DAAA-47BA-9BEF-9E66D19850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20670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15" r:id="rId1"/>
    <p:sldLayoutId id="2147483816" r:id="rId2"/>
    <p:sldLayoutId id="2147483817" r:id="rId3"/>
    <p:sldLayoutId id="2147483818" r:id="rId4"/>
    <p:sldLayoutId id="2147483819" r:id="rId5"/>
    <p:sldLayoutId id="2147483820" r:id="rId6"/>
    <p:sldLayoutId id="2147483821" r:id="rId7"/>
    <p:sldLayoutId id="2147483822" r:id="rId8"/>
    <p:sldLayoutId id="2147483823" r:id="rId9"/>
    <p:sldLayoutId id="2147483824" r:id="rId10"/>
    <p:sldLayoutId id="2147483825" r:id="rId11"/>
    <p:sldLayoutId id="2147483826" r:id="rId12"/>
    <p:sldLayoutId id="2147483827" r:id="rId13"/>
    <p:sldLayoutId id="2147483828" r:id="rId14"/>
    <p:sldLayoutId id="2147483829" r:id="rId15"/>
    <p:sldLayoutId id="2147483830" r:id="rId16"/>
    <p:sldLayoutId id="2147483831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suburbancorrespondent.blogspot.com/2016/" TargetMode="External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jpg"/><Relationship Id="rId13" Type="http://schemas.openxmlformats.org/officeDocument/2006/relationships/hyperlink" Target="https://www.wired.it/lifestyle/food/2020/06/01/50-cibi-davvero-strani/" TargetMode="External"/><Relationship Id="rId3" Type="http://schemas.openxmlformats.org/officeDocument/2006/relationships/hyperlink" Target="https://pxhere.com/en/photo/1184320" TargetMode="External"/><Relationship Id="rId7" Type="http://schemas.openxmlformats.org/officeDocument/2006/relationships/hyperlink" Target="https://www.pikist.com/free-photo-ihnnb" TargetMode="External"/><Relationship Id="rId12" Type="http://schemas.openxmlformats.org/officeDocument/2006/relationships/image" Target="../media/image13.jpg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jpg"/><Relationship Id="rId11" Type="http://schemas.openxmlformats.org/officeDocument/2006/relationships/hyperlink" Target="https://www.pexels.com/photo/mountain-ranges-covered-in-snow-714258/" TargetMode="External"/><Relationship Id="rId5" Type="http://schemas.openxmlformats.org/officeDocument/2006/relationships/hyperlink" Target="https://pixabay.com/ko/%EC%A0%95%EA%B8%B0-%EC%97%AC%EA%B0%9D%EA%B8%B0-%EC%97%90%EC%96%B4%EB%A1%9C-%EC%87%BC-%EB%B9%84%ED%96%89%EA%B8%B0-%EB%B9%84%ED%96%89-%EC%A0%9C%ED%8A%B8%EA%B8%B0-%ED%95%AD%EA%B3%B5-%EC%88%98%EC%86%A1-550817/" TargetMode="External"/><Relationship Id="rId15" Type="http://schemas.openxmlformats.org/officeDocument/2006/relationships/hyperlink" Target="https://www.pexels.com/photo/eiffel-tower-france-paris-summer-587842/" TargetMode="External"/><Relationship Id="rId10" Type="http://schemas.openxmlformats.org/officeDocument/2006/relationships/image" Target="../media/image12.jpg"/><Relationship Id="rId4" Type="http://schemas.openxmlformats.org/officeDocument/2006/relationships/image" Target="../media/image9.jpg"/><Relationship Id="rId9" Type="http://schemas.openxmlformats.org/officeDocument/2006/relationships/hyperlink" Target="https://www.cruisetraveloutlet.com/blog/best-luxury-cruise-lines/" TargetMode="External"/><Relationship Id="rId14" Type="http://schemas.openxmlformats.org/officeDocument/2006/relationships/image" Target="../media/image14.jp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pixabay.com/en/persons-symbol-talk-speak-speech-157237/" TargetMode="External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openclipart.org/detail/7978/carlitos_balloons" TargetMode="External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rintables.com/model/418832-fly-swatter-you-better-fly/files" TargetMode="External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pxhere.com/en/photo/107632" TargetMode="External"/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openclipart.org/detail/215975/car---coloured-by-frankes-215975" TargetMode="External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ikist.com/free-photo-ihnnb" TargetMode="External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pxhere.com/id/photo/907525" TargetMode="External"/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pxhere.com/en/photo/1401272" TargetMode="External"/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jpg"/><Relationship Id="rId13" Type="http://schemas.openxmlformats.org/officeDocument/2006/relationships/hyperlink" Target="https://evadeteescrituracreativa.blogspot.com/2015/07/sangria-una-bebida-peninsular.html" TargetMode="External"/><Relationship Id="rId3" Type="http://schemas.openxmlformats.org/officeDocument/2006/relationships/hyperlink" Target="https://courses.lumenlearning.com/suny-corningcc-engcomp1wmopen-1/chapter/outcome-voice/" TargetMode="External"/><Relationship Id="rId7" Type="http://schemas.openxmlformats.org/officeDocument/2006/relationships/hyperlink" Target="https://www.wallpaperflare.com/search?wallpaper=aeroplane" TargetMode="External"/><Relationship Id="rId12" Type="http://schemas.openxmlformats.org/officeDocument/2006/relationships/image" Target="../media/image28.jp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5.jpg"/><Relationship Id="rId11" Type="http://schemas.openxmlformats.org/officeDocument/2006/relationships/hyperlink" Target="http://amimaneracocinando.com/paella-de-marisco/" TargetMode="External"/><Relationship Id="rId5" Type="http://schemas.openxmlformats.org/officeDocument/2006/relationships/hyperlink" Target="https://openclipart.org/detail/17279/key-west---mallory---square-by-nkinkade-177733" TargetMode="External"/><Relationship Id="rId15" Type="http://schemas.openxmlformats.org/officeDocument/2006/relationships/hyperlink" Target="http://pixabay.com/en/check-correct-mark-choice-yes-ok-37583/" TargetMode="External"/><Relationship Id="rId10" Type="http://schemas.openxmlformats.org/officeDocument/2006/relationships/image" Target="../media/image27.jpg"/><Relationship Id="rId4" Type="http://schemas.openxmlformats.org/officeDocument/2006/relationships/image" Target="../media/image24.png"/><Relationship Id="rId9" Type="http://schemas.openxmlformats.org/officeDocument/2006/relationships/hyperlink" Target="https://leceneridipinocchio.blogspot.com/2015/02/il-flamenco.html" TargetMode="External"/><Relationship Id="rId14" Type="http://schemas.openxmlformats.org/officeDocument/2006/relationships/image" Target="../media/image29.pn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jpeg"/><Relationship Id="rId13" Type="http://schemas.openxmlformats.org/officeDocument/2006/relationships/hyperlink" Target="https://www.wired.it/lifestyle/food/2020/06/01/50-cibi-davvero-strani/" TargetMode="External"/><Relationship Id="rId3" Type="http://schemas.openxmlformats.org/officeDocument/2006/relationships/hyperlink" Target="https://pixabay.com/fr/croix-erreur-mauvais-franchi-34976/" TargetMode="External"/><Relationship Id="rId7" Type="http://schemas.openxmlformats.org/officeDocument/2006/relationships/hyperlink" Target="https://www.publicdomainpictures.net/en/view-image.php?image=22583&amp;picture=french-flag" TargetMode="External"/><Relationship Id="rId12" Type="http://schemas.openxmlformats.org/officeDocument/2006/relationships/image" Target="../media/image13.jp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1.jpg"/><Relationship Id="rId11" Type="http://schemas.openxmlformats.org/officeDocument/2006/relationships/hyperlink" Target="https://www.pexels.com/photo/eiffel-tower-france-paris-summer-587842/" TargetMode="External"/><Relationship Id="rId5" Type="http://schemas.openxmlformats.org/officeDocument/2006/relationships/hyperlink" Target="https://courses.lumenlearning.com/suny-corningcc-engcomp1wmopen-1/chapter/outcome-voice/" TargetMode="External"/><Relationship Id="rId15" Type="http://schemas.openxmlformats.org/officeDocument/2006/relationships/hyperlink" Target="https://courses.lumenlearning.com/waymaker-psychology/chapter/statistical-thinking/" TargetMode="External"/><Relationship Id="rId10" Type="http://schemas.openxmlformats.org/officeDocument/2006/relationships/image" Target="../media/image14.jpg"/><Relationship Id="rId4" Type="http://schemas.openxmlformats.org/officeDocument/2006/relationships/image" Target="../media/image23.png"/><Relationship Id="rId9" Type="http://schemas.openxmlformats.org/officeDocument/2006/relationships/hyperlink" Target="https://www.pexels.com/photo/photography-of-a-blue-mercedes-benz-5-door-hatchback-810357/" TargetMode="External"/><Relationship Id="rId14" Type="http://schemas.openxmlformats.org/officeDocument/2006/relationships/image" Target="../media/image33.jp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jpeg"/><Relationship Id="rId13" Type="http://schemas.openxmlformats.org/officeDocument/2006/relationships/hyperlink" Target="https://pxhere.com/en/photo/940969" TargetMode="External"/><Relationship Id="rId3" Type="http://schemas.openxmlformats.org/officeDocument/2006/relationships/hyperlink" Target="https://courses.lumenlearning.com/suny-corningcc-engcomp1wmopen-1/chapter/outcome-voice/" TargetMode="External"/><Relationship Id="rId7" Type="http://schemas.openxmlformats.org/officeDocument/2006/relationships/hyperlink" Target="https://pixabay.com/fr/croix-erreur-mauvais-franchi-34976/" TargetMode="External"/><Relationship Id="rId12" Type="http://schemas.openxmlformats.org/officeDocument/2006/relationships/image" Target="../media/image35.jpg"/><Relationship Id="rId17" Type="http://schemas.openxmlformats.org/officeDocument/2006/relationships/hyperlink" Target="https://freepngimg.com/png/164856-water-bottle-free-download-image" TargetMode="External"/><Relationship Id="rId2" Type="http://schemas.openxmlformats.org/officeDocument/2006/relationships/image" Target="../media/image23.png"/><Relationship Id="rId16" Type="http://schemas.openxmlformats.org/officeDocument/2006/relationships/image" Target="../media/image3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0.png"/><Relationship Id="rId11" Type="http://schemas.openxmlformats.org/officeDocument/2006/relationships/hyperlink" Target="https://www.cruisetraveloutlet.com/blog/best-luxury-cruise-lines/" TargetMode="External"/><Relationship Id="rId5" Type="http://schemas.openxmlformats.org/officeDocument/2006/relationships/hyperlink" Target="http://pixabay.com/en/check-correct-mark-choice-yes-ok-37583/" TargetMode="External"/><Relationship Id="rId15" Type="http://schemas.openxmlformats.org/officeDocument/2006/relationships/hyperlink" Target="https://foto.wuestenigel.com/homemade-hamburger-with-lettuce-and-cheese/" TargetMode="External"/><Relationship Id="rId10" Type="http://schemas.openxmlformats.org/officeDocument/2006/relationships/image" Target="../media/image11.jpg"/><Relationship Id="rId4" Type="http://schemas.openxmlformats.org/officeDocument/2006/relationships/image" Target="../media/image29.png"/><Relationship Id="rId9" Type="http://schemas.openxmlformats.org/officeDocument/2006/relationships/hyperlink" Target="https://www.pexels.com/photo/textile-australian-flag-with-crumples-968311/" TargetMode="External"/><Relationship Id="rId14" Type="http://schemas.openxmlformats.org/officeDocument/2006/relationships/image" Target="../media/image36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courses.lumenlearning.com/suny-corningcc-engcomp1wmopen-1/chapter/outcome-voice/" TargetMode="External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openclipart.org/detail/122155/1298512738" TargetMode="External"/><Relationship Id="rId4" Type="http://schemas.openxmlformats.org/officeDocument/2006/relationships/image" Target="../media/image38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openclipart.org/detail/122155/1298512738" TargetMode="External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s://openclipart.org/detail/194060/thumb-up-and-down-by-jabiertxof-194060" TargetMode="External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s://freepngimg.com/png/37515-cute-snake-clipart" TargetMode="External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pngall.com/ladder-png/" TargetMode="External"/><Relationship Id="rId4" Type="http://schemas.openxmlformats.org/officeDocument/2006/relationships/image" Target="../media/image4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E8137BCB-66AB-4E71-8A97-A384BD039C3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75246906"/>
              </p:ext>
            </p:extLst>
          </p:nvPr>
        </p:nvGraphicFramePr>
        <p:xfrm>
          <a:off x="695041" y="2163216"/>
          <a:ext cx="5415861" cy="410294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415861">
                  <a:extLst>
                    <a:ext uri="{9D8B030D-6E8A-4147-A177-3AD203B41FA5}">
                      <a16:colId xmlns:a16="http://schemas.microsoft.com/office/drawing/2014/main" val="1312087885"/>
                    </a:ext>
                  </a:extLst>
                </a:gridCol>
              </a:tblGrid>
              <a:tr h="2511218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1" u="sng" dirty="0">
                          <a:solidFill>
                            <a:srgbClr val="FF0000"/>
                          </a:solidFill>
                        </a:rPr>
                        <a:t>Ffocws Iaith / Patrymau:</a:t>
                      </a:r>
                    </a:p>
                    <a:p>
                      <a:endParaRPr lang="cy-GB" b="1" dirty="0"/>
                    </a:p>
                    <a:p>
                      <a:r>
                        <a:rPr lang="cy-GB" sz="1400" b="1" dirty="0"/>
                        <a:t>Adolygu amser cadarnhaol ac amser negyddol</a:t>
                      </a:r>
                    </a:p>
                    <a:p>
                      <a:r>
                        <a:rPr lang="cy-GB" sz="1400" b="1" dirty="0"/>
                        <a:t>e.e. Hoffwn i/Hoffwn i ddim </a:t>
                      </a:r>
                    </a:p>
                    <a:p>
                      <a:endParaRPr lang="cy-GB" sz="1400" b="1" dirty="0"/>
                    </a:p>
                    <a:p>
                      <a:r>
                        <a:rPr lang="cy-GB" sz="1400" b="1" dirty="0"/>
                        <a:t>Cwestiwn ac ateb: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cy-GB" sz="1400" b="1" dirty="0"/>
                        <a:t>Ble hoffech chi fynd ar wyliau?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cy-GB" sz="1400" b="1" dirty="0"/>
                        <a:t>Sut hoffech chi fynd ar wyliau?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cy-GB" sz="1400" b="1" dirty="0"/>
                        <a:t>Beth hoffech chi weld ar wyliau?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cy-GB" sz="1400" b="1" dirty="0"/>
                        <a:t>Beth hoffech chi fwyta ar wyliau?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cy-GB" sz="1400" b="1" dirty="0"/>
                        <a:t>Beth hoffech chi yfed ar wyliau?</a:t>
                      </a:r>
                    </a:p>
                    <a:p>
                      <a:pPr marL="0" indent="0">
                        <a:buFontTx/>
                        <a:buNone/>
                      </a:pPr>
                      <a:endParaRPr lang="cy-GB" sz="1400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63350463"/>
                  </a:ext>
                </a:extLst>
              </a:tr>
              <a:tr h="132926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1" u="sng" dirty="0">
                          <a:solidFill>
                            <a:srgbClr val="FF0000"/>
                          </a:solidFill>
                        </a:rPr>
                        <a:t>Gwybodaeth flaenorol:</a:t>
                      </a:r>
                      <a:endParaRPr lang="cy-GB" sz="1200" b="1" dirty="0"/>
                    </a:p>
                    <a:p>
                      <a:pPr lvl="0">
                        <a:buNone/>
                      </a:pPr>
                      <a:endParaRPr lang="cy-GB" sz="1200" dirty="0"/>
                    </a:p>
                    <a:p>
                      <a:pPr marL="171450" lvl="0" indent="-171450">
                        <a:buFont typeface="Arial" panose="020B0604020202020204" pitchFamily="34" charset="0"/>
                        <a:buChar char="•"/>
                      </a:pPr>
                      <a:r>
                        <a:rPr lang="cy-GB" sz="1200" dirty="0"/>
                        <a:t>Patrwm – Hoffwn i/Hoffwn i ddim </a:t>
                      </a:r>
                    </a:p>
                    <a:p>
                      <a:pPr marL="171450" lvl="0" indent="-171450">
                        <a:buFont typeface="Arial" panose="020B0604020202020204" pitchFamily="34" charset="0"/>
                        <a:buChar char="•"/>
                      </a:pPr>
                      <a:r>
                        <a:rPr lang="cy-GB" sz="1200" dirty="0"/>
                        <a:t>Geirfa – mat iaith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6199136"/>
                  </a:ext>
                </a:extLst>
              </a:tr>
            </a:tbl>
          </a:graphicData>
        </a:graphic>
      </p:graphicFrame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1B597E2A-2EAD-4C12-99A3-C94E1E8ED6B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40463016"/>
              </p:ext>
            </p:extLst>
          </p:nvPr>
        </p:nvGraphicFramePr>
        <p:xfrm>
          <a:off x="6447932" y="608735"/>
          <a:ext cx="5131274" cy="14630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131274">
                  <a:extLst>
                    <a:ext uri="{9D8B030D-6E8A-4147-A177-3AD203B41FA5}">
                      <a16:colId xmlns:a16="http://schemas.microsoft.com/office/drawing/2014/main" val="1348703176"/>
                    </a:ext>
                  </a:extLst>
                </a:gridCol>
              </a:tblGrid>
              <a:tr h="124127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1" u="sng" dirty="0">
                          <a:solidFill>
                            <a:srgbClr val="FF0000"/>
                          </a:solidFill>
                        </a:rPr>
                        <a:t>Targedau Iaith Personol:</a:t>
                      </a:r>
                    </a:p>
                    <a:p>
                      <a:pPr marL="0" marR="0" lvl="0" indent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</a:pPr>
                      <a:endParaRPr lang="cy-GB" b="1" dirty="0"/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r>
                        <a:rPr lang="cy-GB" b="0" dirty="0"/>
                        <a:t>Mwy o ddrilio a mwy o ofyn cwestiynau i’r plant</a:t>
                      </a:r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r>
                        <a:rPr lang="cy-GB" b="0" dirty="0"/>
                        <a:t>Ynganu</a:t>
                      </a:r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r>
                        <a:rPr lang="cy-GB" b="0" dirty="0"/>
                        <a:t>Treigladau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86062471"/>
                  </a:ext>
                </a:extLst>
              </a:tr>
            </a:tbl>
          </a:graphicData>
        </a:graphic>
      </p:graphicFrame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FCD750C0-AB3C-4744-958D-849EABCAB6F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42657724"/>
              </p:ext>
            </p:extLst>
          </p:nvPr>
        </p:nvGraphicFramePr>
        <p:xfrm>
          <a:off x="8135330" y="2326864"/>
          <a:ext cx="3361629" cy="38404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361629">
                  <a:extLst>
                    <a:ext uri="{9D8B030D-6E8A-4147-A177-3AD203B41FA5}">
                      <a16:colId xmlns:a16="http://schemas.microsoft.com/office/drawing/2014/main" val="3548676605"/>
                    </a:ext>
                  </a:extLst>
                </a:gridCol>
              </a:tblGrid>
              <a:tr h="1357685">
                <a:tc>
                  <a:txBody>
                    <a:bodyPr/>
                    <a:lstStyle/>
                    <a:p>
                      <a:r>
                        <a:rPr lang="cy-GB" b="1" u="sng" dirty="0">
                          <a:solidFill>
                            <a:srgbClr val="FF0000"/>
                          </a:solidFill>
                        </a:rPr>
                        <a:t>Gweithgareddau:</a:t>
                      </a:r>
                    </a:p>
                    <a:p>
                      <a:endParaRPr lang="cy-GB" b="1" u="sng" dirty="0">
                        <a:solidFill>
                          <a:srgbClr val="FF0000"/>
                        </a:solidFill>
                      </a:endParaRP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cy-GB" sz="1100" dirty="0"/>
                        <a:t>Driliau adolygu x 3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cy-GB" sz="1100" dirty="0"/>
                        <a:t>Driliau cwestiynau a gweithgareddau siarad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cy-GB" sz="1100" dirty="0"/>
                        <a:t>Mapiau stori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cy-GB" sz="1100" dirty="0"/>
                        <a:t>Ysgrifennu mosaig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cy-GB" sz="1100" dirty="0"/>
                        <a:t>Gêm trap-ddor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10708258"/>
                  </a:ext>
                </a:extLst>
              </a:tr>
              <a:tr h="2169497">
                <a:tc>
                  <a:txBody>
                    <a:bodyPr/>
                    <a:lstStyle/>
                    <a:p>
                      <a:r>
                        <a:rPr lang="cy-GB" b="1" u="sng" dirty="0">
                          <a:solidFill>
                            <a:srgbClr val="FF0000"/>
                          </a:solidFill>
                        </a:rPr>
                        <a:t>Geirfa:</a:t>
                      </a:r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r>
                        <a:rPr lang="cy-GB" sz="1100" b="1" dirty="0"/>
                        <a:t>gwyliau</a:t>
                      </a:r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r>
                        <a:rPr lang="cy-GB" sz="1100" b="1" dirty="0"/>
                        <a:t>awyren</a:t>
                      </a:r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r>
                        <a:rPr lang="cy-GB" sz="1100" b="1" dirty="0"/>
                        <a:t>llong</a:t>
                      </a:r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r>
                        <a:rPr lang="cy-GB" sz="1100" b="1" dirty="0"/>
                        <a:t>malwod</a:t>
                      </a:r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r>
                        <a:rPr lang="cy-GB" sz="1100" b="1" dirty="0"/>
                        <a:t>mynyddoedd</a:t>
                      </a:r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r>
                        <a:rPr lang="cy-GB" sz="1100" b="1" dirty="0"/>
                        <a:t>Hoffwn i/Hoffwn i ddim </a:t>
                      </a:r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r>
                        <a:rPr lang="cy-GB" sz="1100" b="1" dirty="0"/>
                        <a:t>mynd </a:t>
                      </a:r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r>
                        <a:rPr lang="cy-GB" sz="1100" b="1" dirty="0"/>
                        <a:t>bwyta</a:t>
                      </a:r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r>
                        <a:rPr lang="cy-GB" sz="1100" b="1" dirty="0"/>
                        <a:t>yfed</a:t>
                      </a:r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r>
                        <a:rPr lang="cy-GB" sz="1100" b="1" dirty="0"/>
                        <a:t>Sut? Ble? Beth?</a:t>
                      </a:r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endParaRPr lang="cy-GB" sz="1100" b="1" dirty="0"/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endParaRPr lang="cy-GB" sz="1000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81165051"/>
                  </a:ext>
                </a:extLst>
              </a:tr>
            </a:tbl>
          </a:graphicData>
        </a:graphic>
      </p:graphicFrame>
      <p:sp>
        <p:nvSpPr>
          <p:cNvPr id="5" name="Rectangle 4">
            <a:extLst>
              <a:ext uri="{FF2B5EF4-FFF2-40B4-BE49-F238E27FC236}">
                <a16:creationId xmlns:a16="http://schemas.microsoft.com/office/drawing/2014/main" id="{09CE1A9D-D80F-4723-80A5-735642A9E4D9}"/>
              </a:ext>
            </a:extLst>
          </p:cNvPr>
          <p:cNvSpPr/>
          <p:nvPr/>
        </p:nvSpPr>
        <p:spPr>
          <a:xfrm>
            <a:off x="813848" y="747443"/>
            <a:ext cx="6096000" cy="141577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y-GB" dirty="0"/>
              <a:t>Enw: Caitlin Mumford		 </a:t>
            </a:r>
          </a:p>
          <a:p>
            <a:r>
              <a:rPr lang="cy-GB" dirty="0"/>
              <a:t>Teitl y wers: Ble hoffech chi fynd ar wyliau?</a:t>
            </a:r>
          </a:p>
          <a:p>
            <a:r>
              <a:rPr lang="cy-GB" dirty="0"/>
              <a:t>Nod y wers: - Adolygu amser cadarnhaol ac amser negyddol</a:t>
            </a:r>
          </a:p>
          <a:p>
            <a:r>
              <a:rPr lang="cy-GB" sz="1400" dirty="0"/>
              <a:t>-Drilio’r patrymau, - Gweithgareddau siarad, ac ateb cwestiynau </a:t>
            </a:r>
          </a:p>
          <a:p>
            <a:r>
              <a:rPr lang="cy-GB" dirty="0"/>
              <a:t>Blwyddyn: 4/5/6</a:t>
            </a:r>
          </a:p>
        </p:txBody>
      </p:sp>
    </p:spTree>
    <p:extLst>
      <p:ext uri="{BB962C8B-B14F-4D97-AF65-F5344CB8AC3E}">
        <p14:creationId xmlns:p14="http://schemas.microsoft.com/office/powerpoint/2010/main" val="84991658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0C88EF-5073-481C-9F9C-E01BF183C4E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041400"/>
            <a:ext cx="9144000" cy="2387600"/>
          </a:xfrm>
        </p:spPr>
        <p:txBody>
          <a:bodyPr/>
          <a:lstStyle/>
          <a:p>
            <a:r>
              <a:rPr lang="cy-GB" dirty="0">
                <a:latin typeface="Comic Sans MS" panose="030F0702030302020204" pitchFamily="66" charset="0"/>
              </a:rPr>
              <a:t>Ble hoffech chi fynd ar wyliau?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A05F129-CDEC-4B38-BBDF-9842D63DE3EA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r>
              <a:rPr lang="cy-GB" dirty="0">
                <a:latin typeface="Comic Sans MS" panose="030F0702030302020204" pitchFamily="66" charset="0"/>
              </a:rPr>
              <a:t>Daeryddiaeth - Micro Dysgu</a:t>
            </a:r>
          </a:p>
          <a:p>
            <a:r>
              <a:rPr lang="cy-GB" dirty="0">
                <a:latin typeface="Comic Sans MS" panose="030F0702030302020204" pitchFamily="66" charset="0"/>
              </a:rPr>
              <a:t>27/3/25</a:t>
            </a:r>
          </a:p>
          <a:p>
            <a:r>
              <a:rPr lang="cy-GB" dirty="0">
                <a:latin typeface="Comic Sans MS" panose="030F0702030302020204" pitchFamily="66" charset="0"/>
              </a:rPr>
              <a:t>Gan Caitlin Mumford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30AAA9D-96C2-4386-907A-1F600B54876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97029" y="79715"/>
            <a:ext cx="2439162" cy="12687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1130208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9E70F9-B3DF-4C75-8F85-FE43155132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u="sng" dirty="0">
                <a:latin typeface="Comic Sans MS" panose="030F0702030302020204" pitchFamily="66" charset="0"/>
              </a:rPr>
              <a:t>Mat Iaith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2FD105B1-B174-41BF-B21E-8EE5B28C166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295402" y="2665693"/>
            <a:ext cx="1313227" cy="984920"/>
          </a:xfr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F3336C5F-C054-4E40-9395-C28D8501DBD2}"/>
              </a:ext>
            </a:extLst>
          </p:cNvPr>
          <p:cNvSpPr txBox="1"/>
          <p:nvPr/>
        </p:nvSpPr>
        <p:spPr>
          <a:xfrm>
            <a:off x="1164877" y="3660975"/>
            <a:ext cx="15742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b="1" dirty="0">
                <a:latin typeface="Comic Sans MS" panose="030F0702030302020204" pitchFamily="66" charset="0"/>
              </a:rPr>
              <a:t>gwyliau</a:t>
            </a:r>
          </a:p>
        </p:txBody>
      </p:sp>
      <p:pic>
        <p:nvPicPr>
          <p:cNvPr id="8" name="Content Placeholder 4">
            <a:extLst>
              <a:ext uri="{FF2B5EF4-FFF2-40B4-BE49-F238E27FC236}">
                <a16:creationId xmlns:a16="http://schemas.microsoft.com/office/drawing/2014/main" id="{56FDA42F-7806-4C2C-A041-E7FBE41993C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3757369" y="2665692"/>
            <a:ext cx="1313227" cy="984919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7D8B4973-E418-4D0C-9E24-A3FEA7331AA7}"/>
              </a:ext>
            </a:extLst>
          </p:cNvPr>
          <p:cNvSpPr txBox="1"/>
          <p:nvPr/>
        </p:nvSpPr>
        <p:spPr>
          <a:xfrm>
            <a:off x="3626844" y="3660975"/>
            <a:ext cx="15742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b="1" dirty="0">
                <a:latin typeface="Comic Sans MS" panose="030F0702030302020204" pitchFamily="66" charset="0"/>
              </a:rPr>
              <a:t>awyren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5CE0B2EA-0624-4690-95CE-1FF2A3796DE2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5673881" y="2665692"/>
            <a:ext cx="1317001" cy="1303867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82AAB320-7648-4AF2-BC35-C9939EE5BA6B}"/>
              </a:ext>
            </a:extLst>
          </p:cNvPr>
          <p:cNvSpPr txBox="1"/>
          <p:nvPr/>
        </p:nvSpPr>
        <p:spPr>
          <a:xfrm>
            <a:off x="5545243" y="4023326"/>
            <a:ext cx="15742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b="1" dirty="0">
                <a:latin typeface="Comic Sans MS" panose="030F0702030302020204" pitchFamily="66" charset="0"/>
              </a:rPr>
              <a:t>cangarŵod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432E273A-5EF7-4002-A99A-A8F4103FBB91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7730496" y="2665692"/>
            <a:ext cx="1635922" cy="1091147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CA2934D0-40A2-4D1E-B44C-D75C1EC743C1}"/>
              </a:ext>
            </a:extLst>
          </p:cNvPr>
          <p:cNvSpPr txBox="1"/>
          <p:nvPr/>
        </p:nvSpPr>
        <p:spPr>
          <a:xfrm>
            <a:off x="7792142" y="3838660"/>
            <a:ext cx="15742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b="1" dirty="0">
                <a:latin typeface="Comic Sans MS" panose="030F0702030302020204" pitchFamily="66" charset="0"/>
              </a:rPr>
              <a:t>llong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19B812C8-7FC5-4CDD-A14E-00FBFFF4CEB8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1"/>
              </a:ext>
            </a:extLst>
          </a:blip>
          <a:stretch>
            <a:fillRect/>
          </a:stretch>
        </p:blipFill>
        <p:spPr>
          <a:xfrm>
            <a:off x="1134054" y="4669923"/>
            <a:ext cx="1635922" cy="1090614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8325E3A5-7214-485E-81CD-91BC59DF5DDF}"/>
              </a:ext>
            </a:extLst>
          </p:cNvPr>
          <p:cNvSpPr txBox="1"/>
          <p:nvPr/>
        </p:nvSpPr>
        <p:spPr>
          <a:xfrm>
            <a:off x="1134054" y="5849605"/>
            <a:ext cx="15742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b="1" dirty="0">
                <a:latin typeface="Comic Sans MS" panose="030F0702030302020204" pitchFamily="66" charset="0"/>
              </a:rPr>
              <a:t>mynyddoedd</a:t>
            </a: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C83A50EE-776D-4687-8A27-5464A117DA60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3"/>
              </a:ext>
            </a:extLst>
          </a:blip>
          <a:stretch>
            <a:fillRect/>
          </a:stretch>
        </p:blipFill>
        <p:spPr>
          <a:xfrm>
            <a:off x="3757369" y="4669656"/>
            <a:ext cx="1422366" cy="1090613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7E9B51C4-888A-415A-A798-496F120D5280}"/>
              </a:ext>
            </a:extLst>
          </p:cNvPr>
          <p:cNvSpPr txBox="1"/>
          <p:nvPr/>
        </p:nvSpPr>
        <p:spPr>
          <a:xfrm>
            <a:off x="3681414" y="5849605"/>
            <a:ext cx="15742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b="1" dirty="0">
                <a:latin typeface="Comic Sans MS" panose="030F0702030302020204" pitchFamily="66" charset="0"/>
              </a:rPr>
              <a:t>malwod</a:t>
            </a:r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C6DC1033-3A08-443A-B8BF-BFDA856455AF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5"/>
              </a:ext>
            </a:extLst>
          </a:blip>
          <a:stretch>
            <a:fillRect/>
          </a:stretch>
        </p:blipFill>
        <p:spPr>
          <a:xfrm>
            <a:off x="8026772" y="4269748"/>
            <a:ext cx="1043369" cy="1568073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098E844A-2059-42AF-AAE6-CB67A2BB2CE1}"/>
              </a:ext>
            </a:extLst>
          </p:cNvPr>
          <p:cNvSpPr txBox="1"/>
          <p:nvPr/>
        </p:nvSpPr>
        <p:spPr>
          <a:xfrm>
            <a:off x="7913497" y="5914692"/>
            <a:ext cx="15742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b="1" dirty="0">
                <a:latin typeface="Comic Sans MS" panose="030F0702030302020204" pitchFamily="66" charset="0"/>
              </a:rPr>
              <a:t>Tŵr Eiffel</a:t>
            </a:r>
          </a:p>
        </p:txBody>
      </p:sp>
    </p:spTree>
    <p:extLst>
      <p:ext uri="{BB962C8B-B14F-4D97-AF65-F5344CB8AC3E}">
        <p14:creationId xmlns:p14="http://schemas.microsoft.com/office/powerpoint/2010/main" val="173399522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281A9A-AB9C-48E6-B861-A7902D2C9C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u="sng" dirty="0">
                <a:latin typeface="Comic Sans MS" panose="030F0702030302020204" pitchFamily="66" charset="0"/>
              </a:rPr>
              <a:t>Nod y wers heddiw ydy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F9ECCF-B882-4149-B6CF-E6EDEAD688E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y-GB" sz="1700" dirty="0">
                <a:latin typeface="Comic Sans MS" panose="030F0702030302020204" pitchFamily="66" charset="0"/>
              </a:rPr>
              <a:t>Adolygu amser cadarnhaol ac amser negyddol </a:t>
            </a:r>
          </a:p>
          <a:p>
            <a:r>
              <a:rPr lang="cy-GB" sz="1700" dirty="0">
                <a:latin typeface="Comic Sans MS" panose="030F0702030302020204" pitchFamily="66" charset="0"/>
              </a:rPr>
              <a:t>Drilio’r patrymau </a:t>
            </a:r>
          </a:p>
          <a:p>
            <a:r>
              <a:rPr lang="cy-GB" sz="1700" dirty="0">
                <a:latin typeface="Comic Sans MS" panose="030F0702030302020204" pitchFamily="66" charset="0"/>
              </a:rPr>
              <a:t>Chwarae gêm sblat</a:t>
            </a:r>
          </a:p>
          <a:p>
            <a:r>
              <a:rPr lang="cy-GB" sz="1700" dirty="0">
                <a:latin typeface="Comic Sans MS" panose="030F0702030302020204" pitchFamily="66" charset="0"/>
              </a:rPr>
              <a:t>Gweithgareddau siarad</a:t>
            </a:r>
          </a:p>
          <a:p>
            <a:r>
              <a:rPr lang="cy-GB" sz="1700" dirty="0">
                <a:latin typeface="Comic Sans MS" panose="030F0702030302020204" pitchFamily="66" charset="0"/>
              </a:rPr>
              <a:t>Mapiau stori</a:t>
            </a:r>
          </a:p>
          <a:p>
            <a:r>
              <a:rPr lang="cy-GB" sz="1700" dirty="0">
                <a:latin typeface="Comic Sans MS" panose="030F0702030302020204" pitchFamily="66" charset="0"/>
              </a:rPr>
              <a:t>Siarad â’ch partner</a:t>
            </a:r>
          </a:p>
          <a:p>
            <a:r>
              <a:rPr lang="cy-GB" sz="1700" dirty="0">
                <a:latin typeface="Comic Sans MS" panose="030F0702030302020204" pitchFamily="66" charset="0"/>
              </a:rPr>
              <a:t>Ysgrifennu Mosaig</a:t>
            </a:r>
          </a:p>
          <a:p>
            <a:r>
              <a:rPr lang="cy-GB" sz="1700" dirty="0">
                <a:latin typeface="Comic Sans MS" panose="030F0702030302020204" pitchFamily="66" charset="0"/>
              </a:rPr>
              <a:t>Gêm trap-ddor</a:t>
            </a:r>
          </a:p>
          <a:p>
            <a:r>
              <a:rPr lang="cy-GB" sz="1700" dirty="0">
                <a:latin typeface="Comic Sans MS" panose="030F0702030302020204" pitchFamily="66" charset="0"/>
              </a:rPr>
              <a:t>Gêm dim nadroedd dim ysgolion </a:t>
            </a:r>
          </a:p>
          <a:p>
            <a:r>
              <a:rPr lang="cy-GB" sz="1700" dirty="0">
                <a:latin typeface="Comic Sans MS" panose="030F0702030302020204" pitchFamily="66" charset="0"/>
              </a:rPr>
              <a:t>Adolygu</a:t>
            </a:r>
          </a:p>
          <a:p>
            <a:endParaRPr lang="cy-GB" sz="1600" dirty="0">
              <a:latin typeface="Comic Sans MS" panose="030F0702030302020204" pitchFamily="66" charset="0"/>
            </a:endParaRPr>
          </a:p>
          <a:p>
            <a:endParaRPr lang="cy-GB" sz="1200" dirty="0">
              <a:latin typeface="Comic Sans MS" panose="030F0702030302020204" pitchFamily="66" charset="0"/>
            </a:endParaRPr>
          </a:p>
          <a:p>
            <a:endParaRPr lang="cy-GB" sz="1200" dirty="0">
              <a:latin typeface="Comic Sans MS" panose="030F0702030302020204" pitchFamily="66" charset="0"/>
            </a:endParaRPr>
          </a:p>
          <a:p>
            <a:endParaRPr lang="cy-GB" sz="1200" dirty="0">
              <a:latin typeface="Comic Sans MS" panose="030F0702030302020204" pitchFamily="66" charset="0"/>
            </a:endParaRPr>
          </a:p>
          <a:p>
            <a:endParaRPr lang="cy-GB" sz="1200" dirty="0">
              <a:latin typeface="Comic Sans MS" panose="030F0702030302020204" pitchFamily="66" charset="0"/>
            </a:endParaRPr>
          </a:p>
          <a:p>
            <a:endParaRPr lang="cy-GB" sz="1200" dirty="0">
              <a:latin typeface="Comic Sans MS" panose="030F0702030302020204" pitchFamily="66" charset="0"/>
            </a:endParaRPr>
          </a:p>
          <a:p>
            <a:endParaRPr lang="cy-GB" sz="1200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6248005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B7591E-67A5-4339-AB54-3B079BDC9D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u="sng" dirty="0">
                <a:latin typeface="Comic Sans MS" panose="030F0702030302020204" pitchFamily="66" charset="0"/>
              </a:rPr>
              <a:t>Adolygu 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7D9552C1-1FF3-4E1F-8700-4C097CFA14E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73112609"/>
              </p:ext>
            </p:extLst>
          </p:nvPr>
        </p:nvGraphicFramePr>
        <p:xfrm>
          <a:off x="1295402" y="2425488"/>
          <a:ext cx="9601200" cy="33375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800600">
                  <a:extLst>
                    <a:ext uri="{9D8B030D-6E8A-4147-A177-3AD203B41FA5}">
                      <a16:colId xmlns:a16="http://schemas.microsoft.com/office/drawing/2014/main" val="284387571"/>
                    </a:ext>
                  </a:extLst>
                </a:gridCol>
                <a:gridCol w="4800600">
                  <a:extLst>
                    <a:ext uri="{9D8B030D-6E8A-4147-A177-3AD203B41FA5}">
                      <a16:colId xmlns:a16="http://schemas.microsoft.com/office/drawing/2014/main" val="122320553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b="1" u="sng" noProof="0" dirty="0">
                          <a:solidFill>
                            <a:srgbClr val="FF0000"/>
                          </a:solidFill>
                          <a:latin typeface="Comic Sans MS" panose="030F0702030302020204" pitchFamily="66" charset="0"/>
                        </a:rPr>
                        <a:t>Cadarnhaol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b="1" u="sng" noProof="0" dirty="0">
                          <a:solidFill>
                            <a:srgbClr val="FF0000"/>
                          </a:solidFill>
                          <a:latin typeface="Comic Sans MS" panose="030F0702030302020204" pitchFamily="66" charset="0"/>
                        </a:rPr>
                        <a:t>Negyddol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6591282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b="1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Hoffwn i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b="1" noProof="0" dirty="0">
                          <a:latin typeface="Comic Sans MS" panose="030F0702030302020204" pitchFamily="66" charset="0"/>
                        </a:rPr>
                        <a:t>Hoffwn i ddim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069934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b="1" noProof="0" dirty="0">
                          <a:latin typeface="Comic Sans MS" panose="030F0702030302020204" pitchFamily="66" charset="0"/>
                        </a:rPr>
                        <a:t>Hoffet ti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b="1" noProof="0">
                          <a:latin typeface="Comic Sans MS" panose="030F0702030302020204" pitchFamily="66" charset="0"/>
                        </a:rPr>
                        <a:t>Hoffet ti ddim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2103214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b="1" noProof="0" dirty="0">
                          <a:latin typeface="Comic Sans MS" panose="030F0702030302020204" pitchFamily="66" charset="0"/>
                        </a:rPr>
                        <a:t>Hoffai 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b="1" noProof="0">
                          <a:latin typeface="Comic Sans MS" panose="030F0702030302020204" pitchFamily="66" charset="0"/>
                        </a:rPr>
                        <a:t>Hoffai e ddim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4922316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b="1" noProof="0" dirty="0">
                          <a:latin typeface="Comic Sans MS" panose="030F0702030302020204" pitchFamily="66" charset="0"/>
                        </a:rPr>
                        <a:t>Hoffai hi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b="1" noProof="0">
                          <a:latin typeface="Comic Sans MS" panose="030F0702030302020204" pitchFamily="66" charset="0"/>
                        </a:rPr>
                        <a:t>Hoffai hi ddim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0579365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b="1" noProof="0" dirty="0">
                          <a:latin typeface="Comic Sans MS" panose="030F0702030302020204" pitchFamily="66" charset="0"/>
                        </a:rPr>
                        <a:t>Hoffen ni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b="1" noProof="0" dirty="0">
                          <a:latin typeface="Comic Sans MS" panose="030F0702030302020204" pitchFamily="66" charset="0"/>
                        </a:rPr>
                        <a:t>Hoffen ni ddim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171440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b="1" noProof="0">
                          <a:latin typeface="Comic Sans MS" panose="030F0702030302020204" pitchFamily="66" charset="0"/>
                        </a:rPr>
                        <a:t>Hoffech chi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b="1" noProof="0" dirty="0">
                          <a:latin typeface="Comic Sans MS" panose="030F0702030302020204" pitchFamily="66" charset="0"/>
                        </a:rPr>
                        <a:t>Hoffech chi ddim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4728317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b="1" noProof="0" dirty="0">
                          <a:latin typeface="Comic Sans MS" panose="030F0702030302020204" pitchFamily="66" charset="0"/>
                        </a:rPr>
                        <a:t>Hoffen nhw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b="1" noProof="0" dirty="0">
                          <a:latin typeface="Comic Sans MS" panose="030F0702030302020204" pitchFamily="66" charset="0"/>
                        </a:rPr>
                        <a:t>Hoffen nhw ddim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7558393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b="1" noProof="0" dirty="0">
                          <a:latin typeface="Comic Sans MS" panose="030F0702030302020204" pitchFamily="66" charset="0"/>
                        </a:rPr>
                        <a:t>Hoffai Sali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b="1" noProof="0" dirty="0">
                          <a:latin typeface="Comic Sans MS" panose="030F0702030302020204" pitchFamily="66" charset="0"/>
                        </a:rPr>
                        <a:t>Hoffai Sali ddim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07438440"/>
                  </a:ext>
                </a:extLst>
              </a:tr>
            </a:tbl>
          </a:graphicData>
        </a:graphic>
      </p:graphicFrame>
      <p:pic>
        <p:nvPicPr>
          <p:cNvPr id="9" name="Picture 8">
            <a:extLst>
              <a:ext uri="{FF2B5EF4-FFF2-40B4-BE49-F238E27FC236}">
                <a16:creationId xmlns:a16="http://schemas.microsoft.com/office/drawing/2014/main" id="{83743075-A63D-4142-900D-2404412F643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295402" y="982132"/>
            <a:ext cx="1223993" cy="6253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3386484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B0DFD4-DACC-4945-8F7E-422CB309F5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u="sng" dirty="0">
                <a:latin typeface="Comic Sans MS" panose="030F0702030302020204" pitchFamily="66" charset="0"/>
              </a:rPr>
              <a:t>Dril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8E8C74-EBC6-4E89-8D72-B4EFB506B8B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y-GB" dirty="0">
                <a:latin typeface="Comic Sans MS" panose="030F0702030302020204" pitchFamily="66" charset="0"/>
              </a:rPr>
              <a:t>Neidiwch drwy’r cylchoedd i ymarfer y patrymau yn y cadarnhaol.</a:t>
            </a:r>
          </a:p>
          <a:p>
            <a:endParaRPr lang="en-GB" dirty="0"/>
          </a:p>
        </p:txBody>
      </p:sp>
      <p:pic>
        <p:nvPicPr>
          <p:cNvPr id="4" name="Picture 10" descr="Hula Hoop Activities for Kids - In2hula | Hula hooping for fitness">
            <a:extLst>
              <a:ext uri="{FF2B5EF4-FFF2-40B4-BE49-F238E27FC236}">
                <a16:creationId xmlns:a16="http://schemas.microsoft.com/office/drawing/2014/main" id="{E07A9B9C-1BF4-4042-8B0F-6C973572A62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1171" y="3313524"/>
            <a:ext cx="2763330" cy="19471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1152018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F7E653-7EAC-43FA-96E7-1AF929084C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u="sng" dirty="0">
                <a:latin typeface="Comic Sans MS" panose="030F0702030302020204" pitchFamily="66" charset="0"/>
              </a:rPr>
              <a:t>Dril 2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0E58B36D-0499-4620-824E-F9564C21B32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087887" y="756418"/>
            <a:ext cx="1085365" cy="1529581"/>
          </a:xfr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D8DE2B5-B0B4-4C22-95E0-A4E8ED69212F}"/>
              </a:ext>
            </a:extLst>
          </p:cNvPr>
          <p:cNvSpPr txBox="1"/>
          <p:nvPr/>
        </p:nvSpPr>
        <p:spPr>
          <a:xfrm>
            <a:off x="1385740" y="2620652"/>
            <a:ext cx="9407951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y-GB" sz="2800" dirty="0">
              <a:latin typeface="Comic Sans MS" panose="030F0702030302020204" pitchFamily="66" charset="0"/>
            </a:endParaRPr>
          </a:p>
          <a:p>
            <a:endParaRPr lang="cy-GB" sz="2800" dirty="0">
              <a:latin typeface="Comic Sans MS" panose="030F0702030302020204" pitchFamily="66" charset="0"/>
            </a:endParaRPr>
          </a:p>
          <a:p>
            <a:r>
              <a:rPr lang="cy-GB" sz="2800" dirty="0">
                <a:latin typeface="Comic Sans MS" panose="030F0702030302020204" pitchFamily="66" charset="0"/>
              </a:rPr>
              <a:t>Defnyddiwch y balŵn i ymarfer yr amser negyddol</a:t>
            </a:r>
          </a:p>
        </p:txBody>
      </p:sp>
    </p:spTree>
    <p:extLst>
      <p:ext uri="{BB962C8B-B14F-4D97-AF65-F5344CB8AC3E}">
        <p14:creationId xmlns:p14="http://schemas.microsoft.com/office/powerpoint/2010/main" val="236069865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DD8B3A-E954-49B5-97A6-BDC1898388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u="sng" dirty="0">
                <a:latin typeface="Comic Sans MS" panose="030F0702030302020204" pitchFamily="66" charset="0"/>
              </a:rPr>
              <a:t>Dril 3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9296D83B-4478-42C9-A656-FEE5F14D8FC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110336" y="716437"/>
            <a:ext cx="2460624" cy="1670983"/>
          </a:xfr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B8F33DEC-E4E2-460F-ACE1-9A8CFD33626F}"/>
              </a:ext>
            </a:extLst>
          </p:cNvPr>
          <p:cNvSpPr txBox="1"/>
          <p:nvPr/>
        </p:nvSpPr>
        <p:spPr>
          <a:xfrm>
            <a:off x="3817856" y="2696066"/>
            <a:ext cx="428919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cy-GB" sz="3200" u="sng" dirty="0">
              <a:solidFill>
                <a:srgbClr val="FF0000"/>
              </a:solidFill>
              <a:latin typeface="Comic Sans MS" panose="030F0702030302020204" pitchFamily="66" charset="0"/>
            </a:endParaRPr>
          </a:p>
          <a:p>
            <a:pPr algn="ctr"/>
            <a:r>
              <a:rPr lang="cy-GB" sz="3200" u="sng" dirty="0">
                <a:solidFill>
                  <a:srgbClr val="FF0000"/>
                </a:solidFill>
                <a:latin typeface="Comic Sans MS" panose="030F0702030302020204" pitchFamily="66" charset="0"/>
              </a:rPr>
              <a:t>Gêm Sblat!</a:t>
            </a:r>
          </a:p>
        </p:txBody>
      </p:sp>
    </p:spTree>
    <p:extLst>
      <p:ext uri="{BB962C8B-B14F-4D97-AF65-F5344CB8AC3E}">
        <p14:creationId xmlns:p14="http://schemas.microsoft.com/office/powerpoint/2010/main" val="68286934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97F849-91C0-4566-B199-865AD1CAAC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>
                <a:latin typeface="Comic Sans MS" panose="030F0702030302020204" pitchFamily="66" charset="0"/>
              </a:rPr>
              <a:t>Ble hoffech chi fynd ar wyliau?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83D453-D453-43E3-BD1A-37501DC071E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y-GB" dirty="0">
                <a:latin typeface="Comic Sans MS" panose="030F0702030302020204" pitchFamily="66" charset="0"/>
              </a:rPr>
              <a:t>Hoffwn i </a:t>
            </a:r>
            <a:r>
              <a:rPr lang="cy-GB" dirty="0">
                <a:solidFill>
                  <a:srgbClr val="FF0000"/>
                </a:solidFill>
                <a:latin typeface="Comic Sans MS" panose="030F0702030302020204" pitchFamily="66" charset="0"/>
              </a:rPr>
              <a:t>f</a:t>
            </a:r>
            <a:r>
              <a:rPr lang="cy-GB" dirty="0">
                <a:latin typeface="Comic Sans MS" panose="030F0702030302020204" pitchFamily="66" charset="0"/>
              </a:rPr>
              <a:t>ynd i Sbaen.</a:t>
            </a:r>
          </a:p>
          <a:p>
            <a:r>
              <a:rPr lang="cy-GB" dirty="0">
                <a:latin typeface="Comic Sans MS" panose="030F0702030302020204" pitchFamily="66" charset="0"/>
              </a:rPr>
              <a:t>Hoffwn i </a:t>
            </a:r>
            <a:r>
              <a:rPr lang="cy-GB" dirty="0">
                <a:solidFill>
                  <a:srgbClr val="FF0000"/>
                </a:solidFill>
                <a:latin typeface="Comic Sans MS" panose="030F0702030302020204" pitchFamily="66" charset="0"/>
              </a:rPr>
              <a:t>f</a:t>
            </a:r>
            <a:r>
              <a:rPr lang="cy-GB" dirty="0">
                <a:latin typeface="Comic Sans MS" panose="030F0702030302020204" pitchFamily="66" charset="0"/>
              </a:rPr>
              <a:t>ynd i Ffrainc.</a:t>
            </a:r>
          </a:p>
          <a:p>
            <a:r>
              <a:rPr lang="cy-GB" dirty="0">
                <a:latin typeface="Comic Sans MS" panose="030F0702030302020204" pitchFamily="66" charset="0"/>
              </a:rPr>
              <a:t>Hoffwn i </a:t>
            </a:r>
            <a:r>
              <a:rPr lang="cy-GB" dirty="0">
                <a:solidFill>
                  <a:srgbClr val="FF0000"/>
                </a:solidFill>
                <a:latin typeface="Comic Sans MS" panose="030F0702030302020204" pitchFamily="66" charset="0"/>
              </a:rPr>
              <a:t>f</a:t>
            </a:r>
            <a:r>
              <a:rPr lang="cy-GB" dirty="0">
                <a:latin typeface="Comic Sans MS" panose="030F0702030302020204" pitchFamily="66" charset="0"/>
              </a:rPr>
              <a:t>ynd i Awstralia. </a:t>
            </a:r>
          </a:p>
          <a:p>
            <a:pPr marL="0" indent="0">
              <a:buNone/>
            </a:pPr>
            <a:endParaRPr lang="cy-GB" dirty="0">
              <a:latin typeface="Comic Sans MS" panose="030F0702030302020204" pitchFamily="66" charset="0"/>
            </a:endParaRPr>
          </a:p>
          <a:p>
            <a:r>
              <a:rPr lang="cy-GB" dirty="0">
                <a:latin typeface="Comic Sans MS" panose="030F0702030302020204" pitchFamily="66" charset="0"/>
              </a:rPr>
              <a:t>Hoffai e </a:t>
            </a:r>
            <a:r>
              <a:rPr lang="cy-GB" dirty="0">
                <a:solidFill>
                  <a:srgbClr val="FF0000"/>
                </a:solidFill>
                <a:latin typeface="Comic Sans MS" panose="030F0702030302020204" pitchFamily="66" charset="0"/>
              </a:rPr>
              <a:t>f</a:t>
            </a:r>
            <a:r>
              <a:rPr lang="cy-GB" dirty="0">
                <a:latin typeface="Comic Sans MS" panose="030F0702030302020204" pitchFamily="66" charset="0"/>
              </a:rPr>
              <a:t>ynd i ...</a:t>
            </a:r>
          </a:p>
          <a:p>
            <a:r>
              <a:rPr lang="cy-GB" dirty="0">
                <a:latin typeface="Comic Sans MS" panose="030F0702030302020204" pitchFamily="66" charset="0"/>
              </a:rPr>
              <a:t>Hoffai hi </a:t>
            </a:r>
            <a:r>
              <a:rPr lang="cy-GB" dirty="0">
                <a:solidFill>
                  <a:srgbClr val="FF0000"/>
                </a:solidFill>
                <a:latin typeface="Comic Sans MS" panose="030F0702030302020204" pitchFamily="66" charset="0"/>
              </a:rPr>
              <a:t>f</a:t>
            </a:r>
            <a:r>
              <a:rPr lang="cy-GB" dirty="0">
                <a:latin typeface="Comic Sans MS" panose="030F0702030302020204" pitchFamily="66" charset="0"/>
              </a:rPr>
              <a:t>ynd i ...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F37D7E9-11D0-49CE-AB0F-ED537213462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9084296" y="4216400"/>
            <a:ext cx="1941921" cy="14564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058346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lowchart: Sequential Access Storage 3">
            <a:extLst>
              <a:ext uri="{FF2B5EF4-FFF2-40B4-BE49-F238E27FC236}">
                <a16:creationId xmlns:a16="http://schemas.microsoft.com/office/drawing/2014/main" id="{678D9328-17E3-4EAE-BAA5-8994AE9F45BA}"/>
              </a:ext>
            </a:extLst>
          </p:cNvPr>
          <p:cNvSpPr/>
          <p:nvPr/>
        </p:nvSpPr>
        <p:spPr>
          <a:xfrm>
            <a:off x="1074655" y="642592"/>
            <a:ext cx="3572759" cy="2705493"/>
          </a:xfrm>
          <a:prstGeom prst="flowChartMagneticTap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400" dirty="0">
                <a:latin typeface="Comic Sans MS" panose="030F0702030302020204" pitchFamily="66" charset="0"/>
              </a:rPr>
              <a:t>Hoffwn i ddim mynd i Sbaen.</a:t>
            </a:r>
          </a:p>
        </p:txBody>
      </p:sp>
      <p:sp>
        <p:nvSpPr>
          <p:cNvPr id="5" name="Flowchart: Sequential Access Storage 4">
            <a:extLst>
              <a:ext uri="{FF2B5EF4-FFF2-40B4-BE49-F238E27FC236}">
                <a16:creationId xmlns:a16="http://schemas.microsoft.com/office/drawing/2014/main" id="{3381077D-65A4-4790-9410-1222926846C8}"/>
              </a:ext>
            </a:extLst>
          </p:cNvPr>
          <p:cNvSpPr/>
          <p:nvPr/>
        </p:nvSpPr>
        <p:spPr>
          <a:xfrm>
            <a:off x="6096000" y="642591"/>
            <a:ext cx="3572759" cy="2705493"/>
          </a:xfrm>
          <a:prstGeom prst="flowChartMagneticTap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400" dirty="0">
                <a:latin typeface="Comic Sans MS" panose="030F0702030302020204" pitchFamily="66" charset="0"/>
              </a:rPr>
              <a:t>Hoffwn i ddim mynd i Ffrainc.</a:t>
            </a:r>
          </a:p>
        </p:txBody>
      </p:sp>
      <p:sp>
        <p:nvSpPr>
          <p:cNvPr id="6" name="Flowchart: Sequential Access Storage 5">
            <a:extLst>
              <a:ext uri="{FF2B5EF4-FFF2-40B4-BE49-F238E27FC236}">
                <a16:creationId xmlns:a16="http://schemas.microsoft.com/office/drawing/2014/main" id="{6932F579-5B23-46FA-8E17-B652E15AC8BF}"/>
              </a:ext>
            </a:extLst>
          </p:cNvPr>
          <p:cNvSpPr/>
          <p:nvPr/>
        </p:nvSpPr>
        <p:spPr>
          <a:xfrm>
            <a:off x="2861034" y="3509915"/>
            <a:ext cx="3572759" cy="2705493"/>
          </a:xfrm>
          <a:prstGeom prst="flowChartMagneticTap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400" dirty="0">
                <a:latin typeface="Comic Sans MS" panose="030F0702030302020204" pitchFamily="66" charset="0"/>
              </a:rPr>
              <a:t>Hoffai e ddim mynd i Awstralia.</a:t>
            </a:r>
          </a:p>
        </p:txBody>
      </p:sp>
      <p:sp>
        <p:nvSpPr>
          <p:cNvPr id="7" name="Flowchart: Sequential Access Storage 6">
            <a:extLst>
              <a:ext uri="{FF2B5EF4-FFF2-40B4-BE49-F238E27FC236}">
                <a16:creationId xmlns:a16="http://schemas.microsoft.com/office/drawing/2014/main" id="{69F9CDCE-4B51-44BA-B898-4D200239600C}"/>
              </a:ext>
            </a:extLst>
          </p:cNvPr>
          <p:cNvSpPr/>
          <p:nvPr/>
        </p:nvSpPr>
        <p:spPr>
          <a:xfrm>
            <a:off x="7335623" y="3509916"/>
            <a:ext cx="3572759" cy="2705493"/>
          </a:xfrm>
          <a:prstGeom prst="flowChartMagneticTap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400" dirty="0">
                <a:latin typeface="Comic Sans MS" panose="030F0702030302020204" pitchFamily="66" charset="0"/>
              </a:rPr>
              <a:t>Hoffai hi ddim mynd i Affrica.</a:t>
            </a:r>
          </a:p>
        </p:txBody>
      </p:sp>
    </p:spTree>
    <p:extLst>
      <p:ext uri="{BB962C8B-B14F-4D97-AF65-F5344CB8AC3E}">
        <p14:creationId xmlns:p14="http://schemas.microsoft.com/office/powerpoint/2010/main" val="42707407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D407A5-0D9D-4870-837A-A946A3C478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>
                <a:latin typeface="Comic Sans MS" panose="030F0702030302020204" pitchFamily="66" charset="0"/>
              </a:rPr>
              <a:t>Sut hoffech chi fynd ar wyliau?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E2D507-EFDD-4FB0-BC7B-51B64A75838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y-GB" dirty="0">
                <a:latin typeface="Comic Sans MS" panose="030F0702030302020204" pitchFamily="66" charset="0"/>
              </a:rPr>
              <a:t>Hoffwn i </a:t>
            </a:r>
            <a:r>
              <a:rPr lang="cy-GB" dirty="0">
                <a:solidFill>
                  <a:srgbClr val="FF0000"/>
                </a:solidFill>
                <a:latin typeface="Comic Sans MS" panose="030F0702030302020204" pitchFamily="66" charset="0"/>
              </a:rPr>
              <a:t>f</a:t>
            </a:r>
            <a:r>
              <a:rPr lang="cy-GB" dirty="0">
                <a:latin typeface="Comic Sans MS" panose="030F0702030302020204" pitchFamily="66" charset="0"/>
              </a:rPr>
              <a:t>ynd mewn bws.</a:t>
            </a:r>
          </a:p>
          <a:p>
            <a:r>
              <a:rPr lang="cy-GB" dirty="0">
                <a:latin typeface="Comic Sans MS" panose="030F0702030302020204" pitchFamily="66" charset="0"/>
              </a:rPr>
              <a:t>Hoffwn i ddim mynd mewn awyren. </a:t>
            </a:r>
          </a:p>
          <a:p>
            <a:r>
              <a:rPr lang="cy-GB" dirty="0">
                <a:latin typeface="Comic Sans MS" panose="030F0702030302020204" pitchFamily="66" charset="0"/>
              </a:rPr>
              <a:t>Hoffai e </a:t>
            </a:r>
            <a:r>
              <a:rPr lang="cy-GB" dirty="0">
                <a:solidFill>
                  <a:srgbClr val="FF0000"/>
                </a:solidFill>
                <a:latin typeface="Comic Sans MS" panose="030F0702030302020204" pitchFamily="66" charset="0"/>
              </a:rPr>
              <a:t>f</a:t>
            </a:r>
            <a:r>
              <a:rPr lang="cy-GB" dirty="0">
                <a:latin typeface="Comic Sans MS" panose="030F0702030302020204" pitchFamily="66" charset="0"/>
              </a:rPr>
              <a:t>ynd ar y llong. </a:t>
            </a:r>
          </a:p>
          <a:p>
            <a:r>
              <a:rPr lang="cy-GB" dirty="0">
                <a:latin typeface="Comic Sans MS" panose="030F0702030302020204" pitchFamily="66" charset="0"/>
              </a:rPr>
              <a:t>Hoffai hi ddim mynd yn y car.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A40EB88-68FE-4B40-9075-15347108C2D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9609770" y="2634988"/>
            <a:ext cx="1154926" cy="7940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787229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DE29EE-966C-4E2A-A872-EA15D1CBDA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>
                <a:latin typeface="Comic Sans MS" panose="030F0702030302020204" pitchFamily="66" charset="0"/>
              </a:rPr>
              <a:t>Beth hoffech chi weld ar wyliau?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2AF456-040E-49C3-B824-1967BA15791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y-GB" dirty="0">
                <a:latin typeface="Comic Sans MS" panose="030F0702030302020204" pitchFamily="66" charset="0"/>
              </a:rPr>
              <a:t>Hoffwn i </a:t>
            </a:r>
            <a:r>
              <a:rPr lang="cy-GB" dirty="0">
                <a:solidFill>
                  <a:srgbClr val="FF0000"/>
                </a:solidFill>
                <a:latin typeface="Comic Sans MS" panose="030F0702030302020204" pitchFamily="66" charset="0"/>
              </a:rPr>
              <a:t>w</a:t>
            </a:r>
            <a:r>
              <a:rPr lang="cy-GB" dirty="0">
                <a:latin typeface="Comic Sans MS" panose="030F0702030302020204" pitchFamily="66" charset="0"/>
              </a:rPr>
              <a:t>eld y môr ar wyliau.</a:t>
            </a:r>
          </a:p>
          <a:p>
            <a:r>
              <a:rPr lang="cy-GB" dirty="0">
                <a:latin typeface="Comic Sans MS" panose="030F0702030302020204" pitchFamily="66" charset="0"/>
              </a:rPr>
              <a:t>Hoffwn i ddim gweld pêl-droed yn y stadiwm. </a:t>
            </a:r>
          </a:p>
          <a:p>
            <a:r>
              <a:rPr lang="cy-GB" dirty="0">
                <a:latin typeface="Comic Sans MS" panose="030F0702030302020204" pitchFamily="66" charset="0"/>
              </a:rPr>
              <a:t>Hoffai e </a:t>
            </a:r>
            <a:r>
              <a:rPr lang="cy-GB" dirty="0">
                <a:solidFill>
                  <a:srgbClr val="FF0000"/>
                </a:solidFill>
                <a:latin typeface="Comic Sans MS" panose="030F0702030302020204" pitchFamily="66" charset="0"/>
              </a:rPr>
              <a:t>w</a:t>
            </a:r>
            <a:r>
              <a:rPr lang="cy-GB" dirty="0">
                <a:latin typeface="Comic Sans MS" panose="030F0702030302020204" pitchFamily="66" charset="0"/>
              </a:rPr>
              <a:t>eld mynyddoedd. </a:t>
            </a:r>
          </a:p>
          <a:p>
            <a:r>
              <a:rPr lang="cy-GB" dirty="0">
                <a:latin typeface="Comic Sans MS" panose="030F0702030302020204" pitchFamily="66" charset="0"/>
              </a:rPr>
              <a:t>Hoffai hi ddim gweld cangarŵod.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FA9FCBE-695E-439A-AAFC-39D9A3599D2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9191134" y="4071948"/>
            <a:ext cx="1317001" cy="1947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071555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115109-1A12-4BB8-A6F3-BE3CBA3D56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>
                <a:latin typeface="Comic Sans MS" panose="030F0702030302020204" pitchFamily="66" charset="0"/>
              </a:rPr>
              <a:t>Beth hoffech chi fwyta ar wyliau?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446241-0573-4B66-AF1A-3AD00C06504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y-GB" dirty="0">
                <a:latin typeface="Comic Sans MS" panose="030F0702030302020204" pitchFamily="66" charset="0"/>
              </a:rPr>
              <a:t>Hoffwn i </a:t>
            </a:r>
            <a:r>
              <a:rPr lang="cy-GB" dirty="0">
                <a:solidFill>
                  <a:srgbClr val="FF0000"/>
                </a:solidFill>
                <a:latin typeface="Comic Sans MS" panose="030F0702030302020204" pitchFamily="66" charset="0"/>
              </a:rPr>
              <a:t>f</a:t>
            </a:r>
            <a:r>
              <a:rPr lang="cy-GB" dirty="0">
                <a:latin typeface="Comic Sans MS" panose="030F0702030302020204" pitchFamily="66" charset="0"/>
              </a:rPr>
              <a:t>wyta pasta ar wyliau.</a:t>
            </a:r>
          </a:p>
          <a:p>
            <a:r>
              <a:rPr lang="cy-GB" dirty="0">
                <a:latin typeface="Comic Sans MS" panose="030F0702030302020204" pitchFamily="66" charset="0"/>
              </a:rPr>
              <a:t>Hoffwn i ddim bwyta pysgod.</a:t>
            </a:r>
          </a:p>
          <a:p>
            <a:r>
              <a:rPr lang="cy-GB" dirty="0">
                <a:latin typeface="Comic Sans MS" panose="030F0702030302020204" pitchFamily="66" charset="0"/>
              </a:rPr>
              <a:t>Hoffai hi </a:t>
            </a:r>
            <a:r>
              <a:rPr lang="cy-GB" dirty="0">
                <a:solidFill>
                  <a:srgbClr val="FF0000"/>
                </a:solidFill>
                <a:latin typeface="Comic Sans MS" panose="030F0702030302020204" pitchFamily="66" charset="0"/>
              </a:rPr>
              <a:t>f</a:t>
            </a:r>
            <a:r>
              <a:rPr lang="cy-GB" dirty="0">
                <a:latin typeface="Comic Sans MS" panose="030F0702030302020204" pitchFamily="66" charset="0"/>
              </a:rPr>
              <a:t>wyta pizza.</a:t>
            </a:r>
          </a:p>
          <a:p>
            <a:r>
              <a:rPr lang="cy-GB" dirty="0">
                <a:latin typeface="Comic Sans MS" panose="030F0702030302020204" pitchFamily="66" charset="0"/>
              </a:rPr>
              <a:t>Hoffai e ddim bwyta malwod.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05E237F-E138-4B18-9C21-6CC5DCAED80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9497312" y="4744651"/>
            <a:ext cx="1478743" cy="9821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029641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C57F9E-C0AE-4E9F-B749-80D0575A34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>
                <a:latin typeface="Comic Sans MS" panose="030F0702030302020204" pitchFamily="66" charset="0"/>
              </a:rPr>
              <a:t>Beth hoffech chi yfed ar wyliau?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67803E-9107-4B9F-9A44-5DEF40D9ACB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y-GB" dirty="0">
                <a:latin typeface="Comic Sans MS" panose="030F0702030302020204" pitchFamily="66" charset="0"/>
              </a:rPr>
              <a:t>Hoffwn i yfed dŵr.</a:t>
            </a:r>
          </a:p>
          <a:p>
            <a:r>
              <a:rPr lang="cy-GB" dirty="0">
                <a:latin typeface="Comic Sans MS" panose="030F0702030302020204" pitchFamily="66" charset="0"/>
              </a:rPr>
              <a:t>Hoffwn i ddim yfed sudd oren. </a:t>
            </a:r>
          </a:p>
          <a:p>
            <a:r>
              <a:rPr lang="cy-GB" dirty="0">
                <a:latin typeface="Comic Sans MS" panose="030F0702030302020204" pitchFamily="66" charset="0"/>
              </a:rPr>
              <a:t>Hoffai e yfed llaeth. </a:t>
            </a:r>
          </a:p>
          <a:p>
            <a:r>
              <a:rPr lang="cy-GB" dirty="0">
                <a:latin typeface="Comic Sans MS" panose="030F0702030302020204" pitchFamily="66" charset="0"/>
              </a:rPr>
              <a:t>Hoffai hi ddim yfed coffi.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57BDAD8-8380-4F28-BF29-9E2D014D04D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 flipH="1">
            <a:off x="8414991" y="4289196"/>
            <a:ext cx="2481606" cy="16544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222244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5E5F67-4C0C-46E3-A73E-57C81DF586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u="sng" dirty="0">
                <a:latin typeface="Comic Sans MS" panose="030F0702030302020204" pitchFamily="66" charset="0"/>
              </a:rPr>
              <a:t>Stori map 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6141B1C6-7B65-43F9-A94E-600F1841647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965200" y="982132"/>
            <a:ext cx="1039387" cy="1039387"/>
          </a:xfr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35EB99A5-55A4-4538-B4E4-7B0FB067F76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1375789" y="2739503"/>
            <a:ext cx="1593654" cy="1019938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9538E683-3DC4-46DD-B3BF-E2149F3890AE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4502346" y="2739503"/>
            <a:ext cx="1593654" cy="1078781"/>
          </a:xfrm>
          <a:prstGeom prst="rect">
            <a:avLst/>
          </a:prstGeom>
        </p:spPr>
      </p:pic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4CB02B61-0D24-4BD8-A790-5DD32187761A}"/>
              </a:ext>
            </a:extLst>
          </p:cNvPr>
          <p:cNvCxnSpPr/>
          <p:nvPr/>
        </p:nvCxnSpPr>
        <p:spPr>
          <a:xfrm>
            <a:off x="3242821" y="3318235"/>
            <a:ext cx="1093509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C20AE710-FE38-43C8-BC03-1345018EA6B2}"/>
              </a:ext>
            </a:extLst>
          </p:cNvPr>
          <p:cNvCxnSpPr/>
          <p:nvPr/>
        </p:nvCxnSpPr>
        <p:spPr>
          <a:xfrm>
            <a:off x="6440079" y="3338660"/>
            <a:ext cx="1093509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" name="Picture 13">
            <a:extLst>
              <a:ext uri="{FF2B5EF4-FFF2-40B4-BE49-F238E27FC236}">
                <a16:creationId xmlns:a16="http://schemas.microsoft.com/office/drawing/2014/main" id="{B48C7B60-8396-4859-A3EE-3907B2AEE55D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8089016" y="2739503"/>
            <a:ext cx="1078781" cy="1078781"/>
          </a:xfrm>
          <a:prstGeom prst="rect">
            <a:avLst/>
          </a:prstGeom>
        </p:spPr>
      </p:pic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8283496E-3D92-4875-9CC4-6BE59E526054}"/>
              </a:ext>
            </a:extLst>
          </p:cNvPr>
          <p:cNvCxnSpPr>
            <a:cxnSpLocks/>
          </p:cNvCxnSpPr>
          <p:nvPr/>
        </p:nvCxnSpPr>
        <p:spPr>
          <a:xfrm>
            <a:off x="9552496" y="3249472"/>
            <a:ext cx="0" cy="90183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8" name="Picture 17">
            <a:extLst>
              <a:ext uri="{FF2B5EF4-FFF2-40B4-BE49-F238E27FC236}">
                <a16:creationId xmlns:a16="http://schemas.microsoft.com/office/drawing/2014/main" id="{00C008FE-26BC-423C-9A6F-79D968218994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1"/>
              </a:ext>
            </a:extLst>
          </a:blip>
          <a:stretch>
            <a:fillRect/>
          </a:stretch>
        </p:blipFill>
        <p:spPr>
          <a:xfrm>
            <a:off x="9097946" y="4789286"/>
            <a:ext cx="1422366" cy="1264325"/>
          </a:xfrm>
          <a:prstGeom prst="rect">
            <a:avLst/>
          </a:prstGeom>
        </p:spPr>
      </p:pic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1935630B-56BD-44FB-A5F1-1626E9071C0C}"/>
              </a:ext>
            </a:extLst>
          </p:cNvPr>
          <p:cNvCxnSpPr>
            <a:cxnSpLocks/>
          </p:cNvCxnSpPr>
          <p:nvPr/>
        </p:nvCxnSpPr>
        <p:spPr>
          <a:xfrm flipH="1">
            <a:off x="7795967" y="5212959"/>
            <a:ext cx="832440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3" name="Picture 22">
            <a:extLst>
              <a:ext uri="{FF2B5EF4-FFF2-40B4-BE49-F238E27FC236}">
                <a16:creationId xmlns:a16="http://schemas.microsoft.com/office/drawing/2014/main" id="{0CA8F469-D883-42A6-9191-5E7B80EA1C52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3"/>
              </a:ext>
            </a:extLst>
          </a:blip>
          <a:stretch>
            <a:fillRect/>
          </a:stretch>
        </p:blipFill>
        <p:spPr>
          <a:xfrm>
            <a:off x="5980753" y="4673695"/>
            <a:ext cx="1356183" cy="1379916"/>
          </a:xfrm>
          <a:prstGeom prst="rect">
            <a:avLst/>
          </a:prstGeom>
        </p:spPr>
      </p:pic>
      <p:pic>
        <p:nvPicPr>
          <p:cNvPr id="26" name="Picture 25">
            <a:extLst>
              <a:ext uri="{FF2B5EF4-FFF2-40B4-BE49-F238E27FC236}">
                <a16:creationId xmlns:a16="http://schemas.microsoft.com/office/drawing/2014/main" id="{CD50C958-CDC3-4515-B404-830BF7003898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5"/>
              </a:ext>
            </a:extLst>
          </a:blip>
          <a:stretch>
            <a:fillRect/>
          </a:stretch>
        </p:blipFill>
        <p:spPr>
          <a:xfrm>
            <a:off x="9559073" y="804389"/>
            <a:ext cx="1337525" cy="13375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162883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C4B94E-6792-4981-BEA0-F3833E8FC8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u="sng" dirty="0">
                <a:latin typeface="Comic Sans MS" panose="030F0702030302020204" pitchFamily="66" charset="0"/>
              </a:rPr>
              <a:t>Stori Map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7C8FFAD1-071C-49E1-9035-80B9CBF7531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9458221" y="982132"/>
            <a:ext cx="1303867" cy="1303867"/>
          </a:xfrm>
        </p:spPr>
      </p:pic>
      <p:pic>
        <p:nvPicPr>
          <p:cNvPr id="4" name="Content Placeholder 4">
            <a:extLst>
              <a:ext uri="{FF2B5EF4-FFF2-40B4-BE49-F238E27FC236}">
                <a16:creationId xmlns:a16="http://schemas.microsoft.com/office/drawing/2014/main" id="{9A5CE6FB-8CF1-446A-B7F7-8A2E03A33ED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1295401" y="1114371"/>
            <a:ext cx="1039387" cy="1039387"/>
          </a:xfr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93E00B93-70CA-4511-B489-9F4E3CEB31DC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1409398" y="2739503"/>
            <a:ext cx="1526437" cy="1019938"/>
          </a:xfrm>
          <a:prstGeom prst="rect">
            <a:avLst/>
          </a:prstGeom>
        </p:spPr>
      </p:pic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BF05EFC5-C3E8-4A28-8C9B-2D64AE8723C3}"/>
              </a:ext>
            </a:extLst>
          </p:cNvPr>
          <p:cNvCxnSpPr/>
          <p:nvPr/>
        </p:nvCxnSpPr>
        <p:spPr>
          <a:xfrm>
            <a:off x="3242821" y="3318235"/>
            <a:ext cx="1093509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" name="Picture 9">
            <a:extLst>
              <a:ext uri="{FF2B5EF4-FFF2-40B4-BE49-F238E27FC236}">
                <a16:creationId xmlns:a16="http://schemas.microsoft.com/office/drawing/2014/main" id="{F166AE67-45EB-40F1-AFF9-5A9E3F7F75AB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4502346" y="2749401"/>
            <a:ext cx="1593654" cy="1058984"/>
          </a:xfrm>
          <a:prstGeom prst="rect">
            <a:avLst/>
          </a:prstGeom>
        </p:spPr>
      </p:pic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9E49C740-D325-4109-AA40-8D8D3C32EB2E}"/>
              </a:ext>
            </a:extLst>
          </p:cNvPr>
          <p:cNvCxnSpPr/>
          <p:nvPr/>
        </p:nvCxnSpPr>
        <p:spPr>
          <a:xfrm>
            <a:off x="6468359" y="3318235"/>
            <a:ext cx="1093509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Picture 11">
            <a:extLst>
              <a:ext uri="{FF2B5EF4-FFF2-40B4-BE49-F238E27FC236}">
                <a16:creationId xmlns:a16="http://schemas.microsoft.com/office/drawing/2014/main" id="{60C0C47D-FAB8-4D32-A1D4-12EDAA148D20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1"/>
              </a:ext>
            </a:extLst>
          </a:blip>
          <a:stretch>
            <a:fillRect/>
          </a:stretch>
        </p:blipFill>
        <p:spPr>
          <a:xfrm>
            <a:off x="8223125" y="2534198"/>
            <a:ext cx="1043369" cy="1568073"/>
          </a:xfrm>
          <a:prstGeom prst="rect">
            <a:avLst/>
          </a:prstGeom>
        </p:spPr>
      </p:pic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8DCDA5D2-4F45-478F-8554-FCD6ACB135DB}"/>
              </a:ext>
            </a:extLst>
          </p:cNvPr>
          <p:cNvCxnSpPr>
            <a:cxnSpLocks/>
          </p:cNvCxnSpPr>
          <p:nvPr/>
        </p:nvCxnSpPr>
        <p:spPr>
          <a:xfrm>
            <a:off x="9580775" y="3318234"/>
            <a:ext cx="0" cy="103537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5" name="Picture 14">
            <a:extLst>
              <a:ext uri="{FF2B5EF4-FFF2-40B4-BE49-F238E27FC236}">
                <a16:creationId xmlns:a16="http://schemas.microsoft.com/office/drawing/2014/main" id="{5A345C25-2CA9-4B72-919B-AAF5B7ECCBC5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3"/>
              </a:ext>
            </a:extLst>
          </a:blip>
          <a:stretch>
            <a:fillRect/>
          </a:stretch>
        </p:blipFill>
        <p:spPr>
          <a:xfrm>
            <a:off x="8315521" y="4770219"/>
            <a:ext cx="1422366" cy="946972"/>
          </a:xfrm>
          <a:prstGeom prst="rect">
            <a:avLst/>
          </a:prstGeom>
        </p:spPr>
      </p:pic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99EED308-5546-4744-AABD-013B04CA9EC9}"/>
              </a:ext>
            </a:extLst>
          </p:cNvPr>
          <p:cNvCxnSpPr>
            <a:cxnSpLocks/>
          </p:cNvCxnSpPr>
          <p:nvPr/>
        </p:nvCxnSpPr>
        <p:spPr>
          <a:xfrm flipH="1">
            <a:off x="7158086" y="5328546"/>
            <a:ext cx="807563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9" name="Picture 18">
            <a:extLst>
              <a:ext uri="{FF2B5EF4-FFF2-40B4-BE49-F238E27FC236}">
                <a16:creationId xmlns:a16="http://schemas.microsoft.com/office/drawing/2014/main" id="{EC3E8DDE-1E77-4995-B429-9E93B837F44F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5"/>
              </a:ext>
            </a:extLst>
          </a:blip>
          <a:stretch>
            <a:fillRect/>
          </a:stretch>
        </p:blipFill>
        <p:spPr>
          <a:xfrm>
            <a:off x="5299173" y="4819977"/>
            <a:ext cx="1356183" cy="1017137"/>
          </a:xfrm>
          <a:prstGeom prst="rect">
            <a:avLst/>
          </a:prstGeom>
        </p:spPr>
      </p:pic>
      <p:pic>
        <p:nvPicPr>
          <p:cNvPr id="21" name="Content Placeholder 4">
            <a:extLst>
              <a:ext uri="{FF2B5EF4-FFF2-40B4-BE49-F238E27FC236}">
                <a16:creationId xmlns:a16="http://schemas.microsoft.com/office/drawing/2014/main" id="{7A1C89F8-ADE6-472D-8E99-9EC4800274F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1295400" y="1110795"/>
            <a:ext cx="1039387" cy="10393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255192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2E317E-27D0-4A2E-8347-13F6A8DA14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u="sng" dirty="0">
                <a:latin typeface="Comic Sans MS" panose="030F0702030302020204" pitchFamily="66" charset="0"/>
              </a:rPr>
              <a:t>Stori Map</a:t>
            </a:r>
          </a:p>
        </p:txBody>
      </p:sp>
      <p:pic>
        <p:nvPicPr>
          <p:cNvPr id="4" name="Content Placeholder 4">
            <a:extLst>
              <a:ext uri="{FF2B5EF4-FFF2-40B4-BE49-F238E27FC236}">
                <a16:creationId xmlns:a16="http://schemas.microsoft.com/office/drawing/2014/main" id="{B486075F-7709-4739-86E1-A52F7D7F14F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295400" y="1110795"/>
            <a:ext cx="1039387" cy="1039387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F5923C82-DA81-49A6-80A8-B25981DE6C2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8135332" y="1227143"/>
            <a:ext cx="923039" cy="923039"/>
          </a:xfrm>
          <a:prstGeom prst="rect">
            <a:avLst/>
          </a:prstGeom>
        </p:spPr>
      </p:pic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1A8FE07C-DA70-4A95-8EB1-67B707618026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9515965" y="1227142"/>
            <a:ext cx="923039" cy="923039"/>
          </a:xfrm>
          <a:prstGeom prst="rect">
            <a:avLst/>
          </a:prstGeom>
        </p:spPr>
      </p:pic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0CD393D5-1D6B-40CC-91D6-10A3162E745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1295400" y="2766887"/>
            <a:ext cx="1513439" cy="1069821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DE290595-D6F2-4F3E-9DAB-31E8A362FD6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1815093" y="3925512"/>
            <a:ext cx="461519" cy="461519"/>
          </a:xfrm>
          <a:prstGeom prst="rect">
            <a:avLst/>
          </a:prstGeom>
        </p:spPr>
      </p:pic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7642C160-2FC3-4D67-AD78-9D2272605AAC}"/>
              </a:ext>
            </a:extLst>
          </p:cNvPr>
          <p:cNvCxnSpPr>
            <a:cxnSpLocks/>
          </p:cNvCxnSpPr>
          <p:nvPr/>
        </p:nvCxnSpPr>
        <p:spPr>
          <a:xfrm>
            <a:off x="2922309" y="3318235"/>
            <a:ext cx="603316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" name="Content Placeholder 6">
            <a:extLst>
              <a:ext uri="{FF2B5EF4-FFF2-40B4-BE49-F238E27FC236}">
                <a16:creationId xmlns:a16="http://schemas.microsoft.com/office/drawing/2014/main" id="{FDBC55BF-B804-468E-865D-16B48EA4AC81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1"/>
              </a:ext>
            </a:extLst>
          </a:blip>
          <a:stretch>
            <a:fillRect/>
          </a:stretch>
        </p:blipFill>
        <p:spPr>
          <a:xfrm>
            <a:off x="3698449" y="2813509"/>
            <a:ext cx="1513439" cy="1009451"/>
          </a:xfrm>
          <a:prstGeom prst="rect">
            <a:avLst/>
          </a:prstGeom>
        </p:spPr>
      </p:pic>
      <p:pic>
        <p:nvPicPr>
          <p:cNvPr id="12" name="Content Placeholder 5">
            <a:extLst>
              <a:ext uri="{FF2B5EF4-FFF2-40B4-BE49-F238E27FC236}">
                <a16:creationId xmlns:a16="http://schemas.microsoft.com/office/drawing/2014/main" id="{DB733314-4954-431C-8BBF-0C09A94EA431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4224408" y="3905763"/>
            <a:ext cx="461519" cy="461519"/>
          </a:xfrm>
          <a:prstGeom prst="rect">
            <a:avLst/>
          </a:prstGeom>
        </p:spPr>
      </p:pic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513F6694-4E14-48FA-B62B-CFB8ACF4D212}"/>
              </a:ext>
            </a:extLst>
          </p:cNvPr>
          <p:cNvCxnSpPr/>
          <p:nvPr/>
        </p:nvCxnSpPr>
        <p:spPr>
          <a:xfrm>
            <a:off x="5346568" y="3301797"/>
            <a:ext cx="1093509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" name="Content Placeholder 6">
            <a:extLst>
              <a:ext uri="{FF2B5EF4-FFF2-40B4-BE49-F238E27FC236}">
                <a16:creationId xmlns:a16="http://schemas.microsoft.com/office/drawing/2014/main" id="{E855EA7E-A165-4ED1-B7C5-4D31324B886E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3"/>
              </a:ext>
            </a:extLst>
          </a:blip>
          <a:stretch>
            <a:fillRect/>
          </a:stretch>
        </p:blipFill>
        <p:spPr>
          <a:xfrm>
            <a:off x="6588599" y="2813075"/>
            <a:ext cx="919592" cy="1323447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034E7412-B0F5-4CF9-B1E4-663409196FF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6817635" y="4202079"/>
            <a:ext cx="461519" cy="461519"/>
          </a:xfrm>
          <a:prstGeom prst="rect">
            <a:avLst/>
          </a:prstGeom>
        </p:spPr>
      </p:pic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E6D365FF-1BF5-4FFF-A856-402125D4B86F}"/>
              </a:ext>
            </a:extLst>
          </p:cNvPr>
          <p:cNvCxnSpPr/>
          <p:nvPr/>
        </p:nvCxnSpPr>
        <p:spPr>
          <a:xfrm>
            <a:off x="7685987" y="3318234"/>
            <a:ext cx="1093509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8" name="Content Placeholder 6">
            <a:extLst>
              <a:ext uri="{FF2B5EF4-FFF2-40B4-BE49-F238E27FC236}">
                <a16:creationId xmlns:a16="http://schemas.microsoft.com/office/drawing/2014/main" id="{AD775873-D726-49BB-A33C-78A6A0B0A0FE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5"/>
              </a:ext>
            </a:extLst>
          </a:blip>
          <a:stretch>
            <a:fillRect/>
          </a:stretch>
        </p:blipFill>
        <p:spPr>
          <a:xfrm>
            <a:off x="9180103" y="3010964"/>
            <a:ext cx="1387344" cy="1125545"/>
          </a:xfrm>
          <a:prstGeom prst="rect">
            <a:avLst/>
          </a:prstGeom>
        </p:spPr>
      </p:pic>
      <p:pic>
        <p:nvPicPr>
          <p:cNvPr id="20" name="Content Placeholder 5">
            <a:extLst>
              <a:ext uri="{FF2B5EF4-FFF2-40B4-BE49-F238E27FC236}">
                <a16:creationId xmlns:a16="http://schemas.microsoft.com/office/drawing/2014/main" id="{14597676-7DDC-4641-8BA1-770FA7524EBB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9570254" y="4256368"/>
            <a:ext cx="407230" cy="407230"/>
          </a:xfrm>
          <a:prstGeom prst="rect">
            <a:avLst/>
          </a:prstGeom>
        </p:spPr>
      </p:pic>
      <p:cxnSp>
        <p:nvCxnSpPr>
          <p:cNvPr id="21" name="Straight Arrow Connector 20">
            <a:extLst>
              <a:ext uri="{FF2B5EF4-FFF2-40B4-BE49-F238E27FC236}">
                <a16:creationId xmlns:a16="http://schemas.microsoft.com/office/drawing/2014/main" id="{947059D8-FF74-47F3-9772-6FB14E6EB114}"/>
              </a:ext>
            </a:extLst>
          </p:cNvPr>
          <p:cNvCxnSpPr>
            <a:cxnSpLocks/>
          </p:cNvCxnSpPr>
          <p:nvPr/>
        </p:nvCxnSpPr>
        <p:spPr>
          <a:xfrm>
            <a:off x="10788977" y="3515910"/>
            <a:ext cx="0" cy="106365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3" name="Content Placeholder 6">
            <a:extLst>
              <a:ext uri="{FF2B5EF4-FFF2-40B4-BE49-F238E27FC236}">
                <a16:creationId xmlns:a16="http://schemas.microsoft.com/office/drawing/2014/main" id="{AB84C007-562D-48FF-8F25-3D8405568AC2}"/>
              </a:ext>
            </a:extLst>
          </p:cNvPr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7"/>
              </a:ext>
            </a:extLst>
          </a:blip>
          <a:stretch>
            <a:fillRect/>
          </a:stretch>
        </p:blipFill>
        <p:spPr>
          <a:xfrm>
            <a:off x="10521697" y="4750323"/>
            <a:ext cx="534559" cy="1125545"/>
          </a:xfrm>
          <a:prstGeom prst="rect">
            <a:avLst/>
          </a:prstGeom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id="{6FCBB755-E149-46CA-9EE2-A6FFC67B093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10558216" y="5885415"/>
            <a:ext cx="461519" cy="4615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369853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A18510-378C-44F6-8DEC-FB89A4233C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u="sng" dirty="0">
                <a:latin typeface="Comic Sans MS" panose="030F0702030302020204" pitchFamily="66" charset="0"/>
              </a:rPr>
              <a:t>Tasg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06E211-A1E4-4641-8A3A-44040FE9B50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y-GB" sz="2000" dirty="0">
                <a:latin typeface="Comic Sans MS" panose="030F0702030302020204" pitchFamily="66" charset="0"/>
              </a:rPr>
              <a:t>Siaradwch â’ch partner a gofynnwch y cwestiynau.</a:t>
            </a:r>
          </a:p>
          <a:p>
            <a:pPr marL="0" indent="0">
              <a:buNone/>
            </a:pPr>
            <a:r>
              <a:rPr lang="cy-GB" sz="2000" dirty="0">
                <a:solidFill>
                  <a:srgbClr val="FF0000"/>
                </a:solidFill>
                <a:latin typeface="Comic Sans MS" panose="030F0702030302020204" pitchFamily="66" charset="0"/>
              </a:rPr>
              <a:t>Ble hoffet ti fynd ar wyliau?</a:t>
            </a:r>
          </a:p>
          <a:p>
            <a:pPr marL="0" indent="0">
              <a:buNone/>
            </a:pPr>
            <a:r>
              <a:rPr lang="cy-GB" sz="2000" dirty="0">
                <a:solidFill>
                  <a:srgbClr val="FF0000"/>
                </a:solidFill>
                <a:latin typeface="Comic Sans MS" panose="030F0702030302020204" pitchFamily="66" charset="0"/>
              </a:rPr>
              <a:t>Sut hoffet ti fynd ar wyliau?</a:t>
            </a:r>
          </a:p>
          <a:p>
            <a:pPr marL="0" indent="0">
              <a:buNone/>
            </a:pPr>
            <a:r>
              <a:rPr lang="cy-GB" sz="2000" dirty="0">
                <a:solidFill>
                  <a:srgbClr val="FF0000"/>
                </a:solidFill>
                <a:latin typeface="Comic Sans MS" panose="030F0702030302020204" pitchFamily="66" charset="0"/>
              </a:rPr>
              <a:t>Beth hoffet ti weld ar wyliau?</a:t>
            </a:r>
          </a:p>
          <a:p>
            <a:pPr marL="0" indent="0">
              <a:buNone/>
            </a:pPr>
            <a:r>
              <a:rPr lang="cy-GB" sz="2000" dirty="0">
                <a:solidFill>
                  <a:srgbClr val="FF0000"/>
                </a:solidFill>
                <a:latin typeface="Comic Sans MS" panose="030F0702030302020204" pitchFamily="66" charset="0"/>
              </a:rPr>
              <a:t>Beth hoffet ti fwyta ar wyliau?</a:t>
            </a:r>
          </a:p>
          <a:p>
            <a:pPr marL="0" indent="0">
              <a:buNone/>
            </a:pPr>
            <a:r>
              <a:rPr lang="cy-GB" sz="2000" dirty="0">
                <a:solidFill>
                  <a:srgbClr val="FF0000"/>
                </a:solidFill>
                <a:latin typeface="Comic Sans MS" panose="030F0702030302020204" pitchFamily="66" charset="0"/>
              </a:rPr>
              <a:t>Beth hoffet ti yfed ar wyliau?</a:t>
            </a:r>
          </a:p>
          <a:p>
            <a:pPr marL="0" indent="0">
              <a:buNone/>
            </a:pPr>
            <a:r>
              <a:rPr lang="cy-GB" sz="2000" dirty="0">
                <a:solidFill>
                  <a:schemeClr val="tx1"/>
                </a:solidFill>
                <a:latin typeface="Comic Sans MS" panose="030F0702030302020204" pitchFamily="66" charset="0"/>
              </a:rPr>
              <a:t>Gwrandewch yn ofalus. Defnyddiwch y byrddau gwyn os oes angen.</a:t>
            </a:r>
          </a:p>
          <a:p>
            <a:pPr marL="0" indent="0">
              <a:buNone/>
            </a:pPr>
            <a:endParaRPr lang="cy-GB" dirty="0">
              <a:solidFill>
                <a:srgbClr val="FF0000"/>
              </a:solidFill>
              <a:latin typeface="Comic Sans MS" panose="030F0702030302020204" pitchFamily="66" charset="0"/>
            </a:endParaRPr>
          </a:p>
        </p:txBody>
      </p:sp>
      <p:pic>
        <p:nvPicPr>
          <p:cNvPr id="4" name="Content Placeholder 4">
            <a:extLst>
              <a:ext uri="{FF2B5EF4-FFF2-40B4-BE49-F238E27FC236}">
                <a16:creationId xmlns:a16="http://schemas.microsoft.com/office/drawing/2014/main" id="{FAB4835C-D9B1-40F2-A60A-09EB56B68BB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295400" y="1110795"/>
            <a:ext cx="1039387" cy="1039387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49526AC1-FFD6-47A6-86F8-2BD55F0B8A0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10002365" y="1407174"/>
            <a:ext cx="765659" cy="7430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158467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1E5E2A-6F67-4FFC-94A0-269AA77FB3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u="sng" dirty="0">
                <a:latin typeface="Comic Sans MS" panose="030F0702030302020204" pitchFamily="66" charset="0"/>
              </a:rPr>
              <a:t>Tasg 2 - Ysgrifennu Mosaig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DEAE0AA-2A21-4C85-A060-E2AA28055842}"/>
              </a:ext>
            </a:extLst>
          </p:cNvPr>
          <p:cNvSpPr txBox="1"/>
          <p:nvPr/>
        </p:nvSpPr>
        <p:spPr>
          <a:xfrm>
            <a:off x="2205872" y="1989056"/>
            <a:ext cx="75697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b="1" dirty="0">
                <a:solidFill>
                  <a:srgbClr val="FF0000"/>
                </a:solidFill>
                <a:latin typeface="Comic Sans MS" panose="030F0702030302020204" pitchFamily="66" charset="0"/>
              </a:rPr>
              <a:t>Darllenwch a lliwiwch y bocsys yn gywir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ABF0194-9E20-44D6-AD12-67F6AAED5C5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0040072" y="982132"/>
            <a:ext cx="765659" cy="743008"/>
          </a:xfrm>
          <a:prstGeom prst="rect">
            <a:avLst/>
          </a:prstGeom>
        </p:spPr>
      </p:pic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DB4228F0-EF69-4250-AFF4-44487300B2D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44867936"/>
              </p:ext>
            </p:extLst>
          </p:nvPr>
        </p:nvGraphicFramePr>
        <p:xfrm>
          <a:off x="1926734" y="2614453"/>
          <a:ext cx="8128000" cy="2296912"/>
        </p:xfrm>
        <a:graphic>
          <a:graphicData uri="http://schemas.openxmlformats.org/drawingml/2006/table">
            <a:tbl>
              <a:tblPr firstRow="1" bandRow="1">
                <a:tableStyleId>{E8B1032C-EA38-4F05-BA0D-38AFFFC7BED3}</a:tableStyleId>
              </a:tblPr>
              <a:tblGrid>
                <a:gridCol w="2032000">
                  <a:extLst>
                    <a:ext uri="{9D8B030D-6E8A-4147-A177-3AD203B41FA5}">
                      <a16:colId xmlns:a16="http://schemas.microsoft.com/office/drawing/2014/main" val="3063633613"/>
                    </a:ext>
                  </a:extLst>
                </a:gridCol>
                <a:gridCol w="2032000">
                  <a:extLst>
                    <a:ext uri="{9D8B030D-6E8A-4147-A177-3AD203B41FA5}">
                      <a16:colId xmlns:a16="http://schemas.microsoft.com/office/drawing/2014/main" val="3249456817"/>
                    </a:ext>
                  </a:extLst>
                </a:gridCol>
                <a:gridCol w="2032000">
                  <a:extLst>
                    <a:ext uri="{9D8B030D-6E8A-4147-A177-3AD203B41FA5}">
                      <a16:colId xmlns:a16="http://schemas.microsoft.com/office/drawing/2014/main" val="52733514"/>
                    </a:ext>
                  </a:extLst>
                </a:gridCol>
                <a:gridCol w="2032000">
                  <a:extLst>
                    <a:ext uri="{9D8B030D-6E8A-4147-A177-3AD203B41FA5}">
                      <a16:colId xmlns:a16="http://schemas.microsoft.com/office/drawing/2014/main" val="2904771960"/>
                    </a:ext>
                  </a:extLst>
                </a:gridCol>
              </a:tblGrid>
              <a:tr h="574228">
                <a:tc>
                  <a:txBody>
                    <a:bodyPr/>
                    <a:lstStyle/>
                    <a:p>
                      <a:pPr algn="ctr"/>
                      <a:r>
                        <a:rPr lang="cy-GB" noProof="0" dirty="0">
                          <a:latin typeface="Comic Sans MS" panose="030F0702030302020204" pitchFamily="66" charset="0"/>
                        </a:rPr>
                        <a:t>Hoffwn i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noProof="0" dirty="0">
                          <a:latin typeface="Comic Sans MS" panose="030F0702030302020204" pitchFamily="66" charset="0"/>
                        </a:rPr>
                        <a:t>ddim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noProof="0" dirty="0">
                          <a:latin typeface="Comic Sans MS" panose="030F0702030302020204" pitchFamily="66" charset="0"/>
                        </a:rPr>
                        <a:t>yfed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noProof="0" dirty="0">
                          <a:latin typeface="Comic Sans MS" panose="030F0702030302020204" pitchFamily="66" charset="0"/>
                        </a:rPr>
                        <a:t>ar wyliau.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01984101"/>
                  </a:ext>
                </a:extLst>
              </a:tr>
              <a:tr h="574228">
                <a:tc>
                  <a:txBody>
                    <a:bodyPr/>
                    <a:lstStyle/>
                    <a:p>
                      <a:pPr algn="ctr"/>
                      <a:r>
                        <a:rPr lang="cy-GB" b="1" noProof="0" dirty="0">
                          <a:latin typeface="Comic Sans MS" panose="030F0702030302020204" pitchFamily="66" charset="0"/>
                        </a:rPr>
                        <a:t>Hoffwn i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b="1" noProof="0" dirty="0">
                          <a:latin typeface="Comic Sans MS" panose="030F0702030302020204" pitchFamily="66" charset="0"/>
                        </a:rPr>
                        <a:t>fynd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b="1" noProof="0" dirty="0">
                          <a:latin typeface="Comic Sans MS" panose="030F0702030302020204" pitchFamily="66" charset="0"/>
                        </a:rPr>
                        <a:t>bwyta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 err="1">
                          <a:latin typeface="Comic Sans MS" panose="030F0702030302020204" pitchFamily="66" charset="0"/>
                        </a:rPr>
                        <a:t>sglodion</a:t>
                      </a:r>
                      <a:r>
                        <a:rPr lang="en-GB" b="1" dirty="0">
                          <a:latin typeface="Comic Sans MS" panose="030F0702030302020204" pitchFamily="66" charset="0"/>
                        </a:rPr>
                        <a:t>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05033226"/>
                  </a:ext>
                </a:extLst>
              </a:tr>
              <a:tr h="574228">
                <a:tc>
                  <a:txBody>
                    <a:bodyPr/>
                    <a:lstStyle/>
                    <a:p>
                      <a:pPr algn="ctr"/>
                      <a:r>
                        <a:rPr lang="cy-GB" b="1" noProof="0" dirty="0">
                          <a:latin typeface="Comic Sans MS" panose="030F0702030302020204" pitchFamily="66" charset="0"/>
                        </a:rPr>
                        <a:t>Hoffai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b="1" noProof="0" dirty="0">
                          <a:latin typeface="Comic Sans MS" panose="030F0702030302020204" pitchFamily="66" charset="0"/>
                        </a:rPr>
                        <a:t>ddim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b="1" noProof="0" dirty="0">
                          <a:latin typeface="Comic Sans MS" panose="030F0702030302020204" pitchFamily="66" charset="0"/>
                        </a:rPr>
                        <a:t>i Awstralia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b="1" noProof="0" dirty="0">
                          <a:latin typeface="Comic Sans MS" panose="030F0702030302020204" pitchFamily="66" charset="0"/>
                        </a:rPr>
                        <a:t>coffi.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45577798"/>
                  </a:ext>
                </a:extLst>
              </a:tr>
              <a:tr h="574228">
                <a:tc>
                  <a:txBody>
                    <a:bodyPr/>
                    <a:lstStyle/>
                    <a:p>
                      <a:pPr algn="ctr"/>
                      <a:r>
                        <a:rPr lang="cy-GB" b="1" noProof="0" dirty="0">
                          <a:latin typeface="Comic Sans MS" panose="030F0702030302020204" pitchFamily="66" charset="0"/>
                        </a:rPr>
                        <a:t>Hoffai 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b="1" noProof="0" dirty="0">
                          <a:latin typeface="Comic Sans MS" panose="030F0702030302020204" pitchFamily="66" charset="0"/>
                        </a:rPr>
                        <a:t>hi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b="1" noProof="0" dirty="0">
                          <a:latin typeface="Comic Sans MS" panose="030F0702030302020204" pitchFamily="66" charset="0"/>
                        </a:rPr>
                        <a:t>mynd i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b="1" noProof="0" dirty="0">
                          <a:latin typeface="Comic Sans MS" panose="030F0702030302020204" pitchFamily="66" charset="0"/>
                        </a:rPr>
                        <a:t>Sbaen.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55939641"/>
                  </a:ext>
                </a:extLst>
              </a:tr>
            </a:tbl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FC147C23-8006-43F9-945D-0A00D50C794A}"/>
              </a:ext>
            </a:extLst>
          </p:cNvPr>
          <p:cNvSpPr txBox="1"/>
          <p:nvPr/>
        </p:nvSpPr>
        <p:spPr>
          <a:xfrm>
            <a:off x="1926734" y="5024486"/>
            <a:ext cx="654220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en-GB" dirty="0">
                <a:latin typeface="Comic Sans MS" panose="030F0702030302020204" pitchFamily="66" charset="0"/>
              </a:rPr>
              <a:t>I would like to go to Australia on holiday.</a:t>
            </a:r>
          </a:p>
          <a:p>
            <a:pPr marL="342900" indent="-342900">
              <a:buAutoNum type="arabicPeriod"/>
            </a:pPr>
            <a:r>
              <a:rPr lang="en-GB" dirty="0">
                <a:latin typeface="Comic Sans MS" panose="030F0702030302020204" pitchFamily="66" charset="0"/>
              </a:rPr>
              <a:t>I wouldn’t like to go to Spain.</a:t>
            </a:r>
          </a:p>
          <a:p>
            <a:pPr marL="342900" indent="-342900">
              <a:buAutoNum type="arabicPeriod"/>
            </a:pPr>
            <a:r>
              <a:rPr lang="en-GB" dirty="0">
                <a:latin typeface="Comic Sans MS" panose="030F0702030302020204" pitchFamily="66" charset="0"/>
              </a:rPr>
              <a:t>She would like to drink coffee.</a:t>
            </a:r>
          </a:p>
          <a:p>
            <a:pPr marL="342900" indent="-342900">
              <a:buAutoNum type="arabicPeriod"/>
            </a:pPr>
            <a:r>
              <a:rPr lang="en-GB" dirty="0">
                <a:latin typeface="Comic Sans MS" panose="030F0702030302020204" pitchFamily="66" charset="0"/>
              </a:rPr>
              <a:t>He wouldn’t like to eat chips.</a:t>
            </a:r>
          </a:p>
          <a:p>
            <a:pPr marL="342900" indent="-342900">
              <a:buAutoNum type="arabicPeriod"/>
            </a:pPr>
            <a:endParaRPr lang="en-GB" dirty="0">
              <a:latin typeface="Comic Sans MS" panose="030F0702030302020204" pitchFamily="66" charset="0"/>
            </a:endParaRPr>
          </a:p>
          <a:p>
            <a:pPr marL="342900" indent="-342900">
              <a:buAutoNum type="arabicPeriod"/>
            </a:pPr>
            <a:endParaRPr lang="en-GB" dirty="0">
              <a:latin typeface="Comic Sans MS" panose="030F0702030302020204" pitchFamily="66" charset="0"/>
            </a:endParaRPr>
          </a:p>
          <a:p>
            <a:pPr marL="342900" indent="-342900">
              <a:buAutoNum type="arabicPeriod"/>
            </a:pPr>
            <a:endParaRPr lang="en-GB" dirty="0">
              <a:latin typeface="Comic Sans MS" panose="030F0702030302020204" pitchFamily="66" charset="0"/>
            </a:endParaRPr>
          </a:p>
          <a:p>
            <a:pPr marL="342900" indent="-342900">
              <a:buAutoNum type="arabicPeriod"/>
            </a:pPr>
            <a:endParaRPr lang="en-GB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7884386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F92857-BF64-4024-80BB-BC93332F5A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661963"/>
            <a:ext cx="9601196" cy="1303867"/>
          </a:xfrm>
        </p:spPr>
        <p:txBody>
          <a:bodyPr>
            <a:normAutofit/>
          </a:bodyPr>
          <a:lstStyle/>
          <a:p>
            <a:r>
              <a:rPr lang="cy-GB" sz="3600" u="sng" dirty="0">
                <a:latin typeface="Comic Sans MS" panose="030F0702030302020204" pitchFamily="66" charset="0"/>
              </a:rPr>
              <a:t>Tasg 3</a:t>
            </a:r>
            <a:br>
              <a:rPr lang="cy-GB" sz="3600" u="sng" dirty="0">
                <a:latin typeface="Comic Sans MS" panose="030F0702030302020204" pitchFamily="66" charset="0"/>
              </a:rPr>
            </a:br>
            <a:r>
              <a:rPr lang="cy-GB" sz="3600" u="sng" dirty="0">
                <a:latin typeface="Comic Sans MS" panose="030F0702030302020204" pitchFamily="66" charset="0"/>
              </a:rPr>
              <a:t>Gêm trap-ddor</a:t>
            </a:r>
            <a:endParaRPr lang="en-GB" sz="3600" u="sng" dirty="0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9D2326D5-A6C1-4178-AACC-18DB7C176C57}"/>
              </a:ext>
            </a:extLst>
          </p:cNvPr>
          <p:cNvSpPr/>
          <p:nvPr/>
        </p:nvSpPr>
        <p:spPr>
          <a:xfrm>
            <a:off x="810705" y="2285999"/>
            <a:ext cx="10718277" cy="879932"/>
          </a:xfrm>
          <a:prstGeom prst="round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y-GB" dirty="0">
                <a:latin typeface="Comic Sans MS" panose="030F0702030302020204" pitchFamily="66" charset="0"/>
              </a:rPr>
              <a:t>Hoffwn i fynd i                                 Hoffwn i fwyta                            Hoffwn i yfed </a:t>
            </a:r>
          </a:p>
        </p:txBody>
      </p:sp>
      <p:pic>
        <p:nvPicPr>
          <p:cNvPr id="5" name="Picture 2" descr="A picture containing sitting, monitor, computer, table&#10;&#10;Description automatically generated">
            <a:extLst>
              <a:ext uri="{FF2B5EF4-FFF2-40B4-BE49-F238E27FC236}">
                <a16:creationId xmlns:a16="http://schemas.microsoft.com/office/drawing/2014/main" id="{461B20BD-F53E-4B3D-B73B-AF7F6D1AC72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7784" y="1887716"/>
            <a:ext cx="1425305" cy="16764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5C86A09-DFFE-4F63-BC1D-75C364232E41}"/>
              </a:ext>
            </a:extLst>
          </p:cNvPr>
          <p:cNvSpPr txBox="1"/>
          <p:nvPr/>
        </p:nvSpPr>
        <p:spPr>
          <a:xfrm>
            <a:off x="3129699" y="1980077"/>
            <a:ext cx="85419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1400" b="1" dirty="0">
                <a:solidFill>
                  <a:schemeClr val="bg1"/>
                </a:solidFill>
                <a:latin typeface="Comic Sans MS" panose="030F0702030302020204" pitchFamily="66" charset="0"/>
              </a:rPr>
              <a:t>Sbaen</a:t>
            </a:r>
          </a:p>
          <a:p>
            <a:r>
              <a:rPr lang="cy-GB" sz="1400" b="1" dirty="0">
                <a:solidFill>
                  <a:schemeClr val="bg1"/>
                </a:solidFill>
                <a:latin typeface="Comic Sans MS" panose="030F0702030302020204" pitchFamily="66" charset="0"/>
              </a:rPr>
              <a:t>Ffrainc</a:t>
            </a:r>
          </a:p>
          <a:p>
            <a:r>
              <a:rPr lang="cy-GB" sz="1400" b="1" dirty="0">
                <a:solidFill>
                  <a:schemeClr val="bg1"/>
                </a:solidFill>
                <a:latin typeface="Comic Sans MS" panose="030F0702030302020204" pitchFamily="66" charset="0"/>
              </a:rPr>
              <a:t>Affrica</a:t>
            </a:r>
          </a:p>
          <a:p>
            <a:endParaRPr lang="en-GB" sz="1200" dirty="0">
              <a:latin typeface="Comic Sans MS" panose="030F0702030302020204" pitchFamily="66" charset="0"/>
            </a:endParaRPr>
          </a:p>
        </p:txBody>
      </p:sp>
      <p:pic>
        <p:nvPicPr>
          <p:cNvPr id="7" name="Picture 2" descr="A picture containing sitting, monitor, computer, table&#10;&#10;Description automatically generated">
            <a:extLst>
              <a:ext uri="{FF2B5EF4-FFF2-40B4-BE49-F238E27FC236}">
                <a16:creationId xmlns:a16="http://schemas.microsoft.com/office/drawing/2014/main" id="{E557D765-8F60-4FFE-9D74-DCF7091763A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85730" y="2015573"/>
            <a:ext cx="1425305" cy="16764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591104FD-F7CB-4D36-A029-470B55B32B3C}"/>
              </a:ext>
            </a:extLst>
          </p:cNvPr>
          <p:cNvSpPr txBox="1"/>
          <p:nvPr/>
        </p:nvSpPr>
        <p:spPr>
          <a:xfrm>
            <a:off x="6845933" y="2154472"/>
            <a:ext cx="85419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1400" b="1" dirty="0">
                <a:solidFill>
                  <a:schemeClr val="bg1"/>
                </a:solidFill>
                <a:latin typeface="Comic Sans MS" panose="030F0702030302020204" pitchFamily="66" charset="0"/>
              </a:rPr>
              <a:t>pizza</a:t>
            </a:r>
          </a:p>
          <a:p>
            <a:r>
              <a:rPr lang="cy-GB" sz="1400" b="1" dirty="0">
                <a:solidFill>
                  <a:schemeClr val="bg1"/>
                </a:solidFill>
                <a:latin typeface="Comic Sans MS" panose="030F0702030302020204" pitchFamily="66" charset="0"/>
              </a:rPr>
              <a:t>paella</a:t>
            </a:r>
          </a:p>
          <a:p>
            <a:r>
              <a:rPr lang="cy-GB" sz="1400" b="1" dirty="0">
                <a:solidFill>
                  <a:schemeClr val="bg1"/>
                </a:solidFill>
                <a:latin typeface="Comic Sans MS" panose="030F0702030302020204" pitchFamily="66" charset="0"/>
              </a:rPr>
              <a:t>sglodion</a:t>
            </a:r>
          </a:p>
          <a:p>
            <a:endParaRPr lang="en-GB" sz="1200" dirty="0">
              <a:latin typeface="Comic Sans MS" panose="030F0702030302020204" pitchFamily="66" charset="0"/>
            </a:endParaRP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550B425C-73E3-4E05-872E-A62193C15AF5}"/>
              </a:ext>
            </a:extLst>
          </p:cNvPr>
          <p:cNvSpPr/>
          <p:nvPr/>
        </p:nvSpPr>
        <p:spPr>
          <a:xfrm>
            <a:off x="810705" y="4654519"/>
            <a:ext cx="10718277" cy="879932"/>
          </a:xfrm>
          <a:prstGeom prst="round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y-GB" dirty="0">
                <a:latin typeface="Comic Sans MS" panose="030F0702030302020204" pitchFamily="66" charset="0"/>
              </a:rPr>
              <a:t>Hoffwn i ddim gweld                                    Hoffwn i ddim mynd mewn   </a:t>
            </a:r>
          </a:p>
        </p:txBody>
      </p:sp>
      <p:pic>
        <p:nvPicPr>
          <p:cNvPr id="10" name="Picture 2" descr="A picture containing sitting, monitor, computer, table&#10;&#10;Description automatically generated">
            <a:extLst>
              <a:ext uri="{FF2B5EF4-FFF2-40B4-BE49-F238E27FC236}">
                <a16:creationId xmlns:a16="http://schemas.microsoft.com/office/drawing/2014/main" id="{802BE28D-CF50-4364-AFF9-8C7D10375D5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04961" y="1980077"/>
            <a:ext cx="1425305" cy="16764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F3DF8E77-7524-468E-AF51-851F59A05F07}"/>
              </a:ext>
            </a:extLst>
          </p:cNvPr>
          <p:cNvSpPr txBox="1"/>
          <p:nvPr/>
        </p:nvSpPr>
        <p:spPr>
          <a:xfrm>
            <a:off x="10347046" y="2106963"/>
            <a:ext cx="85419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1400" b="1" dirty="0">
                <a:solidFill>
                  <a:schemeClr val="bg1"/>
                </a:solidFill>
                <a:latin typeface="Comic Sans MS" panose="030F0702030302020204" pitchFamily="66" charset="0"/>
              </a:rPr>
              <a:t>coffi</a:t>
            </a:r>
          </a:p>
          <a:p>
            <a:r>
              <a:rPr lang="cy-GB" sz="1400" b="1" dirty="0">
                <a:solidFill>
                  <a:schemeClr val="bg1"/>
                </a:solidFill>
                <a:latin typeface="Comic Sans MS" panose="030F0702030302020204" pitchFamily="66" charset="0"/>
              </a:rPr>
              <a:t>llaeth</a:t>
            </a:r>
          </a:p>
          <a:p>
            <a:r>
              <a:rPr lang="cy-GB" sz="1400" b="1" dirty="0">
                <a:solidFill>
                  <a:schemeClr val="bg1"/>
                </a:solidFill>
                <a:latin typeface="Comic Sans MS" panose="030F0702030302020204" pitchFamily="66" charset="0"/>
              </a:rPr>
              <a:t>dŵr</a:t>
            </a:r>
          </a:p>
          <a:p>
            <a:endParaRPr lang="en-GB" sz="1200" dirty="0">
              <a:latin typeface="Comic Sans MS" panose="030F0702030302020204" pitchFamily="66" charset="0"/>
            </a:endParaRPr>
          </a:p>
        </p:txBody>
      </p:sp>
      <p:pic>
        <p:nvPicPr>
          <p:cNvPr id="12" name="Picture 2" descr="A picture containing sitting, monitor, computer, table&#10;&#10;Description automatically generated">
            <a:extLst>
              <a:ext uri="{FF2B5EF4-FFF2-40B4-BE49-F238E27FC236}">
                <a16:creationId xmlns:a16="http://schemas.microsoft.com/office/drawing/2014/main" id="{B43F5F7C-9266-4F10-9FA1-1C90EADE566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23927" y="4199371"/>
            <a:ext cx="1425305" cy="16764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C4799EB9-E4BA-4357-924F-F572CFE61025}"/>
              </a:ext>
            </a:extLst>
          </p:cNvPr>
          <p:cNvSpPr txBox="1"/>
          <p:nvPr/>
        </p:nvSpPr>
        <p:spPr>
          <a:xfrm>
            <a:off x="3796858" y="4313102"/>
            <a:ext cx="106365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1400" b="1" dirty="0">
                <a:solidFill>
                  <a:schemeClr val="bg1"/>
                </a:solidFill>
                <a:latin typeface="Comic Sans MS" panose="030F0702030302020204" pitchFamily="66" charset="0"/>
              </a:rPr>
              <a:t>anifeiliaid</a:t>
            </a:r>
          </a:p>
          <a:p>
            <a:r>
              <a:rPr lang="cy-GB" sz="1400" b="1" dirty="0">
                <a:solidFill>
                  <a:schemeClr val="bg1"/>
                </a:solidFill>
                <a:latin typeface="Comic Sans MS" panose="030F0702030302020204" pitchFamily="66" charset="0"/>
              </a:rPr>
              <a:t>dawnsio</a:t>
            </a:r>
          </a:p>
          <a:p>
            <a:r>
              <a:rPr lang="cy-GB" sz="1400" b="1" dirty="0">
                <a:solidFill>
                  <a:schemeClr val="bg1"/>
                </a:solidFill>
                <a:latin typeface="Comic Sans MS" panose="030F0702030302020204" pitchFamily="66" charset="0"/>
              </a:rPr>
              <a:t>pêl-droed</a:t>
            </a:r>
          </a:p>
          <a:p>
            <a:endParaRPr lang="en-GB" sz="1200" dirty="0">
              <a:latin typeface="Comic Sans MS" panose="030F0702030302020204" pitchFamily="66" charset="0"/>
            </a:endParaRPr>
          </a:p>
        </p:txBody>
      </p:sp>
      <p:pic>
        <p:nvPicPr>
          <p:cNvPr id="14" name="Picture 2" descr="A picture containing sitting, monitor, computer, table&#10;&#10;Description automatically generated">
            <a:extLst>
              <a:ext uri="{FF2B5EF4-FFF2-40B4-BE49-F238E27FC236}">
                <a16:creationId xmlns:a16="http://schemas.microsoft.com/office/drawing/2014/main" id="{3FB9F0BA-4234-4C6E-9D74-462BB048DF9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53808" y="4313102"/>
            <a:ext cx="1425305" cy="16764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DE4DD4CF-8A98-49EE-AF8E-825A9A00220C}"/>
              </a:ext>
            </a:extLst>
          </p:cNvPr>
          <p:cNvSpPr txBox="1"/>
          <p:nvPr/>
        </p:nvSpPr>
        <p:spPr>
          <a:xfrm>
            <a:off x="8751718" y="4465084"/>
            <a:ext cx="85419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1400" b="1" dirty="0">
                <a:solidFill>
                  <a:schemeClr val="bg1"/>
                </a:solidFill>
                <a:latin typeface="Comic Sans MS" panose="030F0702030302020204" pitchFamily="66" charset="0"/>
              </a:rPr>
              <a:t>bws</a:t>
            </a:r>
          </a:p>
          <a:p>
            <a:r>
              <a:rPr lang="cy-GB" sz="1400" b="1" dirty="0">
                <a:solidFill>
                  <a:schemeClr val="bg1"/>
                </a:solidFill>
                <a:latin typeface="Comic Sans MS" panose="030F0702030302020204" pitchFamily="66" charset="0"/>
              </a:rPr>
              <a:t>car</a:t>
            </a:r>
          </a:p>
          <a:p>
            <a:r>
              <a:rPr lang="cy-GB" sz="1400" b="1" dirty="0">
                <a:solidFill>
                  <a:schemeClr val="bg1"/>
                </a:solidFill>
                <a:latin typeface="Comic Sans MS" panose="030F0702030302020204" pitchFamily="66" charset="0"/>
              </a:rPr>
              <a:t>awyren</a:t>
            </a:r>
          </a:p>
          <a:p>
            <a:endParaRPr lang="en-GB" sz="1200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5404485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DC3B8E-B2A8-4E7B-A8E8-9927856160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u="sng" dirty="0">
                <a:latin typeface="Comic Sans MS" panose="030F0702030302020204" pitchFamily="66" charset="0"/>
              </a:rPr>
              <a:t>Adolygu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D78DA8-4E1E-4FC6-8FC2-84EB77C600E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y-GB" dirty="0">
                <a:latin typeface="Comic Sans MS" panose="030F0702030302020204" pitchFamily="66" charset="0"/>
              </a:rPr>
              <a:t>Sut ydych chi’n teimlo am y gwaith heddiw?</a:t>
            </a:r>
          </a:p>
          <a:p>
            <a:pPr marL="0" indent="0">
              <a:buNone/>
            </a:pPr>
            <a:r>
              <a:rPr lang="cy-GB" dirty="0">
                <a:solidFill>
                  <a:srgbClr val="00B050"/>
                </a:solidFill>
                <a:latin typeface="Comic Sans MS" panose="030F0702030302020204" pitchFamily="66" charset="0"/>
              </a:rPr>
              <a:t>Bodiau i fyny</a:t>
            </a:r>
            <a:r>
              <a:rPr lang="cy-GB" dirty="0">
                <a:latin typeface="Comic Sans MS" panose="030F0702030302020204" pitchFamily="66" charset="0"/>
              </a:rPr>
              <a:t> </a:t>
            </a:r>
          </a:p>
          <a:p>
            <a:pPr marL="0" indent="0">
              <a:buNone/>
            </a:pPr>
            <a:r>
              <a:rPr lang="cy-GB" dirty="0">
                <a:solidFill>
                  <a:srgbClr val="FFC000"/>
                </a:solidFill>
                <a:latin typeface="Comic Sans MS" panose="030F0702030302020204" pitchFamily="66" charset="0"/>
              </a:rPr>
              <a:t>Bodiau yn y canol </a:t>
            </a:r>
          </a:p>
          <a:p>
            <a:pPr marL="0" indent="0">
              <a:buNone/>
            </a:pPr>
            <a:r>
              <a:rPr lang="cy-GB" dirty="0">
                <a:solidFill>
                  <a:srgbClr val="FF0000"/>
                </a:solidFill>
                <a:latin typeface="Comic Sans MS" panose="030F0702030302020204" pitchFamily="66" charset="0"/>
              </a:rPr>
              <a:t>Bodiau i lawr</a:t>
            </a:r>
          </a:p>
          <a:p>
            <a:pPr marL="0" indent="0">
              <a:buNone/>
            </a:pPr>
            <a:endParaRPr lang="cy-GB" dirty="0">
              <a:solidFill>
                <a:srgbClr val="FF0000"/>
              </a:solidFill>
              <a:latin typeface="Comic Sans MS" panose="030F0702030302020204" pitchFamily="66" charset="0"/>
            </a:endParaRPr>
          </a:p>
          <a:p>
            <a:pPr marL="0" indent="0">
              <a:buNone/>
            </a:pPr>
            <a:r>
              <a:rPr lang="cy-GB" dirty="0">
                <a:solidFill>
                  <a:srgbClr val="FF0000"/>
                </a:solidFill>
                <a:latin typeface="Comic Sans MS" panose="030F0702030302020204" pitchFamily="66" charset="0"/>
              </a:rPr>
              <a:t>Ysgrifennwch dri pheth ar eich bwrdd </a:t>
            </a:r>
            <a:r>
              <a:rPr lang="cy-GB">
                <a:solidFill>
                  <a:srgbClr val="FF0000"/>
                </a:solidFill>
                <a:latin typeface="Comic Sans MS" panose="030F0702030302020204" pitchFamily="66" charset="0"/>
              </a:rPr>
              <a:t>gwyn y </a:t>
            </a:r>
            <a:r>
              <a:rPr lang="cy-GB" dirty="0">
                <a:solidFill>
                  <a:srgbClr val="FF0000"/>
                </a:solidFill>
                <a:latin typeface="Comic Sans MS" panose="030F0702030302020204" pitchFamily="66" charset="0"/>
              </a:rPr>
              <a:t>rydych chi wedi dysgu heddiw.</a:t>
            </a:r>
            <a:endParaRPr lang="cy-GB" dirty="0">
              <a:solidFill>
                <a:schemeClr val="tx1"/>
              </a:solidFill>
              <a:latin typeface="Comic Sans MS" panose="030F0702030302020204" pitchFamily="66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044AC89-704C-4B93-811F-2DA58145F85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9010959" y="863600"/>
            <a:ext cx="1885638" cy="13576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491405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E198B5-7B7E-4139-8919-619BD425A5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sz="4000" u="sng" dirty="0">
                <a:latin typeface="Comic Sans MS" panose="030F0702030302020204" pitchFamily="66" charset="0"/>
              </a:rPr>
              <a:t>Gwers nesaf</a:t>
            </a:r>
            <a:br>
              <a:rPr lang="cy-GB" sz="4000" u="sng" dirty="0">
                <a:latin typeface="Comic Sans MS" panose="030F0702030302020204" pitchFamily="66" charset="0"/>
              </a:rPr>
            </a:br>
            <a:r>
              <a:rPr lang="cy-GB" sz="4000" u="sng" dirty="0">
                <a:latin typeface="Comic Sans MS" panose="030F0702030302020204" pitchFamily="66" charset="0"/>
              </a:rPr>
              <a:t>Gêm – dim nadroedd dim ysgolion</a:t>
            </a:r>
            <a:endParaRPr lang="en-GB" sz="4000" dirty="0"/>
          </a:p>
        </p:txBody>
      </p:sp>
      <p:pic>
        <p:nvPicPr>
          <p:cNvPr id="4" name="Content Placeholder 8">
            <a:extLst>
              <a:ext uri="{FF2B5EF4-FFF2-40B4-BE49-F238E27FC236}">
                <a16:creationId xmlns:a16="http://schemas.microsoft.com/office/drawing/2014/main" id="{4E869C1D-6D6E-41C4-8FBA-8C2BA524727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0086680" y="899657"/>
            <a:ext cx="1457011" cy="1284259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AEBF14A1-1901-42CF-8C48-CE6F0965B7D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829557" y="797576"/>
            <a:ext cx="1137817" cy="1488423"/>
          </a:xfrm>
          <a:prstGeom prst="rect">
            <a:avLst/>
          </a:prstGeom>
        </p:spPr>
      </p:pic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2E01859F-6280-47EF-BBE1-48092599D9B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01401729"/>
              </p:ext>
            </p:extLst>
          </p:nvPr>
        </p:nvGraphicFramePr>
        <p:xfrm>
          <a:off x="1533426" y="2736427"/>
          <a:ext cx="9125148" cy="3221915"/>
        </p:xfrm>
        <a:graphic>
          <a:graphicData uri="http://schemas.openxmlformats.org/drawingml/2006/table">
            <a:tbl>
              <a:tblPr firstRow="1" bandRow="1">
                <a:tableStyleId>{E8B1032C-EA38-4F05-BA0D-38AFFFC7BED3}</a:tableStyleId>
              </a:tblPr>
              <a:tblGrid>
                <a:gridCol w="2281287">
                  <a:extLst>
                    <a:ext uri="{9D8B030D-6E8A-4147-A177-3AD203B41FA5}">
                      <a16:colId xmlns:a16="http://schemas.microsoft.com/office/drawing/2014/main" val="441833311"/>
                    </a:ext>
                  </a:extLst>
                </a:gridCol>
                <a:gridCol w="2281287">
                  <a:extLst>
                    <a:ext uri="{9D8B030D-6E8A-4147-A177-3AD203B41FA5}">
                      <a16:colId xmlns:a16="http://schemas.microsoft.com/office/drawing/2014/main" val="3681545839"/>
                    </a:ext>
                  </a:extLst>
                </a:gridCol>
                <a:gridCol w="2281287">
                  <a:extLst>
                    <a:ext uri="{9D8B030D-6E8A-4147-A177-3AD203B41FA5}">
                      <a16:colId xmlns:a16="http://schemas.microsoft.com/office/drawing/2014/main" val="4045217025"/>
                    </a:ext>
                  </a:extLst>
                </a:gridCol>
                <a:gridCol w="2281287">
                  <a:extLst>
                    <a:ext uri="{9D8B030D-6E8A-4147-A177-3AD203B41FA5}">
                      <a16:colId xmlns:a16="http://schemas.microsoft.com/office/drawing/2014/main" val="1797473466"/>
                    </a:ext>
                  </a:extLst>
                </a:gridCol>
              </a:tblGrid>
              <a:tr h="767638">
                <a:tc>
                  <a:txBody>
                    <a:bodyPr/>
                    <a:lstStyle/>
                    <a:p>
                      <a:pPr algn="ctr"/>
                      <a:endParaRPr lang="en-GB" sz="1400" b="1" dirty="0">
                        <a:latin typeface="Comic Sans MS" panose="030F0702030302020204" pitchFamily="66" charset="0"/>
                      </a:endParaRPr>
                    </a:p>
                    <a:p>
                      <a:pPr algn="ctr"/>
                      <a:r>
                        <a:rPr lang="cy-GB" sz="1800" b="1" u="sng" noProof="0" dirty="0">
                          <a:solidFill>
                            <a:srgbClr val="FF0000"/>
                          </a:solidFill>
                          <a:latin typeface="Comic Sans MS" panose="030F0702030302020204" pitchFamily="66" charset="0"/>
                        </a:rPr>
                        <a:t>Dechrau!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b="1" dirty="0">
                          <a:latin typeface="Comic Sans MS" panose="030F0702030302020204" pitchFamily="66" charset="0"/>
                        </a:rPr>
                        <a:t>I would like to go to Spain on holiday.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b="1" dirty="0">
                          <a:latin typeface="Comic Sans MS" panose="030F0702030302020204" pitchFamily="66" charset="0"/>
                        </a:rPr>
                        <a:t>She would like to see football.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b="1" dirty="0">
                          <a:latin typeface="Comic Sans MS" panose="030F0702030302020204" pitchFamily="66" charset="0"/>
                        </a:rPr>
                        <a:t>I wouldn’t like to eat pizza.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89939424"/>
                  </a:ext>
                </a:extLst>
              </a:tr>
              <a:tr h="919001">
                <a:tc>
                  <a:txBody>
                    <a:bodyPr/>
                    <a:lstStyle/>
                    <a:p>
                      <a:pPr algn="ctr"/>
                      <a:endParaRPr lang="en-GB" sz="1400" b="1" dirty="0">
                        <a:latin typeface="Comic Sans MS" panose="030F0702030302020204" pitchFamily="66" charset="0"/>
                      </a:endParaRPr>
                    </a:p>
                    <a:p>
                      <a:pPr algn="ctr"/>
                      <a:r>
                        <a:rPr lang="en-GB" sz="1400" b="1" dirty="0">
                          <a:latin typeface="Comic Sans MS" panose="030F0702030302020204" pitchFamily="66" charset="0"/>
                        </a:rPr>
                        <a:t>I would like to see dancing.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b="1" dirty="0">
                          <a:latin typeface="Comic Sans MS" panose="030F0702030302020204" pitchFamily="66" charset="0"/>
                        </a:rPr>
                        <a:t>I wouldn’t like to go to France on holiday.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b="1" dirty="0">
                          <a:latin typeface="Comic Sans MS" panose="030F0702030302020204" pitchFamily="66" charset="0"/>
                        </a:rPr>
                        <a:t>He would like to eat chips.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b="1" dirty="0">
                          <a:latin typeface="Comic Sans MS" panose="030F0702030302020204" pitchFamily="66" charset="0"/>
                        </a:rPr>
                        <a:t>I wouldn’t like to drink water.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47346079"/>
                  </a:ext>
                </a:extLst>
              </a:tr>
              <a:tr h="767638">
                <a:tc>
                  <a:txBody>
                    <a:bodyPr/>
                    <a:lstStyle/>
                    <a:p>
                      <a:pPr algn="ctr"/>
                      <a:r>
                        <a:rPr lang="en-GB" sz="1400" b="1" dirty="0">
                          <a:latin typeface="Comic Sans MS" panose="030F0702030302020204" pitchFamily="66" charset="0"/>
                        </a:rPr>
                        <a:t>I wouldn’t like to see museums.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b="1" dirty="0">
                          <a:latin typeface="Comic Sans MS" panose="030F0702030302020204" pitchFamily="66" charset="0"/>
                        </a:rPr>
                        <a:t>I would like to drink coffee.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b="1" dirty="0">
                          <a:latin typeface="Comic Sans MS" panose="030F0702030302020204" pitchFamily="66" charset="0"/>
                        </a:rPr>
                        <a:t>I would like to go in a aeroplane.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b="1" dirty="0">
                          <a:latin typeface="Comic Sans MS" panose="030F0702030302020204" pitchFamily="66" charset="0"/>
                        </a:rPr>
                        <a:t>I wouldn’t like to go in a car.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99915449"/>
                  </a:ext>
                </a:extLst>
              </a:tr>
              <a:tr h="767638">
                <a:tc>
                  <a:txBody>
                    <a:bodyPr/>
                    <a:lstStyle/>
                    <a:p>
                      <a:pPr algn="ctr"/>
                      <a:endParaRPr lang="en-GB" sz="1400" b="1" dirty="0">
                        <a:latin typeface="Comic Sans MS" panose="030F0702030302020204" pitchFamily="66" charset="0"/>
                      </a:endParaRPr>
                    </a:p>
                    <a:p>
                      <a:pPr algn="ctr"/>
                      <a:r>
                        <a:rPr lang="cy-GB" sz="1800" b="1" u="sng" noProof="0" dirty="0">
                          <a:solidFill>
                            <a:srgbClr val="FF0000"/>
                          </a:solidFill>
                          <a:latin typeface="Comic Sans MS" panose="030F0702030302020204" pitchFamily="66" charset="0"/>
                        </a:rPr>
                        <a:t>Diwedd!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b="1" dirty="0">
                          <a:latin typeface="Comic Sans MS" panose="030F0702030302020204" pitchFamily="66" charset="0"/>
                        </a:rPr>
                        <a:t>I wouldn’t like to go on a bus.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b="1" dirty="0">
                          <a:latin typeface="Comic Sans MS" panose="030F0702030302020204" pitchFamily="66" charset="0"/>
                        </a:rPr>
                        <a:t>I would like to see animals.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b="1" dirty="0">
                          <a:latin typeface="Comic Sans MS" panose="030F0702030302020204" pitchFamily="66" charset="0"/>
                        </a:rPr>
                        <a:t>I would like to go to Africa.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99213468"/>
                  </a:ext>
                </a:extLst>
              </a:tr>
            </a:tbl>
          </a:graphicData>
        </a:graphic>
      </p:graphicFrame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88A4AB0E-EA8B-44ED-9649-182A38D8B9C9}"/>
              </a:ext>
            </a:extLst>
          </p:cNvPr>
          <p:cNvCxnSpPr/>
          <p:nvPr/>
        </p:nvCxnSpPr>
        <p:spPr>
          <a:xfrm>
            <a:off x="5750351" y="3308808"/>
            <a:ext cx="678729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1E38E3A3-99D7-409C-9C6F-DEA810D32833}"/>
              </a:ext>
            </a:extLst>
          </p:cNvPr>
          <p:cNvCxnSpPr/>
          <p:nvPr/>
        </p:nvCxnSpPr>
        <p:spPr>
          <a:xfrm>
            <a:off x="8052062" y="3308808"/>
            <a:ext cx="678729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99D89E8B-4041-47C9-836A-C75D6A250F48}"/>
              </a:ext>
            </a:extLst>
          </p:cNvPr>
          <p:cNvCxnSpPr>
            <a:cxnSpLocks/>
          </p:cNvCxnSpPr>
          <p:nvPr/>
        </p:nvCxnSpPr>
        <p:spPr>
          <a:xfrm>
            <a:off x="10559592" y="3128913"/>
            <a:ext cx="0" cy="90340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F3A99630-5034-434C-9E65-3B4C36456267}"/>
              </a:ext>
            </a:extLst>
          </p:cNvPr>
          <p:cNvCxnSpPr>
            <a:cxnSpLocks/>
          </p:cNvCxnSpPr>
          <p:nvPr/>
        </p:nvCxnSpPr>
        <p:spPr>
          <a:xfrm flipH="1">
            <a:off x="7861955" y="4187071"/>
            <a:ext cx="597031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B628E6EF-8A97-412C-AF31-EDD191287D48}"/>
              </a:ext>
            </a:extLst>
          </p:cNvPr>
          <p:cNvCxnSpPr>
            <a:cxnSpLocks/>
          </p:cNvCxnSpPr>
          <p:nvPr/>
        </p:nvCxnSpPr>
        <p:spPr>
          <a:xfrm flipH="1">
            <a:off x="5750351" y="4187071"/>
            <a:ext cx="597031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4A36C339-6D6F-4A55-965D-D4CC93802934}"/>
              </a:ext>
            </a:extLst>
          </p:cNvPr>
          <p:cNvCxnSpPr>
            <a:cxnSpLocks/>
          </p:cNvCxnSpPr>
          <p:nvPr/>
        </p:nvCxnSpPr>
        <p:spPr>
          <a:xfrm flipH="1">
            <a:off x="3376367" y="4190212"/>
            <a:ext cx="597031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6967EF91-872F-475F-A448-3CAD21E46E72}"/>
              </a:ext>
            </a:extLst>
          </p:cNvPr>
          <p:cNvCxnSpPr>
            <a:cxnSpLocks/>
          </p:cNvCxnSpPr>
          <p:nvPr/>
        </p:nvCxnSpPr>
        <p:spPr>
          <a:xfrm>
            <a:off x="1624553" y="3849278"/>
            <a:ext cx="0" cy="90340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39A20706-60C6-4827-9EE7-2643A7A7BD32}"/>
              </a:ext>
            </a:extLst>
          </p:cNvPr>
          <p:cNvCxnSpPr/>
          <p:nvPr/>
        </p:nvCxnSpPr>
        <p:spPr>
          <a:xfrm>
            <a:off x="3376367" y="4941216"/>
            <a:ext cx="678729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BF1E3F34-2B47-477E-A16A-FA78199CA4D1}"/>
              </a:ext>
            </a:extLst>
          </p:cNvPr>
          <p:cNvCxnSpPr/>
          <p:nvPr/>
        </p:nvCxnSpPr>
        <p:spPr>
          <a:xfrm>
            <a:off x="5750351" y="5016630"/>
            <a:ext cx="678729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3D79564B-3123-4D32-B84A-6C39F2C7109E}"/>
              </a:ext>
            </a:extLst>
          </p:cNvPr>
          <p:cNvCxnSpPr/>
          <p:nvPr/>
        </p:nvCxnSpPr>
        <p:spPr>
          <a:xfrm>
            <a:off x="8052062" y="4989920"/>
            <a:ext cx="678729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Arrow Connector 20">
            <a:extLst>
              <a:ext uri="{FF2B5EF4-FFF2-40B4-BE49-F238E27FC236}">
                <a16:creationId xmlns:a16="http://schemas.microsoft.com/office/drawing/2014/main" id="{7030BD5B-8FDF-4B21-9307-4FF7785A2C60}"/>
              </a:ext>
            </a:extLst>
          </p:cNvPr>
          <p:cNvCxnSpPr>
            <a:cxnSpLocks/>
          </p:cNvCxnSpPr>
          <p:nvPr/>
        </p:nvCxnSpPr>
        <p:spPr>
          <a:xfrm>
            <a:off x="10562735" y="4752680"/>
            <a:ext cx="0" cy="90340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>
            <a:extLst>
              <a:ext uri="{FF2B5EF4-FFF2-40B4-BE49-F238E27FC236}">
                <a16:creationId xmlns:a16="http://schemas.microsoft.com/office/drawing/2014/main" id="{B12E28FE-C9A0-4810-8890-6C3ADA7EE4CC}"/>
              </a:ext>
            </a:extLst>
          </p:cNvPr>
          <p:cNvCxnSpPr>
            <a:cxnSpLocks/>
          </p:cNvCxnSpPr>
          <p:nvPr/>
        </p:nvCxnSpPr>
        <p:spPr>
          <a:xfrm flipH="1">
            <a:off x="8133760" y="5772345"/>
            <a:ext cx="597031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Arrow Connector 22">
            <a:extLst>
              <a:ext uri="{FF2B5EF4-FFF2-40B4-BE49-F238E27FC236}">
                <a16:creationId xmlns:a16="http://schemas.microsoft.com/office/drawing/2014/main" id="{9D0E63E1-5EA8-480D-8763-765B4CFACD82}"/>
              </a:ext>
            </a:extLst>
          </p:cNvPr>
          <p:cNvCxnSpPr>
            <a:cxnSpLocks/>
          </p:cNvCxnSpPr>
          <p:nvPr/>
        </p:nvCxnSpPr>
        <p:spPr>
          <a:xfrm flipH="1">
            <a:off x="5750351" y="5772345"/>
            <a:ext cx="597031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5BFAF460-F7EF-49D2-A808-C97713BFDE6B}"/>
              </a:ext>
            </a:extLst>
          </p:cNvPr>
          <p:cNvCxnSpPr/>
          <p:nvPr/>
        </p:nvCxnSpPr>
        <p:spPr>
          <a:xfrm>
            <a:off x="895546" y="982132"/>
            <a:ext cx="1071828" cy="969216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3B07881F-F27E-4AFC-84CC-FDC30C5F9F48}"/>
              </a:ext>
            </a:extLst>
          </p:cNvPr>
          <p:cNvCxnSpPr/>
          <p:nvPr/>
        </p:nvCxnSpPr>
        <p:spPr>
          <a:xfrm>
            <a:off x="10224626" y="1149457"/>
            <a:ext cx="1071828" cy="969216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3995269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20361</TotalTime>
  <Words>826</Words>
  <Application>Microsoft Office PowerPoint</Application>
  <PresentationFormat>Widescreen</PresentationFormat>
  <Paragraphs>210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6" baseType="lpstr">
      <vt:lpstr>Arial</vt:lpstr>
      <vt:lpstr>Comic Sans MS</vt:lpstr>
      <vt:lpstr>Garamond</vt:lpstr>
      <vt:lpstr>Organic</vt:lpstr>
      <vt:lpstr>PowerPoint Presentation</vt:lpstr>
      <vt:lpstr>Ble hoffech chi fynd ar wyliau?</vt:lpstr>
      <vt:lpstr>Mat Iaith</vt:lpstr>
      <vt:lpstr>Nod y wers heddiw ydy</vt:lpstr>
      <vt:lpstr>Adolygu </vt:lpstr>
      <vt:lpstr>Dril 1</vt:lpstr>
      <vt:lpstr>Dril 2</vt:lpstr>
      <vt:lpstr>Dril 3</vt:lpstr>
      <vt:lpstr>Ble hoffech chi fynd ar wyliau?</vt:lpstr>
      <vt:lpstr>PowerPoint Presentation</vt:lpstr>
      <vt:lpstr>Sut hoffech chi fynd ar wyliau?</vt:lpstr>
      <vt:lpstr>Beth hoffech chi weld ar wyliau?</vt:lpstr>
      <vt:lpstr>Beth hoffech chi fwyta ar wyliau?</vt:lpstr>
      <vt:lpstr>Beth hoffech chi yfed ar wyliau?</vt:lpstr>
      <vt:lpstr>Stori map </vt:lpstr>
      <vt:lpstr>Stori Map</vt:lpstr>
      <vt:lpstr>Stori Map</vt:lpstr>
      <vt:lpstr>Tasg 1</vt:lpstr>
      <vt:lpstr>Tasg 2 - Ysgrifennu Mosaig</vt:lpstr>
      <vt:lpstr>Tasg 3 Gêm trap-ddor</vt:lpstr>
      <vt:lpstr>Adolygu</vt:lpstr>
      <vt:lpstr>Gwers nesaf Gêm – dim nadroedd dim ysgolion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Ble hoffech chi fynd ar wyliau?</dc:title>
  <dc:creator>Caitlin Welch</dc:creator>
  <cp:lastModifiedBy>Caitlin Welch</cp:lastModifiedBy>
  <cp:revision>70</cp:revision>
  <dcterms:created xsi:type="dcterms:W3CDTF">2025-03-10T11:29:14Z</dcterms:created>
  <dcterms:modified xsi:type="dcterms:W3CDTF">2025-03-25T12:47:20Z</dcterms:modified>
</cp:coreProperties>
</file>