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326" r:id="rId6"/>
    <p:sldId id="283" r:id="rId7"/>
    <p:sldId id="308" r:id="rId8"/>
    <p:sldId id="366" r:id="rId9"/>
    <p:sldId id="354" r:id="rId10"/>
    <p:sldId id="330" r:id="rId11"/>
    <p:sldId id="360" r:id="rId12"/>
    <p:sldId id="3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489" autoAdjust="0"/>
  </p:normalViewPr>
  <p:slideViewPr>
    <p:cSldViewPr>
      <p:cViewPr varScale="1">
        <p:scale>
          <a:sx n="59" d="100"/>
          <a:sy n="59" d="100"/>
        </p:scale>
        <p:origin x="98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5/29/2022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key features of each of these types of assessment, all of which are included during the course of the Cert HE </a:t>
            </a:r>
            <a:r>
              <a:rPr lang="en-GB" dirty="0" err="1"/>
              <a:t>SfW</a:t>
            </a:r>
            <a:r>
              <a:rPr lang="en-GB" dirty="0"/>
              <a:t> HSC.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264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29/05/2022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hyperlink" Target="http://www.gov.uk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s://scholar.google.co.uk/" TargetMode="External"/><Relationship Id="rId4" Type="http://schemas.openxmlformats.org/officeDocument/2006/relationships/hyperlink" Target="http://www.uwtsd.ac.uk/library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and Employability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4001_BIRM)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Task 2</a:t>
            </a:r>
            <a:b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Report </a:t>
            </a:r>
            <a:b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Workshop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Previously…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Explored note taking techniques</a:t>
            </a:r>
          </a:p>
          <a:p>
            <a:r>
              <a:rPr lang="en-GB" dirty="0"/>
              <a:t>Identified time management strategies</a:t>
            </a:r>
          </a:p>
          <a:p>
            <a:r>
              <a:rPr lang="en-GB" dirty="0"/>
              <a:t>Discussed how to find information</a:t>
            </a:r>
          </a:p>
          <a:p>
            <a:r>
              <a:rPr lang="en-GB" dirty="0"/>
              <a:t>Explored Harvard referencing </a:t>
            </a:r>
          </a:p>
          <a:p>
            <a:r>
              <a:rPr lang="en-GB" dirty="0"/>
              <a:t>Discussed academic writing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35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this workshop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Focus on Task 2 – Academic report</a:t>
            </a:r>
          </a:p>
          <a:p>
            <a:r>
              <a:rPr lang="en-US" dirty="0"/>
              <a:t>Support each other to locate useful sources. </a:t>
            </a:r>
          </a:p>
          <a:p>
            <a:r>
              <a:rPr lang="en-US" dirty="0"/>
              <a:t>Have feedback on drafts. </a:t>
            </a:r>
          </a:p>
          <a:p>
            <a:r>
              <a:rPr lang="en-US" dirty="0"/>
              <a:t>Answer any questions or misconceptions.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5040561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b="1" dirty="0"/>
          </a:p>
          <a:p>
            <a:pPr marL="0" indent="0" algn="ctr">
              <a:buNone/>
            </a:pPr>
            <a:r>
              <a:rPr lang="en-GB" sz="5400" b="1" dirty="0"/>
              <a:t>Task 2 </a:t>
            </a:r>
          </a:p>
          <a:p>
            <a:pPr marL="0" indent="0" algn="ctr">
              <a:buNone/>
            </a:pPr>
            <a:r>
              <a:rPr lang="en-GB" sz="5400" b="1" dirty="0"/>
              <a:t>Academic Report</a:t>
            </a:r>
          </a:p>
        </p:txBody>
      </p:sp>
    </p:spTree>
    <p:extLst>
      <p:ext uri="{BB962C8B-B14F-4D97-AF65-F5344CB8AC3E}">
        <p14:creationId xmlns:p14="http://schemas.microsoft.com/office/powerpoint/2010/main" val="469417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AA97A6-2025-96CA-5FE2-E3A4B252FB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7" y="188640"/>
            <a:ext cx="8963025" cy="54226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29564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6BE92-157F-489F-A54E-BD719ED09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34669"/>
            <a:ext cx="8640960" cy="1143000"/>
          </a:xfrm>
        </p:spPr>
        <p:txBody>
          <a:bodyPr>
            <a:normAutofit/>
          </a:bodyPr>
          <a:lstStyle/>
          <a:p>
            <a:r>
              <a:rPr lang="en-GB" dirty="0"/>
              <a:t>The four sources provided.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5F122A-C8B6-4F63-B1DB-9CB2B17B42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21" y="1253004"/>
            <a:ext cx="5438775" cy="11811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A828FC8-D337-43FA-9729-1EC3A18B3FD4}"/>
              </a:ext>
            </a:extLst>
          </p:cNvPr>
          <p:cNvSpPr txBox="1"/>
          <p:nvPr/>
        </p:nvSpPr>
        <p:spPr>
          <a:xfrm>
            <a:off x="5652120" y="1353542"/>
            <a:ext cx="3122638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Four</a:t>
            </a:r>
            <a:r>
              <a:rPr lang="en-GB" dirty="0"/>
              <a:t> sources have been provided for you in the Session 2 section of the Moodle page.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27A6A-C32F-4FA0-994A-636C13D53FEC}"/>
              </a:ext>
            </a:extLst>
          </p:cNvPr>
          <p:cNvSpPr txBox="1"/>
          <p:nvPr/>
        </p:nvSpPr>
        <p:spPr>
          <a:xfrm>
            <a:off x="5652120" y="2516703"/>
            <a:ext cx="3122638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You </a:t>
            </a:r>
            <a:r>
              <a:rPr lang="en-GB" b="1" dirty="0"/>
              <a:t>must</a:t>
            </a:r>
            <a:r>
              <a:rPr lang="en-GB" dirty="0"/>
              <a:t> use each of these sources to develop and support your points in your report.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F18EF5-F3EE-499F-B94F-D5D9C9DEC541}"/>
              </a:ext>
            </a:extLst>
          </p:cNvPr>
          <p:cNvSpPr txBox="1"/>
          <p:nvPr/>
        </p:nvSpPr>
        <p:spPr>
          <a:xfrm>
            <a:off x="5652120" y="3967896"/>
            <a:ext cx="3122638" cy="14773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You must find at least </a:t>
            </a:r>
            <a:r>
              <a:rPr lang="en-GB" b="1" dirty="0"/>
              <a:t>one</a:t>
            </a:r>
            <a:r>
              <a:rPr lang="en-GB" dirty="0"/>
              <a:t> </a:t>
            </a:r>
            <a:r>
              <a:rPr lang="en-GB" b="1" dirty="0"/>
              <a:t>more</a:t>
            </a:r>
            <a:r>
              <a:rPr lang="en-GB" dirty="0"/>
              <a:t> source of information </a:t>
            </a:r>
            <a:r>
              <a:rPr lang="en-GB" b="1" dirty="0"/>
              <a:t>independently</a:t>
            </a:r>
            <a:r>
              <a:rPr lang="en-GB" dirty="0"/>
              <a:t> and use this to develop and support points with your report.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C54BF6-1083-48BF-A13F-1F3D5143A8AD}"/>
              </a:ext>
            </a:extLst>
          </p:cNvPr>
          <p:cNvSpPr txBox="1"/>
          <p:nvPr/>
        </p:nvSpPr>
        <p:spPr>
          <a:xfrm>
            <a:off x="346727" y="4521894"/>
            <a:ext cx="5057759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All</a:t>
            </a:r>
            <a:r>
              <a:rPr lang="en-GB" dirty="0"/>
              <a:t> of your sources of information (books, journal articles, web articles) must be referenced fully in a </a:t>
            </a:r>
            <a:r>
              <a:rPr lang="en-GB" b="1" dirty="0"/>
              <a:t>reference list </a:t>
            </a:r>
            <a:r>
              <a:rPr lang="en-GB" dirty="0"/>
              <a:t>using Harvard style referencing.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76A5F7-1A4C-FFB1-D917-ADD674857B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973" y="2516703"/>
            <a:ext cx="528637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878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a good 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A good assignment....</a:t>
            </a:r>
          </a:p>
          <a:p>
            <a:pPr marL="0" indent="0">
              <a:buNone/>
            </a:pPr>
            <a:r>
              <a:rPr lang="en-GB" sz="2000" dirty="0"/>
              <a:t>1. Focuses on the set question/topic/task</a:t>
            </a:r>
          </a:p>
          <a:p>
            <a:pPr marL="0" indent="0">
              <a:buNone/>
            </a:pPr>
            <a:r>
              <a:rPr lang="en-GB" sz="2000" dirty="0"/>
              <a:t>2. Has a clear structure - easy to follow</a:t>
            </a:r>
          </a:p>
          <a:p>
            <a:pPr marL="0" indent="0">
              <a:buNone/>
            </a:pPr>
            <a:r>
              <a:rPr lang="en-GB" sz="2000" dirty="0"/>
              <a:t>3. Is well researched - evidence based</a:t>
            </a:r>
          </a:p>
          <a:p>
            <a:pPr marL="0" indent="0">
              <a:buNone/>
            </a:pPr>
            <a:r>
              <a:rPr lang="en-GB" sz="2000" dirty="0"/>
              <a:t>4. Adheres to academic conventions</a:t>
            </a:r>
          </a:p>
          <a:p>
            <a:pPr marL="0" indent="0">
              <a:buNone/>
            </a:pPr>
            <a:r>
              <a:rPr lang="en-GB" sz="2000" dirty="0"/>
              <a:t>5. Is correctly referenced</a:t>
            </a:r>
          </a:p>
          <a:p>
            <a:pPr marL="0" indent="0">
              <a:buNone/>
            </a:pPr>
            <a:r>
              <a:rPr lang="en-GB" sz="2000" dirty="0"/>
              <a:t>6. Is well presented – word limit, page numbering,</a:t>
            </a:r>
          </a:p>
          <a:p>
            <a:pPr marL="0" indent="0">
              <a:buNone/>
            </a:pPr>
            <a:r>
              <a:rPr lang="en-GB" sz="2000" dirty="0"/>
              <a:t>margins, line spacing, font type, spelling.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EFECC8-97E4-4E10-971D-2782735B15D5}"/>
              </a:ext>
            </a:extLst>
          </p:cNvPr>
          <p:cNvSpPr txBox="1"/>
          <p:nvPr/>
        </p:nvSpPr>
        <p:spPr>
          <a:xfrm>
            <a:off x="539552" y="4869160"/>
            <a:ext cx="8352928" cy="646331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Use the </a:t>
            </a:r>
            <a:r>
              <a:rPr lang="en-GB" b="1" dirty="0"/>
              <a:t>checklist</a:t>
            </a:r>
            <a:r>
              <a:rPr lang="en-GB" dirty="0"/>
              <a:t> provided in the </a:t>
            </a:r>
            <a:r>
              <a:rPr lang="en-GB" b="1" dirty="0"/>
              <a:t>Session 5 </a:t>
            </a:r>
            <a:r>
              <a:rPr lang="en-GB" dirty="0"/>
              <a:t>section of the module Moodle page to support you.</a:t>
            </a:r>
          </a:p>
        </p:txBody>
      </p:sp>
    </p:spTree>
    <p:extLst>
      <p:ext uri="{BB962C8B-B14F-4D97-AF65-F5344CB8AC3E}">
        <p14:creationId xmlns:p14="http://schemas.microsoft.com/office/powerpoint/2010/main" val="235478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55DA-C2AD-4F07-A579-84405298C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research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0BAC4-ACB8-4235-A4EE-DB8957304C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644" y="1268760"/>
            <a:ext cx="2868788" cy="15121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93B923-0855-45F6-8325-69624F503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5570" y="2179014"/>
            <a:ext cx="3096344" cy="18178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3D88C5-5167-47C7-83D3-1CE83EF86D90}"/>
              </a:ext>
            </a:extLst>
          </p:cNvPr>
          <p:cNvSpPr txBox="1"/>
          <p:nvPr/>
        </p:nvSpPr>
        <p:spPr>
          <a:xfrm>
            <a:off x="3107064" y="1268760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UWTSD online library can be found at </a:t>
            </a:r>
            <a:r>
              <a:rPr lang="en-GB" dirty="0">
                <a:hlinkClick r:id="rId4"/>
              </a:rPr>
              <a:t>www.uwtsd.ac.uk/library</a:t>
            </a:r>
            <a:r>
              <a:rPr lang="en-GB" dirty="0"/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8DB742-1CCA-4DDD-8F0C-55FA3DB78216}"/>
              </a:ext>
            </a:extLst>
          </p:cNvPr>
          <p:cNvSpPr txBox="1"/>
          <p:nvPr/>
        </p:nvSpPr>
        <p:spPr>
          <a:xfrm>
            <a:off x="3275856" y="2656290"/>
            <a:ext cx="29523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Scholar is a useful tool for finding academic sources. </a:t>
            </a:r>
            <a:r>
              <a:rPr lang="en-GB" dirty="0">
                <a:hlinkClick r:id="rId5"/>
              </a:rPr>
              <a:t>https://scholar.google.co.uk/</a:t>
            </a:r>
            <a:r>
              <a:rPr lang="en-GB" dirty="0"/>
              <a:t>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7CB977E-4839-4436-8CE1-DFC658A9E908}"/>
              </a:ext>
            </a:extLst>
          </p:cNvPr>
          <p:cNvGrpSpPr/>
          <p:nvPr/>
        </p:nvGrpSpPr>
        <p:grpSpPr>
          <a:xfrm>
            <a:off x="232100" y="3788008"/>
            <a:ext cx="7144520" cy="1813970"/>
            <a:chOff x="232100" y="3788008"/>
            <a:chExt cx="7144520" cy="1813970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58DF561-BFBE-464E-BCCC-6DE5565D2D7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2100" y="3788008"/>
              <a:ext cx="2386608" cy="1813970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F3C1C27-2773-479B-A8DB-514D9B5B7EEB}"/>
                </a:ext>
              </a:extLst>
            </p:cNvPr>
            <p:cNvSpPr txBox="1"/>
            <p:nvPr/>
          </p:nvSpPr>
          <p:spPr>
            <a:xfrm>
              <a:off x="2804620" y="4758244"/>
              <a:ext cx="4572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/>
                <a:t>The UK government website. </a:t>
              </a:r>
              <a:r>
                <a:rPr lang="en-GB" dirty="0">
                  <a:hlinkClick r:id="rId7"/>
                </a:rPr>
                <a:t>www.gov.uk</a:t>
              </a:r>
              <a:r>
                <a:rPr lang="en-GB" dirty="0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5936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8C2AF-F459-4911-A456-635E14366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D00BC-0E84-4B6D-BEC7-0B66FA814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remainder of the session, you may work independently on your task2 academic report. </a:t>
            </a:r>
          </a:p>
          <a:p>
            <a:endParaRPr lang="en-GB" dirty="0"/>
          </a:p>
          <a:p>
            <a:r>
              <a:rPr lang="en-GB" dirty="0"/>
              <a:t>If you would like feedback from your lecturer on your draft, please ask.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04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e2529e2e-246e-4beb-bcc0-0746cc8768ab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41220</TotalTime>
  <Words>382</Words>
  <Application>Microsoft Office PowerPoint</Application>
  <PresentationFormat>On-screen Show (4:3)</PresentationFormat>
  <Paragraphs>41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Certificate of Higher Education in Skills for the Workplace   Academic and Employability Skills (BMSW 4001_BIRM) Task 2 Academic Report  Workshop</vt:lpstr>
      <vt:lpstr>Previously…</vt:lpstr>
      <vt:lpstr>In this workshop session we will…..</vt:lpstr>
      <vt:lpstr>PowerPoint Presentation</vt:lpstr>
      <vt:lpstr>PowerPoint Presentation</vt:lpstr>
      <vt:lpstr>The four sources provided. </vt:lpstr>
      <vt:lpstr>What makes a good assignment</vt:lpstr>
      <vt:lpstr>Independent research </vt:lpstr>
      <vt:lpstr>Workshop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Rebecca Kavanagh</cp:lastModifiedBy>
  <cp:revision>184</cp:revision>
  <dcterms:created xsi:type="dcterms:W3CDTF">2015-04-14T15:21:28Z</dcterms:created>
  <dcterms:modified xsi:type="dcterms:W3CDTF">2022-05-29T21:07:02Z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