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19"/>
  </p:notesMasterIdLst>
  <p:sldIdLst>
    <p:sldId id="257" r:id="rId2"/>
    <p:sldId id="258" r:id="rId3"/>
    <p:sldId id="260" r:id="rId4"/>
    <p:sldId id="289" r:id="rId5"/>
    <p:sldId id="264" r:id="rId6"/>
    <p:sldId id="313" r:id="rId7"/>
    <p:sldId id="332" r:id="rId8"/>
    <p:sldId id="336" r:id="rId9"/>
    <p:sldId id="337" r:id="rId10"/>
    <p:sldId id="314" r:id="rId11"/>
    <p:sldId id="338" r:id="rId12"/>
    <p:sldId id="290" r:id="rId13"/>
    <p:sldId id="333" r:id="rId14"/>
    <p:sldId id="334" r:id="rId15"/>
    <p:sldId id="327" r:id="rId16"/>
    <p:sldId id="335" r:id="rId17"/>
    <p:sldId id="284" r:id="rId1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4070"/>
    <a:srgbClr val="005DA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73585" autoAdjust="0"/>
  </p:normalViewPr>
  <p:slideViewPr>
    <p:cSldViewPr>
      <p:cViewPr varScale="1">
        <p:scale>
          <a:sx n="53" d="100"/>
          <a:sy n="53" d="100"/>
        </p:scale>
        <p:origin x="-99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75" d="100"/>
        <a:sy n="75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3F0B148-7773-4406-8FF7-60B1F8073A07}" type="datetimeFigureOut">
              <a:rPr lang="en-US"/>
              <a:pPr>
                <a:defRPr/>
              </a:pPr>
              <a:t>6/9/2017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0049475-155D-44ED-B4F7-038A2A4DBF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462670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1F51192-0CDA-4FCE-97C2-72BC7F6058EF}" type="slidenum">
              <a:rPr 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89175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869897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8.1.1: How Inference Works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Overview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Inference is key to the power of most inferential techniques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Effective inference made by selecting a sample that is very much like the population from which it came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Inference process can be understood by referring to the following research project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Researcher wants to examine whether a significant difference exists between adolescent boys and girls in the way they solve moral dilemmas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Steps by which the inference is made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Researcher selects representative samples of adolescent boys and girls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Each participant is administered a test to assess his or her level of moral development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mean score for the group of boys is compared with the mean score for the group of girls using some statistical test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Conclusion based on whether the difference between the scores is the result of chance or not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Conclusion reached as to the role that gender plays in moral development in the population from which the sample was originally drawn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8.1.2: The Role of Chance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Introduction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Chance is initially the most attractive explanation for any outcome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Chance is the explanation when nothing else is known about the relationship between the variables involved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Most reasonable explanation -  no other information provided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Occurrence of variability that cannot be accounted for by any of the variables that you are studying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Role of chance in a research project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Every scientist should reduce the degree it might play in understanding relationships between variables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Done by controlling various sources of variance that might exist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6351963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8.1.3: The Central Limit Theorem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Synopsis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Central limit theorem in many ways is basis for inferential statistics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Shape of the distribution is not a major factor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Theorem states the means of all the samples selected from the population will be normally distributed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Importance of the theorem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Illustrates how powerful inferential statistics can be in allowing decisions to be based on the characteristics of a normal curve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Provides enormous flexibility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Cornerstone of the experimental method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6351963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The table contains a distribution of 30 means, each generated from the provided samples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Once these means are plotted (as if they were a distribution of scores), the distribution approaches normality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8915705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The figure shows a distribution of sample means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The figure reflects the definition of the central limit theorem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8915705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Drawbacks of sampling and inference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Impossible to select a sample of subjects that exactly matches the profile of those in the population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Presence of error in the sampling process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May not be perfect since hypotheses cannot be directly tested on populations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Inferences might be wrong in concluding that two groups are different from each other when they are not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Type I error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Occurs when you reject the null hypothesis, despite the null hypothesis being true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Level of statistical significance is the same thing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Type II error</a:t>
            </a: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Occurs when you inadvertently accept a false null hypothesis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 be decreased by increasing the sample size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6351963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The table describes the types of errors that can be made when testing hypotheses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Type I error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Type II error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8915705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8.3.1: How a Test of Significance Works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Introduction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Based on the fact that each type of null hypothesis has associated with it a particular type of test statistic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statistic has associated with it a distribution of values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Chance is the most plausible of all explanations if you have no evidence to indicate otherwise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General steps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Statement of the null hypothesis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Establishing the level of risk associated with the null hypothesis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Selection of the appropriate test statistic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Computation of the test statistic value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Comparison of the obtained value to the critical value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8.3.2: t-Test for Independent Means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Synopsis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</a:t>
            </a:r>
            <a:r>
              <a:rPr lang="en-US" sz="1200" i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-test for independent means is a commonly used inferential test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It is of the significance of the difference between two means based on two independent, unrelated groups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Two different groups, such as males and females or those who received a treatment and those who did not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Working steps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Statement of the null hypothesis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Establishing the level of risk associated with the null hypothesis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Comparison of the obtained and critical values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Computation of the test statistic value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Determination of the value (called the critical value) needed for rejection of the null hypothesis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8.3.3: How to Select the Appropriate Test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Overview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Any null hypothesis has an associated test that you can use to test the viability of that hypothesis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No way one can really learn what to use and when to use it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Real-world experience is critical in making the right choice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6351963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8.3.4: You and Excel – Computing a t Value For A Test Of Independent Means Using the </a:t>
            </a:r>
            <a:r>
              <a:rPr lang="en-US" alt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ToolPak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Relevant steps – I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Click the Data Tab on the Excel Ribbon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On the right hand side of the Data Tab, click Data Analysis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Double click on the t-Test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 the Input Range box for Variable 1, enter the values A1:F18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 the Input Range box for Variable 2, enter the values B1:B18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Relevant steps - II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Click the Labels button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Click the Output Range button and enter the value D1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Click OK and the results of the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ToolPak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analysis will appear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8.3.5: Some Other Tests of Significance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Looking at differences between dependent groups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i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-test for dependent means is the appropriate statistical test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Test for dependent means takes into account the degree that the two sets of scores are related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Looking at relationships between variables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Test of significance of a correlation is the appropriate statistical test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Test verifies whether the value of the coefficient (rho) is significantly different from a value of 0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null hypothesis is: </a:t>
            </a:r>
            <a:r>
              <a:rPr lang="en-US" sz="1200" i="1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</a:t>
            </a:r>
            <a:r>
              <a:rPr lang="en-US" sz="1200" i="1" kern="1200" baseline="-250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xy</a:t>
            </a:r>
            <a:r>
              <a:rPr lang="en-US" sz="1200" kern="1200" baseline="-250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= 0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Value for this test statistic is part of a distribution of </a:t>
            </a:r>
            <a:r>
              <a:rPr lang="en-US" sz="1200" i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t-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scores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Other tests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i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t-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test for independent means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Analysis of variance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i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-test for the significance of the difference between correlation coefficients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6351963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8.3.6: Working with More Than One Dependent Variable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Multivariate analysis of variance (MANOVA)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Advanced technique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Examines whether group differences occur on more than one dependent variable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Resembles a series of simple t-tests between groups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Takes into account the relationship between the dependent variables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Separates the unique contribution that each dependent variable makes to understanding group differences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Factor analysis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Another advanced technique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Allows researchers to reduce the number of variables that represent a particular construct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Factor scores can be used as dependent variables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Greatest strength of factor analysis is that it allows researchers to examine sets of variables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6351963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Overview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Statistical significance in and of itself not very meaningful unless the study has sound conceptual base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Statistical significance cannot be interpreted independently of the context within which it occurs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Statistical significance is not the end-all and certainly should not be the only goal of scientific research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Alternative theoretical designs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Some scientists use a case study or another qualitative method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Observations, interviewing, other techniques look at the quality and naturalness of the experience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Do not focus much on numbers and the results of statistical tests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6351963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8.5.1: How Meta-Analyses Are Done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Process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First, as many studies as possible on a particular phenomenon are collected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Second, results of studies need to be converted to some common metric so that they can be compared to one another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Third, researchers developed a system to code various dimensions of the study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Finally, variety of descriptive and correlational techniques are used to examine the outcomes of the studies as a whole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Effect size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Metric used in many meta-analyses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Derived by comparing observed differences between results for experimental and control groups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larger the effect size, the larger the difference between the two groups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Effect size reflects the influence of the dependent variable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Benefits of using the meta-analytic technique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Organizes data in a coherent manner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Helps us understand what volumes of data mean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Reduces the mishmash of outcomes to something understandable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63519630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929754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9"/>
          <p:cNvSpPr/>
          <p:nvPr/>
        </p:nvSpPr>
        <p:spPr bwMode="white">
          <a:xfrm>
            <a:off x="0" y="0"/>
            <a:ext cx="9144000" cy="38862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12"/>
          <p:cNvGrpSpPr/>
          <p:nvPr userDrawn="1"/>
        </p:nvGrpSpPr>
        <p:grpSpPr>
          <a:xfrm>
            <a:off x="-16647" y="6478588"/>
            <a:ext cx="9081248" cy="379413"/>
            <a:chOff x="-16647" y="6437563"/>
            <a:chExt cx="9081248" cy="379413"/>
          </a:xfrm>
          <a:solidFill>
            <a:srgbClr val="004070"/>
          </a:solidFill>
        </p:grpSpPr>
        <p:pic>
          <p:nvPicPr>
            <p:cNvPr id="7" name="Always Learning Logo" descr="Pearson_Strap_Bound_White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-16647" y="6437563"/>
              <a:ext cx="1464447" cy="3794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9" name="Pearson Logo" descr="Pearson_Bound_White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848600" y="6442076"/>
              <a:ext cx="1216001" cy="374900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762000"/>
            <a:ext cx="7772400" cy="2838451"/>
          </a:xfrm>
        </p:spPr>
        <p:txBody>
          <a:bodyPr>
            <a:noAutofit/>
          </a:bodyPr>
          <a:lstStyle>
            <a:lvl1pPr algn="l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4687" y="3962400"/>
            <a:ext cx="7794626" cy="17526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FC60C-20D4-436A-9214-95DFDAB5C8BD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BC995B-61CA-4345-9F9B-3F38E1AC8D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2" name="Group 1"/>
          <p:cNvGrpSpPr/>
          <p:nvPr userDrawn="1"/>
        </p:nvGrpSpPr>
        <p:grpSpPr>
          <a:xfrm>
            <a:off x="12897" y="6426200"/>
            <a:ext cx="9110662" cy="431800"/>
            <a:chOff x="33338" y="6442075"/>
            <a:chExt cx="9110662" cy="431800"/>
          </a:xfrm>
          <a:solidFill>
            <a:srgbClr val="004070"/>
          </a:solidFill>
        </p:grpSpPr>
        <p:pic>
          <p:nvPicPr>
            <p:cNvPr id="13" name="Always Learning Logo" descr="Pearson: Always Learning Logo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33338" y="6443663"/>
              <a:ext cx="1660525" cy="4302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14" name="Pearson Logo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702550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44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6"/>
          </p:nvPr>
        </p:nvSpPr>
        <p:spPr>
          <a:xfrm>
            <a:off x="152400" y="6527006"/>
            <a:ext cx="8596312" cy="2286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 dirty="0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17" name="Date Placeholder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3D6D38-CC90-414B-80D5-03C44D237291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59BF9-4B65-44F4-BFB2-F97E131DB9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sz="quarter" idx="19"/>
          </p:nvPr>
        </p:nvSpPr>
        <p:spPr>
          <a:xfrm>
            <a:off x="533400" y="1676400"/>
            <a:ext cx="4267200" cy="4495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Learning Objectives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Learning Objectives Placeholder 6"/>
          <p:cNvSpPr>
            <a:spLocks noGrp="1"/>
          </p:cNvSpPr>
          <p:nvPr>
            <p:ph type="body" sz="quarter" idx="13"/>
          </p:nvPr>
        </p:nvSpPr>
        <p:spPr>
          <a:xfrm>
            <a:off x="469232" y="1456193"/>
            <a:ext cx="8229600" cy="4027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600" b="1">
                <a:solidFill>
                  <a:srgbClr val="0070C0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4"/>
          </p:nvPr>
        </p:nvSpPr>
        <p:spPr>
          <a:xfrm>
            <a:off x="457200" y="1998441"/>
            <a:ext cx="8229600" cy="4127722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E1ADF7-8E7D-4620-99A4-F5601A2BC3F7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91BA0-BBF1-4CB7-B1EA-E154C43A0F6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100000"/>
              <a:defRPr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A1E057-2896-4CAA-ADE1-89E0E02F9D78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AE2EDE-0E54-43AF-9973-03CB2E12E8A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arning Objectiv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118872" indent="-118872">
              <a:buClr>
                <a:schemeClr val="bg1"/>
              </a:buClr>
              <a:buSzPct val="25000"/>
              <a:defRPr sz="2400"/>
            </a:lvl1pPr>
            <a:lvl2pPr marL="569913" indent="-285750">
              <a:defRPr sz="2000"/>
            </a:lvl2pPr>
            <a:lvl3pPr>
              <a:defRPr sz="2000"/>
            </a:lvl3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8385A0-EF11-45DE-9982-3914AD3FD3A0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7FF19-0088-483E-B4E4-D81A8BCE34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igure +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/>
          <p:nvPr userDrawn="1"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7" name="Pearson Logo" descr="Pearson_Bound_White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black">
          <a:xfrm>
            <a:off x="7591668" y="6442074"/>
            <a:ext cx="1476131" cy="440563"/>
          </a:xfrm>
          <a:prstGeom prst="rect">
            <a:avLst/>
          </a:prstGeom>
          <a:solidFill>
            <a:srgbClr val="004070"/>
          </a:solidFill>
          <a:ln w="9525">
            <a:noFill/>
            <a:miter lim="800000"/>
            <a:headEnd/>
            <a:tailEnd/>
          </a:ln>
          <a:extLst/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066800"/>
          </a:xfrm>
        </p:spPr>
        <p:txBody>
          <a:bodyPr anchor="t"/>
          <a:lstStyle>
            <a:lvl1pPr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57200" y="5368160"/>
            <a:ext cx="8229600" cy="916856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1600"/>
            </a:lvl1pPr>
            <a:lvl2pPr marL="0" indent="0">
              <a:spcBef>
                <a:spcPts val="0"/>
              </a:spcBef>
              <a:buNone/>
              <a:defRPr sz="1600"/>
            </a:lvl2pPr>
            <a:lvl3pPr marL="0" indent="0">
              <a:spcBef>
                <a:spcPts val="0"/>
              </a:spcBef>
              <a:buNone/>
              <a:defRPr sz="1600"/>
            </a:lvl3pPr>
            <a:lvl4pPr marL="0" indent="0">
              <a:spcBef>
                <a:spcPts val="0"/>
              </a:spcBef>
              <a:buNone/>
              <a:defRPr sz="1600"/>
            </a:lvl4pPr>
            <a:lvl5pPr marL="0" indent="0">
              <a:spcBef>
                <a:spcPts val="0"/>
              </a:spcBef>
              <a:buNone/>
              <a:defRPr sz="1600"/>
            </a:lvl5pPr>
            <a:lvl6pPr marL="0" indent="0">
              <a:spcBef>
                <a:spcPts val="0"/>
              </a:spcBef>
              <a:buNone/>
              <a:defRPr sz="1600"/>
            </a:lvl6pPr>
            <a:lvl7pPr marL="0" indent="0">
              <a:spcBef>
                <a:spcPts val="0"/>
              </a:spcBef>
              <a:buNone/>
              <a:defRPr sz="1600"/>
            </a:lvl7pPr>
            <a:lvl8pPr marL="0" indent="0">
              <a:spcBef>
                <a:spcPts val="0"/>
              </a:spcBef>
              <a:buNone/>
              <a:defRPr sz="1600"/>
            </a:lvl8pPr>
            <a:lvl9pPr marL="0" indent="0">
              <a:spcBef>
                <a:spcPts val="0"/>
              </a:spcBef>
              <a:buNone/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Footer Placeholder 2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11" name="Date Placeholder 1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B50813B9-E7FA-47D2-8081-87D5603BAE23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2" name="Slide Number Placeholder 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928CD4A2-C627-4223-86D4-6332BFF864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1637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457200" y="3962400"/>
            <a:ext cx="8229600" cy="21637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DE340-E441-4B68-B978-27E957D6766E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F9B47B-6868-44E8-BA04-66AD884BB7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447800"/>
            <a:ext cx="7772400" cy="2152651"/>
          </a:xfrm>
        </p:spPr>
        <p:txBody>
          <a:bodyPr>
            <a:noAutofit/>
          </a:bodyPr>
          <a:lstStyle>
            <a:lvl1pPr algn="l">
              <a:defRPr sz="4000" b="0" cap="none" baseline="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4687" y="3962400"/>
            <a:ext cx="7794627" cy="1752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E499FA-281B-490D-949D-A3656B9F8DCB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9CC17D-3AC3-4B6A-B885-2CF548A536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E5176-8ABB-48EC-B73C-73A9BB8F8ADF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A30BA7-0C60-40B9-81D7-2810B7834C7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7"/>
          <p:cNvGrpSpPr/>
          <p:nvPr userDrawn="1"/>
        </p:nvGrpSpPr>
        <p:grpSpPr>
          <a:xfrm>
            <a:off x="93969" y="6442074"/>
            <a:ext cx="9096069" cy="430214"/>
            <a:chOff x="93969" y="6442074"/>
            <a:chExt cx="9096069" cy="430214"/>
          </a:xfrm>
          <a:solidFill>
            <a:srgbClr val="004070"/>
          </a:solidFill>
        </p:grpSpPr>
        <p:sp>
          <p:nvSpPr>
            <p:cNvPr id="4" name="Copyright"/>
            <p:cNvSpPr txBox="1">
              <a:spLocks noChangeArrowheads="1"/>
            </p:cNvSpPr>
            <p:nvPr/>
          </p:nvSpPr>
          <p:spPr bwMode="auto">
            <a:xfrm>
              <a:off x="93969" y="6442074"/>
              <a:ext cx="6230631" cy="423863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</p:spPr>
          <p:txBody>
            <a:bodyPr lIns="0" tIns="0" rIns="0" bIns="0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en-US" sz="1200" dirty="0" smtClean="0">
                  <a:solidFill>
                    <a:schemeClr val="bg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Copyright © 2015, 2012, 2009 Pearson Education, Inc. All Rights Reserved</a:t>
              </a:r>
            </a:p>
          </p:txBody>
        </p:sp>
        <p:pic>
          <p:nvPicPr>
            <p:cNvPr id="5" name="Pearson Logo" descr="Pearson_Bound_White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7748588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6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7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05E9017D-2D22-4453-AF87-DEAFF8DFF4C6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70C8A4F2-AB9E-49BF-ADEE-C5C6634231D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2" name="Group 1"/>
          <p:cNvGrpSpPr/>
          <p:nvPr userDrawn="1"/>
        </p:nvGrpSpPr>
        <p:grpSpPr>
          <a:xfrm>
            <a:off x="33338" y="6442075"/>
            <a:ext cx="9110662" cy="431800"/>
            <a:chOff x="33338" y="6442075"/>
            <a:chExt cx="9110662" cy="431800"/>
          </a:xfrm>
          <a:solidFill>
            <a:srgbClr val="004070"/>
          </a:solidFill>
        </p:grpSpPr>
        <p:pic>
          <p:nvPicPr>
            <p:cNvPr id="13" name="Always Learning Logo" descr="Pearson: Always Learning Logo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33338" y="6443663"/>
              <a:ext cx="1660525" cy="4302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14" name="Pearson Logo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702550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  <p:sp>
          <p:nvSpPr>
            <p:cNvPr id="15" name="Copyright" descr="Copyright 2015, 2012, 2009"/>
            <p:cNvSpPr txBox="1">
              <a:spLocks noChangeArrowheads="1"/>
            </p:cNvSpPr>
            <p:nvPr/>
          </p:nvSpPr>
          <p:spPr bwMode="auto">
            <a:xfrm>
              <a:off x="1693862" y="6442075"/>
              <a:ext cx="6036469" cy="431800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</p:spPr>
          <p:txBody>
            <a:bodyPr lIns="0" tIns="0" rIns="0" bIns="0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en-US" sz="1200" dirty="0" smtClean="0">
                  <a:solidFill>
                    <a:schemeClr val="bg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Copyright © 2015, 2012, 2009 Pearson Education, Inc. All Rights Reserved</a:t>
              </a:r>
            </a:p>
          </p:txBody>
        </p:sp>
      </p:grp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44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17" name="Date Placeholder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35F0F-8769-4042-9D62-D21458AD4E34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A51AE1-5D44-4105-94E1-58EFED196E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15900"/>
            <a:ext cx="8229600" cy="1096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</a:t>
            </a:r>
            <a:br>
              <a:rPr lang="en-US" smtClean="0"/>
            </a:br>
            <a:r>
              <a:rPr lang="en-US" smtClean="0"/>
              <a:t>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" y="6539706"/>
            <a:ext cx="8596312" cy="234950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dirty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US" dirty="0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35713" y="112713"/>
            <a:ext cx="2133600" cy="1825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bg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CE2E939-5CB2-4660-B66A-8178C5F06BC3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69313" y="112713"/>
            <a:ext cx="552450" cy="1825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bg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1606C9-9EC6-43EB-8B39-49941066BF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4" name="Pearson Logo"/>
          <p:cNvPicPr>
            <a:picLocks noChangeAspect="1" noChangeArrowheads="1"/>
          </p:cNvPicPr>
          <p:nvPr/>
        </p:nvPicPr>
        <p:blipFill>
          <a:blip r:embed="rId13" cstate="print">
            <a:extLst/>
          </a:blip>
          <a:srcRect/>
          <a:stretch>
            <a:fillRect/>
          </a:stretch>
        </p:blipFill>
        <p:spPr bwMode="black">
          <a:xfrm>
            <a:off x="7748588" y="6442075"/>
            <a:ext cx="1441450" cy="430213"/>
          </a:xfrm>
          <a:prstGeom prst="rect">
            <a:avLst/>
          </a:prstGeom>
          <a:solidFill>
            <a:srgbClr val="004070"/>
          </a:solidFill>
          <a:ln>
            <a:noFill/>
          </a:ln>
          <a:ex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3" r:id="rId3"/>
    <p:sldLayoutId id="2147483672" r:id="rId4"/>
    <p:sldLayoutId id="2147483671" r:id="rId5"/>
    <p:sldLayoutId id="2147483676" r:id="rId6"/>
    <p:sldLayoutId id="2147483670" r:id="rId7"/>
    <p:sldLayoutId id="2147483669" r:id="rId8"/>
    <p:sldLayoutId id="2147483668" r:id="rId9"/>
    <p:sldLayoutId id="2147483677" r:id="rId10"/>
    <p:sldLayoutId id="2147483678" r:id="rId11"/>
  </p:sldLayoutIdLst>
  <p:transition spd="slow"/>
  <p:timing>
    <p:tnLst>
      <p:par>
        <p:cTn id="1" dur="indefinite" restart="never" nodeType="tmRoot"/>
      </p:par>
    </p:tnLst>
  </p:timing>
  <p:hf sldNum="0" hdr="0" dt="0"/>
  <p:txStyles>
    <p:titleStyle>
      <a:lvl1pPr algn="l" rtl="0" fontAlgn="base">
        <a:spcBef>
          <a:spcPct val="0"/>
        </a:spcBef>
        <a:spcAft>
          <a:spcPct val="0"/>
        </a:spcAft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9pPr>
    </p:titleStyle>
    <p:bodyStyle>
      <a:lvl1pPr marL="255588" indent="-255588" algn="l" rtl="0" fontAlgn="base">
        <a:spcBef>
          <a:spcPts val="1500"/>
        </a:spcBef>
        <a:spcAft>
          <a:spcPct val="0"/>
        </a:spcAft>
        <a:buClr>
          <a:srgbClr val="004070"/>
        </a:buClr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ts val="600"/>
        </a:spcBef>
        <a:spcAft>
          <a:spcPct val="0"/>
        </a:spcAft>
        <a:buClr>
          <a:srgbClr val="004070"/>
        </a:buClr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ts val="600"/>
        </a:spcBef>
        <a:spcAft>
          <a:spcPct val="0"/>
        </a:spcAft>
        <a:buClr>
          <a:srgbClr val="004070"/>
        </a:buClr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ts val="600"/>
        </a:spcBef>
        <a:spcAft>
          <a:spcPct val="0"/>
        </a:spcAft>
        <a:buClr>
          <a:srgbClr val="004070"/>
        </a:buClr>
        <a:buFont typeface="Arial" charset="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ts val="600"/>
        </a:spcBef>
        <a:spcAft>
          <a:spcPct val="0"/>
        </a:spcAft>
        <a:buClr>
          <a:srgbClr val="0070C0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17.xml"/><Relationship Id="rId3" Type="http://schemas.openxmlformats.org/officeDocument/2006/relationships/slide" Target="slide6.xml"/><Relationship Id="rId7" Type="http://schemas.openxmlformats.org/officeDocument/2006/relationships/slide" Target="slide1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4.xml"/><Relationship Id="rId6" Type="http://schemas.openxmlformats.org/officeDocument/2006/relationships/slide" Target="slide15.xml"/><Relationship Id="rId5" Type="http://schemas.openxmlformats.org/officeDocument/2006/relationships/slide" Target="slide12.xml"/><Relationship Id="rId4" Type="http://schemas.openxmlformats.org/officeDocument/2006/relationships/slide" Target="slide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6.xml"/><Relationship Id="rId1" Type="http://schemas.openxmlformats.org/officeDocument/2006/relationships/slideLayout" Target="../slideLayouts/slideLayout5.xml"/><Relationship Id="rId4" Type="http://schemas.openxmlformats.org/officeDocument/2006/relationships/slide" Target="slide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Exploring Research</a:t>
            </a:r>
            <a:endParaRPr lang="en-US" sz="2800" dirty="0"/>
          </a:p>
        </p:txBody>
      </p:sp>
      <p:sp>
        <p:nvSpPr>
          <p:cNvPr id="14338" name="Text Placeholder 2"/>
          <p:cNvSpPr>
            <a:spLocks noGrp="1"/>
          </p:cNvSpPr>
          <p:nvPr>
            <p:ph type="body" sz="quarter" idx="13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 smtClean="0"/>
              <a:t>Ninth edition, Global Edition</a:t>
            </a:r>
          </a:p>
        </p:txBody>
      </p:sp>
      <p:sp>
        <p:nvSpPr>
          <p:cNvPr id="14339" name="Text Placeholder 3"/>
          <p:cNvSpPr>
            <a:spLocks noGrp="1"/>
          </p:cNvSpPr>
          <p:nvPr>
            <p:ph type="body" sz="quarter" idx="14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 smtClean="0"/>
              <a:t>Chapter 8</a:t>
            </a:r>
          </a:p>
        </p:txBody>
      </p:sp>
      <p:sp>
        <p:nvSpPr>
          <p:cNvPr id="14340" name="Text Placeholder 4"/>
          <p:cNvSpPr>
            <a:spLocks noGrp="1"/>
          </p:cNvSpPr>
          <p:nvPr>
            <p:ph type="body" sz="quarter" idx="15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/>
              <a:t>Introducing Inferential Statistics</a:t>
            </a:r>
            <a:endParaRPr lang="en-US" sz="2000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6"/>
          </p:nvPr>
        </p:nvSpPr>
        <p:spPr>
          <a:xfrm>
            <a:off x="1752600" y="6553200"/>
            <a:ext cx="5791200" cy="178594"/>
          </a:xfrm>
        </p:spPr>
        <p:txBody>
          <a:bodyPr/>
          <a:lstStyle/>
          <a:p>
            <a:pPr>
              <a:defRPr/>
            </a:pPr>
            <a:r>
              <a:rPr lang="en-US" sz="1200" dirty="0" smtClean="0"/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  <p:pic>
        <p:nvPicPr>
          <p:cNvPr id="9" name="Picture 8" descr="This is the cover image for Exploring Research Ninth edition.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5897" y="1524000"/>
            <a:ext cx="3696405" cy="4724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Modules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hlinkClick r:id="rId2" action="ppaction://hlinksldjump" tooltip="Link to Introduction: Introducing Inferential Statistics slide"/>
              </a:rPr>
              <a:t>Introduction: Introducing Inferential Statistics</a:t>
            </a:r>
            <a:endParaRPr lang="en-US" sz="2400" dirty="0"/>
          </a:p>
          <a:p>
            <a:r>
              <a:rPr lang="en-US" sz="2400" dirty="0">
                <a:hlinkClick r:id="rId3" action="ppaction://hlinksldjump" tooltip="Link to 8.1: Say Hello to Inferential Statistics! slide"/>
              </a:rPr>
              <a:t>8.1: Say Hello to Inferential Statistics!</a:t>
            </a:r>
            <a:endParaRPr lang="en-US" sz="2400" dirty="0"/>
          </a:p>
          <a:p>
            <a:r>
              <a:rPr lang="en-US" sz="2400" dirty="0">
                <a:hlinkClick r:id="rId4" action="ppaction://hlinksldjump" tooltip="Link to 8.2: The Idea of Statistical Significance slide"/>
              </a:rPr>
              <a:t>8.2: The Idea of Statistical Significance</a:t>
            </a:r>
            <a:endParaRPr lang="en-US" sz="2400" dirty="0"/>
          </a:p>
          <a:p>
            <a:r>
              <a:rPr lang="en-US" sz="2400" dirty="0">
                <a:hlinkClick r:id="rId5" action="ppaction://hlinksldjump" tooltip="Link to 8.3: Tests of Significance slide"/>
              </a:rPr>
              <a:t>8.3: Tests of Significance</a:t>
            </a:r>
            <a:endParaRPr lang="en-US" sz="2400" dirty="0"/>
          </a:p>
          <a:p>
            <a:r>
              <a:rPr lang="en-US" sz="2400" dirty="0">
                <a:hlinkClick r:id="rId6" action="ppaction://hlinksldjump" tooltip="Link to 8.4: Significance Versus Meaningfulness slide"/>
              </a:rPr>
              <a:t>8.4: Significance Versus Meaningfulness</a:t>
            </a:r>
            <a:endParaRPr lang="en-US" sz="2400" dirty="0"/>
          </a:p>
          <a:p>
            <a:r>
              <a:rPr lang="en-US" sz="2400" dirty="0">
                <a:hlinkClick r:id="rId7" action="ppaction://hlinksldjump" tooltip="Link to 8.5: Meta-Analysis slide"/>
              </a:rPr>
              <a:t>8.5: Meta-Analysis</a:t>
            </a:r>
            <a:endParaRPr lang="en-US" sz="2400" dirty="0"/>
          </a:p>
          <a:p>
            <a:r>
              <a:rPr lang="en-US" sz="2400" dirty="0">
                <a:hlinkClick r:id="rId8" action="ppaction://hlinksldjump" tooltip="Link to Summary: Introducing Inferential Statistics slide"/>
              </a:rPr>
              <a:t>Summary: Introducing Inferential Statistics</a:t>
            </a:r>
            <a:endParaRPr lang="en-US" sz="2400" dirty="0" smtClean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Learning </a:t>
            </a:r>
            <a:r>
              <a:rPr lang="en-US" altLang="en-US" dirty="0" smtClean="0"/>
              <a:t>Objectives (1 of 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 action="ppaction://hlinksldjump" tooltip="Link to 8.1: Say Hello to Inferential Statistics! slide"/>
              </a:rPr>
              <a:t>8.1: Illustrate different tools and techniques of inferential statistics</a:t>
            </a:r>
            <a:endParaRPr lang="en-US" dirty="0"/>
          </a:p>
          <a:p>
            <a:r>
              <a:rPr lang="en-US" dirty="0">
                <a:hlinkClick r:id="rId3" action="ppaction://hlinksldjump" tooltip="Link to 8.2: The Idea of Statistical Significance slide"/>
              </a:rPr>
              <a:t>8.2: Evaluate statistical significance as the degree of risk that the researcher is willing to take while rejecting a null hypothesis when it is actually true</a:t>
            </a:r>
            <a:endParaRPr lang="en-US" dirty="0"/>
          </a:p>
          <a:p>
            <a:r>
              <a:rPr lang="en-US" dirty="0">
                <a:hlinkClick r:id="rId4" action="ppaction://hlinksldjump" tooltip="Link to 8.3: Tests of Significance slide"/>
              </a:rPr>
              <a:t>8.3: Demonstrate how test of statistical significance can be applied to different types of situations in order make decisions about populations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Learning </a:t>
            </a:r>
            <a:r>
              <a:rPr lang="en-US" altLang="en-US" dirty="0" smtClean="0"/>
              <a:t>Objectives (2 of 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 action="ppaction://hlinksldjump" tooltip="Link to 8.4: Significance Versus Meaningfulness slide"/>
              </a:rPr>
              <a:t>8.4: Distinguish between statistically significant versus meaningful data</a:t>
            </a:r>
            <a:endParaRPr lang="en-US" dirty="0"/>
          </a:p>
          <a:p>
            <a:r>
              <a:rPr lang="en-US" dirty="0">
                <a:hlinkClick r:id="rId3" action="ppaction://hlinksldjump" tooltip="Link to 8.5: Meta-Analysis slide"/>
              </a:rPr>
              <a:t>8.5: Describe the four basic steps of a conventional meta-analysis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1809291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Introduction: Introducing Inferential Statistics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Relevance of inferential statistics</a:t>
            </a:r>
          </a:p>
          <a:p>
            <a:r>
              <a:rPr lang="en-US" sz="2400" dirty="0"/>
              <a:t>Measures of central tendency</a:t>
            </a:r>
          </a:p>
          <a:p>
            <a:r>
              <a:rPr lang="en-US" sz="2400" dirty="0"/>
              <a:t>Variability</a:t>
            </a:r>
          </a:p>
          <a:p>
            <a:r>
              <a:rPr lang="en-US" sz="2400" dirty="0"/>
              <a:t>Workings of the normal curve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3852910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8.1: Say Hello to Inferential Statistics! </a:t>
            </a:r>
            <a:r>
              <a:rPr lang="en-US" dirty="0" smtClean="0"/>
              <a:t>(1 of 2)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Illustrate different tools and techniques of inferential statistics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8.1.1: How Inference Works</a:t>
            </a:r>
          </a:p>
          <a:p>
            <a:pPr lvl="1" eaLnBrk="1" hangingPunct="1"/>
            <a:r>
              <a:rPr lang="en-US" dirty="0"/>
              <a:t>Overview</a:t>
            </a:r>
          </a:p>
          <a:p>
            <a:pPr lvl="1" eaLnBrk="1" hangingPunct="1"/>
            <a:r>
              <a:rPr lang="en-US" dirty="0"/>
              <a:t>Steps by which the inference is made</a:t>
            </a:r>
          </a:p>
          <a:p>
            <a:pPr eaLnBrk="1" hangingPunct="1"/>
            <a:r>
              <a:rPr lang="en-US" dirty="0"/>
              <a:t>8.1.2: The Role of Chance</a:t>
            </a:r>
            <a:endParaRPr lang="en-US" altLang="en-US" dirty="0"/>
          </a:p>
          <a:p>
            <a:pPr lvl="1" eaLnBrk="1" hangingPunct="1"/>
            <a:r>
              <a:rPr lang="en-US" dirty="0"/>
              <a:t>Introduction</a:t>
            </a:r>
          </a:p>
          <a:p>
            <a:pPr lvl="1" eaLnBrk="1" hangingPunct="1"/>
            <a:r>
              <a:rPr lang="en-US" dirty="0"/>
              <a:t>Role of chance in a research project</a:t>
            </a:r>
            <a:endParaRPr lang="en-US" altLang="en-US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039461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8.1: Say Hello to Inferential Statistics! </a:t>
            </a:r>
            <a:r>
              <a:rPr lang="en-US" dirty="0" smtClean="0"/>
              <a:t>(2 of 2)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Illustrate different tools and techniques of inferential statistics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8.1.3: The Central Limit Theorem</a:t>
            </a:r>
          </a:p>
          <a:p>
            <a:pPr lvl="1" eaLnBrk="1" hangingPunct="1"/>
            <a:r>
              <a:rPr lang="en-US" dirty="0"/>
              <a:t>Synopsis</a:t>
            </a:r>
          </a:p>
          <a:p>
            <a:pPr lvl="1" eaLnBrk="1" hangingPunct="1"/>
            <a:r>
              <a:rPr lang="en-US" dirty="0"/>
              <a:t>Importance of the theorem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6828307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19201"/>
          </a:xfrm>
        </p:spPr>
        <p:txBody>
          <a:bodyPr/>
          <a:lstStyle/>
          <a:p>
            <a:r>
              <a:rPr lang="en-IN" sz="2800" dirty="0"/>
              <a:t>Table </a:t>
            </a:r>
            <a:r>
              <a:rPr lang="en-IN" sz="2800" dirty="0" smtClean="0"/>
              <a:t>8.2: </a:t>
            </a:r>
            <a:r>
              <a:rPr lang="en-US" sz="2800" dirty="0"/>
              <a:t>A collection of 30 means, each generated from samples (using the values in Table 8.1)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904601568"/>
              </p:ext>
            </p:extLst>
          </p:nvPr>
        </p:nvGraphicFramePr>
        <p:xfrm>
          <a:off x="205145" y="1524000"/>
          <a:ext cx="8710255" cy="38100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842855"/>
                <a:gridCol w="3048000"/>
                <a:gridCol w="2819400"/>
              </a:tblGrid>
              <a:tr h="381000">
                <a:tc>
                  <a:txBody>
                    <a:bodyPr/>
                    <a:lstStyle/>
                    <a:p>
                      <a:pPr algn="l"/>
                      <a:r>
                        <a:rPr lang="en-US" sz="1400" dirty="0" smtClean="0"/>
                        <a:t>4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400" dirty="0" smtClean="0"/>
                        <a:t>3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400" dirty="0" smtClean="0"/>
                        <a:t>3</a:t>
                      </a:r>
                      <a:endParaRPr lang="en-US" sz="1400" dirty="0"/>
                    </a:p>
                  </a:txBody>
                  <a:tcPr/>
                </a:tc>
              </a:tr>
              <a:tr h="381000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1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2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5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381000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3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3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3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381000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2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3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3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381000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3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2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4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381000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3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2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2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381000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1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3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4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381000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3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1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3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381000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4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3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3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381000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3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2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2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1778166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838200"/>
          </a:xfrm>
        </p:spPr>
        <p:txBody>
          <a:bodyPr/>
          <a:lstStyle/>
          <a:p>
            <a:r>
              <a:rPr lang="en-US" dirty="0"/>
              <a:t>Figure </a:t>
            </a:r>
            <a:r>
              <a:rPr lang="en-US" dirty="0" smtClean="0"/>
              <a:t>8.2</a:t>
            </a:r>
            <a:r>
              <a:rPr lang="en-US" dirty="0"/>
              <a:t>: A distribution of sample means that reflect the definition of the central limit theorem.</a:t>
            </a:r>
          </a:p>
        </p:txBody>
      </p:sp>
      <p:pic>
        <p:nvPicPr>
          <p:cNvPr id="3" name="Picture 2" descr="Figure 8.2 A graph shows Values along the horizontal axis, Frequency along the vertical axis, and a distribution sample: (1, 3); (2, 7); (3, 15); (4, 4); and (5, 1)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43000" y="1281666"/>
            <a:ext cx="6929417" cy="4814334"/>
          </a:xfrm>
          <a:prstGeom prst="rect">
            <a:avLst/>
          </a:prstGeom>
        </p:spPr>
      </p:pic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8702097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8.2: The Idea of Statistical Significance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Evaluate statistical significance as the degree of risk that the researcher is willing to take while rejecting a null hypothesis when it is actually true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1" eaLnBrk="1" hangingPunct="1"/>
            <a:r>
              <a:rPr lang="en-US" dirty="0"/>
              <a:t>Drawbacks of sampling and inference</a:t>
            </a:r>
          </a:p>
          <a:p>
            <a:pPr lvl="1" eaLnBrk="1" hangingPunct="1"/>
            <a:r>
              <a:rPr lang="en-US" dirty="0"/>
              <a:t>Type I error</a:t>
            </a:r>
          </a:p>
          <a:p>
            <a:pPr lvl="1" eaLnBrk="1" hangingPunct="1"/>
            <a:r>
              <a:rPr lang="en-US" dirty="0"/>
              <a:t>Type II error</a:t>
            </a:r>
            <a:endParaRPr lang="en-US" altLang="en-US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3420691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Table </a:t>
            </a:r>
            <a:r>
              <a:rPr lang="en-IN" dirty="0" smtClean="0"/>
              <a:t>8.3: </a:t>
            </a:r>
            <a:r>
              <a:rPr lang="en-US" dirty="0"/>
              <a:t>Types of errors that can be made when testing hypotheses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148504464"/>
              </p:ext>
            </p:extLst>
          </p:nvPr>
        </p:nvGraphicFramePr>
        <p:xfrm>
          <a:off x="205145" y="1524000"/>
          <a:ext cx="8710255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2855"/>
                <a:gridCol w="3048000"/>
                <a:gridCol w="2819400"/>
              </a:tblGrid>
              <a:tr h="381000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If You . . .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When the Null Hypothesis Is Actually . . .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Then You Have . . .</a:t>
                      </a:r>
                      <a:endParaRPr lang="en-US" sz="1600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Reject the null hypothesis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True (there really are no differences)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Made a Type I error (don’t worry and remember: Everyone makes this at one level or another)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609600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Reject the null hypothesis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False (there really are differences)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No error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609600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Accept the null hypothesis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False (there really are differences)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Made a Type II error (worry a little, but not too much)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  <a:tr h="457200"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Accept the null hypothesis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True (there really are no differences)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2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GillSans-Light"/>
                        </a:rPr>
                        <a:t>No error</a:t>
                      </a:r>
                      <a:endParaRPr lang="en-GB" sz="14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GillSans-Light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9868965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8.3: Tests of </a:t>
            </a:r>
            <a:r>
              <a:rPr lang="en-US" dirty="0" smtClean="0"/>
              <a:t>Significance (1 of 3)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Demonstrate how test of statistical significance can be applied to different types of situations in order make decisions about populations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8.3.1: How a Test of Significance Works</a:t>
            </a:r>
          </a:p>
          <a:p>
            <a:pPr lvl="1" eaLnBrk="1" hangingPunct="1"/>
            <a:r>
              <a:rPr lang="en-US" dirty="0"/>
              <a:t>Introduction</a:t>
            </a:r>
          </a:p>
          <a:p>
            <a:pPr lvl="1" eaLnBrk="1" hangingPunct="1"/>
            <a:r>
              <a:rPr lang="en-US" dirty="0"/>
              <a:t>General steps</a:t>
            </a:r>
            <a:endParaRPr lang="en-US" dirty="0" smtClean="0"/>
          </a:p>
          <a:p>
            <a:pPr eaLnBrk="1" hangingPunct="1"/>
            <a:r>
              <a:rPr lang="en-US" altLang="en-US" dirty="0"/>
              <a:t>8.3.2: t-Test for Independent Means</a:t>
            </a:r>
          </a:p>
          <a:p>
            <a:pPr lvl="1" eaLnBrk="1" hangingPunct="1"/>
            <a:r>
              <a:rPr lang="en-US" dirty="0"/>
              <a:t>Synopsis</a:t>
            </a:r>
          </a:p>
          <a:p>
            <a:pPr lvl="1" eaLnBrk="1" hangingPunct="1"/>
            <a:r>
              <a:rPr lang="en-US" dirty="0"/>
              <a:t>Working steps</a:t>
            </a:r>
            <a:endParaRPr lang="en-US" dirty="0" smtClean="0"/>
          </a:p>
          <a:p>
            <a:pPr eaLnBrk="1" hangingPunct="1"/>
            <a:r>
              <a:rPr lang="en-US" altLang="en-US" dirty="0"/>
              <a:t>8.3.3: How to Select the Appropriate Test</a:t>
            </a:r>
          </a:p>
          <a:p>
            <a:pPr lvl="1" eaLnBrk="1" hangingPunct="1"/>
            <a:r>
              <a:rPr lang="en-US" dirty="0"/>
              <a:t>Overview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295365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8.3: Tests of </a:t>
            </a:r>
            <a:r>
              <a:rPr lang="en-US" dirty="0" smtClean="0"/>
              <a:t>Significance (2 of 3)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Demonstrate how test of statistical significance can be applied to different types of situations in order make decisions about populations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8.3.4: You and Excel – Computing a t Value For A Test Of Independent Means Using the </a:t>
            </a:r>
            <a:r>
              <a:rPr lang="en-US" altLang="en-US" dirty="0" err="1"/>
              <a:t>ToolPak</a:t>
            </a:r>
            <a:endParaRPr lang="en-US" altLang="en-US" dirty="0"/>
          </a:p>
          <a:p>
            <a:pPr lvl="1" eaLnBrk="1" hangingPunct="1"/>
            <a:r>
              <a:rPr lang="nn-NO" dirty="0"/>
              <a:t>Relevant steps – I</a:t>
            </a:r>
          </a:p>
          <a:p>
            <a:pPr lvl="1" eaLnBrk="1" hangingPunct="1"/>
            <a:r>
              <a:rPr lang="nn-NO" dirty="0"/>
              <a:t>Relevant steps - II</a:t>
            </a:r>
            <a:endParaRPr lang="en-US" dirty="0" smtClean="0"/>
          </a:p>
          <a:p>
            <a:pPr eaLnBrk="1" hangingPunct="1"/>
            <a:r>
              <a:rPr lang="en-US" altLang="en-US" dirty="0"/>
              <a:t>8.3.5: Some Other Tests of Significance</a:t>
            </a:r>
          </a:p>
          <a:p>
            <a:pPr lvl="1" eaLnBrk="1" hangingPunct="1"/>
            <a:r>
              <a:rPr lang="en-US" dirty="0"/>
              <a:t>Looking at differences between dependent groups</a:t>
            </a:r>
          </a:p>
          <a:p>
            <a:pPr lvl="1" eaLnBrk="1" hangingPunct="1"/>
            <a:r>
              <a:rPr lang="en-US" dirty="0"/>
              <a:t>Looking at relationships between variables</a:t>
            </a:r>
          </a:p>
          <a:p>
            <a:pPr lvl="1" eaLnBrk="1" hangingPunct="1"/>
            <a:r>
              <a:rPr lang="en-US" dirty="0"/>
              <a:t>Other tests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900568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8.3: Tests of </a:t>
            </a:r>
            <a:r>
              <a:rPr lang="en-US" dirty="0" smtClean="0"/>
              <a:t>Significance (3 of 3)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Demonstrate how test of statistical significance can be applied to different types of situations in order make decisions about populations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8.3.6: Working with More Than One Dependent Variable</a:t>
            </a:r>
          </a:p>
          <a:p>
            <a:pPr lvl="1" eaLnBrk="1" hangingPunct="1"/>
            <a:r>
              <a:rPr lang="en-US" dirty="0"/>
              <a:t>Multivariate analysis of variance (MANOVA)</a:t>
            </a:r>
          </a:p>
          <a:p>
            <a:pPr lvl="1" eaLnBrk="1" hangingPunct="1"/>
            <a:r>
              <a:rPr lang="en-US" dirty="0"/>
              <a:t>Factor </a:t>
            </a:r>
            <a:r>
              <a:rPr lang="en-US" dirty="0" smtClean="0"/>
              <a:t>analysis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64917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8.4: Significance Versus Meaningfulness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Distinguish between statistically significant versus meaningful data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1" eaLnBrk="1" hangingPunct="1"/>
            <a:r>
              <a:rPr lang="en-US" dirty="0" smtClean="0"/>
              <a:t>Overview</a:t>
            </a:r>
            <a:endParaRPr lang="en-US" dirty="0"/>
          </a:p>
          <a:p>
            <a:pPr lvl="1" eaLnBrk="1" hangingPunct="1"/>
            <a:r>
              <a:rPr lang="en-US" dirty="0"/>
              <a:t>Alternative theoretical designs</a:t>
            </a:r>
            <a:endParaRPr 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7073182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8.5: Meta-Analysis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Describe the four basic steps of a conventional meta-analysis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8.5.1</a:t>
            </a:r>
            <a:r>
              <a:rPr lang="en-US" altLang="en-US" dirty="0"/>
              <a:t>: How Meta-Analyses Are Done</a:t>
            </a:r>
          </a:p>
          <a:p>
            <a:pPr lvl="1" eaLnBrk="1" hangingPunct="1"/>
            <a:r>
              <a:rPr lang="en-US" dirty="0"/>
              <a:t>Process</a:t>
            </a:r>
          </a:p>
          <a:p>
            <a:pPr lvl="1" eaLnBrk="1" hangingPunct="1"/>
            <a:r>
              <a:rPr lang="en-US" dirty="0"/>
              <a:t>Effect size</a:t>
            </a:r>
          </a:p>
          <a:p>
            <a:pPr lvl="1" eaLnBrk="1" hangingPunct="1"/>
            <a:r>
              <a:rPr lang="en-US" dirty="0"/>
              <a:t>Benefits of using the meta-analytic technique</a:t>
            </a:r>
            <a:endParaRPr 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3293356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Summary: Introducing Inferential Statistics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Relevance of inferential statistics</a:t>
            </a:r>
          </a:p>
          <a:p>
            <a:r>
              <a:rPr lang="en-US" sz="2400" dirty="0"/>
              <a:t>Concept of inference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422627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508 Lecture">
  <a:themeElements>
    <a:clrScheme name="Office">
      <a:dk1>
        <a:sysClr val="windowText" lastClr="000000"/>
      </a:dk1>
      <a:lt1>
        <a:sysClr val="window" lastClr="FFFFFF"/>
      </a:lt1>
      <a:dk2>
        <a:srgbClr val="000000"/>
      </a:dk2>
      <a:lt2>
        <a:srgbClr val="EEEEEE"/>
      </a:lt2>
      <a:accent1>
        <a:srgbClr val="3C1581"/>
      </a:accent1>
      <a:accent2>
        <a:srgbClr val="1A6C7C"/>
      </a:accent2>
      <a:accent3>
        <a:srgbClr val="CC730D"/>
      </a:accent3>
      <a:accent4>
        <a:srgbClr val="B2AA00"/>
      </a:accent4>
      <a:accent5>
        <a:srgbClr val="1B9332"/>
      </a:accent5>
      <a:accent6>
        <a:srgbClr val="7F7F7F"/>
      </a:accent6>
      <a:hlink>
        <a:srgbClr val="3C1581"/>
      </a:hlink>
      <a:folHlink>
        <a:srgbClr val="7F7F7F"/>
      </a:folHlink>
    </a:clrScheme>
    <a:fontScheme name="Office Classic 2">
      <a:majorFont>
        <a:latin typeface="Arial"/>
        <a:ea typeface=""/>
        <a:cs typeface=""/>
        <a:font script="Jpan" typeface="Arial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Arial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sz="2000"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 sz="2000" dirty="0" err="1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1205</TotalTime>
  <Words>2275</Words>
  <Application>Microsoft Office PowerPoint</Application>
  <PresentationFormat>On-screen Show (4:3)</PresentationFormat>
  <Paragraphs>320</Paragraphs>
  <Slides>17</Slides>
  <Notes>14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508 Lecture</vt:lpstr>
      <vt:lpstr>Exploring Research</vt:lpstr>
      <vt:lpstr>Modules</vt:lpstr>
      <vt:lpstr>Learning Objectives (1 of 2)</vt:lpstr>
      <vt:lpstr>Learning Objectives (2 of 2)</vt:lpstr>
      <vt:lpstr>Introduction: Introducing Inferential Statistics</vt:lpstr>
      <vt:lpstr>8.1: Say Hello to Inferential Statistics! (1 of 2)</vt:lpstr>
      <vt:lpstr>8.1: Say Hello to Inferential Statistics! (2 of 2)</vt:lpstr>
      <vt:lpstr>Table 8.2: A collection of 30 means, each generated from samples (using the values in Table 8.1)</vt:lpstr>
      <vt:lpstr>Figure 8.2: A distribution of sample means that reflect the definition of the central limit theorem.</vt:lpstr>
      <vt:lpstr>8.2: The Idea of Statistical Significance</vt:lpstr>
      <vt:lpstr>Table 8.3: Types of errors that can be made when testing hypotheses</vt:lpstr>
      <vt:lpstr>8.3: Tests of Significance (1 of 3)</vt:lpstr>
      <vt:lpstr>8.3: Tests of Significance (2 of 3)</vt:lpstr>
      <vt:lpstr>8.3: Tests of Significance (3 of 3)</vt:lpstr>
      <vt:lpstr>8.4: Significance Versus Meaningfulness</vt:lpstr>
      <vt:lpstr>8.5: Meta-Analysis</vt:lpstr>
      <vt:lpstr>Summary: Introducing Inferential Statistics</vt:lpstr>
    </vt:vector>
  </TitlesOfParts>
  <Company>Pearson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Research, Ninth edition</dc:title>
  <dc:subject>Exploring Research</dc:subject>
  <dc:creator>Neil J. Salkind</dc:creator>
  <cp:keywords>Salkind</cp:keywords>
  <dc:description>Salkind</dc:description>
  <cp:lastModifiedBy>admin</cp:lastModifiedBy>
  <cp:revision>733</cp:revision>
  <dcterms:created xsi:type="dcterms:W3CDTF">2014-10-10T17:07:42Z</dcterms:created>
  <dcterms:modified xsi:type="dcterms:W3CDTF">2017-06-09T08:34:59Z</dcterms:modified>
  <cp:category>Salkind</cp:category>
  <cp:contentStatus>Salkind</cp:contentStatus>
</cp:coreProperties>
</file>