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4"/>
  </p:sldMasterIdLst>
  <p:notesMasterIdLst>
    <p:notesMasterId r:id="rId12"/>
  </p:notesMasterIdLst>
  <p:sldIdLst>
    <p:sldId id="257" r:id="rId5"/>
    <p:sldId id="258" r:id="rId6"/>
    <p:sldId id="266" r:id="rId7"/>
    <p:sldId id="265" r:id="rId8"/>
    <p:sldId id="261" r:id="rId9"/>
    <p:sldId id="267" r:id="rId10"/>
    <p:sldId id="262"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529"/>
    <a:srgbClr val="2B3922"/>
    <a:srgbClr val="2E37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19" autoAdjust="0"/>
  </p:normalViewPr>
  <p:slideViewPr>
    <p:cSldViewPr snapToGrid="0">
      <p:cViewPr varScale="1">
        <p:scale>
          <a:sx n="77" d="100"/>
          <a:sy n="77" d="100"/>
        </p:scale>
        <p:origin x="114" y="3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629C504-7114-48FB-83DF-4A4BB52D42AF}" type="datetimeFigureOut">
              <a:rPr lang="en-GB" smtClean="0"/>
              <a:t>04/10/2021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F2A11E-68DB-433F-9832-1DA6991851B3}" type="slidenum">
              <a:rPr lang="en-GB" smtClean="0"/>
              <a:t>‹#›</a:t>
            </a:fld>
            <a:endParaRPr lang="en-GB"/>
          </a:p>
        </p:txBody>
      </p:sp>
    </p:spTree>
    <p:extLst>
      <p:ext uri="{BB962C8B-B14F-4D97-AF65-F5344CB8AC3E}">
        <p14:creationId xmlns:p14="http://schemas.microsoft.com/office/powerpoint/2010/main" val="3451974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 relevance of this to a health and social care setting. </a:t>
            </a:r>
          </a:p>
        </p:txBody>
      </p:sp>
      <p:sp>
        <p:nvSpPr>
          <p:cNvPr id="4" name="Slide Number Placeholder 3"/>
          <p:cNvSpPr>
            <a:spLocks noGrp="1"/>
          </p:cNvSpPr>
          <p:nvPr>
            <p:ph type="sldNum" sz="quarter" idx="5"/>
          </p:nvPr>
        </p:nvSpPr>
        <p:spPr/>
        <p:txBody>
          <a:bodyPr/>
          <a:lstStyle/>
          <a:p>
            <a:fld id="{664F115E-01F3-4E40-966A-E01115C47A3D}" type="slidenum">
              <a:rPr lang="en-GB" smtClean="0"/>
              <a:t>5</a:t>
            </a:fld>
            <a:endParaRPr lang="en-GB"/>
          </a:p>
        </p:txBody>
      </p:sp>
    </p:spTree>
    <p:extLst>
      <p:ext uri="{BB962C8B-B14F-4D97-AF65-F5344CB8AC3E}">
        <p14:creationId xmlns:p14="http://schemas.microsoft.com/office/powerpoint/2010/main" val="38400590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10/4/2021</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4147770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10/4/2021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153708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10/4/2021</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606071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10/4/2021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744672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10/4/2021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929960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10/4/2021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667413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10/4/2021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907247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10/4/2021</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488602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10/4/2021</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678223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10/4/2021</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81157763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65" r:id="rId5"/>
    <p:sldLayoutId id="2147483671" r:id="rId6"/>
    <p:sldLayoutId id="2147483672" r:id="rId7"/>
    <p:sldLayoutId id="2147483662" r:id="rId8"/>
    <p:sldLayoutId id="2147483663" r:id="rId9"/>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youtube.com/watch?v=OSsPfbup0ac" TargetMode="External"/><Relationship Id="rId2" Type="http://schemas.openxmlformats.org/officeDocument/2006/relationships/notesSlide" Target="../notesSlides/notesSlide1.xml"/><Relationship Id="rId1" Type="http://schemas.openxmlformats.org/officeDocument/2006/relationships/slideLayout" Target="../slideLayouts/slideLayout8.xml"/><Relationship Id="rId4" Type="http://schemas.openxmlformats.org/officeDocument/2006/relationships/image" Target="../media/image3.JPG"/></Relationships>
</file>

<file path=ppt/slides/_rels/slide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hyperlink" Target="https://www.youtube.com/watch?v=OSsPfbup0ac"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bstract image">
            <a:extLst>
              <a:ext uri="{FF2B5EF4-FFF2-40B4-BE49-F238E27FC236}">
                <a16:creationId xmlns:a16="http://schemas.microsoft.com/office/drawing/2014/main" id="{8045422F-7258-40AC-BD2E-2469AA448922}"/>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82" name="Rectangle 81">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5067" y="1808532"/>
            <a:ext cx="5452527" cy="3240936"/>
          </a:xfrm>
          <a:prstGeom prst="rect">
            <a:avLst/>
          </a:prstGeom>
          <a:solidFill>
            <a:schemeClr val="bg1">
              <a:lumMod val="75000"/>
              <a:lumOff val="25000"/>
            </a:schemeClr>
          </a:solidFill>
          <a:ln w="6350" cap="sq" cmpd="sng" algn="ctr">
            <a:noFill/>
            <a:prstDash val="solid"/>
            <a:miter lim="800000"/>
          </a:ln>
          <a:effectLst/>
        </p:spPr>
      </p:sp>
      <p:sp>
        <p:nvSpPr>
          <p:cNvPr id="84" name="Rectangle 83">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1010" y="1975104"/>
            <a:ext cx="5120640" cy="290779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5617434" y="2365081"/>
            <a:ext cx="5607792" cy="1630907"/>
          </a:xfrm>
        </p:spPr>
        <p:txBody>
          <a:bodyPr>
            <a:normAutofit/>
          </a:bodyPr>
          <a:lstStyle/>
          <a:p>
            <a:r>
              <a:rPr lang="en-US" sz="3600" dirty="0">
                <a:solidFill>
                  <a:schemeClr val="tx1"/>
                </a:solidFill>
              </a:rPr>
              <a:t>Aggression theories and prosocial </a:t>
            </a:r>
            <a:r>
              <a:rPr lang="en-US" sz="3600" dirty="0" err="1">
                <a:solidFill>
                  <a:schemeClr val="tx1"/>
                </a:solidFill>
              </a:rPr>
              <a:t>Behaviour</a:t>
            </a:r>
            <a:endParaRPr lang="en-US" sz="3600" dirty="0">
              <a:solidFill>
                <a:schemeClr val="tx1"/>
              </a:solidFill>
            </a:endParaRP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6033793" y="3995988"/>
            <a:ext cx="4775075" cy="559656"/>
          </a:xfrm>
        </p:spPr>
        <p:txBody>
          <a:bodyPr>
            <a:normAutofit fontScale="92500" lnSpcReduction="20000"/>
          </a:bodyPr>
          <a:lstStyle/>
          <a:p>
            <a:pPr>
              <a:spcAft>
                <a:spcPts val="600"/>
              </a:spcAft>
            </a:pPr>
            <a:r>
              <a:rPr lang="en-US" dirty="0">
                <a:solidFill>
                  <a:schemeClr val="tx1"/>
                </a:solidFill>
              </a:rPr>
              <a:t>Part 2 - Week 8 – BMHP4019 Psychology in health and social care</a:t>
            </a:r>
          </a:p>
        </p:txBody>
      </p:sp>
    </p:spTree>
    <p:extLst>
      <p:ext uri="{BB962C8B-B14F-4D97-AF65-F5344CB8AC3E}">
        <p14:creationId xmlns:p14="http://schemas.microsoft.com/office/powerpoint/2010/main" val="258428075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0AB91E-5750-40DF-B9BF-1905677AFC68}"/>
              </a:ext>
            </a:extLst>
          </p:cNvPr>
          <p:cNvSpPr>
            <a:spLocks noGrp="1"/>
          </p:cNvSpPr>
          <p:nvPr>
            <p:ph type="title"/>
          </p:nvPr>
        </p:nvSpPr>
        <p:spPr/>
        <p:txBody>
          <a:bodyPr/>
          <a:lstStyle/>
          <a:p>
            <a:r>
              <a:rPr lang="en-GB" dirty="0"/>
              <a:t>Prosocial Behaviour </a:t>
            </a:r>
          </a:p>
        </p:txBody>
      </p:sp>
      <p:sp>
        <p:nvSpPr>
          <p:cNvPr id="3" name="Content Placeholder 2">
            <a:extLst>
              <a:ext uri="{FF2B5EF4-FFF2-40B4-BE49-F238E27FC236}">
                <a16:creationId xmlns:a16="http://schemas.microsoft.com/office/drawing/2014/main" id="{5118DA33-F098-4B04-85A6-901DC5DA0D18}"/>
              </a:ext>
            </a:extLst>
          </p:cNvPr>
          <p:cNvSpPr>
            <a:spLocks noGrp="1"/>
          </p:cNvSpPr>
          <p:nvPr>
            <p:ph idx="1"/>
          </p:nvPr>
        </p:nvSpPr>
        <p:spPr/>
        <p:txBody>
          <a:bodyPr/>
          <a:lstStyle/>
          <a:p>
            <a:r>
              <a:rPr lang="en-GB" sz="1800" dirty="0"/>
              <a:t>Prosocial behaviour can occur at different social levels: </a:t>
            </a:r>
          </a:p>
          <a:p>
            <a:endParaRPr lang="en-GB" dirty="0"/>
          </a:p>
        </p:txBody>
      </p:sp>
      <p:sp>
        <p:nvSpPr>
          <p:cNvPr id="11" name="Straight Connector 10">
            <a:extLst>
              <a:ext uri="{FF2B5EF4-FFF2-40B4-BE49-F238E27FC236}">
                <a16:creationId xmlns:a16="http://schemas.microsoft.com/office/drawing/2014/main" id="{CB441578-D32C-48C7-9B38-3F232124F086}"/>
              </a:ext>
            </a:extLst>
          </p:cNvPr>
          <p:cNvSpPr/>
          <p:nvPr/>
        </p:nvSpPr>
        <p:spPr>
          <a:xfrm>
            <a:off x="715617" y="6138212"/>
            <a:ext cx="9444383" cy="0"/>
          </a:xfrm>
          <a:prstGeom prst="line">
            <a:avLst/>
          </a:prstGeom>
        </p:spPr>
        <p:style>
          <a:lnRef idx="2">
            <a:schemeClr val="accent3">
              <a:hueOff val="0"/>
              <a:satOff val="0"/>
              <a:lumOff val="0"/>
              <a:alphaOff val="0"/>
            </a:schemeClr>
          </a:lnRef>
          <a:fillRef idx="0">
            <a:schemeClr val="accent3">
              <a:hueOff val="0"/>
              <a:satOff val="0"/>
              <a:lumOff val="0"/>
              <a:alphaOff val="0"/>
            </a:schemeClr>
          </a:fillRef>
          <a:effectRef idx="0">
            <a:schemeClr val="accent3">
              <a:hueOff val="0"/>
              <a:satOff val="0"/>
              <a:lumOff val="0"/>
              <a:alphaOff val="0"/>
            </a:schemeClr>
          </a:effectRef>
          <a:fontRef idx="minor">
            <a:schemeClr val="tx1">
              <a:hueOff val="0"/>
              <a:satOff val="0"/>
              <a:lumOff val="0"/>
              <a:alphaOff val="0"/>
            </a:schemeClr>
          </a:fontRef>
        </p:style>
      </p:sp>
      <p:sp>
        <p:nvSpPr>
          <p:cNvPr id="12" name="Straight Connector 11">
            <a:extLst>
              <a:ext uri="{FF2B5EF4-FFF2-40B4-BE49-F238E27FC236}">
                <a16:creationId xmlns:a16="http://schemas.microsoft.com/office/drawing/2014/main" id="{92C5E143-AE70-4DF3-BF8F-258E8BFE7D93}"/>
              </a:ext>
            </a:extLst>
          </p:cNvPr>
          <p:cNvSpPr/>
          <p:nvPr/>
        </p:nvSpPr>
        <p:spPr>
          <a:xfrm>
            <a:off x="715617" y="4929977"/>
            <a:ext cx="9444383" cy="0"/>
          </a:xfrm>
          <a:prstGeom prst="line">
            <a:avLst/>
          </a:prstGeom>
        </p:spPr>
        <p:style>
          <a:lnRef idx="2">
            <a:schemeClr val="accent3">
              <a:hueOff val="0"/>
              <a:satOff val="0"/>
              <a:lumOff val="0"/>
              <a:alphaOff val="0"/>
            </a:schemeClr>
          </a:lnRef>
          <a:fillRef idx="0">
            <a:schemeClr val="accent3">
              <a:hueOff val="0"/>
              <a:satOff val="0"/>
              <a:lumOff val="0"/>
              <a:alphaOff val="0"/>
            </a:schemeClr>
          </a:fillRef>
          <a:effectRef idx="0">
            <a:schemeClr val="accent3">
              <a:hueOff val="0"/>
              <a:satOff val="0"/>
              <a:lumOff val="0"/>
              <a:alphaOff val="0"/>
            </a:schemeClr>
          </a:effectRef>
          <a:fontRef idx="minor">
            <a:schemeClr val="tx1">
              <a:hueOff val="0"/>
              <a:satOff val="0"/>
              <a:lumOff val="0"/>
              <a:alphaOff val="0"/>
            </a:schemeClr>
          </a:fontRef>
        </p:style>
      </p:sp>
      <p:sp>
        <p:nvSpPr>
          <p:cNvPr id="13" name="Straight Connector 12">
            <a:extLst>
              <a:ext uri="{FF2B5EF4-FFF2-40B4-BE49-F238E27FC236}">
                <a16:creationId xmlns:a16="http://schemas.microsoft.com/office/drawing/2014/main" id="{70EA6A8B-ADBE-4E79-9B99-547B15A3AA00}"/>
              </a:ext>
            </a:extLst>
          </p:cNvPr>
          <p:cNvSpPr/>
          <p:nvPr/>
        </p:nvSpPr>
        <p:spPr>
          <a:xfrm>
            <a:off x="715617" y="3721742"/>
            <a:ext cx="9444383" cy="0"/>
          </a:xfrm>
          <a:prstGeom prst="line">
            <a:avLst/>
          </a:prstGeom>
        </p:spPr>
        <p:style>
          <a:lnRef idx="2">
            <a:schemeClr val="accent3">
              <a:hueOff val="0"/>
              <a:satOff val="0"/>
              <a:lumOff val="0"/>
              <a:alphaOff val="0"/>
            </a:schemeClr>
          </a:lnRef>
          <a:fillRef idx="0">
            <a:schemeClr val="accent3">
              <a:hueOff val="0"/>
              <a:satOff val="0"/>
              <a:lumOff val="0"/>
              <a:alphaOff val="0"/>
            </a:schemeClr>
          </a:fillRef>
          <a:effectRef idx="0">
            <a:schemeClr val="accent3">
              <a:hueOff val="0"/>
              <a:satOff val="0"/>
              <a:lumOff val="0"/>
              <a:alphaOff val="0"/>
            </a:schemeClr>
          </a:effectRef>
          <a:fontRef idx="minor">
            <a:schemeClr val="tx1">
              <a:hueOff val="0"/>
              <a:satOff val="0"/>
              <a:lumOff val="0"/>
              <a:alphaOff val="0"/>
            </a:schemeClr>
          </a:fontRef>
        </p:style>
      </p:sp>
      <p:sp>
        <p:nvSpPr>
          <p:cNvPr id="14" name="Rectangle 13">
            <a:extLst>
              <a:ext uri="{FF2B5EF4-FFF2-40B4-BE49-F238E27FC236}">
                <a16:creationId xmlns:a16="http://schemas.microsoft.com/office/drawing/2014/main" id="{7DAAAF55-83EB-494B-A319-036C68F47CF8}"/>
              </a:ext>
            </a:extLst>
          </p:cNvPr>
          <p:cNvSpPr/>
          <p:nvPr/>
        </p:nvSpPr>
        <p:spPr>
          <a:xfrm>
            <a:off x="3171156" y="2571042"/>
            <a:ext cx="6988843" cy="1150700"/>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15" name="Freeform: Shape 14">
            <a:extLst>
              <a:ext uri="{FF2B5EF4-FFF2-40B4-BE49-F238E27FC236}">
                <a16:creationId xmlns:a16="http://schemas.microsoft.com/office/drawing/2014/main" id="{172C28D9-E173-44D4-8C9E-82BA1E3CDE8F}"/>
              </a:ext>
            </a:extLst>
          </p:cNvPr>
          <p:cNvSpPr/>
          <p:nvPr/>
        </p:nvSpPr>
        <p:spPr>
          <a:xfrm>
            <a:off x="715617" y="2571042"/>
            <a:ext cx="2455539" cy="1150700"/>
          </a:xfrm>
          <a:custGeom>
            <a:avLst/>
            <a:gdLst>
              <a:gd name="connsiteX0" fmla="*/ 191822 w 2455539"/>
              <a:gd name="connsiteY0" fmla="*/ 0 h 1150700"/>
              <a:gd name="connsiteX1" fmla="*/ 2263717 w 2455539"/>
              <a:gd name="connsiteY1" fmla="*/ 0 h 1150700"/>
              <a:gd name="connsiteX2" fmla="*/ 2455539 w 2455539"/>
              <a:gd name="connsiteY2" fmla="*/ 191822 h 1150700"/>
              <a:gd name="connsiteX3" fmla="*/ 2455539 w 2455539"/>
              <a:gd name="connsiteY3" fmla="*/ 1150700 h 1150700"/>
              <a:gd name="connsiteX4" fmla="*/ 2455539 w 2455539"/>
              <a:gd name="connsiteY4" fmla="*/ 1150700 h 1150700"/>
              <a:gd name="connsiteX5" fmla="*/ 0 w 2455539"/>
              <a:gd name="connsiteY5" fmla="*/ 1150700 h 1150700"/>
              <a:gd name="connsiteX6" fmla="*/ 0 w 2455539"/>
              <a:gd name="connsiteY6" fmla="*/ 1150700 h 1150700"/>
              <a:gd name="connsiteX7" fmla="*/ 0 w 2455539"/>
              <a:gd name="connsiteY7" fmla="*/ 191822 h 1150700"/>
              <a:gd name="connsiteX8" fmla="*/ 191822 w 2455539"/>
              <a:gd name="connsiteY8" fmla="*/ 0 h 1150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55539" h="1150700">
                <a:moveTo>
                  <a:pt x="191822" y="0"/>
                </a:moveTo>
                <a:lnTo>
                  <a:pt x="2263717" y="0"/>
                </a:lnTo>
                <a:cubicBezTo>
                  <a:pt x="2369657" y="0"/>
                  <a:pt x="2455539" y="85882"/>
                  <a:pt x="2455539" y="191822"/>
                </a:cubicBezTo>
                <a:lnTo>
                  <a:pt x="2455539" y="1150700"/>
                </a:lnTo>
                <a:lnTo>
                  <a:pt x="2455539" y="1150700"/>
                </a:lnTo>
                <a:lnTo>
                  <a:pt x="0" y="1150700"/>
                </a:lnTo>
                <a:lnTo>
                  <a:pt x="0" y="1150700"/>
                </a:lnTo>
                <a:lnTo>
                  <a:pt x="0" y="191822"/>
                </a:lnTo>
                <a:cubicBezTo>
                  <a:pt x="0" y="85882"/>
                  <a:pt x="85882" y="0"/>
                  <a:pt x="191822" y="0"/>
                </a:cubicBezTo>
                <a:close/>
              </a:path>
            </a:pathLst>
          </a:custGeom>
        </p:spPr>
        <p:style>
          <a:lnRef idx="2">
            <a:schemeClr val="accent3">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155243" tIns="155243" rIns="155243" bIns="99060" numCol="1" spcCol="1270" anchor="ctr" anchorCtr="0">
            <a:noAutofit/>
          </a:bodyPr>
          <a:lstStyle/>
          <a:p>
            <a:pPr marL="0" lvl="0" indent="0" algn="ctr" defTabSz="2311400">
              <a:lnSpc>
                <a:spcPct val="90000"/>
              </a:lnSpc>
              <a:spcBef>
                <a:spcPct val="0"/>
              </a:spcBef>
              <a:spcAft>
                <a:spcPct val="35000"/>
              </a:spcAft>
              <a:buNone/>
            </a:pPr>
            <a:r>
              <a:rPr lang="en-GB" sz="5200" kern="1200" dirty="0"/>
              <a:t>Meso  </a:t>
            </a:r>
          </a:p>
        </p:txBody>
      </p:sp>
      <p:sp>
        <p:nvSpPr>
          <p:cNvPr id="16" name="Rectangle 15">
            <a:extLst>
              <a:ext uri="{FF2B5EF4-FFF2-40B4-BE49-F238E27FC236}">
                <a16:creationId xmlns:a16="http://schemas.microsoft.com/office/drawing/2014/main" id="{B37C13D9-7E6C-4C71-9A21-B821525CDF17}"/>
              </a:ext>
            </a:extLst>
          </p:cNvPr>
          <p:cNvSpPr/>
          <p:nvPr/>
        </p:nvSpPr>
        <p:spPr>
          <a:xfrm>
            <a:off x="3171156" y="3779277"/>
            <a:ext cx="6988843" cy="1150700"/>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17" name="Freeform: Shape 16">
            <a:extLst>
              <a:ext uri="{FF2B5EF4-FFF2-40B4-BE49-F238E27FC236}">
                <a16:creationId xmlns:a16="http://schemas.microsoft.com/office/drawing/2014/main" id="{7EDEC030-82DD-4F1C-BF15-4B26EBD085CD}"/>
              </a:ext>
            </a:extLst>
          </p:cNvPr>
          <p:cNvSpPr/>
          <p:nvPr/>
        </p:nvSpPr>
        <p:spPr>
          <a:xfrm>
            <a:off x="715617" y="3779277"/>
            <a:ext cx="2455539" cy="1150700"/>
          </a:xfrm>
          <a:custGeom>
            <a:avLst/>
            <a:gdLst>
              <a:gd name="connsiteX0" fmla="*/ 191822 w 2455539"/>
              <a:gd name="connsiteY0" fmla="*/ 0 h 1150700"/>
              <a:gd name="connsiteX1" fmla="*/ 2263717 w 2455539"/>
              <a:gd name="connsiteY1" fmla="*/ 0 h 1150700"/>
              <a:gd name="connsiteX2" fmla="*/ 2455539 w 2455539"/>
              <a:gd name="connsiteY2" fmla="*/ 191822 h 1150700"/>
              <a:gd name="connsiteX3" fmla="*/ 2455539 w 2455539"/>
              <a:gd name="connsiteY3" fmla="*/ 1150700 h 1150700"/>
              <a:gd name="connsiteX4" fmla="*/ 2455539 w 2455539"/>
              <a:gd name="connsiteY4" fmla="*/ 1150700 h 1150700"/>
              <a:gd name="connsiteX5" fmla="*/ 0 w 2455539"/>
              <a:gd name="connsiteY5" fmla="*/ 1150700 h 1150700"/>
              <a:gd name="connsiteX6" fmla="*/ 0 w 2455539"/>
              <a:gd name="connsiteY6" fmla="*/ 1150700 h 1150700"/>
              <a:gd name="connsiteX7" fmla="*/ 0 w 2455539"/>
              <a:gd name="connsiteY7" fmla="*/ 191822 h 1150700"/>
              <a:gd name="connsiteX8" fmla="*/ 191822 w 2455539"/>
              <a:gd name="connsiteY8" fmla="*/ 0 h 1150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55539" h="1150700">
                <a:moveTo>
                  <a:pt x="191822" y="0"/>
                </a:moveTo>
                <a:lnTo>
                  <a:pt x="2263717" y="0"/>
                </a:lnTo>
                <a:cubicBezTo>
                  <a:pt x="2369657" y="0"/>
                  <a:pt x="2455539" y="85882"/>
                  <a:pt x="2455539" y="191822"/>
                </a:cubicBezTo>
                <a:lnTo>
                  <a:pt x="2455539" y="1150700"/>
                </a:lnTo>
                <a:lnTo>
                  <a:pt x="2455539" y="1150700"/>
                </a:lnTo>
                <a:lnTo>
                  <a:pt x="0" y="1150700"/>
                </a:lnTo>
                <a:lnTo>
                  <a:pt x="0" y="1150700"/>
                </a:lnTo>
                <a:lnTo>
                  <a:pt x="0" y="191822"/>
                </a:lnTo>
                <a:cubicBezTo>
                  <a:pt x="0" y="85882"/>
                  <a:pt x="85882" y="0"/>
                  <a:pt x="191822" y="0"/>
                </a:cubicBezTo>
                <a:close/>
              </a:path>
            </a:pathLst>
          </a:custGeom>
        </p:spPr>
        <p:style>
          <a:lnRef idx="2">
            <a:schemeClr val="accent3">
              <a:hueOff val="-4340306"/>
              <a:satOff val="21273"/>
              <a:lumOff val="8138"/>
              <a:alphaOff val="0"/>
            </a:schemeClr>
          </a:lnRef>
          <a:fillRef idx="1">
            <a:schemeClr val="accent3">
              <a:hueOff val="-4340306"/>
              <a:satOff val="21273"/>
              <a:lumOff val="8138"/>
              <a:alphaOff val="0"/>
            </a:schemeClr>
          </a:fillRef>
          <a:effectRef idx="0">
            <a:schemeClr val="accent3">
              <a:hueOff val="-4340306"/>
              <a:satOff val="21273"/>
              <a:lumOff val="8138"/>
              <a:alphaOff val="0"/>
            </a:schemeClr>
          </a:effectRef>
          <a:fontRef idx="minor">
            <a:schemeClr val="lt1"/>
          </a:fontRef>
        </p:style>
        <p:txBody>
          <a:bodyPr spcFirstLastPara="0" vert="horz" wrap="square" lIns="155243" tIns="155243" rIns="155243" bIns="99060" numCol="1" spcCol="1270" anchor="ctr" anchorCtr="0">
            <a:noAutofit/>
          </a:bodyPr>
          <a:lstStyle/>
          <a:p>
            <a:pPr marL="0" lvl="0" indent="0" algn="ctr" defTabSz="2311400">
              <a:lnSpc>
                <a:spcPct val="90000"/>
              </a:lnSpc>
              <a:spcBef>
                <a:spcPct val="0"/>
              </a:spcBef>
              <a:spcAft>
                <a:spcPct val="35000"/>
              </a:spcAft>
              <a:buNone/>
            </a:pPr>
            <a:r>
              <a:rPr lang="en-GB" sz="5200" kern="1200" dirty="0"/>
              <a:t>Micro</a:t>
            </a:r>
          </a:p>
        </p:txBody>
      </p:sp>
      <p:sp>
        <p:nvSpPr>
          <p:cNvPr id="18" name="Rectangle 17">
            <a:extLst>
              <a:ext uri="{FF2B5EF4-FFF2-40B4-BE49-F238E27FC236}">
                <a16:creationId xmlns:a16="http://schemas.microsoft.com/office/drawing/2014/main" id="{D923CAB4-D2D0-44C5-A425-2744694CE51A}"/>
              </a:ext>
            </a:extLst>
          </p:cNvPr>
          <p:cNvSpPr/>
          <p:nvPr/>
        </p:nvSpPr>
        <p:spPr>
          <a:xfrm>
            <a:off x="3171156" y="4987512"/>
            <a:ext cx="6988843" cy="1150700"/>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19" name="Freeform: Shape 18">
            <a:extLst>
              <a:ext uri="{FF2B5EF4-FFF2-40B4-BE49-F238E27FC236}">
                <a16:creationId xmlns:a16="http://schemas.microsoft.com/office/drawing/2014/main" id="{7714035E-2CFB-480B-84D2-BF949BD01C29}"/>
              </a:ext>
            </a:extLst>
          </p:cNvPr>
          <p:cNvSpPr/>
          <p:nvPr/>
        </p:nvSpPr>
        <p:spPr>
          <a:xfrm>
            <a:off x="715617" y="4987512"/>
            <a:ext cx="2455539" cy="1150700"/>
          </a:xfrm>
          <a:custGeom>
            <a:avLst/>
            <a:gdLst>
              <a:gd name="connsiteX0" fmla="*/ 191822 w 2455539"/>
              <a:gd name="connsiteY0" fmla="*/ 0 h 1150700"/>
              <a:gd name="connsiteX1" fmla="*/ 2263717 w 2455539"/>
              <a:gd name="connsiteY1" fmla="*/ 0 h 1150700"/>
              <a:gd name="connsiteX2" fmla="*/ 2455539 w 2455539"/>
              <a:gd name="connsiteY2" fmla="*/ 191822 h 1150700"/>
              <a:gd name="connsiteX3" fmla="*/ 2455539 w 2455539"/>
              <a:gd name="connsiteY3" fmla="*/ 1150700 h 1150700"/>
              <a:gd name="connsiteX4" fmla="*/ 2455539 w 2455539"/>
              <a:gd name="connsiteY4" fmla="*/ 1150700 h 1150700"/>
              <a:gd name="connsiteX5" fmla="*/ 0 w 2455539"/>
              <a:gd name="connsiteY5" fmla="*/ 1150700 h 1150700"/>
              <a:gd name="connsiteX6" fmla="*/ 0 w 2455539"/>
              <a:gd name="connsiteY6" fmla="*/ 1150700 h 1150700"/>
              <a:gd name="connsiteX7" fmla="*/ 0 w 2455539"/>
              <a:gd name="connsiteY7" fmla="*/ 191822 h 1150700"/>
              <a:gd name="connsiteX8" fmla="*/ 191822 w 2455539"/>
              <a:gd name="connsiteY8" fmla="*/ 0 h 1150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55539" h="1150700">
                <a:moveTo>
                  <a:pt x="191822" y="0"/>
                </a:moveTo>
                <a:lnTo>
                  <a:pt x="2263717" y="0"/>
                </a:lnTo>
                <a:cubicBezTo>
                  <a:pt x="2369657" y="0"/>
                  <a:pt x="2455539" y="85882"/>
                  <a:pt x="2455539" y="191822"/>
                </a:cubicBezTo>
                <a:lnTo>
                  <a:pt x="2455539" y="1150700"/>
                </a:lnTo>
                <a:lnTo>
                  <a:pt x="2455539" y="1150700"/>
                </a:lnTo>
                <a:lnTo>
                  <a:pt x="0" y="1150700"/>
                </a:lnTo>
                <a:lnTo>
                  <a:pt x="0" y="1150700"/>
                </a:lnTo>
                <a:lnTo>
                  <a:pt x="0" y="191822"/>
                </a:lnTo>
                <a:cubicBezTo>
                  <a:pt x="0" y="85882"/>
                  <a:pt x="85882" y="0"/>
                  <a:pt x="191822" y="0"/>
                </a:cubicBezTo>
                <a:close/>
              </a:path>
            </a:pathLst>
          </a:custGeom>
        </p:spPr>
        <p:style>
          <a:lnRef idx="2">
            <a:schemeClr val="accent3">
              <a:hueOff val="-8680613"/>
              <a:satOff val="42546"/>
              <a:lumOff val="16275"/>
              <a:alphaOff val="0"/>
            </a:schemeClr>
          </a:lnRef>
          <a:fillRef idx="1">
            <a:schemeClr val="accent3">
              <a:hueOff val="-8680613"/>
              <a:satOff val="42546"/>
              <a:lumOff val="16275"/>
              <a:alphaOff val="0"/>
            </a:schemeClr>
          </a:fillRef>
          <a:effectRef idx="0">
            <a:schemeClr val="accent3">
              <a:hueOff val="-8680613"/>
              <a:satOff val="42546"/>
              <a:lumOff val="16275"/>
              <a:alphaOff val="0"/>
            </a:schemeClr>
          </a:effectRef>
          <a:fontRef idx="minor">
            <a:schemeClr val="lt1"/>
          </a:fontRef>
        </p:style>
        <p:txBody>
          <a:bodyPr spcFirstLastPara="0" vert="horz" wrap="square" lIns="155243" tIns="155243" rIns="155243" bIns="99060" numCol="1" spcCol="1270" anchor="ctr" anchorCtr="0">
            <a:noAutofit/>
          </a:bodyPr>
          <a:lstStyle/>
          <a:p>
            <a:pPr marL="0" lvl="0" indent="0" algn="ctr" defTabSz="2311400">
              <a:lnSpc>
                <a:spcPct val="90000"/>
              </a:lnSpc>
              <a:spcBef>
                <a:spcPct val="0"/>
              </a:spcBef>
              <a:spcAft>
                <a:spcPct val="35000"/>
              </a:spcAft>
              <a:buNone/>
            </a:pPr>
            <a:r>
              <a:rPr lang="en-GB" sz="5200" kern="1200" dirty="0"/>
              <a:t>Macro</a:t>
            </a:r>
          </a:p>
        </p:txBody>
      </p:sp>
      <p:sp>
        <p:nvSpPr>
          <p:cNvPr id="5" name="TextBox 4">
            <a:extLst>
              <a:ext uri="{FF2B5EF4-FFF2-40B4-BE49-F238E27FC236}">
                <a16:creationId xmlns:a16="http://schemas.microsoft.com/office/drawing/2014/main" id="{86D4EBFD-2E9B-4020-B616-8471B8EF25F2}"/>
              </a:ext>
            </a:extLst>
          </p:cNvPr>
          <p:cNvSpPr txBox="1"/>
          <p:nvPr/>
        </p:nvSpPr>
        <p:spPr>
          <a:xfrm>
            <a:off x="3366052" y="2676939"/>
            <a:ext cx="6573078" cy="923330"/>
          </a:xfrm>
          <a:prstGeom prst="rect">
            <a:avLst/>
          </a:prstGeom>
          <a:noFill/>
        </p:spPr>
        <p:txBody>
          <a:bodyPr wrap="square" rtlCol="0">
            <a:spAutoFit/>
          </a:bodyPr>
          <a:lstStyle/>
          <a:p>
            <a:r>
              <a:rPr lang="en-GB" dirty="0"/>
              <a:t>Interpersonal level, </a:t>
            </a:r>
          </a:p>
          <a:p>
            <a:r>
              <a:rPr lang="en-GB" dirty="0"/>
              <a:t>For example – one person </a:t>
            </a:r>
            <a:r>
              <a:rPr lang="en-GB" i="1" dirty="0"/>
              <a:t>helping</a:t>
            </a:r>
            <a:r>
              <a:rPr lang="en-GB" dirty="0"/>
              <a:t> another person with heavy bags when </a:t>
            </a:r>
            <a:r>
              <a:rPr lang="en-GB" i="1" dirty="0"/>
              <a:t>asked</a:t>
            </a:r>
            <a:r>
              <a:rPr lang="en-GB" dirty="0"/>
              <a:t>. </a:t>
            </a:r>
          </a:p>
        </p:txBody>
      </p:sp>
      <p:sp>
        <p:nvSpPr>
          <p:cNvPr id="7" name="TextBox 6">
            <a:extLst>
              <a:ext uri="{FF2B5EF4-FFF2-40B4-BE49-F238E27FC236}">
                <a16:creationId xmlns:a16="http://schemas.microsoft.com/office/drawing/2014/main" id="{F6C37026-ADDA-4BBD-99A0-87AB406C6769}"/>
              </a:ext>
            </a:extLst>
          </p:cNvPr>
          <p:cNvSpPr txBox="1"/>
          <p:nvPr/>
        </p:nvSpPr>
        <p:spPr>
          <a:xfrm>
            <a:off x="3366052" y="3834485"/>
            <a:ext cx="6573078" cy="646331"/>
          </a:xfrm>
          <a:prstGeom prst="rect">
            <a:avLst/>
          </a:prstGeom>
          <a:noFill/>
        </p:spPr>
        <p:txBody>
          <a:bodyPr wrap="square" rtlCol="0">
            <a:spAutoFit/>
          </a:bodyPr>
          <a:lstStyle/>
          <a:p>
            <a:r>
              <a:rPr lang="en-GB" dirty="0"/>
              <a:t>Altruism </a:t>
            </a:r>
          </a:p>
          <a:p>
            <a:r>
              <a:rPr lang="en-GB" dirty="0"/>
              <a:t>For example – </a:t>
            </a:r>
            <a:r>
              <a:rPr lang="en-GB" i="1" dirty="0"/>
              <a:t>offering</a:t>
            </a:r>
            <a:r>
              <a:rPr lang="en-GB" dirty="0"/>
              <a:t> help to someone with heavy bags.</a:t>
            </a:r>
          </a:p>
        </p:txBody>
      </p:sp>
      <p:sp>
        <p:nvSpPr>
          <p:cNvPr id="9" name="TextBox 8">
            <a:extLst>
              <a:ext uri="{FF2B5EF4-FFF2-40B4-BE49-F238E27FC236}">
                <a16:creationId xmlns:a16="http://schemas.microsoft.com/office/drawing/2014/main" id="{0E47C56D-8F8E-457E-B22C-4110545193D9}"/>
              </a:ext>
            </a:extLst>
          </p:cNvPr>
          <p:cNvSpPr txBox="1"/>
          <p:nvPr/>
        </p:nvSpPr>
        <p:spPr>
          <a:xfrm>
            <a:off x="3366052" y="5150623"/>
            <a:ext cx="6793948" cy="923330"/>
          </a:xfrm>
          <a:prstGeom prst="rect">
            <a:avLst/>
          </a:prstGeom>
          <a:noFill/>
        </p:spPr>
        <p:txBody>
          <a:bodyPr wrap="square" rtlCol="0">
            <a:spAutoFit/>
          </a:bodyPr>
          <a:lstStyle/>
          <a:p>
            <a:r>
              <a:rPr lang="en-GB" dirty="0"/>
              <a:t> Helping others within society</a:t>
            </a:r>
          </a:p>
          <a:p>
            <a:r>
              <a:rPr lang="en-GB" dirty="0"/>
              <a:t>For example – </a:t>
            </a:r>
            <a:r>
              <a:rPr lang="en-GB" i="1" dirty="0"/>
              <a:t>volunteering</a:t>
            </a:r>
            <a:r>
              <a:rPr lang="en-GB" dirty="0"/>
              <a:t> as disability assistance officer at a train station </a:t>
            </a:r>
            <a:r>
              <a:rPr lang="en-GB" i="1" dirty="0"/>
              <a:t>to help different people </a:t>
            </a:r>
            <a:r>
              <a:rPr lang="en-GB" dirty="0"/>
              <a:t>with heavy bags.</a:t>
            </a:r>
          </a:p>
        </p:txBody>
      </p:sp>
    </p:spTree>
    <p:extLst>
      <p:ext uri="{BB962C8B-B14F-4D97-AF65-F5344CB8AC3E}">
        <p14:creationId xmlns:p14="http://schemas.microsoft.com/office/powerpoint/2010/main" val="15416881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5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7"/>
                                        </p:tgtEl>
                                        <p:attrNameLst>
                                          <p:attrName>style.visibility</p:attrName>
                                        </p:attrNameLst>
                                      </p:cBhvr>
                                      <p:to>
                                        <p:strVal val="visible"/>
                                      </p:to>
                                    </p:set>
                                    <p:animEffect transition="in" filter="fade">
                                      <p:cBhvr>
                                        <p:cTn id="22" dur="500"/>
                                        <p:tgtEl>
                                          <p:spTgt spid="1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500"/>
                                        <p:tgtEl>
                                          <p:spTgt spid="7"/>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9"/>
                                        </p:tgtEl>
                                        <p:attrNameLst>
                                          <p:attrName>style.visibility</p:attrName>
                                        </p:attrNameLst>
                                      </p:cBhvr>
                                      <p:to>
                                        <p:strVal val="visible"/>
                                      </p:to>
                                    </p:set>
                                    <p:animEffect transition="in" filter="fade">
                                      <p:cBhvr>
                                        <p:cTn id="32" dur="500"/>
                                        <p:tgtEl>
                                          <p:spTgt spid="19"/>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9"/>
                                        </p:tgtEl>
                                        <p:attrNameLst>
                                          <p:attrName>style.visibility</p:attrName>
                                        </p:attrNameLst>
                                      </p:cBhvr>
                                      <p:to>
                                        <p:strVal val="visible"/>
                                      </p:to>
                                    </p:set>
                                    <p:animEffect transition="in" filter="fade">
                                      <p:cBhvr>
                                        <p:cTn id="3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15" grpId="0" animBg="1"/>
      <p:bldP spid="17" grpId="0" animBg="1"/>
      <p:bldP spid="19" grpId="0" animBg="1"/>
      <p:bldP spid="5" grpId="0"/>
      <p:bldP spid="7" grpId="0"/>
      <p:bldP spid="9"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E6E51-49BA-43EE-8A0B-2CA92F573AEA}"/>
              </a:ext>
            </a:extLst>
          </p:cNvPr>
          <p:cNvSpPr>
            <a:spLocks noGrp="1"/>
          </p:cNvSpPr>
          <p:nvPr>
            <p:ph type="title"/>
          </p:nvPr>
        </p:nvSpPr>
        <p:spPr>
          <a:xfrm>
            <a:off x="516835" y="642594"/>
            <a:ext cx="10608365" cy="1371600"/>
          </a:xfrm>
        </p:spPr>
        <p:txBody>
          <a:bodyPr>
            <a:normAutofit/>
          </a:bodyPr>
          <a:lstStyle/>
          <a:p>
            <a:r>
              <a:rPr lang="en-GB" sz="3600" dirty="0"/>
              <a:t>Theories explain pro-social helping behaviour:</a:t>
            </a:r>
          </a:p>
        </p:txBody>
      </p:sp>
      <p:sp>
        <p:nvSpPr>
          <p:cNvPr id="3" name="Content Placeholder 2">
            <a:extLst>
              <a:ext uri="{FF2B5EF4-FFF2-40B4-BE49-F238E27FC236}">
                <a16:creationId xmlns:a16="http://schemas.microsoft.com/office/drawing/2014/main" id="{1EE716C3-87DE-4315-AB3F-99832C81BFAA}"/>
              </a:ext>
            </a:extLst>
          </p:cNvPr>
          <p:cNvSpPr>
            <a:spLocks noGrp="1"/>
          </p:cNvSpPr>
          <p:nvPr>
            <p:ph idx="1"/>
          </p:nvPr>
        </p:nvSpPr>
        <p:spPr>
          <a:xfrm>
            <a:off x="642730" y="2077160"/>
            <a:ext cx="10939670" cy="4138246"/>
          </a:xfrm>
        </p:spPr>
        <p:txBody>
          <a:bodyPr>
            <a:normAutofit fontScale="62500" lnSpcReduction="20000"/>
          </a:bodyPr>
          <a:lstStyle/>
          <a:p>
            <a:pPr marL="0" indent="0">
              <a:buNone/>
            </a:pPr>
            <a:r>
              <a:rPr lang="en-GB" sz="2600" b="1" dirty="0">
                <a:latin typeface="Arial" panose="020B0604020202020204" pitchFamily="34" charset="0"/>
                <a:cs typeface="Arial" panose="020B0604020202020204" pitchFamily="34" charset="0"/>
              </a:rPr>
              <a:t>Empathy-Altruism</a:t>
            </a:r>
          </a:p>
          <a:p>
            <a:r>
              <a:rPr lang="en-GB" sz="2600" dirty="0">
                <a:latin typeface="Arial" panose="020B0604020202020204" pitchFamily="34" charset="0"/>
                <a:cs typeface="Arial" panose="020B0604020202020204" pitchFamily="34" charset="0"/>
              </a:rPr>
              <a:t>It has been theorised that some prosocial acts are based on a desire to help. This is motivated by compassion which can be so strong that it can lead individuals to put themselves at risk to help others (Batson et al., 1995).</a:t>
            </a:r>
          </a:p>
          <a:p>
            <a:pPr marL="0" indent="0">
              <a:buNone/>
            </a:pPr>
            <a:r>
              <a:rPr lang="en-GB" sz="2600" b="1" dirty="0">
                <a:latin typeface="Arial" panose="020B0604020202020204" pitchFamily="34" charset="0"/>
                <a:cs typeface="Arial" panose="020B0604020202020204" pitchFamily="34" charset="0"/>
              </a:rPr>
              <a:t>Negative State Relief Model</a:t>
            </a:r>
          </a:p>
          <a:p>
            <a:r>
              <a:rPr lang="en-GB" sz="2600" dirty="0">
                <a:latin typeface="Arial" panose="020B0604020202020204" pitchFamily="34" charset="0"/>
                <a:cs typeface="Arial" panose="020B0604020202020204" pitchFamily="34" charset="0"/>
              </a:rPr>
              <a:t>Baumann, </a:t>
            </a:r>
            <a:r>
              <a:rPr lang="en-GB" sz="2600" dirty="0" err="1">
                <a:latin typeface="Arial" panose="020B0604020202020204" pitchFamily="34" charset="0"/>
                <a:cs typeface="Arial" panose="020B0604020202020204" pitchFamily="34" charset="0"/>
              </a:rPr>
              <a:t>Cialidini</a:t>
            </a:r>
            <a:r>
              <a:rPr lang="en-GB" sz="2600" dirty="0">
                <a:latin typeface="Arial" panose="020B0604020202020204" pitchFamily="34" charset="0"/>
                <a:cs typeface="Arial" panose="020B0604020202020204" pitchFamily="34" charset="0"/>
              </a:rPr>
              <a:t>, and Kenrick (1981) argued that sometimes people help to reduce negative feelings, in effect to alleviate their own distress at seeing someone who needs help. In fact, sometimes people help not to alleviate their own distress at observing the emergency, but to alleviate unrelated negative feelings and to help to improve their own mood (Dietrich &amp; Berkowitz, 1997). Therefore, prosocial behaviour is not always an altruistic act based on empathy for the victim.</a:t>
            </a:r>
          </a:p>
          <a:p>
            <a:pPr marL="0" indent="0">
              <a:buNone/>
            </a:pPr>
            <a:r>
              <a:rPr lang="en-GB" sz="2600" b="1" dirty="0">
                <a:latin typeface="Arial" panose="020B0604020202020204" pitchFamily="34" charset="0"/>
                <a:cs typeface="Arial" panose="020B0604020202020204" pitchFamily="34" charset="0"/>
              </a:rPr>
              <a:t>Empathic Joy Hypothesis</a:t>
            </a:r>
          </a:p>
          <a:p>
            <a:r>
              <a:rPr lang="en-GB" sz="2600" dirty="0">
                <a:latin typeface="Arial" panose="020B0604020202020204" pitchFamily="34" charset="0"/>
                <a:cs typeface="Arial" panose="020B0604020202020204" pitchFamily="34" charset="0"/>
              </a:rPr>
              <a:t>Smith, Keating and </a:t>
            </a:r>
            <a:r>
              <a:rPr lang="en-GB" sz="2600" dirty="0" err="1">
                <a:latin typeface="Arial" panose="020B0604020202020204" pitchFamily="34" charset="0"/>
                <a:cs typeface="Arial" panose="020B0604020202020204" pitchFamily="34" charset="0"/>
              </a:rPr>
              <a:t>Stotland</a:t>
            </a:r>
            <a:r>
              <a:rPr lang="en-GB" sz="2600" dirty="0">
                <a:latin typeface="Arial" panose="020B0604020202020204" pitchFamily="34" charset="0"/>
                <a:cs typeface="Arial" panose="020B0604020202020204" pitchFamily="34" charset="0"/>
              </a:rPr>
              <a:t> (1989) posited that individuals help others because it is rewarding and gives them a sense of accomplishment. However, this in itself is not enough to lead to pro-social behaviour. Individuals need to get positive feedback for helping others. Again, altruism and empathy play a very small role in pro-social behaviour, but to fulfil the selfish desire of the individual.</a:t>
            </a:r>
          </a:p>
          <a:p>
            <a:endParaRPr lang="en-GB" dirty="0"/>
          </a:p>
        </p:txBody>
      </p:sp>
    </p:spTree>
    <p:extLst>
      <p:ext uri="{BB962C8B-B14F-4D97-AF65-F5344CB8AC3E}">
        <p14:creationId xmlns:p14="http://schemas.microsoft.com/office/powerpoint/2010/main" val="1743940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70CD61-6B11-4369-B6AE-0E265751623E}"/>
              </a:ext>
            </a:extLst>
          </p:cNvPr>
          <p:cNvSpPr>
            <a:spLocks noGrp="1"/>
          </p:cNvSpPr>
          <p:nvPr>
            <p:ph type="title"/>
          </p:nvPr>
        </p:nvSpPr>
        <p:spPr>
          <a:xfrm>
            <a:off x="515584" y="542806"/>
            <a:ext cx="8654919" cy="1060817"/>
          </a:xfrm>
        </p:spPr>
        <p:txBody>
          <a:bodyPr anchor="b">
            <a:normAutofit/>
          </a:bodyPr>
          <a:lstStyle/>
          <a:p>
            <a:r>
              <a:rPr lang="en-GB" sz="3200" dirty="0" err="1">
                <a:latin typeface="Arial" panose="020B0604020202020204" pitchFamily="34" charset="0"/>
                <a:cs typeface="Arial" panose="020B0604020202020204" pitchFamily="34" charset="0"/>
              </a:rPr>
              <a:t>Latané</a:t>
            </a:r>
            <a:r>
              <a:rPr lang="en-GB" sz="3200" dirty="0">
                <a:latin typeface="Arial" panose="020B0604020202020204" pitchFamily="34" charset="0"/>
                <a:cs typeface="Arial" panose="020B0604020202020204" pitchFamily="34" charset="0"/>
              </a:rPr>
              <a:t> and Darley (1968) </a:t>
            </a:r>
            <a:br>
              <a:rPr lang="en-GB" sz="3200" dirty="0">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Model of Helping Behaviour</a:t>
            </a:r>
          </a:p>
        </p:txBody>
      </p:sp>
      <p:sp>
        <p:nvSpPr>
          <p:cNvPr id="3" name="Content Placeholder 2">
            <a:extLst>
              <a:ext uri="{FF2B5EF4-FFF2-40B4-BE49-F238E27FC236}">
                <a16:creationId xmlns:a16="http://schemas.microsoft.com/office/drawing/2014/main" id="{4290A49B-E9E1-46AE-A544-E09CD1B39ED7}"/>
              </a:ext>
            </a:extLst>
          </p:cNvPr>
          <p:cNvSpPr>
            <a:spLocks noGrp="1"/>
          </p:cNvSpPr>
          <p:nvPr>
            <p:ph idx="1"/>
          </p:nvPr>
        </p:nvSpPr>
        <p:spPr>
          <a:xfrm>
            <a:off x="8858718" y="675861"/>
            <a:ext cx="2665744" cy="5542059"/>
          </a:xfrm>
        </p:spPr>
        <p:txBody>
          <a:bodyPr>
            <a:normAutofit/>
          </a:bodyPr>
          <a:lstStyle/>
          <a:p>
            <a:pPr marL="0" indent="0">
              <a:buNone/>
            </a:pPr>
            <a:r>
              <a:rPr lang="en-GB" sz="2000" dirty="0">
                <a:latin typeface="Arial" panose="020B0604020202020204" pitchFamily="34" charset="0"/>
                <a:cs typeface="Arial" panose="020B0604020202020204" pitchFamily="34" charset="0"/>
              </a:rPr>
              <a:t>From their research, </a:t>
            </a:r>
            <a:r>
              <a:rPr lang="en-GB" sz="2000" dirty="0" err="1">
                <a:latin typeface="Arial" panose="020B0604020202020204" pitchFamily="34" charset="0"/>
                <a:cs typeface="Arial" panose="020B0604020202020204" pitchFamily="34" charset="0"/>
              </a:rPr>
              <a:t>Latané</a:t>
            </a:r>
            <a:r>
              <a:rPr lang="en-GB" sz="2000" dirty="0">
                <a:latin typeface="Arial" panose="020B0604020202020204" pitchFamily="34" charset="0"/>
                <a:cs typeface="Arial" panose="020B0604020202020204" pitchFamily="34" charset="0"/>
              </a:rPr>
              <a:t> and Darley devised a cognitive model of helping behaviour:</a:t>
            </a:r>
          </a:p>
          <a:p>
            <a:r>
              <a:rPr lang="en-GB" sz="1800" dirty="0">
                <a:latin typeface="Arial" panose="020B0604020202020204" pitchFamily="34" charset="0"/>
                <a:cs typeface="Arial" panose="020B0604020202020204" pitchFamily="34" charset="0"/>
              </a:rPr>
              <a:t>The individual will </a:t>
            </a:r>
            <a:r>
              <a:rPr lang="en-GB" sz="1800" u="sng" dirty="0">
                <a:latin typeface="Arial" panose="020B0604020202020204" pitchFamily="34" charset="0"/>
                <a:cs typeface="Arial" panose="020B0604020202020204" pitchFamily="34" charset="0"/>
              </a:rPr>
              <a:t>not</a:t>
            </a:r>
            <a:r>
              <a:rPr lang="en-GB" sz="1800" dirty="0">
                <a:latin typeface="Arial" panose="020B0604020202020204" pitchFamily="34" charset="0"/>
                <a:cs typeface="Arial" panose="020B0604020202020204" pitchFamily="34" charset="0"/>
              </a:rPr>
              <a:t> help if the individual fails to:</a:t>
            </a:r>
          </a:p>
          <a:p>
            <a:r>
              <a:rPr lang="en-GB" sz="1800" dirty="0">
                <a:latin typeface="Arial" panose="020B0604020202020204" pitchFamily="34" charset="0"/>
                <a:cs typeface="Arial" panose="020B0604020202020204" pitchFamily="34" charset="0"/>
              </a:rPr>
              <a:t>notice the emergency; </a:t>
            </a:r>
          </a:p>
          <a:p>
            <a:r>
              <a:rPr lang="en-GB" sz="1800" dirty="0">
                <a:latin typeface="Arial" panose="020B0604020202020204" pitchFamily="34" charset="0"/>
                <a:cs typeface="Arial" panose="020B0604020202020204" pitchFamily="34" charset="0"/>
              </a:rPr>
              <a:t>define it as an emergency;</a:t>
            </a:r>
          </a:p>
          <a:p>
            <a:r>
              <a:rPr lang="en-GB" sz="1800" dirty="0">
                <a:latin typeface="Arial" panose="020B0604020202020204" pitchFamily="34" charset="0"/>
                <a:cs typeface="Arial" panose="020B0604020202020204" pitchFamily="34" charset="0"/>
              </a:rPr>
              <a:t>assume responsibility; </a:t>
            </a:r>
          </a:p>
          <a:p>
            <a:r>
              <a:rPr lang="en-GB" sz="1800" dirty="0">
                <a:latin typeface="Arial" panose="020B0604020202020204" pitchFamily="34" charset="0"/>
                <a:cs typeface="Arial" panose="020B0604020202020204" pitchFamily="34" charset="0"/>
              </a:rPr>
              <a:t>make a decision to help; they will not help.</a:t>
            </a:r>
          </a:p>
          <a:p>
            <a:pPr marL="0" indent="0">
              <a:buNone/>
            </a:pPr>
            <a:endParaRPr lang="en-GB" sz="1600" dirty="0"/>
          </a:p>
          <a:p>
            <a:endParaRPr lang="en-GB" sz="1600" dirty="0"/>
          </a:p>
        </p:txBody>
      </p:sp>
      <p:sp>
        <p:nvSpPr>
          <p:cNvPr id="17" name="Freeform: Shape 16">
            <a:extLst>
              <a:ext uri="{FF2B5EF4-FFF2-40B4-BE49-F238E27FC236}">
                <a16:creationId xmlns:a16="http://schemas.microsoft.com/office/drawing/2014/main" id="{0F66977D-07AF-441F-8881-6E0AFEDF6FAB}"/>
              </a:ext>
            </a:extLst>
          </p:cNvPr>
          <p:cNvSpPr/>
          <p:nvPr/>
        </p:nvSpPr>
        <p:spPr>
          <a:xfrm>
            <a:off x="621896" y="2109800"/>
            <a:ext cx="1561703" cy="937021"/>
          </a:xfrm>
          <a:custGeom>
            <a:avLst/>
            <a:gdLst>
              <a:gd name="connsiteX0" fmla="*/ 0 w 1561703"/>
              <a:gd name="connsiteY0" fmla="*/ 93702 h 937021"/>
              <a:gd name="connsiteX1" fmla="*/ 93702 w 1561703"/>
              <a:gd name="connsiteY1" fmla="*/ 0 h 937021"/>
              <a:gd name="connsiteX2" fmla="*/ 1468001 w 1561703"/>
              <a:gd name="connsiteY2" fmla="*/ 0 h 937021"/>
              <a:gd name="connsiteX3" fmla="*/ 1561703 w 1561703"/>
              <a:gd name="connsiteY3" fmla="*/ 93702 h 937021"/>
              <a:gd name="connsiteX4" fmla="*/ 1561703 w 1561703"/>
              <a:gd name="connsiteY4" fmla="*/ 843319 h 937021"/>
              <a:gd name="connsiteX5" fmla="*/ 1468001 w 1561703"/>
              <a:gd name="connsiteY5" fmla="*/ 937021 h 937021"/>
              <a:gd name="connsiteX6" fmla="*/ 93702 w 1561703"/>
              <a:gd name="connsiteY6" fmla="*/ 937021 h 937021"/>
              <a:gd name="connsiteX7" fmla="*/ 0 w 1561703"/>
              <a:gd name="connsiteY7" fmla="*/ 843319 h 937021"/>
              <a:gd name="connsiteX8" fmla="*/ 0 w 1561703"/>
              <a:gd name="connsiteY8" fmla="*/ 93702 h 937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61703" h="937021">
                <a:moveTo>
                  <a:pt x="0" y="93702"/>
                </a:moveTo>
                <a:cubicBezTo>
                  <a:pt x="0" y="41952"/>
                  <a:pt x="41952" y="0"/>
                  <a:pt x="93702" y="0"/>
                </a:cubicBezTo>
                <a:lnTo>
                  <a:pt x="1468001" y="0"/>
                </a:lnTo>
                <a:cubicBezTo>
                  <a:pt x="1519751" y="0"/>
                  <a:pt x="1561703" y="41952"/>
                  <a:pt x="1561703" y="93702"/>
                </a:cubicBezTo>
                <a:lnTo>
                  <a:pt x="1561703" y="843319"/>
                </a:lnTo>
                <a:cubicBezTo>
                  <a:pt x="1561703" y="895069"/>
                  <a:pt x="1519751" y="937021"/>
                  <a:pt x="1468001" y="937021"/>
                </a:cubicBezTo>
                <a:lnTo>
                  <a:pt x="93702" y="937021"/>
                </a:lnTo>
                <a:cubicBezTo>
                  <a:pt x="41952" y="937021"/>
                  <a:pt x="0" y="895069"/>
                  <a:pt x="0" y="843319"/>
                </a:cubicBezTo>
                <a:lnTo>
                  <a:pt x="0" y="93702"/>
                </a:lnTo>
                <a:close/>
              </a:path>
            </a:pathLst>
          </a:cu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92214" tIns="92214" rIns="92214" bIns="92214" numCol="1" spcCol="1270" anchor="ctr" anchorCtr="0">
            <a:noAutofit/>
          </a:bodyPr>
          <a:lstStyle/>
          <a:p>
            <a:pPr marL="0" lvl="0" indent="0" algn="ctr" defTabSz="755650">
              <a:lnSpc>
                <a:spcPct val="90000"/>
              </a:lnSpc>
              <a:spcBef>
                <a:spcPct val="0"/>
              </a:spcBef>
              <a:spcAft>
                <a:spcPct val="35000"/>
              </a:spcAft>
              <a:buNone/>
            </a:pPr>
            <a:r>
              <a:rPr lang="en-GB" sz="1700" kern="1200" dirty="0"/>
              <a:t>Attend to what is happening</a:t>
            </a:r>
          </a:p>
        </p:txBody>
      </p:sp>
      <p:sp>
        <p:nvSpPr>
          <p:cNvPr id="18" name="Freeform: Shape 17">
            <a:extLst>
              <a:ext uri="{FF2B5EF4-FFF2-40B4-BE49-F238E27FC236}">
                <a16:creationId xmlns:a16="http://schemas.microsoft.com/office/drawing/2014/main" id="{9EE6B935-57D1-44A0-A99E-614ED0D7D86F}"/>
              </a:ext>
            </a:extLst>
          </p:cNvPr>
          <p:cNvSpPr/>
          <p:nvPr/>
        </p:nvSpPr>
        <p:spPr>
          <a:xfrm>
            <a:off x="2330399" y="2384659"/>
            <a:ext cx="331081" cy="387302"/>
          </a:xfrm>
          <a:custGeom>
            <a:avLst/>
            <a:gdLst>
              <a:gd name="connsiteX0" fmla="*/ 0 w 331081"/>
              <a:gd name="connsiteY0" fmla="*/ 77460 h 387302"/>
              <a:gd name="connsiteX1" fmla="*/ 165541 w 331081"/>
              <a:gd name="connsiteY1" fmla="*/ 77460 h 387302"/>
              <a:gd name="connsiteX2" fmla="*/ 165541 w 331081"/>
              <a:gd name="connsiteY2" fmla="*/ 0 h 387302"/>
              <a:gd name="connsiteX3" fmla="*/ 331081 w 331081"/>
              <a:gd name="connsiteY3" fmla="*/ 193651 h 387302"/>
              <a:gd name="connsiteX4" fmla="*/ 165541 w 331081"/>
              <a:gd name="connsiteY4" fmla="*/ 387302 h 387302"/>
              <a:gd name="connsiteX5" fmla="*/ 165541 w 331081"/>
              <a:gd name="connsiteY5" fmla="*/ 309842 h 387302"/>
              <a:gd name="connsiteX6" fmla="*/ 0 w 331081"/>
              <a:gd name="connsiteY6" fmla="*/ 309842 h 387302"/>
              <a:gd name="connsiteX7" fmla="*/ 0 w 331081"/>
              <a:gd name="connsiteY7" fmla="*/ 77460 h 387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1081" h="387302">
                <a:moveTo>
                  <a:pt x="0" y="77460"/>
                </a:moveTo>
                <a:lnTo>
                  <a:pt x="165541" y="77460"/>
                </a:lnTo>
                <a:lnTo>
                  <a:pt x="165541" y="0"/>
                </a:lnTo>
                <a:lnTo>
                  <a:pt x="331081" y="193651"/>
                </a:lnTo>
                <a:lnTo>
                  <a:pt x="165541" y="387302"/>
                </a:lnTo>
                <a:lnTo>
                  <a:pt x="165541" y="309842"/>
                </a:lnTo>
                <a:lnTo>
                  <a:pt x="0" y="309842"/>
                </a:lnTo>
                <a:lnTo>
                  <a:pt x="0" y="77460"/>
                </a:lnTo>
                <a:close/>
              </a:path>
            </a:pathLst>
          </a:custGeom>
        </p:spPr>
        <p:style>
          <a:lnRef idx="0">
            <a:schemeClr val="accent3">
              <a:tint val="60000"/>
              <a:hueOff val="0"/>
              <a:satOff val="0"/>
              <a:lumOff val="0"/>
              <a:alphaOff val="0"/>
            </a:schemeClr>
          </a:lnRef>
          <a:fillRef idx="1">
            <a:schemeClr val="accent3">
              <a:tint val="60000"/>
              <a:hueOff val="0"/>
              <a:satOff val="0"/>
              <a:lumOff val="0"/>
              <a:alphaOff val="0"/>
            </a:schemeClr>
          </a:fillRef>
          <a:effectRef idx="0">
            <a:schemeClr val="accent3">
              <a:tint val="60000"/>
              <a:hueOff val="0"/>
              <a:satOff val="0"/>
              <a:lumOff val="0"/>
              <a:alphaOff val="0"/>
            </a:schemeClr>
          </a:effectRef>
          <a:fontRef idx="minor">
            <a:schemeClr val="lt1"/>
          </a:fontRef>
        </p:style>
        <p:txBody>
          <a:bodyPr spcFirstLastPara="0" vert="horz" wrap="square" lIns="0" tIns="77460" rIns="99324" bIns="77460" numCol="1" spcCol="1270" anchor="ctr" anchorCtr="0">
            <a:noAutofit/>
          </a:bodyPr>
          <a:lstStyle/>
          <a:p>
            <a:pPr marL="0" lvl="0" indent="0" algn="ctr" defTabSz="622300">
              <a:lnSpc>
                <a:spcPct val="90000"/>
              </a:lnSpc>
              <a:spcBef>
                <a:spcPct val="0"/>
              </a:spcBef>
              <a:spcAft>
                <a:spcPct val="35000"/>
              </a:spcAft>
              <a:buNone/>
            </a:pPr>
            <a:endParaRPr lang="en-GB" sz="1400" kern="1200"/>
          </a:p>
        </p:txBody>
      </p:sp>
      <p:sp>
        <p:nvSpPr>
          <p:cNvPr id="19" name="Freeform: Shape 18">
            <a:extLst>
              <a:ext uri="{FF2B5EF4-FFF2-40B4-BE49-F238E27FC236}">
                <a16:creationId xmlns:a16="http://schemas.microsoft.com/office/drawing/2014/main" id="{50D479F3-77C2-4B5C-AB91-B7E7DF0B2694}"/>
              </a:ext>
            </a:extLst>
          </p:cNvPr>
          <p:cNvSpPr/>
          <p:nvPr/>
        </p:nvSpPr>
        <p:spPr>
          <a:xfrm>
            <a:off x="2787773" y="2086321"/>
            <a:ext cx="1561703" cy="937021"/>
          </a:xfrm>
          <a:custGeom>
            <a:avLst/>
            <a:gdLst>
              <a:gd name="connsiteX0" fmla="*/ 0 w 1561703"/>
              <a:gd name="connsiteY0" fmla="*/ 93702 h 937021"/>
              <a:gd name="connsiteX1" fmla="*/ 93702 w 1561703"/>
              <a:gd name="connsiteY1" fmla="*/ 0 h 937021"/>
              <a:gd name="connsiteX2" fmla="*/ 1468001 w 1561703"/>
              <a:gd name="connsiteY2" fmla="*/ 0 h 937021"/>
              <a:gd name="connsiteX3" fmla="*/ 1561703 w 1561703"/>
              <a:gd name="connsiteY3" fmla="*/ 93702 h 937021"/>
              <a:gd name="connsiteX4" fmla="*/ 1561703 w 1561703"/>
              <a:gd name="connsiteY4" fmla="*/ 843319 h 937021"/>
              <a:gd name="connsiteX5" fmla="*/ 1468001 w 1561703"/>
              <a:gd name="connsiteY5" fmla="*/ 937021 h 937021"/>
              <a:gd name="connsiteX6" fmla="*/ 93702 w 1561703"/>
              <a:gd name="connsiteY6" fmla="*/ 937021 h 937021"/>
              <a:gd name="connsiteX7" fmla="*/ 0 w 1561703"/>
              <a:gd name="connsiteY7" fmla="*/ 843319 h 937021"/>
              <a:gd name="connsiteX8" fmla="*/ 0 w 1561703"/>
              <a:gd name="connsiteY8" fmla="*/ 93702 h 937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61703" h="937021">
                <a:moveTo>
                  <a:pt x="0" y="93702"/>
                </a:moveTo>
                <a:cubicBezTo>
                  <a:pt x="0" y="41952"/>
                  <a:pt x="41952" y="0"/>
                  <a:pt x="93702" y="0"/>
                </a:cubicBezTo>
                <a:lnTo>
                  <a:pt x="1468001" y="0"/>
                </a:lnTo>
                <a:cubicBezTo>
                  <a:pt x="1519751" y="0"/>
                  <a:pt x="1561703" y="41952"/>
                  <a:pt x="1561703" y="93702"/>
                </a:cubicBezTo>
                <a:lnTo>
                  <a:pt x="1561703" y="843319"/>
                </a:lnTo>
                <a:cubicBezTo>
                  <a:pt x="1561703" y="895069"/>
                  <a:pt x="1519751" y="937021"/>
                  <a:pt x="1468001" y="937021"/>
                </a:cubicBezTo>
                <a:lnTo>
                  <a:pt x="93702" y="937021"/>
                </a:lnTo>
                <a:cubicBezTo>
                  <a:pt x="41952" y="937021"/>
                  <a:pt x="0" y="895069"/>
                  <a:pt x="0" y="843319"/>
                </a:cubicBezTo>
                <a:lnTo>
                  <a:pt x="0" y="93702"/>
                </a:lnTo>
                <a:close/>
              </a:path>
            </a:pathLst>
          </a:cu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92214" tIns="92214" rIns="92214" bIns="92214" numCol="1" spcCol="1270" anchor="ctr" anchorCtr="0">
            <a:noAutofit/>
          </a:bodyPr>
          <a:lstStyle/>
          <a:p>
            <a:pPr marL="0" lvl="0" indent="0" algn="ctr" defTabSz="755650">
              <a:lnSpc>
                <a:spcPct val="90000"/>
              </a:lnSpc>
              <a:spcBef>
                <a:spcPct val="0"/>
              </a:spcBef>
              <a:spcAft>
                <a:spcPct val="35000"/>
              </a:spcAft>
              <a:buNone/>
            </a:pPr>
            <a:r>
              <a:rPr lang="en-GB" sz="1700" kern="1200" dirty="0"/>
              <a:t>Define event as emergency</a:t>
            </a:r>
          </a:p>
        </p:txBody>
      </p:sp>
      <p:sp>
        <p:nvSpPr>
          <p:cNvPr id="20" name="Freeform: Shape 19">
            <a:extLst>
              <a:ext uri="{FF2B5EF4-FFF2-40B4-BE49-F238E27FC236}">
                <a16:creationId xmlns:a16="http://schemas.microsoft.com/office/drawing/2014/main" id="{198D30A1-C01D-4EAF-8157-B003B6C02BBA}"/>
              </a:ext>
            </a:extLst>
          </p:cNvPr>
          <p:cNvSpPr/>
          <p:nvPr/>
        </p:nvSpPr>
        <p:spPr>
          <a:xfrm>
            <a:off x="4526150" y="2384659"/>
            <a:ext cx="331081" cy="387302"/>
          </a:xfrm>
          <a:custGeom>
            <a:avLst/>
            <a:gdLst>
              <a:gd name="connsiteX0" fmla="*/ 0 w 331081"/>
              <a:gd name="connsiteY0" fmla="*/ 77460 h 387302"/>
              <a:gd name="connsiteX1" fmla="*/ 165541 w 331081"/>
              <a:gd name="connsiteY1" fmla="*/ 77460 h 387302"/>
              <a:gd name="connsiteX2" fmla="*/ 165541 w 331081"/>
              <a:gd name="connsiteY2" fmla="*/ 0 h 387302"/>
              <a:gd name="connsiteX3" fmla="*/ 331081 w 331081"/>
              <a:gd name="connsiteY3" fmla="*/ 193651 h 387302"/>
              <a:gd name="connsiteX4" fmla="*/ 165541 w 331081"/>
              <a:gd name="connsiteY4" fmla="*/ 387302 h 387302"/>
              <a:gd name="connsiteX5" fmla="*/ 165541 w 331081"/>
              <a:gd name="connsiteY5" fmla="*/ 309842 h 387302"/>
              <a:gd name="connsiteX6" fmla="*/ 0 w 331081"/>
              <a:gd name="connsiteY6" fmla="*/ 309842 h 387302"/>
              <a:gd name="connsiteX7" fmla="*/ 0 w 331081"/>
              <a:gd name="connsiteY7" fmla="*/ 77460 h 387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1081" h="387302">
                <a:moveTo>
                  <a:pt x="0" y="77460"/>
                </a:moveTo>
                <a:lnTo>
                  <a:pt x="165541" y="77460"/>
                </a:lnTo>
                <a:lnTo>
                  <a:pt x="165541" y="0"/>
                </a:lnTo>
                <a:lnTo>
                  <a:pt x="331081" y="193651"/>
                </a:lnTo>
                <a:lnTo>
                  <a:pt x="165541" y="387302"/>
                </a:lnTo>
                <a:lnTo>
                  <a:pt x="165541" y="309842"/>
                </a:lnTo>
                <a:lnTo>
                  <a:pt x="0" y="309842"/>
                </a:lnTo>
                <a:lnTo>
                  <a:pt x="0" y="77460"/>
                </a:lnTo>
                <a:close/>
              </a:path>
            </a:pathLst>
          </a:custGeom>
        </p:spPr>
        <p:style>
          <a:lnRef idx="0">
            <a:schemeClr val="accent3">
              <a:tint val="60000"/>
              <a:hueOff val="0"/>
              <a:satOff val="0"/>
              <a:lumOff val="0"/>
              <a:alphaOff val="0"/>
            </a:schemeClr>
          </a:lnRef>
          <a:fillRef idx="1">
            <a:schemeClr val="accent3">
              <a:tint val="60000"/>
              <a:hueOff val="0"/>
              <a:satOff val="0"/>
              <a:lumOff val="0"/>
              <a:alphaOff val="0"/>
            </a:schemeClr>
          </a:fillRef>
          <a:effectRef idx="0">
            <a:schemeClr val="accent3">
              <a:tint val="60000"/>
              <a:hueOff val="0"/>
              <a:satOff val="0"/>
              <a:lumOff val="0"/>
              <a:alphaOff val="0"/>
            </a:schemeClr>
          </a:effectRef>
          <a:fontRef idx="minor">
            <a:schemeClr val="lt1"/>
          </a:fontRef>
        </p:style>
        <p:txBody>
          <a:bodyPr spcFirstLastPara="0" vert="horz" wrap="square" lIns="0" tIns="77460" rIns="99324" bIns="77460" numCol="1" spcCol="1270" anchor="ctr" anchorCtr="0">
            <a:noAutofit/>
          </a:bodyPr>
          <a:lstStyle/>
          <a:p>
            <a:pPr marL="0" lvl="0" indent="0" algn="ctr" defTabSz="622300">
              <a:lnSpc>
                <a:spcPct val="90000"/>
              </a:lnSpc>
              <a:spcBef>
                <a:spcPct val="0"/>
              </a:spcBef>
              <a:spcAft>
                <a:spcPct val="35000"/>
              </a:spcAft>
              <a:buNone/>
            </a:pPr>
            <a:endParaRPr lang="en-GB" sz="1400" kern="1200"/>
          </a:p>
        </p:txBody>
      </p:sp>
      <p:sp>
        <p:nvSpPr>
          <p:cNvPr id="21" name="Freeform: Shape 20">
            <a:extLst>
              <a:ext uri="{FF2B5EF4-FFF2-40B4-BE49-F238E27FC236}">
                <a16:creationId xmlns:a16="http://schemas.microsoft.com/office/drawing/2014/main" id="{B773E121-29B0-45C5-90BF-46D9648B14D6}"/>
              </a:ext>
            </a:extLst>
          </p:cNvPr>
          <p:cNvSpPr/>
          <p:nvPr/>
        </p:nvSpPr>
        <p:spPr>
          <a:xfrm>
            <a:off x="4994660" y="2109799"/>
            <a:ext cx="1561703" cy="937021"/>
          </a:xfrm>
          <a:custGeom>
            <a:avLst/>
            <a:gdLst>
              <a:gd name="connsiteX0" fmla="*/ 0 w 1561703"/>
              <a:gd name="connsiteY0" fmla="*/ 93702 h 937021"/>
              <a:gd name="connsiteX1" fmla="*/ 93702 w 1561703"/>
              <a:gd name="connsiteY1" fmla="*/ 0 h 937021"/>
              <a:gd name="connsiteX2" fmla="*/ 1468001 w 1561703"/>
              <a:gd name="connsiteY2" fmla="*/ 0 h 937021"/>
              <a:gd name="connsiteX3" fmla="*/ 1561703 w 1561703"/>
              <a:gd name="connsiteY3" fmla="*/ 93702 h 937021"/>
              <a:gd name="connsiteX4" fmla="*/ 1561703 w 1561703"/>
              <a:gd name="connsiteY4" fmla="*/ 843319 h 937021"/>
              <a:gd name="connsiteX5" fmla="*/ 1468001 w 1561703"/>
              <a:gd name="connsiteY5" fmla="*/ 937021 h 937021"/>
              <a:gd name="connsiteX6" fmla="*/ 93702 w 1561703"/>
              <a:gd name="connsiteY6" fmla="*/ 937021 h 937021"/>
              <a:gd name="connsiteX7" fmla="*/ 0 w 1561703"/>
              <a:gd name="connsiteY7" fmla="*/ 843319 h 937021"/>
              <a:gd name="connsiteX8" fmla="*/ 0 w 1561703"/>
              <a:gd name="connsiteY8" fmla="*/ 93702 h 937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61703" h="937021">
                <a:moveTo>
                  <a:pt x="0" y="93702"/>
                </a:moveTo>
                <a:cubicBezTo>
                  <a:pt x="0" y="41952"/>
                  <a:pt x="41952" y="0"/>
                  <a:pt x="93702" y="0"/>
                </a:cubicBezTo>
                <a:lnTo>
                  <a:pt x="1468001" y="0"/>
                </a:lnTo>
                <a:cubicBezTo>
                  <a:pt x="1519751" y="0"/>
                  <a:pt x="1561703" y="41952"/>
                  <a:pt x="1561703" y="93702"/>
                </a:cubicBezTo>
                <a:lnTo>
                  <a:pt x="1561703" y="843319"/>
                </a:lnTo>
                <a:cubicBezTo>
                  <a:pt x="1561703" y="895069"/>
                  <a:pt x="1519751" y="937021"/>
                  <a:pt x="1468001" y="937021"/>
                </a:cubicBezTo>
                <a:lnTo>
                  <a:pt x="93702" y="937021"/>
                </a:lnTo>
                <a:cubicBezTo>
                  <a:pt x="41952" y="937021"/>
                  <a:pt x="0" y="895069"/>
                  <a:pt x="0" y="843319"/>
                </a:cubicBezTo>
                <a:lnTo>
                  <a:pt x="0" y="93702"/>
                </a:lnTo>
                <a:close/>
              </a:path>
            </a:pathLst>
          </a:cu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92214" tIns="92214" rIns="92214" bIns="92214" numCol="1" spcCol="1270" anchor="ctr" anchorCtr="0">
            <a:noAutofit/>
          </a:bodyPr>
          <a:lstStyle/>
          <a:p>
            <a:pPr marL="0" lvl="0" indent="0" algn="ctr" defTabSz="755650">
              <a:lnSpc>
                <a:spcPct val="90000"/>
              </a:lnSpc>
              <a:spcBef>
                <a:spcPct val="0"/>
              </a:spcBef>
              <a:spcAft>
                <a:spcPct val="35000"/>
              </a:spcAft>
              <a:buNone/>
            </a:pPr>
            <a:r>
              <a:rPr lang="en-GB" sz="1700" kern="1200" dirty="0"/>
              <a:t>Assume responsibility</a:t>
            </a:r>
          </a:p>
        </p:txBody>
      </p:sp>
      <p:sp>
        <p:nvSpPr>
          <p:cNvPr id="22" name="Freeform: Shape 21">
            <a:extLst>
              <a:ext uri="{FF2B5EF4-FFF2-40B4-BE49-F238E27FC236}">
                <a16:creationId xmlns:a16="http://schemas.microsoft.com/office/drawing/2014/main" id="{A1276F46-4FAE-4C62-A200-6B63B9DF0302}"/>
              </a:ext>
            </a:extLst>
          </p:cNvPr>
          <p:cNvSpPr/>
          <p:nvPr/>
        </p:nvSpPr>
        <p:spPr>
          <a:xfrm>
            <a:off x="6692978" y="2384659"/>
            <a:ext cx="331081" cy="387302"/>
          </a:xfrm>
          <a:custGeom>
            <a:avLst/>
            <a:gdLst>
              <a:gd name="connsiteX0" fmla="*/ 0 w 331081"/>
              <a:gd name="connsiteY0" fmla="*/ 77460 h 387302"/>
              <a:gd name="connsiteX1" fmla="*/ 165541 w 331081"/>
              <a:gd name="connsiteY1" fmla="*/ 77460 h 387302"/>
              <a:gd name="connsiteX2" fmla="*/ 165541 w 331081"/>
              <a:gd name="connsiteY2" fmla="*/ 0 h 387302"/>
              <a:gd name="connsiteX3" fmla="*/ 331081 w 331081"/>
              <a:gd name="connsiteY3" fmla="*/ 193651 h 387302"/>
              <a:gd name="connsiteX4" fmla="*/ 165541 w 331081"/>
              <a:gd name="connsiteY4" fmla="*/ 387302 h 387302"/>
              <a:gd name="connsiteX5" fmla="*/ 165541 w 331081"/>
              <a:gd name="connsiteY5" fmla="*/ 309842 h 387302"/>
              <a:gd name="connsiteX6" fmla="*/ 0 w 331081"/>
              <a:gd name="connsiteY6" fmla="*/ 309842 h 387302"/>
              <a:gd name="connsiteX7" fmla="*/ 0 w 331081"/>
              <a:gd name="connsiteY7" fmla="*/ 77460 h 387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1081" h="387302">
                <a:moveTo>
                  <a:pt x="0" y="77460"/>
                </a:moveTo>
                <a:lnTo>
                  <a:pt x="165541" y="77460"/>
                </a:lnTo>
                <a:lnTo>
                  <a:pt x="165541" y="0"/>
                </a:lnTo>
                <a:lnTo>
                  <a:pt x="331081" y="193651"/>
                </a:lnTo>
                <a:lnTo>
                  <a:pt x="165541" y="387302"/>
                </a:lnTo>
                <a:lnTo>
                  <a:pt x="165541" y="309842"/>
                </a:lnTo>
                <a:lnTo>
                  <a:pt x="0" y="309842"/>
                </a:lnTo>
                <a:lnTo>
                  <a:pt x="0" y="77460"/>
                </a:lnTo>
                <a:close/>
              </a:path>
            </a:pathLst>
          </a:custGeom>
        </p:spPr>
        <p:style>
          <a:lnRef idx="0">
            <a:schemeClr val="accent3">
              <a:tint val="60000"/>
              <a:hueOff val="0"/>
              <a:satOff val="0"/>
              <a:lumOff val="0"/>
              <a:alphaOff val="0"/>
            </a:schemeClr>
          </a:lnRef>
          <a:fillRef idx="1">
            <a:schemeClr val="accent3">
              <a:tint val="60000"/>
              <a:hueOff val="0"/>
              <a:satOff val="0"/>
              <a:lumOff val="0"/>
              <a:alphaOff val="0"/>
            </a:schemeClr>
          </a:fillRef>
          <a:effectRef idx="0">
            <a:schemeClr val="accent3">
              <a:tint val="60000"/>
              <a:hueOff val="0"/>
              <a:satOff val="0"/>
              <a:lumOff val="0"/>
              <a:alphaOff val="0"/>
            </a:schemeClr>
          </a:effectRef>
          <a:fontRef idx="minor">
            <a:schemeClr val="lt1"/>
          </a:fontRef>
        </p:style>
        <p:txBody>
          <a:bodyPr spcFirstLastPara="0" vert="horz" wrap="square" lIns="0" tIns="77460" rIns="99324" bIns="77460" numCol="1" spcCol="1270" anchor="ctr" anchorCtr="0">
            <a:noAutofit/>
          </a:bodyPr>
          <a:lstStyle/>
          <a:p>
            <a:pPr marL="0" lvl="0" indent="0" algn="ctr" defTabSz="622300">
              <a:lnSpc>
                <a:spcPct val="90000"/>
              </a:lnSpc>
              <a:spcBef>
                <a:spcPct val="0"/>
              </a:spcBef>
              <a:spcAft>
                <a:spcPct val="35000"/>
              </a:spcAft>
              <a:buNone/>
            </a:pPr>
            <a:endParaRPr lang="en-GB" sz="1400" kern="1200"/>
          </a:p>
        </p:txBody>
      </p:sp>
      <p:sp>
        <p:nvSpPr>
          <p:cNvPr id="23" name="Freeform: Shape 22">
            <a:extLst>
              <a:ext uri="{FF2B5EF4-FFF2-40B4-BE49-F238E27FC236}">
                <a16:creationId xmlns:a16="http://schemas.microsoft.com/office/drawing/2014/main" id="{EA680911-89A4-40BC-95CC-6B1D438EE2E0}"/>
              </a:ext>
            </a:extLst>
          </p:cNvPr>
          <p:cNvSpPr/>
          <p:nvPr/>
        </p:nvSpPr>
        <p:spPr>
          <a:xfrm>
            <a:off x="7160537" y="2109799"/>
            <a:ext cx="1561703" cy="937021"/>
          </a:xfrm>
          <a:custGeom>
            <a:avLst/>
            <a:gdLst>
              <a:gd name="connsiteX0" fmla="*/ 0 w 1561703"/>
              <a:gd name="connsiteY0" fmla="*/ 93702 h 937021"/>
              <a:gd name="connsiteX1" fmla="*/ 93702 w 1561703"/>
              <a:gd name="connsiteY1" fmla="*/ 0 h 937021"/>
              <a:gd name="connsiteX2" fmla="*/ 1468001 w 1561703"/>
              <a:gd name="connsiteY2" fmla="*/ 0 h 937021"/>
              <a:gd name="connsiteX3" fmla="*/ 1561703 w 1561703"/>
              <a:gd name="connsiteY3" fmla="*/ 93702 h 937021"/>
              <a:gd name="connsiteX4" fmla="*/ 1561703 w 1561703"/>
              <a:gd name="connsiteY4" fmla="*/ 843319 h 937021"/>
              <a:gd name="connsiteX5" fmla="*/ 1468001 w 1561703"/>
              <a:gd name="connsiteY5" fmla="*/ 937021 h 937021"/>
              <a:gd name="connsiteX6" fmla="*/ 93702 w 1561703"/>
              <a:gd name="connsiteY6" fmla="*/ 937021 h 937021"/>
              <a:gd name="connsiteX7" fmla="*/ 0 w 1561703"/>
              <a:gd name="connsiteY7" fmla="*/ 843319 h 937021"/>
              <a:gd name="connsiteX8" fmla="*/ 0 w 1561703"/>
              <a:gd name="connsiteY8" fmla="*/ 93702 h 937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61703" h="937021">
                <a:moveTo>
                  <a:pt x="0" y="93702"/>
                </a:moveTo>
                <a:cubicBezTo>
                  <a:pt x="0" y="41952"/>
                  <a:pt x="41952" y="0"/>
                  <a:pt x="93702" y="0"/>
                </a:cubicBezTo>
                <a:lnTo>
                  <a:pt x="1468001" y="0"/>
                </a:lnTo>
                <a:cubicBezTo>
                  <a:pt x="1519751" y="0"/>
                  <a:pt x="1561703" y="41952"/>
                  <a:pt x="1561703" y="93702"/>
                </a:cubicBezTo>
                <a:lnTo>
                  <a:pt x="1561703" y="843319"/>
                </a:lnTo>
                <a:cubicBezTo>
                  <a:pt x="1561703" y="895069"/>
                  <a:pt x="1519751" y="937021"/>
                  <a:pt x="1468001" y="937021"/>
                </a:cubicBezTo>
                <a:lnTo>
                  <a:pt x="93702" y="937021"/>
                </a:lnTo>
                <a:cubicBezTo>
                  <a:pt x="41952" y="937021"/>
                  <a:pt x="0" y="895069"/>
                  <a:pt x="0" y="843319"/>
                </a:cubicBezTo>
                <a:lnTo>
                  <a:pt x="0" y="93702"/>
                </a:lnTo>
                <a:close/>
              </a:path>
            </a:pathLst>
          </a:cu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92214" tIns="92214" rIns="92214" bIns="92214" numCol="1" spcCol="1270" anchor="ctr" anchorCtr="0">
            <a:noAutofit/>
          </a:bodyPr>
          <a:lstStyle/>
          <a:p>
            <a:pPr marL="0" lvl="0" indent="0" algn="ctr" defTabSz="755650">
              <a:lnSpc>
                <a:spcPct val="90000"/>
              </a:lnSpc>
              <a:spcBef>
                <a:spcPct val="0"/>
              </a:spcBef>
              <a:spcAft>
                <a:spcPct val="35000"/>
              </a:spcAft>
              <a:buNone/>
            </a:pPr>
            <a:r>
              <a:rPr lang="en-GB" sz="1700" kern="1200" dirty="0"/>
              <a:t>Decide what can be done</a:t>
            </a:r>
          </a:p>
        </p:txBody>
      </p:sp>
      <p:sp>
        <p:nvSpPr>
          <p:cNvPr id="24" name="Arrow: Down 23">
            <a:extLst>
              <a:ext uri="{FF2B5EF4-FFF2-40B4-BE49-F238E27FC236}">
                <a16:creationId xmlns:a16="http://schemas.microsoft.com/office/drawing/2014/main" id="{12FE25CD-7E44-426F-86CF-533E9E7C01E2}"/>
              </a:ext>
            </a:extLst>
          </p:cNvPr>
          <p:cNvSpPr/>
          <p:nvPr/>
        </p:nvSpPr>
        <p:spPr>
          <a:xfrm>
            <a:off x="4121848" y="3274722"/>
            <a:ext cx="1139687" cy="113968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Oval 24">
            <a:extLst>
              <a:ext uri="{FF2B5EF4-FFF2-40B4-BE49-F238E27FC236}">
                <a16:creationId xmlns:a16="http://schemas.microsoft.com/office/drawing/2014/main" id="{9BD37F84-3746-4485-B1C4-3F085A5A732F}"/>
              </a:ext>
            </a:extLst>
          </p:cNvPr>
          <p:cNvSpPr/>
          <p:nvPr/>
        </p:nvSpPr>
        <p:spPr>
          <a:xfrm>
            <a:off x="3856805" y="4566857"/>
            <a:ext cx="1669774" cy="176524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a:extLst>
              <a:ext uri="{FF2B5EF4-FFF2-40B4-BE49-F238E27FC236}">
                <a16:creationId xmlns:a16="http://schemas.microsoft.com/office/drawing/2014/main" id="{3D66096A-B6A0-4528-B2C7-510D6EBF05C3}"/>
              </a:ext>
            </a:extLst>
          </p:cNvPr>
          <p:cNvSpPr txBox="1"/>
          <p:nvPr/>
        </p:nvSpPr>
        <p:spPr>
          <a:xfrm>
            <a:off x="4121848" y="4871753"/>
            <a:ext cx="1139687" cy="1077218"/>
          </a:xfrm>
          <a:prstGeom prst="rect">
            <a:avLst/>
          </a:prstGeom>
          <a:noFill/>
        </p:spPr>
        <p:txBody>
          <a:bodyPr wrap="square" rtlCol="0">
            <a:spAutoFit/>
          </a:bodyPr>
          <a:lstStyle/>
          <a:p>
            <a:pPr algn="ctr"/>
            <a:r>
              <a:rPr lang="en-GB" sz="3200" dirty="0"/>
              <a:t>Give Help</a:t>
            </a:r>
          </a:p>
        </p:txBody>
      </p:sp>
    </p:spTree>
    <p:extLst>
      <p:ext uri="{BB962C8B-B14F-4D97-AF65-F5344CB8AC3E}">
        <p14:creationId xmlns:p14="http://schemas.microsoft.com/office/powerpoint/2010/main" val="194715139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8"/>
                                        </p:tgtEl>
                                        <p:attrNameLst>
                                          <p:attrName>style.visibility</p:attrName>
                                        </p:attrNameLst>
                                      </p:cBhvr>
                                      <p:to>
                                        <p:strVal val="visible"/>
                                      </p:to>
                                    </p:set>
                                    <p:animEffect transition="in" filter="fade">
                                      <p:cBhvr>
                                        <p:cTn id="12" dur="500"/>
                                        <p:tgtEl>
                                          <p:spTgt spid="18"/>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9"/>
                                        </p:tgtEl>
                                        <p:attrNameLst>
                                          <p:attrName>style.visibility</p:attrName>
                                        </p:attrNameLst>
                                      </p:cBhvr>
                                      <p:to>
                                        <p:strVal val="visible"/>
                                      </p:to>
                                    </p:set>
                                    <p:animEffect transition="in" filter="fade">
                                      <p:cBhvr>
                                        <p:cTn id="15" dur="500"/>
                                        <p:tgtEl>
                                          <p:spTgt spid="19"/>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0"/>
                                        </p:tgtEl>
                                        <p:attrNameLst>
                                          <p:attrName>style.visibility</p:attrName>
                                        </p:attrNameLst>
                                      </p:cBhvr>
                                      <p:to>
                                        <p:strVal val="visible"/>
                                      </p:to>
                                    </p:set>
                                    <p:animEffect transition="in" filter="fade">
                                      <p:cBhvr>
                                        <p:cTn id="20" dur="500"/>
                                        <p:tgtEl>
                                          <p:spTgt spid="20"/>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1"/>
                                        </p:tgtEl>
                                        <p:attrNameLst>
                                          <p:attrName>style.visibility</p:attrName>
                                        </p:attrNameLst>
                                      </p:cBhvr>
                                      <p:to>
                                        <p:strVal val="visible"/>
                                      </p:to>
                                    </p:set>
                                    <p:animEffect transition="in" filter="fade">
                                      <p:cBhvr>
                                        <p:cTn id="23" dur="500"/>
                                        <p:tgtEl>
                                          <p:spTgt spid="21"/>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2"/>
                                        </p:tgtEl>
                                        <p:attrNameLst>
                                          <p:attrName>style.visibility</p:attrName>
                                        </p:attrNameLst>
                                      </p:cBhvr>
                                      <p:to>
                                        <p:strVal val="visible"/>
                                      </p:to>
                                    </p:set>
                                    <p:animEffect transition="in" filter="fade">
                                      <p:cBhvr>
                                        <p:cTn id="28" dur="500"/>
                                        <p:tgtEl>
                                          <p:spTgt spid="22"/>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3"/>
                                        </p:tgtEl>
                                        <p:attrNameLst>
                                          <p:attrName>style.visibility</p:attrName>
                                        </p:attrNameLst>
                                      </p:cBhvr>
                                      <p:to>
                                        <p:strVal val="visible"/>
                                      </p:to>
                                    </p:set>
                                    <p:animEffect transition="in" filter="fade">
                                      <p:cBhvr>
                                        <p:cTn id="31" dur="500"/>
                                        <p:tgtEl>
                                          <p:spTgt spid="23"/>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4"/>
                                        </p:tgtEl>
                                        <p:attrNameLst>
                                          <p:attrName>style.visibility</p:attrName>
                                        </p:attrNameLst>
                                      </p:cBhvr>
                                      <p:to>
                                        <p:strVal val="visible"/>
                                      </p:to>
                                    </p:set>
                                    <p:animEffect transition="in" filter="fade">
                                      <p:cBhvr>
                                        <p:cTn id="36" dur="500"/>
                                        <p:tgtEl>
                                          <p:spTgt spid="24"/>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26"/>
                                        </p:tgtEl>
                                        <p:attrNameLst>
                                          <p:attrName>style.visibility</p:attrName>
                                        </p:attrNameLst>
                                      </p:cBhvr>
                                      <p:to>
                                        <p:strVal val="visible"/>
                                      </p:to>
                                    </p:set>
                                    <p:animEffect transition="in" filter="fade">
                                      <p:cBhvr>
                                        <p:cTn id="41" dur="500"/>
                                        <p:tgtEl>
                                          <p:spTgt spid="26"/>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25"/>
                                        </p:tgtEl>
                                        <p:attrNameLst>
                                          <p:attrName>style.visibility</p:attrName>
                                        </p:attrNameLst>
                                      </p:cBhvr>
                                      <p:to>
                                        <p:strVal val="visible"/>
                                      </p:to>
                                    </p:set>
                                    <p:animEffect transition="in" filter="fade">
                                      <p:cBhvr>
                                        <p:cTn id="44" dur="500"/>
                                        <p:tgtEl>
                                          <p:spTgt spid="25"/>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nodeType="clickEffect">
                                  <p:stCondLst>
                                    <p:cond delay="0"/>
                                  </p:stCondLst>
                                  <p:childTnLst>
                                    <p:set>
                                      <p:cBhvr>
                                        <p:cTn id="48" dur="1" fill="hold">
                                          <p:stCondLst>
                                            <p:cond delay="0"/>
                                          </p:stCondLst>
                                        </p:cTn>
                                        <p:tgtEl>
                                          <p:spTgt spid="3">
                                            <p:txEl>
                                              <p:pRg st="0" end="0"/>
                                            </p:txEl>
                                          </p:spTgt>
                                        </p:tgtEl>
                                        <p:attrNameLst>
                                          <p:attrName>style.visibility</p:attrName>
                                        </p:attrNameLst>
                                      </p:cBhvr>
                                      <p:to>
                                        <p:strVal val="visible"/>
                                      </p:to>
                                    </p:set>
                                    <p:animEffect transition="in" filter="fade">
                                      <p:cBhvr>
                                        <p:cTn id="49" dur="500"/>
                                        <p:tgtEl>
                                          <p:spTgt spid="3">
                                            <p:txEl>
                                              <p:pRg st="0" end="0"/>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10" presetClass="entr" presetSubtype="0" fill="hold" nodeType="clickEffect">
                                  <p:stCondLst>
                                    <p:cond delay="0"/>
                                  </p:stCondLst>
                                  <p:childTnLst>
                                    <p:set>
                                      <p:cBhvr>
                                        <p:cTn id="53" dur="1" fill="hold">
                                          <p:stCondLst>
                                            <p:cond delay="0"/>
                                          </p:stCondLst>
                                        </p:cTn>
                                        <p:tgtEl>
                                          <p:spTgt spid="3">
                                            <p:txEl>
                                              <p:pRg st="1" end="1"/>
                                            </p:txEl>
                                          </p:spTgt>
                                        </p:tgtEl>
                                        <p:attrNameLst>
                                          <p:attrName>style.visibility</p:attrName>
                                        </p:attrNameLst>
                                      </p:cBhvr>
                                      <p:to>
                                        <p:strVal val="visible"/>
                                      </p:to>
                                    </p:set>
                                    <p:animEffect transition="in" filter="fade">
                                      <p:cBhvr>
                                        <p:cTn id="54" dur="500"/>
                                        <p:tgtEl>
                                          <p:spTgt spid="3">
                                            <p:txEl>
                                              <p:pRg st="1" end="1"/>
                                            </p:txEl>
                                          </p:spTgt>
                                        </p:tgtEl>
                                      </p:cBhvr>
                                    </p:animEffect>
                                  </p:childTnLst>
                                </p:cTn>
                              </p:par>
                            </p:childTnLst>
                          </p:cTn>
                        </p:par>
                      </p:childTnLst>
                    </p:cTn>
                  </p:par>
                  <p:par>
                    <p:cTn id="55" fill="hold">
                      <p:stCondLst>
                        <p:cond delay="indefinite"/>
                      </p:stCondLst>
                      <p:childTnLst>
                        <p:par>
                          <p:cTn id="56" fill="hold">
                            <p:stCondLst>
                              <p:cond delay="0"/>
                            </p:stCondLst>
                            <p:childTnLst>
                              <p:par>
                                <p:cTn id="57" presetID="10" presetClass="entr" presetSubtype="0" fill="hold" nodeType="clickEffect">
                                  <p:stCondLst>
                                    <p:cond delay="0"/>
                                  </p:stCondLst>
                                  <p:childTnLst>
                                    <p:set>
                                      <p:cBhvr>
                                        <p:cTn id="58" dur="1" fill="hold">
                                          <p:stCondLst>
                                            <p:cond delay="0"/>
                                          </p:stCondLst>
                                        </p:cTn>
                                        <p:tgtEl>
                                          <p:spTgt spid="3">
                                            <p:txEl>
                                              <p:pRg st="2" end="2"/>
                                            </p:txEl>
                                          </p:spTgt>
                                        </p:tgtEl>
                                        <p:attrNameLst>
                                          <p:attrName>style.visibility</p:attrName>
                                        </p:attrNameLst>
                                      </p:cBhvr>
                                      <p:to>
                                        <p:strVal val="visible"/>
                                      </p:to>
                                    </p:set>
                                    <p:animEffect transition="in" filter="fade">
                                      <p:cBhvr>
                                        <p:cTn id="59" dur="500"/>
                                        <p:tgtEl>
                                          <p:spTgt spid="3">
                                            <p:txEl>
                                              <p:pRg st="2" end="2"/>
                                            </p:txEl>
                                          </p:spTgt>
                                        </p:tgtEl>
                                      </p:cBhvr>
                                    </p:animEffect>
                                  </p:childTnLst>
                                </p:cTn>
                              </p:par>
                            </p:childTnLst>
                          </p:cTn>
                        </p:par>
                      </p:childTnLst>
                    </p:cTn>
                  </p:par>
                  <p:par>
                    <p:cTn id="60" fill="hold">
                      <p:stCondLst>
                        <p:cond delay="indefinite"/>
                      </p:stCondLst>
                      <p:childTnLst>
                        <p:par>
                          <p:cTn id="61" fill="hold">
                            <p:stCondLst>
                              <p:cond delay="0"/>
                            </p:stCondLst>
                            <p:childTnLst>
                              <p:par>
                                <p:cTn id="62" presetID="10" presetClass="entr" presetSubtype="0" fill="hold" nodeType="clickEffect">
                                  <p:stCondLst>
                                    <p:cond delay="0"/>
                                  </p:stCondLst>
                                  <p:childTnLst>
                                    <p:set>
                                      <p:cBhvr>
                                        <p:cTn id="63" dur="1" fill="hold">
                                          <p:stCondLst>
                                            <p:cond delay="0"/>
                                          </p:stCondLst>
                                        </p:cTn>
                                        <p:tgtEl>
                                          <p:spTgt spid="3">
                                            <p:txEl>
                                              <p:pRg st="3" end="3"/>
                                            </p:txEl>
                                          </p:spTgt>
                                        </p:tgtEl>
                                        <p:attrNameLst>
                                          <p:attrName>style.visibility</p:attrName>
                                        </p:attrNameLst>
                                      </p:cBhvr>
                                      <p:to>
                                        <p:strVal val="visible"/>
                                      </p:to>
                                    </p:set>
                                    <p:animEffect transition="in" filter="fade">
                                      <p:cBhvr>
                                        <p:cTn id="64" dur="500"/>
                                        <p:tgtEl>
                                          <p:spTgt spid="3">
                                            <p:txEl>
                                              <p:pRg st="3" end="3"/>
                                            </p:txEl>
                                          </p:spTgt>
                                        </p:tgtEl>
                                      </p:cBhvr>
                                    </p:animEffect>
                                  </p:childTnLst>
                                </p:cTn>
                              </p:par>
                            </p:childTnLst>
                          </p:cTn>
                        </p:par>
                      </p:childTnLst>
                    </p:cTn>
                  </p:par>
                  <p:par>
                    <p:cTn id="65" fill="hold">
                      <p:stCondLst>
                        <p:cond delay="indefinite"/>
                      </p:stCondLst>
                      <p:childTnLst>
                        <p:par>
                          <p:cTn id="66" fill="hold">
                            <p:stCondLst>
                              <p:cond delay="0"/>
                            </p:stCondLst>
                            <p:childTnLst>
                              <p:par>
                                <p:cTn id="67" presetID="10" presetClass="entr" presetSubtype="0" fill="hold" nodeType="clickEffect">
                                  <p:stCondLst>
                                    <p:cond delay="0"/>
                                  </p:stCondLst>
                                  <p:childTnLst>
                                    <p:set>
                                      <p:cBhvr>
                                        <p:cTn id="68" dur="1" fill="hold">
                                          <p:stCondLst>
                                            <p:cond delay="0"/>
                                          </p:stCondLst>
                                        </p:cTn>
                                        <p:tgtEl>
                                          <p:spTgt spid="3">
                                            <p:txEl>
                                              <p:pRg st="4" end="4"/>
                                            </p:txEl>
                                          </p:spTgt>
                                        </p:tgtEl>
                                        <p:attrNameLst>
                                          <p:attrName>style.visibility</p:attrName>
                                        </p:attrNameLst>
                                      </p:cBhvr>
                                      <p:to>
                                        <p:strVal val="visible"/>
                                      </p:to>
                                    </p:set>
                                    <p:animEffect transition="in" filter="fade">
                                      <p:cBhvr>
                                        <p:cTn id="69" dur="500"/>
                                        <p:tgtEl>
                                          <p:spTgt spid="3">
                                            <p:txEl>
                                              <p:pRg st="4" end="4"/>
                                            </p:txEl>
                                          </p:spTgt>
                                        </p:tgtEl>
                                      </p:cBhvr>
                                    </p:animEffect>
                                  </p:childTnLst>
                                </p:cTn>
                              </p:par>
                            </p:childTnLst>
                          </p:cTn>
                        </p:par>
                      </p:childTnLst>
                    </p:cTn>
                  </p:par>
                  <p:par>
                    <p:cTn id="70" fill="hold">
                      <p:stCondLst>
                        <p:cond delay="indefinite"/>
                      </p:stCondLst>
                      <p:childTnLst>
                        <p:par>
                          <p:cTn id="71" fill="hold">
                            <p:stCondLst>
                              <p:cond delay="0"/>
                            </p:stCondLst>
                            <p:childTnLst>
                              <p:par>
                                <p:cTn id="72" presetID="10" presetClass="entr" presetSubtype="0" fill="hold" nodeType="clickEffect">
                                  <p:stCondLst>
                                    <p:cond delay="0"/>
                                  </p:stCondLst>
                                  <p:childTnLst>
                                    <p:set>
                                      <p:cBhvr>
                                        <p:cTn id="73" dur="1" fill="hold">
                                          <p:stCondLst>
                                            <p:cond delay="0"/>
                                          </p:stCondLst>
                                        </p:cTn>
                                        <p:tgtEl>
                                          <p:spTgt spid="3">
                                            <p:txEl>
                                              <p:pRg st="5" end="5"/>
                                            </p:txEl>
                                          </p:spTgt>
                                        </p:tgtEl>
                                        <p:attrNameLst>
                                          <p:attrName>style.visibility</p:attrName>
                                        </p:attrNameLst>
                                      </p:cBhvr>
                                      <p:to>
                                        <p:strVal val="visible"/>
                                      </p:to>
                                    </p:set>
                                    <p:animEffect transition="in" filter="fade">
                                      <p:cBhvr>
                                        <p:cTn id="74"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P spid="18" grpId="0" animBg="1"/>
      <p:bldP spid="19" grpId="0" animBg="1"/>
      <p:bldP spid="20" grpId="0" animBg="1"/>
      <p:bldP spid="21" grpId="0" animBg="1"/>
      <p:bldP spid="22" grpId="0" animBg="1"/>
      <p:bldP spid="23" grpId="0" animBg="1"/>
      <p:bldP spid="24" grpId="0" animBg="1"/>
      <p:bldP spid="25" grpId="0" animBg="1"/>
      <p:bldP spid="26"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56FCA4-6117-4530-9CEA-F88D44856D93}"/>
              </a:ext>
            </a:extLst>
          </p:cNvPr>
          <p:cNvSpPr>
            <a:spLocks noGrp="1"/>
          </p:cNvSpPr>
          <p:nvPr>
            <p:ph type="title"/>
          </p:nvPr>
        </p:nvSpPr>
        <p:spPr>
          <a:xfrm>
            <a:off x="8339717" y="5177689"/>
            <a:ext cx="3355942" cy="585172"/>
          </a:xfrm>
        </p:spPr>
        <p:txBody>
          <a:bodyPr vert="horz" lIns="91440" tIns="45720" rIns="91440" bIns="45720" rtlCol="0" anchor="b">
            <a:normAutofit fontScale="90000"/>
          </a:bodyPr>
          <a:lstStyle/>
          <a:p>
            <a:pPr>
              <a:lnSpc>
                <a:spcPct val="89000"/>
              </a:lnSpc>
            </a:pPr>
            <a:r>
              <a:rPr lang="en-US" sz="4400" b="1" dirty="0"/>
              <a:t>The Bystander effect </a:t>
            </a:r>
            <a:br>
              <a:rPr lang="en-US" sz="4400" b="1" dirty="0"/>
            </a:br>
            <a:br>
              <a:rPr lang="en-US" sz="2700" b="1" dirty="0">
                <a:latin typeface="Arial" panose="020B0604020202020204" pitchFamily="34" charset="0"/>
                <a:cs typeface="Arial" panose="020B0604020202020204" pitchFamily="34" charset="0"/>
              </a:rPr>
            </a:br>
            <a:r>
              <a:rPr lang="en-US" sz="2700" dirty="0">
                <a:latin typeface="Arial" panose="020B0604020202020204" pitchFamily="34" charset="0"/>
                <a:cs typeface="Arial" panose="020B0604020202020204" pitchFamily="34" charset="0"/>
              </a:rPr>
              <a:t>Does our context also affect our potential to give help?</a:t>
            </a:r>
            <a:br>
              <a:rPr lang="en-US" sz="2700" dirty="0">
                <a:latin typeface="Arial" panose="020B0604020202020204" pitchFamily="34" charset="0"/>
                <a:cs typeface="Arial" panose="020B0604020202020204" pitchFamily="34" charset="0"/>
              </a:rPr>
            </a:br>
            <a:br>
              <a:rPr lang="en-US" sz="2700" dirty="0">
                <a:latin typeface="Arial" panose="020B0604020202020204" pitchFamily="34" charset="0"/>
                <a:cs typeface="Arial" panose="020B0604020202020204" pitchFamily="34" charset="0"/>
              </a:rPr>
            </a:br>
            <a:r>
              <a:rPr lang="en-US" sz="2700" dirty="0">
                <a:latin typeface="Arial" panose="020B0604020202020204" pitchFamily="34" charset="0"/>
                <a:cs typeface="Arial" panose="020B0604020202020204" pitchFamily="34" charset="0"/>
              </a:rPr>
              <a:t> What this video and discuss. </a:t>
            </a:r>
            <a:endParaRPr lang="en-US" sz="4400" cap="all" dirty="0">
              <a:latin typeface="Arial" panose="020B0604020202020204" pitchFamily="34" charset="0"/>
              <a:cs typeface="Arial" panose="020B0604020202020204" pitchFamily="34" charset="0"/>
            </a:endParaRPr>
          </a:p>
        </p:txBody>
      </p:sp>
      <p:pic>
        <p:nvPicPr>
          <p:cNvPr id="8" name="Content Placeholder 7" descr="A picture containing building, person, sitting, young&#10;&#10;Description automatically generated">
            <a:hlinkClick r:id="rId3"/>
            <a:extLst>
              <a:ext uri="{FF2B5EF4-FFF2-40B4-BE49-F238E27FC236}">
                <a16:creationId xmlns:a16="http://schemas.microsoft.com/office/drawing/2014/main" id="{A3337BB7-8BE1-4833-BDD1-E17797DF409C}"/>
              </a:ext>
            </a:extLst>
          </p:cNvPr>
          <p:cNvPicPr>
            <a:picLocks noGrp="1" noChangeAspect="1"/>
          </p:cNvPicPr>
          <p:nvPr>
            <p:ph idx="1"/>
          </p:nvPr>
        </p:nvPicPr>
        <p:blipFill>
          <a:blip r:embed="rId4"/>
          <a:stretch>
            <a:fillRect/>
          </a:stretch>
        </p:blipFill>
        <p:spPr>
          <a:xfrm>
            <a:off x="496341" y="1589650"/>
            <a:ext cx="7194955" cy="4068420"/>
          </a:xfrm>
        </p:spPr>
      </p:pic>
    </p:spTree>
    <p:extLst>
      <p:ext uri="{BB962C8B-B14F-4D97-AF65-F5344CB8AC3E}">
        <p14:creationId xmlns:p14="http://schemas.microsoft.com/office/powerpoint/2010/main" val="16521453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4C8F8-CB2B-4B4A-AA41-E3B04F8C8E24}"/>
              </a:ext>
            </a:extLst>
          </p:cNvPr>
          <p:cNvSpPr>
            <a:spLocks noGrp="1"/>
          </p:cNvSpPr>
          <p:nvPr>
            <p:ph type="title"/>
          </p:nvPr>
        </p:nvSpPr>
        <p:spPr>
          <a:xfrm>
            <a:off x="8458200" y="607392"/>
            <a:ext cx="3161963" cy="1122934"/>
          </a:xfrm>
        </p:spPr>
        <p:txBody>
          <a:bodyPr/>
          <a:lstStyle/>
          <a:p>
            <a:r>
              <a:rPr lang="en-GB" dirty="0"/>
              <a:t>Activity – 35 minutes</a:t>
            </a:r>
          </a:p>
        </p:txBody>
      </p:sp>
      <p:pic>
        <p:nvPicPr>
          <p:cNvPr id="6" name="Content Placeholder 5" descr="Graphical user interface, text, application, email&#10;&#10;Description automatically generated">
            <a:extLst>
              <a:ext uri="{FF2B5EF4-FFF2-40B4-BE49-F238E27FC236}">
                <a16:creationId xmlns:a16="http://schemas.microsoft.com/office/drawing/2014/main" id="{73B6926A-4AEF-4126-B08B-8BDF4318497A}"/>
              </a:ext>
            </a:extLst>
          </p:cNvPr>
          <p:cNvPicPr>
            <a:picLocks noGrp="1" noChangeAspect="1"/>
          </p:cNvPicPr>
          <p:nvPr>
            <p:ph idx="1"/>
          </p:nvPr>
        </p:nvPicPr>
        <p:blipFill>
          <a:blip r:embed="rId2"/>
          <a:stretch>
            <a:fillRect/>
          </a:stretch>
        </p:blipFill>
        <p:spPr>
          <a:xfrm>
            <a:off x="685800" y="1123988"/>
            <a:ext cx="6858000" cy="4305223"/>
          </a:xfrm>
        </p:spPr>
      </p:pic>
      <p:sp>
        <p:nvSpPr>
          <p:cNvPr id="4" name="Text Placeholder 3">
            <a:extLst>
              <a:ext uri="{FF2B5EF4-FFF2-40B4-BE49-F238E27FC236}">
                <a16:creationId xmlns:a16="http://schemas.microsoft.com/office/drawing/2014/main" id="{6236CB36-F4A6-45B7-A15F-DDA1FACC43EC}"/>
              </a:ext>
            </a:extLst>
          </p:cNvPr>
          <p:cNvSpPr>
            <a:spLocks noGrp="1"/>
          </p:cNvSpPr>
          <p:nvPr>
            <p:ph type="body" sz="half" idx="2"/>
          </p:nvPr>
        </p:nvSpPr>
        <p:spPr>
          <a:xfrm>
            <a:off x="8356210" y="2011680"/>
            <a:ext cx="3432516" cy="3931920"/>
          </a:xfrm>
        </p:spPr>
        <p:txBody>
          <a:bodyPr>
            <a:normAutofit/>
          </a:bodyPr>
          <a:lstStyle/>
          <a:p>
            <a:r>
              <a:rPr lang="en-GB" dirty="0">
                <a:latin typeface="Arial" panose="020B0604020202020204" pitchFamily="34" charset="0"/>
                <a:cs typeface="Arial" panose="020B0604020202020204" pitchFamily="34" charset="0"/>
              </a:rPr>
              <a:t>Use the </a:t>
            </a:r>
            <a:r>
              <a:rPr lang="en-GB" b="1" dirty="0">
                <a:latin typeface="Arial" panose="020B0604020202020204" pitchFamily="34" charset="0"/>
                <a:cs typeface="Arial" panose="020B0604020202020204" pitchFamily="34" charset="0"/>
              </a:rPr>
              <a:t>Leganto Reading List </a:t>
            </a:r>
            <a:r>
              <a:rPr lang="en-GB" dirty="0">
                <a:latin typeface="Arial" panose="020B0604020202020204" pitchFamily="34" charset="0"/>
                <a:cs typeface="Arial" panose="020B0604020202020204" pitchFamily="34" charset="0"/>
              </a:rPr>
              <a:t>to find a book chapter or article relevant to </a:t>
            </a:r>
            <a:r>
              <a:rPr lang="en-GB" i="1" dirty="0">
                <a:latin typeface="Arial" panose="020B0604020202020204" pitchFamily="34" charset="0"/>
                <a:cs typeface="Arial" panose="020B0604020202020204" pitchFamily="34" charset="0"/>
              </a:rPr>
              <a:t>prosocial behaviour </a:t>
            </a:r>
            <a:r>
              <a:rPr lang="en-GB" dirty="0">
                <a:latin typeface="Arial" panose="020B0604020202020204" pitchFamily="34" charset="0"/>
                <a:cs typeface="Arial" panose="020B0604020202020204" pitchFamily="34" charset="0"/>
              </a:rPr>
              <a:t>and </a:t>
            </a:r>
            <a:r>
              <a:rPr lang="en-GB" i="1" dirty="0">
                <a:latin typeface="Arial" panose="020B0604020202020204" pitchFamily="34" charset="0"/>
                <a:cs typeface="Arial" panose="020B0604020202020204" pitchFamily="34" charset="0"/>
              </a:rPr>
              <a:t>theories of aggression</a:t>
            </a:r>
            <a:r>
              <a:rPr lang="en-GB" dirty="0">
                <a:latin typeface="Arial" panose="020B0604020202020204" pitchFamily="34" charset="0"/>
                <a:cs typeface="Arial" panose="020B0604020202020204" pitchFamily="34" charset="0"/>
              </a:rPr>
              <a:t>.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Take a </a:t>
            </a:r>
            <a:r>
              <a:rPr lang="en-GB" b="1" dirty="0">
                <a:latin typeface="Arial" panose="020B0604020202020204" pitchFamily="34" charset="0"/>
                <a:cs typeface="Arial" panose="020B0604020202020204" pitchFamily="34" charset="0"/>
              </a:rPr>
              <a:t>screen shot </a:t>
            </a:r>
            <a:r>
              <a:rPr lang="en-GB" dirty="0">
                <a:latin typeface="Arial" panose="020B0604020202020204" pitchFamily="34" charset="0"/>
                <a:cs typeface="Arial" panose="020B0604020202020204" pitchFamily="34" charset="0"/>
              </a:rPr>
              <a:t>of your what you find, and email to your lecturer so we can share and support each other to find relevant information. </a:t>
            </a:r>
          </a:p>
        </p:txBody>
      </p:sp>
    </p:spTree>
    <p:extLst>
      <p:ext uri="{BB962C8B-B14F-4D97-AF65-F5344CB8AC3E}">
        <p14:creationId xmlns:p14="http://schemas.microsoft.com/office/powerpoint/2010/main" val="29081310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B15F70-9C7F-404B-9480-6E1F56EA21B1}"/>
              </a:ext>
            </a:extLst>
          </p:cNvPr>
          <p:cNvSpPr>
            <a:spLocks noGrp="1"/>
          </p:cNvSpPr>
          <p:nvPr>
            <p:ph type="title"/>
          </p:nvPr>
        </p:nvSpPr>
        <p:spPr/>
        <p:txBody>
          <a:bodyPr/>
          <a:lstStyle/>
          <a:p>
            <a:r>
              <a:rPr lang="en-GB" dirty="0"/>
              <a:t>References </a:t>
            </a:r>
          </a:p>
        </p:txBody>
      </p:sp>
      <p:sp>
        <p:nvSpPr>
          <p:cNvPr id="7" name="Content Placeholder 6">
            <a:extLst>
              <a:ext uri="{FF2B5EF4-FFF2-40B4-BE49-F238E27FC236}">
                <a16:creationId xmlns:a16="http://schemas.microsoft.com/office/drawing/2014/main" id="{BB9A79CD-868F-4EFE-BD8C-F949A3590706}"/>
              </a:ext>
            </a:extLst>
          </p:cNvPr>
          <p:cNvSpPr>
            <a:spLocks noGrp="1"/>
          </p:cNvSpPr>
          <p:nvPr>
            <p:ph idx="1"/>
          </p:nvPr>
        </p:nvSpPr>
        <p:spPr>
          <a:xfrm>
            <a:off x="1066800" y="1722783"/>
            <a:ext cx="10058400" cy="4229961"/>
          </a:xfrm>
        </p:spPr>
        <p:txBody>
          <a:bodyPr>
            <a:normAutofit fontScale="92500" lnSpcReduction="10000"/>
          </a:bodyPr>
          <a:lstStyle/>
          <a:p>
            <a:pPr marL="0" indent="0">
              <a:buNone/>
            </a:pPr>
            <a:r>
              <a:rPr lang="en-GB" sz="1700" dirty="0">
                <a:latin typeface="Arial" panose="020B0604020202020204" pitchFamily="34" charset="0"/>
                <a:cs typeface="Arial" panose="020B0604020202020204" pitchFamily="34" charset="0"/>
              </a:rPr>
              <a:t>Batson, C.D., Turk, C.L., Shaw, L.L., &amp; Klein, T.R. (1995). Information function of empathic emotion. </a:t>
            </a:r>
            <a:r>
              <a:rPr lang="en-GB" sz="1700" i="1" dirty="0">
                <a:latin typeface="Arial" panose="020B0604020202020204" pitchFamily="34" charset="0"/>
                <a:cs typeface="Arial" panose="020B0604020202020204" pitchFamily="34" charset="0"/>
              </a:rPr>
              <a:t>Journal of Personality and Social Psychology</a:t>
            </a:r>
            <a:r>
              <a:rPr lang="en-GB" sz="1700" dirty="0">
                <a:latin typeface="Arial" panose="020B0604020202020204" pitchFamily="34" charset="0"/>
                <a:cs typeface="Arial" panose="020B0604020202020204" pitchFamily="34" charset="0"/>
              </a:rPr>
              <a:t>, 68(2), 300-313.</a:t>
            </a:r>
          </a:p>
          <a:p>
            <a:pPr marL="0" indent="0">
              <a:buNone/>
            </a:pPr>
            <a:r>
              <a:rPr lang="en-GB" sz="1700" dirty="0">
                <a:latin typeface="Arial" panose="020B0604020202020204" pitchFamily="34" charset="0"/>
                <a:cs typeface="Arial" panose="020B0604020202020204" pitchFamily="34" charset="0"/>
              </a:rPr>
              <a:t>Baumann, D.J., Cialdini, R.B., &amp; Kenrick, D.T. (1981). Altruism as hedonism: Helping and self gratification as equivalent responses. </a:t>
            </a:r>
            <a:r>
              <a:rPr lang="en-GB" sz="1700" i="1" dirty="0">
                <a:latin typeface="Arial" panose="020B0604020202020204" pitchFamily="34" charset="0"/>
                <a:cs typeface="Arial" panose="020B0604020202020204" pitchFamily="34" charset="0"/>
              </a:rPr>
              <a:t>Journal of Personality and Social Psychology</a:t>
            </a:r>
            <a:r>
              <a:rPr lang="en-GB" sz="1700" dirty="0">
                <a:latin typeface="Arial" panose="020B0604020202020204" pitchFamily="34" charset="0"/>
                <a:cs typeface="Arial" panose="020B0604020202020204" pitchFamily="34" charset="0"/>
              </a:rPr>
              <a:t>, 40(6), 1039-1046. </a:t>
            </a:r>
          </a:p>
          <a:p>
            <a:pPr marL="0" indent="0">
              <a:buNone/>
            </a:pPr>
            <a:r>
              <a:rPr lang="en-GB" sz="1700" dirty="0">
                <a:effectLst/>
                <a:latin typeface="Arial" panose="020B0604020202020204" pitchFamily="34" charset="0"/>
                <a:cs typeface="Arial" panose="020B0604020202020204" pitchFamily="34" charset="0"/>
              </a:rPr>
              <a:t>Coolpsychologist </a:t>
            </a:r>
            <a:r>
              <a:rPr lang="en-GB" sz="1700" dirty="0">
                <a:latin typeface="Arial" panose="020B0604020202020204" pitchFamily="34" charset="0"/>
                <a:cs typeface="Arial" panose="020B0604020202020204" pitchFamily="34" charset="0"/>
              </a:rPr>
              <a:t>,  (2009), The Bystander Effect,  [Video] Available: </a:t>
            </a:r>
            <a:r>
              <a:rPr lang="en-GB" sz="1700" dirty="0">
                <a:latin typeface="Arial" panose="020B0604020202020204" pitchFamily="34" charset="0"/>
                <a:cs typeface="Arial" panose="020B0604020202020204" pitchFamily="34" charset="0"/>
                <a:hlinkClick r:id="rId2"/>
              </a:rPr>
              <a:t>https://www.youtube.com/watch?v=OSsPfbup0ac</a:t>
            </a:r>
            <a:r>
              <a:rPr lang="en-GB" sz="1700" dirty="0">
                <a:latin typeface="Arial" panose="020B0604020202020204" pitchFamily="34" charset="0"/>
                <a:cs typeface="Arial" panose="020B0604020202020204" pitchFamily="34" charset="0"/>
              </a:rPr>
              <a:t> Accessed[09/04/2020]</a:t>
            </a:r>
          </a:p>
          <a:p>
            <a:pPr marL="0" indent="0">
              <a:buNone/>
            </a:pPr>
            <a:r>
              <a:rPr lang="en-GB" sz="1700" dirty="0">
                <a:latin typeface="Arial" panose="020B0604020202020204" pitchFamily="34" charset="0"/>
                <a:cs typeface="Arial" panose="020B0604020202020204" pitchFamily="34" charset="0"/>
              </a:rPr>
              <a:t>Dietrich, D. M., &amp; Berkowitz, L. (1997). Alleviation of dissonance by engaging in prosocial </a:t>
            </a:r>
            <a:r>
              <a:rPr lang="en-GB" sz="1700" dirty="0" err="1">
                <a:latin typeface="Arial" panose="020B0604020202020204" pitchFamily="34" charset="0"/>
                <a:cs typeface="Arial" panose="020B0604020202020204" pitchFamily="34" charset="0"/>
              </a:rPr>
              <a:t>behavior</a:t>
            </a:r>
            <a:r>
              <a:rPr lang="en-GB" sz="1700" dirty="0">
                <a:latin typeface="Arial" panose="020B0604020202020204" pitchFamily="34" charset="0"/>
                <a:cs typeface="Arial" panose="020B0604020202020204" pitchFamily="34" charset="0"/>
              </a:rPr>
              <a:t> or receiving ego-enhancing feedback. </a:t>
            </a:r>
            <a:r>
              <a:rPr lang="en-GB" sz="1700" i="1" dirty="0">
                <a:latin typeface="Arial" panose="020B0604020202020204" pitchFamily="34" charset="0"/>
                <a:cs typeface="Arial" panose="020B0604020202020204" pitchFamily="34" charset="0"/>
              </a:rPr>
              <a:t>Journal of Social </a:t>
            </a:r>
            <a:r>
              <a:rPr lang="en-GB" sz="1700" i="1" dirty="0" err="1">
                <a:latin typeface="Arial" panose="020B0604020202020204" pitchFamily="34" charset="0"/>
                <a:cs typeface="Arial" panose="020B0604020202020204" pitchFamily="34" charset="0"/>
              </a:rPr>
              <a:t>Behavior</a:t>
            </a:r>
            <a:r>
              <a:rPr lang="en-GB" sz="1700" i="1" dirty="0">
                <a:latin typeface="Arial" panose="020B0604020202020204" pitchFamily="34" charset="0"/>
                <a:cs typeface="Arial" panose="020B0604020202020204" pitchFamily="34" charset="0"/>
              </a:rPr>
              <a:t> and Personality</a:t>
            </a:r>
            <a:r>
              <a:rPr lang="en-GB" sz="1700" dirty="0">
                <a:latin typeface="Arial" panose="020B0604020202020204" pitchFamily="34" charset="0"/>
                <a:cs typeface="Arial" panose="020B0604020202020204" pitchFamily="34" charset="0"/>
              </a:rPr>
              <a:t>, 12 (2), 557-566</a:t>
            </a:r>
          </a:p>
          <a:p>
            <a:pPr marL="0" indent="0">
              <a:buNone/>
            </a:pPr>
            <a:r>
              <a:rPr lang="en-GB" sz="1700" dirty="0">
                <a:latin typeface="Arial" panose="020B0604020202020204" pitchFamily="34" charset="0"/>
                <a:cs typeface="Arial" panose="020B0604020202020204" pitchFamily="34" charset="0"/>
              </a:rPr>
              <a:t>Latane, B., &amp; Darley, J. M, (1968), Group inhibition of bystander intervention in emergencies, </a:t>
            </a:r>
            <a:r>
              <a:rPr lang="en-GB" sz="1700" i="1" dirty="0">
                <a:latin typeface="Arial" panose="020B0604020202020204" pitchFamily="34" charset="0"/>
                <a:cs typeface="Arial" panose="020B0604020202020204" pitchFamily="34" charset="0"/>
              </a:rPr>
              <a:t>Journal of Personality and Social Psychology</a:t>
            </a:r>
            <a:r>
              <a:rPr lang="en-GB" sz="1700" dirty="0">
                <a:latin typeface="Arial" panose="020B0604020202020204" pitchFamily="34" charset="0"/>
                <a:cs typeface="Arial" panose="020B0604020202020204" pitchFamily="34" charset="0"/>
              </a:rPr>
              <a:t>, 10, p215 – 221. </a:t>
            </a:r>
          </a:p>
          <a:p>
            <a:pPr marL="0" indent="0">
              <a:buNone/>
            </a:pPr>
            <a:r>
              <a:rPr lang="en-GB" sz="1700" dirty="0">
                <a:latin typeface="Arial" panose="020B0604020202020204" pitchFamily="34" charset="0"/>
                <a:cs typeface="Arial" panose="020B0604020202020204" pitchFamily="34" charset="0"/>
              </a:rPr>
              <a:t>Smith, K.D., Keating, J.P., &amp; </a:t>
            </a:r>
            <a:r>
              <a:rPr lang="en-GB" sz="1700" dirty="0" err="1">
                <a:latin typeface="Arial" panose="020B0604020202020204" pitchFamily="34" charset="0"/>
                <a:cs typeface="Arial" panose="020B0604020202020204" pitchFamily="34" charset="0"/>
              </a:rPr>
              <a:t>Stotland</a:t>
            </a:r>
            <a:r>
              <a:rPr lang="en-GB" sz="1700" dirty="0">
                <a:latin typeface="Arial" panose="020B0604020202020204" pitchFamily="34" charset="0"/>
                <a:cs typeface="Arial" panose="020B0604020202020204" pitchFamily="34" charset="0"/>
              </a:rPr>
              <a:t>, E. (1989). Altruism reconsidered: The effect of denying feedback on a victim’s status to empathic witnesses. </a:t>
            </a:r>
            <a:r>
              <a:rPr lang="en-GB" sz="1700" i="1" dirty="0">
                <a:latin typeface="Arial" panose="020B0604020202020204" pitchFamily="34" charset="0"/>
                <a:cs typeface="Arial" panose="020B0604020202020204" pitchFamily="34" charset="0"/>
              </a:rPr>
              <a:t>Journal of Personality and Social Psychology</a:t>
            </a:r>
            <a:r>
              <a:rPr lang="en-GB" sz="1700" dirty="0">
                <a:latin typeface="Arial" panose="020B0604020202020204" pitchFamily="34" charset="0"/>
                <a:cs typeface="Arial" panose="020B0604020202020204" pitchFamily="34" charset="0"/>
              </a:rPr>
              <a:t>, 57(4), 641-650.</a:t>
            </a:r>
          </a:p>
          <a:p>
            <a:pPr marL="0" indent="0">
              <a:buNone/>
            </a:pPr>
            <a:r>
              <a:rPr lang="en-GB" sz="1700" dirty="0">
                <a:latin typeface="Arial" panose="020B0604020202020204" pitchFamily="34" charset="0"/>
                <a:cs typeface="Arial" panose="020B0604020202020204" pitchFamily="34" charset="0"/>
              </a:rPr>
              <a:t> </a:t>
            </a:r>
          </a:p>
          <a:p>
            <a:pPr marL="0" indent="0">
              <a:buNone/>
            </a:pPr>
            <a:endParaRPr lang="en-GB" dirty="0"/>
          </a:p>
        </p:txBody>
      </p:sp>
    </p:spTree>
    <p:extLst>
      <p:ext uri="{BB962C8B-B14F-4D97-AF65-F5344CB8AC3E}">
        <p14:creationId xmlns:p14="http://schemas.microsoft.com/office/powerpoint/2010/main" val="337618931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FIVE">
      <a:dk1>
        <a:sysClr val="windowText" lastClr="000000"/>
      </a:dk1>
      <a:lt1>
        <a:sysClr val="window" lastClr="FFFFFF"/>
      </a:lt1>
      <a:dk2>
        <a:srgbClr val="505046"/>
      </a:dk2>
      <a:lt2>
        <a:srgbClr val="F5F6F4"/>
      </a:lt2>
      <a:accent1>
        <a:srgbClr val="57903F"/>
      </a:accent1>
      <a:accent2>
        <a:srgbClr val="F03F2B"/>
      </a:accent2>
      <a:accent3>
        <a:srgbClr val="3488A0"/>
      </a:accent3>
      <a:accent4>
        <a:srgbClr val="F8D22F"/>
      </a:accent4>
      <a:accent5>
        <a:srgbClr val="5CC6D6"/>
      </a:accent5>
      <a:accent6>
        <a:srgbClr val="B8D233"/>
      </a:accent6>
      <a:hlink>
        <a:srgbClr val="00B0F0"/>
      </a:hlink>
      <a:folHlink>
        <a:srgbClr val="B2B2B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Original 5_01_Win32" id="{77344C68-A3F1-476B-8680-97D7F429B46B}" vid="{89780073-58E8-4DFF-BF29-BA99F80528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CDB58277-F8DF-46FF-84EC-EF41B835E69F}">
  <ds:schemaRefs>
    <ds:schemaRef ds:uri="http://schemas.microsoft.com/sharepoint/v3/contenttype/forms"/>
  </ds:schemaRefs>
</ds:datastoreItem>
</file>

<file path=customXml/itemProps2.xml><?xml version="1.0" encoding="utf-8"?>
<ds:datastoreItem xmlns:ds="http://schemas.openxmlformats.org/officeDocument/2006/customXml" ds:itemID="{2D276E62-80A3-44DD-9BCC-97ED2B99B5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37651BA-F45C-4845-9AB3-E0A65B39F5E1}">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{B24A9C12-8F93-4DD8-9B88-5E97887464E9}tf78438558_win32</Template>
  <TotalTime>46</TotalTime>
  <Words>722</Words>
  <Application>Microsoft Office PowerPoint</Application>
  <PresentationFormat>Widescreen</PresentationFormat>
  <Paragraphs>47</Paragraphs>
  <Slides>7</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Calibri</vt:lpstr>
      <vt:lpstr>Century Gothic</vt:lpstr>
      <vt:lpstr>Garamond</vt:lpstr>
      <vt:lpstr>SavonVTI</vt:lpstr>
      <vt:lpstr>Aggression theories and prosocial Behaviour</vt:lpstr>
      <vt:lpstr>Prosocial Behaviour </vt:lpstr>
      <vt:lpstr>Theories explain pro-social helping behaviour:</vt:lpstr>
      <vt:lpstr>Latané and Darley (1968)  Model of Helping Behaviour</vt:lpstr>
      <vt:lpstr>The Bystander effect   Does our context also affect our potential to give help?   What this video and discuss. </vt:lpstr>
      <vt:lpstr>Activity – 35 minutes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Aggression theories and prosocial Behaviour</dc:title>
  <dc:creator>Rebecca Kavanagh</dc:creator>
  <cp:lastModifiedBy>Rebecca Kavanagh</cp:lastModifiedBy>
  <cp:revision>5</cp:revision>
  <dcterms:created xsi:type="dcterms:W3CDTF">2020-11-03T22:53:34Z</dcterms:created>
  <dcterms:modified xsi:type="dcterms:W3CDTF">2021-10-04T12:02:23Z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