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41" autoAdjust="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9455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256032" y="2350008"/>
            <a:ext cx="11686032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566928" y="2798064"/>
            <a:ext cx="7315200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Evaluating the Impact of Artificial Intelligence on the Usability of Healthcare Appointment Booking Systems</a:t>
            </a:r>
            <a:endParaRPr lang="en-US" sz="2800" dirty="0"/>
          </a:p>
        </p:txBody>
      </p:sp>
      <p:sp>
        <p:nvSpPr>
          <p:cNvPr id="7" name="Text 4"/>
          <p:cNvSpPr/>
          <p:nvPr/>
        </p:nvSpPr>
        <p:spPr>
          <a:xfrm>
            <a:off x="594360" y="3867912"/>
            <a:ext cx="310896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8E9B"/>
                </a:solidFill>
              </a:rPr>
              <a:t>Interim Viva Presentation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594360" y="4224528"/>
            <a:ext cx="2834640" cy="0"/>
          </a:xfrm>
          <a:prstGeom prst="line">
            <a:avLst/>
          </a:prstGeom>
          <a:noFill/>
          <a:ln w="25400">
            <a:solidFill>
              <a:srgbClr val="0A8E9B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8458200" y="4956048"/>
            <a:ext cx="32004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80" dirty="0">
                <a:solidFill>
                  <a:srgbClr val="0B2636"/>
                </a:solidFill>
              </a:rPr>
              <a:t>Student: Evans Quartey-Tackie (2318850)</a:t>
            </a:r>
            <a:endParaRPr lang="en-US" sz="980" dirty="0"/>
          </a:p>
          <a:p>
            <a:pPr marL="0" indent="0" algn="r">
              <a:buNone/>
            </a:pPr>
            <a:r>
              <a:rPr lang="en-US" sz="980" dirty="0">
                <a:solidFill>
                  <a:srgbClr val="0B2636"/>
                </a:solidFill>
              </a:rPr>
              <a:t>Course: BSc Cloud Computing</a:t>
            </a:r>
            <a:endParaRPr lang="en-US" sz="980" dirty="0"/>
          </a:p>
          <a:p>
            <a:pPr marL="0" indent="0" algn="r">
              <a:buNone/>
            </a:pPr>
            <a:r>
              <a:rPr lang="en-US" sz="980" dirty="0">
                <a:solidFill>
                  <a:srgbClr val="0B2636"/>
                </a:solidFill>
              </a:rPr>
              <a:t>Module: ACCA6020 Independent Project</a:t>
            </a:r>
            <a:endParaRPr lang="en-US" sz="980" dirty="0"/>
          </a:p>
          <a:p>
            <a:pPr marL="0" indent="0" algn="r">
              <a:buNone/>
            </a:pPr>
            <a:r>
              <a:rPr lang="en-US" sz="980" dirty="0">
                <a:solidFill>
                  <a:srgbClr val="0B2636"/>
                </a:solidFill>
              </a:rPr>
              <a:t>Supervisor: Osman Elgawi</a:t>
            </a:r>
            <a:endParaRPr lang="en-US" sz="980" dirty="0"/>
          </a:p>
        </p:txBody>
      </p:sp>
      <p:sp>
        <p:nvSpPr>
          <p:cNvPr id="10" name="Text 7"/>
          <p:cNvSpPr/>
          <p:nvPr/>
        </p:nvSpPr>
        <p:spPr>
          <a:xfrm>
            <a:off x="594360" y="4864608"/>
            <a:ext cx="61264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67085"/>
                </a:solidFill>
              </a:rPr>
              <a:t>Project focus: controlled usability comparison of conventional and AI-assisted booking interfaces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1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TABLE OF CONTENTS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2</a:t>
            </a:r>
            <a:endParaRPr lang="en-US" sz="700" dirty="0"/>
          </a:p>
        </p:txBody>
      </p:sp>
      <p:sp>
        <p:nvSpPr>
          <p:cNvPr id="8" name="Shape 6"/>
          <p:cNvSpPr/>
          <p:nvPr/>
        </p:nvSpPr>
        <p:spPr>
          <a:xfrm>
            <a:off x="914400" y="1005840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F6FAFB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051560" y="1133856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01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1517904" y="1115568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Introduction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914400" y="1673352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EAF5F7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051560" y="1801368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02</a:t>
            </a:r>
            <a:endParaRPr lang="en-US" sz="850" dirty="0"/>
          </a:p>
        </p:txBody>
      </p:sp>
      <p:sp>
        <p:nvSpPr>
          <p:cNvPr id="13" name="Text 11"/>
          <p:cNvSpPr/>
          <p:nvPr/>
        </p:nvSpPr>
        <p:spPr>
          <a:xfrm>
            <a:off x="1517904" y="1783080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Problem Statement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914400" y="2340864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F6FAFB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1051560" y="2468880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03</a:t>
            </a:r>
            <a:endParaRPr lang="en-US" sz="850" dirty="0"/>
          </a:p>
        </p:txBody>
      </p:sp>
      <p:sp>
        <p:nvSpPr>
          <p:cNvPr id="16" name="Text 14"/>
          <p:cNvSpPr/>
          <p:nvPr/>
        </p:nvSpPr>
        <p:spPr>
          <a:xfrm>
            <a:off x="1517904" y="2450592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Project Aim and Objectives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914400" y="3008376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EAF5F7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051560" y="3136392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04</a:t>
            </a:r>
            <a:endParaRPr lang="en-US" sz="850" dirty="0"/>
          </a:p>
        </p:txBody>
      </p:sp>
      <p:sp>
        <p:nvSpPr>
          <p:cNvPr id="19" name="Text 17"/>
          <p:cNvSpPr/>
          <p:nvPr/>
        </p:nvSpPr>
        <p:spPr>
          <a:xfrm>
            <a:off x="1517904" y="3118104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Literature Review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914400" y="3675888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F6FAFB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051560" y="3803904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05</a:t>
            </a:r>
            <a:endParaRPr lang="en-US" sz="850" dirty="0"/>
          </a:p>
        </p:txBody>
      </p:sp>
      <p:sp>
        <p:nvSpPr>
          <p:cNvPr id="22" name="Text 20"/>
          <p:cNvSpPr/>
          <p:nvPr/>
        </p:nvSpPr>
        <p:spPr>
          <a:xfrm>
            <a:off x="1517904" y="3785616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Methodology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217920" y="1005840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EAF5F7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6355080" y="1133856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06</a:t>
            </a:r>
            <a:endParaRPr lang="en-US" sz="850" dirty="0"/>
          </a:p>
        </p:txBody>
      </p:sp>
      <p:sp>
        <p:nvSpPr>
          <p:cNvPr id="25" name="Text 23"/>
          <p:cNvSpPr/>
          <p:nvPr/>
        </p:nvSpPr>
        <p:spPr>
          <a:xfrm>
            <a:off x="6821424" y="1115568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Functionalities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6217920" y="1673352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F6FAFB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355080" y="1801368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07</a:t>
            </a:r>
            <a:endParaRPr lang="en-US" sz="850" dirty="0"/>
          </a:p>
        </p:txBody>
      </p:sp>
      <p:sp>
        <p:nvSpPr>
          <p:cNvPr id="28" name="Text 26"/>
          <p:cNvSpPr/>
          <p:nvPr/>
        </p:nvSpPr>
        <p:spPr>
          <a:xfrm>
            <a:off x="6821424" y="1783080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Design Overview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6217920" y="2340864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EAF5F7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6355080" y="2468880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08</a:t>
            </a:r>
            <a:endParaRPr lang="en-US" sz="850" dirty="0"/>
          </a:p>
        </p:txBody>
      </p:sp>
      <p:sp>
        <p:nvSpPr>
          <p:cNvPr id="31" name="Text 29"/>
          <p:cNvSpPr/>
          <p:nvPr/>
        </p:nvSpPr>
        <p:spPr>
          <a:xfrm>
            <a:off x="6821424" y="2450592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Project Timeline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6217920" y="3008376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F6FAFB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6355080" y="3136392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09</a:t>
            </a:r>
            <a:endParaRPr lang="en-US" sz="850" dirty="0"/>
          </a:p>
        </p:txBody>
      </p:sp>
      <p:sp>
        <p:nvSpPr>
          <p:cNvPr id="34" name="Text 32"/>
          <p:cNvSpPr/>
          <p:nvPr/>
        </p:nvSpPr>
        <p:spPr>
          <a:xfrm>
            <a:off x="6821424" y="3118104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Conclusion</a:t>
            </a:r>
            <a:endParaRPr lang="en-US" sz="1100" dirty="0"/>
          </a:p>
        </p:txBody>
      </p:sp>
      <p:sp>
        <p:nvSpPr>
          <p:cNvPr id="35" name="Shape 33"/>
          <p:cNvSpPr/>
          <p:nvPr/>
        </p:nvSpPr>
        <p:spPr>
          <a:xfrm>
            <a:off x="6217920" y="3675888"/>
            <a:ext cx="4572000" cy="438912"/>
          </a:xfrm>
          <a:prstGeom prst="roundRect">
            <a:avLst>
              <a:gd name="adj" fmla="val 10417"/>
            </a:avLst>
          </a:prstGeom>
          <a:solidFill>
            <a:srgbClr val="EAF5F7"/>
          </a:solidFill>
          <a:ln w="6350">
            <a:solidFill>
              <a:srgbClr val="D9E6EA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6355080" y="3803904"/>
            <a:ext cx="34747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0A8E9B"/>
                </a:solidFill>
              </a:rPr>
              <a:t>10</a:t>
            </a:r>
            <a:endParaRPr lang="en-US" sz="850" dirty="0"/>
          </a:p>
        </p:txBody>
      </p:sp>
      <p:sp>
        <p:nvSpPr>
          <p:cNvPr id="37" name="Text 35"/>
          <p:cNvSpPr/>
          <p:nvPr/>
        </p:nvSpPr>
        <p:spPr>
          <a:xfrm>
            <a:off x="6821424" y="3785616"/>
            <a:ext cx="37490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References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914400" y="4709160"/>
            <a:ext cx="10058400" cy="502920"/>
          </a:xfrm>
          <a:prstGeom prst="roundRect">
            <a:avLst>
              <a:gd name="adj" fmla="val 10909"/>
            </a:avLst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3</a:t>
            </a:r>
            <a:endParaRPr lang="en-US" sz="700" dirty="0"/>
          </a:p>
        </p:txBody>
      </p:sp>
      <p:sp>
        <p:nvSpPr>
          <p:cNvPr id="7" name="Shape 0">
            <a:extLst>
              <a:ext uri="{FF2B5EF4-FFF2-40B4-BE49-F238E27FC236}">
                <a16:creationId xmlns:a16="http://schemas.microsoft.com/office/drawing/2014/main" id="{FEC9DF96-BC2F-5BD4-D7BE-2224279C7382}"/>
              </a:ext>
            </a:extLst>
          </p:cNvPr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25" name="Text 1">
            <a:extLst>
              <a:ext uri="{FF2B5EF4-FFF2-40B4-BE49-F238E27FC236}">
                <a16:creationId xmlns:a16="http://schemas.microsoft.com/office/drawing/2014/main" id="{CCE8E853-2016-20FC-B8BF-97E6FD90B0F9}"/>
              </a:ext>
            </a:extLst>
          </p:cNvPr>
          <p:cNvSpPr/>
          <p:nvPr/>
        </p:nvSpPr>
        <p:spPr>
          <a:xfrm>
            <a:off x="438912" y="461772"/>
            <a:ext cx="9692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7324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Introduction</a:t>
            </a:r>
            <a:endParaRPr lang="en-US" sz="2400" dirty="0"/>
          </a:p>
        </p:txBody>
      </p:sp>
      <p:sp>
        <p:nvSpPr>
          <p:cNvPr id="27" name="Text 2">
            <a:extLst>
              <a:ext uri="{FF2B5EF4-FFF2-40B4-BE49-F238E27FC236}">
                <a16:creationId xmlns:a16="http://schemas.microsoft.com/office/drawing/2014/main" id="{97ED21E5-D0F6-E4E1-D744-B62C095F270E}"/>
              </a:ext>
            </a:extLst>
          </p:cNvPr>
          <p:cNvSpPr/>
          <p:nvPr/>
        </p:nvSpPr>
        <p:spPr>
          <a:xfrm>
            <a:off x="621792" y="950976"/>
            <a:ext cx="8961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D6B7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usability matters in AI-supported healthcare booking</a:t>
            </a:r>
            <a:endParaRPr lang="en-US" sz="1050" dirty="0"/>
          </a:p>
        </p:txBody>
      </p:sp>
      <p:sp>
        <p:nvSpPr>
          <p:cNvPr id="29" name="Shape 3">
            <a:extLst>
              <a:ext uri="{FF2B5EF4-FFF2-40B4-BE49-F238E27FC236}">
                <a16:creationId xmlns:a16="http://schemas.microsoft.com/office/drawing/2014/main" id="{A2F227C3-7EF9-F058-CD56-03EB9A89A7EC}"/>
              </a:ext>
            </a:extLst>
          </p:cNvPr>
          <p:cNvSpPr/>
          <p:nvPr/>
        </p:nvSpPr>
        <p:spPr>
          <a:xfrm>
            <a:off x="594360" y="1225296"/>
            <a:ext cx="1920240" cy="0"/>
          </a:xfrm>
          <a:prstGeom prst="line">
            <a:avLst/>
          </a:prstGeom>
          <a:noFill/>
          <a:ln w="29210">
            <a:solidFill>
              <a:srgbClr val="008C95"/>
            </a:solidFill>
            <a:prstDash val="solid"/>
          </a:ln>
        </p:spPr>
      </p:sp>
      <p:sp>
        <p:nvSpPr>
          <p:cNvPr id="33" name="Text 5">
            <a:extLst>
              <a:ext uri="{FF2B5EF4-FFF2-40B4-BE49-F238E27FC236}">
                <a16:creationId xmlns:a16="http://schemas.microsoft.com/office/drawing/2014/main" id="{77504642-3AB4-669F-E987-33F46D9107AA}"/>
              </a:ext>
            </a:extLst>
          </p:cNvPr>
          <p:cNvSpPr/>
          <p:nvPr/>
        </p:nvSpPr>
        <p:spPr>
          <a:xfrm>
            <a:off x="11384280" y="6446520"/>
            <a:ext cx="320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b="1" dirty="0">
                <a:solidFill>
                  <a:srgbClr val="008C9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850" dirty="0"/>
          </a:p>
        </p:txBody>
      </p:sp>
      <p:sp>
        <p:nvSpPr>
          <p:cNvPr id="35" name="Text 6">
            <a:extLst>
              <a:ext uri="{FF2B5EF4-FFF2-40B4-BE49-F238E27FC236}">
                <a16:creationId xmlns:a16="http://schemas.microsoft.com/office/drawing/2014/main" id="{0693057B-8BE3-38D2-4AEF-89026A7FCEF0}"/>
              </a:ext>
            </a:extLst>
          </p:cNvPr>
          <p:cNvSpPr/>
          <p:nvPr/>
        </p:nvSpPr>
        <p:spPr>
          <a:xfrm>
            <a:off x="868680" y="1508760"/>
            <a:ext cx="6629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7324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Digital booking is common, but the user journey still matters.</a:t>
            </a:r>
            <a:endParaRPr lang="en-US" sz="2500" dirty="0"/>
          </a:p>
        </p:txBody>
      </p:sp>
      <p:sp>
        <p:nvSpPr>
          <p:cNvPr id="37" name="Shape 7">
            <a:extLst>
              <a:ext uri="{FF2B5EF4-FFF2-40B4-BE49-F238E27FC236}">
                <a16:creationId xmlns:a16="http://schemas.microsoft.com/office/drawing/2014/main" id="{6527FC0E-5EB1-647F-14B5-FD61D6F7B2D9}"/>
              </a:ext>
            </a:extLst>
          </p:cNvPr>
          <p:cNvSpPr/>
          <p:nvPr/>
        </p:nvSpPr>
        <p:spPr>
          <a:xfrm>
            <a:off x="932688" y="2441448"/>
            <a:ext cx="914400" cy="914400"/>
          </a:xfrm>
          <a:prstGeom prst="arc">
            <a:avLst/>
          </a:prstGeom>
          <a:noFill/>
          <a:ln w="63500">
            <a:solidFill>
              <a:srgbClr val="008C95"/>
            </a:solidFill>
            <a:prstDash val="solid"/>
          </a:ln>
        </p:spPr>
      </p:sp>
      <p:sp>
        <p:nvSpPr>
          <p:cNvPr id="39" name="Text 8">
            <a:extLst>
              <a:ext uri="{FF2B5EF4-FFF2-40B4-BE49-F238E27FC236}">
                <a16:creationId xmlns:a16="http://schemas.microsoft.com/office/drawing/2014/main" id="{3AFA97C1-C0D4-7E6D-95EB-8B97C2BFF994}"/>
              </a:ext>
            </a:extLst>
          </p:cNvPr>
          <p:cNvSpPr/>
          <p:nvPr/>
        </p:nvSpPr>
        <p:spPr>
          <a:xfrm>
            <a:off x="1024128" y="2724912"/>
            <a:ext cx="731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8C95"/>
                </a:solidFill>
              </a:rPr>
              <a:t>01</a:t>
            </a:r>
            <a:endParaRPr lang="en-US" sz="1200" dirty="0"/>
          </a:p>
        </p:txBody>
      </p:sp>
      <p:sp>
        <p:nvSpPr>
          <p:cNvPr id="41" name="Text 9">
            <a:extLst>
              <a:ext uri="{FF2B5EF4-FFF2-40B4-BE49-F238E27FC236}">
                <a16:creationId xmlns:a16="http://schemas.microsoft.com/office/drawing/2014/main" id="{825EDC62-26FC-6D9F-AD26-5B38A6BDD75F}"/>
              </a:ext>
            </a:extLst>
          </p:cNvPr>
          <p:cNvSpPr/>
          <p:nvPr/>
        </p:nvSpPr>
        <p:spPr>
          <a:xfrm>
            <a:off x="2029968" y="2359152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Healthcare access</a:t>
            </a:r>
            <a:endParaRPr lang="en-US" sz="1500" dirty="0"/>
          </a:p>
        </p:txBody>
      </p:sp>
      <p:sp>
        <p:nvSpPr>
          <p:cNvPr id="43" name="Text 10">
            <a:extLst>
              <a:ext uri="{FF2B5EF4-FFF2-40B4-BE49-F238E27FC236}">
                <a16:creationId xmlns:a16="http://schemas.microsoft.com/office/drawing/2014/main" id="{1EA62B2A-DA75-A225-0D52-DE40461504E2}"/>
              </a:ext>
            </a:extLst>
          </p:cNvPr>
          <p:cNvSpPr/>
          <p:nvPr/>
        </p:nvSpPr>
        <p:spPr>
          <a:xfrm>
            <a:off x="2029968" y="2779776"/>
            <a:ext cx="2304288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70" dirty="0">
                <a:solidFill>
                  <a:srgbClr val="5D6B7B"/>
                </a:solidFill>
              </a:rPr>
              <a:t>Patients need clear routes to book, reschedule and cancel appointments.</a:t>
            </a:r>
            <a:endParaRPr lang="en-US" sz="1170" dirty="0"/>
          </a:p>
        </p:txBody>
      </p:sp>
      <p:sp>
        <p:nvSpPr>
          <p:cNvPr id="45" name="Shape 11">
            <a:extLst>
              <a:ext uri="{FF2B5EF4-FFF2-40B4-BE49-F238E27FC236}">
                <a16:creationId xmlns:a16="http://schemas.microsoft.com/office/drawing/2014/main" id="{A1D6834A-D452-902F-748E-B257E1FBA13F}"/>
              </a:ext>
            </a:extLst>
          </p:cNvPr>
          <p:cNvSpPr/>
          <p:nvPr/>
        </p:nvSpPr>
        <p:spPr>
          <a:xfrm>
            <a:off x="4370832" y="2441448"/>
            <a:ext cx="914400" cy="914400"/>
          </a:xfrm>
          <a:prstGeom prst="arc">
            <a:avLst/>
          </a:prstGeom>
          <a:noFill/>
          <a:ln w="63500">
            <a:solidFill>
              <a:srgbClr val="17324D"/>
            </a:solidFill>
            <a:prstDash val="solid"/>
          </a:ln>
        </p:spPr>
      </p:sp>
      <p:sp>
        <p:nvSpPr>
          <p:cNvPr id="47" name="Text 12">
            <a:extLst>
              <a:ext uri="{FF2B5EF4-FFF2-40B4-BE49-F238E27FC236}">
                <a16:creationId xmlns:a16="http://schemas.microsoft.com/office/drawing/2014/main" id="{D3887912-882A-D8A5-8A71-05C104FA6507}"/>
              </a:ext>
            </a:extLst>
          </p:cNvPr>
          <p:cNvSpPr/>
          <p:nvPr/>
        </p:nvSpPr>
        <p:spPr>
          <a:xfrm>
            <a:off x="4462272" y="2724912"/>
            <a:ext cx="731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24D"/>
                </a:solidFill>
              </a:rPr>
              <a:t>02</a:t>
            </a:r>
            <a:endParaRPr lang="en-US" sz="1200" dirty="0"/>
          </a:p>
        </p:txBody>
      </p:sp>
      <p:sp>
        <p:nvSpPr>
          <p:cNvPr id="49" name="Text 13">
            <a:extLst>
              <a:ext uri="{FF2B5EF4-FFF2-40B4-BE49-F238E27FC236}">
                <a16:creationId xmlns:a16="http://schemas.microsoft.com/office/drawing/2014/main" id="{E361D813-4DA2-B327-38F3-26BC3DF3CA69}"/>
              </a:ext>
            </a:extLst>
          </p:cNvPr>
          <p:cNvSpPr/>
          <p:nvPr/>
        </p:nvSpPr>
        <p:spPr>
          <a:xfrm>
            <a:off x="5468112" y="2359152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AI opportunity</a:t>
            </a:r>
            <a:endParaRPr lang="en-US" sz="1500" dirty="0"/>
          </a:p>
        </p:txBody>
      </p:sp>
      <p:sp>
        <p:nvSpPr>
          <p:cNvPr id="51" name="Text 14">
            <a:extLst>
              <a:ext uri="{FF2B5EF4-FFF2-40B4-BE49-F238E27FC236}">
                <a16:creationId xmlns:a16="http://schemas.microsoft.com/office/drawing/2014/main" id="{115F0AB5-9834-DC40-1777-28D48BBFE27F}"/>
              </a:ext>
            </a:extLst>
          </p:cNvPr>
          <p:cNvSpPr/>
          <p:nvPr/>
        </p:nvSpPr>
        <p:spPr>
          <a:xfrm>
            <a:off x="5468112" y="2779776"/>
            <a:ext cx="2304288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70" dirty="0">
                <a:solidFill>
                  <a:srgbClr val="5D6B7B"/>
                </a:solidFill>
              </a:rPr>
              <a:t>AI may support natural-language help, recommendations and automation.</a:t>
            </a:r>
            <a:endParaRPr lang="en-US" sz="1170" dirty="0"/>
          </a:p>
        </p:txBody>
      </p:sp>
      <p:sp>
        <p:nvSpPr>
          <p:cNvPr id="53" name="Shape 15">
            <a:extLst>
              <a:ext uri="{FF2B5EF4-FFF2-40B4-BE49-F238E27FC236}">
                <a16:creationId xmlns:a16="http://schemas.microsoft.com/office/drawing/2014/main" id="{E025AD90-77E3-DE3F-7C1F-27101C6053C8}"/>
              </a:ext>
            </a:extLst>
          </p:cNvPr>
          <p:cNvSpPr/>
          <p:nvPr/>
        </p:nvSpPr>
        <p:spPr>
          <a:xfrm>
            <a:off x="7818120" y="2441448"/>
            <a:ext cx="914400" cy="914400"/>
          </a:xfrm>
          <a:prstGeom prst="arc">
            <a:avLst/>
          </a:prstGeom>
          <a:noFill/>
          <a:ln w="63500">
            <a:solidFill>
              <a:srgbClr val="F2A900"/>
            </a:solidFill>
            <a:prstDash val="solid"/>
          </a:ln>
        </p:spPr>
      </p:sp>
      <p:sp>
        <p:nvSpPr>
          <p:cNvPr id="55" name="Text 16">
            <a:extLst>
              <a:ext uri="{FF2B5EF4-FFF2-40B4-BE49-F238E27FC236}">
                <a16:creationId xmlns:a16="http://schemas.microsoft.com/office/drawing/2014/main" id="{637C8841-ADEB-BF2E-4A3F-B38185E7C207}"/>
              </a:ext>
            </a:extLst>
          </p:cNvPr>
          <p:cNvSpPr/>
          <p:nvPr/>
        </p:nvSpPr>
        <p:spPr>
          <a:xfrm>
            <a:off x="7909560" y="2724912"/>
            <a:ext cx="731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2A900"/>
                </a:solidFill>
              </a:rPr>
              <a:t>03</a:t>
            </a:r>
            <a:endParaRPr lang="en-US" sz="1200" dirty="0"/>
          </a:p>
        </p:txBody>
      </p:sp>
      <p:sp>
        <p:nvSpPr>
          <p:cNvPr id="57" name="Text 17">
            <a:extLst>
              <a:ext uri="{FF2B5EF4-FFF2-40B4-BE49-F238E27FC236}">
                <a16:creationId xmlns:a16="http://schemas.microsoft.com/office/drawing/2014/main" id="{1F546AD2-1801-BC2C-BBE7-0E1211EF2250}"/>
              </a:ext>
            </a:extLst>
          </p:cNvPr>
          <p:cNvSpPr/>
          <p:nvPr/>
        </p:nvSpPr>
        <p:spPr>
          <a:xfrm>
            <a:off x="8915400" y="2359152"/>
            <a:ext cx="1965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Usability risk</a:t>
            </a:r>
            <a:endParaRPr lang="en-US" sz="1500" dirty="0"/>
          </a:p>
        </p:txBody>
      </p:sp>
      <p:sp>
        <p:nvSpPr>
          <p:cNvPr id="59" name="Text 18">
            <a:extLst>
              <a:ext uri="{FF2B5EF4-FFF2-40B4-BE49-F238E27FC236}">
                <a16:creationId xmlns:a16="http://schemas.microsoft.com/office/drawing/2014/main" id="{7215D2ED-2DE1-533C-8717-F6F016AD2264}"/>
              </a:ext>
            </a:extLst>
          </p:cNvPr>
          <p:cNvSpPr/>
          <p:nvPr/>
        </p:nvSpPr>
        <p:spPr>
          <a:xfrm>
            <a:off x="8915400" y="2779776"/>
            <a:ext cx="2304288" cy="822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70" dirty="0">
                <a:solidFill>
                  <a:srgbClr val="5D6B7B"/>
                </a:solidFill>
              </a:rPr>
              <a:t>Technical capability does not automatically create a better user experience.</a:t>
            </a:r>
            <a:endParaRPr lang="en-US" sz="1170" dirty="0"/>
          </a:p>
        </p:txBody>
      </p:sp>
      <p:sp>
        <p:nvSpPr>
          <p:cNvPr id="61" name="Text 19">
            <a:extLst>
              <a:ext uri="{FF2B5EF4-FFF2-40B4-BE49-F238E27FC236}">
                <a16:creationId xmlns:a16="http://schemas.microsoft.com/office/drawing/2014/main" id="{217F485B-5F8A-6D6E-2B11-2ADB428B845C}"/>
              </a:ext>
            </a:extLst>
          </p:cNvPr>
          <p:cNvSpPr/>
          <p:nvPr/>
        </p:nvSpPr>
        <p:spPr>
          <a:xfrm>
            <a:off x="932688" y="4873752"/>
            <a:ext cx="2377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8C95"/>
                </a:solidFill>
              </a:rPr>
              <a:t>Focus of this project</a:t>
            </a:r>
            <a:endParaRPr lang="en-US" sz="1200" dirty="0"/>
          </a:p>
        </p:txBody>
      </p:sp>
      <p:sp>
        <p:nvSpPr>
          <p:cNvPr id="63" name="Text 20">
            <a:extLst>
              <a:ext uri="{FF2B5EF4-FFF2-40B4-BE49-F238E27FC236}">
                <a16:creationId xmlns:a16="http://schemas.microsoft.com/office/drawing/2014/main" id="{70B729E6-1FFB-E6DA-2629-C3F40E15BFBA}"/>
              </a:ext>
            </a:extLst>
          </p:cNvPr>
          <p:cNvSpPr/>
          <p:nvPr/>
        </p:nvSpPr>
        <p:spPr>
          <a:xfrm>
            <a:off x="932688" y="5239512"/>
            <a:ext cx="9601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7324D"/>
                </a:solidFill>
              </a:rPr>
              <a:t>A controlled comparison between an AI-assisted booking interface and an equivalent conventional interface.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PROBLEM STATEMENT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4</a:t>
            </a:r>
            <a:endParaRPr lang="en-US" sz="700" dirty="0"/>
          </a:p>
        </p:txBody>
      </p:sp>
      <p:sp>
        <p:nvSpPr>
          <p:cNvPr id="9" name="Shape 7"/>
          <p:cNvSpPr/>
          <p:nvPr/>
        </p:nvSpPr>
        <p:spPr>
          <a:xfrm>
            <a:off x="685800" y="1078992"/>
            <a:ext cx="2423160" cy="960120"/>
          </a:xfrm>
          <a:prstGeom prst="roundRect">
            <a:avLst>
              <a:gd name="adj" fmla="val 571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85800" y="1078992"/>
            <a:ext cx="73152" cy="960120"/>
          </a:xfrm>
          <a:prstGeom prst="rect">
            <a:avLst/>
          </a:prstGeom>
          <a:solidFill>
            <a:srgbClr val="C75146"/>
          </a:solidFill>
          <a:ln w="12700">
            <a:solidFill>
              <a:srgbClr val="C75146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86968" y="1197864"/>
            <a:ext cx="207568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Current booking friction</a:t>
            </a:r>
            <a:endParaRPr lang="en-US" sz="1020" dirty="0"/>
          </a:p>
        </p:txBody>
      </p:sp>
      <p:sp>
        <p:nvSpPr>
          <p:cNvPr id="12" name="Text 10"/>
          <p:cNvSpPr/>
          <p:nvPr/>
        </p:nvSpPr>
        <p:spPr>
          <a:xfrm>
            <a:off x="886968" y="1517904"/>
            <a:ext cx="2039112" cy="4297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Lengthy forms, unfamiliar terminology and inflexible searches can increase time, errors and user frustration.</a:t>
            </a:r>
            <a:endParaRPr lang="en-US" sz="820" dirty="0"/>
          </a:p>
        </p:txBody>
      </p:sp>
      <p:sp>
        <p:nvSpPr>
          <p:cNvPr id="13" name="Shape 11"/>
          <p:cNvSpPr/>
          <p:nvPr/>
        </p:nvSpPr>
        <p:spPr>
          <a:xfrm>
            <a:off x="3392424" y="1078992"/>
            <a:ext cx="2423160" cy="960120"/>
          </a:xfrm>
          <a:prstGeom prst="roundRect">
            <a:avLst>
              <a:gd name="adj" fmla="val 571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3392424" y="1078992"/>
            <a:ext cx="73152" cy="960120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593592" y="1197864"/>
            <a:ext cx="207568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AI promise is uncertain</a:t>
            </a:r>
            <a:endParaRPr lang="en-US" sz="1020" dirty="0"/>
          </a:p>
        </p:txBody>
      </p:sp>
      <p:sp>
        <p:nvSpPr>
          <p:cNvPr id="16" name="Text 14"/>
          <p:cNvSpPr/>
          <p:nvPr/>
        </p:nvSpPr>
        <p:spPr>
          <a:xfrm>
            <a:off x="3593592" y="1517904"/>
            <a:ext cx="2039112" cy="4297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AI may assist booking, but adding AI does not automatically improve usability or acceptance.</a:t>
            </a:r>
            <a:endParaRPr lang="en-US" sz="820" dirty="0"/>
          </a:p>
        </p:txBody>
      </p:sp>
      <p:sp>
        <p:nvSpPr>
          <p:cNvPr id="17" name="Shape 15"/>
          <p:cNvSpPr/>
          <p:nvPr/>
        </p:nvSpPr>
        <p:spPr>
          <a:xfrm>
            <a:off x="6099048" y="1078992"/>
            <a:ext cx="2423160" cy="960120"/>
          </a:xfrm>
          <a:prstGeom prst="roundRect">
            <a:avLst>
              <a:gd name="adj" fmla="val 571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099048" y="1078992"/>
            <a:ext cx="73152" cy="960120"/>
          </a:xfrm>
          <a:prstGeom prst="rect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300216" y="1197864"/>
            <a:ext cx="207568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Evidence gap</a:t>
            </a:r>
            <a:endParaRPr lang="en-US" sz="1020" dirty="0"/>
          </a:p>
        </p:txBody>
      </p:sp>
      <p:sp>
        <p:nvSpPr>
          <p:cNvPr id="20" name="Text 18"/>
          <p:cNvSpPr/>
          <p:nvPr/>
        </p:nvSpPr>
        <p:spPr>
          <a:xfrm>
            <a:off x="6300216" y="1517904"/>
            <a:ext cx="2039112" cy="4297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Existing studies often examine chatbots, forecasting or acceptance separately, not equivalent interface comparison.</a:t>
            </a:r>
            <a:endParaRPr lang="en-US" sz="820" dirty="0"/>
          </a:p>
        </p:txBody>
      </p:sp>
      <p:sp>
        <p:nvSpPr>
          <p:cNvPr id="21" name="Shape 19"/>
          <p:cNvSpPr/>
          <p:nvPr/>
        </p:nvSpPr>
        <p:spPr>
          <a:xfrm>
            <a:off x="8805672" y="1078992"/>
            <a:ext cx="2423160" cy="960120"/>
          </a:xfrm>
          <a:prstGeom prst="roundRect">
            <a:avLst>
              <a:gd name="adj" fmla="val 571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8805672" y="1078992"/>
            <a:ext cx="73152" cy="960120"/>
          </a:xfrm>
          <a:prstGeom prst="rect">
            <a:avLst/>
          </a:prstGeom>
          <a:solidFill>
            <a:srgbClr val="1E6B9A"/>
          </a:solidFill>
          <a:ln w="12700">
            <a:solidFill>
              <a:srgbClr val="1E6B9A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9006840" y="1197864"/>
            <a:ext cx="207568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Healthcare constraint</a:t>
            </a:r>
            <a:endParaRPr lang="en-US" sz="1020" dirty="0"/>
          </a:p>
        </p:txBody>
      </p:sp>
      <p:sp>
        <p:nvSpPr>
          <p:cNvPr id="24" name="Text 22"/>
          <p:cNvSpPr/>
          <p:nvPr/>
        </p:nvSpPr>
        <p:spPr>
          <a:xfrm>
            <a:off x="9006840" y="1517904"/>
            <a:ext cx="2039112" cy="4297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The assistant must avoid clinical advice, preserve user autonomy and protect privacy using synthetic data.</a:t>
            </a:r>
            <a:endParaRPr lang="en-US" sz="820" dirty="0"/>
          </a:p>
        </p:txBody>
      </p:sp>
      <p:sp>
        <p:nvSpPr>
          <p:cNvPr id="25" name="Shape 23"/>
          <p:cNvSpPr/>
          <p:nvPr/>
        </p:nvSpPr>
        <p:spPr>
          <a:xfrm>
            <a:off x="777240" y="2880360"/>
            <a:ext cx="10652760" cy="713232"/>
          </a:xfrm>
          <a:prstGeom prst="roundRect">
            <a:avLst>
              <a:gd name="adj" fmla="val 7692"/>
            </a:avLst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941832" y="2980944"/>
            <a:ext cx="10323576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The core problem is the lack of controlled evidence showing whether AI assistance improves the usability of healthcare appointment booking compared with an equivalent conventional interface.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960120" y="3913632"/>
            <a:ext cx="10287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0B2636"/>
                </a:solidFill>
              </a:rPr>
              <a:t>This matters because a system could appear technically advanced while still increasing cognitive effort, reducing trust, excluding some users, or creating unsafe expectations about what AI can do.</a:t>
            </a:r>
            <a:endParaRPr lang="en-US" sz="1300" dirty="0"/>
          </a:p>
        </p:txBody>
      </p:sp>
      <p:sp>
        <p:nvSpPr>
          <p:cNvPr id="28" name="Shape 26"/>
          <p:cNvSpPr/>
          <p:nvPr/>
        </p:nvSpPr>
        <p:spPr>
          <a:xfrm>
            <a:off x="914400" y="4901184"/>
            <a:ext cx="2000707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987552" y="5065776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1</a:t>
            </a:r>
            <a:endParaRPr lang="en-US" sz="950" dirty="0"/>
          </a:p>
        </p:txBody>
      </p:sp>
      <p:sp>
        <p:nvSpPr>
          <p:cNvPr id="30" name="Text 28"/>
          <p:cNvSpPr/>
          <p:nvPr/>
        </p:nvSpPr>
        <p:spPr>
          <a:xfrm>
            <a:off x="1261872" y="5010912"/>
            <a:ext cx="1598371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Book appointment</a:t>
            </a:r>
            <a:endParaRPr lang="en-US" sz="720" dirty="0"/>
          </a:p>
        </p:txBody>
      </p:sp>
      <p:sp>
        <p:nvSpPr>
          <p:cNvPr id="31" name="Shape 29"/>
          <p:cNvSpPr/>
          <p:nvPr/>
        </p:nvSpPr>
        <p:spPr>
          <a:xfrm>
            <a:off x="2924251" y="5065776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2997403" y="4901184"/>
            <a:ext cx="2000707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3070555" y="5065776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2</a:t>
            </a:r>
            <a:endParaRPr lang="en-US" sz="950" dirty="0"/>
          </a:p>
        </p:txBody>
      </p:sp>
      <p:sp>
        <p:nvSpPr>
          <p:cNvPr id="34" name="Text 32"/>
          <p:cNvSpPr/>
          <p:nvPr/>
        </p:nvSpPr>
        <p:spPr>
          <a:xfrm>
            <a:off x="3344875" y="5010912"/>
            <a:ext cx="1598371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Seek help</a:t>
            </a:r>
            <a:endParaRPr lang="en-US" sz="720" dirty="0"/>
          </a:p>
        </p:txBody>
      </p:sp>
      <p:sp>
        <p:nvSpPr>
          <p:cNvPr id="35" name="Shape 33"/>
          <p:cNvSpPr/>
          <p:nvPr/>
        </p:nvSpPr>
        <p:spPr>
          <a:xfrm>
            <a:off x="5007254" y="5065776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6" name="Shape 34"/>
          <p:cNvSpPr/>
          <p:nvPr/>
        </p:nvSpPr>
        <p:spPr>
          <a:xfrm>
            <a:off x="5080406" y="4901184"/>
            <a:ext cx="2000707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5153558" y="5065776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3</a:t>
            </a:r>
            <a:endParaRPr lang="en-US" sz="950" dirty="0"/>
          </a:p>
        </p:txBody>
      </p:sp>
      <p:sp>
        <p:nvSpPr>
          <p:cNvPr id="38" name="Text 36"/>
          <p:cNvSpPr/>
          <p:nvPr/>
        </p:nvSpPr>
        <p:spPr>
          <a:xfrm>
            <a:off x="5427878" y="5010912"/>
            <a:ext cx="1598371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Reschedule / cancel</a:t>
            </a:r>
            <a:endParaRPr lang="en-US" sz="720" dirty="0"/>
          </a:p>
        </p:txBody>
      </p:sp>
      <p:sp>
        <p:nvSpPr>
          <p:cNvPr id="39" name="Shape 37"/>
          <p:cNvSpPr/>
          <p:nvPr/>
        </p:nvSpPr>
        <p:spPr>
          <a:xfrm>
            <a:off x="7090258" y="5065776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40" name="Shape 38"/>
          <p:cNvSpPr/>
          <p:nvPr/>
        </p:nvSpPr>
        <p:spPr>
          <a:xfrm>
            <a:off x="7163410" y="4901184"/>
            <a:ext cx="2000707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7236562" y="5065776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4</a:t>
            </a:r>
            <a:endParaRPr lang="en-US" sz="950" dirty="0"/>
          </a:p>
        </p:txBody>
      </p:sp>
      <p:sp>
        <p:nvSpPr>
          <p:cNvPr id="42" name="Text 40"/>
          <p:cNvSpPr/>
          <p:nvPr/>
        </p:nvSpPr>
        <p:spPr>
          <a:xfrm>
            <a:off x="7510882" y="5010912"/>
            <a:ext cx="1598371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Receive confirmation</a:t>
            </a:r>
            <a:endParaRPr lang="en-US" sz="720" dirty="0"/>
          </a:p>
        </p:txBody>
      </p:sp>
      <p:sp>
        <p:nvSpPr>
          <p:cNvPr id="43" name="Shape 41"/>
          <p:cNvSpPr/>
          <p:nvPr/>
        </p:nvSpPr>
        <p:spPr>
          <a:xfrm>
            <a:off x="9173261" y="5065776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44" name="Shape 42"/>
          <p:cNvSpPr/>
          <p:nvPr/>
        </p:nvSpPr>
        <p:spPr>
          <a:xfrm>
            <a:off x="9246413" y="4901184"/>
            <a:ext cx="2000707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9319565" y="5065776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5</a:t>
            </a:r>
            <a:endParaRPr lang="en-US" sz="950" dirty="0"/>
          </a:p>
        </p:txBody>
      </p:sp>
      <p:sp>
        <p:nvSpPr>
          <p:cNvPr id="46" name="Text 44"/>
          <p:cNvSpPr/>
          <p:nvPr/>
        </p:nvSpPr>
        <p:spPr>
          <a:xfrm>
            <a:off x="9593885" y="5010912"/>
            <a:ext cx="1598371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Retain control</a:t>
            </a:r>
            <a:endParaRPr lang="en-US" sz="7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PROJECT AIM AND OBJECTIVES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5</a:t>
            </a:r>
            <a:endParaRPr lang="en-US" sz="700" dirty="0"/>
          </a:p>
        </p:txBody>
      </p:sp>
      <p:sp>
        <p:nvSpPr>
          <p:cNvPr id="9" name="Shape 7"/>
          <p:cNvSpPr/>
          <p:nvPr/>
        </p:nvSpPr>
        <p:spPr>
          <a:xfrm>
            <a:off x="640080" y="914400"/>
            <a:ext cx="10972800" cy="713232"/>
          </a:xfrm>
          <a:prstGeom prst="roundRect">
            <a:avLst>
              <a:gd name="adj" fmla="val 6410"/>
            </a:avLst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68680" y="1133856"/>
            <a:ext cx="10515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60" b="1" dirty="0">
                <a:solidFill>
                  <a:srgbClr val="FFFFFF"/>
                </a:solidFill>
              </a:rPr>
              <a:t>Aim: To design and evaluate an AI-assisted healthcare appointment-booking prototype and determine whether it improves usability compared with a conventional interface.</a:t>
            </a:r>
            <a:endParaRPr lang="en-US" sz="1260" dirty="0"/>
          </a:p>
        </p:txBody>
      </p:sp>
      <p:sp>
        <p:nvSpPr>
          <p:cNvPr id="11" name="Shape 9"/>
          <p:cNvSpPr/>
          <p:nvPr/>
        </p:nvSpPr>
        <p:spPr>
          <a:xfrm>
            <a:off x="777240" y="1938528"/>
            <a:ext cx="5715000" cy="384048"/>
          </a:xfrm>
          <a:prstGeom prst="roundRect">
            <a:avLst>
              <a:gd name="adj" fmla="val 9524"/>
            </a:avLst>
          </a:prstGeom>
          <a:solidFill>
            <a:srgbClr val="EAF5F7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14400" y="2057400"/>
            <a:ext cx="16459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A8E9B"/>
                </a:solidFill>
              </a:rPr>
              <a:t>1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1234440" y="2039112"/>
            <a:ext cx="49834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Review research on AI, usability and healthcare appointment management.</a:t>
            </a:r>
            <a:endParaRPr lang="en-US" sz="860" dirty="0"/>
          </a:p>
        </p:txBody>
      </p:sp>
      <p:sp>
        <p:nvSpPr>
          <p:cNvPr id="14" name="Shape 12"/>
          <p:cNvSpPr/>
          <p:nvPr/>
        </p:nvSpPr>
        <p:spPr>
          <a:xfrm>
            <a:off x="777240" y="2468880"/>
            <a:ext cx="5715000" cy="384048"/>
          </a:xfrm>
          <a:prstGeom prst="roundRect">
            <a:avLst>
              <a:gd name="adj" fmla="val 9524"/>
            </a:avLst>
          </a:prstGeom>
          <a:solidFill>
            <a:srgbClr val="F6FAFB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14400" y="2587752"/>
            <a:ext cx="16459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A8E9B"/>
                </a:solidFill>
              </a:rPr>
              <a:t>2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1234440" y="2569464"/>
            <a:ext cx="49834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Identify user requirements and common booking difficulties.</a:t>
            </a:r>
            <a:endParaRPr lang="en-US" sz="860" dirty="0"/>
          </a:p>
        </p:txBody>
      </p:sp>
      <p:sp>
        <p:nvSpPr>
          <p:cNvPr id="17" name="Shape 15"/>
          <p:cNvSpPr/>
          <p:nvPr/>
        </p:nvSpPr>
        <p:spPr>
          <a:xfrm>
            <a:off x="777240" y="2999232"/>
            <a:ext cx="5715000" cy="384048"/>
          </a:xfrm>
          <a:prstGeom prst="roundRect">
            <a:avLst>
              <a:gd name="adj" fmla="val 9524"/>
            </a:avLst>
          </a:prstGeom>
          <a:solidFill>
            <a:srgbClr val="EAF5F7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14400" y="3118104"/>
            <a:ext cx="16459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A8E9B"/>
                </a:solidFill>
              </a:rPr>
              <a:t>3</a:t>
            </a:r>
            <a:endParaRPr lang="en-US" sz="800" dirty="0"/>
          </a:p>
        </p:txBody>
      </p:sp>
      <p:sp>
        <p:nvSpPr>
          <p:cNvPr id="19" name="Text 17"/>
          <p:cNvSpPr/>
          <p:nvPr/>
        </p:nvSpPr>
        <p:spPr>
          <a:xfrm>
            <a:off x="1234440" y="3099816"/>
            <a:ext cx="49834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Develop equivalent conventional and AI-assisted booking prototypes.</a:t>
            </a:r>
            <a:endParaRPr lang="en-US" sz="860" dirty="0"/>
          </a:p>
        </p:txBody>
      </p:sp>
      <p:sp>
        <p:nvSpPr>
          <p:cNvPr id="20" name="Shape 18"/>
          <p:cNvSpPr/>
          <p:nvPr/>
        </p:nvSpPr>
        <p:spPr>
          <a:xfrm>
            <a:off x="777240" y="3529584"/>
            <a:ext cx="5715000" cy="384048"/>
          </a:xfrm>
          <a:prstGeom prst="roundRect">
            <a:avLst>
              <a:gd name="adj" fmla="val 9524"/>
            </a:avLst>
          </a:prstGeom>
          <a:solidFill>
            <a:srgbClr val="F6FAFB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914400" y="3648456"/>
            <a:ext cx="16459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A8E9B"/>
                </a:solidFill>
              </a:rPr>
              <a:t>4</a:t>
            </a:r>
            <a:endParaRPr lang="en-US" sz="800" dirty="0"/>
          </a:p>
        </p:txBody>
      </p:sp>
      <p:sp>
        <p:nvSpPr>
          <p:cNvPr id="22" name="Text 20"/>
          <p:cNvSpPr/>
          <p:nvPr/>
        </p:nvSpPr>
        <p:spPr>
          <a:xfrm>
            <a:off x="1234440" y="3630168"/>
            <a:ext cx="49834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Compare both interfaces using task performance, SUS and qualitative feedback.</a:t>
            </a:r>
            <a:endParaRPr lang="en-US" sz="860" dirty="0"/>
          </a:p>
        </p:txBody>
      </p:sp>
      <p:sp>
        <p:nvSpPr>
          <p:cNvPr id="23" name="Shape 21"/>
          <p:cNvSpPr/>
          <p:nvPr/>
        </p:nvSpPr>
        <p:spPr>
          <a:xfrm>
            <a:off x="777240" y="4059936"/>
            <a:ext cx="5715000" cy="384048"/>
          </a:xfrm>
          <a:prstGeom prst="roundRect">
            <a:avLst>
              <a:gd name="adj" fmla="val 9524"/>
            </a:avLst>
          </a:prstGeom>
          <a:solidFill>
            <a:srgbClr val="EAF5F7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14400" y="4178808"/>
            <a:ext cx="16459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0A8E9B"/>
                </a:solidFill>
              </a:rPr>
              <a:t>5</a:t>
            </a:r>
            <a:endParaRPr lang="en-US" sz="800" dirty="0"/>
          </a:p>
        </p:txBody>
      </p:sp>
      <p:sp>
        <p:nvSpPr>
          <p:cNvPr id="25" name="Text 23"/>
          <p:cNvSpPr/>
          <p:nvPr/>
        </p:nvSpPr>
        <p:spPr>
          <a:xfrm>
            <a:off x="1234440" y="4160520"/>
            <a:ext cx="49834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Produce recommendations for safe, accessible and human-centred AI booking systems.</a:t>
            </a:r>
            <a:endParaRPr lang="en-US" sz="860" dirty="0"/>
          </a:p>
        </p:txBody>
      </p:sp>
      <p:sp>
        <p:nvSpPr>
          <p:cNvPr id="26" name="Shape 24"/>
          <p:cNvSpPr/>
          <p:nvPr/>
        </p:nvSpPr>
        <p:spPr>
          <a:xfrm>
            <a:off x="6903720" y="1938528"/>
            <a:ext cx="4343400" cy="731520"/>
          </a:xfrm>
          <a:prstGeom prst="roundRect">
            <a:avLst>
              <a:gd name="adj" fmla="val 7500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6903720" y="1938528"/>
            <a:ext cx="73152" cy="731520"/>
          </a:xfrm>
          <a:prstGeom prst="rect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7104888" y="2057400"/>
            <a:ext cx="39959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RQ1</a:t>
            </a:r>
            <a:endParaRPr lang="en-US" sz="1020" dirty="0"/>
          </a:p>
        </p:txBody>
      </p:sp>
      <p:sp>
        <p:nvSpPr>
          <p:cNvPr id="29" name="Text 27"/>
          <p:cNvSpPr/>
          <p:nvPr/>
        </p:nvSpPr>
        <p:spPr>
          <a:xfrm>
            <a:off x="7104888" y="2377440"/>
            <a:ext cx="3959352" cy="2011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What usability problems arise during common healthcare booking tasks?</a:t>
            </a:r>
            <a:endParaRPr lang="en-US" sz="820" dirty="0"/>
          </a:p>
        </p:txBody>
      </p:sp>
      <p:sp>
        <p:nvSpPr>
          <p:cNvPr id="30" name="Shape 28"/>
          <p:cNvSpPr/>
          <p:nvPr/>
        </p:nvSpPr>
        <p:spPr>
          <a:xfrm>
            <a:off x="6903720" y="2816352"/>
            <a:ext cx="4343400" cy="731520"/>
          </a:xfrm>
          <a:prstGeom prst="roundRect">
            <a:avLst>
              <a:gd name="adj" fmla="val 7500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6903720" y="2816352"/>
            <a:ext cx="73152" cy="731520"/>
          </a:xfrm>
          <a:prstGeom prst="rect">
            <a:avLst/>
          </a:prstGeom>
          <a:solidFill>
            <a:srgbClr val="1E6B9A"/>
          </a:solidFill>
          <a:ln w="12700">
            <a:solidFill>
              <a:srgbClr val="1E6B9A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7104888" y="2935224"/>
            <a:ext cx="39959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RQ2</a:t>
            </a:r>
            <a:endParaRPr lang="en-US" sz="1020" dirty="0"/>
          </a:p>
        </p:txBody>
      </p:sp>
      <p:sp>
        <p:nvSpPr>
          <p:cNvPr id="33" name="Text 31"/>
          <p:cNvSpPr/>
          <p:nvPr/>
        </p:nvSpPr>
        <p:spPr>
          <a:xfrm>
            <a:off x="7104888" y="3255264"/>
            <a:ext cx="3959352" cy="2011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Does AI assistance improve effectiveness, efficiency and perceived usability?</a:t>
            </a:r>
            <a:endParaRPr lang="en-US" sz="820" dirty="0"/>
          </a:p>
        </p:txBody>
      </p:sp>
      <p:sp>
        <p:nvSpPr>
          <p:cNvPr id="34" name="Shape 32"/>
          <p:cNvSpPr/>
          <p:nvPr/>
        </p:nvSpPr>
        <p:spPr>
          <a:xfrm>
            <a:off x="6903720" y="3694176"/>
            <a:ext cx="4343400" cy="731520"/>
          </a:xfrm>
          <a:prstGeom prst="roundRect">
            <a:avLst>
              <a:gd name="adj" fmla="val 7500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6903720" y="3694176"/>
            <a:ext cx="73152" cy="731520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7104888" y="3813048"/>
            <a:ext cx="39959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RQ3</a:t>
            </a:r>
            <a:endParaRPr lang="en-US" sz="1020" dirty="0"/>
          </a:p>
        </p:txBody>
      </p:sp>
      <p:sp>
        <p:nvSpPr>
          <p:cNvPr id="37" name="Text 35"/>
          <p:cNvSpPr/>
          <p:nvPr/>
        </p:nvSpPr>
        <p:spPr>
          <a:xfrm>
            <a:off x="7104888" y="4133088"/>
            <a:ext cx="3959352" cy="2011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What trust, privacy and accessibility concerns affect acceptance?</a:t>
            </a:r>
            <a:endParaRPr lang="en-US" sz="820" dirty="0"/>
          </a:p>
        </p:txBody>
      </p:sp>
      <p:sp>
        <p:nvSpPr>
          <p:cNvPr id="38" name="Shape 36"/>
          <p:cNvSpPr/>
          <p:nvPr/>
        </p:nvSpPr>
        <p:spPr>
          <a:xfrm>
            <a:off x="6903720" y="4681728"/>
            <a:ext cx="4343400" cy="658368"/>
          </a:xfrm>
          <a:prstGeom prst="roundRect">
            <a:avLst>
              <a:gd name="adj" fmla="val 694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7132320" y="4882896"/>
            <a:ext cx="3886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C75146"/>
                </a:solidFill>
              </a:rPr>
              <a:t>Scope boundary: administrative booking only — no diagnosis, clinical triage or treatment advice.</a:t>
            </a:r>
            <a:endParaRPr lang="en-US" sz="9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4008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LITERATURE REVIEW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Critical comparison of the background evidence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6</a:t>
            </a:r>
            <a:endParaRPr lang="en-US" sz="700" dirty="0"/>
          </a:p>
        </p:txBody>
      </p:sp>
      <p:sp>
        <p:nvSpPr>
          <p:cNvPr id="9" name="Shape 7"/>
          <p:cNvSpPr/>
          <p:nvPr/>
        </p:nvSpPr>
        <p:spPr>
          <a:xfrm>
            <a:off x="502920" y="960120"/>
            <a:ext cx="1874520" cy="329184"/>
          </a:xfrm>
          <a:prstGeom prst="rect">
            <a:avLst/>
          </a:prstGeom>
          <a:solidFill>
            <a:srgbClr val="13374A"/>
          </a:solidFill>
          <a:ln w="6350">
            <a:solidFill>
              <a:srgbClr val="FFFFF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48640" y="1042416"/>
            <a:ext cx="178308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80" b="1" dirty="0">
                <a:solidFill>
                  <a:srgbClr val="FFFFFF"/>
                </a:solidFill>
              </a:rPr>
              <a:t>Theme / evidence</a:t>
            </a:r>
            <a:endParaRPr lang="en-US" sz="780" dirty="0"/>
          </a:p>
        </p:txBody>
      </p:sp>
      <p:sp>
        <p:nvSpPr>
          <p:cNvPr id="11" name="Shape 9"/>
          <p:cNvSpPr/>
          <p:nvPr/>
        </p:nvSpPr>
        <p:spPr>
          <a:xfrm>
            <a:off x="2377440" y="960120"/>
            <a:ext cx="2971800" cy="329184"/>
          </a:xfrm>
          <a:prstGeom prst="rect">
            <a:avLst/>
          </a:prstGeom>
          <a:solidFill>
            <a:srgbClr val="13374A"/>
          </a:solidFill>
          <a:ln w="6350">
            <a:solidFill>
              <a:srgbClr val="FFFFF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423160" y="1042416"/>
            <a:ext cx="288036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80" b="1" dirty="0">
                <a:solidFill>
                  <a:srgbClr val="FFFFFF"/>
                </a:solidFill>
              </a:rPr>
              <a:t>What it establishes</a:t>
            </a:r>
            <a:endParaRPr lang="en-US" sz="780" dirty="0"/>
          </a:p>
        </p:txBody>
      </p:sp>
      <p:sp>
        <p:nvSpPr>
          <p:cNvPr id="13" name="Shape 11"/>
          <p:cNvSpPr/>
          <p:nvPr/>
        </p:nvSpPr>
        <p:spPr>
          <a:xfrm>
            <a:off x="5349240" y="960120"/>
            <a:ext cx="3063240" cy="329184"/>
          </a:xfrm>
          <a:prstGeom prst="rect">
            <a:avLst/>
          </a:prstGeom>
          <a:solidFill>
            <a:srgbClr val="13374A"/>
          </a:solidFill>
          <a:ln w="6350">
            <a:solidFill>
              <a:srgbClr val="FFFFF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394960" y="1042416"/>
            <a:ext cx="297180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80" b="1" dirty="0">
                <a:solidFill>
                  <a:srgbClr val="FFFFFF"/>
                </a:solidFill>
              </a:rPr>
              <a:t>Limitation in prior work</a:t>
            </a:r>
            <a:endParaRPr lang="en-US" sz="780" dirty="0"/>
          </a:p>
        </p:txBody>
      </p:sp>
      <p:sp>
        <p:nvSpPr>
          <p:cNvPr id="15" name="Shape 13"/>
          <p:cNvSpPr/>
          <p:nvPr/>
        </p:nvSpPr>
        <p:spPr>
          <a:xfrm>
            <a:off x="8412480" y="960120"/>
            <a:ext cx="3291840" cy="329184"/>
          </a:xfrm>
          <a:prstGeom prst="rect">
            <a:avLst/>
          </a:prstGeom>
          <a:solidFill>
            <a:srgbClr val="13374A"/>
          </a:solidFill>
          <a:ln w="6350">
            <a:solidFill>
              <a:srgbClr val="FFFFF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458200" y="1042416"/>
            <a:ext cx="320040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80" b="1" dirty="0">
                <a:solidFill>
                  <a:srgbClr val="FFFFFF"/>
                </a:solidFill>
              </a:rPr>
              <a:t>Relevance to this project</a:t>
            </a:r>
            <a:endParaRPr lang="en-US" sz="780" dirty="0"/>
          </a:p>
        </p:txBody>
      </p:sp>
      <p:sp>
        <p:nvSpPr>
          <p:cNvPr id="17" name="Shape 15"/>
          <p:cNvSpPr/>
          <p:nvPr/>
        </p:nvSpPr>
        <p:spPr>
          <a:xfrm>
            <a:off x="502920" y="1289304"/>
            <a:ext cx="187452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57784" y="1344168"/>
            <a:ext cx="176479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AI in healthcare transformation</a:t>
            </a:r>
            <a:endParaRPr lang="en-US" sz="720" dirty="0"/>
          </a:p>
        </p:txBody>
      </p:sp>
      <p:sp>
        <p:nvSpPr>
          <p:cNvPr id="19" name="Shape 17"/>
          <p:cNvSpPr/>
          <p:nvPr/>
        </p:nvSpPr>
        <p:spPr>
          <a:xfrm>
            <a:off x="2377440" y="1289304"/>
            <a:ext cx="297180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2432304" y="1344168"/>
            <a:ext cx="286207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AI can improve responsiveness, communication and operational support.</a:t>
            </a:r>
            <a:endParaRPr lang="en-US" sz="720" dirty="0"/>
          </a:p>
        </p:txBody>
      </p:sp>
      <p:sp>
        <p:nvSpPr>
          <p:cNvPr id="21" name="Shape 19"/>
          <p:cNvSpPr/>
          <p:nvPr/>
        </p:nvSpPr>
        <p:spPr>
          <a:xfrm>
            <a:off x="5349240" y="1289304"/>
            <a:ext cx="306324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404104" y="1344168"/>
            <a:ext cx="29535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Broad AI benefits do not prove that a booking interface becomes more usable.</a:t>
            </a:r>
            <a:endParaRPr lang="en-US" sz="720" dirty="0"/>
          </a:p>
        </p:txBody>
      </p:sp>
      <p:sp>
        <p:nvSpPr>
          <p:cNvPr id="23" name="Shape 21"/>
          <p:cNvSpPr/>
          <p:nvPr/>
        </p:nvSpPr>
        <p:spPr>
          <a:xfrm>
            <a:off x="8412480" y="1289304"/>
            <a:ext cx="329184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8467344" y="1344168"/>
            <a:ext cx="31821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Requires a focused usability evaluation rather than assumption of AI superiority.</a:t>
            </a:r>
            <a:endParaRPr lang="en-US" sz="720" dirty="0"/>
          </a:p>
        </p:txBody>
      </p:sp>
      <p:sp>
        <p:nvSpPr>
          <p:cNvPr id="25" name="Shape 23"/>
          <p:cNvSpPr/>
          <p:nvPr/>
        </p:nvSpPr>
        <p:spPr>
          <a:xfrm>
            <a:off x="502920" y="2075688"/>
            <a:ext cx="187452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557784" y="2130552"/>
            <a:ext cx="176479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Privacy, ethics and trust</a:t>
            </a:r>
            <a:endParaRPr lang="en-US" sz="720" dirty="0"/>
          </a:p>
        </p:txBody>
      </p:sp>
      <p:sp>
        <p:nvSpPr>
          <p:cNvPr id="27" name="Shape 25"/>
          <p:cNvSpPr/>
          <p:nvPr/>
        </p:nvSpPr>
        <p:spPr>
          <a:xfrm>
            <a:off x="2377440" y="2075688"/>
            <a:ext cx="297180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2432304" y="2130552"/>
            <a:ext cx="286207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Healthcare AI introduces transparency, security, bias and oversight concerns.</a:t>
            </a:r>
            <a:endParaRPr lang="en-US" sz="720" dirty="0"/>
          </a:p>
        </p:txBody>
      </p:sp>
      <p:sp>
        <p:nvSpPr>
          <p:cNvPr id="29" name="Shape 27"/>
          <p:cNvSpPr/>
          <p:nvPr/>
        </p:nvSpPr>
        <p:spPr>
          <a:xfrm>
            <a:off x="5349240" y="2075688"/>
            <a:ext cx="306324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5404104" y="2130552"/>
            <a:ext cx="29535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Some studies discuss risks generally without translating them into interface controls.</a:t>
            </a:r>
            <a:endParaRPr lang="en-US" sz="720" dirty="0"/>
          </a:p>
        </p:txBody>
      </p:sp>
      <p:sp>
        <p:nvSpPr>
          <p:cNvPr id="31" name="Shape 29"/>
          <p:cNvSpPr/>
          <p:nvPr/>
        </p:nvSpPr>
        <p:spPr>
          <a:xfrm>
            <a:off x="8412480" y="2075688"/>
            <a:ext cx="329184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8467344" y="2130552"/>
            <a:ext cx="31821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The prototype uses constrained administrative responses, fallback and synthetic data.</a:t>
            </a:r>
            <a:endParaRPr lang="en-US" sz="720" dirty="0"/>
          </a:p>
        </p:txBody>
      </p:sp>
      <p:sp>
        <p:nvSpPr>
          <p:cNvPr id="33" name="Shape 31"/>
          <p:cNvSpPr/>
          <p:nvPr/>
        </p:nvSpPr>
        <p:spPr>
          <a:xfrm>
            <a:off x="502920" y="2862072"/>
            <a:ext cx="187452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557784" y="2916936"/>
            <a:ext cx="176479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Appointment management</a:t>
            </a:r>
            <a:endParaRPr lang="en-US" sz="720" dirty="0"/>
          </a:p>
        </p:txBody>
      </p:sp>
      <p:sp>
        <p:nvSpPr>
          <p:cNvPr id="35" name="Shape 33"/>
          <p:cNvSpPr/>
          <p:nvPr/>
        </p:nvSpPr>
        <p:spPr>
          <a:xfrm>
            <a:off x="2377440" y="2862072"/>
            <a:ext cx="297180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2432304" y="2916936"/>
            <a:ext cx="286207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AI appointment management research highlights navigation, accessibility, integration and trust.</a:t>
            </a:r>
            <a:endParaRPr lang="en-US" sz="720" dirty="0"/>
          </a:p>
        </p:txBody>
      </p:sp>
      <p:sp>
        <p:nvSpPr>
          <p:cNvPr id="37" name="Shape 35"/>
          <p:cNvSpPr/>
          <p:nvPr/>
        </p:nvSpPr>
        <p:spPr>
          <a:xfrm>
            <a:off x="5349240" y="2862072"/>
            <a:ext cx="306324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5404104" y="2916936"/>
            <a:ext cx="29535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Appointment-specific evidence remains limited and often lacks controlled comparison.</a:t>
            </a:r>
            <a:endParaRPr lang="en-US" sz="720" dirty="0"/>
          </a:p>
        </p:txBody>
      </p:sp>
      <p:sp>
        <p:nvSpPr>
          <p:cNvPr id="39" name="Shape 37"/>
          <p:cNvSpPr/>
          <p:nvPr/>
        </p:nvSpPr>
        <p:spPr>
          <a:xfrm>
            <a:off x="8412480" y="2862072"/>
            <a:ext cx="3291840" cy="786384"/>
          </a:xfrm>
          <a:prstGeom prst="rect">
            <a:avLst/>
          </a:prstGeom>
          <a:solidFill>
            <a:srgbClr val="F7FBFC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8467344" y="2916936"/>
            <a:ext cx="31821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Supports comparing AI-assisted and conventional routes using equivalent tasks.</a:t>
            </a:r>
            <a:endParaRPr lang="en-US" sz="720" dirty="0"/>
          </a:p>
        </p:txBody>
      </p:sp>
      <p:sp>
        <p:nvSpPr>
          <p:cNvPr id="41" name="Shape 39"/>
          <p:cNvSpPr/>
          <p:nvPr/>
        </p:nvSpPr>
        <p:spPr>
          <a:xfrm>
            <a:off x="502920" y="3648456"/>
            <a:ext cx="187452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557784" y="3703320"/>
            <a:ext cx="176479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Usability evaluation</a:t>
            </a:r>
            <a:endParaRPr lang="en-US" sz="720" dirty="0"/>
          </a:p>
        </p:txBody>
      </p:sp>
      <p:sp>
        <p:nvSpPr>
          <p:cNvPr id="43" name="Shape 41"/>
          <p:cNvSpPr/>
          <p:nvPr/>
        </p:nvSpPr>
        <p:spPr>
          <a:xfrm>
            <a:off x="2377440" y="3648456"/>
            <a:ext cx="297180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44" name="Text 42"/>
          <p:cNvSpPr/>
          <p:nvPr/>
        </p:nvSpPr>
        <p:spPr>
          <a:xfrm>
            <a:off x="2432304" y="3703320"/>
            <a:ext cx="286207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ISO 9241-11 and SUS support measuring effectiveness, efficiency and satisfaction.</a:t>
            </a:r>
            <a:endParaRPr lang="en-US" sz="720" dirty="0"/>
          </a:p>
        </p:txBody>
      </p:sp>
      <p:sp>
        <p:nvSpPr>
          <p:cNvPr id="45" name="Shape 43"/>
          <p:cNvSpPr/>
          <p:nvPr/>
        </p:nvSpPr>
        <p:spPr>
          <a:xfrm>
            <a:off x="5349240" y="3648456"/>
            <a:ext cx="306324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46" name="Text 44"/>
          <p:cNvSpPr/>
          <p:nvPr/>
        </p:nvSpPr>
        <p:spPr>
          <a:xfrm>
            <a:off x="5404104" y="3703320"/>
            <a:ext cx="29535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SUS alone cannot explain why failures or improvements occur.</a:t>
            </a:r>
            <a:endParaRPr lang="en-US" sz="720" dirty="0"/>
          </a:p>
        </p:txBody>
      </p:sp>
      <p:sp>
        <p:nvSpPr>
          <p:cNvPr id="47" name="Shape 45"/>
          <p:cNvSpPr/>
          <p:nvPr/>
        </p:nvSpPr>
        <p:spPr>
          <a:xfrm>
            <a:off x="8412480" y="3648456"/>
            <a:ext cx="3291840" cy="786384"/>
          </a:xfrm>
          <a:prstGeom prst="rect">
            <a:avLst/>
          </a:prstGeom>
          <a:solidFill>
            <a:srgbClr val="EEF7F9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48" name="Text 46"/>
          <p:cNvSpPr/>
          <p:nvPr/>
        </p:nvSpPr>
        <p:spPr>
          <a:xfrm>
            <a:off x="8467344" y="3703320"/>
            <a:ext cx="318211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11827"/>
                </a:solidFill>
              </a:rPr>
              <a:t>Combines SUS with task completion, time, errors, think-aloud and interviews.</a:t>
            </a:r>
            <a:endParaRPr lang="en-US" sz="720" dirty="0"/>
          </a:p>
        </p:txBody>
      </p:sp>
      <p:sp>
        <p:nvSpPr>
          <p:cNvPr id="49" name="Shape 47"/>
          <p:cNvSpPr/>
          <p:nvPr/>
        </p:nvSpPr>
        <p:spPr>
          <a:xfrm>
            <a:off x="777240" y="4892040"/>
            <a:ext cx="10607040" cy="658368"/>
          </a:xfrm>
          <a:prstGeom prst="roundRect">
            <a:avLst>
              <a:gd name="adj" fmla="val 8333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50" name="Text 48"/>
          <p:cNvSpPr/>
          <p:nvPr/>
        </p:nvSpPr>
        <p:spPr>
          <a:xfrm>
            <a:off x="941832" y="4992624"/>
            <a:ext cx="1027785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Literature conclusion: the strongest gap is not whether AI can be used in healthcare, but whether AI assistance measurably improves a specific booking journey without reducing accessibility, privacy or user control.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LITERATURE REVIEW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Synthesis, preliminary findings and research gap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7</a:t>
            </a:r>
            <a:endParaRPr lang="en-US" sz="700" dirty="0"/>
          </a:p>
        </p:txBody>
      </p:sp>
      <p:sp>
        <p:nvSpPr>
          <p:cNvPr id="9" name="Text 7"/>
          <p:cNvSpPr/>
          <p:nvPr/>
        </p:nvSpPr>
        <p:spPr>
          <a:xfrm>
            <a:off x="685800" y="886968"/>
            <a:ext cx="80467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2636"/>
                </a:solidFill>
              </a:rPr>
              <a:t>Preliminary findings from the literature and requirements analysis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685800" y="1298448"/>
            <a:ext cx="3383280" cy="1417320"/>
          </a:xfrm>
          <a:prstGeom prst="roundRect">
            <a:avLst>
              <a:gd name="adj" fmla="val 3871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685800" y="1298448"/>
            <a:ext cx="73152" cy="1417320"/>
          </a:xfrm>
          <a:prstGeom prst="rect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86968" y="1417320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✓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216152" y="1417320"/>
            <a:ext cx="26700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Finding 1 — AI capability ≠ better usability</a:t>
            </a:r>
            <a:endParaRPr lang="en-US" sz="1020" dirty="0"/>
          </a:p>
        </p:txBody>
      </p:sp>
      <p:sp>
        <p:nvSpPr>
          <p:cNvPr id="14" name="Text 12"/>
          <p:cNvSpPr/>
          <p:nvPr/>
        </p:nvSpPr>
        <p:spPr>
          <a:xfrm>
            <a:off x="886968" y="1737360"/>
            <a:ext cx="2999232" cy="8869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Studies indicate that AI can support communication and recommendations, but usability depends on task clarity, navigation, accessibility and users’ confidence in the interaction.</a:t>
            </a:r>
            <a:endParaRPr lang="en-US" sz="820" dirty="0"/>
          </a:p>
        </p:txBody>
      </p:sp>
      <p:sp>
        <p:nvSpPr>
          <p:cNvPr id="15" name="Shape 13"/>
          <p:cNvSpPr/>
          <p:nvPr/>
        </p:nvSpPr>
        <p:spPr>
          <a:xfrm>
            <a:off x="4434840" y="1298448"/>
            <a:ext cx="3383280" cy="1417320"/>
          </a:xfrm>
          <a:prstGeom prst="roundRect">
            <a:avLst>
              <a:gd name="adj" fmla="val 3871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4434840" y="1298448"/>
            <a:ext cx="73152" cy="1417320"/>
          </a:xfrm>
          <a:prstGeom prst="rect">
            <a:avLst/>
          </a:prstGeom>
          <a:solidFill>
            <a:srgbClr val="1E6B9A"/>
          </a:solidFill>
          <a:ln w="12700">
            <a:solidFill>
              <a:srgbClr val="1E6B9A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636008" y="1417320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✓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4965192" y="1417320"/>
            <a:ext cx="26700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Finding 2 — Trust and control recur as acceptance factors</a:t>
            </a:r>
            <a:endParaRPr lang="en-US" sz="1020" dirty="0"/>
          </a:p>
        </p:txBody>
      </p:sp>
      <p:sp>
        <p:nvSpPr>
          <p:cNvPr id="19" name="Text 17"/>
          <p:cNvSpPr/>
          <p:nvPr/>
        </p:nvSpPr>
        <p:spPr>
          <a:xfrm>
            <a:off x="4636008" y="1737360"/>
            <a:ext cx="2999232" cy="8869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Users need transparency, explicit confirmation, fallback options and a way to complete the same task without relying on the AI assistant.</a:t>
            </a:r>
            <a:endParaRPr lang="en-US" sz="820" dirty="0"/>
          </a:p>
        </p:txBody>
      </p:sp>
      <p:sp>
        <p:nvSpPr>
          <p:cNvPr id="20" name="Shape 18"/>
          <p:cNvSpPr/>
          <p:nvPr/>
        </p:nvSpPr>
        <p:spPr>
          <a:xfrm>
            <a:off x="8183880" y="1298448"/>
            <a:ext cx="3383280" cy="1417320"/>
          </a:xfrm>
          <a:prstGeom prst="roundRect">
            <a:avLst>
              <a:gd name="adj" fmla="val 3871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8183880" y="1298448"/>
            <a:ext cx="73152" cy="1417320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385048" y="1417320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✓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8714232" y="1417320"/>
            <a:ext cx="26700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Finding 3 — Evidence is fragmented</a:t>
            </a:r>
            <a:endParaRPr lang="en-US" sz="1020" dirty="0"/>
          </a:p>
        </p:txBody>
      </p:sp>
      <p:sp>
        <p:nvSpPr>
          <p:cNvPr id="24" name="Text 22"/>
          <p:cNvSpPr/>
          <p:nvPr/>
        </p:nvSpPr>
        <p:spPr>
          <a:xfrm>
            <a:off x="8385048" y="1737360"/>
            <a:ext cx="2999232" cy="8869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Prior research often addresses health chatbots, demand forecasting, general digital-health usability or acceptance separately, leaving limited interface-level comparison.</a:t>
            </a:r>
            <a:endParaRPr lang="en-US" sz="820" dirty="0"/>
          </a:p>
        </p:txBody>
      </p:sp>
      <p:sp>
        <p:nvSpPr>
          <p:cNvPr id="25" name="Shape 23"/>
          <p:cNvSpPr/>
          <p:nvPr/>
        </p:nvSpPr>
        <p:spPr>
          <a:xfrm>
            <a:off x="685800" y="3127248"/>
            <a:ext cx="3291840" cy="914400"/>
          </a:xfrm>
          <a:prstGeom prst="roundRect">
            <a:avLst>
              <a:gd name="adj" fmla="val 6000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868680" y="3273552"/>
            <a:ext cx="292608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b="1" dirty="0">
                <a:solidFill>
                  <a:srgbClr val="0A8E9B"/>
                </a:solidFill>
              </a:rPr>
              <a:t>KNOWN</a:t>
            </a:r>
            <a:endParaRPr lang="en-US" sz="830" dirty="0"/>
          </a:p>
        </p:txBody>
      </p:sp>
      <p:sp>
        <p:nvSpPr>
          <p:cNvPr id="27" name="Text 25"/>
          <p:cNvSpPr/>
          <p:nvPr/>
        </p:nvSpPr>
        <p:spPr>
          <a:xfrm>
            <a:off x="868680" y="3511296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920" dirty="0">
                <a:solidFill>
                  <a:srgbClr val="0B2636"/>
                </a:solidFill>
              </a:rPr>
              <a:t>AI may improve support, responsiveness and recommendations.</a:t>
            </a:r>
            <a:endParaRPr lang="en-US" sz="920" dirty="0"/>
          </a:p>
        </p:txBody>
      </p:sp>
      <p:sp>
        <p:nvSpPr>
          <p:cNvPr id="28" name="Shape 26"/>
          <p:cNvSpPr/>
          <p:nvPr/>
        </p:nvSpPr>
        <p:spPr>
          <a:xfrm>
            <a:off x="4160520" y="3419856"/>
            <a:ext cx="329184" cy="329184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4617720" y="3127248"/>
            <a:ext cx="3291840" cy="914400"/>
          </a:xfrm>
          <a:prstGeom prst="roundRect">
            <a:avLst>
              <a:gd name="adj" fmla="val 6000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4800600" y="3273552"/>
            <a:ext cx="292608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b="1" dirty="0">
                <a:solidFill>
                  <a:srgbClr val="C75146"/>
                </a:solidFill>
              </a:rPr>
              <a:t>MISSING</a:t>
            </a:r>
            <a:endParaRPr lang="en-US" sz="830" dirty="0"/>
          </a:p>
        </p:txBody>
      </p:sp>
      <p:sp>
        <p:nvSpPr>
          <p:cNvPr id="31" name="Text 29"/>
          <p:cNvSpPr/>
          <p:nvPr/>
        </p:nvSpPr>
        <p:spPr>
          <a:xfrm>
            <a:off x="4800600" y="3511296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920" dirty="0">
                <a:solidFill>
                  <a:srgbClr val="0B2636"/>
                </a:solidFill>
              </a:rPr>
              <a:t>Controlled evidence comparing AI-assisted and conventional booking journeys.</a:t>
            </a:r>
            <a:endParaRPr lang="en-US" sz="920" dirty="0"/>
          </a:p>
        </p:txBody>
      </p:sp>
      <p:sp>
        <p:nvSpPr>
          <p:cNvPr id="32" name="Shape 30"/>
          <p:cNvSpPr/>
          <p:nvPr/>
        </p:nvSpPr>
        <p:spPr>
          <a:xfrm>
            <a:off x="8092440" y="3419856"/>
            <a:ext cx="329184" cy="329184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8549640" y="3127248"/>
            <a:ext cx="2743200" cy="914400"/>
          </a:xfrm>
          <a:prstGeom prst="roundRect">
            <a:avLst>
              <a:gd name="adj" fmla="val 6000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8732520" y="3273552"/>
            <a:ext cx="237744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30" b="1" dirty="0">
                <a:solidFill>
                  <a:srgbClr val="0A8E9B"/>
                </a:solidFill>
              </a:rPr>
              <a:t>THIS STUDY</a:t>
            </a:r>
            <a:endParaRPr lang="en-US" sz="830" dirty="0"/>
          </a:p>
        </p:txBody>
      </p:sp>
      <p:sp>
        <p:nvSpPr>
          <p:cNvPr id="35" name="Text 33"/>
          <p:cNvSpPr/>
          <p:nvPr/>
        </p:nvSpPr>
        <p:spPr>
          <a:xfrm>
            <a:off x="8732520" y="3511296"/>
            <a:ext cx="2377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920" dirty="0">
                <a:solidFill>
                  <a:srgbClr val="0B2636"/>
                </a:solidFill>
              </a:rPr>
              <a:t>Equivalent prototypes + mixed-method usability evaluation.</a:t>
            </a:r>
            <a:endParaRPr lang="en-US" sz="920" dirty="0"/>
          </a:p>
        </p:txBody>
      </p:sp>
      <p:sp>
        <p:nvSpPr>
          <p:cNvPr id="36" name="Shape 34"/>
          <p:cNvSpPr/>
          <p:nvPr/>
        </p:nvSpPr>
        <p:spPr>
          <a:xfrm>
            <a:off x="1005840" y="4800600"/>
            <a:ext cx="10149840" cy="621792"/>
          </a:xfrm>
          <a:prstGeom prst="roundRect">
            <a:avLst>
              <a:gd name="adj" fmla="val 8824"/>
            </a:avLst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1170432" y="4901184"/>
            <a:ext cx="9820656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Implication for the project: success must be judged through task evidence, SUS scores and user explanations — not by assuming that conversational AI is automatically superior.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METHODOLOGY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Human-centred development and mixed-method evaluation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8</a:t>
            </a:r>
            <a:endParaRPr lang="en-US" sz="700" dirty="0"/>
          </a:p>
        </p:txBody>
      </p:sp>
      <p:sp>
        <p:nvSpPr>
          <p:cNvPr id="9" name="Text 7"/>
          <p:cNvSpPr/>
          <p:nvPr/>
        </p:nvSpPr>
        <p:spPr>
          <a:xfrm>
            <a:off x="685800" y="960120"/>
            <a:ext cx="3200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2636"/>
                </a:solidFill>
              </a:rPr>
              <a:t>Development approach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685800" y="1325880"/>
            <a:ext cx="1706880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58952" y="1490472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1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1033272" y="1435608"/>
            <a:ext cx="13045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Literature review</a:t>
            </a:r>
            <a:endParaRPr lang="en-US" sz="720" dirty="0"/>
          </a:p>
        </p:txBody>
      </p:sp>
      <p:sp>
        <p:nvSpPr>
          <p:cNvPr id="13" name="Shape 11"/>
          <p:cNvSpPr/>
          <p:nvPr/>
        </p:nvSpPr>
        <p:spPr>
          <a:xfrm>
            <a:off x="2401824" y="1490472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2474976" y="1325880"/>
            <a:ext cx="1706880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548128" y="1490472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2</a:t>
            </a:r>
            <a:endParaRPr lang="en-US" sz="950" dirty="0"/>
          </a:p>
        </p:txBody>
      </p:sp>
      <p:sp>
        <p:nvSpPr>
          <p:cNvPr id="16" name="Text 14"/>
          <p:cNvSpPr/>
          <p:nvPr/>
        </p:nvSpPr>
        <p:spPr>
          <a:xfrm>
            <a:off x="2822448" y="1435608"/>
            <a:ext cx="13045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Requirements</a:t>
            </a:r>
            <a:endParaRPr lang="en-US" sz="720" dirty="0"/>
          </a:p>
        </p:txBody>
      </p:sp>
      <p:sp>
        <p:nvSpPr>
          <p:cNvPr id="17" name="Shape 15"/>
          <p:cNvSpPr/>
          <p:nvPr/>
        </p:nvSpPr>
        <p:spPr>
          <a:xfrm>
            <a:off x="4191000" y="1490472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264152" y="1325880"/>
            <a:ext cx="1706880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337304" y="1490472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3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4611624" y="1435608"/>
            <a:ext cx="13045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Wireframes</a:t>
            </a:r>
            <a:endParaRPr lang="en-US" sz="720" dirty="0"/>
          </a:p>
        </p:txBody>
      </p:sp>
      <p:sp>
        <p:nvSpPr>
          <p:cNvPr id="21" name="Shape 19"/>
          <p:cNvSpPr/>
          <p:nvPr/>
        </p:nvSpPr>
        <p:spPr>
          <a:xfrm>
            <a:off x="5980176" y="1490472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6053328" y="1325880"/>
            <a:ext cx="1706880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6126480" y="1490472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4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6400800" y="1435608"/>
            <a:ext cx="13045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Prototype</a:t>
            </a:r>
            <a:endParaRPr lang="en-US" sz="720" dirty="0"/>
          </a:p>
        </p:txBody>
      </p:sp>
      <p:sp>
        <p:nvSpPr>
          <p:cNvPr id="25" name="Shape 23"/>
          <p:cNvSpPr/>
          <p:nvPr/>
        </p:nvSpPr>
        <p:spPr>
          <a:xfrm>
            <a:off x="7769352" y="1490472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7842504" y="1325880"/>
            <a:ext cx="1706880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7915656" y="1490472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5</a:t>
            </a:r>
            <a:endParaRPr lang="en-US" sz="950" dirty="0"/>
          </a:p>
        </p:txBody>
      </p:sp>
      <p:sp>
        <p:nvSpPr>
          <p:cNvPr id="28" name="Text 26"/>
          <p:cNvSpPr/>
          <p:nvPr/>
        </p:nvSpPr>
        <p:spPr>
          <a:xfrm>
            <a:off x="8189976" y="1435608"/>
            <a:ext cx="13045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Pilot/refine</a:t>
            </a:r>
            <a:endParaRPr lang="en-US" sz="720" dirty="0"/>
          </a:p>
        </p:txBody>
      </p:sp>
      <p:sp>
        <p:nvSpPr>
          <p:cNvPr id="29" name="Shape 27"/>
          <p:cNvSpPr/>
          <p:nvPr/>
        </p:nvSpPr>
        <p:spPr>
          <a:xfrm>
            <a:off x="9558528" y="1490472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9631680" y="1325880"/>
            <a:ext cx="1706880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9704832" y="1490472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6</a:t>
            </a:r>
            <a:endParaRPr lang="en-US" sz="950" dirty="0"/>
          </a:p>
        </p:txBody>
      </p:sp>
      <p:sp>
        <p:nvSpPr>
          <p:cNvPr id="32" name="Text 30"/>
          <p:cNvSpPr/>
          <p:nvPr/>
        </p:nvSpPr>
        <p:spPr>
          <a:xfrm>
            <a:off x="9979152" y="1435608"/>
            <a:ext cx="130454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Evaluation</a:t>
            </a:r>
            <a:endParaRPr lang="en-US" sz="720" dirty="0"/>
          </a:p>
        </p:txBody>
      </p:sp>
      <p:sp>
        <p:nvSpPr>
          <p:cNvPr id="33" name="Shape 31"/>
          <p:cNvSpPr/>
          <p:nvPr/>
        </p:nvSpPr>
        <p:spPr>
          <a:xfrm>
            <a:off x="685800" y="2331720"/>
            <a:ext cx="3657600" cy="1234440"/>
          </a:xfrm>
          <a:prstGeom prst="roundRect">
            <a:avLst>
              <a:gd name="adj" fmla="val 444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34" name="Shape 32"/>
          <p:cNvSpPr/>
          <p:nvPr/>
        </p:nvSpPr>
        <p:spPr>
          <a:xfrm>
            <a:off x="685800" y="2331720"/>
            <a:ext cx="73152" cy="1234440"/>
          </a:xfrm>
          <a:prstGeom prst="rect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886968" y="2450592"/>
            <a:ext cx="33101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Why this approach?</a:t>
            </a:r>
            <a:endParaRPr lang="en-US" sz="1020" dirty="0"/>
          </a:p>
        </p:txBody>
      </p:sp>
      <p:sp>
        <p:nvSpPr>
          <p:cNvPr id="36" name="Text 34"/>
          <p:cNvSpPr/>
          <p:nvPr/>
        </p:nvSpPr>
        <p:spPr>
          <a:xfrm>
            <a:off x="886968" y="2770632"/>
            <a:ext cx="3273552" cy="70408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A controlled mixed-method prototype study captures both observed performance and user explanations, while avoiding the privacy and governance demands of a live healthcare deployment.</a:t>
            </a:r>
            <a:endParaRPr lang="en-US" sz="820" dirty="0"/>
          </a:p>
        </p:txBody>
      </p:sp>
      <p:sp>
        <p:nvSpPr>
          <p:cNvPr id="37" name="Shape 35"/>
          <p:cNvSpPr/>
          <p:nvPr/>
        </p:nvSpPr>
        <p:spPr>
          <a:xfrm>
            <a:off x="4526280" y="2331720"/>
            <a:ext cx="3337560" cy="1234440"/>
          </a:xfrm>
          <a:prstGeom prst="roundRect">
            <a:avLst>
              <a:gd name="adj" fmla="val 444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4526280" y="2331720"/>
            <a:ext cx="73152" cy="1234440"/>
          </a:xfrm>
          <a:prstGeom prst="rect">
            <a:avLst/>
          </a:prstGeom>
          <a:solidFill>
            <a:srgbClr val="1E6B9A"/>
          </a:solidFill>
          <a:ln w="12700">
            <a:solidFill>
              <a:srgbClr val="1E6B9A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4727448" y="2450592"/>
            <a:ext cx="299008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Quantitative evidence</a:t>
            </a:r>
            <a:endParaRPr lang="en-US" sz="1020" dirty="0"/>
          </a:p>
        </p:txBody>
      </p:sp>
      <p:sp>
        <p:nvSpPr>
          <p:cNvPr id="40" name="Text 38"/>
          <p:cNvSpPr/>
          <p:nvPr/>
        </p:nvSpPr>
        <p:spPr>
          <a:xfrm>
            <a:off x="4727448" y="2770632"/>
            <a:ext cx="2953512" cy="70408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SUS score, task completion, time on task, assistance requests, error number/severity, trust, perceived control and willingness to use.</a:t>
            </a:r>
            <a:endParaRPr lang="en-US" sz="820" dirty="0"/>
          </a:p>
        </p:txBody>
      </p:sp>
      <p:sp>
        <p:nvSpPr>
          <p:cNvPr id="41" name="Shape 39"/>
          <p:cNvSpPr/>
          <p:nvPr/>
        </p:nvSpPr>
        <p:spPr>
          <a:xfrm>
            <a:off x="8046720" y="2331720"/>
            <a:ext cx="3337560" cy="1234440"/>
          </a:xfrm>
          <a:prstGeom prst="roundRect">
            <a:avLst>
              <a:gd name="adj" fmla="val 4444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42" name="Shape 40"/>
          <p:cNvSpPr/>
          <p:nvPr/>
        </p:nvSpPr>
        <p:spPr>
          <a:xfrm>
            <a:off x="8046720" y="2331720"/>
            <a:ext cx="73152" cy="1234440"/>
          </a:xfrm>
          <a:prstGeom prst="rect">
            <a:avLst/>
          </a:prstGeom>
          <a:solidFill>
            <a:srgbClr val="F4B942"/>
          </a:solidFill>
          <a:ln w="12700">
            <a:solidFill>
              <a:srgbClr val="F4B942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8247888" y="2450592"/>
            <a:ext cx="299008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Qualitative evidence</a:t>
            </a:r>
            <a:endParaRPr lang="en-US" sz="1020" dirty="0"/>
          </a:p>
        </p:txBody>
      </p:sp>
      <p:sp>
        <p:nvSpPr>
          <p:cNvPr id="44" name="Text 42"/>
          <p:cNvSpPr/>
          <p:nvPr/>
        </p:nvSpPr>
        <p:spPr>
          <a:xfrm>
            <a:off x="8247888" y="2770632"/>
            <a:ext cx="2953512" cy="70408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Think-aloud comments and short interviews explore navigation, cognitive workload, accessibility, privacy and confidence in AI responses.</a:t>
            </a:r>
            <a:endParaRPr lang="en-US" sz="820" dirty="0"/>
          </a:p>
        </p:txBody>
      </p:sp>
      <p:sp>
        <p:nvSpPr>
          <p:cNvPr id="45" name="Shape 43"/>
          <p:cNvSpPr/>
          <p:nvPr/>
        </p:nvSpPr>
        <p:spPr>
          <a:xfrm>
            <a:off x="685800" y="3959352"/>
            <a:ext cx="10698480" cy="868680"/>
          </a:xfrm>
          <a:prstGeom prst="roundRect">
            <a:avLst>
              <a:gd name="adj" fmla="val 6316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46" name="Text 44"/>
          <p:cNvSpPr/>
          <p:nvPr/>
        </p:nvSpPr>
        <p:spPr>
          <a:xfrm>
            <a:off x="960120" y="4160520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B2636"/>
                </a:solidFill>
              </a:rPr>
              <a:t>Evaluation design</a:t>
            </a:r>
            <a:endParaRPr lang="en-US" sz="1050" dirty="0"/>
          </a:p>
        </p:txBody>
      </p:sp>
      <p:sp>
        <p:nvSpPr>
          <p:cNvPr id="47" name="Text 45"/>
          <p:cNvSpPr/>
          <p:nvPr/>
        </p:nvSpPr>
        <p:spPr>
          <a:xfrm>
            <a:off x="960120" y="4480560"/>
            <a:ext cx="10012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0B2636"/>
                </a:solidFill>
              </a:rPr>
              <a:t>Counterbalanced within-subject comparison: half the participants begin with the conventional interface and half with the AI-assisted version. Equivalent tasks reduce learning effects, while the pilot checks timing, instructions and questionnaire clarity.</a:t>
            </a:r>
            <a:endParaRPr lang="en-US" sz="1050" dirty="0"/>
          </a:p>
        </p:txBody>
      </p:sp>
      <p:sp>
        <p:nvSpPr>
          <p:cNvPr id="48" name="Shape 46"/>
          <p:cNvSpPr/>
          <p:nvPr/>
        </p:nvSpPr>
        <p:spPr>
          <a:xfrm>
            <a:off x="960120" y="5093208"/>
            <a:ext cx="2194560" cy="256032"/>
          </a:xfrm>
          <a:prstGeom prst="roundRect">
            <a:avLst>
              <a:gd name="adj" fmla="val 17857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49" name="Text 47"/>
          <p:cNvSpPr/>
          <p:nvPr/>
        </p:nvSpPr>
        <p:spPr>
          <a:xfrm>
            <a:off x="1005840" y="5148072"/>
            <a:ext cx="21031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Paired-samples analysis</a:t>
            </a:r>
            <a:endParaRPr lang="en-US" sz="750" dirty="0"/>
          </a:p>
        </p:txBody>
      </p:sp>
      <p:sp>
        <p:nvSpPr>
          <p:cNvPr id="50" name="Shape 48"/>
          <p:cNvSpPr/>
          <p:nvPr/>
        </p:nvSpPr>
        <p:spPr>
          <a:xfrm>
            <a:off x="3337560" y="5093208"/>
            <a:ext cx="2468880" cy="256032"/>
          </a:xfrm>
          <a:prstGeom prst="roundRect">
            <a:avLst>
              <a:gd name="adj" fmla="val 17857"/>
            </a:avLst>
          </a:prstGeom>
          <a:solidFill>
            <a:srgbClr val="1E6B9A"/>
          </a:solidFill>
          <a:ln w="12700">
            <a:solidFill>
              <a:srgbClr val="1E6B9A"/>
            </a:solidFill>
            <a:prstDash val="solid"/>
          </a:ln>
        </p:spPr>
      </p:sp>
      <p:sp>
        <p:nvSpPr>
          <p:cNvPr id="51" name="Text 49"/>
          <p:cNvSpPr/>
          <p:nvPr/>
        </p:nvSpPr>
        <p:spPr>
          <a:xfrm>
            <a:off x="3383280" y="5148072"/>
            <a:ext cx="23774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Wilcoxon when non-normal</a:t>
            </a:r>
            <a:endParaRPr lang="en-US" sz="750" dirty="0"/>
          </a:p>
        </p:txBody>
      </p:sp>
      <p:sp>
        <p:nvSpPr>
          <p:cNvPr id="52" name="Shape 50"/>
          <p:cNvSpPr/>
          <p:nvPr/>
        </p:nvSpPr>
        <p:spPr>
          <a:xfrm>
            <a:off x="5989320" y="5093208"/>
            <a:ext cx="1920240" cy="256032"/>
          </a:xfrm>
          <a:prstGeom prst="roundRect">
            <a:avLst>
              <a:gd name="adj" fmla="val 17857"/>
            </a:avLst>
          </a:prstGeom>
          <a:solidFill>
            <a:srgbClr val="F4B942"/>
          </a:solidFill>
          <a:ln w="12700">
            <a:solidFill>
              <a:srgbClr val="F4B942"/>
            </a:solidFill>
            <a:prstDash val="solid"/>
          </a:ln>
        </p:spPr>
      </p:sp>
      <p:sp>
        <p:nvSpPr>
          <p:cNvPr id="53" name="Text 51"/>
          <p:cNvSpPr/>
          <p:nvPr/>
        </p:nvSpPr>
        <p:spPr>
          <a:xfrm>
            <a:off x="6035040" y="5148072"/>
            <a:ext cx="182880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0B2636"/>
                </a:solidFill>
              </a:rPr>
              <a:t>Effect sizes + CIs</a:t>
            </a:r>
            <a:endParaRPr lang="en-US" sz="750" dirty="0"/>
          </a:p>
        </p:txBody>
      </p:sp>
      <p:sp>
        <p:nvSpPr>
          <p:cNvPr id="54" name="Shape 52"/>
          <p:cNvSpPr/>
          <p:nvPr/>
        </p:nvSpPr>
        <p:spPr>
          <a:xfrm>
            <a:off x="8092440" y="5093208"/>
            <a:ext cx="2194560" cy="256032"/>
          </a:xfrm>
          <a:prstGeom prst="roundRect">
            <a:avLst>
              <a:gd name="adj" fmla="val 17857"/>
            </a:avLst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55" name="Text 53"/>
          <p:cNvSpPr/>
          <p:nvPr/>
        </p:nvSpPr>
        <p:spPr>
          <a:xfrm>
            <a:off x="8138160" y="5148072"/>
            <a:ext cx="21031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Thematic analysis</a:t>
            </a:r>
            <a:endParaRPr lang="en-US" sz="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FUNCTIONALITIES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Functional, non-functional and safety requirements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9</a:t>
            </a:r>
            <a:endParaRPr lang="en-US" sz="700" dirty="0"/>
          </a:p>
        </p:txBody>
      </p:sp>
      <p:sp>
        <p:nvSpPr>
          <p:cNvPr id="9" name="Text 7"/>
          <p:cNvSpPr/>
          <p:nvPr/>
        </p:nvSpPr>
        <p:spPr>
          <a:xfrm>
            <a:off x="685800" y="896112"/>
            <a:ext cx="9784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2636"/>
                </a:solidFill>
              </a:rPr>
              <a:t>The prototype deliberately offers the same core booking tasks through two routes.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594360" y="1325880"/>
            <a:ext cx="3566160" cy="1417320"/>
          </a:xfrm>
          <a:prstGeom prst="roundRect">
            <a:avLst>
              <a:gd name="adj" fmla="val 3871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594360" y="1325880"/>
            <a:ext cx="73152" cy="1417320"/>
          </a:xfrm>
          <a:prstGeom prst="rect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95528" y="1444752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A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124712" y="1444752"/>
            <a:ext cx="28529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Conventional booking route</a:t>
            </a:r>
            <a:endParaRPr lang="en-US" sz="1020" dirty="0"/>
          </a:p>
        </p:txBody>
      </p:sp>
      <p:sp>
        <p:nvSpPr>
          <p:cNvPr id="14" name="Text 12"/>
          <p:cNvSpPr/>
          <p:nvPr/>
        </p:nvSpPr>
        <p:spPr>
          <a:xfrm>
            <a:off x="795528" y="1764792"/>
            <a:ext cx="3182112" cy="8869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Users search by specialty, date and time preference; view available providers; select, confirm, reschedule or cancel an appointment using standard controls.</a:t>
            </a:r>
            <a:endParaRPr lang="en-US" sz="820" dirty="0"/>
          </a:p>
        </p:txBody>
      </p:sp>
      <p:sp>
        <p:nvSpPr>
          <p:cNvPr id="15" name="Shape 13"/>
          <p:cNvSpPr/>
          <p:nvPr/>
        </p:nvSpPr>
        <p:spPr>
          <a:xfrm>
            <a:off x="4315968" y="1325880"/>
            <a:ext cx="3566160" cy="1417320"/>
          </a:xfrm>
          <a:prstGeom prst="roundRect">
            <a:avLst>
              <a:gd name="adj" fmla="val 3871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4315968" y="1325880"/>
            <a:ext cx="73152" cy="1417320"/>
          </a:xfrm>
          <a:prstGeom prst="rect">
            <a:avLst/>
          </a:prstGeom>
          <a:solidFill>
            <a:srgbClr val="1E6B9A"/>
          </a:solidFill>
          <a:ln w="12700">
            <a:solidFill>
              <a:srgbClr val="1E6B9A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517136" y="1444752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B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4846320" y="1444752"/>
            <a:ext cx="28529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AI-assisted booking route</a:t>
            </a:r>
            <a:endParaRPr lang="en-US" sz="1020" dirty="0"/>
          </a:p>
        </p:txBody>
      </p:sp>
      <p:sp>
        <p:nvSpPr>
          <p:cNvPr id="19" name="Text 17"/>
          <p:cNvSpPr/>
          <p:nvPr/>
        </p:nvSpPr>
        <p:spPr>
          <a:xfrm>
            <a:off x="4517136" y="1764792"/>
            <a:ext cx="3182112" cy="8869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Users express an administrative request in natural language; the assistant identifies intent, retrieves approved information and recommends valid slots.</a:t>
            </a:r>
            <a:endParaRPr lang="en-US" sz="820" dirty="0"/>
          </a:p>
        </p:txBody>
      </p:sp>
      <p:sp>
        <p:nvSpPr>
          <p:cNvPr id="20" name="Shape 18"/>
          <p:cNvSpPr/>
          <p:nvPr/>
        </p:nvSpPr>
        <p:spPr>
          <a:xfrm>
            <a:off x="8037576" y="1325880"/>
            <a:ext cx="3566160" cy="1417320"/>
          </a:xfrm>
          <a:prstGeom prst="roundRect">
            <a:avLst>
              <a:gd name="adj" fmla="val 3871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8037576" y="1325880"/>
            <a:ext cx="73152" cy="1417320"/>
          </a:xfrm>
          <a:prstGeom prst="rect">
            <a:avLst/>
          </a:prstGeom>
          <a:solidFill>
            <a:srgbClr val="C75146"/>
          </a:solidFill>
          <a:ln w="12700">
            <a:solidFill>
              <a:srgbClr val="C7514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238744" y="1444752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C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8567928" y="1444752"/>
            <a:ext cx="285292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Safety and autonomy controls</a:t>
            </a:r>
            <a:endParaRPr lang="en-US" sz="1020" dirty="0"/>
          </a:p>
        </p:txBody>
      </p:sp>
      <p:sp>
        <p:nvSpPr>
          <p:cNvPr id="24" name="Text 22"/>
          <p:cNvSpPr/>
          <p:nvPr/>
        </p:nvSpPr>
        <p:spPr>
          <a:xfrm>
            <a:off x="8238744" y="1764792"/>
            <a:ext cx="3182112" cy="88696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All bookings require explicit confirmation; unsupported clinical requests trigger fallback; manual controls remain available so the AI is never the only route.</a:t>
            </a:r>
            <a:endParaRPr lang="en-US" sz="820" dirty="0"/>
          </a:p>
        </p:txBody>
      </p:sp>
      <p:sp>
        <p:nvSpPr>
          <p:cNvPr id="25" name="Text 23"/>
          <p:cNvSpPr/>
          <p:nvPr/>
        </p:nvSpPr>
        <p:spPr>
          <a:xfrm>
            <a:off x="777240" y="3154680"/>
            <a:ext cx="22860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Core functionality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868680" y="3566160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Service search and filtering</a:t>
            </a:r>
            <a:endParaRPr lang="en-US" sz="860" dirty="0"/>
          </a:p>
        </p:txBody>
      </p:sp>
      <p:sp>
        <p:nvSpPr>
          <p:cNvPr id="27" name="Text 25"/>
          <p:cNvSpPr/>
          <p:nvPr/>
        </p:nvSpPr>
        <p:spPr>
          <a:xfrm>
            <a:off x="868680" y="3913632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Booking confirmation</a:t>
            </a:r>
            <a:endParaRPr lang="en-US" sz="860" dirty="0"/>
          </a:p>
        </p:txBody>
      </p:sp>
      <p:sp>
        <p:nvSpPr>
          <p:cNvPr id="28" name="Text 26"/>
          <p:cNvSpPr/>
          <p:nvPr/>
        </p:nvSpPr>
        <p:spPr>
          <a:xfrm>
            <a:off x="868680" y="4261104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Rescheduling and cancellation</a:t>
            </a:r>
            <a:endParaRPr lang="en-US" sz="860" dirty="0"/>
          </a:p>
        </p:txBody>
      </p:sp>
      <p:sp>
        <p:nvSpPr>
          <p:cNvPr id="29" name="Text 27"/>
          <p:cNvSpPr/>
          <p:nvPr/>
        </p:nvSpPr>
        <p:spPr>
          <a:xfrm>
            <a:off x="868680" y="4608576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Conversational assistance</a:t>
            </a:r>
            <a:endParaRPr lang="en-US" sz="860" dirty="0"/>
          </a:p>
        </p:txBody>
      </p:sp>
      <p:sp>
        <p:nvSpPr>
          <p:cNvPr id="30" name="Text 28"/>
          <p:cNvSpPr/>
          <p:nvPr/>
        </p:nvSpPr>
        <p:spPr>
          <a:xfrm>
            <a:off x="3657600" y="3566160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Preference-based recommendations</a:t>
            </a:r>
            <a:endParaRPr lang="en-US" sz="860" dirty="0"/>
          </a:p>
        </p:txBody>
      </p:sp>
      <p:sp>
        <p:nvSpPr>
          <p:cNvPr id="31" name="Text 29"/>
          <p:cNvSpPr/>
          <p:nvPr/>
        </p:nvSpPr>
        <p:spPr>
          <a:xfrm>
            <a:off x="3657600" y="3913632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Approved administrative information</a:t>
            </a:r>
            <a:endParaRPr lang="en-US" sz="860" dirty="0"/>
          </a:p>
        </p:txBody>
      </p:sp>
      <p:sp>
        <p:nvSpPr>
          <p:cNvPr id="32" name="Text 30"/>
          <p:cNvSpPr/>
          <p:nvPr/>
        </p:nvSpPr>
        <p:spPr>
          <a:xfrm>
            <a:off x="3657600" y="4261104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Synthetic appointment data</a:t>
            </a:r>
            <a:endParaRPr lang="en-US" sz="860" dirty="0"/>
          </a:p>
        </p:txBody>
      </p:sp>
      <p:sp>
        <p:nvSpPr>
          <p:cNvPr id="33" name="Text 31"/>
          <p:cNvSpPr/>
          <p:nvPr/>
        </p:nvSpPr>
        <p:spPr>
          <a:xfrm>
            <a:off x="3657600" y="4608576"/>
            <a:ext cx="256032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Interaction logs for evaluation</a:t>
            </a:r>
            <a:endParaRPr lang="en-US" sz="860" dirty="0"/>
          </a:p>
        </p:txBody>
      </p:sp>
      <p:sp>
        <p:nvSpPr>
          <p:cNvPr id="34" name="Text 32"/>
          <p:cNvSpPr/>
          <p:nvPr/>
        </p:nvSpPr>
        <p:spPr>
          <a:xfrm>
            <a:off x="6446520" y="3154680"/>
            <a:ext cx="3291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2636"/>
                </a:solidFill>
              </a:rPr>
              <a:t>Non-functional requirements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6537960" y="3566160"/>
            <a:ext cx="42062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Usability &amp; learnability</a:t>
            </a:r>
            <a:endParaRPr lang="en-US" sz="860" dirty="0"/>
          </a:p>
        </p:txBody>
      </p:sp>
      <p:sp>
        <p:nvSpPr>
          <p:cNvPr id="36" name="Text 34"/>
          <p:cNvSpPr/>
          <p:nvPr/>
        </p:nvSpPr>
        <p:spPr>
          <a:xfrm>
            <a:off x="6537960" y="3895344"/>
            <a:ext cx="42062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Accessibility</a:t>
            </a:r>
            <a:endParaRPr lang="en-US" sz="860" dirty="0"/>
          </a:p>
        </p:txBody>
      </p:sp>
      <p:sp>
        <p:nvSpPr>
          <p:cNvPr id="37" name="Text 35"/>
          <p:cNvSpPr/>
          <p:nvPr/>
        </p:nvSpPr>
        <p:spPr>
          <a:xfrm>
            <a:off x="6537960" y="4224528"/>
            <a:ext cx="42062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Privacy &amp; transparency</a:t>
            </a:r>
            <a:endParaRPr lang="en-US" sz="860" dirty="0"/>
          </a:p>
        </p:txBody>
      </p:sp>
      <p:sp>
        <p:nvSpPr>
          <p:cNvPr id="38" name="Text 36"/>
          <p:cNvSpPr/>
          <p:nvPr/>
        </p:nvSpPr>
        <p:spPr>
          <a:xfrm>
            <a:off x="6537960" y="4553712"/>
            <a:ext cx="42062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Reliability and response time</a:t>
            </a:r>
            <a:endParaRPr lang="en-US" sz="860" dirty="0"/>
          </a:p>
        </p:txBody>
      </p:sp>
      <p:sp>
        <p:nvSpPr>
          <p:cNvPr id="39" name="Text 37"/>
          <p:cNvSpPr/>
          <p:nvPr/>
        </p:nvSpPr>
        <p:spPr>
          <a:xfrm>
            <a:off x="6537960" y="4882896"/>
            <a:ext cx="42062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Error recovery</a:t>
            </a:r>
            <a:endParaRPr lang="en-US" sz="860" dirty="0"/>
          </a:p>
        </p:txBody>
      </p:sp>
      <p:sp>
        <p:nvSpPr>
          <p:cNvPr id="40" name="Text 38"/>
          <p:cNvSpPr/>
          <p:nvPr/>
        </p:nvSpPr>
        <p:spPr>
          <a:xfrm>
            <a:off x="6537960" y="5212080"/>
            <a:ext cx="42062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60" dirty="0">
                <a:solidFill>
                  <a:srgbClr val="0B2636"/>
                </a:solidFill>
              </a:rPr>
              <a:t>• Data minimisation</a:t>
            </a:r>
            <a:endParaRPr lang="en-US" sz="860" dirty="0"/>
          </a:p>
        </p:txBody>
      </p:sp>
      <p:sp>
        <p:nvSpPr>
          <p:cNvPr id="41" name="Shape 39"/>
          <p:cNvSpPr/>
          <p:nvPr/>
        </p:nvSpPr>
        <p:spPr>
          <a:xfrm>
            <a:off x="868680" y="5330952"/>
            <a:ext cx="10378440" cy="484632"/>
          </a:xfrm>
          <a:prstGeom prst="roundRect">
            <a:avLst>
              <a:gd name="adj" fmla="val 1132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DESIGN OVERVIEW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Four-layer system architecture and interaction flow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10</a:t>
            </a:r>
            <a:endParaRPr lang="en-US" sz="700" dirty="0"/>
          </a:p>
        </p:txBody>
      </p:sp>
      <p:pic>
        <p:nvPicPr>
          <p:cNvPr id="9" name="Image 0" descr="/mnt/data/docx_extract/word/media/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900" y="941832"/>
            <a:ext cx="6498040" cy="4160520"/>
          </a:xfrm>
          <a:prstGeom prst="rect">
            <a:avLst/>
          </a:prstGeom>
        </p:spPr>
      </p:pic>
      <p:sp>
        <p:nvSpPr>
          <p:cNvPr id="10" name="Shape 7"/>
          <p:cNvSpPr/>
          <p:nvPr/>
        </p:nvSpPr>
        <p:spPr>
          <a:xfrm>
            <a:off x="7635240" y="960120"/>
            <a:ext cx="3886200" cy="4069080"/>
          </a:xfrm>
          <a:prstGeom prst="roundRect">
            <a:avLst>
              <a:gd name="adj" fmla="val 1412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7909560" y="1188720"/>
            <a:ext cx="3383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636"/>
                </a:solidFill>
              </a:rPr>
              <a:t>Architecture explanation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7909560" y="1572768"/>
            <a:ext cx="33375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30" dirty="0">
                <a:solidFill>
                  <a:srgbClr val="0B2636"/>
                </a:solidFill>
              </a:rPr>
              <a:t>The design separates the visible interface from booking logic, constrained AI support and synthetic data storage. This makes the comparison fair: both interfaces use the same availability and booking rules while differing mainly in the user-support mechanism.</a:t>
            </a:r>
            <a:endParaRPr lang="en-US" sz="930" dirty="0"/>
          </a:p>
        </p:txBody>
      </p:sp>
      <p:sp>
        <p:nvSpPr>
          <p:cNvPr id="13" name="Shape 10"/>
          <p:cNvSpPr/>
          <p:nvPr/>
        </p:nvSpPr>
        <p:spPr>
          <a:xfrm>
            <a:off x="7973568" y="2606040"/>
            <a:ext cx="3200400" cy="292608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8138160" y="2697480"/>
            <a:ext cx="8229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20" b="1" dirty="0">
                <a:solidFill>
                  <a:srgbClr val="0A8E9B"/>
                </a:solidFill>
              </a:rPr>
              <a:t>Presentation</a:t>
            </a:r>
            <a:endParaRPr lang="en-US" sz="720" dirty="0"/>
          </a:p>
        </p:txBody>
      </p:sp>
      <p:sp>
        <p:nvSpPr>
          <p:cNvPr id="15" name="Text 12"/>
          <p:cNvSpPr/>
          <p:nvPr/>
        </p:nvSpPr>
        <p:spPr>
          <a:xfrm>
            <a:off x="9006840" y="2697480"/>
            <a:ext cx="201168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10" dirty="0">
                <a:solidFill>
                  <a:srgbClr val="0B2636"/>
                </a:solidFill>
              </a:rPr>
              <a:t>AI panel + conventional controls</a:t>
            </a:r>
            <a:endParaRPr lang="en-US" sz="710" dirty="0"/>
          </a:p>
        </p:txBody>
      </p:sp>
      <p:sp>
        <p:nvSpPr>
          <p:cNvPr id="16" name="Shape 13"/>
          <p:cNvSpPr/>
          <p:nvPr/>
        </p:nvSpPr>
        <p:spPr>
          <a:xfrm>
            <a:off x="7973568" y="3035808"/>
            <a:ext cx="3200400" cy="292608"/>
          </a:xfrm>
          <a:prstGeom prst="roundRect">
            <a:avLst>
              <a:gd name="adj" fmla="val 12500"/>
            </a:avLst>
          </a:prstGeom>
          <a:solidFill>
            <a:srgbClr val="EAF5F7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8138160" y="3127248"/>
            <a:ext cx="8229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20" b="1" dirty="0">
                <a:solidFill>
                  <a:srgbClr val="0A8E9B"/>
                </a:solidFill>
              </a:rPr>
              <a:t>Application</a:t>
            </a:r>
            <a:endParaRPr lang="en-US" sz="720" dirty="0"/>
          </a:p>
        </p:txBody>
      </p:sp>
      <p:sp>
        <p:nvSpPr>
          <p:cNvPr id="18" name="Text 15"/>
          <p:cNvSpPr/>
          <p:nvPr/>
        </p:nvSpPr>
        <p:spPr>
          <a:xfrm>
            <a:off x="9006840" y="3127248"/>
            <a:ext cx="201168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10" dirty="0">
                <a:solidFill>
                  <a:srgbClr val="0B2636"/>
                </a:solidFill>
              </a:rPr>
              <a:t>workflow validation and booking rules</a:t>
            </a:r>
            <a:endParaRPr lang="en-US" sz="710" dirty="0"/>
          </a:p>
        </p:txBody>
      </p:sp>
      <p:sp>
        <p:nvSpPr>
          <p:cNvPr id="19" name="Shape 16"/>
          <p:cNvSpPr/>
          <p:nvPr/>
        </p:nvSpPr>
        <p:spPr>
          <a:xfrm>
            <a:off x="7973568" y="3465576"/>
            <a:ext cx="3200400" cy="292608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0" name="Text 17"/>
          <p:cNvSpPr/>
          <p:nvPr/>
        </p:nvSpPr>
        <p:spPr>
          <a:xfrm>
            <a:off x="8138160" y="3557016"/>
            <a:ext cx="8229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20" b="1" dirty="0">
                <a:solidFill>
                  <a:srgbClr val="0A8E9B"/>
                </a:solidFill>
              </a:rPr>
              <a:t>AI</a:t>
            </a:r>
            <a:endParaRPr lang="en-US" sz="720" dirty="0"/>
          </a:p>
        </p:txBody>
      </p:sp>
      <p:sp>
        <p:nvSpPr>
          <p:cNvPr id="21" name="Text 18"/>
          <p:cNvSpPr/>
          <p:nvPr/>
        </p:nvSpPr>
        <p:spPr>
          <a:xfrm>
            <a:off x="9006840" y="3557016"/>
            <a:ext cx="201168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10" dirty="0">
                <a:solidFill>
                  <a:srgbClr val="0B2636"/>
                </a:solidFill>
              </a:rPr>
              <a:t>intent recognition + approved retrieval</a:t>
            </a:r>
            <a:endParaRPr lang="en-US" sz="710" dirty="0"/>
          </a:p>
        </p:txBody>
      </p:sp>
      <p:sp>
        <p:nvSpPr>
          <p:cNvPr id="22" name="Shape 19"/>
          <p:cNvSpPr/>
          <p:nvPr/>
        </p:nvSpPr>
        <p:spPr>
          <a:xfrm>
            <a:off x="7973568" y="3895344"/>
            <a:ext cx="3200400" cy="292608"/>
          </a:xfrm>
          <a:prstGeom prst="roundRect">
            <a:avLst>
              <a:gd name="adj" fmla="val 12500"/>
            </a:avLst>
          </a:prstGeom>
          <a:solidFill>
            <a:srgbClr val="EAF5F7"/>
          </a:solidFill>
          <a:ln w="6350">
            <a:solidFill>
              <a:srgbClr val="D7E3E8"/>
            </a:solidFill>
            <a:prstDash val="solid"/>
          </a:ln>
        </p:spPr>
      </p:sp>
      <p:sp>
        <p:nvSpPr>
          <p:cNvPr id="23" name="Text 20"/>
          <p:cNvSpPr/>
          <p:nvPr/>
        </p:nvSpPr>
        <p:spPr>
          <a:xfrm>
            <a:off x="8138160" y="3986784"/>
            <a:ext cx="8229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20" b="1" dirty="0">
                <a:solidFill>
                  <a:srgbClr val="0A8E9B"/>
                </a:solidFill>
              </a:rPr>
              <a:t>Data</a:t>
            </a:r>
            <a:endParaRPr lang="en-US" sz="720" dirty="0"/>
          </a:p>
        </p:txBody>
      </p:sp>
      <p:sp>
        <p:nvSpPr>
          <p:cNvPr id="24" name="Text 21"/>
          <p:cNvSpPr/>
          <p:nvPr/>
        </p:nvSpPr>
        <p:spPr>
          <a:xfrm>
            <a:off x="9006840" y="3986784"/>
            <a:ext cx="201168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10" dirty="0">
                <a:solidFill>
                  <a:srgbClr val="0B2636"/>
                </a:solidFill>
              </a:rPr>
              <a:t>synthetic services, availability and logs</a:t>
            </a:r>
            <a:endParaRPr lang="en-US" sz="710" dirty="0"/>
          </a:p>
        </p:txBody>
      </p:sp>
      <p:sp>
        <p:nvSpPr>
          <p:cNvPr id="25" name="Shape 22"/>
          <p:cNvSpPr/>
          <p:nvPr/>
        </p:nvSpPr>
        <p:spPr>
          <a:xfrm>
            <a:off x="758952" y="5358384"/>
            <a:ext cx="10744200" cy="502920"/>
          </a:xfrm>
          <a:prstGeom prst="roundRect">
            <a:avLst>
              <a:gd name="adj" fmla="val 10909"/>
            </a:avLst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26" name="Text 23"/>
          <p:cNvSpPr/>
          <p:nvPr/>
        </p:nvSpPr>
        <p:spPr>
          <a:xfrm>
            <a:off x="923544" y="5458968"/>
            <a:ext cx="1041501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</a:rPr>
              <a:t>Information flow: user interface → application logic → AI or booking service → synthetic database → validated response.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DESIGN OVERVIEW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Prototype evidence and demo route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11</a:t>
            </a:r>
            <a:endParaRPr lang="en-US" sz="700" dirty="0"/>
          </a:p>
        </p:txBody>
      </p:sp>
      <p:pic>
        <p:nvPicPr>
          <p:cNvPr id="9" name="Image 0" descr="/mnt/data/proposal_media/image2.png"/>
          <p:cNvPicPr>
            <a:picLocks noChangeAspect="1"/>
          </p:cNvPicPr>
          <p:nvPr/>
        </p:nvPicPr>
        <p:blipFill>
          <a:blip r:embed="rId3"/>
          <a:srcRect l="6000" t="2000" r="12901" b="28000"/>
          <a:stretch/>
        </p:blipFill>
        <p:spPr>
          <a:xfrm>
            <a:off x="594360" y="941832"/>
            <a:ext cx="6629400" cy="4069080"/>
          </a:xfrm>
          <a:prstGeom prst="rect">
            <a:avLst/>
          </a:prstGeom>
        </p:spPr>
      </p:pic>
      <p:sp>
        <p:nvSpPr>
          <p:cNvPr id="10" name="Shape 7"/>
          <p:cNvSpPr/>
          <p:nvPr/>
        </p:nvSpPr>
        <p:spPr>
          <a:xfrm>
            <a:off x="7543800" y="914400"/>
            <a:ext cx="3886200" cy="4114800"/>
          </a:xfrm>
          <a:prstGeom prst="roundRect">
            <a:avLst>
              <a:gd name="adj" fmla="val 1412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7818120" y="1133856"/>
            <a:ext cx="3108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636"/>
                </a:solidFill>
              </a:rPr>
              <a:t>Demo scenarios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7818120" y="1536192"/>
            <a:ext cx="3246120" cy="411480"/>
          </a:xfrm>
          <a:prstGeom prst="roundRect">
            <a:avLst>
              <a:gd name="adj" fmla="val 8889"/>
            </a:avLst>
          </a:prstGeom>
          <a:solidFill>
            <a:srgbClr val="EAF5F7"/>
          </a:solidFill>
          <a:ln w="5080">
            <a:solidFill>
              <a:srgbClr val="D7E3E8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8001000" y="1636776"/>
            <a:ext cx="12801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b="1" dirty="0">
                <a:solidFill>
                  <a:srgbClr val="0A8E9B"/>
                </a:solidFill>
              </a:rPr>
              <a:t>1. Conventional booking</a:t>
            </a:r>
            <a:endParaRPr lang="en-US" sz="780" dirty="0"/>
          </a:p>
        </p:txBody>
      </p:sp>
      <p:sp>
        <p:nvSpPr>
          <p:cNvPr id="14" name="Text 11"/>
          <p:cNvSpPr/>
          <p:nvPr/>
        </p:nvSpPr>
        <p:spPr>
          <a:xfrm>
            <a:off x="9436608" y="1627632"/>
            <a:ext cx="141732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690" dirty="0">
                <a:solidFill>
                  <a:srgbClr val="0B2636"/>
                </a:solidFill>
              </a:rPr>
              <a:t>Search → filter → select provider → confirm</a:t>
            </a:r>
            <a:endParaRPr lang="en-US" sz="690" dirty="0"/>
          </a:p>
        </p:txBody>
      </p:sp>
      <p:sp>
        <p:nvSpPr>
          <p:cNvPr id="15" name="Shape 12"/>
          <p:cNvSpPr/>
          <p:nvPr/>
        </p:nvSpPr>
        <p:spPr>
          <a:xfrm>
            <a:off x="7818120" y="2103120"/>
            <a:ext cx="3246120" cy="41148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5080">
            <a:solidFill>
              <a:srgbClr val="D7E3E8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8001000" y="2203704"/>
            <a:ext cx="12801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b="1" dirty="0">
                <a:solidFill>
                  <a:srgbClr val="0A8E9B"/>
                </a:solidFill>
              </a:rPr>
              <a:t>2. AI-assisted booking</a:t>
            </a:r>
            <a:endParaRPr lang="en-US" sz="780" dirty="0"/>
          </a:p>
        </p:txBody>
      </p:sp>
      <p:sp>
        <p:nvSpPr>
          <p:cNvPr id="17" name="Text 14"/>
          <p:cNvSpPr/>
          <p:nvPr/>
        </p:nvSpPr>
        <p:spPr>
          <a:xfrm>
            <a:off x="9436608" y="2194560"/>
            <a:ext cx="141732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690" dirty="0">
                <a:solidFill>
                  <a:srgbClr val="0B2636"/>
                </a:solidFill>
              </a:rPr>
              <a:t>Natural-language request → recommendation → confirmation</a:t>
            </a:r>
            <a:endParaRPr lang="en-US" sz="690" dirty="0"/>
          </a:p>
        </p:txBody>
      </p:sp>
      <p:sp>
        <p:nvSpPr>
          <p:cNvPr id="18" name="Shape 15"/>
          <p:cNvSpPr/>
          <p:nvPr/>
        </p:nvSpPr>
        <p:spPr>
          <a:xfrm>
            <a:off x="7818120" y="2670048"/>
            <a:ext cx="3246120" cy="411480"/>
          </a:xfrm>
          <a:prstGeom prst="roundRect">
            <a:avLst>
              <a:gd name="adj" fmla="val 8889"/>
            </a:avLst>
          </a:prstGeom>
          <a:solidFill>
            <a:srgbClr val="EAF5F7"/>
          </a:solidFill>
          <a:ln w="5080">
            <a:solidFill>
              <a:srgbClr val="D7E3E8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8001000" y="2770632"/>
            <a:ext cx="12801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b="1" dirty="0">
                <a:solidFill>
                  <a:srgbClr val="0A8E9B"/>
                </a:solidFill>
              </a:rPr>
              <a:t>3. Reschedule / cancel</a:t>
            </a:r>
            <a:endParaRPr lang="en-US" sz="780" dirty="0"/>
          </a:p>
        </p:txBody>
      </p:sp>
      <p:sp>
        <p:nvSpPr>
          <p:cNvPr id="20" name="Text 17"/>
          <p:cNvSpPr/>
          <p:nvPr/>
        </p:nvSpPr>
        <p:spPr>
          <a:xfrm>
            <a:off x="9436608" y="2761488"/>
            <a:ext cx="141732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690" dirty="0">
                <a:solidFill>
                  <a:srgbClr val="0B2636"/>
                </a:solidFill>
              </a:rPr>
              <a:t>Show the system supports common administrative changes</a:t>
            </a:r>
            <a:endParaRPr lang="en-US" sz="690" dirty="0"/>
          </a:p>
        </p:txBody>
      </p:sp>
      <p:sp>
        <p:nvSpPr>
          <p:cNvPr id="21" name="Shape 18"/>
          <p:cNvSpPr/>
          <p:nvPr/>
        </p:nvSpPr>
        <p:spPr>
          <a:xfrm>
            <a:off x="7818120" y="3236976"/>
            <a:ext cx="3246120" cy="41148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5080">
            <a:solidFill>
              <a:srgbClr val="D7E3E8"/>
            </a:solidFill>
            <a:prstDash val="solid"/>
          </a:ln>
        </p:spPr>
      </p:sp>
      <p:sp>
        <p:nvSpPr>
          <p:cNvPr id="22" name="Text 19"/>
          <p:cNvSpPr/>
          <p:nvPr/>
        </p:nvSpPr>
        <p:spPr>
          <a:xfrm>
            <a:off x="8001000" y="3337560"/>
            <a:ext cx="12801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b="1" dirty="0">
                <a:solidFill>
                  <a:srgbClr val="0A8E9B"/>
                </a:solidFill>
              </a:rPr>
              <a:t>4. Safety fallback</a:t>
            </a:r>
            <a:endParaRPr lang="en-US" sz="780" dirty="0"/>
          </a:p>
        </p:txBody>
      </p:sp>
      <p:sp>
        <p:nvSpPr>
          <p:cNvPr id="23" name="Text 20"/>
          <p:cNvSpPr/>
          <p:nvPr/>
        </p:nvSpPr>
        <p:spPr>
          <a:xfrm>
            <a:off x="9436608" y="3328416"/>
            <a:ext cx="141732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690" dirty="0">
                <a:solidFill>
                  <a:srgbClr val="0B2636"/>
                </a:solidFill>
              </a:rPr>
              <a:t>Clinical or unsupported request → safe refusal / handover message</a:t>
            </a:r>
            <a:endParaRPr lang="en-US" sz="690" dirty="0"/>
          </a:p>
        </p:txBody>
      </p:sp>
      <p:sp>
        <p:nvSpPr>
          <p:cNvPr id="24" name="Shape 21"/>
          <p:cNvSpPr/>
          <p:nvPr/>
        </p:nvSpPr>
        <p:spPr>
          <a:xfrm>
            <a:off x="7818120" y="3803904"/>
            <a:ext cx="3246120" cy="411480"/>
          </a:xfrm>
          <a:prstGeom prst="roundRect">
            <a:avLst>
              <a:gd name="adj" fmla="val 8889"/>
            </a:avLst>
          </a:prstGeom>
          <a:solidFill>
            <a:srgbClr val="EAF5F7"/>
          </a:solidFill>
          <a:ln w="5080">
            <a:solidFill>
              <a:srgbClr val="D7E3E8"/>
            </a:solidFill>
            <a:prstDash val="solid"/>
          </a:ln>
        </p:spPr>
      </p:sp>
      <p:sp>
        <p:nvSpPr>
          <p:cNvPr id="25" name="Text 22"/>
          <p:cNvSpPr/>
          <p:nvPr/>
        </p:nvSpPr>
        <p:spPr>
          <a:xfrm>
            <a:off x="8001000" y="3904488"/>
            <a:ext cx="128016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80" b="1" dirty="0">
                <a:solidFill>
                  <a:srgbClr val="0A8E9B"/>
                </a:solidFill>
              </a:rPr>
              <a:t>5. User control</a:t>
            </a:r>
            <a:endParaRPr lang="en-US" sz="780" dirty="0"/>
          </a:p>
        </p:txBody>
      </p:sp>
      <p:sp>
        <p:nvSpPr>
          <p:cNvPr id="26" name="Text 23"/>
          <p:cNvSpPr/>
          <p:nvPr/>
        </p:nvSpPr>
        <p:spPr>
          <a:xfrm>
            <a:off x="9436608" y="3895344"/>
            <a:ext cx="141732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690" dirty="0">
                <a:solidFill>
                  <a:srgbClr val="0B2636"/>
                </a:solidFill>
              </a:rPr>
              <a:t>Manual navigation remains available at every stage</a:t>
            </a:r>
            <a:endParaRPr lang="en-US" sz="6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PROJECT TIMELINE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Plan, current progress and next steps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12</a:t>
            </a:r>
            <a:endParaRPr lang="en-US" sz="700" dirty="0"/>
          </a:p>
        </p:txBody>
      </p:sp>
      <p:sp>
        <p:nvSpPr>
          <p:cNvPr id="9" name="Shape 7"/>
          <p:cNvSpPr/>
          <p:nvPr/>
        </p:nvSpPr>
        <p:spPr>
          <a:xfrm>
            <a:off x="713232" y="1115568"/>
            <a:ext cx="10972800" cy="347472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04672" y="1225296"/>
            <a:ext cx="246888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FFFFFF"/>
                </a:solidFill>
              </a:rPr>
              <a:t>Task</a:t>
            </a:r>
            <a:endParaRPr lang="en-US" sz="800" dirty="0"/>
          </a:p>
        </p:txBody>
      </p:sp>
      <p:sp>
        <p:nvSpPr>
          <p:cNvPr id="11" name="Text 9"/>
          <p:cNvSpPr/>
          <p:nvPr/>
        </p:nvSpPr>
        <p:spPr>
          <a:xfrm>
            <a:off x="3529584" y="1225296"/>
            <a:ext cx="112471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Jun</a:t>
            </a:r>
            <a:endParaRPr lang="en-US" sz="800" dirty="0"/>
          </a:p>
        </p:txBody>
      </p:sp>
      <p:sp>
        <p:nvSpPr>
          <p:cNvPr id="12" name="Text 10"/>
          <p:cNvSpPr/>
          <p:nvPr/>
        </p:nvSpPr>
        <p:spPr>
          <a:xfrm>
            <a:off x="4654296" y="1225296"/>
            <a:ext cx="112471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Jul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5779008" y="1225296"/>
            <a:ext cx="112471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Aug</a:t>
            </a:r>
            <a:endParaRPr lang="en-US" sz="800" dirty="0"/>
          </a:p>
        </p:txBody>
      </p:sp>
      <p:sp>
        <p:nvSpPr>
          <p:cNvPr id="14" name="Text 12"/>
          <p:cNvSpPr/>
          <p:nvPr/>
        </p:nvSpPr>
        <p:spPr>
          <a:xfrm>
            <a:off x="6903720" y="1225296"/>
            <a:ext cx="112471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Sep</a:t>
            </a:r>
            <a:endParaRPr lang="en-US" sz="800" dirty="0"/>
          </a:p>
        </p:txBody>
      </p:sp>
      <p:sp>
        <p:nvSpPr>
          <p:cNvPr id="15" name="Text 13"/>
          <p:cNvSpPr/>
          <p:nvPr/>
        </p:nvSpPr>
        <p:spPr>
          <a:xfrm>
            <a:off x="8028432" y="1225296"/>
            <a:ext cx="112471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Oct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9153144" y="1225296"/>
            <a:ext cx="112471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Nov</a:t>
            </a:r>
            <a:endParaRPr lang="en-US" sz="800" dirty="0"/>
          </a:p>
        </p:txBody>
      </p:sp>
      <p:sp>
        <p:nvSpPr>
          <p:cNvPr id="17" name="Shape 15"/>
          <p:cNvSpPr/>
          <p:nvPr/>
        </p:nvSpPr>
        <p:spPr>
          <a:xfrm>
            <a:off x="713232" y="1463040"/>
            <a:ext cx="10972800" cy="393192"/>
          </a:xfrm>
          <a:prstGeom prst="rect">
            <a:avLst/>
          </a:prstGeom>
          <a:solidFill>
            <a:srgbClr val="FFFFFF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86384" y="1572768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Proposal, ethics and literature review</a:t>
            </a:r>
            <a:endParaRPr lang="en-US" sz="760" dirty="0"/>
          </a:p>
        </p:txBody>
      </p:sp>
      <p:sp>
        <p:nvSpPr>
          <p:cNvPr id="19" name="Shape 17"/>
          <p:cNvSpPr/>
          <p:nvPr/>
        </p:nvSpPr>
        <p:spPr>
          <a:xfrm>
            <a:off x="3529584" y="146304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4654296" y="146304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5779008" y="146304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6903720" y="146304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8028432" y="146304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9153144" y="146304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3639312" y="1545336"/>
            <a:ext cx="3209544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713232" y="1856232"/>
            <a:ext cx="10972800" cy="393192"/>
          </a:xfrm>
          <a:prstGeom prst="rect">
            <a:avLst/>
          </a:prstGeom>
          <a:solidFill>
            <a:srgbClr val="F6FAFB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786384" y="1965960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Requirements elicitation</a:t>
            </a:r>
            <a:endParaRPr lang="en-US" sz="760" dirty="0"/>
          </a:p>
        </p:txBody>
      </p:sp>
      <p:sp>
        <p:nvSpPr>
          <p:cNvPr id="28" name="Shape 26"/>
          <p:cNvSpPr/>
          <p:nvPr/>
        </p:nvSpPr>
        <p:spPr>
          <a:xfrm>
            <a:off x="3529584" y="185623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4654296" y="185623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5779008" y="185623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6903720" y="185623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8028432" y="185623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9153144" y="185623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34" name="Shape 32"/>
          <p:cNvSpPr/>
          <p:nvPr/>
        </p:nvSpPr>
        <p:spPr>
          <a:xfrm>
            <a:off x="5888736" y="1938528"/>
            <a:ext cx="960120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713232" y="2249424"/>
            <a:ext cx="10972800" cy="393192"/>
          </a:xfrm>
          <a:prstGeom prst="rect">
            <a:avLst/>
          </a:prstGeom>
          <a:solidFill>
            <a:srgbClr val="FFFFFF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786384" y="2359152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Interface and architecture design</a:t>
            </a:r>
            <a:endParaRPr lang="en-US" sz="760" dirty="0"/>
          </a:p>
        </p:txBody>
      </p:sp>
      <p:sp>
        <p:nvSpPr>
          <p:cNvPr id="37" name="Shape 35"/>
          <p:cNvSpPr/>
          <p:nvPr/>
        </p:nvSpPr>
        <p:spPr>
          <a:xfrm>
            <a:off x="3529584" y="224942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4654296" y="224942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39" name="Shape 37"/>
          <p:cNvSpPr/>
          <p:nvPr/>
        </p:nvSpPr>
        <p:spPr>
          <a:xfrm>
            <a:off x="5779008" y="224942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40" name="Shape 38"/>
          <p:cNvSpPr/>
          <p:nvPr/>
        </p:nvSpPr>
        <p:spPr>
          <a:xfrm>
            <a:off x="6903720" y="224942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41" name="Shape 39"/>
          <p:cNvSpPr/>
          <p:nvPr/>
        </p:nvSpPr>
        <p:spPr>
          <a:xfrm>
            <a:off x="8028432" y="224942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42" name="Shape 40"/>
          <p:cNvSpPr/>
          <p:nvPr/>
        </p:nvSpPr>
        <p:spPr>
          <a:xfrm>
            <a:off x="9153144" y="224942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43" name="Shape 41"/>
          <p:cNvSpPr/>
          <p:nvPr/>
        </p:nvSpPr>
        <p:spPr>
          <a:xfrm>
            <a:off x="5888736" y="2331720"/>
            <a:ext cx="2084832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44" name="Shape 42"/>
          <p:cNvSpPr/>
          <p:nvPr/>
        </p:nvSpPr>
        <p:spPr>
          <a:xfrm>
            <a:off x="713232" y="2642616"/>
            <a:ext cx="10972800" cy="393192"/>
          </a:xfrm>
          <a:prstGeom prst="rect">
            <a:avLst/>
          </a:prstGeom>
          <a:solidFill>
            <a:srgbClr val="F6FAFB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786384" y="2752344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Prototype development</a:t>
            </a:r>
            <a:endParaRPr lang="en-US" sz="760" dirty="0"/>
          </a:p>
        </p:txBody>
      </p:sp>
      <p:sp>
        <p:nvSpPr>
          <p:cNvPr id="46" name="Shape 44"/>
          <p:cNvSpPr/>
          <p:nvPr/>
        </p:nvSpPr>
        <p:spPr>
          <a:xfrm>
            <a:off x="3529584" y="2642616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47" name="Shape 45"/>
          <p:cNvSpPr/>
          <p:nvPr/>
        </p:nvSpPr>
        <p:spPr>
          <a:xfrm>
            <a:off x="4654296" y="2642616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48" name="Shape 46"/>
          <p:cNvSpPr/>
          <p:nvPr/>
        </p:nvSpPr>
        <p:spPr>
          <a:xfrm>
            <a:off x="5779008" y="2642616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49" name="Shape 47"/>
          <p:cNvSpPr/>
          <p:nvPr/>
        </p:nvSpPr>
        <p:spPr>
          <a:xfrm>
            <a:off x="6903720" y="2642616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50" name="Shape 48"/>
          <p:cNvSpPr/>
          <p:nvPr/>
        </p:nvSpPr>
        <p:spPr>
          <a:xfrm>
            <a:off x="8028432" y="2642616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51" name="Shape 49"/>
          <p:cNvSpPr/>
          <p:nvPr/>
        </p:nvSpPr>
        <p:spPr>
          <a:xfrm>
            <a:off x="9153144" y="2642616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52" name="Shape 50"/>
          <p:cNvSpPr/>
          <p:nvPr/>
        </p:nvSpPr>
        <p:spPr>
          <a:xfrm>
            <a:off x="7013448" y="2724912"/>
            <a:ext cx="2084832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53" name="Shape 51"/>
          <p:cNvSpPr/>
          <p:nvPr/>
        </p:nvSpPr>
        <p:spPr>
          <a:xfrm>
            <a:off x="713232" y="3035808"/>
            <a:ext cx="10972800" cy="393192"/>
          </a:xfrm>
          <a:prstGeom prst="rect">
            <a:avLst/>
          </a:prstGeom>
          <a:solidFill>
            <a:srgbClr val="FFFFFF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54" name="Text 52"/>
          <p:cNvSpPr/>
          <p:nvPr/>
        </p:nvSpPr>
        <p:spPr>
          <a:xfrm>
            <a:off x="786384" y="3145536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Pilot testing and refinement</a:t>
            </a:r>
            <a:endParaRPr lang="en-US" sz="760" dirty="0"/>
          </a:p>
        </p:txBody>
      </p:sp>
      <p:sp>
        <p:nvSpPr>
          <p:cNvPr id="55" name="Shape 53"/>
          <p:cNvSpPr/>
          <p:nvPr/>
        </p:nvSpPr>
        <p:spPr>
          <a:xfrm>
            <a:off x="3529584" y="3035808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56" name="Shape 54"/>
          <p:cNvSpPr/>
          <p:nvPr/>
        </p:nvSpPr>
        <p:spPr>
          <a:xfrm>
            <a:off x="4654296" y="3035808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57" name="Shape 55"/>
          <p:cNvSpPr/>
          <p:nvPr/>
        </p:nvSpPr>
        <p:spPr>
          <a:xfrm>
            <a:off x="5779008" y="3035808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58" name="Shape 56"/>
          <p:cNvSpPr/>
          <p:nvPr/>
        </p:nvSpPr>
        <p:spPr>
          <a:xfrm>
            <a:off x="6903720" y="3035808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59" name="Shape 57"/>
          <p:cNvSpPr/>
          <p:nvPr/>
        </p:nvSpPr>
        <p:spPr>
          <a:xfrm>
            <a:off x="8028432" y="3035808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60" name="Shape 58"/>
          <p:cNvSpPr/>
          <p:nvPr/>
        </p:nvSpPr>
        <p:spPr>
          <a:xfrm>
            <a:off x="9153144" y="3035808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61" name="Shape 59"/>
          <p:cNvSpPr/>
          <p:nvPr/>
        </p:nvSpPr>
        <p:spPr>
          <a:xfrm>
            <a:off x="8138160" y="3118104"/>
            <a:ext cx="960120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62" name="Shape 60"/>
          <p:cNvSpPr/>
          <p:nvPr/>
        </p:nvSpPr>
        <p:spPr>
          <a:xfrm>
            <a:off x="713232" y="3429000"/>
            <a:ext cx="10972800" cy="393192"/>
          </a:xfrm>
          <a:prstGeom prst="rect">
            <a:avLst/>
          </a:prstGeom>
          <a:solidFill>
            <a:srgbClr val="F6FAFB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63" name="Text 61"/>
          <p:cNvSpPr/>
          <p:nvPr/>
        </p:nvSpPr>
        <p:spPr>
          <a:xfrm>
            <a:off x="786384" y="3538728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Main usability evaluation</a:t>
            </a:r>
            <a:endParaRPr lang="en-US" sz="760" dirty="0"/>
          </a:p>
        </p:txBody>
      </p:sp>
      <p:sp>
        <p:nvSpPr>
          <p:cNvPr id="64" name="Shape 62"/>
          <p:cNvSpPr/>
          <p:nvPr/>
        </p:nvSpPr>
        <p:spPr>
          <a:xfrm>
            <a:off x="3529584" y="342900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65" name="Shape 63"/>
          <p:cNvSpPr/>
          <p:nvPr/>
        </p:nvSpPr>
        <p:spPr>
          <a:xfrm>
            <a:off x="4654296" y="342900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66" name="Shape 64"/>
          <p:cNvSpPr/>
          <p:nvPr/>
        </p:nvSpPr>
        <p:spPr>
          <a:xfrm>
            <a:off x="5779008" y="342900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67" name="Shape 65"/>
          <p:cNvSpPr/>
          <p:nvPr/>
        </p:nvSpPr>
        <p:spPr>
          <a:xfrm>
            <a:off x="6903720" y="342900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68" name="Shape 66"/>
          <p:cNvSpPr/>
          <p:nvPr/>
        </p:nvSpPr>
        <p:spPr>
          <a:xfrm>
            <a:off x="8028432" y="342900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69" name="Shape 67"/>
          <p:cNvSpPr/>
          <p:nvPr/>
        </p:nvSpPr>
        <p:spPr>
          <a:xfrm>
            <a:off x="9153144" y="3429000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70" name="Shape 68"/>
          <p:cNvSpPr/>
          <p:nvPr/>
        </p:nvSpPr>
        <p:spPr>
          <a:xfrm>
            <a:off x="9262872" y="3511296"/>
            <a:ext cx="397764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71" name="Shape 69"/>
          <p:cNvSpPr/>
          <p:nvPr/>
        </p:nvSpPr>
        <p:spPr>
          <a:xfrm>
            <a:off x="713232" y="3822192"/>
            <a:ext cx="10972800" cy="393192"/>
          </a:xfrm>
          <a:prstGeom prst="rect">
            <a:avLst/>
          </a:prstGeom>
          <a:solidFill>
            <a:srgbClr val="FFFFFF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72" name="Text 70"/>
          <p:cNvSpPr/>
          <p:nvPr/>
        </p:nvSpPr>
        <p:spPr>
          <a:xfrm>
            <a:off x="786384" y="3931920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Data analysis</a:t>
            </a:r>
            <a:endParaRPr lang="en-US" sz="760" dirty="0"/>
          </a:p>
        </p:txBody>
      </p:sp>
      <p:sp>
        <p:nvSpPr>
          <p:cNvPr id="73" name="Shape 71"/>
          <p:cNvSpPr/>
          <p:nvPr/>
        </p:nvSpPr>
        <p:spPr>
          <a:xfrm>
            <a:off x="3529584" y="382219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74" name="Shape 72"/>
          <p:cNvSpPr/>
          <p:nvPr/>
        </p:nvSpPr>
        <p:spPr>
          <a:xfrm>
            <a:off x="4654296" y="382219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75" name="Shape 73"/>
          <p:cNvSpPr/>
          <p:nvPr/>
        </p:nvSpPr>
        <p:spPr>
          <a:xfrm>
            <a:off x="5779008" y="382219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76" name="Shape 74"/>
          <p:cNvSpPr/>
          <p:nvPr/>
        </p:nvSpPr>
        <p:spPr>
          <a:xfrm>
            <a:off x="6903720" y="382219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77" name="Shape 75"/>
          <p:cNvSpPr/>
          <p:nvPr/>
        </p:nvSpPr>
        <p:spPr>
          <a:xfrm>
            <a:off x="8028432" y="382219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78" name="Shape 76"/>
          <p:cNvSpPr/>
          <p:nvPr/>
        </p:nvSpPr>
        <p:spPr>
          <a:xfrm>
            <a:off x="9153144" y="3822192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79" name="Shape 77"/>
          <p:cNvSpPr/>
          <p:nvPr/>
        </p:nvSpPr>
        <p:spPr>
          <a:xfrm>
            <a:off x="9262872" y="3904488"/>
            <a:ext cx="678942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80" name="Shape 78"/>
          <p:cNvSpPr/>
          <p:nvPr/>
        </p:nvSpPr>
        <p:spPr>
          <a:xfrm>
            <a:off x="713232" y="4215384"/>
            <a:ext cx="10972800" cy="393192"/>
          </a:xfrm>
          <a:prstGeom prst="rect">
            <a:avLst/>
          </a:prstGeom>
          <a:solidFill>
            <a:srgbClr val="F6FAFB"/>
          </a:solidFill>
          <a:ln w="3810">
            <a:solidFill>
              <a:srgbClr val="D7E3E8"/>
            </a:solidFill>
            <a:prstDash val="solid"/>
          </a:ln>
        </p:spPr>
      </p:sp>
      <p:sp>
        <p:nvSpPr>
          <p:cNvPr id="81" name="Text 79"/>
          <p:cNvSpPr/>
          <p:nvPr/>
        </p:nvSpPr>
        <p:spPr>
          <a:xfrm>
            <a:off x="786384" y="4325112"/>
            <a:ext cx="25146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0B2636"/>
                </a:solidFill>
              </a:rPr>
              <a:t>Dissertation writing and submission</a:t>
            </a:r>
            <a:endParaRPr lang="en-US" sz="760" dirty="0"/>
          </a:p>
        </p:txBody>
      </p:sp>
      <p:sp>
        <p:nvSpPr>
          <p:cNvPr id="82" name="Shape 80"/>
          <p:cNvSpPr/>
          <p:nvPr/>
        </p:nvSpPr>
        <p:spPr>
          <a:xfrm>
            <a:off x="3529584" y="421538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83" name="Shape 81"/>
          <p:cNvSpPr/>
          <p:nvPr/>
        </p:nvSpPr>
        <p:spPr>
          <a:xfrm>
            <a:off x="4654296" y="421538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84" name="Shape 82"/>
          <p:cNvSpPr/>
          <p:nvPr/>
        </p:nvSpPr>
        <p:spPr>
          <a:xfrm>
            <a:off x="5779008" y="421538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85" name="Shape 83"/>
          <p:cNvSpPr/>
          <p:nvPr/>
        </p:nvSpPr>
        <p:spPr>
          <a:xfrm>
            <a:off x="6903720" y="421538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86" name="Shape 84"/>
          <p:cNvSpPr/>
          <p:nvPr/>
        </p:nvSpPr>
        <p:spPr>
          <a:xfrm>
            <a:off x="8028432" y="421538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87" name="Shape 85"/>
          <p:cNvSpPr/>
          <p:nvPr/>
        </p:nvSpPr>
        <p:spPr>
          <a:xfrm>
            <a:off x="9153144" y="4215384"/>
            <a:ext cx="0" cy="393192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88" name="Shape 86"/>
          <p:cNvSpPr/>
          <p:nvPr/>
        </p:nvSpPr>
        <p:spPr>
          <a:xfrm>
            <a:off x="5888736" y="4297680"/>
            <a:ext cx="4334256" cy="201168"/>
          </a:xfrm>
          <a:prstGeom prst="roundRect">
            <a:avLst>
              <a:gd name="adj" fmla="val 9091"/>
            </a:avLst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89" name="Shape 87"/>
          <p:cNvSpPr/>
          <p:nvPr/>
        </p:nvSpPr>
        <p:spPr>
          <a:xfrm>
            <a:off x="4654296" y="1463040"/>
            <a:ext cx="0" cy="3145536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90" name="Shape 88"/>
          <p:cNvSpPr/>
          <p:nvPr/>
        </p:nvSpPr>
        <p:spPr>
          <a:xfrm>
            <a:off x="5779008" y="1463040"/>
            <a:ext cx="0" cy="3145536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91" name="Shape 89"/>
          <p:cNvSpPr/>
          <p:nvPr/>
        </p:nvSpPr>
        <p:spPr>
          <a:xfrm>
            <a:off x="6903720" y="1463040"/>
            <a:ext cx="0" cy="3145536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92" name="Shape 90"/>
          <p:cNvSpPr/>
          <p:nvPr/>
        </p:nvSpPr>
        <p:spPr>
          <a:xfrm>
            <a:off x="8028432" y="1463040"/>
            <a:ext cx="0" cy="3145536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93" name="Shape 91"/>
          <p:cNvSpPr/>
          <p:nvPr/>
        </p:nvSpPr>
        <p:spPr>
          <a:xfrm>
            <a:off x="9153144" y="1463040"/>
            <a:ext cx="0" cy="3145536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94" name="Shape 92"/>
          <p:cNvSpPr/>
          <p:nvPr/>
        </p:nvSpPr>
        <p:spPr>
          <a:xfrm>
            <a:off x="10277856" y="1463040"/>
            <a:ext cx="0" cy="3145536"/>
          </a:xfrm>
          <a:prstGeom prst="line">
            <a:avLst/>
          </a:prstGeom>
          <a:noFill/>
          <a:ln w="5080">
            <a:solidFill>
              <a:srgbClr val="E1ECEF"/>
            </a:solidFill>
            <a:prstDash val="solid"/>
          </a:ln>
        </p:spPr>
      </p:sp>
      <p:sp>
        <p:nvSpPr>
          <p:cNvPr id="95" name="Shape 93"/>
          <p:cNvSpPr/>
          <p:nvPr/>
        </p:nvSpPr>
        <p:spPr>
          <a:xfrm>
            <a:off x="777240" y="4956048"/>
            <a:ext cx="10789920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Summary of progress and expected contribution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13</a:t>
            </a:r>
            <a:endParaRPr lang="en-US" sz="700" dirty="0"/>
          </a:p>
        </p:txBody>
      </p:sp>
      <p:sp>
        <p:nvSpPr>
          <p:cNvPr id="9" name="Shape 7"/>
          <p:cNvSpPr/>
          <p:nvPr/>
        </p:nvSpPr>
        <p:spPr>
          <a:xfrm>
            <a:off x="685800" y="1024128"/>
            <a:ext cx="3383280" cy="1325880"/>
          </a:xfrm>
          <a:prstGeom prst="roundRect">
            <a:avLst>
              <a:gd name="adj" fmla="val 4138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85800" y="1024128"/>
            <a:ext cx="73152" cy="1325880"/>
          </a:xfrm>
          <a:prstGeom prst="rect">
            <a:avLst/>
          </a:prstGeom>
          <a:solidFill>
            <a:srgbClr val="C75146"/>
          </a:solidFill>
          <a:ln w="12700">
            <a:solidFill>
              <a:srgbClr val="C75146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86968" y="1143000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1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216152" y="1143000"/>
            <a:ext cx="26700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Problem</a:t>
            </a:r>
            <a:endParaRPr lang="en-US" sz="1020" dirty="0"/>
          </a:p>
        </p:txBody>
      </p:sp>
      <p:sp>
        <p:nvSpPr>
          <p:cNvPr id="13" name="Text 11"/>
          <p:cNvSpPr/>
          <p:nvPr/>
        </p:nvSpPr>
        <p:spPr>
          <a:xfrm>
            <a:off x="886968" y="1463040"/>
            <a:ext cx="2999232" cy="79552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AI-supported booking has potential, but healthcare usability must be demonstrated through controlled evidence rather than assumed from technical capability.</a:t>
            </a:r>
            <a:endParaRPr lang="en-US" sz="820" dirty="0"/>
          </a:p>
        </p:txBody>
      </p:sp>
      <p:sp>
        <p:nvSpPr>
          <p:cNvPr id="14" name="Shape 12"/>
          <p:cNvSpPr/>
          <p:nvPr/>
        </p:nvSpPr>
        <p:spPr>
          <a:xfrm>
            <a:off x="4407408" y="1024128"/>
            <a:ext cx="3383280" cy="1325880"/>
          </a:xfrm>
          <a:prstGeom prst="roundRect">
            <a:avLst>
              <a:gd name="adj" fmla="val 4138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4407408" y="1024128"/>
            <a:ext cx="73152" cy="1325880"/>
          </a:xfrm>
          <a:prstGeom prst="rect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4608576" y="1143000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2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4937760" y="1143000"/>
            <a:ext cx="26700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Approach</a:t>
            </a:r>
            <a:endParaRPr lang="en-US" sz="1020" dirty="0"/>
          </a:p>
        </p:txBody>
      </p:sp>
      <p:sp>
        <p:nvSpPr>
          <p:cNvPr id="18" name="Text 16"/>
          <p:cNvSpPr/>
          <p:nvPr/>
        </p:nvSpPr>
        <p:spPr>
          <a:xfrm>
            <a:off x="4608576" y="1463040"/>
            <a:ext cx="2999232" cy="79552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The project develops two equivalent interfaces and evaluates them using a counterbalanced mixed-method usability study.</a:t>
            </a:r>
            <a:endParaRPr lang="en-US" sz="820" dirty="0"/>
          </a:p>
        </p:txBody>
      </p:sp>
      <p:sp>
        <p:nvSpPr>
          <p:cNvPr id="19" name="Shape 17"/>
          <p:cNvSpPr/>
          <p:nvPr/>
        </p:nvSpPr>
        <p:spPr>
          <a:xfrm>
            <a:off x="8129016" y="1024128"/>
            <a:ext cx="3383280" cy="1325880"/>
          </a:xfrm>
          <a:prstGeom prst="roundRect">
            <a:avLst>
              <a:gd name="adj" fmla="val 4138"/>
            </a:avLst>
          </a:prstGeom>
          <a:solidFill>
            <a:srgbClr val="F6FAFB"/>
          </a:solidFill>
          <a:ln w="12700">
            <a:solidFill>
              <a:srgbClr val="D7E3E8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8129016" y="1024128"/>
            <a:ext cx="73152" cy="1325880"/>
          </a:xfrm>
          <a:prstGeom prst="rect">
            <a:avLst/>
          </a:prstGeom>
          <a:solidFill>
            <a:srgbClr val="1E6B9A"/>
          </a:solidFill>
          <a:ln w="12700">
            <a:solidFill>
              <a:srgbClr val="1E6B9A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8330184" y="1143000"/>
            <a:ext cx="2560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</a:rPr>
              <a:t>3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8659368" y="1143000"/>
            <a:ext cx="267004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20" b="1" dirty="0">
                <a:solidFill>
                  <a:srgbClr val="0B2636"/>
                </a:solidFill>
              </a:rPr>
              <a:t>Contribution</a:t>
            </a:r>
            <a:endParaRPr lang="en-US" sz="1020" dirty="0"/>
          </a:p>
        </p:txBody>
      </p:sp>
      <p:sp>
        <p:nvSpPr>
          <p:cNvPr id="23" name="Text 21"/>
          <p:cNvSpPr/>
          <p:nvPr/>
        </p:nvSpPr>
        <p:spPr>
          <a:xfrm>
            <a:off x="8330184" y="1463040"/>
            <a:ext cx="2999232" cy="79552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>
              <a:buNone/>
            </a:pPr>
            <a:r>
              <a:rPr lang="en-US" sz="820" dirty="0">
                <a:solidFill>
                  <a:srgbClr val="111827"/>
                </a:solidFill>
              </a:rPr>
              <a:t>The expected contribution is evidence-based guidance on where constrained AI assistance helps or hinders booking effectiveness, efficiency, satisfaction, trust and accessibility.</a:t>
            </a:r>
            <a:endParaRPr lang="en-US" sz="820" dirty="0"/>
          </a:p>
        </p:txBody>
      </p:sp>
      <p:sp>
        <p:nvSpPr>
          <p:cNvPr id="24" name="Shape 22"/>
          <p:cNvSpPr/>
          <p:nvPr/>
        </p:nvSpPr>
        <p:spPr>
          <a:xfrm>
            <a:off x="1051560" y="2962656"/>
            <a:ext cx="10058400" cy="932688"/>
          </a:xfrm>
          <a:prstGeom prst="roundRect">
            <a:avLst>
              <a:gd name="adj" fmla="val 5882"/>
            </a:avLst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868680" y="4434840"/>
            <a:ext cx="28346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636"/>
                </a:solidFill>
              </a:rPr>
              <a:t>Next steps before final submission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868680" y="4828032"/>
            <a:ext cx="1661160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41832" y="4992624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1</a:t>
            </a:r>
            <a:endParaRPr lang="en-US" sz="950" dirty="0"/>
          </a:p>
        </p:txBody>
      </p:sp>
      <p:sp>
        <p:nvSpPr>
          <p:cNvPr id="29" name="Text 27"/>
          <p:cNvSpPr/>
          <p:nvPr/>
        </p:nvSpPr>
        <p:spPr>
          <a:xfrm>
            <a:off x="1216152" y="4937760"/>
            <a:ext cx="12588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Complete implementation</a:t>
            </a:r>
            <a:endParaRPr lang="en-US" sz="720" dirty="0"/>
          </a:p>
        </p:txBody>
      </p:sp>
      <p:sp>
        <p:nvSpPr>
          <p:cNvPr id="30" name="Shape 28"/>
          <p:cNvSpPr/>
          <p:nvPr/>
        </p:nvSpPr>
        <p:spPr>
          <a:xfrm>
            <a:off x="2538984" y="4992624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2612136" y="4828032"/>
            <a:ext cx="1661160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2685288" y="4992624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2</a:t>
            </a:r>
            <a:endParaRPr lang="en-US" sz="950" dirty="0"/>
          </a:p>
        </p:txBody>
      </p:sp>
      <p:sp>
        <p:nvSpPr>
          <p:cNvPr id="33" name="Text 31"/>
          <p:cNvSpPr/>
          <p:nvPr/>
        </p:nvSpPr>
        <p:spPr>
          <a:xfrm>
            <a:off x="2959608" y="4937760"/>
            <a:ext cx="12588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Pilot test</a:t>
            </a:r>
            <a:endParaRPr lang="en-US" sz="720" dirty="0"/>
          </a:p>
        </p:txBody>
      </p:sp>
      <p:sp>
        <p:nvSpPr>
          <p:cNvPr id="34" name="Shape 32"/>
          <p:cNvSpPr/>
          <p:nvPr/>
        </p:nvSpPr>
        <p:spPr>
          <a:xfrm>
            <a:off x="4282440" y="4992624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4355592" y="4828032"/>
            <a:ext cx="1661160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4428744" y="4992624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3</a:t>
            </a:r>
            <a:endParaRPr lang="en-US" sz="950" dirty="0"/>
          </a:p>
        </p:txBody>
      </p:sp>
      <p:sp>
        <p:nvSpPr>
          <p:cNvPr id="37" name="Text 35"/>
          <p:cNvSpPr/>
          <p:nvPr/>
        </p:nvSpPr>
        <p:spPr>
          <a:xfrm>
            <a:off x="4703064" y="4937760"/>
            <a:ext cx="12588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Recruit participants</a:t>
            </a:r>
            <a:endParaRPr lang="en-US" sz="720" dirty="0"/>
          </a:p>
        </p:txBody>
      </p:sp>
      <p:sp>
        <p:nvSpPr>
          <p:cNvPr id="38" name="Shape 36"/>
          <p:cNvSpPr/>
          <p:nvPr/>
        </p:nvSpPr>
        <p:spPr>
          <a:xfrm>
            <a:off x="6025896" y="4992624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39" name="Shape 37"/>
          <p:cNvSpPr/>
          <p:nvPr/>
        </p:nvSpPr>
        <p:spPr>
          <a:xfrm>
            <a:off x="6099048" y="4828032"/>
            <a:ext cx="1661160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6172200" y="4992624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4</a:t>
            </a:r>
            <a:endParaRPr lang="en-US" sz="950" dirty="0"/>
          </a:p>
        </p:txBody>
      </p:sp>
      <p:sp>
        <p:nvSpPr>
          <p:cNvPr id="41" name="Text 39"/>
          <p:cNvSpPr/>
          <p:nvPr/>
        </p:nvSpPr>
        <p:spPr>
          <a:xfrm>
            <a:off x="6446520" y="4937760"/>
            <a:ext cx="12588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Run evaluation</a:t>
            </a:r>
            <a:endParaRPr lang="en-US" sz="720" dirty="0"/>
          </a:p>
        </p:txBody>
      </p:sp>
      <p:sp>
        <p:nvSpPr>
          <p:cNvPr id="42" name="Shape 40"/>
          <p:cNvSpPr/>
          <p:nvPr/>
        </p:nvSpPr>
        <p:spPr>
          <a:xfrm>
            <a:off x="7769352" y="4992624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43" name="Shape 41"/>
          <p:cNvSpPr/>
          <p:nvPr/>
        </p:nvSpPr>
        <p:spPr>
          <a:xfrm>
            <a:off x="7842504" y="4828032"/>
            <a:ext cx="1661160" cy="566928"/>
          </a:xfrm>
          <a:prstGeom prst="roundRect">
            <a:avLst>
              <a:gd name="adj" fmla="val 8065"/>
            </a:avLst>
          </a:prstGeom>
          <a:solidFill>
            <a:srgbClr val="EAF5F7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44" name="Text 42"/>
          <p:cNvSpPr/>
          <p:nvPr/>
        </p:nvSpPr>
        <p:spPr>
          <a:xfrm>
            <a:off x="7915656" y="4992624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5</a:t>
            </a:r>
            <a:endParaRPr lang="en-US" sz="950" dirty="0"/>
          </a:p>
        </p:txBody>
      </p:sp>
      <p:sp>
        <p:nvSpPr>
          <p:cNvPr id="45" name="Text 43"/>
          <p:cNvSpPr/>
          <p:nvPr/>
        </p:nvSpPr>
        <p:spPr>
          <a:xfrm>
            <a:off x="8189976" y="4937760"/>
            <a:ext cx="12588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Analyse results</a:t>
            </a:r>
            <a:endParaRPr lang="en-US" sz="720" dirty="0"/>
          </a:p>
        </p:txBody>
      </p:sp>
      <p:sp>
        <p:nvSpPr>
          <p:cNvPr id="46" name="Shape 44"/>
          <p:cNvSpPr/>
          <p:nvPr/>
        </p:nvSpPr>
        <p:spPr>
          <a:xfrm>
            <a:off x="9512808" y="4992624"/>
            <a:ext cx="73152" cy="228600"/>
          </a:xfrm>
          <a:prstGeom prst="chevron">
            <a:avLst/>
          </a:prstGeom>
          <a:solidFill>
            <a:srgbClr val="0A8E9B"/>
          </a:solidFill>
          <a:ln w="12700">
            <a:solidFill>
              <a:srgbClr val="0A8E9B"/>
            </a:solidFill>
            <a:prstDash val="solid"/>
          </a:ln>
        </p:spPr>
      </p:sp>
      <p:sp>
        <p:nvSpPr>
          <p:cNvPr id="47" name="Shape 45"/>
          <p:cNvSpPr/>
          <p:nvPr/>
        </p:nvSpPr>
        <p:spPr>
          <a:xfrm>
            <a:off x="9585960" y="4828032"/>
            <a:ext cx="1661160" cy="566928"/>
          </a:xfrm>
          <a:prstGeom prst="roundRect">
            <a:avLst>
              <a:gd name="adj" fmla="val 8065"/>
            </a:avLst>
          </a:prstGeom>
          <a:solidFill>
            <a:srgbClr val="F6FAFB"/>
          </a:solidFill>
          <a:ln w="12700">
            <a:solidFill>
              <a:srgbClr val="D5E4EA"/>
            </a:solidFill>
            <a:prstDash val="solid"/>
          </a:ln>
        </p:spPr>
      </p:sp>
      <p:sp>
        <p:nvSpPr>
          <p:cNvPr id="48" name="Text 46"/>
          <p:cNvSpPr/>
          <p:nvPr/>
        </p:nvSpPr>
        <p:spPr>
          <a:xfrm>
            <a:off x="9659112" y="4992624"/>
            <a:ext cx="274320" cy="155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A8E9B"/>
                </a:solidFill>
              </a:rPr>
              <a:t>6</a:t>
            </a:r>
            <a:endParaRPr lang="en-US" sz="950" dirty="0"/>
          </a:p>
        </p:txBody>
      </p:sp>
      <p:sp>
        <p:nvSpPr>
          <p:cNvPr id="49" name="Text 47"/>
          <p:cNvSpPr/>
          <p:nvPr/>
        </p:nvSpPr>
        <p:spPr>
          <a:xfrm>
            <a:off x="9933432" y="4937760"/>
            <a:ext cx="125882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b="1" dirty="0">
                <a:solidFill>
                  <a:srgbClr val="0B2636"/>
                </a:solidFill>
              </a:rPr>
              <a:t>Write dissertation</a:t>
            </a:r>
            <a:endParaRPr lang="en-US" sz="7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47472" y="301752"/>
            <a:ext cx="6720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2636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47472" y="704088"/>
            <a:ext cx="11475720" cy="0"/>
          </a:xfrm>
          <a:prstGeom prst="line">
            <a:avLst/>
          </a:prstGeom>
          <a:noFill/>
          <a:ln w="15875">
            <a:solidFill>
              <a:srgbClr val="0A8E9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662672" y="320040"/>
            <a:ext cx="408736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667085"/>
                </a:solidFill>
              </a:rPr>
              <a:t>Key sources underpinning the interim viva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14</a:t>
            </a:r>
            <a:endParaRPr lang="en-US" sz="700" dirty="0"/>
          </a:p>
        </p:txBody>
      </p:sp>
      <p:sp>
        <p:nvSpPr>
          <p:cNvPr id="9" name="Text 7"/>
          <p:cNvSpPr/>
          <p:nvPr/>
        </p:nvSpPr>
        <p:spPr>
          <a:xfrm>
            <a:off x="731520" y="932688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[1] Á. Periáñez et al., “The digital transformation in health: How AI can improve the performance of health systems,” Health Systems &amp; Reform, 2024.</a:t>
            </a:r>
            <a:endParaRPr lang="en-US" sz="780" dirty="0"/>
          </a:p>
        </p:txBody>
      </p:sp>
      <p:sp>
        <p:nvSpPr>
          <p:cNvPr id="10" name="Text 8"/>
          <p:cNvSpPr/>
          <p:nvPr/>
        </p:nvSpPr>
        <p:spPr>
          <a:xfrm>
            <a:off x="731520" y="1380744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[2] S. A. Alowais et al., “Revolutionizing healthcare: The role of artificial intelligence in clinical practice,” BMC Medical Education, 2023.</a:t>
            </a:r>
            <a:endParaRPr lang="en-US" sz="780" dirty="0"/>
          </a:p>
        </p:txBody>
      </p:sp>
      <p:sp>
        <p:nvSpPr>
          <p:cNvPr id="11" name="Text 9"/>
          <p:cNvSpPr/>
          <p:nvPr/>
        </p:nvSpPr>
        <p:spPr>
          <a:xfrm>
            <a:off x="731520" y="1828800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[3] K. V. Wood et al., “AI machine learning-driven outpatient appointment management: A qualitative study on acceptability,” Digital Health, 2025.</a:t>
            </a:r>
            <a:endParaRPr lang="en-US" sz="780" dirty="0"/>
          </a:p>
        </p:txBody>
      </p:sp>
      <p:sp>
        <p:nvSpPr>
          <p:cNvPr id="12" name="Text 10"/>
          <p:cNvSpPr/>
          <p:nvPr/>
        </p:nvSpPr>
        <p:spPr>
          <a:xfrm>
            <a:off x="731520" y="2276856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[4] Y.-H. Li et al., “Innovation and challenges of artificial intelligence technology in personalized healthcare,” Scientific Reports, 2024.</a:t>
            </a:r>
            <a:endParaRPr lang="en-US" sz="780" dirty="0"/>
          </a:p>
        </p:txBody>
      </p:sp>
      <p:sp>
        <p:nvSpPr>
          <p:cNvPr id="13" name="Text 11"/>
          <p:cNvSpPr/>
          <p:nvPr/>
        </p:nvSpPr>
        <p:spPr>
          <a:xfrm>
            <a:off x="731520" y="2724912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[5] F. Piccialli et al., “AI and healthcare: Forecasting of medical bookings through multi-source time-series fusion,” Information Fusion, 2021.</a:t>
            </a:r>
            <a:endParaRPr lang="en-US" sz="780" dirty="0"/>
          </a:p>
        </p:txBody>
      </p:sp>
      <p:sp>
        <p:nvSpPr>
          <p:cNvPr id="14" name="Text 12"/>
          <p:cNvSpPr/>
          <p:nvPr/>
        </p:nvSpPr>
        <p:spPr>
          <a:xfrm>
            <a:off x="731520" y="3172968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[6] M. Abbasian et al., “Foundation metrics for evaluating effectiveness of healthcare conversations powered by generative AI,” npj Digital Medicine, 2024.</a:t>
            </a:r>
            <a:endParaRPr lang="en-US" sz="780" dirty="0"/>
          </a:p>
        </p:txBody>
      </p:sp>
      <p:sp>
        <p:nvSpPr>
          <p:cNvPr id="15" name="Text 13"/>
          <p:cNvSpPr/>
          <p:nvPr/>
        </p:nvSpPr>
        <p:spPr>
          <a:xfrm>
            <a:off x="731520" y="3621024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[7] J. Au Yeung et al., “AI chatbots not yet ready for clinical use,” Frontiers in Digital Health, 2023.</a:t>
            </a:r>
            <a:endParaRPr lang="en-US" sz="780" dirty="0"/>
          </a:p>
        </p:txBody>
      </p:sp>
      <p:sp>
        <p:nvSpPr>
          <p:cNvPr id="16" name="Text 14"/>
          <p:cNvSpPr/>
          <p:nvPr/>
        </p:nvSpPr>
        <p:spPr>
          <a:xfrm>
            <a:off x="731520" y="4069080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[8] M. Hyzy et al., “System Usability Scale benchmarking for digital health apps: Meta-analysis,” JMIR mHealth and uHealth, 2022.</a:t>
            </a:r>
            <a:endParaRPr lang="en-US" sz="780" dirty="0"/>
          </a:p>
        </p:txBody>
      </p:sp>
      <p:sp>
        <p:nvSpPr>
          <p:cNvPr id="17" name="Text 15"/>
          <p:cNvSpPr/>
          <p:nvPr/>
        </p:nvSpPr>
        <p:spPr>
          <a:xfrm>
            <a:off x="731520" y="4517136"/>
            <a:ext cx="10744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80" dirty="0">
                <a:solidFill>
                  <a:srgbClr val="111827"/>
                </a:solidFill>
              </a:rPr>
              <a:t>[9] ISO 9241-11:2018, Ergonomics of human-system interaction — Usability: definitions and concepts.</a:t>
            </a:r>
            <a:endParaRPr lang="en-US" sz="7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8872" y="118872"/>
            <a:ext cx="11951208" cy="6611112"/>
          </a:xfrm>
          <a:prstGeom prst="rect">
            <a:avLst/>
          </a:prstGeom>
          <a:solidFill>
            <a:srgbClr val="FFFFFF">
              <a:alpha val="0"/>
            </a:srgbClr>
          </a:solidFill>
          <a:ln w="22860">
            <a:solidFill>
              <a:srgbClr val="1337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872" y="118872"/>
            <a:ext cx="11951208" cy="54864"/>
          </a:xfrm>
          <a:prstGeom prst="rect">
            <a:avLst/>
          </a:prstGeom>
          <a:solidFill>
            <a:srgbClr val="13374A"/>
          </a:solidFill>
          <a:ln w="12700">
            <a:solidFill>
              <a:srgbClr val="13374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2468880"/>
            <a:ext cx="110642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0B2636"/>
                </a:solidFill>
              </a:rPr>
              <a:t>Thank You!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548640" y="3218688"/>
            <a:ext cx="11064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A8E9B"/>
                </a:solidFill>
              </a:rPr>
              <a:t>Questions and discussion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156716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667085"/>
                </a:solidFill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1749</Words>
  <Application>Microsoft Office PowerPoint</Application>
  <PresentationFormat>Widescreen</PresentationFormat>
  <Paragraphs>290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project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Impact of AI on Healthcare Appointment Booking Usability</dc:title>
  <dc:subject>Interim Viva Presentation</dc:subject>
  <dc:creator>OpenAI</dc:creator>
  <cp:lastModifiedBy>Evans Quartey-Tackie (2318850)</cp:lastModifiedBy>
  <cp:revision>5</cp:revision>
  <dcterms:created xsi:type="dcterms:W3CDTF">2026-09-20T18:13:23Z</dcterms:created>
  <dcterms:modified xsi:type="dcterms:W3CDTF">2026-09-21T20:06:18Z</dcterms:modified>
</cp:coreProperties>
</file>