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72" r:id="rId1"/>
  </p:sldMasterIdLst>
  <p:notesMasterIdLst>
    <p:notesMasterId r:id="rId23"/>
  </p:notesMasterIdLst>
  <p:handoutMasterIdLst>
    <p:handoutMasterId r:id="rId24"/>
  </p:handoutMasterIdLst>
  <p:sldIdLst>
    <p:sldId id="258" r:id="rId2"/>
    <p:sldId id="332" r:id="rId3"/>
    <p:sldId id="322" r:id="rId4"/>
    <p:sldId id="311" r:id="rId5"/>
    <p:sldId id="365" r:id="rId6"/>
    <p:sldId id="361" r:id="rId7"/>
    <p:sldId id="363" r:id="rId8"/>
    <p:sldId id="362" r:id="rId9"/>
    <p:sldId id="370" r:id="rId10"/>
    <p:sldId id="310" r:id="rId11"/>
    <p:sldId id="309" r:id="rId12"/>
    <p:sldId id="366" r:id="rId13"/>
    <p:sldId id="367" r:id="rId14"/>
    <p:sldId id="308" r:id="rId15"/>
    <p:sldId id="368" r:id="rId16"/>
    <p:sldId id="369" r:id="rId17"/>
    <p:sldId id="323" r:id="rId18"/>
    <p:sldId id="325" r:id="rId19"/>
    <p:sldId id="326" r:id="rId20"/>
    <p:sldId id="364" r:id="rId21"/>
    <p:sldId id="330" r:id="rId22"/>
  </p:sldIdLst>
  <p:sldSz cx="9144000" cy="6858000" type="screen4x3"/>
  <p:notesSz cx="6797675" cy="9926638"/>
  <p:embeddedFontLst>
    <p:embeddedFont>
      <p:font typeface="Calibri" panose="020F0502020204030204" pitchFamily="34" charset="0"/>
      <p:regular r:id="rId25"/>
      <p:bold r:id="rId26"/>
      <p:italic r:id="rId27"/>
      <p:boldItalic r:id="rId28"/>
    </p:embeddedFont>
    <p:embeddedFont>
      <p:font typeface="Calibri Light" panose="020F0302020204030204" pitchFamily="34" charset="0"/>
      <p:regular r:id="rId29"/>
      <p:italic r:id="rId30"/>
    </p:embeddedFont>
    <p:embeddedFont>
      <p:font typeface="Wingdings 2" panose="05020102010507070707" pitchFamily="18" charset="2"/>
      <p:regular r:id="rId31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B5C9F71-AA64-4B72-B9F1-3FFA837D26BB}" v="138" dt="2022-10-02T11:09:46.12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8" d="100"/>
          <a:sy n="108" d="100"/>
        </p:scale>
        <p:origin x="1704" y="102"/>
      </p:cViewPr>
      <p:guideLst>
        <p:guide orient="horz" pos="2160"/>
        <p:guide pos="2880"/>
      </p:guideLst>
    </p:cSldViewPr>
  </p:slideViewPr>
  <p:notesTextViewPr>
    <p:cViewPr>
      <p:scale>
        <a:sx n="3" d="2"/>
        <a:sy n="3" d="2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font" Target="fonts/font2.fntdata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font" Target="fonts/font1.fntdata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font" Target="fonts/font5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handoutMaster" Target="handoutMasters/handoutMaster1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28" Type="http://schemas.openxmlformats.org/officeDocument/2006/relationships/font" Target="fonts/font4.fntdata"/><Relationship Id="rId36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font" Target="fonts/font7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font" Target="fonts/font3.fntdata"/><Relationship Id="rId30" Type="http://schemas.openxmlformats.org/officeDocument/2006/relationships/font" Target="fonts/font6.fntdata"/><Relationship Id="rId35" Type="http://schemas.openxmlformats.org/officeDocument/2006/relationships/tableStyles" Target="tableStyles.xml"/><Relationship Id="rId8" Type="http://schemas.openxmlformats.org/officeDocument/2006/relationships/slide" Target="slides/slide7.xml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_rels/data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5" Type="http://schemas.openxmlformats.org/officeDocument/2006/relationships/image" Target="../media/image19.png"/><Relationship Id="rId4" Type="http://schemas.openxmlformats.org/officeDocument/2006/relationships/image" Target="../media/image18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_rels/drawing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5" Type="http://schemas.openxmlformats.org/officeDocument/2006/relationships/image" Target="../media/image19.png"/><Relationship Id="rId4" Type="http://schemas.openxmlformats.org/officeDocument/2006/relationships/image" Target="../media/image1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69A198B-B0C0-4971-A7D6-19686C647771}" type="doc">
      <dgm:prSet loTypeId="urn:microsoft.com/office/officeart/2005/8/layout/process4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524C1127-4CAB-44DD-BB60-F8D20A0E36C4}">
      <dgm:prSet custT="1"/>
      <dgm:spPr/>
      <dgm:t>
        <a:bodyPr/>
        <a:lstStyle/>
        <a:p>
          <a:r>
            <a:rPr lang="en-GB" sz="2400" dirty="0"/>
            <a:t>Study design choices need to be considered carefully</a:t>
          </a:r>
          <a:endParaRPr lang="en-US" sz="2400" dirty="0"/>
        </a:p>
      </dgm:t>
    </dgm:pt>
    <dgm:pt modelId="{71FBEB1B-597A-4C8F-9480-04834FF0F381}" type="parTrans" cxnId="{9DC4E53B-411A-4008-A2D0-AE2CE8B95CE4}">
      <dgm:prSet/>
      <dgm:spPr/>
      <dgm:t>
        <a:bodyPr/>
        <a:lstStyle/>
        <a:p>
          <a:endParaRPr lang="en-US"/>
        </a:p>
      </dgm:t>
    </dgm:pt>
    <dgm:pt modelId="{4E2F153C-E517-48F5-8A26-9D1F2B8FDE0F}" type="sibTrans" cxnId="{9DC4E53B-411A-4008-A2D0-AE2CE8B95CE4}">
      <dgm:prSet/>
      <dgm:spPr/>
      <dgm:t>
        <a:bodyPr/>
        <a:lstStyle/>
        <a:p>
          <a:endParaRPr lang="en-US"/>
        </a:p>
      </dgm:t>
    </dgm:pt>
    <dgm:pt modelId="{9F96454C-EC9D-4EAA-AFC9-60CA9EA65923}">
      <dgm:prSet custT="1"/>
      <dgm:spPr/>
      <dgm:t>
        <a:bodyPr/>
        <a:lstStyle/>
        <a:p>
          <a:r>
            <a:rPr lang="en-GB" sz="2400" dirty="0"/>
            <a:t>Choice of variables should be based on appropriate theory and/or empirical evidence</a:t>
          </a:r>
          <a:endParaRPr lang="en-US" sz="2400" dirty="0"/>
        </a:p>
      </dgm:t>
    </dgm:pt>
    <dgm:pt modelId="{4A4E8CEF-AF22-4124-B90E-E1709EA59FC0}" type="parTrans" cxnId="{B5084519-25AA-43B7-BF22-C6F060A4EA9B}">
      <dgm:prSet/>
      <dgm:spPr/>
      <dgm:t>
        <a:bodyPr/>
        <a:lstStyle/>
        <a:p>
          <a:endParaRPr lang="en-US"/>
        </a:p>
      </dgm:t>
    </dgm:pt>
    <dgm:pt modelId="{F1E00242-3B1B-47BC-BFBF-60C8D7BE915D}" type="sibTrans" cxnId="{B5084519-25AA-43B7-BF22-C6F060A4EA9B}">
      <dgm:prSet/>
      <dgm:spPr/>
      <dgm:t>
        <a:bodyPr/>
        <a:lstStyle/>
        <a:p>
          <a:endParaRPr lang="en-US"/>
        </a:p>
      </dgm:t>
    </dgm:pt>
    <dgm:pt modelId="{FAFF65D3-390F-4A08-B8CD-10BC8F6FA19C}">
      <dgm:prSet custT="1"/>
      <dgm:spPr/>
      <dgm:t>
        <a:bodyPr/>
        <a:lstStyle/>
        <a:p>
          <a:r>
            <a:rPr lang="en-GB" sz="2400" dirty="0"/>
            <a:t>Need to think carefully about type of data you need to collect BEFORE you collect it </a:t>
          </a:r>
          <a:endParaRPr lang="en-US" sz="2400" dirty="0"/>
        </a:p>
      </dgm:t>
    </dgm:pt>
    <dgm:pt modelId="{073E7C2E-7979-4E76-A22A-D379C94447BF}" type="parTrans" cxnId="{F68BF36F-F034-49D5-A7A6-0937256E6DC1}">
      <dgm:prSet/>
      <dgm:spPr/>
      <dgm:t>
        <a:bodyPr/>
        <a:lstStyle/>
        <a:p>
          <a:endParaRPr lang="en-US"/>
        </a:p>
      </dgm:t>
    </dgm:pt>
    <dgm:pt modelId="{DA1B1557-D777-4642-9F3B-99C0AE6CDF19}" type="sibTrans" cxnId="{F68BF36F-F034-49D5-A7A6-0937256E6DC1}">
      <dgm:prSet/>
      <dgm:spPr/>
      <dgm:t>
        <a:bodyPr/>
        <a:lstStyle/>
        <a:p>
          <a:endParaRPr lang="en-US"/>
        </a:p>
      </dgm:t>
    </dgm:pt>
    <dgm:pt modelId="{E05B63CF-98E1-48FA-A5F9-6427B7A17EFC}">
      <dgm:prSet/>
      <dgm:spPr/>
      <dgm:t>
        <a:bodyPr/>
        <a:lstStyle/>
        <a:p>
          <a:r>
            <a:rPr lang="en-GB" dirty="0"/>
            <a:t>Continuous data generally stronger – more scope for analysis</a:t>
          </a:r>
          <a:endParaRPr lang="en-US" dirty="0"/>
        </a:p>
      </dgm:t>
    </dgm:pt>
    <dgm:pt modelId="{477C44BD-C13A-4982-9E88-7CC02B506BF2}" type="parTrans" cxnId="{4D316D94-CCC5-4BCE-A72A-DC875A174B96}">
      <dgm:prSet/>
      <dgm:spPr/>
      <dgm:t>
        <a:bodyPr/>
        <a:lstStyle/>
        <a:p>
          <a:endParaRPr lang="en-US"/>
        </a:p>
      </dgm:t>
    </dgm:pt>
    <dgm:pt modelId="{546B2CCB-D392-4CED-B9CA-5C2A394AB6AC}" type="sibTrans" cxnId="{4D316D94-CCC5-4BCE-A72A-DC875A174B96}">
      <dgm:prSet/>
      <dgm:spPr/>
      <dgm:t>
        <a:bodyPr/>
        <a:lstStyle/>
        <a:p>
          <a:endParaRPr lang="en-US"/>
        </a:p>
      </dgm:t>
    </dgm:pt>
    <dgm:pt modelId="{CD9F3550-F67E-4B6A-84BD-35021C6C4A9C}">
      <dgm:prSet/>
      <dgm:spPr/>
      <dgm:t>
        <a:bodyPr/>
        <a:lstStyle/>
        <a:p>
          <a:r>
            <a:rPr lang="en-GB"/>
            <a:t>Categorical data – less options for analysis </a:t>
          </a:r>
          <a:endParaRPr lang="en-US"/>
        </a:p>
      </dgm:t>
    </dgm:pt>
    <dgm:pt modelId="{C46929D3-14BA-46F7-8755-FB98574A6D13}" type="parTrans" cxnId="{CAE0E024-9F24-4556-A433-40637AAC9D19}">
      <dgm:prSet/>
      <dgm:spPr/>
      <dgm:t>
        <a:bodyPr/>
        <a:lstStyle/>
        <a:p>
          <a:endParaRPr lang="en-US"/>
        </a:p>
      </dgm:t>
    </dgm:pt>
    <dgm:pt modelId="{9C2B9C9B-7557-4D23-AB7D-72A25AFD3BEB}" type="sibTrans" cxnId="{CAE0E024-9F24-4556-A433-40637AAC9D19}">
      <dgm:prSet/>
      <dgm:spPr/>
      <dgm:t>
        <a:bodyPr/>
        <a:lstStyle/>
        <a:p>
          <a:endParaRPr lang="en-US"/>
        </a:p>
      </dgm:t>
    </dgm:pt>
    <dgm:pt modelId="{DE8DC664-5E75-452B-9A0D-D0DAA49C248D}">
      <dgm:prSet/>
      <dgm:spPr/>
      <dgm:t>
        <a:bodyPr/>
        <a:lstStyle/>
        <a:p>
          <a:r>
            <a:rPr lang="en-GB"/>
            <a:t>Can collect continuous data then categorise if needed</a:t>
          </a:r>
          <a:endParaRPr lang="en-US"/>
        </a:p>
      </dgm:t>
    </dgm:pt>
    <dgm:pt modelId="{10B55C58-1B18-4748-BBE5-94274927EE07}" type="parTrans" cxnId="{BEEE0E01-716F-4819-8568-8F35F73B6A96}">
      <dgm:prSet/>
      <dgm:spPr/>
      <dgm:t>
        <a:bodyPr/>
        <a:lstStyle/>
        <a:p>
          <a:endParaRPr lang="en-US"/>
        </a:p>
      </dgm:t>
    </dgm:pt>
    <dgm:pt modelId="{08EB790A-B5D3-4C9F-A63C-1EA0E7A50ABF}" type="sibTrans" cxnId="{BEEE0E01-716F-4819-8568-8F35F73B6A96}">
      <dgm:prSet/>
      <dgm:spPr/>
      <dgm:t>
        <a:bodyPr/>
        <a:lstStyle/>
        <a:p>
          <a:endParaRPr lang="en-US"/>
        </a:p>
      </dgm:t>
    </dgm:pt>
    <dgm:pt modelId="{D6373DFF-9099-43D8-AD67-54ACAF19F409}" type="pres">
      <dgm:prSet presAssocID="{E69A198B-B0C0-4971-A7D6-19686C647771}" presName="Name0" presStyleCnt="0">
        <dgm:presLayoutVars>
          <dgm:dir/>
          <dgm:animLvl val="lvl"/>
          <dgm:resizeHandles val="exact"/>
        </dgm:presLayoutVars>
      </dgm:prSet>
      <dgm:spPr/>
    </dgm:pt>
    <dgm:pt modelId="{EAF7B38D-CD04-4051-B4A9-B7169E8C602C}" type="pres">
      <dgm:prSet presAssocID="{FAFF65D3-390F-4A08-B8CD-10BC8F6FA19C}" presName="boxAndChildren" presStyleCnt="0"/>
      <dgm:spPr/>
    </dgm:pt>
    <dgm:pt modelId="{6C8D1702-555E-40BF-8295-446BF9DE5D82}" type="pres">
      <dgm:prSet presAssocID="{FAFF65D3-390F-4A08-B8CD-10BC8F6FA19C}" presName="parentTextBox" presStyleLbl="node1" presStyleIdx="0" presStyleCnt="3"/>
      <dgm:spPr/>
    </dgm:pt>
    <dgm:pt modelId="{5C55975E-9F5E-481A-A032-198CCDDF23EC}" type="pres">
      <dgm:prSet presAssocID="{FAFF65D3-390F-4A08-B8CD-10BC8F6FA19C}" presName="entireBox" presStyleLbl="node1" presStyleIdx="0" presStyleCnt="3"/>
      <dgm:spPr/>
    </dgm:pt>
    <dgm:pt modelId="{327B8142-27E4-4FCD-9081-AADFF69FCAB2}" type="pres">
      <dgm:prSet presAssocID="{FAFF65D3-390F-4A08-B8CD-10BC8F6FA19C}" presName="descendantBox" presStyleCnt="0"/>
      <dgm:spPr/>
    </dgm:pt>
    <dgm:pt modelId="{5FAF5E63-58DC-4742-89FE-6C92C96CDDC2}" type="pres">
      <dgm:prSet presAssocID="{E05B63CF-98E1-48FA-A5F9-6427B7A17EFC}" presName="childTextBox" presStyleLbl="fgAccFollowNode1" presStyleIdx="0" presStyleCnt="3">
        <dgm:presLayoutVars>
          <dgm:bulletEnabled val="1"/>
        </dgm:presLayoutVars>
      </dgm:prSet>
      <dgm:spPr/>
    </dgm:pt>
    <dgm:pt modelId="{8375093B-4973-41E5-9451-6E079F54DB2D}" type="pres">
      <dgm:prSet presAssocID="{CD9F3550-F67E-4B6A-84BD-35021C6C4A9C}" presName="childTextBox" presStyleLbl="fgAccFollowNode1" presStyleIdx="1" presStyleCnt="3">
        <dgm:presLayoutVars>
          <dgm:bulletEnabled val="1"/>
        </dgm:presLayoutVars>
      </dgm:prSet>
      <dgm:spPr/>
    </dgm:pt>
    <dgm:pt modelId="{5BBB57F0-8A45-4C2D-A68A-B368AE5F0EEC}" type="pres">
      <dgm:prSet presAssocID="{DE8DC664-5E75-452B-9A0D-D0DAA49C248D}" presName="childTextBox" presStyleLbl="fgAccFollowNode1" presStyleIdx="2" presStyleCnt="3">
        <dgm:presLayoutVars>
          <dgm:bulletEnabled val="1"/>
        </dgm:presLayoutVars>
      </dgm:prSet>
      <dgm:spPr/>
    </dgm:pt>
    <dgm:pt modelId="{3E6B2B5E-6971-4E84-B505-8608BF29053F}" type="pres">
      <dgm:prSet presAssocID="{F1E00242-3B1B-47BC-BFBF-60C8D7BE915D}" presName="sp" presStyleCnt="0"/>
      <dgm:spPr/>
    </dgm:pt>
    <dgm:pt modelId="{4A7F3618-2950-41BD-BA58-A657204CD2D5}" type="pres">
      <dgm:prSet presAssocID="{9F96454C-EC9D-4EAA-AFC9-60CA9EA65923}" presName="arrowAndChildren" presStyleCnt="0"/>
      <dgm:spPr/>
    </dgm:pt>
    <dgm:pt modelId="{9DC19067-B4F3-479D-91DC-AF0D06346053}" type="pres">
      <dgm:prSet presAssocID="{9F96454C-EC9D-4EAA-AFC9-60CA9EA65923}" presName="parentTextArrow" presStyleLbl="node1" presStyleIdx="1" presStyleCnt="3"/>
      <dgm:spPr/>
    </dgm:pt>
    <dgm:pt modelId="{B4CA0221-309B-40B1-85E8-7E0087272F03}" type="pres">
      <dgm:prSet presAssocID="{4E2F153C-E517-48F5-8A26-9D1F2B8FDE0F}" presName="sp" presStyleCnt="0"/>
      <dgm:spPr/>
    </dgm:pt>
    <dgm:pt modelId="{AC1BDD00-A7AD-4E11-803F-DE333E55BE7D}" type="pres">
      <dgm:prSet presAssocID="{524C1127-4CAB-44DD-BB60-F8D20A0E36C4}" presName="arrowAndChildren" presStyleCnt="0"/>
      <dgm:spPr/>
    </dgm:pt>
    <dgm:pt modelId="{1BE92D15-7E09-4F8B-BD94-1C8B72DB5E73}" type="pres">
      <dgm:prSet presAssocID="{524C1127-4CAB-44DD-BB60-F8D20A0E36C4}" presName="parentTextArrow" presStyleLbl="node1" presStyleIdx="2" presStyleCnt="3" custLinFactNeighborX="-72" custLinFactNeighborY="-28453"/>
      <dgm:spPr/>
    </dgm:pt>
  </dgm:ptLst>
  <dgm:cxnLst>
    <dgm:cxn modelId="{BEEE0E01-716F-4819-8568-8F35F73B6A96}" srcId="{FAFF65D3-390F-4A08-B8CD-10BC8F6FA19C}" destId="{DE8DC664-5E75-452B-9A0D-D0DAA49C248D}" srcOrd="2" destOrd="0" parTransId="{10B55C58-1B18-4748-BBE5-94274927EE07}" sibTransId="{08EB790A-B5D3-4C9F-A63C-1EA0E7A50ABF}"/>
    <dgm:cxn modelId="{B5084519-25AA-43B7-BF22-C6F060A4EA9B}" srcId="{E69A198B-B0C0-4971-A7D6-19686C647771}" destId="{9F96454C-EC9D-4EAA-AFC9-60CA9EA65923}" srcOrd="1" destOrd="0" parTransId="{4A4E8CEF-AF22-4124-B90E-E1709EA59FC0}" sibTransId="{F1E00242-3B1B-47BC-BFBF-60C8D7BE915D}"/>
    <dgm:cxn modelId="{CAE0E024-9F24-4556-A433-40637AAC9D19}" srcId="{FAFF65D3-390F-4A08-B8CD-10BC8F6FA19C}" destId="{CD9F3550-F67E-4B6A-84BD-35021C6C4A9C}" srcOrd="1" destOrd="0" parTransId="{C46929D3-14BA-46F7-8755-FB98574A6D13}" sibTransId="{9C2B9C9B-7557-4D23-AB7D-72A25AFD3BEB}"/>
    <dgm:cxn modelId="{9DC4E53B-411A-4008-A2D0-AE2CE8B95CE4}" srcId="{E69A198B-B0C0-4971-A7D6-19686C647771}" destId="{524C1127-4CAB-44DD-BB60-F8D20A0E36C4}" srcOrd="0" destOrd="0" parTransId="{71FBEB1B-597A-4C8F-9480-04834FF0F381}" sibTransId="{4E2F153C-E517-48F5-8A26-9D1F2B8FDE0F}"/>
    <dgm:cxn modelId="{BA5E2E45-C56A-4629-B0D0-00507A44E439}" type="presOf" srcId="{DE8DC664-5E75-452B-9A0D-D0DAA49C248D}" destId="{5BBB57F0-8A45-4C2D-A68A-B368AE5F0EEC}" srcOrd="0" destOrd="0" presId="urn:microsoft.com/office/officeart/2005/8/layout/process4"/>
    <dgm:cxn modelId="{C45DA24D-6E0F-4721-BD2F-777643669F95}" type="presOf" srcId="{E69A198B-B0C0-4971-A7D6-19686C647771}" destId="{D6373DFF-9099-43D8-AD67-54ACAF19F409}" srcOrd="0" destOrd="0" presId="urn:microsoft.com/office/officeart/2005/8/layout/process4"/>
    <dgm:cxn modelId="{F68BF36F-F034-49D5-A7A6-0937256E6DC1}" srcId="{E69A198B-B0C0-4971-A7D6-19686C647771}" destId="{FAFF65D3-390F-4A08-B8CD-10BC8F6FA19C}" srcOrd="2" destOrd="0" parTransId="{073E7C2E-7979-4E76-A22A-D379C94447BF}" sibTransId="{DA1B1557-D777-4642-9F3B-99C0AE6CDF19}"/>
    <dgm:cxn modelId="{53897576-AE80-4793-B21C-7385CECCE199}" type="presOf" srcId="{FAFF65D3-390F-4A08-B8CD-10BC8F6FA19C}" destId="{5C55975E-9F5E-481A-A032-198CCDDF23EC}" srcOrd="1" destOrd="0" presId="urn:microsoft.com/office/officeart/2005/8/layout/process4"/>
    <dgm:cxn modelId="{4D316D94-CCC5-4BCE-A72A-DC875A174B96}" srcId="{FAFF65D3-390F-4A08-B8CD-10BC8F6FA19C}" destId="{E05B63CF-98E1-48FA-A5F9-6427B7A17EFC}" srcOrd="0" destOrd="0" parTransId="{477C44BD-C13A-4982-9E88-7CC02B506BF2}" sibTransId="{546B2CCB-D392-4CED-B9CA-5C2A394AB6AC}"/>
    <dgm:cxn modelId="{7BAA139D-AC4C-4281-8D7F-F703261088F2}" type="presOf" srcId="{FAFF65D3-390F-4A08-B8CD-10BC8F6FA19C}" destId="{6C8D1702-555E-40BF-8295-446BF9DE5D82}" srcOrd="0" destOrd="0" presId="urn:microsoft.com/office/officeart/2005/8/layout/process4"/>
    <dgm:cxn modelId="{6E6E25A3-774B-4D29-A8B7-A30C9B39F236}" type="presOf" srcId="{E05B63CF-98E1-48FA-A5F9-6427B7A17EFC}" destId="{5FAF5E63-58DC-4742-89FE-6C92C96CDDC2}" srcOrd="0" destOrd="0" presId="urn:microsoft.com/office/officeart/2005/8/layout/process4"/>
    <dgm:cxn modelId="{0A0EFBAB-5217-4538-B0F1-D56B8DDD67DC}" type="presOf" srcId="{CD9F3550-F67E-4B6A-84BD-35021C6C4A9C}" destId="{8375093B-4973-41E5-9451-6E079F54DB2D}" srcOrd="0" destOrd="0" presId="urn:microsoft.com/office/officeart/2005/8/layout/process4"/>
    <dgm:cxn modelId="{76C71ACF-79C1-4B0E-900E-6473D5B77549}" type="presOf" srcId="{9F96454C-EC9D-4EAA-AFC9-60CA9EA65923}" destId="{9DC19067-B4F3-479D-91DC-AF0D06346053}" srcOrd="0" destOrd="0" presId="urn:microsoft.com/office/officeart/2005/8/layout/process4"/>
    <dgm:cxn modelId="{2DE493E1-5905-4893-8AE8-79C860FC1C24}" type="presOf" srcId="{524C1127-4CAB-44DD-BB60-F8D20A0E36C4}" destId="{1BE92D15-7E09-4F8B-BD94-1C8B72DB5E73}" srcOrd="0" destOrd="0" presId="urn:microsoft.com/office/officeart/2005/8/layout/process4"/>
    <dgm:cxn modelId="{D14CFCF1-7029-4CEC-9040-581EE2710BB2}" type="presParOf" srcId="{D6373DFF-9099-43D8-AD67-54ACAF19F409}" destId="{EAF7B38D-CD04-4051-B4A9-B7169E8C602C}" srcOrd="0" destOrd="0" presId="urn:microsoft.com/office/officeart/2005/8/layout/process4"/>
    <dgm:cxn modelId="{4557440F-E20B-49C7-B534-EF77ACE0F6F2}" type="presParOf" srcId="{EAF7B38D-CD04-4051-B4A9-B7169E8C602C}" destId="{6C8D1702-555E-40BF-8295-446BF9DE5D82}" srcOrd="0" destOrd="0" presId="urn:microsoft.com/office/officeart/2005/8/layout/process4"/>
    <dgm:cxn modelId="{C5B1F101-9BBE-42A3-B34F-F33932A2301B}" type="presParOf" srcId="{EAF7B38D-CD04-4051-B4A9-B7169E8C602C}" destId="{5C55975E-9F5E-481A-A032-198CCDDF23EC}" srcOrd="1" destOrd="0" presId="urn:microsoft.com/office/officeart/2005/8/layout/process4"/>
    <dgm:cxn modelId="{4D682CA8-D243-4E1E-BCF2-1153211027D5}" type="presParOf" srcId="{EAF7B38D-CD04-4051-B4A9-B7169E8C602C}" destId="{327B8142-27E4-4FCD-9081-AADFF69FCAB2}" srcOrd="2" destOrd="0" presId="urn:microsoft.com/office/officeart/2005/8/layout/process4"/>
    <dgm:cxn modelId="{619D31DB-FAA7-4F0C-9548-FFB63ABED09E}" type="presParOf" srcId="{327B8142-27E4-4FCD-9081-AADFF69FCAB2}" destId="{5FAF5E63-58DC-4742-89FE-6C92C96CDDC2}" srcOrd="0" destOrd="0" presId="urn:microsoft.com/office/officeart/2005/8/layout/process4"/>
    <dgm:cxn modelId="{AB3A9B59-40D1-4DD7-A6A5-88ACEB4CD334}" type="presParOf" srcId="{327B8142-27E4-4FCD-9081-AADFF69FCAB2}" destId="{8375093B-4973-41E5-9451-6E079F54DB2D}" srcOrd="1" destOrd="0" presId="urn:microsoft.com/office/officeart/2005/8/layout/process4"/>
    <dgm:cxn modelId="{19CC27F3-34A3-4659-B265-9986EB03D6A5}" type="presParOf" srcId="{327B8142-27E4-4FCD-9081-AADFF69FCAB2}" destId="{5BBB57F0-8A45-4C2D-A68A-B368AE5F0EEC}" srcOrd="2" destOrd="0" presId="urn:microsoft.com/office/officeart/2005/8/layout/process4"/>
    <dgm:cxn modelId="{AE0C0761-38E2-4340-BE43-B19126500631}" type="presParOf" srcId="{D6373DFF-9099-43D8-AD67-54ACAF19F409}" destId="{3E6B2B5E-6971-4E84-B505-8608BF29053F}" srcOrd="1" destOrd="0" presId="urn:microsoft.com/office/officeart/2005/8/layout/process4"/>
    <dgm:cxn modelId="{7824E324-EFAC-4AB8-9568-FB44FFB3128B}" type="presParOf" srcId="{D6373DFF-9099-43D8-AD67-54ACAF19F409}" destId="{4A7F3618-2950-41BD-BA58-A657204CD2D5}" srcOrd="2" destOrd="0" presId="urn:microsoft.com/office/officeart/2005/8/layout/process4"/>
    <dgm:cxn modelId="{9E17BC5A-EA38-4A88-9344-021F7FF66D7F}" type="presParOf" srcId="{4A7F3618-2950-41BD-BA58-A657204CD2D5}" destId="{9DC19067-B4F3-479D-91DC-AF0D06346053}" srcOrd="0" destOrd="0" presId="urn:microsoft.com/office/officeart/2005/8/layout/process4"/>
    <dgm:cxn modelId="{4A5C9889-A0CD-46B1-A7A1-6D2F7664E226}" type="presParOf" srcId="{D6373DFF-9099-43D8-AD67-54ACAF19F409}" destId="{B4CA0221-309B-40B1-85E8-7E0087272F03}" srcOrd="3" destOrd="0" presId="urn:microsoft.com/office/officeart/2005/8/layout/process4"/>
    <dgm:cxn modelId="{D5623434-DA00-4567-B6E1-CDBF2D1CB19B}" type="presParOf" srcId="{D6373DFF-9099-43D8-AD67-54ACAF19F409}" destId="{AC1BDD00-A7AD-4E11-803F-DE333E55BE7D}" srcOrd="4" destOrd="0" presId="urn:microsoft.com/office/officeart/2005/8/layout/process4"/>
    <dgm:cxn modelId="{C57CAD99-7031-410E-9BC2-27877140499B}" type="presParOf" srcId="{AC1BDD00-A7AD-4E11-803F-DE333E55BE7D}" destId="{1BE92D15-7E09-4F8B-BD94-1C8B72DB5E73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5A13379-3D50-4BAA-846C-4B3C1E5E3DF6}" type="doc">
      <dgm:prSet loTypeId="urn:microsoft.com/office/officeart/2005/8/layout/default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666605E3-28E5-4B0B-90D2-78B7FE442881}">
      <dgm:prSet custT="1"/>
      <dgm:spPr/>
      <dgm:t>
        <a:bodyPr/>
        <a:lstStyle/>
        <a:p>
          <a:r>
            <a:rPr lang="en-GB" sz="2800" dirty="0"/>
            <a:t>Experimental V Quasi-Experimental V Non-experimental</a:t>
          </a:r>
          <a:endParaRPr lang="en-US" sz="2800" dirty="0"/>
        </a:p>
      </dgm:t>
    </dgm:pt>
    <dgm:pt modelId="{70237677-AA8D-4EE7-9BDF-7675D17C0986}" type="parTrans" cxnId="{AD083647-19F5-45E9-B773-7776226666BD}">
      <dgm:prSet/>
      <dgm:spPr/>
      <dgm:t>
        <a:bodyPr/>
        <a:lstStyle/>
        <a:p>
          <a:endParaRPr lang="en-US"/>
        </a:p>
      </dgm:t>
    </dgm:pt>
    <dgm:pt modelId="{5C88F83A-C215-44B0-947C-02428210E1E5}" type="sibTrans" cxnId="{AD083647-19F5-45E9-B773-7776226666BD}">
      <dgm:prSet/>
      <dgm:spPr/>
      <dgm:t>
        <a:bodyPr/>
        <a:lstStyle/>
        <a:p>
          <a:endParaRPr lang="en-US"/>
        </a:p>
      </dgm:t>
    </dgm:pt>
    <dgm:pt modelId="{D55CDD33-4927-407C-9121-45F0F6ED070E}">
      <dgm:prSet custT="1"/>
      <dgm:spPr/>
      <dgm:t>
        <a:bodyPr/>
        <a:lstStyle/>
        <a:p>
          <a:r>
            <a:rPr lang="en-GB" sz="2800" dirty="0"/>
            <a:t>Information manipulation/ intervention</a:t>
          </a:r>
          <a:endParaRPr lang="en-US" sz="2800" dirty="0"/>
        </a:p>
      </dgm:t>
    </dgm:pt>
    <dgm:pt modelId="{CFF6C057-3ADB-4754-BE45-DBCC0DFB1830}" type="parTrans" cxnId="{7464D29C-3799-42A4-9238-0E3ED188DD5F}">
      <dgm:prSet/>
      <dgm:spPr/>
      <dgm:t>
        <a:bodyPr/>
        <a:lstStyle/>
        <a:p>
          <a:endParaRPr lang="en-US"/>
        </a:p>
      </dgm:t>
    </dgm:pt>
    <dgm:pt modelId="{E532416B-6548-4194-8919-0B244B5FF2B5}" type="sibTrans" cxnId="{7464D29C-3799-42A4-9238-0E3ED188DD5F}">
      <dgm:prSet/>
      <dgm:spPr/>
      <dgm:t>
        <a:bodyPr/>
        <a:lstStyle/>
        <a:p>
          <a:endParaRPr lang="en-US"/>
        </a:p>
      </dgm:t>
    </dgm:pt>
    <dgm:pt modelId="{6D575F9B-D23F-492B-BA03-F8BA7197DFC1}">
      <dgm:prSet custT="1"/>
      <dgm:spPr/>
      <dgm:t>
        <a:bodyPr/>
        <a:lstStyle/>
        <a:p>
          <a:r>
            <a:rPr lang="en-GB" sz="2800" dirty="0"/>
            <a:t>Repeated measures designs </a:t>
          </a:r>
          <a:endParaRPr lang="en-US" sz="2800" dirty="0"/>
        </a:p>
      </dgm:t>
    </dgm:pt>
    <dgm:pt modelId="{01B473F6-F511-4866-AF34-A0787A074BAE}" type="parTrans" cxnId="{75C94959-6BEC-49AD-99C2-6586FA51B33C}">
      <dgm:prSet/>
      <dgm:spPr/>
      <dgm:t>
        <a:bodyPr/>
        <a:lstStyle/>
        <a:p>
          <a:endParaRPr lang="en-US"/>
        </a:p>
      </dgm:t>
    </dgm:pt>
    <dgm:pt modelId="{5840B33D-10D1-4031-90BF-7D71AED4DC8E}" type="sibTrans" cxnId="{75C94959-6BEC-49AD-99C2-6586FA51B33C}">
      <dgm:prSet/>
      <dgm:spPr/>
      <dgm:t>
        <a:bodyPr/>
        <a:lstStyle/>
        <a:p>
          <a:endParaRPr lang="en-US"/>
        </a:p>
      </dgm:t>
    </dgm:pt>
    <dgm:pt modelId="{F51FBC00-427B-4F38-B463-FAC346ABA793}">
      <dgm:prSet custT="1"/>
      <dgm:spPr/>
      <dgm:t>
        <a:bodyPr/>
        <a:lstStyle/>
        <a:p>
          <a:r>
            <a:rPr lang="en-GB" sz="2800" dirty="0"/>
            <a:t>Within-subjects designs</a:t>
          </a:r>
          <a:endParaRPr lang="en-US" sz="2800" dirty="0"/>
        </a:p>
      </dgm:t>
    </dgm:pt>
    <dgm:pt modelId="{E57FFB7E-4E06-43A4-960D-2CB7963569F7}" type="parTrans" cxnId="{4D22ABC6-AE30-43DA-AA95-2CC5F6763DA1}">
      <dgm:prSet/>
      <dgm:spPr/>
      <dgm:t>
        <a:bodyPr/>
        <a:lstStyle/>
        <a:p>
          <a:endParaRPr lang="en-US"/>
        </a:p>
      </dgm:t>
    </dgm:pt>
    <dgm:pt modelId="{CE1A2B15-4C3D-4C53-BD10-BD66B4AAA18F}" type="sibTrans" cxnId="{4D22ABC6-AE30-43DA-AA95-2CC5F6763DA1}">
      <dgm:prSet/>
      <dgm:spPr/>
      <dgm:t>
        <a:bodyPr/>
        <a:lstStyle/>
        <a:p>
          <a:endParaRPr lang="en-US"/>
        </a:p>
      </dgm:t>
    </dgm:pt>
    <dgm:pt modelId="{7FB4183F-BDB3-431E-A0FB-AA3D189518AE}">
      <dgm:prSet custT="1"/>
      <dgm:spPr/>
      <dgm:t>
        <a:bodyPr/>
        <a:lstStyle/>
        <a:p>
          <a:r>
            <a:rPr lang="en-GB" sz="2800" dirty="0"/>
            <a:t>Between-subjects designs</a:t>
          </a:r>
          <a:endParaRPr lang="en-US" sz="2800" dirty="0"/>
        </a:p>
      </dgm:t>
    </dgm:pt>
    <dgm:pt modelId="{905FB594-F0C0-4073-A61D-784A1A4AF47F}" type="parTrans" cxnId="{7BD7684C-AEEB-4D5C-B638-65B78FC0579A}">
      <dgm:prSet/>
      <dgm:spPr/>
      <dgm:t>
        <a:bodyPr/>
        <a:lstStyle/>
        <a:p>
          <a:endParaRPr lang="en-US"/>
        </a:p>
      </dgm:t>
    </dgm:pt>
    <dgm:pt modelId="{68C01B47-8D17-408A-B26F-860EB04C7AD3}" type="sibTrans" cxnId="{7BD7684C-AEEB-4D5C-B638-65B78FC0579A}">
      <dgm:prSet/>
      <dgm:spPr/>
      <dgm:t>
        <a:bodyPr/>
        <a:lstStyle/>
        <a:p>
          <a:endParaRPr lang="en-US"/>
        </a:p>
      </dgm:t>
    </dgm:pt>
    <dgm:pt modelId="{ADD97B0F-5F13-4F16-AD52-407B79467D14}">
      <dgm:prSet custT="1"/>
      <dgm:spPr/>
      <dgm:t>
        <a:bodyPr/>
        <a:lstStyle/>
        <a:p>
          <a:r>
            <a:rPr lang="en-GB" sz="2800" dirty="0"/>
            <a:t>Regression designs</a:t>
          </a:r>
          <a:endParaRPr lang="en-US" sz="2800" dirty="0"/>
        </a:p>
      </dgm:t>
    </dgm:pt>
    <dgm:pt modelId="{2EDDC5D0-DDEF-47EB-9979-E3EF4D20719B}" type="parTrans" cxnId="{117F0C05-DDB1-418F-AC7A-612D61825DE8}">
      <dgm:prSet/>
      <dgm:spPr/>
      <dgm:t>
        <a:bodyPr/>
        <a:lstStyle/>
        <a:p>
          <a:endParaRPr lang="en-US"/>
        </a:p>
      </dgm:t>
    </dgm:pt>
    <dgm:pt modelId="{ED00A2FC-45D8-4A19-B6A7-D4394EB18708}" type="sibTrans" cxnId="{117F0C05-DDB1-418F-AC7A-612D61825DE8}">
      <dgm:prSet/>
      <dgm:spPr/>
      <dgm:t>
        <a:bodyPr/>
        <a:lstStyle/>
        <a:p>
          <a:endParaRPr lang="en-US"/>
        </a:p>
      </dgm:t>
    </dgm:pt>
    <dgm:pt modelId="{D8670209-939B-4D19-99F0-F07E31B112FF}" type="pres">
      <dgm:prSet presAssocID="{55A13379-3D50-4BAA-846C-4B3C1E5E3DF6}" presName="diagram" presStyleCnt="0">
        <dgm:presLayoutVars>
          <dgm:dir/>
          <dgm:resizeHandles val="exact"/>
        </dgm:presLayoutVars>
      </dgm:prSet>
      <dgm:spPr/>
    </dgm:pt>
    <dgm:pt modelId="{BBD18840-0A07-4E95-8902-F2916CB9BF36}" type="pres">
      <dgm:prSet presAssocID="{666605E3-28E5-4B0B-90D2-78B7FE442881}" presName="node" presStyleLbl="node1" presStyleIdx="0" presStyleCnt="6">
        <dgm:presLayoutVars>
          <dgm:bulletEnabled val="1"/>
        </dgm:presLayoutVars>
      </dgm:prSet>
      <dgm:spPr/>
    </dgm:pt>
    <dgm:pt modelId="{168D950A-78E7-47F8-B5DB-C7E65DA99FEF}" type="pres">
      <dgm:prSet presAssocID="{5C88F83A-C215-44B0-947C-02428210E1E5}" presName="sibTrans" presStyleCnt="0"/>
      <dgm:spPr/>
    </dgm:pt>
    <dgm:pt modelId="{18763276-2EAF-48DB-B495-FC62A84F7A3B}" type="pres">
      <dgm:prSet presAssocID="{D55CDD33-4927-407C-9121-45F0F6ED070E}" presName="node" presStyleLbl="node1" presStyleIdx="1" presStyleCnt="6">
        <dgm:presLayoutVars>
          <dgm:bulletEnabled val="1"/>
        </dgm:presLayoutVars>
      </dgm:prSet>
      <dgm:spPr/>
    </dgm:pt>
    <dgm:pt modelId="{74880D41-4108-49E7-9560-7F84C4832642}" type="pres">
      <dgm:prSet presAssocID="{E532416B-6548-4194-8919-0B244B5FF2B5}" presName="sibTrans" presStyleCnt="0"/>
      <dgm:spPr/>
    </dgm:pt>
    <dgm:pt modelId="{969CE716-0B98-4C72-83DA-87733FBB1266}" type="pres">
      <dgm:prSet presAssocID="{6D575F9B-D23F-492B-BA03-F8BA7197DFC1}" presName="node" presStyleLbl="node1" presStyleIdx="2" presStyleCnt="6">
        <dgm:presLayoutVars>
          <dgm:bulletEnabled val="1"/>
        </dgm:presLayoutVars>
      </dgm:prSet>
      <dgm:spPr/>
    </dgm:pt>
    <dgm:pt modelId="{7460F02E-C653-4E82-9CEA-8C313B65C785}" type="pres">
      <dgm:prSet presAssocID="{5840B33D-10D1-4031-90BF-7D71AED4DC8E}" presName="sibTrans" presStyleCnt="0"/>
      <dgm:spPr/>
    </dgm:pt>
    <dgm:pt modelId="{48C05BBA-8945-4B3A-966F-A3EA86E2F707}" type="pres">
      <dgm:prSet presAssocID="{F51FBC00-427B-4F38-B463-FAC346ABA793}" presName="node" presStyleLbl="node1" presStyleIdx="3" presStyleCnt="6">
        <dgm:presLayoutVars>
          <dgm:bulletEnabled val="1"/>
        </dgm:presLayoutVars>
      </dgm:prSet>
      <dgm:spPr/>
    </dgm:pt>
    <dgm:pt modelId="{DBCD0ABD-6ADA-4074-B8D7-9BA39197382D}" type="pres">
      <dgm:prSet presAssocID="{CE1A2B15-4C3D-4C53-BD10-BD66B4AAA18F}" presName="sibTrans" presStyleCnt="0"/>
      <dgm:spPr/>
    </dgm:pt>
    <dgm:pt modelId="{C685994A-B0D1-4954-A23F-D0AD421C2284}" type="pres">
      <dgm:prSet presAssocID="{7FB4183F-BDB3-431E-A0FB-AA3D189518AE}" presName="node" presStyleLbl="node1" presStyleIdx="4" presStyleCnt="6">
        <dgm:presLayoutVars>
          <dgm:bulletEnabled val="1"/>
        </dgm:presLayoutVars>
      </dgm:prSet>
      <dgm:spPr/>
    </dgm:pt>
    <dgm:pt modelId="{B183BF65-2174-4D5D-9668-69054AC67D0D}" type="pres">
      <dgm:prSet presAssocID="{68C01B47-8D17-408A-B26F-860EB04C7AD3}" presName="sibTrans" presStyleCnt="0"/>
      <dgm:spPr/>
    </dgm:pt>
    <dgm:pt modelId="{8646E23C-14E5-4B3F-B526-26BE151A95F6}" type="pres">
      <dgm:prSet presAssocID="{ADD97B0F-5F13-4F16-AD52-407B79467D14}" presName="node" presStyleLbl="node1" presStyleIdx="5" presStyleCnt="6">
        <dgm:presLayoutVars>
          <dgm:bulletEnabled val="1"/>
        </dgm:presLayoutVars>
      </dgm:prSet>
      <dgm:spPr/>
    </dgm:pt>
  </dgm:ptLst>
  <dgm:cxnLst>
    <dgm:cxn modelId="{117F0C05-DDB1-418F-AC7A-612D61825DE8}" srcId="{55A13379-3D50-4BAA-846C-4B3C1E5E3DF6}" destId="{ADD97B0F-5F13-4F16-AD52-407B79467D14}" srcOrd="5" destOrd="0" parTransId="{2EDDC5D0-DDEF-47EB-9979-E3EF4D20719B}" sibTransId="{ED00A2FC-45D8-4A19-B6A7-D4394EB18708}"/>
    <dgm:cxn modelId="{C2B4DF3E-C9DF-4C56-B2B8-3A440311625F}" type="presOf" srcId="{D55CDD33-4927-407C-9121-45F0F6ED070E}" destId="{18763276-2EAF-48DB-B495-FC62A84F7A3B}" srcOrd="0" destOrd="0" presId="urn:microsoft.com/office/officeart/2005/8/layout/default"/>
    <dgm:cxn modelId="{AD083647-19F5-45E9-B773-7776226666BD}" srcId="{55A13379-3D50-4BAA-846C-4B3C1E5E3DF6}" destId="{666605E3-28E5-4B0B-90D2-78B7FE442881}" srcOrd="0" destOrd="0" parTransId="{70237677-AA8D-4EE7-9BDF-7675D17C0986}" sibTransId="{5C88F83A-C215-44B0-947C-02428210E1E5}"/>
    <dgm:cxn modelId="{EA24316A-DB89-4A43-9553-47B9D1E916B9}" type="presOf" srcId="{666605E3-28E5-4B0B-90D2-78B7FE442881}" destId="{BBD18840-0A07-4E95-8902-F2916CB9BF36}" srcOrd="0" destOrd="0" presId="urn:microsoft.com/office/officeart/2005/8/layout/default"/>
    <dgm:cxn modelId="{7BD7684C-AEEB-4D5C-B638-65B78FC0579A}" srcId="{55A13379-3D50-4BAA-846C-4B3C1E5E3DF6}" destId="{7FB4183F-BDB3-431E-A0FB-AA3D189518AE}" srcOrd="4" destOrd="0" parTransId="{905FB594-F0C0-4073-A61D-784A1A4AF47F}" sibTransId="{68C01B47-8D17-408A-B26F-860EB04C7AD3}"/>
    <dgm:cxn modelId="{B80F6C4C-9AC6-4BA4-957B-C81B1E666595}" type="presOf" srcId="{55A13379-3D50-4BAA-846C-4B3C1E5E3DF6}" destId="{D8670209-939B-4D19-99F0-F07E31B112FF}" srcOrd="0" destOrd="0" presId="urn:microsoft.com/office/officeart/2005/8/layout/default"/>
    <dgm:cxn modelId="{60EBCB57-0624-4FA1-81DF-762106DD90F2}" type="presOf" srcId="{7FB4183F-BDB3-431E-A0FB-AA3D189518AE}" destId="{C685994A-B0D1-4954-A23F-D0AD421C2284}" srcOrd="0" destOrd="0" presId="urn:microsoft.com/office/officeart/2005/8/layout/default"/>
    <dgm:cxn modelId="{75C94959-6BEC-49AD-99C2-6586FA51B33C}" srcId="{55A13379-3D50-4BAA-846C-4B3C1E5E3DF6}" destId="{6D575F9B-D23F-492B-BA03-F8BA7197DFC1}" srcOrd="2" destOrd="0" parTransId="{01B473F6-F511-4866-AF34-A0787A074BAE}" sibTransId="{5840B33D-10D1-4031-90BF-7D71AED4DC8E}"/>
    <dgm:cxn modelId="{449C597A-D81E-4A7E-9754-FE61E966F454}" type="presOf" srcId="{ADD97B0F-5F13-4F16-AD52-407B79467D14}" destId="{8646E23C-14E5-4B3F-B526-26BE151A95F6}" srcOrd="0" destOrd="0" presId="urn:microsoft.com/office/officeart/2005/8/layout/default"/>
    <dgm:cxn modelId="{7464D29C-3799-42A4-9238-0E3ED188DD5F}" srcId="{55A13379-3D50-4BAA-846C-4B3C1E5E3DF6}" destId="{D55CDD33-4927-407C-9121-45F0F6ED070E}" srcOrd="1" destOrd="0" parTransId="{CFF6C057-3ADB-4754-BE45-DBCC0DFB1830}" sibTransId="{E532416B-6548-4194-8919-0B244B5FF2B5}"/>
    <dgm:cxn modelId="{6E220BA8-2CB6-49BE-8261-5F2155F4C9D0}" type="presOf" srcId="{6D575F9B-D23F-492B-BA03-F8BA7197DFC1}" destId="{969CE716-0B98-4C72-83DA-87733FBB1266}" srcOrd="0" destOrd="0" presId="urn:microsoft.com/office/officeart/2005/8/layout/default"/>
    <dgm:cxn modelId="{4D22ABC6-AE30-43DA-AA95-2CC5F6763DA1}" srcId="{55A13379-3D50-4BAA-846C-4B3C1E5E3DF6}" destId="{F51FBC00-427B-4F38-B463-FAC346ABA793}" srcOrd="3" destOrd="0" parTransId="{E57FFB7E-4E06-43A4-960D-2CB7963569F7}" sibTransId="{CE1A2B15-4C3D-4C53-BD10-BD66B4AAA18F}"/>
    <dgm:cxn modelId="{9E989CE3-C0D1-48EA-B158-603AD9C160B1}" type="presOf" srcId="{F51FBC00-427B-4F38-B463-FAC346ABA793}" destId="{48C05BBA-8945-4B3A-966F-A3EA86E2F707}" srcOrd="0" destOrd="0" presId="urn:microsoft.com/office/officeart/2005/8/layout/default"/>
    <dgm:cxn modelId="{5C2F5093-17AE-49D5-B593-B69DA5F18E56}" type="presParOf" srcId="{D8670209-939B-4D19-99F0-F07E31B112FF}" destId="{BBD18840-0A07-4E95-8902-F2916CB9BF36}" srcOrd="0" destOrd="0" presId="urn:microsoft.com/office/officeart/2005/8/layout/default"/>
    <dgm:cxn modelId="{35FF50F9-5777-4133-BE02-688795AF4210}" type="presParOf" srcId="{D8670209-939B-4D19-99F0-F07E31B112FF}" destId="{168D950A-78E7-47F8-B5DB-C7E65DA99FEF}" srcOrd="1" destOrd="0" presId="urn:microsoft.com/office/officeart/2005/8/layout/default"/>
    <dgm:cxn modelId="{F44C3894-55B7-4EF1-8141-5B4C8D0B8959}" type="presParOf" srcId="{D8670209-939B-4D19-99F0-F07E31B112FF}" destId="{18763276-2EAF-48DB-B495-FC62A84F7A3B}" srcOrd="2" destOrd="0" presId="urn:microsoft.com/office/officeart/2005/8/layout/default"/>
    <dgm:cxn modelId="{5A79231A-0A77-4805-B4C6-EEC4183D3AD7}" type="presParOf" srcId="{D8670209-939B-4D19-99F0-F07E31B112FF}" destId="{74880D41-4108-49E7-9560-7F84C4832642}" srcOrd="3" destOrd="0" presId="urn:microsoft.com/office/officeart/2005/8/layout/default"/>
    <dgm:cxn modelId="{D77180E1-E3A5-4F18-A18E-FEBD7BF966DB}" type="presParOf" srcId="{D8670209-939B-4D19-99F0-F07E31B112FF}" destId="{969CE716-0B98-4C72-83DA-87733FBB1266}" srcOrd="4" destOrd="0" presId="urn:microsoft.com/office/officeart/2005/8/layout/default"/>
    <dgm:cxn modelId="{68E8584D-8D83-419E-A717-9C43EFA3DBF8}" type="presParOf" srcId="{D8670209-939B-4D19-99F0-F07E31B112FF}" destId="{7460F02E-C653-4E82-9CEA-8C313B65C785}" srcOrd="5" destOrd="0" presId="urn:microsoft.com/office/officeart/2005/8/layout/default"/>
    <dgm:cxn modelId="{3E513335-A453-4EC3-8346-F4549872118C}" type="presParOf" srcId="{D8670209-939B-4D19-99F0-F07E31B112FF}" destId="{48C05BBA-8945-4B3A-966F-A3EA86E2F707}" srcOrd="6" destOrd="0" presId="urn:microsoft.com/office/officeart/2005/8/layout/default"/>
    <dgm:cxn modelId="{7398E1A9-157E-4FA6-8B54-25DE011F6E4A}" type="presParOf" srcId="{D8670209-939B-4D19-99F0-F07E31B112FF}" destId="{DBCD0ABD-6ADA-4074-B8D7-9BA39197382D}" srcOrd="7" destOrd="0" presId="urn:microsoft.com/office/officeart/2005/8/layout/default"/>
    <dgm:cxn modelId="{77266B20-EF62-4954-A021-7AE056E99AE1}" type="presParOf" srcId="{D8670209-939B-4D19-99F0-F07E31B112FF}" destId="{C685994A-B0D1-4954-A23F-D0AD421C2284}" srcOrd="8" destOrd="0" presId="urn:microsoft.com/office/officeart/2005/8/layout/default"/>
    <dgm:cxn modelId="{EE9CF371-661F-449A-8EB9-E2FEBE9A217A}" type="presParOf" srcId="{D8670209-939B-4D19-99F0-F07E31B112FF}" destId="{B183BF65-2174-4D5D-9668-69054AC67D0D}" srcOrd="9" destOrd="0" presId="urn:microsoft.com/office/officeart/2005/8/layout/default"/>
    <dgm:cxn modelId="{EAD7C9CE-6345-445B-B8BF-6BE80704B97B}" type="presParOf" srcId="{D8670209-939B-4D19-99F0-F07E31B112FF}" destId="{8646E23C-14E5-4B3F-B526-26BE151A95F6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E36238C-834E-4DF2-88FF-1E9B2F55ED14}" type="doc">
      <dgm:prSet loTypeId="urn:microsoft.com/office/officeart/2005/8/layout/process4" loCatId="process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2981D123-6A0F-4926-AF3E-9B069FE96B6E}">
      <dgm:prSet custT="1"/>
      <dgm:spPr/>
      <dgm:t>
        <a:bodyPr/>
        <a:lstStyle/>
        <a:p>
          <a:r>
            <a:rPr lang="en-GB" sz="3200" dirty="0"/>
            <a:t>Every statistical test has assumptions that need to be met </a:t>
          </a:r>
          <a:endParaRPr lang="en-US" sz="3200" dirty="0"/>
        </a:p>
      </dgm:t>
    </dgm:pt>
    <dgm:pt modelId="{EDAB6930-A09F-4CEB-A6DC-9860E5EC7C85}" type="parTrans" cxnId="{9A14664A-2724-41F3-A30D-DC27635B4C83}">
      <dgm:prSet/>
      <dgm:spPr/>
      <dgm:t>
        <a:bodyPr/>
        <a:lstStyle/>
        <a:p>
          <a:endParaRPr lang="en-US"/>
        </a:p>
      </dgm:t>
    </dgm:pt>
    <dgm:pt modelId="{07ACA2AE-5A5E-45A6-A5D8-FD83CA0B6C4B}" type="sibTrans" cxnId="{9A14664A-2724-41F3-A30D-DC27635B4C83}">
      <dgm:prSet/>
      <dgm:spPr/>
      <dgm:t>
        <a:bodyPr/>
        <a:lstStyle/>
        <a:p>
          <a:endParaRPr lang="en-US"/>
        </a:p>
      </dgm:t>
    </dgm:pt>
    <dgm:pt modelId="{18EB9F7A-C440-426C-A06D-20A3602A4C9F}">
      <dgm:prSet custT="1"/>
      <dgm:spPr/>
      <dgm:t>
        <a:bodyPr/>
        <a:lstStyle/>
        <a:p>
          <a:r>
            <a:rPr lang="en-GB" sz="2000" dirty="0"/>
            <a:t>Validity of conclusions depend on appropriate analysis and assumptions being satisfied</a:t>
          </a:r>
          <a:endParaRPr lang="en-US" sz="2000" dirty="0"/>
        </a:p>
      </dgm:t>
    </dgm:pt>
    <dgm:pt modelId="{7A04EE30-474B-4CEA-A9FB-96B942BCCE13}" type="parTrans" cxnId="{88A440D9-1663-4CA4-9C2B-60193D9100DF}">
      <dgm:prSet/>
      <dgm:spPr/>
      <dgm:t>
        <a:bodyPr/>
        <a:lstStyle/>
        <a:p>
          <a:endParaRPr lang="en-US"/>
        </a:p>
      </dgm:t>
    </dgm:pt>
    <dgm:pt modelId="{BB5A6F79-13C0-45AA-B301-1665DCB116F1}" type="sibTrans" cxnId="{88A440D9-1663-4CA4-9C2B-60193D9100DF}">
      <dgm:prSet/>
      <dgm:spPr/>
      <dgm:t>
        <a:bodyPr/>
        <a:lstStyle/>
        <a:p>
          <a:endParaRPr lang="en-US"/>
        </a:p>
      </dgm:t>
    </dgm:pt>
    <dgm:pt modelId="{75821F0B-1E42-45DB-8B28-53C395969D4B}">
      <dgm:prSet custT="1"/>
      <dgm:spPr/>
      <dgm:t>
        <a:bodyPr/>
        <a:lstStyle/>
        <a:p>
          <a:r>
            <a:rPr lang="en-GB" sz="2400" dirty="0"/>
            <a:t>Analyses are only robust if not affected by violation of assumptions</a:t>
          </a:r>
          <a:endParaRPr lang="en-US" sz="2400" dirty="0"/>
        </a:p>
      </dgm:t>
    </dgm:pt>
    <dgm:pt modelId="{E3DC501D-8111-4F7D-A883-9301E4DC99FF}" type="parTrans" cxnId="{C2204FFD-8185-4DEC-A9C1-F2A362A8EB67}">
      <dgm:prSet/>
      <dgm:spPr/>
      <dgm:t>
        <a:bodyPr/>
        <a:lstStyle/>
        <a:p>
          <a:endParaRPr lang="en-US"/>
        </a:p>
      </dgm:t>
    </dgm:pt>
    <dgm:pt modelId="{B9CDAE00-FE4F-43A2-A333-BFE480934AAF}" type="sibTrans" cxnId="{C2204FFD-8185-4DEC-A9C1-F2A362A8EB67}">
      <dgm:prSet/>
      <dgm:spPr/>
      <dgm:t>
        <a:bodyPr/>
        <a:lstStyle/>
        <a:p>
          <a:endParaRPr lang="en-US"/>
        </a:p>
      </dgm:t>
    </dgm:pt>
    <dgm:pt modelId="{C09EA32F-7BF9-49BD-BCE5-1CB29F8C59B8}">
      <dgm:prSet custT="1"/>
      <dgm:spPr/>
      <dgm:t>
        <a:bodyPr/>
        <a:lstStyle/>
        <a:p>
          <a:r>
            <a:rPr lang="en-GB" sz="2400" dirty="0"/>
            <a:t>Sample size and power are important aspects of “robustness”</a:t>
          </a:r>
          <a:endParaRPr lang="en-US" sz="2400" dirty="0"/>
        </a:p>
      </dgm:t>
    </dgm:pt>
    <dgm:pt modelId="{5AD6DBDC-E7BA-4AB1-A450-D6211D4E1AF4}" type="parTrans" cxnId="{B402B799-E243-46A6-8211-00ABF1FF6E0B}">
      <dgm:prSet/>
      <dgm:spPr/>
      <dgm:t>
        <a:bodyPr/>
        <a:lstStyle/>
        <a:p>
          <a:endParaRPr lang="en-US"/>
        </a:p>
      </dgm:t>
    </dgm:pt>
    <dgm:pt modelId="{76DFCD1C-DEAE-4567-9CED-2F6D79784665}" type="sibTrans" cxnId="{B402B799-E243-46A6-8211-00ABF1FF6E0B}">
      <dgm:prSet/>
      <dgm:spPr/>
      <dgm:t>
        <a:bodyPr/>
        <a:lstStyle/>
        <a:p>
          <a:endParaRPr lang="en-US"/>
        </a:p>
      </dgm:t>
    </dgm:pt>
    <dgm:pt modelId="{E8E82943-6120-4AF3-9644-C9CBD933B91E}">
      <dgm:prSet custT="1"/>
      <dgm:spPr/>
      <dgm:t>
        <a:bodyPr/>
        <a:lstStyle/>
        <a:p>
          <a:r>
            <a:rPr lang="en-GB" sz="3200" dirty="0"/>
            <a:t>Need to check the required assumptions for each test you do!</a:t>
          </a:r>
          <a:endParaRPr lang="en-US" sz="3200" dirty="0"/>
        </a:p>
      </dgm:t>
    </dgm:pt>
    <dgm:pt modelId="{ED574E83-9B6F-4172-999C-299B1FDC153A}" type="parTrans" cxnId="{C8812743-115D-42BE-A231-C32CA04CA1B6}">
      <dgm:prSet/>
      <dgm:spPr/>
      <dgm:t>
        <a:bodyPr/>
        <a:lstStyle/>
        <a:p>
          <a:endParaRPr lang="en-US"/>
        </a:p>
      </dgm:t>
    </dgm:pt>
    <dgm:pt modelId="{E7D9B0B2-0D50-4BF6-B6B3-C7BD293CBE60}" type="sibTrans" cxnId="{C8812743-115D-42BE-A231-C32CA04CA1B6}">
      <dgm:prSet/>
      <dgm:spPr/>
      <dgm:t>
        <a:bodyPr/>
        <a:lstStyle/>
        <a:p>
          <a:endParaRPr lang="en-US"/>
        </a:p>
      </dgm:t>
    </dgm:pt>
    <dgm:pt modelId="{DCDBFE32-FDA9-490F-B3D5-423BFC55C159}" type="pres">
      <dgm:prSet presAssocID="{5E36238C-834E-4DF2-88FF-1E9B2F55ED14}" presName="Name0" presStyleCnt="0">
        <dgm:presLayoutVars>
          <dgm:dir/>
          <dgm:animLvl val="lvl"/>
          <dgm:resizeHandles val="exact"/>
        </dgm:presLayoutVars>
      </dgm:prSet>
      <dgm:spPr/>
    </dgm:pt>
    <dgm:pt modelId="{034FFD6D-53CE-4832-927E-2A4F18AE38C4}" type="pres">
      <dgm:prSet presAssocID="{E8E82943-6120-4AF3-9644-C9CBD933B91E}" presName="boxAndChildren" presStyleCnt="0"/>
      <dgm:spPr/>
    </dgm:pt>
    <dgm:pt modelId="{18EDEADA-8110-4BA5-860D-8B0791B3F60C}" type="pres">
      <dgm:prSet presAssocID="{E8E82943-6120-4AF3-9644-C9CBD933B91E}" presName="parentTextBox" presStyleLbl="node1" presStyleIdx="0" presStyleCnt="2" custScaleY="42173" custLinFactNeighborX="2419" custLinFactNeighborY="1186"/>
      <dgm:spPr/>
    </dgm:pt>
    <dgm:pt modelId="{855BCA7E-87C7-4AE7-8595-3D81E129A21C}" type="pres">
      <dgm:prSet presAssocID="{07ACA2AE-5A5E-45A6-A5D8-FD83CA0B6C4B}" presName="sp" presStyleCnt="0"/>
      <dgm:spPr/>
    </dgm:pt>
    <dgm:pt modelId="{292AC186-7E75-4584-8B08-810550C5F840}" type="pres">
      <dgm:prSet presAssocID="{2981D123-6A0F-4926-AF3E-9B069FE96B6E}" presName="arrowAndChildren" presStyleCnt="0"/>
      <dgm:spPr/>
    </dgm:pt>
    <dgm:pt modelId="{5435053A-DD7F-4D4F-9702-FC560DB6138F}" type="pres">
      <dgm:prSet presAssocID="{2981D123-6A0F-4926-AF3E-9B069FE96B6E}" presName="parentTextArrow" presStyleLbl="node1" presStyleIdx="0" presStyleCnt="2"/>
      <dgm:spPr/>
    </dgm:pt>
    <dgm:pt modelId="{A6A465D5-6747-4EF0-B36F-5BA2D34AB01C}" type="pres">
      <dgm:prSet presAssocID="{2981D123-6A0F-4926-AF3E-9B069FE96B6E}" presName="arrow" presStyleLbl="node1" presStyleIdx="1" presStyleCnt="2"/>
      <dgm:spPr/>
    </dgm:pt>
    <dgm:pt modelId="{D17E8965-33A4-45CC-BDC0-97D6436B5A4D}" type="pres">
      <dgm:prSet presAssocID="{2981D123-6A0F-4926-AF3E-9B069FE96B6E}" presName="descendantArrow" presStyleCnt="0"/>
      <dgm:spPr/>
    </dgm:pt>
    <dgm:pt modelId="{7736F277-E4B1-4BE7-BB8A-C915F618C3A6}" type="pres">
      <dgm:prSet presAssocID="{18EB9F7A-C440-426C-A06D-20A3602A4C9F}" presName="childTextArrow" presStyleLbl="fgAccFollowNode1" presStyleIdx="0" presStyleCnt="3" custScaleY="102006">
        <dgm:presLayoutVars>
          <dgm:bulletEnabled val="1"/>
        </dgm:presLayoutVars>
      </dgm:prSet>
      <dgm:spPr/>
    </dgm:pt>
    <dgm:pt modelId="{6920CB61-E0F6-44CF-B34B-2F517A476BC6}" type="pres">
      <dgm:prSet presAssocID="{75821F0B-1E42-45DB-8B28-53C395969D4B}" presName="childTextArrow" presStyleLbl="fgAccFollowNode1" presStyleIdx="1" presStyleCnt="3">
        <dgm:presLayoutVars>
          <dgm:bulletEnabled val="1"/>
        </dgm:presLayoutVars>
      </dgm:prSet>
      <dgm:spPr/>
    </dgm:pt>
    <dgm:pt modelId="{EC1C72B6-EFF6-44A8-B432-278EE4631324}" type="pres">
      <dgm:prSet presAssocID="{C09EA32F-7BF9-49BD-BCE5-1CB29F8C59B8}" presName="childTextArrow" presStyleLbl="fgAccFollowNode1" presStyleIdx="2" presStyleCnt="3">
        <dgm:presLayoutVars>
          <dgm:bulletEnabled val="1"/>
        </dgm:presLayoutVars>
      </dgm:prSet>
      <dgm:spPr/>
    </dgm:pt>
  </dgm:ptLst>
  <dgm:cxnLst>
    <dgm:cxn modelId="{DA688F02-0765-4E56-B550-263C2B6FA51C}" type="presOf" srcId="{2981D123-6A0F-4926-AF3E-9B069FE96B6E}" destId="{A6A465D5-6747-4EF0-B36F-5BA2D34AB01C}" srcOrd="1" destOrd="0" presId="urn:microsoft.com/office/officeart/2005/8/layout/process4"/>
    <dgm:cxn modelId="{1B21B404-D433-4F71-A587-6AE3D310A3A6}" type="presOf" srcId="{18EB9F7A-C440-426C-A06D-20A3602A4C9F}" destId="{7736F277-E4B1-4BE7-BB8A-C915F618C3A6}" srcOrd="0" destOrd="0" presId="urn:microsoft.com/office/officeart/2005/8/layout/process4"/>
    <dgm:cxn modelId="{5A98B704-B8D1-4950-9A4D-87E8C29D073D}" type="presOf" srcId="{75821F0B-1E42-45DB-8B28-53C395969D4B}" destId="{6920CB61-E0F6-44CF-B34B-2F517A476BC6}" srcOrd="0" destOrd="0" presId="urn:microsoft.com/office/officeart/2005/8/layout/process4"/>
    <dgm:cxn modelId="{DA5B3615-BB8E-4100-9F4B-20C2B2B1DBFF}" type="presOf" srcId="{5E36238C-834E-4DF2-88FF-1E9B2F55ED14}" destId="{DCDBFE32-FDA9-490F-B3D5-423BFC55C159}" srcOrd="0" destOrd="0" presId="urn:microsoft.com/office/officeart/2005/8/layout/process4"/>
    <dgm:cxn modelId="{46607D27-01C5-4FDA-9778-B8CD82C0D8B3}" type="presOf" srcId="{E8E82943-6120-4AF3-9644-C9CBD933B91E}" destId="{18EDEADA-8110-4BA5-860D-8B0791B3F60C}" srcOrd="0" destOrd="0" presId="urn:microsoft.com/office/officeart/2005/8/layout/process4"/>
    <dgm:cxn modelId="{C8812743-115D-42BE-A231-C32CA04CA1B6}" srcId="{5E36238C-834E-4DF2-88FF-1E9B2F55ED14}" destId="{E8E82943-6120-4AF3-9644-C9CBD933B91E}" srcOrd="1" destOrd="0" parTransId="{ED574E83-9B6F-4172-999C-299B1FDC153A}" sibTransId="{E7D9B0B2-0D50-4BF6-B6B3-C7BD293CBE60}"/>
    <dgm:cxn modelId="{9A14664A-2724-41F3-A30D-DC27635B4C83}" srcId="{5E36238C-834E-4DF2-88FF-1E9B2F55ED14}" destId="{2981D123-6A0F-4926-AF3E-9B069FE96B6E}" srcOrd="0" destOrd="0" parTransId="{EDAB6930-A09F-4CEB-A6DC-9860E5EC7C85}" sibTransId="{07ACA2AE-5A5E-45A6-A5D8-FD83CA0B6C4B}"/>
    <dgm:cxn modelId="{B402B799-E243-46A6-8211-00ABF1FF6E0B}" srcId="{2981D123-6A0F-4926-AF3E-9B069FE96B6E}" destId="{C09EA32F-7BF9-49BD-BCE5-1CB29F8C59B8}" srcOrd="2" destOrd="0" parTransId="{5AD6DBDC-E7BA-4AB1-A450-D6211D4E1AF4}" sibTransId="{76DFCD1C-DEAE-4567-9CED-2F6D79784665}"/>
    <dgm:cxn modelId="{DBC45DAC-2C2B-4EC8-B7F5-21743247DF6C}" type="presOf" srcId="{C09EA32F-7BF9-49BD-BCE5-1CB29F8C59B8}" destId="{EC1C72B6-EFF6-44A8-B432-278EE4631324}" srcOrd="0" destOrd="0" presId="urn:microsoft.com/office/officeart/2005/8/layout/process4"/>
    <dgm:cxn modelId="{AD790BC3-87CA-4F21-9BC0-3B7AFAEFF0DD}" type="presOf" srcId="{2981D123-6A0F-4926-AF3E-9B069FE96B6E}" destId="{5435053A-DD7F-4D4F-9702-FC560DB6138F}" srcOrd="0" destOrd="0" presId="urn:microsoft.com/office/officeart/2005/8/layout/process4"/>
    <dgm:cxn modelId="{88A440D9-1663-4CA4-9C2B-60193D9100DF}" srcId="{2981D123-6A0F-4926-AF3E-9B069FE96B6E}" destId="{18EB9F7A-C440-426C-A06D-20A3602A4C9F}" srcOrd="0" destOrd="0" parTransId="{7A04EE30-474B-4CEA-A9FB-96B942BCCE13}" sibTransId="{BB5A6F79-13C0-45AA-B301-1665DCB116F1}"/>
    <dgm:cxn modelId="{C2204FFD-8185-4DEC-A9C1-F2A362A8EB67}" srcId="{2981D123-6A0F-4926-AF3E-9B069FE96B6E}" destId="{75821F0B-1E42-45DB-8B28-53C395969D4B}" srcOrd="1" destOrd="0" parTransId="{E3DC501D-8111-4F7D-A883-9301E4DC99FF}" sibTransId="{B9CDAE00-FE4F-43A2-A333-BFE480934AAF}"/>
    <dgm:cxn modelId="{C3AA5B63-3619-4198-952B-D59923DC1591}" type="presParOf" srcId="{DCDBFE32-FDA9-490F-B3D5-423BFC55C159}" destId="{034FFD6D-53CE-4832-927E-2A4F18AE38C4}" srcOrd="0" destOrd="0" presId="urn:microsoft.com/office/officeart/2005/8/layout/process4"/>
    <dgm:cxn modelId="{6E9D16E0-DBEC-410B-A19C-A7FAD23192EB}" type="presParOf" srcId="{034FFD6D-53CE-4832-927E-2A4F18AE38C4}" destId="{18EDEADA-8110-4BA5-860D-8B0791B3F60C}" srcOrd="0" destOrd="0" presId="urn:microsoft.com/office/officeart/2005/8/layout/process4"/>
    <dgm:cxn modelId="{F7C1F072-5FCB-44ED-8792-24393F8627A6}" type="presParOf" srcId="{DCDBFE32-FDA9-490F-B3D5-423BFC55C159}" destId="{855BCA7E-87C7-4AE7-8595-3D81E129A21C}" srcOrd="1" destOrd="0" presId="urn:microsoft.com/office/officeart/2005/8/layout/process4"/>
    <dgm:cxn modelId="{4C6CAC17-6131-42F4-89C7-E93C4B9EEB72}" type="presParOf" srcId="{DCDBFE32-FDA9-490F-B3D5-423BFC55C159}" destId="{292AC186-7E75-4584-8B08-810550C5F840}" srcOrd="2" destOrd="0" presId="urn:microsoft.com/office/officeart/2005/8/layout/process4"/>
    <dgm:cxn modelId="{5E8BD339-013C-4D07-9440-5AD2208D8FA1}" type="presParOf" srcId="{292AC186-7E75-4584-8B08-810550C5F840}" destId="{5435053A-DD7F-4D4F-9702-FC560DB6138F}" srcOrd="0" destOrd="0" presId="urn:microsoft.com/office/officeart/2005/8/layout/process4"/>
    <dgm:cxn modelId="{629B0BAE-1911-409A-B37C-822B78A0CA2E}" type="presParOf" srcId="{292AC186-7E75-4584-8B08-810550C5F840}" destId="{A6A465D5-6747-4EF0-B36F-5BA2D34AB01C}" srcOrd="1" destOrd="0" presId="urn:microsoft.com/office/officeart/2005/8/layout/process4"/>
    <dgm:cxn modelId="{3FF33080-9E1D-4F03-B987-ED06D8DC2CD1}" type="presParOf" srcId="{292AC186-7E75-4584-8B08-810550C5F840}" destId="{D17E8965-33A4-45CC-BDC0-97D6436B5A4D}" srcOrd="2" destOrd="0" presId="urn:microsoft.com/office/officeart/2005/8/layout/process4"/>
    <dgm:cxn modelId="{F9F8D1E5-13C6-44E7-968E-DAD5C01D9DD8}" type="presParOf" srcId="{D17E8965-33A4-45CC-BDC0-97D6436B5A4D}" destId="{7736F277-E4B1-4BE7-BB8A-C915F618C3A6}" srcOrd="0" destOrd="0" presId="urn:microsoft.com/office/officeart/2005/8/layout/process4"/>
    <dgm:cxn modelId="{ED196FB5-4B90-4588-A4A1-D4CD279CEF6F}" type="presParOf" srcId="{D17E8965-33A4-45CC-BDC0-97D6436B5A4D}" destId="{6920CB61-E0F6-44CF-B34B-2F517A476BC6}" srcOrd="1" destOrd="0" presId="urn:microsoft.com/office/officeart/2005/8/layout/process4"/>
    <dgm:cxn modelId="{0CD73A9A-8C63-4C5B-A699-3BCB2775928A}" type="presParOf" srcId="{D17E8965-33A4-45CC-BDC0-97D6436B5A4D}" destId="{EC1C72B6-EFF6-44A8-B432-278EE4631324}" srcOrd="2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AB0574B8-B1FD-4897-A428-04A6E6D98220}" type="doc">
      <dgm:prSet loTypeId="urn:microsoft.com/office/officeart/2018/5/layout/IconCircle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2866BED-BF0E-4D94-889A-17411D5D393B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sz="2000" b="1" dirty="0"/>
            <a:t>Some studies include more than one type of analysis that include both simple and complex analysis </a:t>
          </a:r>
          <a:endParaRPr lang="en-US" sz="2000" b="1" dirty="0"/>
        </a:p>
      </dgm:t>
    </dgm:pt>
    <dgm:pt modelId="{30A3031B-5E75-49FC-BA2D-04BB218C364C}" type="parTrans" cxnId="{E756EAA0-D564-47F4-A13F-4E6DAEC0873F}">
      <dgm:prSet/>
      <dgm:spPr/>
      <dgm:t>
        <a:bodyPr/>
        <a:lstStyle/>
        <a:p>
          <a:endParaRPr lang="en-US"/>
        </a:p>
      </dgm:t>
    </dgm:pt>
    <dgm:pt modelId="{C6D10BF8-B57A-4544-A5D6-83F8C0990495}" type="sibTrans" cxnId="{E756EAA0-D564-47F4-A13F-4E6DAEC0873F}">
      <dgm:prSet/>
      <dgm:spPr/>
      <dgm:t>
        <a:bodyPr/>
        <a:lstStyle/>
        <a:p>
          <a:endParaRPr lang="en-US"/>
        </a:p>
      </dgm:t>
    </dgm:pt>
    <dgm:pt modelId="{3DD0659C-FB81-444C-B93D-5FE916A62E23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b="1" dirty="0"/>
            <a:t>May have multiple hypotheses</a:t>
          </a:r>
          <a:endParaRPr lang="en-US" b="1" dirty="0"/>
        </a:p>
      </dgm:t>
    </dgm:pt>
    <dgm:pt modelId="{569296F0-A53B-4522-B9DA-802BCFE22B8D}" type="parTrans" cxnId="{2D94A4B2-1A58-4E92-88B4-3016F0ED14FF}">
      <dgm:prSet/>
      <dgm:spPr/>
      <dgm:t>
        <a:bodyPr/>
        <a:lstStyle/>
        <a:p>
          <a:endParaRPr lang="en-US"/>
        </a:p>
      </dgm:t>
    </dgm:pt>
    <dgm:pt modelId="{2FCE7C3A-8894-44D7-A712-EBB74A4F7704}" type="sibTrans" cxnId="{2D94A4B2-1A58-4E92-88B4-3016F0ED14FF}">
      <dgm:prSet/>
      <dgm:spPr/>
      <dgm:t>
        <a:bodyPr/>
        <a:lstStyle/>
        <a:p>
          <a:endParaRPr lang="en-US"/>
        </a:p>
      </dgm:t>
    </dgm:pt>
    <dgm:pt modelId="{5838E82C-EAE4-4AC5-B967-93A064CF01E7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b="1" dirty="0"/>
            <a:t>May need to do different things with the data at different stages</a:t>
          </a:r>
          <a:endParaRPr lang="en-US" b="1" dirty="0"/>
        </a:p>
      </dgm:t>
    </dgm:pt>
    <dgm:pt modelId="{36C57564-7486-432F-A000-4E1BC79FDDF8}" type="parTrans" cxnId="{9F75B8BF-08F0-4F08-AA94-3DAB1AB9755E}">
      <dgm:prSet/>
      <dgm:spPr/>
      <dgm:t>
        <a:bodyPr/>
        <a:lstStyle/>
        <a:p>
          <a:endParaRPr lang="en-US"/>
        </a:p>
      </dgm:t>
    </dgm:pt>
    <dgm:pt modelId="{BA97C9AB-4B96-4AA3-9D61-6FF665BA00CC}" type="sibTrans" cxnId="{9F75B8BF-08F0-4F08-AA94-3DAB1AB9755E}">
      <dgm:prSet/>
      <dgm:spPr/>
      <dgm:t>
        <a:bodyPr/>
        <a:lstStyle/>
        <a:p>
          <a:endParaRPr lang="en-US"/>
        </a:p>
      </dgm:t>
    </dgm:pt>
    <dgm:pt modelId="{6EEB4CAD-5682-45CE-BBE9-DA32CFFD1064}" type="pres">
      <dgm:prSet presAssocID="{AB0574B8-B1FD-4897-A428-04A6E6D98220}" presName="root" presStyleCnt="0">
        <dgm:presLayoutVars>
          <dgm:dir/>
          <dgm:resizeHandles val="exact"/>
        </dgm:presLayoutVars>
      </dgm:prSet>
      <dgm:spPr/>
    </dgm:pt>
    <dgm:pt modelId="{6DF38555-9A96-4255-87B7-728ADDF4BF2E}" type="pres">
      <dgm:prSet presAssocID="{12866BED-BF0E-4D94-889A-17411D5D393B}" presName="compNode" presStyleCnt="0"/>
      <dgm:spPr/>
    </dgm:pt>
    <dgm:pt modelId="{A32B729E-FFC6-47AD-8D01-1DC82B48B9FB}" type="pres">
      <dgm:prSet presAssocID="{12866BED-BF0E-4D94-889A-17411D5D393B}" presName="iconBgRect" presStyleLbl="bgShp" presStyleIdx="0" presStyleCnt="3"/>
      <dgm:spPr/>
    </dgm:pt>
    <dgm:pt modelId="{43C73A86-3AA9-491B-A2AC-F97A6508518A}" type="pres">
      <dgm:prSet presAssocID="{12866BED-BF0E-4D94-889A-17411D5D393B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icroscope"/>
        </a:ext>
      </dgm:extLst>
    </dgm:pt>
    <dgm:pt modelId="{E0DBAAA9-5391-40BA-B40A-6680AC0B9402}" type="pres">
      <dgm:prSet presAssocID="{12866BED-BF0E-4D94-889A-17411D5D393B}" presName="spaceRect" presStyleCnt="0"/>
      <dgm:spPr/>
    </dgm:pt>
    <dgm:pt modelId="{BF56B8DD-9125-483E-944B-9802DA9609E5}" type="pres">
      <dgm:prSet presAssocID="{12866BED-BF0E-4D94-889A-17411D5D393B}" presName="textRect" presStyleLbl="revTx" presStyleIdx="0" presStyleCnt="3" custScaleY="126693">
        <dgm:presLayoutVars>
          <dgm:chMax val="1"/>
          <dgm:chPref val="1"/>
        </dgm:presLayoutVars>
      </dgm:prSet>
      <dgm:spPr/>
    </dgm:pt>
    <dgm:pt modelId="{0A93EAEE-2D93-4EF8-AECE-E81D318F3721}" type="pres">
      <dgm:prSet presAssocID="{C6D10BF8-B57A-4544-A5D6-83F8C0990495}" presName="sibTrans" presStyleCnt="0"/>
      <dgm:spPr/>
    </dgm:pt>
    <dgm:pt modelId="{E9F83B89-295E-49D7-925F-40A752BCA5E8}" type="pres">
      <dgm:prSet presAssocID="{3DD0659C-FB81-444C-B93D-5FE916A62E23}" presName="compNode" presStyleCnt="0"/>
      <dgm:spPr/>
    </dgm:pt>
    <dgm:pt modelId="{21D8E6CB-F56B-4054-99A8-809CC4C98380}" type="pres">
      <dgm:prSet presAssocID="{3DD0659C-FB81-444C-B93D-5FE916A62E23}" presName="iconBgRect" presStyleLbl="bgShp" presStyleIdx="1" presStyleCnt="3"/>
      <dgm:spPr/>
    </dgm:pt>
    <dgm:pt modelId="{970DD6D7-C181-4755-8455-F481C40F38F1}" type="pres">
      <dgm:prSet presAssocID="{3DD0659C-FB81-444C-B93D-5FE916A62E23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AC866B48-6302-4008-BE24-3C48D5B064B9}" type="pres">
      <dgm:prSet presAssocID="{3DD0659C-FB81-444C-B93D-5FE916A62E23}" presName="spaceRect" presStyleCnt="0"/>
      <dgm:spPr/>
    </dgm:pt>
    <dgm:pt modelId="{5863E129-81BB-4101-8974-8ADD3800F532}" type="pres">
      <dgm:prSet presAssocID="{3DD0659C-FB81-444C-B93D-5FE916A62E23}" presName="textRect" presStyleLbl="revTx" presStyleIdx="1" presStyleCnt="3">
        <dgm:presLayoutVars>
          <dgm:chMax val="1"/>
          <dgm:chPref val="1"/>
        </dgm:presLayoutVars>
      </dgm:prSet>
      <dgm:spPr/>
    </dgm:pt>
    <dgm:pt modelId="{EEF41469-92AD-426F-9682-FCA67ACCB637}" type="pres">
      <dgm:prSet presAssocID="{2FCE7C3A-8894-44D7-A712-EBB74A4F7704}" presName="sibTrans" presStyleCnt="0"/>
      <dgm:spPr/>
    </dgm:pt>
    <dgm:pt modelId="{66435271-6214-4995-A893-8BDC65CFDC08}" type="pres">
      <dgm:prSet presAssocID="{5838E82C-EAE4-4AC5-B967-93A064CF01E7}" presName="compNode" presStyleCnt="0"/>
      <dgm:spPr/>
    </dgm:pt>
    <dgm:pt modelId="{39CD9E54-37B8-46F5-8F4A-0BF6EBC024E9}" type="pres">
      <dgm:prSet presAssocID="{5838E82C-EAE4-4AC5-B967-93A064CF01E7}" presName="iconBgRect" presStyleLbl="bgShp" presStyleIdx="2" presStyleCnt="3"/>
      <dgm:spPr/>
    </dgm:pt>
    <dgm:pt modelId="{F70C7455-A657-427E-B6F3-45B3F3AB43C3}" type="pres">
      <dgm:prSet presAssocID="{5838E82C-EAE4-4AC5-B967-93A064CF01E7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ar chart"/>
        </a:ext>
      </dgm:extLst>
    </dgm:pt>
    <dgm:pt modelId="{D404F64F-0D05-4A43-AB56-E4285A44F870}" type="pres">
      <dgm:prSet presAssocID="{5838E82C-EAE4-4AC5-B967-93A064CF01E7}" presName="spaceRect" presStyleCnt="0"/>
      <dgm:spPr/>
    </dgm:pt>
    <dgm:pt modelId="{E07F043B-4ADA-400B-A8F6-FC42377FFCEF}" type="pres">
      <dgm:prSet presAssocID="{5838E82C-EAE4-4AC5-B967-93A064CF01E7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7B809121-8627-46B3-BD0C-CEA2A7FA0E4C}" type="presOf" srcId="{3DD0659C-FB81-444C-B93D-5FE916A62E23}" destId="{5863E129-81BB-4101-8974-8ADD3800F532}" srcOrd="0" destOrd="0" presId="urn:microsoft.com/office/officeart/2018/5/layout/IconCircleLabelList"/>
    <dgm:cxn modelId="{26DA0B30-0EE7-4A95-912D-81704E56661F}" type="presOf" srcId="{12866BED-BF0E-4D94-889A-17411D5D393B}" destId="{BF56B8DD-9125-483E-944B-9802DA9609E5}" srcOrd="0" destOrd="0" presId="urn:microsoft.com/office/officeart/2018/5/layout/IconCircleLabelList"/>
    <dgm:cxn modelId="{E756EAA0-D564-47F4-A13F-4E6DAEC0873F}" srcId="{AB0574B8-B1FD-4897-A428-04A6E6D98220}" destId="{12866BED-BF0E-4D94-889A-17411D5D393B}" srcOrd="0" destOrd="0" parTransId="{30A3031B-5E75-49FC-BA2D-04BB218C364C}" sibTransId="{C6D10BF8-B57A-4544-A5D6-83F8C0990495}"/>
    <dgm:cxn modelId="{60936FAC-3B27-456B-88C7-31B6648164A0}" type="presOf" srcId="{5838E82C-EAE4-4AC5-B967-93A064CF01E7}" destId="{E07F043B-4ADA-400B-A8F6-FC42377FFCEF}" srcOrd="0" destOrd="0" presId="urn:microsoft.com/office/officeart/2018/5/layout/IconCircleLabelList"/>
    <dgm:cxn modelId="{2D94A4B2-1A58-4E92-88B4-3016F0ED14FF}" srcId="{AB0574B8-B1FD-4897-A428-04A6E6D98220}" destId="{3DD0659C-FB81-444C-B93D-5FE916A62E23}" srcOrd="1" destOrd="0" parTransId="{569296F0-A53B-4522-B9DA-802BCFE22B8D}" sibTransId="{2FCE7C3A-8894-44D7-A712-EBB74A4F7704}"/>
    <dgm:cxn modelId="{9F75B8BF-08F0-4F08-AA94-3DAB1AB9755E}" srcId="{AB0574B8-B1FD-4897-A428-04A6E6D98220}" destId="{5838E82C-EAE4-4AC5-B967-93A064CF01E7}" srcOrd="2" destOrd="0" parTransId="{36C57564-7486-432F-A000-4E1BC79FDDF8}" sibTransId="{BA97C9AB-4B96-4AA3-9D61-6FF665BA00CC}"/>
    <dgm:cxn modelId="{BE375FF6-929E-438D-9AF8-37CFBA4B8664}" type="presOf" srcId="{AB0574B8-B1FD-4897-A428-04A6E6D98220}" destId="{6EEB4CAD-5682-45CE-BBE9-DA32CFFD1064}" srcOrd="0" destOrd="0" presId="urn:microsoft.com/office/officeart/2018/5/layout/IconCircleLabelList"/>
    <dgm:cxn modelId="{2769C339-793C-49B0-BBA9-DCAA01FDC7B1}" type="presParOf" srcId="{6EEB4CAD-5682-45CE-BBE9-DA32CFFD1064}" destId="{6DF38555-9A96-4255-87B7-728ADDF4BF2E}" srcOrd="0" destOrd="0" presId="urn:microsoft.com/office/officeart/2018/5/layout/IconCircleLabelList"/>
    <dgm:cxn modelId="{1D8C8149-94EB-42A4-A7A4-FBEADD44E3BB}" type="presParOf" srcId="{6DF38555-9A96-4255-87B7-728ADDF4BF2E}" destId="{A32B729E-FFC6-47AD-8D01-1DC82B48B9FB}" srcOrd="0" destOrd="0" presId="urn:microsoft.com/office/officeart/2018/5/layout/IconCircleLabelList"/>
    <dgm:cxn modelId="{BAC79441-9054-41CC-A06D-573BBE2E0D74}" type="presParOf" srcId="{6DF38555-9A96-4255-87B7-728ADDF4BF2E}" destId="{43C73A86-3AA9-491B-A2AC-F97A6508518A}" srcOrd="1" destOrd="0" presId="urn:microsoft.com/office/officeart/2018/5/layout/IconCircleLabelList"/>
    <dgm:cxn modelId="{B777EA68-34C3-4AF9-8EB1-40EE225512CB}" type="presParOf" srcId="{6DF38555-9A96-4255-87B7-728ADDF4BF2E}" destId="{E0DBAAA9-5391-40BA-B40A-6680AC0B9402}" srcOrd="2" destOrd="0" presId="urn:microsoft.com/office/officeart/2018/5/layout/IconCircleLabelList"/>
    <dgm:cxn modelId="{EA4E1ACE-81DA-4D2F-8F4D-257DA67B3885}" type="presParOf" srcId="{6DF38555-9A96-4255-87B7-728ADDF4BF2E}" destId="{BF56B8DD-9125-483E-944B-9802DA9609E5}" srcOrd="3" destOrd="0" presId="urn:microsoft.com/office/officeart/2018/5/layout/IconCircleLabelList"/>
    <dgm:cxn modelId="{39BCBA24-7801-4DFB-A0D4-17BDE075B503}" type="presParOf" srcId="{6EEB4CAD-5682-45CE-BBE9-DA32CFFD1064}" destId="{0A93EAEE-2D93-4EF8-AECE-E81D318F3721}" srcOrd="1" destOrd="0" presId="urn:microsoft.com/office/officeart/2018/5/layout/IconCircleLabelList"/>
    <dgm:cxn modelId="{F241FCE2-A14B-4E27-BE40-FAD88083AE2B}" type="presParOf" srcId="{6EEB4CAD-5682-45CE-BBE9-DA32CFFD1064}" destId="{E9F83B89-295E-49D7-925F-40A752BCA5E8}" srcOrd="2" destOrd="0" presId="urn:microsoft.com/office/officeart/2018/5/layout/IconCircleLabelList"/>
    <dgm:cxn modelId="{72FBAEFA-F6D9-4F81-8B8E-59B9A3937330}" type="presParOf" srcId="{E9F83B89-295E-49D7-925F-40A752BCA5E8}" destId="{21D8E6CB-F56B-4054-99A8-809CC4C98380}" srcOrd="0" destOrd="0" presId="urn:microsoft.com/office/officeart/2018/5/layout/IconCircleLabelList"/>
    <dgm:cxn modelId="{4ABFF65C-CE49-48EE-9941-705A137AA938}" type="presParOf" srcId="{E9F83B89-295E-49D7-925F-40A752BCA5E8}" destId="{970DD6D7-C181-4755-8455-F481C40F38F1}" srcOrd="1" destOrd="0" presId="urn:microsoft.com/office/officeart/2018/5/layout/IconCircleLabelList"/>
    <dgm:cxn modelId="{EB28766E-6139-4ECB-95AE-B00551533D86}" type="presParOf" srcId="{E9F83B89-295E-49D7-925F-40A752BCA5E8}" destId="{AC866B48-6302-4008-BE24-3C48D5B064B9}" srcOrd="2" destOrd="0" presId="urn:microsoft.com/office/officeart/2018/5/layout/IconCircleLabelList"/>
    <dgm:cxn modelId="{0FAE45BE-73D0-4DAF-ACE6-F8FDDA9B621F}" type="presParOf" srcId="{E9F83B89-295E-49D7-925F-40A752BCA5E8}" destId="{5863E129-81BB-4101-8974-8ADD3800F532}" srcOrd="3" destOrd="0" presId="urn:microsoft.com/office/officeart/2018/5/layout/IconCircleLabelList"/>
    <dgm:cxn modelId="{517ABCA7-6EB2-46C8-AB1E-4635B8418E30}" type="presParOf" srcId="{6EEB4CAD-5682-45CE-BBE9-DA32CFFD1064}" destId="{EEF41469-92AD-426F-9682-FCA67ACCB637}" srcOrd="3" destOrd="0" presId="urn:microsoft.com/office/officeart/2018/5/layout/IconCircleLabelList"/>
    <dgm:cxn modelId="{617B0BF1-A433-4202-9ABF-71FD044DA873}" type="presParOf" srcId="{6EEB4CAD-5682-45CE-BBE9-DA32CFFD1064}" destId="{66435271-6214-4995-A893-8BDC65CFDC08}" srcOrd="4" destOrd="0" presId="urn:microsoft.com/office/officeart/2018/5/layout/IconCircleLabelList"/>
    <dgm:cxn modelId="{875BD18F-4B8F-41EA-9DAD-A24BBFC1495F}" type="presParOf" srcId="{66435271-6214-4995-A893-8BDC65CFDC08}" destId="{39CD9E54-37B8-46F5-8F4A-0BF6EBC024E9}" srcOrd="0" destOrd="0" presId="urn:microsoft.com/office/officeart/2018/5/layout/IconCircleLabelList"/>
    <dgm:cxn modelId="{D32108EF-97D6-43BA-AE26-5D82DA61051C}" type="presParOf" srcId="{66435271-6214-4995-A893-8BDC65CFDC08}" destId="{F70C7455-A657-427E-B6F3-45B3F3AB43C3}" srcOrd="1" destOrd="0" presId="urn:microsoft.com/office/officeart/2018/5/layout/IconCircleLabelList"/>
    <dgm:cxn modelId="{88D3A40D-097B-4F5B-8687-9DA09CF6A8DF}" type="presParOf" srcId="{66435271-6214-4995-A893-8BDC65CFDC08}" destId="{D404F64F-0D05-4A43-AB56-E4285A44F870}" srcOrd="2" destOrd="0" presId="urn:microsoft.com/office/officeart/2018/5/layout/IconCircleLabelList"/>
    <dgm:cxn modelId="{3C72ADC1-5765-4256-BEA0-B04E80A8A332}" type="presParOf" srcId="{66435271-6214-4995-A893-8BDC65CFDC08}" destId="{E07F043B-4ADA-400B-A8F6-FC42377FFCEF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F3DCDAAE-8EC6-4DD6-806D-2278BE428C9B}" type="doc">
      <dgm:prSet loTypeId="urn:microsoft.com/office/officeart/2005/8/layout/list1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CBD62187-5FCB-44CC-8556-A19172457F4E}">
      <dgm:prSet custT="1"/>
      <dgm:spPr/>
      <dgm:t>
        <a:bodyPr/>
        <a:lstStyle/>
        <a:p>
          <a:r>
            <a:rPr lang="en-GB" sz="2800" dirty="0"/>
            <a:t>Simple designs: </a:t>
          </a:r>
          <a:endParaRPr lang="en-US" sz="2800" dirty="0"/>
        </a:p>
      </dgm:t>
    </dgm:pt>
    <dgm:pt modelId="{0D50D72C-0A24-420B-94CC-D212EC294D1E}" type="parTrans" cxnId="{2A6E14FC-00E5-433C-9F80-6E16F59A8EDF}">
      <dgm:prSet/>
      <dgm:spPr/>
      <dgm:t>
        <a:bodyPr/>
        <a:lstStyle/>
        <a:p>
          <a:endParaRPr lang="en-US"/>
        </a:p>
      </dgm:t>
    </dgm:pt>
    <dgm:pt modelId="{375C78DE-5747-4A11-8731-B737353FB318}" type="sibTrans" cxnId="{2A6E14FC-00E5-433C-9F80-6E16F59A8EDF}">
      <dgm:prSet/>
      <dgm:spPr/>
      <dgm:t>
        <a:bodyPr/>
        <a:lstStyle/>
        <a:p>
          <a:endParaRPr lang="en-US"/>
        </a:p>
      </dgm:t>
    </dgm:pt>
    <dgm:pt modelId="{CB3B166F-EC73-4A54-88C1-96D1608F92C5}">
      <dgm:prSet custT="1"/>
      <dgm:spPr/>
      <dgm:t>
        <a:bodyPr/>
        <a:lstStyle/>
        <a:p>
          <a:r>
            <a:rPr lang="en-GB" sz="2800" dirty="0"/>
            <a:t>T-tests</a:t>
          </a:r>
          <a:endParaRPr lang="en-US" sz="2800" dirty="0"/>
        </a:p>
      </dgm:t>
    </dgm:pt>
    <dgm:pt modelId="{88B3C91F-FAEA-4E6E-A37A-AB7383344FF9}" type="parTrans" cxnId="{DD366A4A-D2DD-4767-919D-55D7AF2048A3}">
      <dgm:prSet/>
      <dgm:spPr/>
      <dgm:t>
        <a:bodyPr/>
        <a:lstStyle/>
        <a:p>
          <a:endParaRPr lang="en-US"/>
        </a:p>
      </dgm:t>
    </dgm:pt>
    <dgm:pt modelId="{095CD2C4-73D2-437C-A542-E9DE1976EB31}" type="sibTrans" cxnId="{DD366A4A-D2DD-4767-919D-55D7AF2048A3}">
      <dgm:prSet/>
      <dgm:spPr/>
      <dgm:t>
        <a:bodyPr/>
        <a:lstStyle/>
        <a:p>
          <a:endParaRPr lang="en-US"/>
        </a:p>
      </dgm:t>
    </dgm:pt>
    <dgm:pt modelId="{BCB2F675-AD28-496C-AE48-04E4801D022D}">
      <dgm:prSet custT="1"/>
      <dgm:spPr/>
      <dgm:t>
        <a:bodyPr/>
        <a:lstStyle/>
        <a:p>
          <a:r>
            <a:rPr lang="en-GB" sz="2400" dirty="0"/>
            <a:t>Only allow exploration of differences between two variables (between groups, or over time)</a:t>
          </a:r>
          <a:endParaRPr lang="en-US" sz="2400" dirty="0"/>
        </a:p>
      </dgm:t>
    </dgm:pt>
    <dgm:pt modelId="{5E732563-4F7F-42E8-914E-3BF91A299D96}" type="parTrans" cxnId="{52CC58FB-0FDD-4375-8B57-80584BBBF43D}">
      <dgm:prSet/>
      <dgm:spPr/>
      <dgm:t>
        <a:bodyPr/>
        <a:lstStyle/>
        <a:p>
          <a:endParaRPr lang="en-US"/>
        </a:p>
      </dgm:t>
    </dgm:pt>
    <dgm:pt modelId="{57B2BF7D-6D2A-4ADB-9319-4DEFE1FEDA03}" type="sibTrans" cxnId="{52CC58FB-0FDD-4375-8B57-80584BBBF43D}">
      <dgm:prSet/>
      <dgm:spPr/>
      <dgm:t>
        <a:bodyPr/>
        <a:lstStyle/>
        <a:p>
          <a:endParaRPr lang="en-US"/>
        </a:p>
      </dgm:t>
    </dgm:pt>
    <dgm:pt modelId="{D25882EE-F8EC-4E2C-BDB3-5E1D8C106157}">
      <dgm:prSet custT="1"/>
      <dgm:spPr/>
      <dgm:t>
        <a:bodyPr/>
        <a:lstStyle/>
        <a:p>
          <a:r>
            <a:rPr lang="en-GB" sz="2400" dirty="0"/>
            <a:t>Cannot explore influence of other factors or variables</a:t>
          </a:r>
          <a:endParaRPr lang="en-US" sz="2400" dirty="0"/>
        </a:p>
      </dgm:t>
    </dgm:pt>
    <dgm:pt modelId="{4D1908B1-B975-4CF1-AD4D-C64E23332E4C}" type="parTrans" cxnId="{7DDF7C60-0139-438A-8C35-E926A7388B14}">
      <dgm:prSet/>
      <dgm:spPr/>
      <dgm:t>
        <a:bodyPr/>
        <a:lstStyle/>
        <a:p>
          <a:endParaRPr lang="en-US"/>
        </a:p>
      </dgm:t>
    </dgm:pt>
    <dgm:pt modelId="{9D0ECF12-B452-4922-8EFB-0CF83E70E7BB}" type="sibTrans" cxnId="{7DDF7C60-0139-438A-8C35-E926A7388B14}">
      <dgm:prSet/>
      <dgm:spPr/>
      <dgm:t>
        <a:bodyPr/>
        <a:lstStyle/>
        <a:p>
          <a:endParaRPr lang="en-US"/>
        </a:p>
      </dgm:t>
    </dgm:pt>
    <dgm:pt modelId="{CCD472ED-A8E6-4936-BFF8-D307FD2DC17C}">
      <dgm:prSet custT="1"/>
      <dgm:spPr/>
      <dgm:t>
        <a:bodyPr/>
        <a:lstStyle/>
        <a:p>
          <a:r>
            <a:rPr lang="en-GB" sz="2400" dirty="0"/>
            <a:t>Limited </a:t>
          </a:r>
          <a:endParaRPr lang="en-US" sz="2400" dirty="0"/>
        </a:p>
      </dgm:t>
    </dgm:pt>
    <dgm:pt modelId="{8D8A3A40-9329-4761-BBDE-745720FD82B5}" type="parTrans" cxnId="{1EA788AB-BC1C-47BC-9DDF-C248681BA8E0}">
      <dgm:prSet/>
      <dgm:spPr/>
      <dgm:t>
        <a:bodyPr/>
        <a:lstStyle/>
        <a:p>
          <a:endParaRPr lang="en-US"/>
        </a:p>
      </dgm:t>
    </dgm:pt>
    <dgm:pt modelId="{A20AC60E-655C-4775-A4CC-3219668BF67C}" type="sibTrans" cxnId="{1EA788AB-BC1C-47BC-9DDF-C248681BA8E0}">
      <dgm:prSet/>
      <dgm:spPr/>
      <dgm:t>
        <a:bodyPr/>
        <a:lstStyle/>
        <a:p>
          <a:endParaRPr lang="en-US"/>
        </a:p>
      </dgm:t>
    </dgm:pt>
    <dgm:pt modelId="{74366965-8B88-42FE-B022-10F08FFDD7E1}">
      <dgm:prSet custT="1"/>
      <dgm:spPr/>
      <dgm:t>
        <a:bodyPr/>
        <a:lstStyle/>
        <a:p>
          <a:r>
            <a:rPr lang="en-GB" sz="2800" dirty="0"/>
            <a:t>Correlations </a:t>
          </a:r>
          <a:endParaRPr lang="en-US" sz="2800" dirty="0"/>
        </a:p>
      </dgm:t>
    </dgm:pt>
    <dgm:pt modelId="{ADCBD65E-59E5-4C1C-A332-A29FDE211F21}" type="parTrans" cxnId="{E427CC2F-AA64-4407-8D5E-114532114E35}">
      <dgm:prSet/>
      <dgm:spPr/>
      <dgm:t>
        <a:bodyPr/>
        <a:lstStyle/>
        <a:p>
          <a:endParaRPr lang="en-US"/>
        </a:p>
      </dgm:t>
    </dgm:pt>
    <dgm:pt modelId="{F38D878C-FB42-47F9-85F4-4CD19A1CA5F1}" type="sibTrans" cxnId="{E427CC2F-AA64-4407-8D5E-114532114E35}">
      <dgm:prSet/>
      <dgm:spPr/>
      <dgm:t>
        <a:bodyPr/>
        <a:lstStyle/>
        <a:p>
          <a:endParaRPr lang="en-US"/>
        </a:p>
      </dgm:t>
    </dgm:pt>
    <dgm:pt modelId="{8E44DB23-9E0E-4C1D-98C4-D6AD79301373}">
      <dgm:prSet custT="1"/>
      <dgm:spPr/>
      <dgm:t>
        <a:bodyPr/>
        <a:lstStyle/>
        <a:p>
          <a:r>
            <a:rPr lang="en-GB" sz="2400" dirty="0"/>
            <a:t>Associations between two variables</a:t>
          </a:r>
          <a:endParaRPr lang="en-US" sz="2400" dirty="0"/>
        </a:p>
      </dgm:t>
    </dgm:pt>
    <dgm:pt modelId="{CA3242AF-AE02-449E-83D4-B874393411C7}" type="parTrans" cxnId="{CAF06A51-6425-4AC1-999C-65A2E322861C}">
      <dgm:prSet/>
      <dgm:spPr/>
      <dgm:t>
        <a:bodyPr/>
        <a:lstStyle/>
        <a:p>
          <a:endParaRPr lang="en-US"/>
        </a:p>
      </dgm:t>
    </dgm:pt>
    <dgm:pt modelId="{F2F08DCF-12F1-45E6-B3AC-93CC696FD47A}" type="sibTrans" cxnId="{CAF06A51-6425-4AC1-999C-65A2E322861C}">
      <dgm:prSet/>
      <dgm:spPr/>
      <dgm:t>
        <a:bodyPr/>
        <a:lstStyle/>
        <a:p>
          <a:endParaRPr lang="en-US"/>
        </a:p>
      </dgm:t>
    </dgm:pt>
    <dgm:pt modelId="{150F9B58-6FB6-4FEF-923F-97E9116A60D9}">
      <dgm:prSet custT="1"/>
      <dgm:spPr/>
      <dgm:t>
        <a:bodyPr/>
        <a:lstStyle/>
        <a:p>
          <a:r>
            <a:rPr lang="en-GB" sz="2400" dirty="0"/>
            <a:t>Limited causality </a:t>
          </a:r>
          <a:endParaRPr lang="en-US" sz="2400" dirty="0"/>
        </a:p>
      </dgm:t>
    </dgm:pt>
    <dgm:pt modelId="{9145FD4C-112F-4739-A536-15BCDB6B078A}" type="parTrans" cxnId="{51BDB0B5-BAE0-438E-B920-32C856E1A947}">
      <dgm:prSet/>
      <dgm:spPr/>
      <dgm:t>
        <a:bodyPr/>
        <a:lstStyle/>
        <a:p>
          <a:endParaRPr lang="en-US"/>
        </a:p>
      </dgm:t>
    </dgm:pt>
    <dgm:pt modelId="{773190BD-F00E-4FC1-A19C-356490EEAE71}" type="sibTrans" cxnId="{51BDB0B5-BAE0-438E-B920-32C856E1A947}">
      <dgm:prSet/>
      <dgm:spPr/>
      <dgm:t>
        <a:bodyPr/>
        <a:lstStyle/>
        <a:p>
          <a:endParaRPr lang="en-US"/>
        </a:p>
      </dgm:t>
    </dgm:pt>
    <dgm:pt modelId="{146BB929-4B6D-4436-B0B7-D563DDEB3B7B}">
      <dgm:prSet custT="1"/>
      <dgm:spPr/>
      <dgm:t>
        <a:bodyPr/>
        <a:lstStyle/>
        <a:p>
          <a:r>
            <a:rPr lang="en-GB" sz="2400" dirty="0"/>
            <a:t>Cannot explore influence of other factor or variables </a:t>
          </a:r>
          <a:endParaRPr lang="en-US" sz="2400" dirty="0"/>
        </a:p>
      </dgm:t>
    </dgm:pt>
    <dgm:pt modelId="{C0ECC8E2-6D2F-4FC6-94D1-DC4129669D07}" type="parTrans" cxnId="{CE1AE084-B004-4379-98EA-732B6FF55DF5}">
      <dgm:prSet/>
      <dgm:spPr/>
      <dgm:t>
        <a:bodyPr/>
        <a:lstStyle/>
        <a:p>
          <a:endParaRPr lang="en-US"/>
        </a:p>
      </dgm:t>
    </dgm:pt>
    <dgm:pt modelId="{6927ED76-1778-4B9C-9A35-891F0E49CB3F}" type="sibTrans" cxnId="{CE1AE084-B004-4379-98EA-732B6FF55DF5}">
      <dgm:prSet/>
      <dgm:spPr/>
      <dgm:t>
        <a:bodyPr/>
        <a:lstStyle/>
        <a:p>
          <a:endParaRPr lang="en-US"/>
        </a:p>
      </dgm:t>
    </dgm:pt>
    <dgm:pt modelId="{3E7BEAA8-2B53-4ABE-94E3-3B52334562CA}" type="pres">
      <dgm:prSet presAssocID="{F3DCDAAE-8EC6-4DD6-806D-2278BE428C9B}" presName="linear" presStyleCnt="0">
        <dgm:presLayoutVars>
          <dgm:dir/>
          <dgm:animLvl val="lvl"/>
          <dgm:resizeHandles val="exact"/>
        </dgm:presLayoutVars>
      </dgm:prSet>
      <dgm:spPr/>
    </dgm:pt>
    <dgm:pt modelId="{CE6B004C-62B7-49D8-9620-56A1E6793BEA}" type="pres">
      <dgm:prSet presAssocID="{CBD62187-5FCB-44CC-8556-A19172457F4E}" presName="parentLin" presStyleCnt="0"/>
      <dgm:spPr/>
    </dgm:pt>
    <dgm:pt modelId="{561A8959-A12B-4978-B6C2-BA5A3036DF77}" type="pres">
      <dgm:prSet presAssocID="{CBD62187-5FCB-44CC-8556-A19172457F4E}" presName="parentLeftMargin" presStyleLbl="node1" presStyleIdx="0" presStyleCnt="3"/>
      <dgm:spPr/>
    </dgm:pt>
    <dgm:pt modelId="{2F76B25C-1F50-4213-99E7-EDDD2BCC9B55}" type="pres">
      <dgm:prSet presAssocID="{CBD62187-5FCB-44CC-8556-A19172457F4E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9BF17B84-41C6-4489-B163-473A8C5B0DCD}" type="pres">
      <dgm:prSet presAssocID="{CBD62187-5FCB-44CC-8556-A19172457F4E}" presName="negativeSpace" presStyleCnt="0"/>
      <dgm:spPr/>
    </dgm:pt>
    <dgm:pt modelId="{461A367D-37A7-45EF-8E36-8E4217D6F545}" type="pres">
      <dgm:prSet presAssocID="{CBD62187-5FCB-44CC-8556-A19172457F4E}" presName="childText" presStyleLbl="conFgAcc1" presStyleIdx="0" presStyleCnt="3">
        <dgm:presLayoutVars>
          <dgm:bulletEnabled val="1"/>
        </dgm:presLayoutVars>
      </dgm:prSet>
      <dgm:spPr/>
    </dgm:pt>
    <dgm:pt modelId="{AFC43A8B-3066-4C1F-B3B1-ACB872F17DF5}" type="pres">
      <dgm:prSet presAssocID="{375C78DE-5747-4A11-8731-B737353FB318}" presName="spaceBetweenRectangles" presStyleCnt="0"/>
      <dgm:spPr/>
    </dgm:pt>
    <dgm:pt modelId="{2E31F2C6-E05C-4CA8-B772-A717383D77BE}" type="pres">
      <dgm:prSet presAssocID="{CB3B166F-EC73-4A54-88C1-96D1608F92C5}" presName="parentLin" presStyleCnt="0"/>
      <dgm:spPr/>
    </dgm:pt>
    <dgm:pt modelId="{EAD17477-4473-4FC9-87B4-E9698764E1DB}" type="pres">
      <dgm:prSet presAssocID="{CB3B166F-EC73-4A54-88C1-96D1608F92C5}" presName="parentLeftMargin" presStyleLbl="node1" presStyleIdx="0" presStyleCnt="3"/>
      <dgm:spPr/>
    </dgm:pt>
    <dgm:pt modelId="{476956A3-600C-4AF9-B3D9-8494CB84022F}" type="pres">
      <dgm:prSet presAssocID="{CB3B166F-EC73-4A54-88C1-96D1608F92C5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523E82D1-4AB3-4F1D-9ADE-B31539CA48BF}" type="pres">
      <dgm:prSet presAssocID="{CB3B166F-EC73-4A54-88C1-96D1608F92C5}" presName="negativeSpace" presStyleCnt="0"/>
      <dgm:spPr/>
    </dgm:pt>
    <dgm:pt modelId="{4A5CFA12-8DE3-44B3-BDC7-8BDBF7328333}" type="pres">
      <dgm:prSet presAssocID="{CB3B166F-EC73-4A54-88C1-96D1608F92C5}" presName="childText" presStyleLbl="conFgAcc1" presStyleIdx="1" presStyleCnt="3">
        <dgm:presLayoutVars>
          <dgm:bulletEnabled val="1"/>
        </dgm:presLayoutVars>
      </dgm:prSet>
      <dgm:spPr/>
    </dgm:pt>
    <dgm:pt modelId="{4059C953-ED20-4F6B-98CC-1A8B2DDE539A}" type="pres">
      <dgm:prSet presAssocID="{095CD2C4-73D2-437C-A542-E9DE1976EB31}" presName="spaceBetweenRectangles" presStyleCnt="0"/>
      <dgm:spPr/>
    </dgm:pt>
    <dgm:pt modelId="{1E2C7AA3-4515-47A2-A69F-EA55107FC5A8}" type="pres">
      <dgm:prSet presAssocID="{74366965-8B88-42FE-B022-10F08FFDD7E1}" presName="parentLin" presStyleCnt="0"/>
      <dgm:spPr/>
    </dgm:pt>
    <dgm:pt modelId="{40CCF4CF-1910-460C-8C30-88EAAA3EEC20}" type="pres">
      <dgm:prSet presAssocID="{74366965-8B88-42FE-B022-10F08FFDD7E1}" presName="parentLeftMargin" presStyleLbl="node1" presStyleIdx="1" presStyleCnt="3"/>
      <dgm:spPr/>
    </dgm:pt>
    <dgm:pt modelId="{7DE3B6E7-DABF-49C0-A777-E35AA8165154}" type="pres">
      <dgm:prSet presAssocID="{74366965-8B88-42FE-B022-10F08FFDD7E1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42934AE1-4FB0-4052-8270-452DCF5863CC}" type="pres">
      <dgm:prSet presAssocID="{74366965-8B88-42FE-B022-10F08FFDD7E1}" presName="negativeSpace" presStyleCnt="0"/>
      <dgm:spPr/>
    </dgm:pt>
    <dgm:pt modelId="{1A11801A-510E-4009-8B6F-6863C9D5B5C6}" type="pres">
      <dgm:prSet presAssocID="{74366965-8B88-42FE-B022-10F08FFDD7E1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FACAD324-FF39-489D-98AF-BC86B609848B}" type="presOf" srcId="{CB3B166F-EC73-4A54-88C1-96D1608F92C5}" destId="{EAD17477-4473-4FC9-87B4-E9698764E1DB}" srcOrd="0" destOrd="0" presId="urn:microsoft.com/office/officeart/2005/8/layout/list1"/>
    <dgm:cxn modelId="{E427CC2F-AA64-4407-8D5E-114532114E35}" srcId="{F3DCDAAE-8EC6-4DD6-806D-2278BE428C9B}" destId="{74366965-8B88-42FE-B022-10F08FFDD7E1}" srcOrd="2" destOrd="0" parTransId="{ADCBD65E-59E5-4C1C-A332-A29FDE211F21}" sibTransId="{F38D878C-FB42-47F9-85F4-4CD19A1CA5F1}"/>
    <dgm:cxn modelId="{57601C32-1F3B-4AC5-AEE9-BDDC348243AF}" type="presOf" srcId="{CCD472ED-A8E6-4936-BFF8-D307FD2DC17C}" destId="{4A5CFA12-8DE3-44B3-BDC7-8BDBF7328333}" srcOrd="0" destOrd="2" presId="urn:microsoft.com/office/officeart/2005/8/layout/list1"/>
    <dgm:cxn modelId="{06FF6534-20E2-47EE-83C7-742F936F54BA}" type="presOf" srcId="{74366965-8B88-42FE-B022-10F08FFDD7E1}" destId="{7DE3B6E7-DABF-49C0-A777-E35AA8165154}" srcOrd="1" destOrd="0" presId="urn:microsoft.com/office/officeart/2005/8/layout/list1"/>
    <dgm:cxn modelId="{13944936-70A2-4EA6-86B2-106516138247}" type="presOf" srcId="{8E44DB23-9E0E-4C1D-98C4-D6AD79301373}" destId="{1A11801A-510E-4009-8B6F-6863C9D5B5C6}" srcOrd="0" destOrd="0" presId="urn:microsoft.com/office/officeart/2005/8/layout/list1"/>
    <dgm:cxn modelId="{BF63B53C-43E5-47FA-B807-3CC83A9777D5}" type="presOf" srcId="{D25882EE-F8EC-4E2C-BDB3-5E1D8C106157}" destId="{4A5CFA12-8DE3-44B3-BDC7-8BDBF7328333}" srcOrd="0" destOrd="1" presId="urn:microsoft.com/office/officeart/2005/8/layout/list1"/>
    <dgm:cxn modelId="{7DDF7C60-0139-438A-8C35-E926A7388B14}" srcId="{CB3B166F-EC73-4A54-88C1-96D1608F92C5}" destId="{D25882EE-F8EC-4E2C-BDB3-5E1D8C106157}" srcOrd="1" destOrd="0" parTransId="{4D1908B1-B975-4CF1-AD4D-C64E23332E4C}" sibTransId="{9D0ECF12-B452-4922-8EFB-0CF83E70E7BB}"/>
    <dgm:cxn modelId="{0F657369-E8B2-4CE8-A179-F17E319DAA79}" type="presOf" srcId="{CBD62187-5FCB-44CC-8556-A19172457F4E}" destId="{561A8959-A12B-4978-B6C2-BA5A3036DF77}" srcOrd="0" destOrd="0" presId="urn:microsoft.com/office/officeart/2005/8/layout/list1"/>
    <dgm:cxn modelId="{DD366A4A-D2DD-4767-919D-55D7AF2048A3}" srcId="{F3DCDAAE-8EC6-4DD6-806D-2278BE428C9B}" destId="{CB3B166F-EC73-4A54-88C1-96D1608F92C5}" srcOrd="1" destOrd="0" parTransId="{88B3C91F-FAEA-4E6E-A37A-AB7383344FF9}" sibTransId="{095CD2C4-73D2-437C-A542-E9DE1976EB31}"/>
    <dgm:cxn modelId="{CAF06A51-6425-4AC1-999C-65A2E322861C}" srcId="{74366965-8B88-42FE-B022-10F08FFDD7E1}" destId="{8E44DB23-9E0E-4C1D-98C4-D6AD79301373}" srcOrd="0" destOrd="0" parTransId="{CA3242AF-AE02-449E-83D4-B874393411C7}" sibTransId="{F2F08DCF-12F1-45E6-B3AC-93CC696FD47A}"/>
    <dgm:cxn modelId="{90651B72-0CA8-4ECC-B0C4-8B46A8E9F7F3}" type="presOf" srcId="{150F9B58-6FB6-4FEF-923F-97E9116A60D9}" destId="{1A11801A-510E-4009-8B6F-6863C9D5B5C6}" srcOrd="0" destOrd="1" presId="urn:microsoft.com/office/officeart/2005/8/layout/list1"/>
    <dgm:cxn modelId="{07515B72-0DE1-48AC-A0AC-BF58351B1005}" type="presOf" srcId="{146BB929-4B6D-4436-B0B7-D563DDEB3B7B}" destId="{1A11801A-510E-4009-8B6F-6863C9D5B5C6}" srcOrd="0" destOrd="2" presId="urn:microsoft.com/office/officeart/2005/8/layout/list1"/>
    <dgm:cxn modelId="{760F5972-CD1B-4E76-A097-462EE3F1ABBE}" type="presOf" srcId="{74366965-8B88-42FE-B022-10F08FFDD7E1}" destId="{40CCF4CF-1910-460C-8C30-88EAAA3EEC20}" srcOrd="0" destOrd="0" presId="urn:microsoft.com/office/officeart/2005/8/layout/list1"/>
    <dgm:cxn modelId="{AED3CE55-DF4C-4B3E-BB8A-8A0CE698D9E1}" type="presOf" srcId="{F3DCDAAE-8EC6-4DD6-806D-2278BE428C9B}" destId="{3E7BEAA8-2B53-4ABE-94E3-3B52334562CA}" srcOrd="0" destOrd="0" presId="urn:microsoft.com/office/officeart/2005/8/layout/list1"/>
    <dgm:cxn modelId="{CE1AE084-B004-4379-98EA-732B6FF55DF5}" srcId="{74366965-8B88-42FE-B022-10F08FFDD7E1}" destId="{146BB929-4B6D-4436-B0B7-D563DDEB3B7B}" srcOrd="2" destOrd="0" parTransId="{C0ECC8E2-6D2F-4FC6-94D1-DC4129669D07}" sibTransId="{6927ED76-1778-4B9C-9A35-891F0E49CB3F}"/>
    <dgm:cxn modelId="{E6DC9D95-B671-4D92-A478-45FB6F470AC2}" type="presOf" srcId="{BCB2F675-AD28-496C-AE48-04E4801D022D}" destId="{4A5CFA12-8DE3-44B3-BDC7-8BDBF7328333}" srcOrd="0" destOrd="0" presId="urn:microsoft.com/office/officeart/2005/8/layout/list1"/>
    <dgm:cxn modelId="{51EDE597-3D68-4510-80A6-409D8E0203EE}" type="presOf" srcId="{CB3B166F-EC73-4A54-88C1-96D1608F92C5}" destId="{476956A3-600C-4AF9-B3D9-8494CB84022F}" srcOrd="1" destOrd="0" presId="urn:microsoft.com/office/officeart/2005/8/layout/list1"/>
    <dgm:cxn modelId="{1EA788AB-BC1C-47BC-9DDF-C248681BA8E0}" srcId="{CB3B166F-EC73-4A54-88C1-96D1608F92C5}" destId="{CCD472ED-A8E6-4936-BFF8-D307FD2DC17C}" srcOrd="2" destOrd="0" parTransId="{8D8A3A40-9329-4761-BBDE-745720FD82B5}" sibTransId="{A20AC60E-655C-4775-A4CC-3219668BF67C}"/>
    <dgm:cxn modelId="{51BDB0B5-BAE0-438E-B920-32C856E1A947}" srcId="{74366965-8B88-42FE-B022-10F08FFDD7E1}" destId="{150F9B58-6FB6-4FEF-923F-97E9116A60D9}" srcOrd="1" destOrd="0" parTransId="{9145FD4C-112F-4739-A536-15BCDB6B078A}" sibTransId="{773190BD-F00E-4FC1-A19C-356490EEAE71}"/>
    <dgm:cxn modelId="{968635DA-BA4F-4D86-86BD-F25F376F5762}" type="presOf" srcId="{CBD62187-5FCB-44CC-8556-A19172457F4E}" destId="{2F76B25C-1F50-4213-99E7-EDDD2BCC9B55}" srcOrd="1" destOrd="0" presId="urn:microsoft.com/office/officeart/2005/8/layout/list1"/>
    <dgm:cxn modelId="{52CC58FB-0FDD-4375-8B57-80584BBBF43D}" srcId="{CB3B166F-EC73-4A54-88C1-96D1608F92C5}" destId="{BCB2F675-AD28-496C-AE48-04E4801D022D}" srcOrd="0" destOrd="0" parTransId="{5E732563-4F7F-42E8-914E-3BF91A299D96}" sibTransId="{57B2BF7D-6D2A-4ADB-9319-4DEFE1FEDA03}"/>
    <dgm:cxn modelId="{2A6E14FC-00E5-433C-9F80-6E16F59A8EDF}" srcId="{F3DCDAAE-8EC6-4DD6-806D-2278BE428C9B}" destId="{CBD62187-5FCB-44CC-8556-A19172457F4E}" srcOrd="0" destOrd="0" parTransId="{0D50D72C-0A24-420B-94CC-D212EC294D1E}" sibTransId="{375C78DE-5747-4A11-8731-B737353FB318}"/>
    <dgm:cxn modelId="{B3DA9453-833E-4D8E-8F10-1E8149FB6FD0}" type="presParOf" srcId="{3E7BEAA8-2B53-4ABE-94E3-3B52334562CA}" destId="{CE6B004C-62B7-49D8-9620-56A1E6793BEA}" srcOrd="0" destOrd="0" presId="urn:microsoft.com/office/officeart/2005/8/layout/list1"/>
    <dgm:cxn modelId="{EDBC6C62-6995-43DF-A03E-75D7FE483BE4}" type="presParOf" srcId="{CE6B004C-62B7-49D8-9620-56A1E6793BEA}" destId="{561A8959-A12B-4978-B6C2-BA5A3036DF77}" srcOrd="0" destOrd="0" presId="urn:microsoft.com/office/officeart/2005/8/layout/list1"/>
    <dgm:cxn modelId="{53E91B2F-686F-4C76-8B32-A0DCB07DC39C}" type="presParOf" srcId="{CE6B004C-62B7-49D8-9620-56A1E6793BEA}" destId="{2F76B25C-1F50-4213-99E7-EDDD2BCC9B55}" srcOrd="1" destOrd="0" presId="urn:microsoft.com/office/officeart/2005/8/layout/list1"/>
    <dgm:cxn modelId="{DA54429B-60DF-46E1-A481-7B5E0D39B486}" type="presParOf" srcId="{3E7BEAA8-2B53-4ABE-94E3-3B52334562CA}" destId="{9BF17B84-41C6-4489-B163-473A8C5B0DCD}" srcOrd="1" destOrd="0" presId="urn:microsoft.com/office/officeart/2005/8/layout/list1"/>
    <dgm:cxn modelId="{05958BCA-B538-4735-9023-DD8C11F33F7C}" type="presParOf" srcId="{3E7BEAA8-2B53-4ABE-94E3-3B52334562CA}" destId="{461A367D-37A7-45EF-8E36-8E4217D6F545}" srcOrd="2" destOrd="0" presId="urn:microsoft.com/office/officeart/2005/8/layout/list1"/>
    <dgm:cxn modelId="{0B2FBB6A-1ED7-4C2F-9317-FBBE169074EB}" type="presParOf" srcId="{3E7BEAA8-2B53-4ABE-94E3-3B52334562CA}" destId="{AFC43A8B-3066-4C1F-B3B1-ACB872F17DF5}" srcOrd="3" destOrd="0" presId="urn:microsoft.com/office/officeart/2005/8/layout/list1"/>
    <dgm:cxn modelId="{528B17FE-69D4-4788-9FC1-D5CF9C099BC8}" type="presParOf" srcId="{3E7BEAA8-2B53-4ABE-94E3-3B52334562CA}" destId="{2E31F2C6-E05C-4CA8-B772-A717383D77BE}" srcOrd="4" destOrd="0" presId="urn:microsoft.com/office/officeart/2005/8/layout/list1"/>
    <dgm:cxn modelId="{089BABCD-77CC-4261-BCE3-D9343D165A8C}" type="presParOf" srcId="{2E31F2C6-E05C-4CA8-B772-A717383D77BE}" destId="{EAD17477-4473-4FC9-87B4-E9698764E1DB}" srcOrd="0" destOrd="0" presId="urn:microsoft.com/office/officeart/2005/8/layout/list1"/>
    <dgm:cxn modelId="{5A363D4A-9053-4BE4-95E4-994B944D43B4}" type="presParOf" srcId="{2E31F2C6-E05C-4CA8-B772-A717383D77BE}" destId="{476956A3-600C-4AF9-B3D9-8494CB84022F}" srcOrd="1" destOrd="0" presId="urn:microsoft.com/office/officeart/2005/8/layout/list1"/>
    <dgm:cxn modelId="{E178FBCE-68B7-4F1E-A548-1EF5CFED4B95}" type="presParOf" srcId="{3E7BEAA8-2B53-4ABE-94E3-3B52334562CA}" destId="{523E82D1-4AB3-4F1D-9ADE-B31539CA48BF}" srcOrd="5" destOrd="0" presId="urn:microsoft.com/office/officeart/2005/8/layout/list1"/>
    <dgm:cxn modelId="{BC11A3F0-EAAF-41B2-BEDC-2978644A8CB0}" type="presParOf" srcId="{3E7BEAA8-2B53-4ABE-94E3-3B52334562CA}" destId="{4A5CFA12-8DE3-44B3-BDC7-8BDBF7328333}" srcOrd="6" destOrd="0" presId="urn:microsoft.com/office/officeart/2005/8/layout/list1"/>
    <dgm:cxn modelId="{264B1D7F-FF32-4BBC-BCA4-1685B1762EB4}" type="presParOf" srcId="{3E7BEAA8-2B53-4ABE-94E3-3B52334562CA}" destId="{4059C953-ED20-4F6B-98CC-1A8B2DDE539A}" srcOrd="7" destOrd="0" presId="urn:microsoft.com/office/officeart/2005/8/layout/list1"/>
    <dgm:cxn modelId="{89352877-A94A-4BEE-8239-9476B68165DA}" type="presParOf" srcId="{3E7BEAA8-2B53-4ABE-94E3-3B52334562CA}" destId="{1E2C7AA3-4515-47A2-A69F-EA55107FC5A8}" srcOrd="8" destOrd="0" presId="urn:microsoft.com/office/officeart/2005/8/layout/list1"/>
    <dgm:cxn modelId="{DF16A866-E72D-458A-8927-EFD12897CF6B}" type="presParOf" srcId="{1E2C7AA3-4515-47A2-A69F-EA55107FC5A8}" destId="{40CCF4CF-1910-460C-8C30-88EAAA3EEC20}" srcOrd="0" destOrd="0" presId="urn:microsoft.com/office/officeart/2005/8/layout/list1"/>
    <dgm:cxn modelId="{9FFAC524-722A-43E7-AB74-D9B296CD7850}" type="presParOf" srcId="{1E2C7AA3-4515-47A2-A69F-EA55107FC5A8}" destId="{7DE3B6E7-DABF-49C0-A777-E35AA8165154}" srcOrd="1" destOrd="0" presId="urn:microsoft.com/office/officeart/2005/8/layout/list1"/>
    <dgm:cxn modelId="{2F30D35F-E2FF-4747-A378-3F010686701B}" type="presParOf" srcId="{3E7BEAA8-2B53-4ABE-94E3-3B52334562CA}" destId="{42934AE1-4FB0-4052-8270-452DCF5863CC}" srcOrd="9" destOrd="0" presId="urn:microsoft.com/office/officeart/2005/8/layout/list1"/>
    <dgm:cxn modelId="{48737229-4C61-4BB5-B147-B673AFA7C91C}" type="presParOf" srcId="{3E7BEAA8-2B53-4ABE-94E3-3B52334562CA}" destId="{1A11801A-510E-4009-8B6F-6863C9D5B5C6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F68751AA-0882-4AD9-84BC-AAE597CD4295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2" csCatId="colorful" phldr="1"/>
      <dgm:spPr/>
      <dgm:t>
        <a:bodyPr/>
        <a:lstStyle/>
        <a:p>
          <a:endParaRPr lang="en-US"/>
        </a:p>
      </dgm:t>
    </dgm:pt>
    <dgm:pt modelId="{7A1623A0-E3DE-4DCA-BDB6-88B34B859C14}">
      <dgm:prSet/>
      <dgm:spPr/>
      <dgm:t>
        <a:bodyPr/>
        <a:lstStyle/>
        <a:p>
          <a:r>
            <a:rPr lang="en-GB" b="1"/>
            <a:t>Choosing appropriate measures for your study is another vital aspect of study design</a:t>
          </a:r>
          <a:endParaRPr lang="en-US" b="1"/>
        </a:p>
      </dgm:t>
    </dgm:pt>
    <dgm:pt modelId="{EFFF4BDA-9345-4EF6-9FF3-42ACA6BDD459}" type="parTrans" cxnId="{945A1A8E-E4A2-4396-8CAB-FD021BDE2199}">
      <dgm:prSet/>
      <dgm:spPr/>
      <dgm:t>
        <a:bodyPr/>
        <a:lstStyle/>
        <a:p>
          <a:endParaRPr lang="en-US"/>
        </a:p>
      </dgm:t>
    </dgm:pt>
    <dgm:pt modelId="{AF90E50C-3DC4-4F08-BD7F-B9130DF1192D}" type="sibTrans" cxnId="{945A1A8E-E4A2-4396-8CAB-FD021BDE2199}">
      <dgm:prSet/>
      <dgm:spPr/>
      <dgm:t>
        <a:bodyPr/>
        <a:lstStyle/>
        <a:p>
          <a:endParaRPr lang="en-US"/>
        </a:p>
      </dgm:t>
    </dgm:pt>
    <dgm:pt modelId="{C536FD6B-B78C-4059-9B47-F244E270C6FF}">
      <dgm:prSet/>
      <dgm:spPr/>
      <dgm:t>
        <a:bodyPr/>
        <a:lstStyle/>
        <a:p>
          <a:r>
            <a:rPr lang="en-GB" b="1" dirty="0"/>
            <a:t>Need to think carefully about what it is you want to measure (think about your operational definition!) and what the best way of measuring this is....</a:t>
          </a:r>
          <a:endParaRPr lang="en-US" b="1" dirty="0"/>
        </a:p>
      </dgm:t>
    </dgm:pt>
    <dgm:pt modelId="{AE003565-6A4B-4F2A-B810-9D2D737FCC8F}" type="parTrans" cxnId="{A0146249-CA13-4135-B7CC-126350068494}">
      <dgm:prSet/>
      <dgm:spPr/>
      <dgm:t>
        <a:bodyPr/>
        <a:lstStyle/>
        <a:p>
          <a:endParaRPr lang="en-US"/>
        </a:p>
      </dgm:t>
    </dgm:pt>
    <dgm:pt modelId="{947DCF91-FDD8-4076-ABE3-40FA1342FC8E}" type="sibTrans" cxnId="{A0146249-CA13-4135-B7CC-126350068494}">
      <dgm:prSet/>
      <dgm:spPr/>
      <dgm:t>
        <a:bodyPr/>
        <a:lstStyle/>
        <a:p>
          <a:endParaRPr lang="en-US"/>
        </a:p>
      </dgm:t>
    </dgm:pt>
    <dgm:pt modelId="{DE4E9C8B-CF11-4A0A-A718-785298C64910}">
      <dgm:prSet/>
      <dgm:spPr/>
      <dgm:t>
        <a:bodyPr/>
        <a:lstStyle/>
        <a:p>
          <a:r>
            <a:rPr lang="en-GB" b="1" dirty="0"/>
            <a:t>Measures capturing psychological constructs are expected to be reliable and valid.</a:t>
          </a:r>
          <a:endParaRPr lang="en-US" b="1" dirty="0"/>
        </a:p>
      </dgm:t>
    </dgm:pt>
    <dgm:pt modelId="{F90EC383-D2AD-42E9-B226-735E8D53B508}" type="parTrans" cxnId="{E4731ABA-6FFA-4836-9911-E52C9A5D3760}">
      <dgm:prSet/>
      <dgm:spPr/>
      <dgm:t>
        <a:bodyPr/>
        <a:lstStyle/>
        <a:p>
          <a:endParaRPr lang="en-US"/>
        </a:p>
      </dgm:t>
    </dgm:pt>
    <dgm:pt modelId="{82633B8D-76BE-4770-9A7E-17DBF2A2DE13}" type="sibTrans" cxnId="{E4731ABA-6FFA-4836-9911-E52C9A5D3760}">
      <dgm:prSet/>
      <dgm:spPr/>
      <dgm:t>
        <a:bodyPr/>
        <a:lstStyle/>
        <a:p>
          <a:endParaRPr lang="en-US"/>
        </a:p>
      </dgm:t>
    </dgm:pt>
    <dgm:pt modelId="{D0669FD7-3990-4496-B791-FC2975EF5FE8}" type="pres">
      <dgm:prSet presAssocID="{F68751AA-0882-4AD9-84BC-AAE597CD4295}" presName="root" presStyleCnt="0">
        <dgm:presLayoutVars>
          <dgm:dir/>
          <dgm:resizeHandles val="exact"/>
        </dgm:presLayoutVars>
      </dgm:prSet>
      <dgm:spPr/>
    </dgm:pt>
    <dgm:pt modelId="{61C7C3BE-9FB4-42A3-BB9C-E260DA99AB15}" type="pres">
      <dgm:prSet presAssocID="{7A1623A0-E3DE-4DCA-BDB6-88B34B859C14}" presName="compNode" presStyleCnt="0"/>
      <dgm:spPr/>
    </dgm:pt>
    <dgm:pt modelId="{DA096F5F-2089-45BA-87FE-29036D3BFD58}" type="pres">
      <dgm:prSet presAssocID="{7A1623A0-E3DE-4DCA-BDB6-88B34B859C14}" presName="bgRect" presStyleLbl="bgShp" presStyleIdx="0" presStyleCnt="3"/>
      <dgm:spPr/>
    </dgm:pt>
    <dgm:pt modelId="{31068A71-D1F5-4AC5-AC29-41F2FD709B24}" type="pres">
      <dgm:prSet presAssocID="{7A1623A0-E3DE-4DCA-BDB6-88B34B859C14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esentation with Checklist"/>
        </a:ext>
      </dgm:extLst>
    </dgm:pt>
    <dgm:pt modelId="{D6D63CDB-3276-4FA2-B2DA-48F695AF0D7E}" type="pres">
      <dgm:prSet presAssocID="{7A1623A0-E3DE-4DCA-BDB6-88B34B859C14}" presName="spaceRect" presStyleCnt="0"/>
      <dgm:spPr/>
    </dgm:pt>
    <dgm:pt modelId="{F7CB74E6-2356-45A8-A183-18F0A11AFC5E}" type="pres">
      <dgm:prSet presAssocID="{7A1623A0-E3DE-4DCA-BDB6-88B34B859C14}" presName="parTx" presStyleLbl="revTx" presStyleIdx="0" presStyleCnt="3">
        <dgm:presLayoutVars>
          <dgm:chMax val="0"/>
          <dgm:chPref val="0"/>
        </dgm:presLayoutVars>
      </dgm:prSet>
      <dgm:spPr/>
    </dgm:pt>
    <dgm:pt modelId="{BF8D7789-5314-477B-993C-1CE24F388C0E}" type="pres">
      <dgm:prSet presAssocID="{AF90E50C-3DC4-4F08-BD7F-B9130DF1192D}" presName="sibTrans" presStyleCnt="0"/>
      <dgm:spPr/>
    </dgm:pt>
    <dgm:pt modelId="{BC30E364-0E8C-401A-A8A3-4AAAD74E59EB}" type="pres">
      <dgm:prSet presAssocID="{C536FD6B-B78C-4059-9B47-F244E270C6FF}" presName="compNode" presStyleCnt="0"/>
      <dgm:spPr/>
    </dgm:pt>
    <dgm:pt modelId="{F0B3DD98-F9D2-4301-9CF2-22B8C76B7FBC}" type="pres">
      <dgm:prSet presAssocID="{C536FD6B-B78C-4059-9B47-F244E270C6FF}" presName="bgRect" presStyleLbl="bgShp" presStyleIdx="1" presStyleCnt="3"/>
      <dgm:spPr/>
    </dgm:pt>
    <dgm:pt modelId="{B27A5760-1A0E-42A8-BD68-8F31ECC29A51}" type="pres">
      <dgm:prSet presAssocID="{C536FD6B-B78C-4059-9B47-F244E270C6FF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ze"/>
        </a:ext>
      </dgm:extLst>
    </dgm:pt>
    <dgm:pt modelId="{4252E3F0-180B-4910-8C66-200D10740941}" type="pres">
      <dgm:prSet presAssocID="{C536FD6B-B78C-4059-9B47-F244E270C6FF}" presName="spaceRect" presStyleCnt="0"/>
      <dgm:spPr/>
    </dgm:pt>
    <dgm:pt modelId="{5EC1CFB3-DD67-4811-8D58-B3BF3B1343CA}" type="pres">
      <dgm:prSet presAssocID="{C536FD6B-B78C-4059-9B47-F244E270C6FF}" presName="parTx" presStyleLbl="revTx" presStyleIdx="1" presStyleCnt="3">
        <dgm:presLayoutVars>
          <dgm:chMax val="0"/>
          <dgm:chPref val="0"/>
        </dgm:presLayoutVars>
      </dgm:prSet>
      <dgm:spPr/>
    </dgm:pt>
    <dgm:pt modelId="{AC89C4B3-DBE6-4F2C-A2AC-D507D1365D46}" type="pres">
      <dgm:prSet presAssocID="{947DCF91-FDD8-4076-ABE3-40FA1342FC8E}" presName="sibTrans" presStyleCnt="0"/>
      <dgm:spPr/>
    </dgm:pt>
    <dgm:pt modelId="{C71943D3-7B6D-4F9D-B4BE-487F08403C24}" type="pres">
      <dgm:prSet presAssocID="{DE4E9C8B-CF11-4A0A-A718-785298C64910}" presName="compNode" presStyleCnt="0"/>
      <dgm:spPr/>
    </dgm:pt>
    <dgm:pt modelId="{D5B05546-25E1-4F3F-8A96-022F6BC44C87}" type="pres">
      <dgm:prSet presAssocID="{DE4E9C8B-CF11-4A0A-A718-785298C64910}" presName="bgRect" presStyleLbl="bgShp" presStyleIdx="2" presStyleCnt="3"/>
      <dgm:spPr/>
    </dgm:pt>
    <dgm:pt modelId="{EEF8738F-3D40-4F4C-885F-4F209ECD05D4}" type="pres">
      <dgm:prSet presAssocID="{DE4E9C8B-CF11-4A0A-A718-785298C64910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79AE884E-4C69-446D-86FC-CF4E57E23B2D}" type="pres">
      <dgm:prSet presAssocID="{DE4E9C8B-CF11-4A0A-A718-785298C64910}" presName="spaceRect" presStyleCnt="0"/>
      <dgm:spPr/>
    </dgm:pt>
    <dgm:pt modelId="{F5DBC3DB-3240-40EF-8C91-0E37B05A15A4}" type="pres">
      <dgm:prSet presAssocID="{DE4E9C8B-CF11-4A0A-A718-785298C64910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2C3B0308-4C0D-424B-98DF-75B7D7B13888}" type="presOf" srcId="{F68751AA-0882-4AD9-84BC-AAE597CD4295}" destId="{D0669FD7-3990-4496-B791-FC2975EF5FE8}" srcOrd="0" destOrd="0" presId="urn:microsoft.com/office/officeart/2018/2/layout/IconVerticalSolidList"/>
    <dgm:cxn modelId="{B5E63D22-74CB-4D60-B125-00C262C446B8}" type="presOf" srcId="{C536FD6B-B78C-4059-9B47-F244E270C6FF}" destId="{5EC1CFB3-DD67-4811-8D58-B3BF3B1343CA}" srcOrd="0" destOrd="0" presId="urn:microsoft.com/office/officeart/2018/2/layout/IconVerticalSolidList"/>
    <dgm:cxn modelId="{A0146249-CA13-4135-B7CC-126350068494}" srcId="{F68751AA-0882-4AD9-84BC-AAE597CD4295}" destId="{C536FD6B-B78C-4059-9B47-F244E270C6FF}" srcOrd="1" destOrd="0" parTransId="{AE003565-6A4B-4F2A-B810-9D2D737FCC8F}" sibTransId="{947DCF91-FDD8-4076-ABE3-40FA1342FC8E}"/>
    <dgm:cxn modelId="{945A1A8E-E4A2-4396-8CAB-FD021BDE2199}" srcId="{F68751AA-0882-4AD9-84BC-AAE597CD4295}" destId="{7A1623A0-E3DE-4DCA-BDB6-88B34B859C14}" srcOrd="0" destOrd="0" parTransId="{EFFF4BDA-9345-4EF6-9FF3-42ACA6BDD459}" sibTransId="{AF90E50C-3DC4-4F08-BD7F-B9130DF1192D}"/>
    <dgm:cxn modelId="{E4731ABA-6FFA-4836-9911-E52C9A5D3760}" srcId="{F68751AA-0882-4AD9-84BC-AAE597CD4295}" destId="{DE4E9C8B-CF11-4A0A-A718-785298C64910}" srcOrd="2" destOrd="0" parTransId="{F90EC383-D2AD-42E9-B226-735E8D53B508}" sibTransId="{82633B8D-76BE-4770-9A7E-17DBF2A2DE13}"/>
    <dgm:cxn modelId="{FE7828CD-DC71-4BAF-8E38-9A8B5677536B}" type="presOf" srcId="{7A1623A0-E3DE-4DCA-BDB6-88B34B859C14}" destId="{F7CB74E6-2356-45A8-A183-18F0A11AFC5E}" srcOrd="0" destOrd="0" presId="urn:microsoft.com/office/officeart/2018/2/layout/IconVerticalSolidList"/>
    <dgm:cxn modelId="{790E01EB-0D9F-49F1-AF04-8ABE6F8A43DA}" type="presOf" srcId="{DE4E9C8B-CF11-4A0A-A718-785298C64910}" destId="{F5DBC3DB-3240-40EF-8C91-0E37B05A15A4}" srcOrd="0" destOrd="0" presId="urn:microsoft.com/office/officeart/2018/2/layout/IconVerticalSolidList"/>
    <dgm:cxn modelId="{23B3B1A6-0367-46AF-9AD3-25D28F11CC79}" type="presParOf" srcId="{D0669FD7-3990-4496-B791-FC2975EF5FE8}" destId="{61C7C3BE-9FB4-42A3-BB9C-E260DA99AB15}" srcOrd="0" destOrd="0" presId="urn:microsoft.com/office/officeart/2018/2/layout/IconVerticalSolidList"/>
    <dgm:cxn modelId="{89612656-FF82-4F00-85B0-820080E3D6C1}" type="presParOf" srcId="{61C7C3BE-9FB4-42A3-BB9C-E260DA99AB15}" destId="{DA096F5F-2089-45BA-87FE-29036D3BFD58}" srcOrd="0" destOrd="0" presId="urn:microsoft.com/office/officeart/2018/2/layout/IconVerticalSolidList"/>
    <dgm:cxn modelId="{2B27C817-C0ED-4A12-80D8-E1FD461A44D2}" type="presParOf" srcId="{61C7C3BE-9FB4-42A3-BB9C-E260DA99AB15}" destId="{31068A71-D1F5-4AC5-AC29-41F2FD709B24}" srcOrd="1" destOrd="0" presId="urn:microsoft.com/office/officeart/2018/2/layout/IconVerticalSolidList"/>
    <dgm:cxn modelId="{0229AE38-944F-4481-910E-1849A194EC6F}" type="presParOf" srcId="{61C7C3BE-9FB4-42A3-BB9C-E260DA99AB15}" destId="{D6D63CDB-3276-4FA2-B2DA-48F695AF0D7E}" srcOrd="2" destOrd="0" presId="urn:microsoft.com/office/officeart/2018/2/layout/IconVerticalSolidList"/>
    <dgm:cxn modelId="{4B049C31-24ED-4ED0-BBFC-3B550768DED9}" type="presParOf" srcId="{61C7C3BE-9FB4-42A3-BB9C-E260DA99AB15}" destId="{F7CB74E6-2356-45A8-A183-18F0A11AFC5E}" srcOrd="3" destOrd="0" presId="urn:microsoft.com/office/officeart/2018/2/layout/IconVerticalSolidList"/>
    <dgm:cxn modelId="{CAA2A6B4-A950-4B24-B480-35D1A8F0F26D}" type="presParOf" srcId="{D0669FD7-3990-4496-B791-FC2975EF5FE8}" destId="{BF8D7789-5314-477B-993C-1CE24F388C0E}" srcOrd="1" destOrd="0" presId="urn:microsoft.com/office/officeart/2018/2/layout/IconVerticalSolidList"/>
    <dgm:cxn modelId="{495478B4-406F-4052-AE68-868B8854EBFA}" type="presParOf" srcId="{D0669FD7-3990-4496-B791-FC2975EF5FE8}" destId="{BC30E364-0E8C-401A-A8A3-4AAAD74E59EB}" srcOrd="2" destOrd="0" presId="urn:microsoft.com/office/officeart/2018/2/layout/IconVerticalSolidList"/>
    <dgm:cxn modelId="{7566A04D-6990-4F5C-BE2A-134E01EF65E7}" type="presParOf" srcId="{BC30E364-0E8C-401A-A8A3-4AAAD74E59EB}" destId="{F0B3DD98-F9D2-4301-9CF2-22B8C76B7FBC}" srcOrd="0" destOrd="0" presId="urn:microsoft.com/office/officeart/2018/2/layout/IconVerticalSolidList"/>
    <dgm:cxn modelId="{B6B50B7F-6B79-49E6-85B2-513C64969A91}" type="presParOf" srcId="{BC30E364-0E8C-401A-A8A3-4AAAD74E59EB}" destId="{B27A5760-1A0E-42A8-BD68-8F31ECC29A51}" srcOrd="1" destOrd="0" presId="urn:microsoft.com/office/officeart/2018/2/layout/IconVerticalSolidList"/>
    <dgm:cxn modelId="{32A9F59C-FA49-4DE5-A9E1-DC6D48E1952F}" type="presParOf" srcId="{BC30E364-0E8C-401A-A8A3-4AAAD74E59EB}" destId="{4252E3F0-180B-4910-8C66-200D10740941}" srcOrd="2" destOrd="0" presId="urn:microsoft.com/office/officeart/2018/2/layout/IconVerticalSolidList"/>
    <dgm:cxn modelId="{49DF04D3-0EF2-4F10-85D7-A3E223F9E7A4}" type="presParOf" srcId="{BC30E364-0E8C-401A-A8A3-4AAAD74E59EB}" destId="{5EC1CFB3-DD67-4811-8D58-B3BF3B1343CA}" srcOrd="3" destOrd="0" presId="urn:microsoft.com/office/officeart/2018/2/layout/IconVerticalSolidList"/>
    <dgm:cxn modelId="{25D3B1DF-4481-478C-B663-8220F8C8CB1A}" type="presParOf" srcId="{D0669FD7-3990-4496-B791-FC2975EF5FE8}" destId="{AC89C4B3-DBE6-4F2C-A2AC-D507D1365D46}" srcOrd="3" destOrd="0" presId="urn:microsoft.com/office/officeart/2018/2/layout/IconVerticalSolidList"/>
    <dgm:cxn modelId="{EDF40DA7-7A90-4897-9AC7-8021B89F28D4}" type="presParOf" srcId="{D0669FD7-3990-4496-B791-FC2975EF5FE8}" destId="{C71943D3-7B6D-4F9D-B4BE-487F08403C24}" srcOrd="4" destOrd="0" presId="urn:microsoft.com/office/officeart/2018/2/layout/IconVerticalSolidList"/>
    <dgm:cxn modelId="{75954D18-F1FA-47EA-9BF9-C606FF2BC227}" type="presParOf" srcId="{C71943D3-7B6D-4F9D-B4BE-487F08403C24}" destId="{D5B05546-25E1-4F3F-8A96-022F6BC44C87}" srcOrd="0" destOrd="0" presId="urn:microsoft.com/office/officeart/2018/2/layout/IconVerticalSolidList"/>
    <dgm:cxn modelId="{6845A3E6-B3DD-4745-83F7-35E577EF3EEC}" type="presParOf" srcId="{C71943D3-7B6D-4F9D-B4BE-487F08403C24}" destId="{EEF8738F-3D40-4F4C-885F-4F209ECD05D4}" srcOrd="1" destOrd="0" presId="urn:microsoft.com/office/officeart/2018/2/layout/IconVerticalSolidList"/>
    <dgm:cxn modelId="{800F03B5-3C26-45C0-9C41-61BBDD3F8D06}" type="presParOf" srcId="{C71943D3-7B6D-4F9D-B4BE-487F08403C24}" destId="{79AE884E-4C69-446D-86FC-CF4E57E23B2D}" srcOrd="2" destOrd="0" presId="urn:microsoft.com/office/officeart/2018/2/layout/IconVerticalSolidList"/>
    <dgm:cxn modelId="{1AE8F094-B1F5-4F06-8F71-42A5775F0DE5}" type="presParOf" srcId="{C71943D3-7B6D-4F9D-B4BE-487F08403C24}" destId="{F5DBC3DB-3240-40EF-8C91-0E37B05A15A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D90ED898-AE00-415A-A7E5-6E28348B18D7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8B97986A-76A7-4C05-B329-F4994DB69D12}">
      <dgm:prSet custT="1"/>
      <dgm:spPr/>
      <dgm:t>
        <a:bodyPr/>
        <a:lstStyle/>
        <a:p>
          <a:r>
            <a:rPr lang="en-US" sz="3200" b="1" dirty="0"/>
            <a:t>Key measurement concepts:</a:t>
          </a:r>
        </a:p>
      </dgm:t>
    </dgm:pt>
    <dgm:pt modelId="{B1F16AED-052B-4828-B7FD-D93CEC82FD78}" type="parTrans" cxnId="{586C3C3C-8BF6-4B70-85E9-9EE877422739}">
      <dgm:prSet/>
      <dgm:spPr/>
      <dgm:t>
        <a:bodyPr/>
        <a:lstStyle/>
        <a:p>
          <a:endParaRPr lang="en-US"/>
        </a:p>
      </dgm:t>
    </dgm:pt>
    <dgm:pt modelId="{2CDCF95C-A06E-4F36-A4B5-F75624CED878}" type="sibTrans" cxnId="{586C3C3C-8BF6-4B70-85E9-9EE877422739}">
      <dgm:prSet/>
      <dgm:spPr/>
      <dgm:t>
        <a:bodyPr/>
        <a:lstStyle/>
        <a:p>
          <a:endParaRPr lang="en-US"/>
        </a:p>
      </dgm:t>
    </dgm:pt>
    <dgm:pt modelId="{C234E517-8A8E-42D0-AE1F-74F2B6095203}">
      <dgm:prSet custT="1"/>
      <dgm:spPr/>
      <dgm:t>
        <a:bodyPr/>
        <a:lstStyle/>
        <a:p>
          <a:r>
            <a:rPr lang="en-US" sz="2800" b="1" dirty="0"/>
            <a:t>Reliability</a:t>
          </a:r>
        </a:p>
      </dgm:t>
    </dgm:pt>
    <dgm:pt modelId="{C8428CC9-AA80-4C4D-98BA-27810D3911B1}" type="parTrans" cxnId="{3FAEDE2E-175B-4D1E-82B8-F198C88C64A3}">
      <dgm:prSet/>
      <dgm:spPr/>
      <dgm:t>
        <a:bodyPr/>
        <a:lstStyle/>
        <a:p>
          <a:endParaRPr lang="en-US"/>
        </a:p>
      </dgm:t>
    </dgm:pt>
    <dgm:pt modelId="{986F6AA1-0C9A-4868-8AB8-4285A5675BD5}" type="sibTrans" cxnId="{3FAEDE2E-175B-4D1E-82B8-F198C88C64A3}">
      <dgm:prSet/>
      <dgm:spPr/>
      <dgm:t>
        <a:bodyPr/>
        <a:lstStyle/>
        <a:p>
          <a:endParaRPr lang="en-US"/>
        </a:p>
      </dgm:t>
    </dgm:pt>
    <dgm:pt modelId="{C8A06A77-C2ED-4D5F-B00D-BFD5D81F62CE}">
      <dgm:prSet custT="1"/>
      <dgm:spPr/>
      <dgm:t>
        <a:bodyPr/>
        <a:lstStyle/>
        <a:p>
          <a:r>
            <a:rPr lang="en-US" sz="2400" b="0" dirty="0"/>
            <a:t>Is the measure consistent and stable over time?</a:t>
          </a:r>
        </a:p>
      </dgm:t>
    </dgm:pt>
    <dgm:pt modelId="{5B92D880-CFEA-4AB4-8537-A350D2669902}" type="parTrans" cxnId="{37E39AA3-7DA7-4A05-AAE8-EAD370CFBD71}">
      <dgm:prSet/>
      <dgm:spPr/>
      <dgm:t>
        <a:bodyPr/>
        <a:lstStyle/>
        <a:p>
          <a:endParaRPr lang="en-US"/>
        </a:p>
      </dgm:t>
    </dgm:pt>
    <dgm:pt modelId="{1ED1D17E-30BE-4EE9-A2D3-CB6301D5D5E7}" type="sibTrans" cxnId="{37E39AA3-7DA7-4A05-AAE8-EAD370CFBD71}">
      <dgm:prSet/>
      <dgm:spPr/>
      <dgm:t>
        <a:bodyPr/>
        <a:lstStyle/>
        <a:p>
          <a:endParaRPr lang="en-US"/>
        </a:p>
      </dgm:t>
    </dgm:pt>
    <dgm:pt modelId="{DB7B0049-2963-4BC9-B6EC-1BFBB7E770AD}">
      <dgm:prSet custT="1"/>
      <dgm:spPr/>
      <dgm:t>
        <a:bodyPr/>
        <a:lstStyle/>
        <a:p>
          <a:r>
            <a:rPr lang="en-US" sz="2800" b="1" dirty="0"/>
            <a:t>Validity</a:t>
          </a:r>
        </a:p>
      </dgm:t>
    </dgm:pt>
    <dgm:pt modelId="{A8EA9E7C-9C3C-48CF-91F4-145003E9F603}" type="parTrans" cxnId="{5AA8D5FE-6EA3-40DE-8649-C344B1AC9814}">
      <dgm:prSet/>
      <dgm:spPr/>
      <dgm:t>
        <a:bodyPr/>
        <a:lstStyle/>
        <a:p>
          <a:endParaRPr lang="en-US"/>
        </a:p>
      </dgm:t>
    </dgm:pt>
    <dgm:pt modelId="{280D87F1-FFD2-4F30-BDDE-246AFE91F0E8}" type="sibTrans" cxnId="{5AA8D5FE-6EA3-40DE-8649-C344B1AC9814}">
      <dgm:prSet/>
      <dgm:spPr/>
      <dgm:t>
        <a:bodyPr/>
        <a:lstStyle/>
        <a:p>
          <a:endParaRPr lang="en-US"/>
        </a:p>
      </dgm:t>
    </dgm:pt>
    <dgm:pt modelId="{93EAC5A9-C1F3-4EA0-B332-6A05DEFE3858}">
      <dgm:prSet custT="1"/>
      <dgm:spPr/>
      <dgm:t>
        <a:bodyPr/>
        <a:lstStyle/>
        <a:p>
          <a:r>
            <a:rPr lang="en-US" sz="2400" dirty="0"/>
            <a:t>Is it an accurate and precise measure i.e., does it measure what it claims to measure?</a:t>
          </a:r>
        </a:p>
      </dgm:t>
    </dgm:pt>
    <dgm:pt modelId="{B9C956D9-B913-4DA6-B51E-E38222D2D855}" type="parTrans" cxnId="{E47C4033-F38E-41A6-9667-BC5A4B9C5119}">
      <dgm:prSet/>
      <dgm:spPr/>
      <dgm:t>
        <a:bodyPr/>
        <a:lstStyle/>
        <a:p>
          <a:endParaRPr lang="en-US"/>
        </a:p>
      </dgm:t>
    </dgm:pt>
    <dgm:pt modelId="{29B0BC53-CD8C-42F1-BC19-6CDE3DC48D79}" type="sibTrans" cxnId="{E47C4033-F38E-41A6-9667-BC5A4B9C5119}">
      <dgm:prSet/>
      <dgm:spPr/>
      <dgm:t>
        <a:bodyPr/>
        <a:lstStyle/>
        <a:p>
          <a:endParaRPr lang="en-US"/>
        </a:p>
      </dgm:t>
    </dgm:pt>
    <dgm:pt modelId="{318613E5-A67E-4AFA-8926-ED4C9CC0FE75}" type="pres">
      <dgm:prSet presAssocID="{D90ED898-AE00-415A-A7E5-6E28348B18D7}" presName="root" presStyleCnt="0">
        <dgm:presLayoutVars>
          <dgm:dir/>
          <dgm:resizeHandles val="exact"/>
        </dgm:presLayoutVars>
      </dgm:prSet>
      <dgm:spPr/>
    </dgm:pt>
    <dgm:pt modelId="{AF3E5D22-1E38-4562-A9A2-B9A6F3AB8205}" type="pres">
      <dgm:prSet presAssocID="{8B97986A-76A7-4C05-B329-F4994DB69D12}" presName="compNode" presStyleCnt="0"/>
      <dgm:spPr/>
    </dgm:pt>
    <dgm:pt modelId="{112D5BBB-B6C5-4766-8C94-585C9F3B118D}" type="pres">
      <dgm:prSet presAssocID="{8B97986A-76A7-4C05-B329-F4994DB69D12}" presName="bgRect" presStyleLbl="bgShp" presStyleIdx="0" presStyleCnt="3" custLinFactNeighborX="14023" custLinFactNeighborY="-2540"/>
      <dgm:spPr/>
    </dgm:pt>
    <dgm:pt modelId="{F26B11A4-4B38-417E-A87C-3469FEEB7FF5}" type="pres">
      <dgm:prSet presAssocID="{8B97986A-76A7-4C05-B329-F4994DB69D12}" presName="iconRect" presStyleLbl="node1" presStyleIdx="0" presStyleCnt="3" custLinFactNeighborX="55242" custLinFactNeighborY="905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Key"/>
        </a:ext>
      </dgm:extLst>
    </dgm:pt>
    <dgm:pt modelId="{DE484082-4273-4BE6-879C-74A189FC6A19}" type="pres">
      <dgm:prSet presAssocID="{8B97986A-76A7-4C05-B329-F4994DB69D12}" presName="spaceRect" presStyleCnt="0"/>
      <dgm:spPr/>
    </dgm:pt>
    <dgm:pt modelId="{21FDC31A-2B01-4687-A900-F49F7D7A4BAD}" type="pres">
      <dgm:prSet presAssocID="{8B97986A-76A7-4C05-B329-F4994DB69D12}" presName="parTx" presStyleLbl="revTx" presStyleIdx="0" presStyleCnt="5" custScaleX="113249" custLinFactNeighborX="11722" custLinFactNeighborY="3842">
        <dgm:presLayoutVars>
          <dgm:chMax val="0"/>
          <dgm:chPref val="0"/>
        </dgm:presLayoutVars>
      </dgm:prSet>
      <dgm:spPr/>
    </dgm:pt>
    <dgm:pt modelId="{F7B2D3DA-357F-4DB4-99BA-0EA4AABFABCC}" type="pres">
      <dgm:prSet presAssocID="{2CDCF95C-A06E-4F36-A4B5-F75624CED878}" presName="sibTrans" presStyleCnt="0"/>
      <dgm:spPr/>
    </dgm:pt>
    <dgm:pt modelId="{E280F570-E092-4FEB-AC3D-BE7E15A640A7}" type="pres">
      <dgm:prSet presAssocID="{C234E517-8A8E-42D0-AE1F-74F2B6095203}" presName="compNode" presStyleCnt="0"/>
      <dgm:spPr/>
    </dgm:pt>
    <dgm:pt modelId="{5CA9D889-BEE9-4C81-9C8B-E7F012BADCFB}" type="pres">
      <dgm:prSet presAssocID="{C234E517-8A8E-42D0-AE1F-74F2B6095203}" presName="bgRect" presStyleLbl="bgShp" presStyleIdx="1" presStyleCnt="3" custLinFactNeighborX="13942" custLinFactNeighborY="-2464"/>
      <dgm:spPr/>
    </dgm:pt>
    <dgm:pt modelId="{9C8719B4-E0EE-4AD3-B2D1-DE1E23622F47}" type="pres">
      <dgm:prSet presAssocID="{C234E517-8A8E-42D0-AE1F-74F2B6095203}" presName="iconRect" presStyleLbl="node1" presStyleIdx="1" presStyleCnt="3" custLinFactNeighborX="23861" custLinFactNeighborY="-100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"/>
        </a:ext>
      </dgm:extLst>
    </dgm:pt>
    <dgm:pt modelId="{9F5CD324-E9D3-4E2F-AF56-D29C177BBFD8}" type="pres">
      <dgm:prSet presAssocID="{C234E517-8A8E-42D0-AE1F-74F2B6095203}" presName="spaceRect" presStyleCnt="0"/>
      <dgm:spPr/>
    </dgm:pt>
    <dgm:pt modelId="{121535B4-E1D7-4B7A-941D-49756BFAA79E}" type="pres">
      <dgm:prSet presAssocID="{C234E517-8A8E-42D0-AE1F-74F2B6095203}" presName="parTx" presStyleLbl="revTx" presStyleIdx="1" presStyleCnt="5" custLinFactNeighborX="-20125" custLinFactNeighborY="-2464">
        <dgm:presLayoutVars>
          <dgm:chMax val="0"/>
          <dgm:chPref val="0"/>
        </dgm:presLayoutVars>
      </dgm:prSet>
      <dgm:spPr/>
    </dgm:pt>
    <dgm:pt modelId="{F3C40BE0-0FA5-4A02-A818-2CFDC5C65CE5}" type="pres">
      <dgm:prSet presAssocID="{C234E517-8A8E-42D0-AE1F-74F2B6095203}" presName="desTx" presStyleLbl="revTx" presStyleIdx="2" presStyleCnt="5" custScaleX="273587" custLinFactNeighborX="-12422" custLinFactNeighborY="-2464">
        <dgm:presLayoutVars/>
      </dgm:prSet>
      <dgm:spPr/>
    </dgm:pt>
    <dgm:pt modelId="{E8E15E0B-8063-479D-B339-2346407FE183}" type="pres">
      <dgm:prSet presAssocID="{986F6AA1-0C9A-4868-8AB8-4285A5675BD5}" presName="sibTrans" presStyleCnt="0"/>
      <dgm:spPr/>
    </dgm:pt>
    <dgm:pt modelId="{6501A27D-05CF-4127-B7CC-468C14EAA742}" type="pres">
      <dgm:prSet presAssocID="{DB7B0049-2963-4BC9-B6EC-1BFBB7E770AD}" presName="compNode" presStyleCnt="0"/>
      <dgm:spPr/>
    </dgm:pt>
    <dgm:pt modelId="{57140228-1345-4A41-B57E-37F426340DE6}" type="pres">
      <dgm:prSet presAssocID="{DB7B0049-2963-4BC9-B6EC-1BFBB7E770AD}" presName="bgRect" presStyleLbl="bgShp" presStyleIdx="2" presStyleCnt="3" custLinFactNeighborX="14023" custLinFactNeighborY="2651"/>
      <dgm:spPr/>
    </dgm:pt>
    <dgm:pt modelId="{131CAE23-6B02-4A0B-B602-32176315CD4B}" type="pres">
      <dgm:prSet presAssocID="{DB7B0049-2963-4BC9-B6EC-1BFBB7E770AD}" presName="iconRect" presStyleLbl="node1" presStyleIdx="2" presStyleCnt="3" custLinFactNeighborX="4612" custLinFactNeighborY="-42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arget"/>
        </a:ext>
      </dgm:extLst>
    </dgm:pt>
    <dgm:pt modelId="{3E6E4693-150B-4F2A-85C5-BC968AA154DD}" type="pres">
      <dgm:prSet presAssocID="{DB7B0049-2963-4BC9-B6EC-1BFBB7E770AD}" presName="spaceRect" presStyleCnt="0"/>
      <dgm:spPr/>
    </dgm:pt>
    <dgm:pt modelId="{6B283C29-CED8-4079-8E83-D957230A240F}" type="pres">
      <dgm:prSet presAssocID="{DB7B0049-2963-4BC9-B6EC-1BFBB7E770AD}" presName="parTx" presStyleLbl="revTx" presStyleIdx="3" presStyleCnt="5" custLinFactNeighborX="-27033" custLinFactNeighborY="2651">
        <dgm:presLayoutVars>
          <dgm:chMax val="0"/>
          <dgm:chPref val="0"/>
        </dgm:presLayoutVars>
      </dgm:prSet>
      <dgm:spPr/>
    </dgm:pt>
    <dgm:pt modelId="{1128EC15-D775-45F9-AB45-45C4114C5F90}" type="pres">
      <dgm:prSet presAssocID="{DB7B0049-2963-4BC9-B6EC-1BFBB7E770AD}" presName="desTx" presStyleLbl="revTx" presStyleIdx="4" presStyleCnt="5" custScaleX="361639" custLinFactNeighborX="-48044" custLinFactNeighborY="2651">
        <dgm:presLayoutVars/>
      </dgm:prSet>
      <dgm:spPr/>
    </dgm:pt>
  </dgm:ptLst>
  <dgm:cxnLst>
    <dgm:cxn modelId="{3FAEDE2E-175B-4D1E-82B8-F198C88C64A3}" srcId="{D90ED898-AE00-415A-A7E5-6E28348B18D7}" destId="{C234E517-8A8E-42D0-AE1F-74F2B6095203}" srcOrd="1" destOrd="0" parTransId="{C8428CC9-AA80-4C4D-98BA-27810D3911B1}" sibTransId="{986F6AA1-0C9A-4868-8AB8-4285A5675BD5}"/>
    <dgm:cxn modelId="{E47C4033-F38E-41A6-9667-BC5A4B9C5119}" srcId="{DB7B0049-2963-4BC9-B6EC-1BFBB7E770AD}" destId="{93EAC5A9-C1F3-4EA0-B332-6A05DEFE3858}" srcOrd="0" destOrd="0" parTransId="{B9C956D9-B913-4DA6-B51E-E38222D2D855}" sibTransId="{29B0BC53-CD8C-42F1-BC19-6CDE3DC48D79}"/>
    <dgm:cxn modelId="{586C3C3C-8BF6-4B70-85E9-9EE877422739}" srcId="{D90ED898-AE00-415A-A7E5-6E28348B18D7}" destId="{8B97986A-76A7-4C05-B329-F4994DB69D12}" srcOrd="0" destOrd="0" parTransId="{B1F16AED-052B-4828-B7FD-D93CEC82FD78}" sibTransId="{2CDCF95C-A06E-4F36-A4B5-F75624CED878}"/>
    <dgm:cxn modelId="{4AE56A51-FEFD-41A1-BC40-E5B927913DC7}" type="presOf" srcId="{93EAC5A9-C1F3-4EA0-B332-6A05DEFE3858}" destId="{1128EC15-D775-45F9-AB45-45C4114C5F90}" srcOrd="0" destOrd="0" presId="urn:microsoft.com/office/officeart/2018/2/layout/IconVerticalSolidList"/>
    <dgm:cxn modelId="{71FB8996-F337-455C-B6B9-70B54D5C44E0}" type="presOf" srcId="{C8A06A77-C2ED-4D5F-B00D-BFD5D81F62CE}" destId="{F3C40BE0-0FA5-4A02-A818-2CFDC5C65CE5}" srcOrd="0" destOrd="0" presId="urn:microsoft.com/office/officeart/2018/2/layout/IconVerticalSolidList"/>
    <dgm:cxn modelId="{37E39AA3-7DA7-4A05-AAE8-EAD370CFBD71}" srcId="{C234E517-8A8E-42D0-AE1F-74F2B6095203}" destId="{C8A06A77-C2ED-4D5F-B00D-BFD5D81F62CE}" srcOrd="0" destOrd="0" parTransId="{5B92D880-CFEA-4AB4-8537-A350D2669902}" sibTransId="{1ED1D17E-30BE-4EE9-A2D3-CB6301D5D5E7}"/>
    <dgm:cxn modelId="{1B26D3D0-E8E9-43DD-8F59-4C72D32828A3}" type="presOf" srcId="{DB7B0049-2963-4BC9-B6EC-1BFBB7E770AD}" destId="{6B283C29-CED8-4079-8E83-D957230A240F}" srcOrd="0" destOrd="0" presId="urn:microsoft.com/office/officeart/2018/2/layout/IconVerticalSolidList"/>
    <dgm:cxn modelId="{1D9B8BD6-0807-4AA3-89BA-7919FD28F035}" type="presOf" srcId="{C234E517-8A8E-42D0-AE1F-74F2B6095203}" destId="{121535B4-E1D7-4B7A-941D-49756BFAA79E}" srcOrd="0" destOrd="0" presId="urn:microsoft.com/office/officeart/2018/2/layout/IconVerticalSolidList"/>
    <dgm:cxn modelId="{DBFBC8F7-DDF1-487D-AF3A-8C4EB72B18B7}" type="presOf" srcId="{8B97986A-76A7-4C05-B329-F4994DB69D12}" destId="{21FDC31A-2B01-4687-A900-F49F7D7A4BAD}" srcOrd="0" destOrd="0" presId="urn:microsoft.com/office/officeart/2018/2/layout/IconVerticalSolidList"/>
    <dgm:cxn modelId="{AE98C4FA-F79E-4BF9-BD3E-886AE83E7B73}" type="presOf" srcId="{D90ED898-AE00-415A-A7E5-6E28348B18D7}" destId="{318613E5-A67E-4AFA-8926-ED4C9CC0FE75}" srcOrd="0" destOrd="0" presId="urn:microsoft.com/office/officeart/2018/2/layout/IconVerticalSolidList"/>
    <dgm:cxn modelId="{5AA8D5FE-6EA3-40DE-8649-C344B1AC9814}" srcId="{D90ED898-AE00-415A-A7E5-6E28348B18D7}" destId="{DB7B0049-2963-4BC9-B6EC-1BFBB7E770AD}" srcOrd="2" destOrd="0" parTransId="{A8EA9E7C-9C3C-48CF-91F4-145003E9F603}" sibTransId="{280D87F1-FFD2-4F30-BDDE-246AFE91F0E8}"/>
    <dgm:cxn modelId="{E3B4C2D0-66EC-4F31-8304-0FE3E9D6FF3A}" type="presParOf" srcId="{318613E5-A67E-4AFA-8926-ED4C9CC0FE75}" destId="{AF3E5D22-1E38-4562-A9A2-B9A6F3AB8205}" srcOrd="0" destOrd="0" presId="urn:microsoft.com/office/officeart/2018/2/layout/IconVerticalSolidList"/>
    <dgm:cxn modelId="{EF6278B3-5E88-4AF8-9658-A3340CD36CAD}" type="presParOf" srcId="{AF3E5D22-1E38-4562-A9A2-B9A6F3AB8205}" destId="{112D5BBB-B6C5-4766-8C94-585C9F3B118D}" srcOrd="0" destOrd="0" presId="urn:microsoft.com/office/officeart/2018/2/layout/IconVerticalSolidList"/>
    <dgm:cxn modelId="{C2554A6F-83CE-4058-AC74-24F738C32810}" type="presParOf" srcId="{AF3E5D22-1E38-4562-A9A2-B9A6F3AB8205}" destId="{F26B11A4-4B38-417E-A87C-3469FEEB7FF5}" srcOrd="1" destOrd="0" presId="urn:microsoft.com/office/officeart/2018/2/layout/IconVerticalSolidList"/>
    <dgm:cxn modelId="{C0F160B8-955E-409C-B64B-2DF5EF9062DF}" type="presParOf" srcId="{AF3E5D22-1E38-4562-A9A2-B9A6F3AB8205}" destId="{DE484082-4273-4BE6-879C-74A189FC6A19}" srcOrd="2" destOrd="0" presId="urn:microsoft.com/office/officeart/2018/2/layout/IconVerticalSolidList"/>
    <dgm:cxn modelId="{8B17AA22-2DEF-437F-9D69-3DAEDF1E8394}" type="presParOf" srcId="{AF3E5D22-1E38-4562-A9A2-B9A6F3AB8205}" destId="{21FDC31A-2B01-4687-A900-F49F7D7A4BAD}" srcOrd="3" destOrd="0" presId="urn:microsoft.com/office/officeart/2018/2/layout/IconVerticalSolidList"/>
    <dgm:cxn modelId="{3815D565-7247-4AD7-A134-EE327704B5EF}" type="presParOf" srcId="{318613E5-A67E-4AFA-8926-ED4C9CC0FE75}" destId="{F7B2D3DA-357F-4DB4-99BA-0EA4AABFABCC}" srcOrd="1" destOrd="0" presId="urn:microsoft.com/office/officeart/2018/2/layout/IconVerticalSolidList"/>
    <dgm:cxn modelId="{DCF310E5-D2AB-434C-957C-D3ED562DED75}" type="presParOf" srcId="{318613E5-A67E-4AFA-8926-ED4C9CC0FE75}" destId="{E280F570-E092-4FEB-AC3D-BE7E15A640A7}" srcOrd="2" destOrd="0" presId="urn:microsoft.com/office/officeart/2018/2/layout/IconVerticalSolidList"/>
    <dgm:cxn modelId="{6900D2A8-D715-4375-9110-A6DD17D37F5F}" type="presParOf" srcId="{E280F570-E092-4FEB-AC3D-BE7E15A640A7}" destId="{5CA9D889-BEE9-4C81-9C8B-E7F012BADCFB}" srcOrd="0" destOrd="0" presId="urn:microsoft.com/office/officeart/2018/2/layout/IconVerticalSolidList"/>
    <dgm:cxn modelId="{CE6EA8B3-A54F-4DCF-BFF1-A6CB5B9F3C3C}" type="presParOf" srcId="{E280F570-E092-4FEB-AC3D-BE7E15A640A7}" destId="{9C8719B4-E0EE-4AD3-B2D1-DE1E23622F47}" srcOrd="1" destOrd="0" presId="urn:microsoft.com/office/officeart/2018/2/layout/IconVerticalSolidList"/>
    <dgm:cxn modelId="{3B796CF5-A40C-42F8-8578-92429E644BF4}" type="presParOf" srcId="{E280F570-E092-4FEB-AC3D-BE7E15A640A7}" destId="{9F5CD324-E9D3-4E2F-AF56-D29C177BBFD8}" srcOrd="2" destOrd="0" presId="urn:microsoft.com/office/officeart/2018/2/layout/IconVerticalSolidList"/>
    <dgm:cxn modelId="{767ACD58-F4AC-4A27-8277-A26D8E0703ED}" type="presParOf" srcId="{E280F570-E092-4FEB-AC3D-BE7E15A640A7}" destId="{121535B4-E1D7-4B7A-941D-49756BFAA79E}" srcOrd="3" destOrd="0" presId="urn:microsoft.com/office/officeart/2018/2/layout/IconVerticalSolidList"/>
    <dgm:cxn modelId="{1D50DEF9-8DD0-4288-8A71-51E0E9D680F0}" type="presParOf" srcId="{E280F570-E092-4FEB-AC3D-BE7E15A640A7}" destId="{F3C40BE0-0FA5-4A02-A818-2CFDC5C65CE5}" srcOrd="4" destOrd="0" presId="urn:microsoft.com/office/officeart/2018/2/layout/IconVerticalSolidList"/>
    <dgm:cxn modelId="{1EEDDEDD-BC44-4F9A-A9BA-9259AB0BF34B}" type="presParOf" srcId="{318613E5-A67E-4AFA-8926-ED4C9CC0FE75}" destId="{E8E15E0B-8063-479D-B339-2346407FE183}" srcOrd="3" destOrd="0" presId="urn:microsoft.com/office/officeart/2018/2/layout/IconVerticalSolidList"/>
    <dgm:cxn modelId="{9654B086-54AD-4590-AB2E-096ECDEA26F4}" type="presParOf" srcId="{318613E5-A67E-4AFA-8926-ED4C9CC0FE75}" destId="{6501A27D-05CF-4127-B7CC-468C14EAA742}" srcOrd="4" destOrd="0" presId="urn:microsoft.com/office/officeart/2018/2/layout/IconVerticalSolidList"/>
    <dgm:cxn modelId="{D20DD382-398E-429B-B397-AB5ED506C646}" type="presParOf" srcId="{6501A27D-05CF-4127-B7CC-468C14EAA742}" destId="{57140228-1345-4A41-B57E-37F426340DE6}" srcOrd="0" destOrd="0" presId="urn:microsoft.com/office/officeart/2018/2/layout/IconVerticalSolidList"/>
    <dgm:cxn modelId="{B9CC68E6-AC87-484C-B457-27AAD048F564}" type="presParOf" srcId="{6501A27D-05CF-4127-B7CC-468C14EAA742}" destId="{131CAE23-6B02-4A0B-B602-32176315CD4B}" srcOrd="1" destOrd="0" presId="urn:microsoft.com/office/officeart/2018/2/layout/IconVerticalSolidList"/>
    <dgm:cxn modelId="{880A82AF-1CE3-4121-8B99-EAAE867FB013}" type="presParOf" srcId="{6501A27D-05CF-4127-B7CC-468C14EAA742}" destId="{3E6E4693-150B-4F2A-85C5-BC968AA154DD}" srcOrd="2" destOrd="0" presId="urn:microsoft.com/office/officeart/2018/2/layout/IconVerticalSolidList"/>
    <dgm:cxn modelId="{906C2415-862B-4395-B5E7-D3C5F2E0ABB8}" type="presParOf" srcId="{6501A27D-05CF-4127-B7CC-468C14EAA742}" destId="{6B283C29-CED8-4079-8E83-D957230A240F}" srcOrd="3" destOrd="0" presId="urn:microsoft.com/office/officeart/2018/2/layout/IconVerticalSolidList"/>
    <dgm:cxn modelId="{C94485CA-B793-4307-9D9E-EF2062320706}" type="presParOf" srcId="{6501A27D-05CF-4127-B7CC-468C14EAA742}" destId="{1128EC15-D775-45F9-AB45-45C4114C5F90}" srcOrd="4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C55975E-9F5E-481A-A032-198CCDDF23EC}">
      <dsp:nvSpPr>
        <dsp:cNvPr id="0" name=""/>
        <dsp:cNvSpPr/>
      </dsp:nvSpPr>
      <dsp:spPr>
        <a:xfrm>
          <a:off x="0" y="4868802"/>
          <a:ext cx="6372159" cy="159804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Need to think carefully about type of data you need to collect BEFORE you collect it </a:t>
          </a:r>
          <a:endParaRPr lang="en-US" sz="2400" kern="1200" dirty="0"/>
        </a:p>
      </dsp:txBody>
      <dsp:txXfrm>
        <a:off x="0" y="4868802"/>
        <a:ext cx="6372159" cy="862946"/>
      </dsp:txXfrm>
    </dsp:sp>
    <dsp:sp modelId="{5FAF5E63-58DC-4742-89FE-6C92C96CDDC2}">
      <dsp:nvSpPr>
        <dsp:cNvPr id="0" name=""/>
        <dsp:cNvSpPr/>
      </dsp:nvSpPr>
      <dsp:spPr>
        <a:xfrm>
          <a:off x="3111" y="5699788"/>
          <a:ext cx="2121979" cy="735102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9050" rIns="106680" bIns="190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Continuous data generally stronger – more scope for analysis</a:t>
          </a:r>
          <a:endParaRPr lang="en-US" sz="1500" kern="1200" dirty="0"/>
        </a:p>
      </dsp:txBody>
      <dsp:txXfrm>
        <a:off x="3111" y="5699788"/>
        <a:ext cx="2121979" cy="735102"/>
      </dsp:txXfrm>
    </dsp:sp>
    <dsp:sp modelId="{8375093B-4973-41E5-9451-6E079F54DB2D}">
      <dsp:nvSpPr>
        <dsp:cNvPr id="0" name=""/>
        <dsp:cNvSpPr/>
      </dsp:nvSpPr>
      <dsp:spPr>
        <a:xfrm>
          <a:off x="2125090" y="5699788"/>
          <a:ext cx="2121979" cy="735102"/>
        </a:xfrm>
        <a:prstGeom prst="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9050" rIns="106680" bIns="190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Categorical data – less options for analysis </a:t>
          </a:r>
          <a:endParaRPr lang="en-US" sz="1500" kern="1200"/>
        </a:p>
      </dsp:txBody>
      <dsp:txXfrm>
        <a:off x="2125090" y="5699788"/>
        <a:ext cx="2121979" cy="735102"/>
      </dsp:txXfrm>
    </dsp:sp>
    <dsp:sp modelId="{5BBB57F0-8A45-4C2D-A68A-B368AE5F0EEC}">
      <dsp:nvSpPr>
        <dsp:cNvPr id="0" name=""/>
        <dsp:cNvSpPr/>
      </dsp:nvSpPr>
      <dsp:spPr>
        <a:xfrm>
          <a:off x="4247069" y="5699788"/>
          <a:ext cx="2121979" cy="735102"/>
        </a:xfrm>
        <a:prstGeom prst="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9050" rIns="106680" bIns="190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Can collect continuous data then categorise if needed</a:t>
          </a:r>
          <a:endParaRPr lang="en-US" sz="1500" kern="1200"/>
        </a:p>
      </dsp:txBody>
      <dsp:txXfrm>
        <a:off x="4247069" y="5699788"/>
        <a:ext cx="2121979" cy="735102"/>
      </dsp:txXfrm>
    </dsp:sp>
    <dsp:sp modelId="{9DC19067-B4F3-479D-91DC-AF0D06346053}">
      <dsp:nvSpPr>
        <dsp:cNvPr id="0" name=""/>
        <dsp:cNvSpPr/>
      </dsp:nvSpPr>
      <dsp:spPr>
        <a:xfrm rot="10800000">
          <a:off x="0" y="2434973"/>
          <a:ext cx="6372159" cy="2457800"/>
        </a:xfrm>
        <a:prstGeom prst="upArrowCallou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Choice of variables should be based on appropriate theory and/or empirical evidence</a:t>
          </a:r>
          <a:endParaRPr lang="en-US" sz="2400" kern="1200" dirty="0"/>
        </a:p>
      </dsp:txBody>
      <dsp:txXfrm rot="10800000">
        <a:off x="0" y="2434973"/>
        <a:ext cx="6372159" cy="1597005"/>
      </dsp:txXfrm>
    </dsp:sp>
    <dsp:sp modelId="{1BE92D15-7E09-4F8B-BD94-1C8B72DB5E73}">
      <dsp:nvSpPr>
        <dsp:cNvPr id="0" name=""/>
        <dsp:cNvSpPr/>
      </dsp:nvSpPr>
      <dsp:spPr>
        <a:xfrm rot="10800000">
          <a:off x="0" y="0"/>
          <a:ext cx="6372159" cy="2457800"/>
        </a:xfrm>
        <a:prstGeom prst="upArrowCallou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Study design choices need to be considered carefully</a:t>
          </a:r>
          <a:endParaRPr lang="en-US" sz="2400" kern="1200" dirty="0"/>
        </a:p>
      </dsp:txBody>
      <dsp:txXfrm rot="10800000">
        <a:off x="0" y="0"/>
        <a:ext cx="6372159" cy="159700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BD18840-0A07-4E95-8902-F2916CB9BF36}">
      <dsp:nvSpPr>
        <dsp:cNvPr id="0" name=""/>
        <dsp:cNvSpPr/>
      </dsp:nvSpPr>
      <dsp:spPr>
        <a:xfrm>
          <a:off x="0" y="489955"/>
          <a:ext cx="2851888" cy="1711133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Experimental V Quasi-Experimental V Non-experimental</a:t>
          </a:r>
          <a:endParaRPr lang="en-US" sz="2800" kern="1200" dirty="0"/>
        </a:p>
      </dsp:txBody>
      <dsp:txXfrm>
        <a:off x="0" y="489955"/>
        <a:ext cx="2851888" cy="1711133"/>
      </dsp:txXfrm>
    </dsp:sp>
    <dsp:sp modelId="{18763276-2EAF-48DB-B495-FC62A84F7A3B}">
      <dsp:nvSpPr>
        <dsp:cNvPr id="0" name=""/>
        <dsp:cNvSpPr/>
      </dsp:nvSpPr>
      <dsp:spPr>
        <a:xfrm>
          <a:off x="3137077" y="489955"/>
          <a:ext cx="2851888" cy="1711133"/>
        </a:xfrm>
        <a:prstGeom prst="rect">
          <a:avLst/>
        </a:prstGeom>
        <a:solidFill>
          <a:schemeClr val="accent5">
            <a:hueOff val="-1351709"/>
            <a:satOff val="-3484"/>
            <a:lumOff val="-2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Information manipulation/ intervention</a:t>
          </a:r>
          <a:endParaRPr lang="en-US" sz="2800" kern="1200" dirty="0"/>
        </a:p>
      </dsp:txBody>
      <dsp:txXfrm>
        <a:off x="3137077" y="489955"/>
        <a:ext cx="2851888" cy="1711133"/>
      </dsp:txXfrm>
    </dsp:sp>
    <dsp:sp modelId="{969CE716-0B98-4C72-83DA-87733FBB1266}">
      <dsp:nvSpPr>
        <dsp:cNvPr id="0" name=""/>
        <dsp:cNvSpPr/>
      </dsp:nvSpPr>
      <dsp:spPr>
        <a:xfrm>
          <a:off x="6274155" y="489955"/>
          <a:ext cx="2851888" cy="1711133"/>
        </a:xfrm>
        <a:prstGeom prst="rect">
          <a:avLst/>
        </a:prstGeom>
        <a:solidFill>
          <a:schemeClr val="accent5">
            <a:hueOff val="-2703417"/>
            <a:satOff val="-6968"/>
            <a:lumOff val="-470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Repeated measures designs </a:t>
          </a:r>
          <a:endParaRPr lang="en-US" sz="2800" kern="1200" dirty="0"/>
        </a:p>
      </dsp:txBody>
      <dsp:txXfrm>
        <a:off x="6274155" y="489955"/>
        <a:ext cx="2851888" cy="1711133"/>
      </dsp:txXfrm>
    </dsp:sp>
    <dsp:sp modelId="{48C05BBA-8945-4B3A-966F-A3EA86E2F707}">
      <dsp:nvSpPr>
        <dsp:cNvPr id="0" name=""/>
        <dsp:cNvSpPr/>
      </dsp:nvSpPr>
      <dsp:spPr>
        <a:xfrm>
          <a:off x="0" y="2486277"/>
          <a:ext cx="2851888" cy="1711133"/>
        </a:xfrm>
        <a:prstGeom prst="rect">
          <a:avLst/>
        </a:prstGeom>
        <a:solidFill>
          <a:schemeClr val="accent5">
            <a:hueOff val="-4055126"/>
            <a:satOff val="-10451"/>
            <a:lumOff val="-705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Within-subjects designs</a:t>
          </a:r>
          <a:endParaRPr lang="en-US" sz="2800" kern="1200" dirty="0"/>
        </a:p>
      </dsp:txBody>
      <dsp:txXfrm>
        <a:off x="0" y="2486277"/>
        <a:ext cx="2851888" cy="1711133"/>
      </dsp:txXfrm>
    </dsp:sp>
    <dsp:sp modelId="{C685994A-B0D1-4954-A23F-D0AD421C2284}">
      <dsp:nvSpPr>
        <dsp:cNvPr id="0" name=""/>
        <dsp:cNvSpPr/>
      </dsp:nvSpPr>
      <dsp:spPr>
        <a:xfrm>
          <a:off x="3137077" y="2486277"/>
          <a:ext cx="2851888" cy="1711133"/>
        </a:xfrm>
        <a:prstGeom prst="rect">
          <a:avLst/>
        </a:prstGeom>
        <a:solidFill>
          <a:schemeClr val="accent5">
            <a:hueOff val="-5406834"/>
            <a:satOff val="-13935"/>
            <a:lumOff val="-941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Between-subjects designs</a:t>
          </a:r>
          <a:endParaRPr lang="en-US" sz="2800" kern="1200" dirty="0"/>
        </a:p>
      </dsp:txBody>
      <dsp:txXfrm>
        <a:off x="3137077" y="2486277"/>
        <a:ext cx="2851888" cy="1711133"/>
      </dsp:txXfrm>
    </dsp:sp>
    <dsp:sp modelId="{8646E23C-14E5-4B3F-B526-26BE151A95F6}">
      <dsp:nvSpPr>
        <dsp:cNvPr id="0" name=""/>
        <dsp:cNvSpPr/>
      </dsp:nvSpPr>
      <dsp:spPr>
        <a:xfrm>
          <a:off x="6274155" y="2486277"/>
          <a:ext cx="2851888" cy="1711133"/>
        </a:xfrm>
        <a:prstGeom prst="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Regression designs</a:t>
          </a:r>
          <a:endParaRPr lang="en-US" sz="2800" kern="1200" dirty="0"/>
        </a:p>
      </dsp:txBody>
      <dsp:txXfrm>
        <a:off x="6274155" y="2486277"/>
        <a:ext cx="2851888" cy="171113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8EDEADA-8110-4BA5-860D-8B0791B3F60C}">
      <dsp:nvSpPr>
        <dsp:cNvPr id="0" name=""/>
        <dsp:cNvSpPr/>
      </dsp:nvSpPr>
      <dsp:spPr>
        <a:xfrm>
          <a:off x="0" y="4375530"/>
          <a:ext cx="8928992" cy="1209997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7584" tIns="227584" rIns="227584" bIns="227584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Need to check the required assumptions for each test you do!</a:t>
          </a:r>
          <a:endParaRPr lang="en-US" sz="3200" kern="1200" dirty="0"/>
        </a:p>
      </dsp:txBody>
      <dsp:txXfrm>
        <a:off x="0" y="4375530"/>
        <a:ext cx="8928992" cy="1209997"/>
      </dsp:txXfrm>
    </dsp:sp>
    <dsp:sp modelId="{A6A465D5-6747-4EF0-B36F-5BA2D34AB01C}">
      <dsp:nvSpPr>
        <dsp:cNvPr id="0" name=""/>
        <dsp:cNvSpPr/>
      </dsp:nvSpPr>
      <dsp:spPr>
        <a:xfrm rot="10800000">
          <a:off x="0" y="2923"/>
          <a:ext cx="8928992" cy="4412719"/>
        </a:xfrm>
        <a:prstGeom prst="upArrowCallou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7584" tIns="227584" rIns="227584" bIns="227584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Every statistical test has assumptions that need to be met </a:t>
          </a:r>
          <a:endParaRPr lang="en-US" sz="3200" kern="1200" dirty="0"/>
        </a:p>
      </dsp:txBody>
      <dsp:txXfrm rot="-10800000">
        <a:off x="0" y="2923"/>
        <a:ext cx="8928992" cy="1548864"/>
      </dsp:txXfrm>
    </dsp:sp>
    <dsp:sp modelId="{7736F277-E4B1-4BE7-BB8A-C915F618C3A6}">
      <dsp:nvSpPr>
        <dsp:cNvPr id="0" name=""/>
        <dsp:cNvSpPr/>
      </dsp:nvSpPr>
      <dsp:spPr>
        <a:xfrm>
          <a:off x="4359" y="1538554"/>
          <a:ext cx="2973424" cy="1345870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25400" rIns="14224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Validity of conclusions depend on appropriate analysis and assumptions being satisfied</a:t>
          </a:r>
          <a:endParaRPr lang="en-US" sz="2000" kern="1200" dirty="0"/>
        </a:p>
      </dsp:txBody>
      <dsp:txXfrm>
        <a:off x="4359" y="1538554"/>
        <a:ext cx="2973424" cy="1345870"/>
      </dsp:txXfrm>
    </dsp:sp>
    <dsp:sp modelId="{6920CB61-E0F6-44CF-B34B-2F517A476BC6}">
      <dsp:nvSpPr>
        <dsp:cNvPr id="0" name=""/>
        <dsp:cNvSpPr/>
      </dsp:nvSpPr>
      <dsp:spPr>
        <a:xfrm>
          <a:off x="2977783" y="1551788"/>
          <a:ext cx="2973424" cy="1319403"/>
        </a:xfrm>
        <a:prstGeom prst="rect">
          <a:avLst/>
        </a:prstGeom>
        <a:solidFill>
          <a:schemeClr val="accent5">
            <a:tint val="40000"/>
            <a:alpha val="90000"/>
            <a:hueOff val="-3369881"/>
            <a:satOff val="-11416"/>
            <a:lumOff val="-1464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688" tIns="30480" rIns="170688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Analyses are only robust if not affected by violation of assumptions</a:t>
          </a:r>
          <a:endParaRPr lang="en-US" sz="2400" kern="1200" dirty="0"/>
        </a:p>
      </dsp:txBody>
      <dsp:txXfrm>
        <a:off x="2977783" y="1551788"/>
        <a:ext cx="2973424" cy="1319403"/>
      </dsp:txXfrm>
    </dsp:sp>
    <dsp:sp modelId="{EC1C72B6-EFF6-44A8-B432-278EE4631324}">
      <dsp:nvSpPr>
        <dsp:cNvPr id="0" name=""/>
        <dsp:cNvSpPr/>
      </dsp:nvSpPr>
      <dsp:spPr>
        <a:xfrm>
          <a:off x="5951208" y="1551788"/>
          <a:ext cx="2973424" cy="1319403"/>
        </a:xfrm>
        <a:prstGeom prst="rect">
          <a:avLst/>
        </a:prstGeom>
        <a:solidFill>
          <a:schemeClr val="accent5">
            <a:tint val="40000"/>
            <a:alpha val="90000"/>
            <a:hueOff val="-6739762"/>
            <a:satOff val="-22832"/>
            <a:lumOff val="-2928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688" tIns="30480" rIns="170688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Sample size and power are important aspects of “robustness”</a:t>
          </a:r>
          <a:endParaRPr lang="en-US" sz="2400" kern="1200" dirty="0"/>
        </a:p>
      </dsp:txBody>
      <dsp:txXfrm>
        <a:off x="5951208" y="1551788"/>
        <a:ext cx="2973424" cy="131940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32B729E-FFC6-47AD-8D01-1DC82B48B9FB}">
      <dsp:nvSpPr>
        <dsp:cNvPr id="0" name=""/>
        <dsp:cNvSpPr/>
      </dsp:nvSpPr>
      <dsp:spPr>
        <a:xfrm>
          <a:off x="562987" y="630179"/>
          <a:ext cx="1578375" cy="157837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3C73A86-3AA9-491B-A2AC-F97A6508518A}">
      <dsp:nvSpPr>
        <dsp:cNvPr id="0" name=""/>
        <dsp:cNvSpPr/>
      </dsp:nvSpPr>
      <dsp:spPr>
        <a:xfrm>
          <a:off x="899363" y="966554"/>
          <a:ext cx="905625" cy="90562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56B8DD-9125-483E-944B-9802DA9609E5}">
      <dsp:nvSpPr>
        <dsp:cNvPr id="0" name=""/>
        <dsp:cNvSpPr/>
      </dsp:nvSpPr>
      <dsp:spPr>
        <a:xfrm>
          <a:off x="58425" y="2447930"/>
          <a:ext cx="2587500" cy="23944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000" b="1" kern="1200" dirty="0"/>
            <a:t>Some studies include more than one type of analysis that include both simple and complex analysis </a:t>
          </a:r>
          <a:endParaRPr lang="en-US" sz="2000" b="1" kern="1200" dirty="0"/>
        </a:p>
      </dsp:txBody>
      <dsp:txXfrm>
        <a:off x="58425" y="2447930"/>
        <a:ext cx="2587500" cy="2394497"/>
      </dsp:txXfrm>
    </dsp:sp>
    <dsp:sp modelId="{21D8E6CB-F56B-4054-99A8-809CC4C98380}">
      <dsp:nvSpPr>
        <dsp:cNvPr id="0" name=""/>
        <dsp:cNvSpPr/>
      </dsp:nvSpPr>
      <dsp:spPr>
        <a:xfrm>
          <a:off x="3603300" y="756304"/>
          <a:ext cx="1578375" cy="157837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70DD6D7-C181-4755-8455-F481C40F38F1}">
      <dsp:nvSpPr>
        <dsp:cNvPr id="0" name=""/>
        <dsp:cNvSpPr/>
      </dsp:nvSpPr>
      <dsp:spPr>
        <a:xfrm>
          <a:off x="3939675" y="1092679"/>
          <a:ext cx="905625" cy="90562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863E129-81BB-4101-8974-8ADD3800F532}">
      <dsp:nvSpPr>
        <dsp:cNvPr id="0" name=""/>
        <dsp:cNvSpPr/>
      </dsp:nvSpPr>
      <dsp:spPr>
        <a:xfrm>
          <a:off x="3098738" y="2826304"/>
          <a:ext cx="2587500" cy="189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300" b="1" kern="1200" dirty="0"/>
            <a:t>May have multiple hypotheses</a:t>
          </a:r>
          <a:endParaRPr lang="en-US" sz="2300" b="1" kern="1200" dirty="0"/>
        </a:p>
      </dsp:txBody>
      <dsp:txXfrm>
        <a:off x="3098738" y="2826304"/>
        <a:ext cx="2587500" cy="1890000"/>
      </dsp:txXfrm>
    </dsp:sp>
    <dsp:sp modelId="{39CD9E54-37B8-46F5-8F4A-0BF6EBC024E9}">
      <dsp:nvSpPr>
        <dsp:cNvPr id="0" name=""/>
        <dsp:cNvSpPr/>
      </dsp:nvSpPr>
      <dsp:spPr>
        <a:xfrm>
          <a:off x="6643613" y="756304"/>
          <a:ext cx="1578375" cy="157837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70C7455-A657-427E-B6F3-45B3F3AB43C3}">
      <dsp:nvSpPr>
        <dsp:cNvPr id="0" name=""/>
        <dsp:cNvSpPr/>
      </dsp:nvSpPr>
      <dsp:spPr>
        <a:xfrm>
          <a:off x="6979988" y="1092679"/>
          <a:ext cx="905625" cy="90562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7F043B-4ADA-400B-A8F6-FC42377FFCEF}">
      <dsp:nvSpPr>
        <dsp:cNvPr id="0" name=""/>
        <dsp:cNvSpPr/>
      </dsp:nvSpPr>
      <dsp:spPr>
        <a:xfrm>
          <a:off x="6139050" y="2826304"/>
          <a:ext cx="2587500" cy="189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300" b="1" kern="1200" dirty="0"/>
            <a:t>May need to do different things with the data at different stages</a:t>
          </a:r>
          <a:endParaRPr lang="en-US" sz="2300" b="1" kern="1200" dirty="0"/>
        </a:p>
      </dsp:txBody>
      <dsp:txXfrm>
        <a:off x="6139050" y="2826304"/>
        <a:ext cx="2587500" cy="189000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61A367D-37A7-45EF-8E36-8E4217D6F545}">
      <dsp:nvSpPr>
        <dsp:cNvPr id="0" name=""/>
        <dsp:cNvSpPr/>
      </dsp:nvSpPr>
      <dsp:spPr>
        <a:xfrm>
          <a:off x="0" y="311583"/>
          <a:ext cx="5328591" cy="50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F76B25C-1F50-4213-99E7-EDDD2BCC9B55}">
      <dsp:nvSpPr>
        <dsp:cNvPr id="0" name=""/>
        <dsp:cNvSpPr/>
      </dsp:nvSpPr>
      <dsp:spPr>
        <a:xfrm>
          <a:off x="266429" y="16383"/>
          <a:ext cx="3730014" cy="59040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86" tIns="0" rIns="140986" bIns="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Simple designs: </a:t>
          </a:r>
          <a:endParaRPr lang="en-US" sz="2800" kern="1200" dirty="0"/>
        </a:p>
      </dsp:txBody>
      <dsp:txXfrm>
        <a:off x="295250" y="45204"/>
        <a:ext cx="3672372" cy="532758"/>
      </dsp:txXfrm>
    </dsp:sp>
    <dsp:sp modelId="{4A5CFA12-8DE3-44B3-BDC7-8BDBF7328333}">
      <dsp:nvSpPr>
        <dsp:cNvPr id="0" name=""/>
        <dsp:cNvSpPr/>
      </dsp:nvSpPr>
      <dsp:spPr>
        <a:xfrm>
          <a:off x="0" y="1218783"/>
          <a:ext cx="5328591" cy="2709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-3379271"/>
              <a:satOff val="-8710"/>
              <a:lumOff val="-588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3558" tIns="416560" rIns="413558" bIns="170688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kern="1200" dirty="0"/>
            <a:t>Only allow exploration of differences between two variables (between groups, or over time)</a:t>
          </a:r>
          <a:endParaRPr lang="en-US" sz="2400" kern="1200" dirty="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kern="1200" dirty="0"/>
            <a:t>Cannot explore influence of other factors or variables</a:t>
          </a:r>
          <a:endParaRPr lang="en-US" sz="2400" kern="1200" dirty="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kern="1200" dirty="0"/>
            <a:t>Limited </a:t>
          </a:r>
          <a:endParaRPr lang="en-US" sz="2400" kern="1200" dirty="0"/>
        </a:p>
      </dsp:txBody>
      <dsp:txXfrm>
        <a:off x="0" y="1218783"/>
        <a:ext cx="5328591" cy="2709000"/>
      </dsp:txXfrm>
    </dsp:sp>
    <dsp:sp modelId="{476956A3-600C-4AF9-B3D9-8494CB84022F}">
      <dsp:nvSpPr>
        <dsp:cNvPr id="0" name=""/>
        <dsp:cNvSpPr/>
      </dsp:nvSpPr>
      <dsp:spPr>
        <a:xfrm>
          <a:off x="266429" y="923583"/>
          <a:ext cx="3730014" cy="590400"/>
        </a:xfrm>
        <a:prstGeom prst="roundRect">
          <a:avLst/>
        </a:prstGeom>
        <a:solidFill>
          <a:schemeClr val="accent5">
            <a:hueOff val="-3379271"/>
            <a:satOff val="-8710"/>
            <a:lumOff val="-588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86" tIns="0" rIns="140986" bIns="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T-tests</a:t>
          </a:r>
          <a:endParaRPr lang="en-US" sz="2800" kern="1200" dirty="0"/>
        </a:p>
      </dsp:txBody>
      <dsp:txXfrm>
        <a:off x="295250" y="952404"/>
        <a:ext cx="3672372" cy="532758"/>
      </dsp:txXfrm>
    </dsp:sp>
    <dsp:sp modelId="{1A11801A-510E-4009-8B6F-6863C9D5B5C6}">
      <dsp:nvSpPr>
        <dsp:cNvPr id="0" name=""/>
        <dsp:cNvSpPr/>
      </dsp:nvSpPr>
      <dsp:spPr>
        <a:xfrm>
          <a:off x="0" y="4330984"/>
          <a:ext cx="5328591" cy="239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-6758543"/>
              <a:satOff val="-17419"/>
              <a:lumOff val="-1176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3558" tIns="416560" rIns="413558" bIns="170688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kern="1200" dirty="0"/>
            <a:t>Associations between two variables</a:t>
          </a:r>
          <a:endParaRPr lang="en-US" sz="2400" kern="1200" dirty="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kern="1200" dirty="0"/>
            <a:t>Limited causality </a:t>
          </a:r>
          <a:endParaRPr lang="en-US" sz="2400" kern="1200" dirty="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kern="1200" dirty="0"/>
            <a:t>Cannot explore influence of other factor or variables </a:t>
          </a:r>
          <a:endParaRPr lang="en-US" sz="2400" kern="1200" dirty="0"/>
        </a:p>
      </dsp:txBody>
      <dsp:txXfrm>
        <a:off x="0" y="4330984"/>
        <a:ext cx="5328591" cy="2394000"/>
      </dsp:txXfrm>
    </dsp:sp>
    <dsp:sp modelId="{7DE3B6E7-DABF-49C0-A777-E35AA8165154}">
      <dsp:nvSpPr>
        <dsp:cNvPr id="0" name=""/>
        <dsp:cNvSpPr/>
      </dsp:nvSpPr>
      <dsp:spPr>
        <a:xfrm>
          <a:off x="266429" y="4035784"/>
          <a:ext cx="3730014" cy="590400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86" tIns="0" rIns="140986" bIns="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Correlations </a:t>
          </a:r>
          <a:endParaRPr lang="en-US" sz="2800" kern="1200" dirty="0"/>
        </a:p>
      </dsp:txBody>
      <dsp:txXfrm>
        <a:off x="295250" y="4064605"/>
        <a:ext cx="3672372" cy="532758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A096F5F-2089-45BA-87FE-29036D3BFD58}">
      <dsp:nvSpPr>
        <dsp:cNvPr id="0" name=""/>
        <dsp:cNvSpPr/>
      </dsp:nvSpPr>
      <dsp:spPr>
        <a:xfrm>
          <a:off x="0" y="722"/>
          <a:ext cx="9121006" cy="169029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1068A71-D1F5-4AC5-AC29-41F2FD709B24}">
      <dsp:nvSpPr>
        <dsp:cNvPr id="0" name=""/>
        <dsp:cNvSpPr/>
      </dsp:nvSpPr>
      <dsp:spPr>
        <a:xfrm>
          <a:off x="511313" y="381038"/>
          <a:ext cx="929661" cy="92966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CB74E6-2356-45A8-A183-18F0A11AFC5E}">
      <dsp:nvSpPr>
        <dsp:cNvPr id="0" name=""/>
        <dsp:cNvSpPr/>
      </dsp:nvSpPr>
      <dsp:spPr>
        <a:xfrm>
          <a:off x="1952289" y="722"/>
          <a:ext cx="7168716" cy="16902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8889" tIns="178889" rIns="178889" bIns="178889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/>
            <a:t>Choosing appropriate measures for your study is another vital aspect of study design</a:t>
          </a:r>
          <a:endParaRPr lang="en-US" sz="2500" b="1" kern="1200"/>
        </a:p>
      </dsp:txBody>
      <dsp:txXfrm>
        <a:off x="1952289" y="722"/>
        <a:ext cx="7168716" cy="1690294"/>
      </dsp:txXfrm>
    </dsp:sp>
    <dsp:sp modelId="{F0B3DD98-F9D2-4301-9CF2-22B8C76B7FBC}">
      <dsp:nvSpPr>
        <dsp:cNvPr id="0" name=""/>
        <dsp:cNvSpPr/>
      </dsp:nvSpPr>
      <dsp:spPr>
        <a:xfrm>
          <a:off x="0" y="2113589"/>
          <a:ext cx="9121006" cy="169029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27A5760-1A0E-42A8-BD68-8F31ECC29A51}">
      <dsp:nvSpPr>
        <dsp:cNvPr id="0" name=""/>
        <dsp:cNvSpPr/>
      </dsp:nvSpPr>
      <dsp:spPr>
        <a:xfrm>
          <a:off x="511313" y="2493906"/>
          <a:ext cx="929661" cy="92966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EC1CFB3-DD67-4811-8D58-B3BF3B1343CA}">
      <dsp:nvSpPr>
        <dsp:cNvPr id="0" name=""/>
        <dsp:cNvSpPr/>
      </dsp:nvSpPr>
      <dsp:spPr>
        <a:xfrm>
          <a:off x="1952289" y="2113589"/>
          <a:ext cx="7168716" cy="16902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8889" tIns="178889" rIns="178889" bIns="178889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 dirty="0"/>
            <a:t>Need to think carefully about what it is you want to measure (think about your operational definition!) and what the best way of measuring this is....</a:t>
          </a:r>
          <a:endParaRPr lang="en-US" sz="2500" b="1" kern="1200" dirty="0"/>
        </a:p>
      </dsp:txBody>
      <dsp:txXfrm>
        <a:off x="1952289" y="2113589"/>
        <a:ext cx="7168716" cy="1690294"/>
      </dsp:txXfrm>
    </dsp:sp>
    <dsp:sp modelId="{D5B05546-25E1-4F3F-8A96-022F6BC44C87}">
      <dsp:nvSpPr>
        <dsp:cNvPr id="0" name=""/>
        <dsp:cNvSpPr/>
      </dsp:nvSpPr>
      <dsp:spPr>
        <a:xfrm>
          <a:off x="0" y="4226457"/>
          <a:ext cx="9121006" cy="169029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EF8738F-3D40-4F4C-885F-4F209ECD05D4}">
      <dsp:nvSpPr>
        <dsp:cNvPr id="0" name=""/>
        <dsp:cNvSpPr/>
      </dsp:nvSpPr>
      <dsp:spPr>
        <a:xfrm>
          <a:off x="511313" y="4606773"/>
          <a:ext cx="929661" cy="92966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DBC3DB-3240-40EF-8C91-0E37B05A15A4}">
      <dsp:nvSpPr>
        <dsp:cNvPr id="0" name=""/>
        <dsp:cNvSpPr/>
      </dsp:nvSpPr>
      <dsp:spPr>
        <a:xfrm>
          <a:off x="1952289" y="4226457"/>
          <a:ext cx="7168716" cy="16902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8889" tIns="178889" rIns="178889" bIns="178889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 dirty="0"/>
            <a:t>Measures capturing psychological constructs are expected to be reliable and valid.</a:t>
          </a:r>
          <a:endParaRPr lang="en-US" sz="2500" b="1" kern="1200" dirty="0"/>
        </a:p>
      </dsp:txBody>
      <dsp:txXfrm>
        <a:off x="1952289" y="4226457"/>
        <a:ext cx="7168716" cy="1690294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12D5BBB-B6C5-4766-8C94-585C9F3B118D}">
      <dsp:nvSpPr>
        <dsp:cNvPr id="0" name=""/>
        <dsp:cNvSpPr/>
      </dsp:nvSpPr>
      <dsp:spPr>
        <a:xfrm>
          <a:off x="0" y="0"/>
          <a:ext cx="5340581" cy="182763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26B11A4-4B38-417E-A87C-3469FEEB7FF5}">
      <dsp:nvSpPr>
        <dsp:cNvPr id="0" name=""/>
        <dsp:cNvSpPr/>
      </dsp:nvSpPr>
      <dsp:spPr>
        <a:xfrm>
          <a:off x="572376" y="512431"/>
          <a:ext cx="1005201" cy="100520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FDC31A-2B01-4687-A900-F49F7D7A4BAD}">
      <dsp:nvSpPr>
        <dsp:cNvPr id="0" name=""/>
        <dsp:cNvSpPr/>
      </dsp:nvSpPr>
      <dsp:spPr>
        <a:xfrm>
          <a:off x="1687702" y="80389"/>
          <a:ext cx="3652878" cy="18276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3425" tIns="193425" rIns="193425" bIns="193425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b="1" kern="1200" dirty="0"/>
            <a:t>Key measurement concepts:</a:t>
          </a:r>
        </a:p>
      </dsp:txBody>
      <dsp:txXfrm>
        <a:off x="1687702" y="80389"/>
        <a:ext cx="3652878" cy="1827639"/>
      </dsp:txXfrm>
    </dsp:sp>
    <dsp:sp modelId="{5CA9D889-BEE9-4C81-9C8B-E7F012BADCFB}">
      <dsp:nvSpPr>
        <dsp:cNvPr id="0" name=""/>
        <dsp:cNvSpPr/>
      </dsp:nvSpPr>
      <dsp:spPr>
        <a:xfrm>
          <a:off x="0" y="2249688"/>
          <a:ext cx="5340581" cy="1827639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C8719B4-E0EE-4AD3-B2D1-DE1E23622F47}">
      <dsp:nvSpPr>
        <dsp:cNvPr id="0" name=""/>
        <dsp:cNvSpPr/>
      </dsp:nvSpPr>
      <dsp:spPr>
        <a:xfrm>
          <a:off x="256934" y="2695838"/>
          <a:ext cx="1005201" cy="100520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21535B4-E1D7-4B7A-941D-49756BFAA79E}">
      <dsp:nvSpPr>
        <dsp:cNvPr id="0" name=""/>
        <dsp:cNvSpPr/>
      </dsp:nvSpPr>
      <dsp:spPr>
        <a:xfrm>
          <a:off x="1091489" y="2249688"/>
          <a:ext cx="2403261" cy="18276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3425" tIns="193425" rIns="193425" bIns="193425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1" kern="1200" dirty="0"/>
            <a:t>Reliability</a:t>
          </a:r>
        </a:p>
      </dsp:txBody>
      <dsp:txXfrm>
        <a:off x="1091489" y="2249688"/>
        <a:ext cx="2403261" cy="1827639"/>
      </dsp:txXfrm>
    </dsp:sp>
    <dsp:sp modelId="{F3C40BE0-0FA5-4A02-A818-2CFDC5C65CE5}">
      <dsp:nvSpPr>
        <dsp:cNvPr id="0" name=""/>
        <dsp:cNvSpPr/>
      </dsp:nvSpPr>
      <dsp:spPr>
        <a:xfrm>
          <a:off x="3162591" y="2249688"/>
          <a:ext cx="2249614" cy="18276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3425" tIns="193425" rIns="193425" bIns="193425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kern="1200" dirty="0"/>
            <a:t>Is the measure consistent and stable over time?</a:t>
          </a:r>
        </a:p>
      </dsp:txBody>
      <dsp:txXfrm>
        <a:off x="3162591" y="2249688"/>
        <a:ext cx="2249614" cy="1827639"/>
      </dsp:txXfrm>
    </dsp:sp>
    <dsp:sp modelId="{57140228-1345-4A41-B57E-37F426340DE6}">
      <dsp:nvSpPr>
        <dsp:cNvPr id="0" name=""/>
        <dsp:cNvSpPr/>
      </dsp:nvSpPr>
      <dsp:spPr>
        <a:xfrm>
          <a:off x="0" y="4589443"/>
          <a:ext cx="5340581" cy="1827639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31CAE23-6B02-4A0B-B602-32176315CD4B}">
      <dsp:nvSpPr>
        <dsp:cNvPr id="0" name=""/>
        <dsp:cNvSpPr/>
      </dsp:nvSpPr>
      <dsp:spPr>
        <a:xfrm>
          <a:off x="63442" y="4986228"/>
          <a:ext cx="1005201" cy="100520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B283C29-CED8-4079-8E83-D957230A240F}">
      <dsp:nvSpPr>
        <dsp:cNvPr id="0" name=""/>
        <dsp:cNvSpPr/>
      </dsp:nvSpPr>
      <dsp:spPr>
        <a:xfrm>
          <a:off x="925472" y="4589443"/>
          <a:ext cx="2403261" cy="18276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3425" tIns="193425" rIns="193425" bIns="193425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1" kern="1200" dirty="0"/>
            <a:t>Validity</a:t>
          </a:r>
        </a:p>
      </dsp:txBody>
      <dsp:txXfrm>
        <a:off x="925472" y="4589443"/>
        <a:ext cx="2403261" cy="1827639"/>
      </dsp:txXfrm>
    </dsp:sp>
    <dsp:sp modelId="{1128EC15-D775-45F9-AB45-45C4114C5F90}">
      <dsp:nvSpPr>
        <dsp:cNvPr id="0" name=""/>
        <dsp:cNvSpPr/>
      </dsp:nvSpPr>
      <dsp:spPr>
        <a:xfrm>
          <a:off x="2507672" y="4589443"/>
          <a:ext cx="2973636" cy="18276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3425" tIns="193425" rIns="193425" bIns="193425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Is it an accurate and precise measure i.e., does it measure what it claims to measure?</a:t>
          </a:r>
        </a:p>
      </dsp:txBody>
      <dsp:txXfrm>
        <a:off x="2507672" y="4589443"/>
        <a:ext cx="2973636" cy="182763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F4C9098-56F6-4C9D-8ECB-09EBB51F7973}" type="datetimeFigureOut">
              <a:rPr lang="en-GB" smtClean="0"/>
              <a:t>02/10/2022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4A88948-DC6B-4A55-BD08-C4AF9603F0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410499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38E9A04-FD9C-420F-9198-C56239742D8E}" type="datetimeFigureOut">
              <a:rPr lang="en-GB" smtClean="0"/>
              <a:t>02/10/2022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65225" y="1241425"/>
            <a:ext cx="4467225" cy="3349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450" y="4776788"/>
            <a:ext cx="5438775" cy="390842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49688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A7B3A46-7526-4B23-A951-265FA365C2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45129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3251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  <p:sp>
        <p:nvSpPr>
          <p:cNvPr id="5325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1F5BE82-0172-4109-95A4-75658D461D67}" type="slidenum">
              <a:rPr lang="en-GB" smtClean="0">
                <a:solidFill>
                  <a:prstClr val="black"/>
                </a:solidFill>
              </a:rPr>
              <a:pPr/>
              <a:t>2</a:t>
            </a:fld>
            <a:endParaRPr lang="en-GB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3837383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228F38-358C-B985-B839-C07EBF02AEC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0CCF7C1-E859-4BA1-164D-1D3AFB313F0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C46768-64DA-66B1-C459-904CEA0083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2BF599-C95D-2D51-F041-58E107F7F4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A5D851-8942-2B00-1D6C-B20BA6BF45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fld id="{18BD1F64-6B32-45EF-ADE2-BC6CC2811B8B}" type="slidenum">
              <a:rPr lang="en-US" altLang="en-US" smtClean="0">
                <a:solidFill>
                  <a:srgbClr val="000000"/>
                </a:solidFill>
                <a:ea typeface="MS PGothic" pitchFamily="34" charset="-128"/>
              </a:rPr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en-US" altLang="en-US">
              <a:solidFill>
                <a:srgbClr val="000000"/>
              </a:solidFill>
              <a:ea typeface="MS PGothic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9289840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1F2C96-C4CD-FF52-5F1C-628A76CAB4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1311C2-862C-FAFE-56C2-388F1398FA8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DBAD09-E191-AA6E-7A09-BCD667F537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CF9A03-A2F5-D645-86B2-177A605AB8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3F16B3-EC43-DD41-C056-97FF8E854E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fld id="{18BD1F64-6B32-45EF-ADE2-BC6CC2811B8B}" type="slidenum">
              <a:rPr lang="en-US" altLang="en-US" smtClean="0">
                <a:solidFill>
                  <a:srgbClr val="000000"/>
                </a:solidFill>
                <a:ea typeface="MS PGothic" pitchFamily="34" charset="-128"/>
              </a:rPr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en-US" altLang="en-US">
              <a:solidFill>
                <a:srgbClr val="000000"/>
              </a:solidFill>
              <a:ea typeface="MS PGothic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2547056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3EDE63-053F-F86E-A842-593D707CFD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902D124-0B23-FB13-B6DB-2407FCB3749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61AEF3-EA7D-DDEC-76F1-45C3970D8B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376EF5-942B-E556-5F31-7BB1AEC338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276719-2761-3D50-7CFD-CCB015DE3D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fld id="{18BD1F64-6B32-45EF-ADE2-BC6CC2811B8B}" type="slidenum">
              <a:rPr lang="en-US" altLang="en-US" smtClean="0">
                <a:solidFill>
                  <a:srgbClr val="000000"/>
                </a:solidFill>
                <a:ea typeface="MS PGothic" pitchFamily="34" charset="-128"/>
              </a:rPr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en-US" altLang="en-US">
              <a:solidFill>
                <a:srgbClr val="000000"/>
              </a:solidFill>
              <a:ea typeface="MS PGothic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0859259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0EF717-8DFD-1D87-87F4-CCFBBA1284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C4CE25-1F99-C58C-5690-9EF71FED01A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121F92F-B4F8-391B-3B82-96E95B98DFE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1476570-2150-A25E-8D0C-5A2B9E82DF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0CB804-E34D-9E5F-BB95-914E5DE5EE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A0BBD5-1AEF-AE7D-89B4-29DB10A22B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fld id="{18BD1F64-6B32-45EF-ADE2-BC6CC2811B8B}" type="slidenum">
              <a:rPr lang="en-US" altLang="en-US" smtClean="0">
                <a:solidFill>
                  <a:srgbClr val="000000"/>
                </a:solidFill>
                <a:ea typeface="MS PGothic" pitchFamily="34" charset="-128"/>
              </a:rPr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en-US" altLang="en-US">
              <a:solidFill>
                <a:srgbClr val="000000"/>
              </a:solidFill>
              <a:ea typeface="MS PGothic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8462202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2CE884-D794-36A6-3AFF-61B92C6046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BF0535F-ED91-21CB-3BA5-86581A6E3D5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EC8B238-5289-D459-6C95-0F226CBA91B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1AAB9A7-4EAB-9277-1E8F-074F63AAFE4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A32A94D-7D00-179C-2D07-3071786D27A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0535DAD-C653-2A82-5A60-EE13D84FD3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3526455-E1DC-FBB7-9D7B-A3347F9CD5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5E99545-9557-B01A-A120-AEEB18F527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fld id="{18BD1F64-6B32-45EF-ADE2-BC6CC2811B8B}" type="slidenum">
              <a:rPr lang="en-US" altLang="en-US" smtClean="0">
                <a:solidFill>
                  <a:srgbClr val="000000"/>
                </a:solidFill>
                <a:ea typeface="MS PGothic" pitchFamily="34" charset="-128"/>
              </a:rPr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en-US" altLang="en-US">
              <a:solidFill>
                <a:srgbClr val="000000"/>
              </a:solidFill>
              <a:ea typeface="MS PGothic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1903534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A6A926-94E9-5D02-F737-77BB910EEE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78D1D99-B86E-ADAA-839B-7C1AD46913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A90BBAA-42E6-DD51-037E-DFFA4645BD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C29A196-4A0F-F4D1-035B-9BD1D5B09E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fld id="{18BD1F64-6B32-45EF-ADE2-BC6CC2811B8B}" type="slidenum">
              <a:rPr lang="en-US" altLang="en-US" smtClean="0">
                <a:solidFill>
                  <a:srgbClr val="000000"/>
                </a:solidFill>
                <a:ea typeface="MS PGothic" pitchFamily="34" charset="-128"/>
              </a:rPr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en-US" altLang="en-US">
              <a:solidFill>
                <a:srgbClr val="000000"/>
              </a:solidFill>
              <a:ea typeface="MS PGothic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5911150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8C68307-6630-F4B6-ED5F-1A945CC39C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7C6F3FE-9A5F-F501-1129-ED9CD79AD1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F7C196A-B592-3408-7DF9-A2367BCD71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fld id="{18BD1F64-6B32-45EF-ADE2-BC6CC2811B8B}" type="slidenum">
              <a:rPr lang="en-US" altLang="en-US" smtClean="0">
                <a:solidFill>
                  <a:srgbClr val="000000"/>
                </a:solidFill>
                <a:ea typeface="MS PGothic" pitchFamily="34" charset="-128"/>
              </a:rPr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en-US" altLang="en-US">
              <a:solidFill>
                <a:srgbClr val="000000"/>
              </a:solidFill>
              <a:ea typeface="MS PGothic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3163745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DF2589-10C5-033C-A1A4-1603D2A487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81E29D-F28E-402E-52CF-C4E27C242F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C11836A-9C95-FC94-F987-9591F2536A0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8B541A0-2C8B-752E-3EC1-739C2D9B1D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F04AD26-A15A-9FA2-48DA-9C56FCD947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3B5C7F-32BF-D1FA-577B-7968398E2C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fld id="{18BD1F64-6B32-45EF-ADE2-BC6CC2811B8B}" type="slidenum">
              <a:rPr lang="en-US" altLang="en-US" smtClean="0">
                <a:solidFill>
                  <a:srgbClr val="000000"/>
                </a:solidFill>
                <a:ea typeface="MS PGothic" pitchFamily="34" charset="-128"/>
              </a:rPr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en-US" altLang="en-US">
              <a:solidFill>
                <a:srgbClr val="000000"/>
              </a:solidFill>
              <a:ea typeface="MS PGothic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2241822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135C1B-DE2C-009D-8A75-094BB4CFAD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8EB7F7F-DEF8-E63E-3922-DA2B02B5A9E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1B4607F-D83B-81F5-D97A-96B1EA358AC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788B03B-1FF7-6EAB-D86D-894766E7B6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82521AC-C00A-2272-E0E2-D565EAECE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D46ADA1-A4E5-7BC6-9C38-39CDBBBBC1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fld id="{18BD1F64-6B32-45EF-ADE2-BC6CC2811B8B}" type="slidenum">
              <a:rPr lang="en-US" altLang="en-US" smtClean="0">
                <a:solidFill>
                  <a:srgbClr val="000000"/>
                </a:solidFill>
                <a:ea typeface="MS PGothic" pitchFamily="34" charset="-128"/>
              </a:rPr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en-US" altLang="en-US">
              <a:solidFill>
                <a:srgbClr val="000000"/>
              </a:solidFill>
              <a:ea typeface="MS PGothic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0254027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1A5D57-F978-9713-9507-ECAA3BAD18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B8AD742-169A-3ED1-2B09-7BF5D6DAE89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93D1D1-DE81-EABB-26EA-CCB98E96E2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97E400-0612-028C-E1BE-FCE4CE84F4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79093C-C776-ADB2-A599-BBBCA5FF1F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fld id="{18BD1F64-6B32-45EF-ADE2-BC6CC2811B8B}" type="slidenum">
              <a:rPr lang="en-US" altLang="en-US" smtClean="0">
                <a:solidFill>
                  <a:srgbClr val="000000"/>
                </a:solidFill>
                <a:ea typeface="MS PGothic" pitchFamily="34" charset="-128"/>
              </a:rPr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en-US" altLang="en-US">
              <a:solidFill>
                <a:srgbClr val="000000"/>
              </a:solidFill>
              <a:ea typeface="MS PGothic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0532334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38111B2-2059-36EC-4AC6-5BB8D0A1180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971C8DA-0B58-66CB-0CE2-949BB02C780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6F7E99-A87C-52E5-004E-25B75BF36E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DD1565D-7100-195F-8C5F-ADE7A13E8F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35CCEC-F4FE-0364-3455-A07B851F9D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fld id="{18BD1F64-6B32-45EF-ADE2-BC6CC2811B8B}" type="slidenum">
              <a:rPr lang="en-US" altLang="en-US" smtClean="0">
                <a:solidFill>
                  <a:srgbClr val="000000"/>
                </a:solidFill>
                <a:ea typeface="MS PGothic" pitchFamily="34" charset="-128"/>
              </a:rPr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en-US" altLang="en-US">
              <a:solidFill>
                <a:srgbClr val="000000"/>
              </a:solidFill>
              <a:ea typeface="MS PGothic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41470297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A48818C-9581-F555-BF1E-6ED3B41A7E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D5323E0-2128-6F96-88E1-0CF319E6B2E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E3B0BB-8A73-812D-0443-2168461FC5A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152B88-7950-51F3-EFCE-174BC0B0AD2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512D5D-9296-B12C-D553-0E1E47B2A55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fld id="{18BD1F64-6B32-45EF-ADE2-BC6CC2811B8B}" type="slidenum">
              <a:rPr lang="en-US" altLang="en-US" smtClean="0">
                <a:solidFill>
                  <a:srgbClr val="000000"/>
                </a:solidFill>
                <a:ea typeface="MS PGothic" pitchFamily="34" charset="-128"/>
              </a:rPr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en-US" altLang="en-US">
              <a:solidFill>
                <a:srgbClr val="000000"/>
              </a:solidFill>
              <a:ea typeface="MS PGothic" pitchFamily="34" charset="-128"/>
            </a:endParaRPr>
          </a:p>
        </p:txBody>
      </p:sp>
      <p:pic>
        <p:nvPicPr>
          <p:cNvPr id="7" name="Picture 2" descr="Slide-master-white2013.jpg">
            <a:extLst>
              <a:ext uri="{FF2B5EF4-FFF2-40B4-BE49-F238E27FC236}">
                <a16:creationId xmlns:a16="http://schemas.microsoft.com/office/drawing/2014/main" id="{BF05D14D-8D2A-E2DF-CD5B-D4B874C04E4A}"/>
              </a:ext>
            </a:extLst>
          </p:cNvPr>
          <p:cNvPicPr>
            <a:picLocks noChangeAspect="1"/>
          </p:cNvPicPr>
          <p:nvPr userDrawn="1"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018836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sv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391" name="Rectangle 15390">
            <a:extLst>
              <a:ext uri="{FF2B5EF4-FFF2-40B4-BE49-F238E27FC236}">
                <a16:creationId xmlns:a16="http://schemas.microsoft.com/office/drawing/2014/main" id="{4522B21E-B2B9-4C72-9A71-C87EFD1374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393" name="Rectangle 15392">
            <a:extLst>
              <a:ext uri="{FF2B5EF4-FFF2-40B4-BE49-F238E27FC236}">
                <a16:creationId xmlns:a16="http://schemas.microsoft.com/office/drawing/2014/main" id="{5EB7D2A2-F448-44D4-938C-DC84CBCB3B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9144000" cy="4412583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395" name="Rectangle 15394">
            <a:extLst>
              <a:ext uri="{FF2B5EF4-FFF2-40B4-BE49-F238E27FC236}">
                <a16:creationId xmlns:a16="http://schemas.microsoft.com/office/drawing/2014/main" id="{871AEA07-1E14-44B4-8E55-64EF049CD6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7348" y="551962"/>
            <a:ext cx="8249304" cy="4618549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361" name="Title 5"/>
          <p:cNvSpPr>
            <a:spLocks noGrp="1"/>
          </p:cNvSpPr>
          <p:nvPr>
            <p:ph type="ctrTitle"/>
          </p:nvPr>
        </p:nvSpPr>
        <p:spPr>
          <a:xfrm>
            <a:off x="447347" y="1159350"/>
            <a:ext cx="8249304" cy="4015968"/>
          </a:xfrm>
        </p:spPr>
        <p:txBody>
          <a:bodyPr anchor="ctr">
            <a:normAutofit fontScale="90000"/>
          </a:bodyPr>
          <a:lstStyle/>
          <a:p>
            <a:r>
              <a:rPr lang="en-US" altLang="en-US" sz="4900" b="1" dirty="0"/>
              <a:t>Empirical Project Lecture</a:t>
            </a:r>
            <a:br>
              <a:rPr lang="en-US" altLang="en-US" sz="4900" b="1" dirty="0"/>
            </a:br>
            <a:r>
              <a:rPr lang="en-US" altLang="en-US" sz="4900" b="1" dirty="0"/>
              <a:t> </a:t>
            </a:r>
            <a:br>
              <a:rPr lang="en-US" altLang="en-US" sz="4900" b="1" dirty="0"/>
            </a:br>
            <a:r>
              <a:rPr lang="en-US" altLang="en-US" sz="4900" b="1"/>
              <a:t>Design Choices and Data </a:t>
            </a:r>
            <a:r>
              <a:rPr lang="en-US" altLang="en-US" sz="4900" b="1" dirty="0"/>
              <a:t>Refresher</a:t>
            </a:r>
            <a:br>
              <a:rPr lang="en-US" altLang="en-US" sz="4000" b="1" dirty="0"/>
            </a:br>
            <a:br>
              <a:rPr lang="en-US" altLang="en-US" sz="4000" b="1" dirty="0"/>
            </a:br>
            <a:br>
              <a:rPr lang="en-US" altLang="en-US" sz="4000" b="1" dirty="0"/>
            </a:br>
            <a:endParaRPr lang="en-US" altLang="en-US" sz="4000" b="1" dirty="0"/>
          </a:p>
        </p:txBody>
      </p:sp>
      <p:cxnSp>
        <p:nvCxnSpPr>
          <p:cNvPr id="15397" name="Straight Connector 15396">
            <a:extLst>
              <a:ext uri="{FF2B5EF4-FFF2-40B4-BE49-F238E27FC236}">
                <a16:creationId xmlns:a16="http://schemas.microsoft.com/office/drawing/2014/main" id="{F7C8EA93-3210-4C62-99E9-153C275E3A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447348" y="6354708"/>
            <a:ext cx="8250174" cy="0"/>
          </a:xfrm>
          <a:prstGeom prst="line">
            <a:avLst/>
          </a:prstGeom>
          <a:ln w="10160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Rectangle 3"/>
          <p:cNvSpPr/>
          <p:nvPr/>
        </p:nvSpPr>
        <p:spPr>
          <a:xfrm>
            <a:off x="4450813" y="3244334"/>
            <a:ext cx="2423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>
                <a:solidFill>
                  <a:srgbClr val="000000"/>
                </a:solidFill>
                <a:latin typeface="Times New Roman" panose="02020603050405020304" pitchFamily="18" charset="0"/>
              </a:rPr>
              <a:t> </a:t>
            </a:r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4450813" y="3244334"/>
            <a:ext cx="2423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>
                <a:solidFill>
                  <a:srgbClr val="000000"/>
                </a:solidFill>
                <a:latin typeface="Times New Roman" panose="02020603050405020304" pitchFamily="18" charset="0"/>
              </a:rPr>
              <a:t> 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7800397"/>
      </p:ext>
    </p:extLst>
  </p:cSld>
  <p:clrMapOvr>
    <a:masterClrMapping/>
  </p:clrMapOvr>
  <p:transition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0296" name="Rectangle 140295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40298" name="Group 140297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216597"/>
            <a:ext cx="548639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40299" name="Rectangle 140298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0300" name="Rectangle 140299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0301" name="Rectangle 140300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0303" name="Rectangle 140302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0059" y="613954"/>
            <a:ext cx="8180615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0291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782723" y="809898"/>
            <a:ext cx="7457037" cy="155448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 fontAlgn="auto">
              <a:spcAft>
                <a:spcPts val="0"/>
              </a:spcAft>
              <a:defRPr/>
            </a:pPr>
            <a:r>
              <a:rPr lang="en-US" sz="48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Recap: Planning research…..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59145" y="2704014"/>
            <a:ext cx="8905343" cy="3781298"/>
          </a:xfr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 marL="609600" indent="-228600" defTabSz="914400"/>
            <a:r>
              <a:rPr lang="en-US" sz="2600" dirty="0"/>
              <a:t>Steps in the research process</a:t>
            </a:r>
          </a:p>
          <a:p>
            <a:pPr marL="990600" lvl="1" indent="-228600" defTabSz="914400"/>
            <a:endParaRPr lang="en-US" sz="2600" dirty="0"/>
          </a:p>
          <a:p>
            <a:pPr marL="990600" lvl="1" indent="-228600" defTabSz="914400"/>
            <a:r>
              <a:rPr lang="en-US" sz="2600" dirty="0"/>
              <a:t> Find an idea</a:t>
            </a:r>
          </a:p>
          <a:p>
            <a:pPr marL="990600" lvl="1" indent="-228600" defTabSz="914400"/>
            <a:r>
              <a:rPr lang="en-US" sz="2600" b="1" dirty="0"/>
              <a:t> Convert into a specific research question/hypothesis </a:t>
            </a:r>
          </a:p>
          <a:p>
            <a:pPr marL="990600" lvl="1" indent="-228600" defTabSz="914400"/>
            <a:r>
              <a:rPr lang="en-US" sz="2600" b="1" dirty="0"/>
              <a:t> Define and measure variables</a:t>
            </a:r>
          </a:p>
          <a:p>
            <a:pPr marL="990600" lvl="1" indent="-228600" defTabSz="914400"/>
            <a:r>
              <a:rPr lang="en-US" sz="2600" dirty="0"/>
              <a:t> Identify participants</a:t>
            </a:r>
          </a:p>
          <a:p>
            <a:pPr marL="990600" lvl="1" indent="-228600" defTabSz="914400"/>
            <a:r>
              <a:rPr lang="en-US" sz="2600" dirty="0"/>
              <a:t> Select a strategy &amp; design</a:t>
            </a:r>
          </a:p>
          <a:p>
            <a:pPr marL="990600" lvl="1" indent="-228600" defTabSz="914400"/>
            <a:r>
              <a:rPr lang="en-US" sz="2600" dirty="0"/>
              <a:t> Conduct study</a:t>
            </a:r>
          </a:p>
          <a:p>
            <a:pPr marL="990600" lvl="1" indent="-228600" defTabSz="914400"/>
            <a:r>
              <a:rPr lang="en-US" sz="2600" dirty="0"/>
              <a:t> Evaluate data</a:t>
            </a:r>
          </a:p>
          <a:p>
            <a:pPr marL="990600" lvl="1" indent="-228600" defTabSz="914400"/>
            <a:r>
              <a:rPr lang="en-US" sz="2600" dirty="0"/>
              <a:t> Report findings</a:t>
            </a:r>
          </a:p>
          <a:p>
            <a:pPr marL="990600" lvl="1" indent="-228600" defTabSz="914400"/>
            <a:endParaRPr lang="en-US" dirty="0"/>
          </a:p>
        </p:txBody>
      </p:sp>
      <p:cxnSp>
        <p:nvCxnSpPr>
          <p:cNvPr id="140305" name="Straight Connector 140304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28650" y="6485313"/>
            <a:ext cx="78867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26450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A1F6BF70-C7D1-4AF9-8DB4-BEEB8A9C35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091" y="386265"/>
            <a:ext cx="2871725" cy="4666207"/>
          </a:xfrm>
        </p:spPr>
        <p:txBody>
          <a:bodyPr anchor="ctr">
            <a:normAutofit/>
          </a:bodyPr>
          <a:lstStyle/>
          <a:p>
            <a:r>
              <a:rPr lang="en-GB" sz="5400" b="1" dirty="0"/>
              <a:t>Some key points.....</a:t>
            </a:r>
          </a:p>
        </p:txBody>
      </p:sp>
      <p:grpSp>
        <p:nvGrpSpPr>
          <p:cNvPr id="29" name="Group 28">
            <a:extLst>
              <a:ext uri="{FF2B5EF4-FFF2-40B4-BE49-F238E27FC236}">
                <a16:creationId xmlns:a16="http://schemas.microsoft.com/office/drawing/2014/main" id="{0C66A8B6-1F6E-4FCC-93B9-B9986B6FD1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932" y="5945955"/>
            <a:ext cx="9082028" cy="525780"/>
            <a:chOff x="82576" y="5945955"/>
            <a:chExt cx="12109423" cy="525780"/>
          </a:xfrm>
        </p:grpSpPr>
        <p:sp>
          <p:nvSpPr>
            <p:cNvPr id="30" name="Rectangle 29">
              <a:extLst>
                <a:ext uri="{FF2B5EF4-FFF2-40B4-BE49-F238E27FC236}">
                  <a16:creationId xmlns:a16="http://schemas.microsoft.com/office/drawing/2014/main" id="{CAF7C4FD-65AD-4BBE-886A-D2E923F94C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-103361" y="6131892"/>
              <a:ext cx="524256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Rectangle 30">
              <a:extLst>
                <a:ext uri="{FF2B5EF4-FFF2-40B4-BE49-F238E27FC236}">
                  <a16:creationId xmlns:a16="http://schemas.microsoft.com/office/drawing/2014/main" id="{1BA8278B-6DF7-481F-B1FA-FFE7D6C3C7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 flipH="1">
              <a:off x="5998176" y="277912"/>
              <a:ext cx="524256" cy="1186339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3" name="Rectangle 32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50279" y="587829"/>
            <a:ext cx="4878975" cy="568234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/>
          <p:cNvSpPr/>
          <p:nvPr/>
        </p:nvSpPr>
        <p:spPr>
          <a:xfrm>
            <a:off x="4450813" y="3244334"/>
            <a:ext cx="2423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Aft>
                <a:spcPts val="600"/>
              </a:spcAft>
            </a:pPr>
            <a:r>
              <a:rPr lang="en-GB">
                <a:solidFill>
                  <a:srgbClr val="000000"/>
                </a:solidFill>
                <a:latin typeface="Times New Roman" panose="02020603050405020304" pitchFamily="18" charset="0"/>
              </a:rPr>
              <a:t> </a:t>
            </a:r>
            <a:endParaRPr lang="en-GB"/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F4B993E1-655E-4655-FE81-C928FEA572A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90652496"/>
              </p:ext>
            </p:extLst>
          </p:nvPr>
        </p:nvGraphicFramePr>
        <p:xfrm>
          <a:off x="2771800" y="2215"/>
          <a:ext cx="6372160" cy="64679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152958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5" name="Rectangle 37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6" name="Rectangle 39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9143999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41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062114" y="0"/>
            <a:ext cx="3072908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Rectangle 43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486646" y="-3486043"/>
            <a:ext cx="2170709" cy="9144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512" y="348865"/>
            <a:ext cx="8856983" cy="1576446"/>
          </a:xfrm>
        </p:spPr>
        <p:txBody>
          <a:bodyPr anchor="ctr">
            <a:normAutofit/>
          </a:bodyPr>
          <a:lstStyle/>
          <a:p>
            <a:r>
              <a:rPr lang="en-GB" sz="8000" b="1" dirty="0">
                <a:solidFill>
                  <a:srgbClr val="FFFFFF"/>
                </a:solidFill>
              </a:rPr>
              <a:t>Knowing your design</a:t>
            </a:r>
          </a:p>
        </p:txBody>
      </p:sp>
      <p:graphicFrame>
        <p:nvGraphicFramePr>
          <p:cNvPr id="19" name="Content Placeholder 2">
            <a:extLst>
              <a:ext uri="{FF2B5EF4-FFF2-40B4-BE49-F238E27FC236}">
                <a16:creationId xmlns:a16="http://schemas.microsoft.com/office/drawing/2014/main" id="{9026B023-DBF9-B95C-1F83-305B49D52CA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24554250"/>
              </p:ext>
            </p:extLst>
          </p:nvPr>
        </p:nvGraphicFramePr>
        <p:xfrm>
          <a:off x="8978" y="2170031"/>
          <a:ext cx="9126044" cy="46873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887481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8B9AA7C6-5E5A-498E-A6DF-A943376E09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83EAB11A-76F7-48F4-9B4F-5BFDF4BF96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5725" y="2385102"/>
            <a:ext cx="430568" cy="2087796"/>
            <a:chOff x="209668" y="2857422"/>
            <a:chExt cx="463662" cy="2087796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74D4C416-D5F4-4F6F-A6F1-87A21CD4FC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423947" y="2857422"/>
              <a:ext cx="249383" cy="2087795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C6AC1C30-21C6-4BF6-93EE-B211D7A850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209668" y="2857423"/>
              <a:ext cx="1" cy="2087795"/>
            </a:xfrm>
            <a:prstGeom prst="line">
              <a:avLst/>
            </a:prstGeom>
            <a:ln w="1778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3" name="Rectangle 12">
            <a:extLst>
              <a:ext uri="{FF2B5EF4-FFF2-40B4-BE49-F238E27FC236}">
                <a16:creationId xmlns:a16="http://schemas.microsoft.com/office/drawing/2014/main" id="{81E140AE-0ABF-47C8-BF32-7D2F0CF2B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23252" y="0"/>
            <a:ext cx="1120748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BC4F608-B4B8-48C3-9572-C0F061B1CD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4646" y="631767"/>
            <a:ext cx="8333796" cy="5752404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/>
          <p:cNvSpPr/>
          <p:nvPr/>
        </p:nvSpPr>
        <p:spPr>
          <a:xfrm>
            <a:off x="539552" y="1239927"/>
            <a:ext cx="7908258" cy="46805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571500" indent="-571500" fontAlgn="base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3600" dirty="0"/>
              <a:t>Are you interested in looking at </a:t>
            </a:r>
            <a:r>
              <a:rPr lang="en-US" sz="3600" b="1" dirty="0"/>
              <a:t>relationships between variables</a:t>
            </a:r>
            <a:r>
              <a:rPr lang="en-US" sz="3600" dirty="0"/>
              <a:t>?​</a:t>
            </a:r>
          </a:p>
          <a:p>
            <a:pPr marL="571500" indent="-571500" fontAlgn="base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3600" dirty="0"/>
          </a:p>
          <a:p>
            <a:pPr marL="571500" indent="-571500" fontAlgn="base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3600" dirty="0"/>
              <a:t>Or​</a:t>
            </a:r>
          </a:p>
          <a:p>
            <a:pPr marL="571500" indent="-571500" fontAlgn="base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3600" dirty="0"/>
          </a:p>
          <a:p>
            <a:pPr marL="571500" indent="-571500" fontAlgn="base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3600" dirty="0"/>
              <a:t>Are you interested in looking at </a:t>
            </a:r>
            <a:r>
              <a:rPr lang="en-US" sz="3600" b="1" dirty="0"/>
              <a:t>differences between groups</a:t>
            </a:r>
            <a:r>
              <a:rPr lang="en-US" sz="3600" dirty="0"/>
              <a:t>?​</a:t>
            </a:r>
          </a:p>
        </p:txBody>
      </p:sp>
    </p:spTree>
    <p:extLst>
      <p:ext uri="{BB962C8B-B14F-4D97-AF65-F5344CB8AC3E}">
        <p14:creationId xmlns:p14="http://schemas.microsoft.com/office/powerpoint/2010/main" val="41641160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955A2079-FA98-4876-80F0-72364A7D2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116633"/>
            <a:ext cx="8856984" cy="1080120"/>
          </a:xfrm>
        </p:spPr>
        <p:txBody>
          <a:bodyPr>
            <a:normAutofit/>
          </a:bodyPr>
          <a:lstStyle/>
          <a:p>
            <a:pPr algn="ctr"/>
            <a:r>
              <a:rPr lang="en-GB" sz="4800" b="1" dirty="0"/>
              <a:t>Why you need to understand data </a:t>
            </a:r>
          </a:p>
        </p:txBody>
      </p:sp>
      <p:sp>
        <p:nvSpPr>
          <p:cNvPr id="4" name="Rectangle 3"/>
          <p:cNvSpPr/>
          <p:nvPr/>
        </p:nvSpPr>
        <p:spPr>
          <a:xfrm>
            <a:off x="4450813" y="3244334"/>
            <a:ext cx="2423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>
                <a:solidFill>
                  <a:srgbClr val="000000"/>
                </a:solidFill>
                <a:latin typeface="Times New Roman" panose="02020603050405020304" pitchFamily="18" charset="0"/>
              </a:rPr>
              <a:t> </a:t>
            </a:r>
            <a:endParaRPr lang="en-GB"/>
          </a:p>
        </p:txBody>
      </p:sp>
      <p:graphicFrame>
        <p:nvGraphicFramePr>
          <p:cNvPr id="20" name="Content Placeholder 2">
            <a:extLst>
              <a:ext uri="{FF2B5EF4-FFF2-40B4-BE49-F238E27FC236}">
                <a16:creationId xmlns:a16="http://schemas.microsoft.com/office/drawing/2014/main" id="{4BDB5F6B-6C2A-C1A1-A276-8E09496C520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57326430"/>
              </p:ext>
            </p:extLst>
          </p:nvPr>
        </p:nvGraphicFramePr>
        <p:xfrm>
          <a:off x="107504" y="1124744"/>
          <a:ext cx="8928992" cy="55855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606504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216597"/>
            <a:ext cx="548639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Rectangle 17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0059" y="613954"/>
            <a:ext cx="8180615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2723" y="809898"/>
            <a:ext cx="7457037" cy="155448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/>
            <a:r>
              <a:rPr lang="en-US" sz="42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Why you need to understand data </a:t>
            </a:r>
          </a:p>
        </p:txBody>
      </p:sp>
      <p:sp>
        <p:nvSpPr>
          <p:cNvPr id="6" name="Rectangle 5"/>
          <p:cNvSpPr/>
          <p:nvPr/>
        </p:nvSpPr>
        <p:spPr>
          <a:xfrm>
            <a:off x="61603" y="2560322"/>
            <a:ext cx="8974893" cy="392499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fontAlgn="base">
              <a:lnSpc>
                <a:spcPct val="90000"/>
              </a:lnSpc>
              <a:spcAft>
                <a:spcPts val="600"/>
              </a:spcAft>
            </a:pPr>
            <a:r>
              <a:rPr lang="en-US" sz="2000" b="1" dirty="0"/>
              <a:t>Two broad types of data: ​</a:t>
            </a:r>
          </a:p>
          <a:p>
            <a:pPr indent="-228600" fontAlgn="base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dirty="0"/>
          </a:p>
          <a:p>
            <a:pPr marL="114300" indent="-342900" fontAlgn="base">
              <a:lnSpc>
                <a:spcPct val="90000"/>
              </a:lnSpc>
              <a:spcAft>
                <a:spcPts val="600"/>
              </a:spcAft>
              <a:buFont typeface="+mj-lt"/>
              <a:buAutoNum type="arabicPeriod"/>
            </a:pPr>
            <a:r>
              <a:rPr lang="en-US" b="1" dirty="0"/>
              <a:t>Categorical ​</a:t>
            </a:r>
          </a:p>
          <a:p>
            <a:pPr marL="360000" indent="-285750" fontAlgn="base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e.g., gender, personality type​</a:t>
            </a:r>
          </a:p>
          <a:p>
            <a:pPr marL="360000" indent="-285750" fontAlgn="base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Limited number of groups to which people can belong/can only belong to one group ​</a:t>
            </a:r>
          </a:p>
          <a:p>
            <a:pPr indent="-228600" fontAlgn="base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dirty="0"/>
          </a:p>
          <a:p>
            <a:pPr marL="114300" indent="-342900" fontAlgn="base">
              <a:lnSpc>
                <a:spcPct val="90000"/>
              </a:lnSpc>
              <a:spcAft>
                <a:spcPts val="600"/>
              </a:spcAft>
              <a:buFont typeface="+mj-lt"/>
              <a:buAutoNum type="arabicPeriod" startAt="2"/>
            </a:pPr>
            <a:r>
              <a:rPr lang="en-US" b="1" dirty="0"/>
              <a:t>Continuous ​</a:t>
            </a:r>
          </a:p>
          <a:p>
            <a:pPr marL="360000" indent="-285750" fontAlgn="base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e.g., age, scores on a stress scale, seconds taken to complete a task​</a:t>
            </a:r>
          </a:p>
          <a:p>
            <a:pPr marL="360000" indent="-285750" fontAlgn="base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Can take a vast range of values often from zero to an infinite number of different values​</a:t>
            </a:r>
          </a:p>
          <a:p>
            <a:pPr marL="360000" indent="-285750" fontAlgn="base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dirty="0"/>
          </a:p>
          <a:p>
            <a:pPr marL="360000" indent="-285750" fontAlgn="base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dirty="0"/>
              <a:t>Can turn continuous data into categorical but not vice versa​</a:t>
            </a: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28650" y="6485313"/>
            <a:ext cx="78867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5103167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B0B8DCBA-FEED-46EF-A140-35B904015B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9" name="Group 28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62849"/>
            <a:ext cx="548639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30" name="Rectangle 29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Rectangle 30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2" name="Rectangle 31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4" name="Rectangle 33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0060" y="656150"/>
            <a:ext cx="4193090" cy="14315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3D360052-6E95-1B6F-119D-745A9D8DC9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873940"/>
            <a:ext cx="4124510" cy="1035781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defTabSz="914400"/>
            <a:r>
              <a:rPr lang="en-US" sz="3600" b="1" kern="1200" dirty="0">
                <a:latin typeface="+mj-lt"/>
                <a:ea typeface="+mj-ea"/>
                <a:cs typeface="+mj-cs"/>
              </a:rPr>
              <a:t>Why you need to understand data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5900" y="2643907"/>
            <a:ext cx="8745588" cy="3677123"/>
          </a:xfrm>
        </p:spPr>
        <p:txBody>
          <a:bodyPr anchor="ctr">
            <a:normAutofit fontScale="92500" lnSpcReduction="10000"/>
          </a:bodyPr>
          <a:lstStyle/>
          <a:p>
            <a:r>
              <a:rPr lang="en-GB" sz="3400" dirty="0"/>
              <a:t>You need to understand what your data is going to tell you (and what it is not) </a:t>
            </a:r>
          </a:p>
          <a:p>
            <a:endParaRPr lang="en-GB" sz="3400" dirty="0"/>
          </a:p>
          <a:p>
            <a:r>
              <a:rPr lang="en-GB" sz="3400" dirty="0"/>
              <a:t>Importance of “eye-balling”</a:t>
            </a:r>
          </a:p>
          <a:p>
            <a:pPr lvl="1"/>
            <a:r>
              <a:rPr lang="en-GB" sz="3400" dirty="0"/>
              <a:t>Looking at patterns, distributions, outliers, etc.</a:t>
            </a:r>
          </a:p>
          <a:p>
            <a:pPr lvl="1"/>
            <a:endParaRPr lang="en-GB" sz="3400" dirty="0"/>
          </a:p>
          <a:p>
            <a:r>
              <a:rPr lang="en-GB" sz="3400" dirty="0"/>
              <a:t>Importance of </a:t>
            </a:r>
            <a:r>
              <a:rPr lang="en-GB" sz="3400" dirty="0" err="1"/>
              <a:t>descriptives</a:t>
            </a:r>
            <a:r>
              <a:rPr lang="en-GB" sz="3400" dirty="0"/>
              <a:t> for interpreting the results of your inferential tests in a meaningful way</a:t>
            </a:r>
          </a:p>
          <a:p>
            <a:endParaRPr lang="en-GB" sz="16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7568" t="21687" r="32" b="7"/>
          <a:stretch/>
        </p:blipFill>
        <p:spPr>
          <a:xfrm>
            <a:off x="5488688" y="114671"/>
            <a:ext cx="2849551" cy="2306217"/>
          </a:xfrm>
          <a:prstGeom prst="rect">
            <a:avLst/>
          </a:prstGeom>
        </p:spPr>
      </p:pic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28650" y="6492240"/>
            <a:ext cx="78867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Rectangle 1"/>
          <p:cNvSpPr/>
          <p:nvPr/>
        </p:nvSpPr>
        <p:spPr>
          <a:xfrm>
            <a:off x="4450813" y="3244334"/>
            <a:ext cx="2423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>
                <a:solidFill>
                  <a:srgbClr val="000000"/>
                </a:solidFill>
                <a:latin typeface="Times New Roman" panose="02020603050405020304" pitchFamily="18" charset="0"/>
              </a:rPr>
              <a:t> </a:t>
            </a:r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4450813" y="3244334"/>
            <a:ext cx="2423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>
                <a:solidFill>
                  <a:srgbClr val="000000"/>
                </a:solidFill>
                <a:latin typeface="Times New Roman" panose="02020603050405020304" pitchFamily="18" charset="0"/>
              </a:rPr>
              <a:t> 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259705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216597"/>
            <a:ext cx="548639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0059" y="613954"/>
            <a:ext cx="8180615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2723" y="809898"/>
            <a:ext cx="7457037" cy="1554480"/>
          </a:xfrm>
        </p:spPr>
        <p:txBody>
          <a:bodyPr anchor="ctr">
            <a:normAutofit/>
          </a:bodyPr>
          <a:lstStyle/>
          <a:p>
            <a:r>
              <a:rPr lang="en-GB" sz="6600" b="1" dirty="0"/>
              <a:t>Creating hypotheses</a:t>
            </a:r>
            <a:endParaRPr lang="en-GB" sz="60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056" y="3106654"/>
            <a:ext cx="8990620" cy="3960440"/>
          </a:xfrm>
        </p:spPr>
        <p:txBody>
          <a:bodyPr anchor="ctr">
            <a:normAutofit/>
          </a:bodyPr>
          <a:lstStyle/>
          <a:p>
            <a:pPr eaLnBrk="1" hangingPunct="1">
              <a:lnSpc>
                <a:spcPct val="90000"/>
              </a:lnSpc>
              <a:buFont typeface="Wingdings 2" pitchFamily="18" charset="2"/>
              <a:buNone/>
            </a:pPr>
            <a:r>
              <a:rPr lang="en-GB" sz="3200" b="1" dirty="0"/>
              <a:t>Research/alternative hypothesis </a:t>
            </a:r>
          </a:p>
          <a:p>
            <a:pPr eaLnBrk="1" hangingPunct="1">
              <a:lnSpc>
                <a:spcPct val="90000"/>
              </a:lnSpc>
            </a:pPr>
            <a:r>
              <a:rPr lang="en-GB" sz="3200" dirty="0"/>
              <a:t>Prediction based on differences between individuals/populations</a:t>
            </a:r>
          </a:p>
          <a:p>
            <a:pPr eaLnBrk="1" hangingPunct="1">
              <a:lnSpc>
                <a:spcPct val="90000"/>
              </a:lnSpc>
            </a:pPr>
            <a:endParaRPr lang="en-GB" sz="3200" dirty="0"/>
          </a:p>
          <a:p>
            <a:pPr eaLnBrk="1" hangingPunct="1">
              <a:lnSpc>
                <a:spcPct val="90000"/>
              </a:lnSpc>
              <a:buFont typeface="Wingdings 2" pitchFamily="18" charset="2"/>
              <a:buNone/>
            </a:pPr>
            <a:r>
              <a:rPr lang="en-GB" sz="3200" b="1" dirty="0"/>
              <a:t>Null Hypothesis</a:t>
            </a:r>
          </a:p>
          <a:p>
            <a:pPr eaLnBrk="1" hangingPunct="1">
              <a:lnSpc>
                <a:spcPct val="90000"/>
              </a:lnSpc>
            </a:pPr>
            <a:r>
              <a:rPr lang="en-GB" sz="3200" dirty="0"/>
              <a:t>Statement about a lack of difference between populations</a:t>
            </a:r>
          </a:p>
          <a:p>
            <a:pPr lvl="1"/>
            <a:endParaRPr lang="en-GB" sz="2100" dirty="0"/>
          </a:p>
          <a:p>
            <a:pPr lvl="1"/>
            <a:endParaRPr lang="en-GB" sz="2100" dirty="0"/>
          </a:p>
          <a:p>
            <a:pPr lvl="1"/>
            <a:endParaRPr lang="en-GB" sz="2100" dirty="0"/>
          </a:p>
          <a:p>
            <a:pPr lvl="1"/>
            <a:endParaRPr lang="en-GB" sz="2100" dirty="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28650" y="6485313"/>
            <a:ext cx="78867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Rectangle 3"/>
          <p:cNvSpPr/>
          <p:nvPr/>
        </p:nvSpPr>
        <p:spPr>
          <a:xfrm>
            <a:off x="4450813" y="3244334"/>
            <a:ext cx="2423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>
                <a:solidFill>
                  <a:srgbClr val="000000"/>
                </a:solidFill>
                <a:latin typeface="Times New Roman" panose="02020603050405020304" pitchFamily="18" charset="0"/>
              </a:rPr>
              <a:t> 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965183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512" y="332656"/>
            <a:ext cx="8229600" cy="1143000"/>
          </a:xfrm>
        </p:spPr>
        <p:txBody>
          <a:bodyPr>
            <a:normAutofit/>
          </a:bodyPr>
          <a:lstStyle/>
          <a:p>
            <a:r>
              <a:rPr lang="en-GB" sz="5400" b="1" dirty="0"/>
              <a:t>Some key points.....</a:t>
            </a:r>
          </a:p>
        </p:txBody>
      </p:sp>
      <p:graphicFrame>
        <p:nvGraphicFramePr>
          <p:cNvPr id="37" name="Content Placeholder 2">
            <a:extLst>
              <a:ext uri="{FF2B5EF4-FFF2-40B4-BE49-F238E27FC236}">
                <a16:creationId xmlns:a16="http://schemas.microsoft.com/office/drawing/2014/main" id="{B39965BE-4F76-F4A8-35EB-28B1ED5F0F4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95984406"/>
              </p:ext>
            </p:extLst>
          </p:nvPr>
        </p:nvGraphicFramePr>
        <p:xfrm>
          <a:off x="179512" y="1124744"/>
          <a:ext cx="8784976" cy="54726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1913034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819A166-7571-4003-A6B8-B62034C3ED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819906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620392"/>
            <a:ext cx="3600399" cy="5504688"/>
          </a:xfrm>
        </p:spPr>
        <p:txBody>
          <a:bodyPr>
            <a:normAutofit/>
          </a:bodyPr>
          <a:lstStyle/>
          <a:p>
            <a:r>
              <a:rPr lang="en-GB" sz="7200" b="1" dirty="0">
                <a:solidFill>
                  <a:schemeClr val="bg1"/>
                </a:solidFill>
              </a:rPr>
              <a:t>Some key points.....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67A1C0E-A887-CD75-4A8B-37A2986CF9C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75101989"/>
              </p:ext>
            </p:extLst>
          </p:nvPr>
        </p:nvGraphicFramePr>
        <p:xfrm>
          <a:off x="3815408" y="116632"/>
          <a:ext cx="5328592" cy="67413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6216873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8B9AA7C6-5E5A-498E-A6DF-A943376E09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83EAB11A-76F7-48F4-9B4F-5BFDF4BF96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5725" y="2385102"/>
            <a:ext cx="430568" cy="2087796"/>
            <a:chOff x="209668" y="2857422"/>
            <a:chExt cx="463662" cy="2087796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74D4C416-D5F4-4F6F-A6F1-87A21CD4FC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423947" y="2857422"/>
              <a:ext cx="249383" cy="2087795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C6AC1C30-21C6-4BF6-93EE-B211D7A850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209668" y="2857423"/>
              <a:ext cx="1" cy="2087795"/>
            </a:xfrm>
            <a:prstGeom prst="line">
              <a:avLst/>
            </a:prstGeom>
            <a:ln w="1778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3" name="Rectangle 12">
            <a:extLst>
              <a:ext uri="{FF2B5EF4-FFF2-40B4-BE49-F238E27FC236}">
                <a16:creationId xmlns:a16="http://schemas.microsoft.com/office/drawing/2014/main" id="{81E140AE-0ABF-47C8-BF32-7D2F0CF2B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23252" y="0"/>
            <a:ext cx="1120748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BC4F608-B4B8-48C3-9572-C0F061B1CD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4646" y="631767"/>
            <a:ext cx="8333796" cy="5752404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/>
          <p:cNvSpPr/>
          <p:nvPr/>
        </p:nvSpPr>
        <p:spPr>
          <a:xfrm>
            <a:off x="486293" y="631767"/>
            <a:ext cx="8223061" cy="5813334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5000" lnSpcReduction="20000"/>
          </a:bodyPr>
          <a:lstStyle/>
          <a:p>
            <a:pPr marL="285750" indent="-285750" fontAlgn="base">
              <a:lnSpc>
                <a:spcPct val="12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dirty="0"/>
              <a:t>If you are interested in finding out whether </a:t>
            </a:r>
            <a:r>
              <a:rPr lang="en-US" sz="2800" b="1" dirty="0"/>
              <a:t>there is a difference between two or more groups</a:t>
            </a:r>
            <a:r>
              <a:rPr lang="en-US" sz="2800" dirty="0"/>
              <a:t>, you may choose one of the following: ​</a:t>
            </a:r>
          </a:p>
          <a:p>
            <a:pPr marL="285750" indent="-285750" fontAlgn="base">
              <a:lnSpc>
                <a:spcPct val="12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285750" indent="-285750" fontAlgn="base">
              <a:lnSpc>
                <a:spcPct val="12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dirty="0"/>
              <a:t>T-tests (independent; repeated measures)​</a:t>
            </a:r>
          </a:p>
          <a:p>
            <a:pPr marL="285750" indent="-285750" fontAlgn="base">
              <a:lnSpc>
                <a:spcPct val="12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285750" indent="-285750" fontAlgn="base">
              <a:lnSpc>
                <a:spcPct val="12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dirty="0"/>
              <a:t>One-way ANOVA​</a:t>
            </a:r>
          </a:p>
          <a:p>
            <a:pPr marL="285750" indent="-285750" fontAlgn="base">
              <a:lnSpc>
                <a:spcPct val="12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285750" indent="-285750" fontAlgn="base">
              <a:lnSpc>
                <a:spcPct val="12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dirty="0"/>
              <a:t>Two-way ANOVA​</a:t>
            </a:r>
          </a:p>
          <a:p>
            <a:pPr marL="285750" indent="-285750" fontAlgn="base">
              <a:lnSpc>
                <a:spcPct val="12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285750" indent="-285750" fontAlgn="base">
              <a:lnSpc>
                <a:spcPct val="12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dirty="0"/>
              <a:t>MANOVA​</a:t>
            </a:r>
          </a:p>
          <a:p>
            <a:pPr marL="285750" indent="-285750" fontAlgn="base">
              <a:lnSpc>
                <a:spcPct val="12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285750" indent="-285750" fontAlgn="base">
              <a:lnSpc>
                <a:spcPct val="12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dirty="0"/>
              <a:t>ANCOVA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dirty="0"/>
          </a:p>
        </p:txBody>
      </p:sp>
    </p:spTree>
    <p:extLst>
      <p:ext uri="{BB962C8B-B14F-4D97-AF65-F5344CB8AC3E}">
        <p14:creationId xmlns:p14="http://schemas.microsoft.com/office/powerpoint/2010/main" val="12519522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8B9AA7C6-5E5A-498E-A6DF-A943376E09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83EAB11A-76F7-48F4-9B4F-5BFDF4BF96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5725" y="2385102"/>
            <a:ext cx="430568" cy="2087796"/>
            <a:chOff x="209668" y="2857422"/>
            <a:chExt cx="463662" cy="2087796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74D4C416-D5F4-4F6F-A6F1-87A21CD4FC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423947" y="2857422"/>
              <a:ext cx="249383" cy="2087795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C6AC1C30-21C6-4BF6-93EE-B211D7A850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209668" y="2857423"/>
              <a:ext cx="1" cy="2087795"/>
            </a:xfrm>
            <a:prstGeom prst="line">
              <a:avLst/>
            </a:prstGeom>
            <a:ln w="1778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3" name="Rectangle 12">
            <a:extLst>
              <a:ext uri="{FF2B5EF4-FFF2-40B4-BE49-F238E27FC236}">
                <a16:creationId xmlns:a16="http://schemas.microsoft.com/office/drawing/2014/main" id="{81E140AE-0ABF-47C8-BF32-7D2F0CF2B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23252" y="0"/>
            <a:ext cx="1120748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BC4F608-B4B8-48C3-9572-C0F061B1CD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4646" y="631767"/>
            <a:ext cx="8333796" cy="5752404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/>
          <p:cNvSpPr/>
          <p:nvPr/>
        </p:nvSpPr>
        <p:spPr>
          <a:xfrm>
            <a:off x="434645" y="631132"/>
            <a:ext cx="8274709" cy="5752403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5000" lnSpcReduction="10000"/>
          </a:bodyPr>
          <a:lstStyle/>
          <a:p>
            <a:pPr marL="285750" indent="-285750">
              <a:lnSpc>
                <a:spcPct val="12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dirty="0"/>
              <a:t>If you are interested in the </a:t>
            </a:r>
            <a:r>
              <a:rPr lang="en-US" sz="2800" b="1" dirty="0"/>
              <a:t>strength of relationships </a:t>
            </a:r>
            <a:r>
              <a:rPr lang="en-US" sz="2800" dirty="0"/>
              <a:t>between variables, then you may choose one of the following: ​</a:t>
            </a:r>
          </a:p>
          <a:p>
            <a:pPr marL="285750" indent="-285750">
              <a:lnSpc>
                <a:spcPct val="12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285750" indent="-285750">
              <a:lnSpc>
                <a:spcPct val="12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dirty="0"/>
              <a:t>Chi-Square​</a:t>
            </a:r>
          </a:p>
          <a:p>
            <a:pPr marL="285750" indent="-285750">
              <a:lnSpc>
                <a:spcPct val="12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285750" indent="-285750">
              <a:lnSpc>
                <a:spcPct val="12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dirty="0"/>
              <a:t>Correlation (Pearson’s, Partial)​</a:t>
            </a:r>
          </a:p>
          <a:p>
            <a:pPr marL="285750" indent="-285750">
              <a:lnSpc>
                <a:spcPct val="12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285750" indent="-285750">
              <a:lnSpc>
                <a:spcPct val="12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dirty="0"/>
              <a:t>Multiple Regression ​</a:t>
            </a:r>
          </a:p>
          <a:p>
            <a:pPr marL="285750" indent="-285750">
              <a:lnSpc>
                <a:spcPct val="12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285750" indent="-285750">
              <a:lnSpc>
                <a:spcPct val="12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dirty="0"/>
              <a:t>Factor Analysis​</a:t>
            </a:r>
          </a:p>
          <a:p>
            <a:pPr marL="285750" indent="-285750">
              <a:lnSpc>
                <a:spcPct val="12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285750" indent="-285750">
              <a:lnSpc>
                <a:spcPct val="12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dirty="0"/>
              <a:t>Discriminant function analysis​</a:t>
            </a:r>
          </a:p>
        </p:txBody>
      </p:sp>
    </p:spTree>
    <p:extLst>
      <p:ext uri="{BB962C8B-B14F-4D97-AF65-F5344CB8AC3E}">
        <p14:creationId xmlns:p14="http://schemas.microsoft.com/office/powerpoint/2010/main" val="256039584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216597"/>
            <a:ext cx="548639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0059" y="613954"/>
            <a:ext cx="8180615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2723" y="809898"/>
            <a:ext cx="7457037" cy="1554480"/>
          </a:xfrm>
        </p:spPr>
        <p:txBody>
          <a:bodyPr anchor="ctr">
            <a:normAutofit/>
          </a:bodyPr>
          <a:lstStyle/>
          <a:p>
            <a:r>
              <a:rPr lang="en-GB" sz="6600" b="1" dirty="0"/>
              <a:t>Some key points.....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3445" y="3787200"/>
            <a:ext cx="8963051" cy="3287138"/>
          </a:xfrm>
        </p:spPr>
        <p:txBody>
          <a:bodyPr anchor="ctr">
            <a:normAutofit fontScale="85000" lnSpcReduction="20000"/>
          </a:bodyPr>
          <a:lstStyle/>
          <a:p>
            <a:pPr>
              <a:lnSpc>
                <a:spcPct val="120000"/>
              </a:lnSpc>
            </a:pPr>
            <a:r>
              <a:rPr lang="en-GB" sz="3000" dirty="0"/>
              <a:t>Parametric versus non-parametric tests</a:t>
            </a:r>
          </a:p>
          <a:p>
            <a:pPr>
              <a:lnSpc>
                <a:spcPct val="120000"/>
              </a:lnSpc>
            </a:pPr>
            <a:endParaRPr lang="en-GB" sz="1300" dirty="0"/>
          </a:p>
          <a:p>
            <a:pPr>
              <a:lnSpc>
                <a:spcPct val="120000"/>
              </a:lnSpc>
            </a:pPr>
            <a:r>
              <a:rPr lang="en-GB" sz="3000" dirty="0"/>
              <a:t>Parametric always stronger but needs certain sample size and data </a:t>
            </a:r>
          </a:p>
          <a:p>
            <a:pPr>
              <a:lnSpc>
                <a:spcPct val="120000"/>
              </a:lnSpc>
            </a:pPr>
            <a:endParaRPr lang="en-GB" sz="1300" dirty="0"/>
          </a:p>
          <a:p>
            <a:pPr>
              <a:lnSpc>
                <a:spcPct val="120000"/>
              </a:lnSpc>
            </a:pPr>
            <a:r>
              <a:rPr lang="en-GB" sz="3000" dirty="0"/>
              <a:t>Non-parametric alternatives should be used if your data does not satisfy key assumptions </a:t>
            </a:r>
          </a:p>
          <a:p>
            <a:pPr lvl="1">
              <a:lnSpc>
                <a:spcPct val="120000"/>
              </a:lnSpc>
            </a:pPr>
            <a:r>
              <a:rPr lang="en-GB" sz="3000" dirty="0"/>
              <a:t>Stats book will explain non-parametric alternatives</a:t>
            </a:r>
          </a:p>
          <a:p>
            <a:pPr>
              <a:buNone/>
            </a:pPr>
            <a:endParaRPr lang="en-GB" sz="1900" dirty="0"/>
          </a:p>
          <a:p>
            <a:endParaRPr lang="en-GB" sz="1900" dirty="0"/>
          </a:p>
          <a:p>
            <a:endParaRPr lang="en-GB" sz="1900" dirty="0"/>
          </a:p>
          <a:p>
            <a:endParaRPr lang="en-GB" sz="1900" dirty="0"/>
          </a:p>
          <a:p>
            <a:endParaRPr lang="en-GB" sz="1900" dirty="0"/>
          </a:p>
          <a:p>
            <a:endParaRPr lang="en-GB" sz="1900" dirty="0"/>
          </a:p>
          <a:p>
            <a:endParaRPr lang="en-GB" sz="1900" dirty="0"/>
          </a:p>
          <a:p>
            <a:pPr lvl="1"/>
            <a:endParaRPr lang="en-GB" sz="1900" dirty="0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28650" y="6485313"/>
            <a:ext cx="78867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056024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B9AA7C6-5E5A-498E-A6DF-A943376E09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83EAB11A-76F7-48F4-9B4F-5BFDF4BF96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5725" y="2385102"/>
            <a:ext cx="430568" cy="2087796"/>
            <a:chOff x="209668" y="2857422"/>
            <a:chExt cx="463662" cy="2087796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74D4C416-D5F4-4F6F-A6F1-87A21CD4FC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423947" y="2857422"/>
              <a:ext cx="249383" cy="2087795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C6AC1C30-21C6-4BF6-93EE-B211D7A850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209668" y="2857423"/>
              <a:ext cx="1" cy="2087795"/>
            </a:xfrm>
            <a:prstGeom prst="line">
              <a:avLst/>
            </a:prstGeom>
            <a:ln w="1778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81E140AE-0ABF-47C8-BF32-7D2F0CF2B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23252" y="0"/>
            <a:ext cx="1120748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CBC4F608-B4B8-48C3-9572-C0F061B1CD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4646" y="631767"/>
            <a:ext cx="8333796" cy="5752404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Rectangle 2"/>
          <p:cNvSpPr/>
          <p:nvPr/>
        </p:nvSpPr>
        <p:spPr>
          <a:xfrm>
            <a:off x="653874" y="836712"/>
            <a:ext cx="7836250" cy="46805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 indent="-228600" fontAlgn="base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dirty="0"/>
          </a:p>
          <a:p>
            <a:pPr indent="-228600" fontAlgn="base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b="1" dirty="0"/>
              <a:t>Categorical Data: is your data in categories?</a:t>
            </a:r>
          </a:p>
          <a:p>
            <a:pPr indent="-228600" fontAlgn="base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800" dirty="0"/>
          </a:p>
          <a:p>
            <a:pPr indent="-228600" fontAlgn="base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dirty="0"/>
              <a:t>E.g. ​</a:t>
            </a:r>
          </a:p>
          <a:p>
            <a:pPr indent="-228600" fontAlgn="base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dirty="0"/>
              <a:t>group 1, group 2, group 3, ​</a:t>
            </a:r>
          </a:p>
          <a:p>
            <a:pPr indent="-228600" fontAlgn="base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800" dirty="0"/>
          </a:p>
          <a:p>
            <a:pPr indent="-228600" fontAlgn="base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dirty="0"/>
              <a:t>High distress/Moderate distress/low distress​</a:t>
            </a:r>
          </a:p>
          <a:p>
            <a:pPr indent="-228600" fontAlgn="base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800" dirty="0"/>
          </a:p>
          <a:p>
            <a:pPr indent="-228600" fontAlgn="base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dirty="0"/>
              <a:t>High emotional recognition/low recognition </a:t>
            </a:r>
          </a:p>
          <a:p>
            <a:pPr indent="-228600" fontAlgn="base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800" dirty="0"/>
          </a:p>
          <a:p>
            <a:pPr indent="-228600" fontAlgn="base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dirty="0"/>
              <a:t>Intervention V Control ​</a:t>
            </a:r>
          </a:p>
          <a:p>
            <a:pPr indent="-228600" fontAlgn="base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dirty="0"/>
          </a:p>
        </p:txBody>
      </p:sp>
    </p:spTree>
    <p:extLst>
      <p:ext uri="{BB962C8B-B14F-4D97-AF65-F5344CB8AC3E}">
        <p14:creationId xmlns:p14="http://schemas.microsoft.com/office/powerpoint/2010/main" val="369180427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B9AA7C6-5E5A-498E-A6DF-A943376E09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83EAB11A-76F7-48F4-9B4F-5BFDF4BF96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5725" y="2385102"/>
            <a:ext cx="430568" cy="2087796"/>
            <a:chOff x="209668" y="2857422"/>
            <a:chExt cx="463662" cy="2087796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74D4C416-D5F4-4F6F-A6F1-87A21CD4FC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423947" y="2857422"/>
              <a:ext cx="249383" cy="2087795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C6AC1C30-21C6-4BF6-93EE-B211D7A850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209668" y="2857423"/>
              <a:ext cx="1" cy="2087795"/>
            </a:xfrm>
            <a:prstGeom prst="line">
              <a:avLst/>
            </a:prstGeom>
            <a:ln w="1778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81E140AE-0ABF-47C8-BF32-7D2F0CF2B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23252" y="0"/>
            <a:ext cx="1120748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CBC4F608-B4B8-48C3-9572-C0F061B1CD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4646" y="631767"/>
            <a:ext cx="8333796" cy="5752404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Rectangle 2"/>
          <p:cNvSpPr/>
          <p:nvPr/>
        </p:nvSpPr>
        <p:spPr>
          <a:xfrm>
            <a:off x="434645" y="631132"/>
            <a:ext cx="7526871" cy="517413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 fontAlgn="base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3200" b="1" dirty="0"/>
              <a:t>Continuous Data​</a:t>
            </a:r>
          </a:p>
          <a:p>
            <a:pPr indent="-228600" fontAlgn="base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3200" dirty="0"/>
          </a:p>
          <a:p>
            <a:pPr indent="-228600" fontAlgn="base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3200" dirty="0"/>
              <a:t>Do you have </a:t>
            </a:r>
            <a:r>
              <a:rPr lang="en-US" sz="3200" b="1" dirty="0"/>
              <a:t>interval data?</a:t>
            </a:r>
          </a:p>
          <a:p>
            <a:pPr indent="-228600" fontAlgn="base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3200" dirty="0"/>
          </a:p>
          <a:p>
            <a:pPr indent="-228600" fontAlgn="base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3200" dirty="0"/>
              <a:t>E.g.​, </a:t>
            </a:r>
          </a:p>
          <a:p>
            <a:pPr indent="-228600" fontAlgn="base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3200" dirty="0"/>
          </a:p>
          <a:p>
            <a:pPr indent="-228600" fontAlgn="base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3200" dirty="0"/>
              <a:t>Psychological distress scores 0-75​</a:t>
            </a:r>
          </a:p>
          <a:p>
            <a:pPr indent="-228600" fontAlgn="base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3200" dirty="0"/>
              <a:t>Age in years​</a:t>
            </a:r>
          </a:p>
          <a:p>
            <a:pPr indent="-228600" fontAlgn="base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3200" dirty="0"/>
              <a:t>Scores in emotional functioning​</a:t>
            </a:r>
          </a:p>
          <a:p>
            <a:pPr indent="-228600" fontAlgn="base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dirty="0"/>
          </a:p>
        </p:txBody>
      </p:sp>
      <p:sp>
        <p:nvSpPr>
          <p:cNvPr id="2" name="Rectangle 1"/>
          <p:cNvSpPr/>
          <p:nvPr/>
        </p:nvSpPr>
        <p:spPr>
          <a:xfrm>
            <a:off x="4450813" y="3244334"/>
            <a:ext cx="2423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>
                <a:solidFill>
                  <a:srgbClr val="000000"/>
                </a:solidFill>
                <a:latin typeface="Times New Roman" panose="02020603050405020304" pitchFamily="18" charset="0"/>
              </a:rPr>
              <a:t> 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330413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6C4028FD-8BAA-4A19-BFDE-594D991B75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31806"/>
            <a:ext cx="7886700" cy="1133693"/>
          </a:xfrm>
        </p:spPr>
        <p:txBody>
          <a:bodyPr>
            <a:normAutofit/>
          </a:bodyPr>
          <a:lstStyle/>
          <a:p>
            <a:r>
              <a:rPr lang="en-GB" sz="4500" b="1" dirty="0"/>
              <a:t>Measures (recap)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AE03E11-DBFB-2A64-569B-063B0ACD82B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38400366"/>
              </p:ext>
            </p:extLst>
          </p:nvPr>
        </p:nvGraphicFramePr>
        <p:xfrm>
          <a:off x="20707" y="908720"/>
          <a:ext cx="9121006" cy="591747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6367952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3497" name="Rectangle 63496">
            <a:extLst>
              <a:ext uri="{FF2B5EF4-FFF2-40B4-BE49-F238E27FC236}">
                <a16:creationId xmlns:a16="http://schemas.microsoft.com/office/drawing/2014/main" id="{D55CD764-972B-4CA5-A885-53E55C63E1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499" name="Rectangle 63498">
            <a:extLst>
              <a:ext uri="{FF2B5EF4-FFF2-40B4-BE49-F238E27FC236}">
                <a16:creationId xmlns:a16="http://schemas.microsoft.com/office/drawing/2014/main" id="{34165AB3-7006-4430-BCE3-25476BE133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765665" cy="6491605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490" name="Rectangle 2"/>
          <p:cNvSpPr>
            <a:spLocks noGrp="1" noChangeArrowheads="1"/>
          </p:cNvSpPr>
          <p:nvPr>
            <p:ph type="title"/>
          </p:nvPr>
        </p:nvSpPr>
        <p:spPr>
          <a:xfrm>
            <a:off x="445770" y="1209086"/>
            <a:ext cx="3118118" cy="4064925"/>
          </a:xfrm>
        </p:spPr>
        <p:txBody>
          <a:bodyPr anchor="ctr">
            <a:normAutofit/>
          </a:bodyPr>
          <a:lstStyle/>
          <a:p>
            <a:br>
              <a:rPr lang="en-US" sz="4400" b="1" dirty="0"/>
            </a:br>
            <a:r>
              <a:rPr lang="en-US" sz="4400" b="1" dirty="0"/>
              <a:t>Psychometric Standards </a:t>
            </a:r>
            <a:br>
              <a:rPr lang="en-US" sz="4400" b="1" dirty="0"/>
            </a:br>
            <a:endParaRPr lang="en-US" sz="4400" b="1" dirty="0"/>
          </a:p>
        </p:txBody>
      </p:sp>
      <p:grpSp>
        <p:nvGrpSpPr>
          <p:cNvPr id="63501" name="Group 63500">
            <a:extLst>
              <a:ext uri="{FF2B5EF4-FFF2-40B4-BE49-F238E27FC236}">
                <a16:creationId xmlns:a16="http://schemas.microsoft.com/office/drawing/2014/main" id="{11999B20-6058-4C55-882E-A1FB050B6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2125" y="2569464"/>
            <a:ext cx="181579" cy="1340860"/>
            <a:chOff x="56167" y="2761488"/>
            <a:chExt cx="242107" cy="1340860"/>
          </a:xfrm>
        </p:grpSpPr>
        <p:sp>
          <p:nvSpPr>
            <p:cNvPr id="63502" name="Rectangle 2">
              <a:extLst>
                <a:ext uri="{FF2B5EF4-FFF2-40B4-BE49-F238E27FC236}">
                  <a16:creationId xmlns:a16="http://schemas.microsoft.com/office/drawing/2014/main" id="{168AC90C-344A-4A64-BC4B-AEE98034B0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331247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503" name="Rectangle 59">
              <a:extLst>
                <a:ext uri="{FF2B5EF4-FFF2-40B4-BE49-F238E27FC236}">
                  <a16:creationId xmlns:a16="http://schemas.microsoft.com/office/drawing/2014/main" id="{47AEB9AE-7E63-42CA-A3E5-F8EF7D8CA0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331247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504" name="Rectangle 2">
              <a:extLst>
                <a:ext uri="{FF2B5EF4-FFF2-40B4-BE49-F238E27FC236}">
                  <a16:creationId xmlns:a16="http://schemas.microsoft.com/office/drawing/2014/main" id="{076031FA-B93F-4A7D-AE66-85ADC613EB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189133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505" name="Rectangle 59">
              <a:extLst>
                <a:ext uri="{FF2B5EF4-FFF2-40B4-BE49-F238E27FC236}">
                  <a16:creationId xmlns:a16="http://schemas.microsoft.com/office/drawing/2014/main" id="{0C1FC8D1-E08A-4B12-A48F-BF225E5B0A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189133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506" name="Rectangle 2">
              <a:extLst>
                <a:ext uri="{FF2B5EF4-FFF2-40B4-BE49-F238E27FC236}">
                  <a16:creationId xmlns:a16="http://schemas.microsoft.com/office/drawing/2014/main" id="{F62D5F69-2C82-4007-8EF0-EBC9C23501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047019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507" name="Rectangle 59">
              <a:extLst>
                <a:ext uri="{FF2B5EF4-FFF2-40B4-BE49-F238E27FC236}">
                  <a16:creationId xmlns:a16="http://schemas.microsoft.com/office/drawing/2014/main" id="{677FAED6-5057-4B80-B1CF-196DC022B7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047019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508" name="Rectangle 2">
              <a:extLst>
                <a:ext uri="{FF2B5EF4-FFF2-40B4-BE49-F238E27FC236}">
                  <a16:creationId xmlns:a16="http://schemas.microsoft.com/office/drawing/2014/main" id="{CE77C39F-572F-4435-85B4-9E9A35CFE2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2904905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509" name="Rectangle 59">
              <a:extLst>
                <a:ext uri="{FF2B5EF4-FFF2-40B4-BE49-F238E27FC236}">
                  <a16:creationId xmlns:a16="http://schemas.microsoft.com/office/drawing/2014/main" id="{B3283BD4-0BC4-41D1-B09B-CBDC4292CD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2904905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510" name="Rectangle 2">
              <a:extLst>
                <a:ext uri="{FF2B5EF4-FFF2-40B4-BE49-F238E27FC236}">
                  <a16:creationId xmlns:a16="http://schemas.microsoft.com/office/drawing/2014/main" id="{BA3E687B-951E-45B2-BEFE-4CBEB325FE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2762791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511" name="Rectangle 59">
              <a:extLst>
                <a:ext uri="{FF2B5EF4-FFF2-40B4-BE49-F238E27FC236}">
                  <a16:creationId xmlns:a16="http://schemas.microsoft.com/office/drawing/2014/main" id="{A49870CA-6E02-4787-82A6-28C0CB6B81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2762791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512" name="Rectangle 2">
              <a:extLst>
                <a:ext uri="{FF2B5EF4-FFF2-40B4-BE49-F238E27FC236}">
                  <a16:creationId xmlns:a16="http://schemas.microsoft.com/office/drawing/2014/main" id="{5639C028-DD6E-4E69-AE6E-1CC158EDC9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4041817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513" name="Rectangle 59">
              <a:extLst>
                <a:ext uri="{FF2B5EF4-FFF2-40B4-BE49-F238E27FC236}">
                  <a16:creationId xmlns:a16="http://schemas.microsoft.com/office/drawing/2014/main" id="{B1CD1FE8-3027-45AA-AD53-5B131FB03D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4041817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514" name="Rectangle 2">
              <a:extLst>
                <a:ext uri="{FF2B5EF4-FFF2-40B4-BE49-F238E27FC236}">
                  <a16:creationId xmlns:a16="http://schemas.microsoft.com/office/drawing/2014/main" id="{1FD2B706-0BB9-4A30-9206-252E09AE03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899703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515" name="Rectangle 59">
              <a:extLst>
                <a:ext uri="{FF2B5EF4-FFF2-40B4-BE49-F238E27FC236}">
                  <a16:creationId xmlns:a16="http://schemas.microsoft.com/office/drawing/2014/main" id="{D5783E13-BA0A-4F1E-A4F0-BFC9FF1035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899703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516" name="Rectangle 2">
              <a:extLst>
                <a:ext uri="{FF2B5EF4-FFF2-40B4-BE49-F238E27FC236}">
                  <a16:creationId xmlns:a16="http://schemas.microsoft.com/office/drawing/2014/main" id="{D0847D6C-8036-43A9-BA3E-D1E8928882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757589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517" name="Rectangle 59">
              <a:extLst>
                <a:ext uri="{FF2B5EF4-FFF2-40B4-BE49-F238E27FC236}">
                  <a16:creationId xmlns:a16="http://schemas.microsoft.com/office/drawing/2014/main" id="{1D610CBF-7C35-498A-9BDD-A2954A7CAB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757589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518" name="Rectangle 2">
              <a:extLst>
                <a:ext uri="{FF2B5EF4-FFF2-40B4-BE49-F238E27FC236}">
                  <a16:creationId xmlns:a16="http://schemas.microsoft.com/office/drawing/2014/main" id="{BCB60915-0422-4144-87E9-2289DBC045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615475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519" name="Rectangle 59">
              <a:extLst>
                <a:ext uri="{FF2B5EF4-FFF2-40B4-BE49-F238E27FC236}">
                  <a16:creationId xmlns:a16="http://schemas.microsoft.com/office/drawing/2014/main" id="{9D64F486-DA93-45CE-9075-4110C67F10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615475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520" name="Rectangle 2">
              <a:extLst>
                <a:ext uri="{FF2B5EF4-FFF2-40B4-BE49-F238E27FC236}">
                  <a16:creationId xmlns:a16="http://schemas.microsoft.com/office/drawing/2014/main" id="{DA8356F6-E822-44E0-8A11-33E5A5432E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473361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521" name="Rectangle 59">
              <a:extLst>
                <a:ext uri="{FF2B5EF4-FFF2-40B4-BE49-F238E27FC236}">
                  <a16:creationId xmlns:a16="http://schemas.microsoft.com/office/drawing/2014/main" id="{C825C106-0BD3-41C1-8520-50F54BD675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473361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3523" name="Rectangle 63522">
            <a:extLst>
              <a:ext uri="{FF2B5EF4-FFF2-40B4-BE49-F238E27FC236}">
                <a16:creationId xmlns:a16="http://schemas.microsoft.com/office/drawing/2014/main" id="{E3E51905-F374-4E1A-97CF-B741584B74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01384"/>
            <a:ext cx="9144000" cy="356616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63493" name="Rectangle 3">
            <a:extLst>
              <a:ext uri="{FF2B5EF4-FFF2-40B4-BE49-F238E27FC236}">
                <a16:creationId xmlns:a16="http://schemas.microsoft.com/office/drawing/2014/main" id="{758469E3-4582-943A-5E70-25BA053C429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3142591"/>
              </p:ext>
            </p:extLst>
          </p:nvPr>
        </p:nvGraphicFramePr>
        <p:xfrm>
          <a:off x="3761293" y="36252"/>
          <a:ext cx="5340581" cy="64170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814387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0857" y="1124744"/>
            <a:ext cx="6022062" cy="5539498"/>
          </a:xfrm>
        </p:spPr>
        <p:txBody>
          <a:bodyPr anchor="ctr">
            <a:normAutofit/>
          </a:bodyPr>
          <a:lstStyle/>
          <a:p>
            <a:pPr>
              <a:buNone/>
            </a:pPr>
            <a:r>
              <a:rPr lang="en-GB" sz="2400" b="1" dirty="0">
                <a:latin typeface="Arial" pitchFamily="34" charset="0"/>
                <a:cs typeface="Arial" pitchFamily="34" charset="0"/>
              </a:rPr>
              <a:t>Choosing a reliable and valid scale is always the best option:</a:t>
            </a:r>
          </a:p>
          <a:p>
            <a:endParaRPr lang="en-GB" sz="2400" dirty="0">
              <a:latin typeface="Arial" pitchFamily="34" charset="0"/>
              <a:cs typeface="Arial" pitchFamily="34" charset="0"/>
            </a:endParaRPr>
          </a:p>
          <a:p>
            <a:r>
              <a:rPr lang="en-GB" sz="2400" dirty="0">
                <a:latin typeface="Arial" pitchFamily="34" charset="0"/>
                <a:cs typeface="Arial" pitchFamily="34" charset="0"/>
              </a:rPr>
              <a:t>You know you measuring something in a robust way (you haven’t just made it up!)</a:t>
            </a:r>
          </a:p>
          <a:p>
            <a:endParaRPr lang="en-GB" sz="2400" dirty="0">
              <a:latin typeface="Arial" pitchFamily="34" charset="0"/>
              <a:cs typeface="Arial" pitchFamily="34" charset="0"/>
            </a:endParaRPr>
          </a:p>
          <a:p>
            <a:r>
              <a:rPr lang="en-GB" sz="2400" dirty="0">
                <a:latin typeface="Arial" pitchFamily="34" charset="0"/>
                <a:cs typeface="Arial" pitchFamily="34" charset="0"/>
              </a:rPr>
              <a:t>You have existing data from other studies to compare your findings with</a:t>
            </a:r>
          </a:p>
          <a:p>
            <a:endParaRPr lang="en-GB" sz="2400" dirty="0">
              <a:latin typeface="Arial" pitchFamily="34" charset="0"/>
              <a:cs typeface="Arial" pitchFamily="34" charset="0"/>
            </a:endParaRPr>
          </a:p>
          <a:p>
            <a:r>
              <a:rPr lang="en-GB" sz="2400" dirty="0">
                <a:latin typeface="Arial" pitchFamily="34" charset="0"/>
                <a:cs typeface="Arial" pitchFamily="34" charset="0"/>
              </a:rPr>
              <a:t>Sensitive to change within studies (if appropriate)</a:t>
            </a:r>
          </a:p>
          <a:p>
            <a:endParaRPr lang="en-GB" sz="2400" dirty="0">
              <a:latin typeface="Arial" pitchFamily="34" charset="0"/>
              <a:cs typeface="Arial" pitchFamily="34" charset="0"/>
            </a:endParaRPr>
          </a:p>
          <a:p>
            <a:r>
              <a:rPr lang="en-GB" sz="2400" dirty="0">
                <a:latin typeface="Arial" pitchFamily="34" charset="0"/>
                <a:cs typeface="Arial" pitchFamily="34" charset="0"/>
              </a:rPr>
              <a:t>Allows for stronger statistical analyses</a:t>
            </a:r>
          </a:p>
          <a:p>
            <a:endParaRPr lang="en-GB" sz="1600" dirty="0">
              <a:latin typeface="Arial" pitchFamily="34" charset="0"/>
              <a:cs typeface="Arial" pitchFamily="34" charset="0"/>
            </a:endParaRPr>
          </a:p>
          <a:p>
            <a:pPr lvl="1">
              <a:buNone/>
            </a:pPr>
            <a:endParaRPr lang="en-GB" sz="1600" dirty="0">
              <a:latin typeface="Arial" pitchFamily="34" charset="0"/>
              <a:cs typeface="Arial" pitchFamily="34" charset="0"/>
            </a:endParaRPr>
          </a:p>
          <a:p>
            <a:endParaRPr lang="en-GB" sz="1600" dirty="0">
              <a:latin typeface="Arial" pitchFamily="34" charset="0"/>
              <a:cs typeface="Arial" pitchFamily="34" charset="0"/>
            </a:endParaRPr>
          </a:p>
          <a:p>
            <a:endParaRPr lang="en-GB" sz="1600" dirty="0">
              <a:latin typeface="Arial" pitchFamily="34" charset="0"/>
              <a:cs typeface="Arial" pitchFamily="34" charset="0"/>
            </a:endParaRPr>
          </a:p>
          <a:p>
            <a:endParaRPr lang="en-GB" sz="1600" b="1" dirty="0">
              <a:latin typeface="Arial" pitchFamily="34" charset="0"/>
              <a:cs typeface="Arial" pitchFamily="34" charset="0"/>
            </a:endParaRPr>
          </a:p>
          <a:p>
            <a:pPr lvl="1"/>
            <a:endParaRPr lang="en-GB" sz="1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9A309A7-1751-4ABE-A3C1-EEC40366AD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89435" y="0"/>
            <a:ext cx="1954565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14" name="Oval 11">
            <a:extLst>
              <a:ext uri="{FF2B5EF4-FFF2-40B4-BE49-F238E27FC236}">
                <a16:creationId xmlns:a16="http://schemas.microsoft.com/office/drawing/2014/main" id="{967D8EB6-EAE1-4F9C-B398-83321E2872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29567" y="2369132"/>
            <a:ext cx="2119736" cy="2119736"/>
          </a:xfrm>
          <a:prstGeom prst="ellipse">
            <a:avLst/>
          </a:prstGeom>
          <a:solidFill>
            <a:srgbClr val="FFFFFF"/>
          </a:solidFill>
          <a:ln w="2222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15" name="Graphic 6" descr="Ruler">
            <a:extLst>
              <a:ext uri="{FF2B5EF4-FFF2-40B4-BE49-F238E27FC236}">
                <a16:creationId xmlns:a16="http://schemas.microsoft.com/office/drawing/2014/main" id="{B2A95A2A-85A3-0490-C00B-965303BBA39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624964" y="2865141"/>
            <a:ext cx="1143455" cy="1143455"/>
          </a:xfrm>
          <a:prstGeom prst="rect">
            <a:avLst/>
          </a:prstGeom>
        </p:spPr>
      </p:pic>
      <p:sp>
        <p:nvSpPr>
          <p:cNvPr id="2" name="Rectangle 1"/>
          <p:cNvSpPr/>
          <p:nvPr/>
        </p:nvSpPr>
        <p:spPr>
          <a:xfrm>
            <a:off x="4427984" y="3212976"/>
            <a:ext cx="2423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Aft>
                <a:spcPts val="600"/>
              </a:spcAft>
            </a:pPr>
            <a:r>
              <a:rPr lang="en-GB">
                <a:solidFill>
                  <a:srgbClr val="000000"/>
                </a:solidFill>
                <a:latin typeface="Times New Roman" panose="02020603050405020304" pitchFamily="18" charset="0"/>
              </a:rPr>
              <a:t> 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719013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201CC55D-ED54-4C5C-95E6-10947BD110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83484"/>
            <a:ext cx="266396" cy="673460"/>
            <a:chOff x="0" y="823811"/>
            <a:chExt cx="355196" cy="673460"/>
          </a:xfrm>
        </p:grpSpPr>
        <p:sp>
          <p:nvSpPr>
            <p:cNvPr id="27" name="Rectangle 26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0" name="Rectangle 29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98813" y="2090569"/>
            <a:ext cx="32232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3613" y="1420214"/>
            <a:ext cx="3943977" cy="6636347"/>
          </a:xfrm>
        </p:spPr>
        <p:txBody>
          <a:bodyPr anchor="ctr">
            <a:normAutofit fontScale="92500" lnSpcReduction="10000"/>
          </a:bodyPr>
          <a:lstStyle/>
          <a:p>
            <a:pPr marL="0" indent="0">
              <a:buNone/>
            </a:pPr>
            <a:r>
              <a:rPr lang="en-GB" sz="3000" dirty="0"/>
              <a:t>Some psychological measures may include sub-scales</a:t>
            </a:r>
            <a:r>
              <a:rPr lang="en-US" sz="3000" dirty="0"/>
              <a:t>​</a:t>
            </a:r>
          </a:p>
          <a:p>
            <a:pPr marL="0" indent="0">
              <a:buNone/>
            </a:pPr>
            <a:r>
              <a:rPr lang="en-GB" sz="1300" dirty="0"/>
              <a:t>​</a:t>
            </a:r>
          </a:p>
          <a:p>
            <a:r>
              <a:rPr lang="en-GB" sz="2600" dirty="0"/>
              <a:t>Sometimes can either add up all items for total score, or create separate sub-scales for each</a:t>
            </a:r>
            <a:r>
              <a:rPr lang="en-US" sz="2600" dirty="0"/>
              <a:t>​</a:t>
            </a:r>
          </a:p>
          <a:p>
            <a:endParaRPr lang="en-GB" sz="2200" dirty="0"/>
          </a:p>
          <a:p>
            <a:r>
              <a:rPr lang="en-GB" sz="2200" dirty="0"/>
              <a:t>​</a:t>
            </a:r>
            <a:r>
              <a:rPr lang="en-GB" sz="2600" dirty="0"/>
              <a:t>Sometimes must keep each sub-scale separate from others.</a:t>
            </a:r>
            <a:r>
              <a:rPr lang="en-US" sz="2600" dirty="0"/>
              <a:t>​</a:t>
            </a:r>
          </a:p>
          <a:p>
            <a:pPr marL="0" indent="0">
              <a:buNone/>
            </a:pPr>
            <a:endParaRPr lang="en-US" sz="2200" dirty="0"/>
          </a:p>
          <a:p>
            <a:r>
              <a:rPr lang="en-GB" sz="2600" dirty="0"/>
              <a:t>Some scales contain items which need to be reverse-coded (to prevent demand characteristics/ lazy responses)</a:t>
            </a:r>
            <a:r>
              <a:rPr lang="en-US" sz="2600" dirty="0"/>
              <a:t>​</a:t>
            </a:r>
          </a:p>
          <a:p>
            <a:endParaRPr lang="en-US" sz="1300" dirty="0"/>
          </a:p>
          <a:p>
            <a:pPr marL="0" indent="0">
              <a:buNone/>
            </a:pPr>
            <a:r>
              <a:rPr lang="en-GB" sz="1300" dirty="0"/>
              <a:t>​</a:t>
            </a:r>
          </a:p>
          <a:p>
            <a:endParaRPr lang="en-GB" sz="1300" dirty="0">
              <a:latin typeface="Arial" pitchFamily="34" charset="0"/>
              <a:cs typeface="Arial" pitchFamily="34" charset="0"/>
            </a:endParaRPr>
          </a:p>
          <a:p>
            <a:pPr lvl="1">
              <a:buNone/>
            </a:pPr>
            <a:endParaRPr lang="en-GB" sz="1300" dirty="0">
              <a:latin typeface="Arial" pitchFamily="34" charset="0"/>
              <a:cs typeface="Arial" pitchFamily="34" charset="0"/>
            </a:endParaRPr>
          </a:p>
          <a:p>
            <a:endParaRPr lang="en-GB" sz="1300" dirty="0">
              <a:latin typeface="Arial" pitchFamily="34" charset="0"/>
              <a:cs typeface="Arial" pitchFamily="34" charset="0"/>
            </a:endParaRPr>
          </a:p>
          <a:p>
            <a:endParaRPr lang="en-GB" sz="1300" dirty="0">
              <a:latin typeface="Arial" pitchFamily="34" charset="0"/>
              <a:cs typeface="Arial" pitchFamily="34" charset="0"/>
            </a:endParaRPr>
          </a:p>
          <a:p>
            <a:endParaRPr lang="en-GB" sz="1300" b="1" dirty="0">
              <a:latin typeface="Arial" pitchFamily="34" charset="0"/>
              <a:cs typeface="Arial" pitchFamily="34" charset="0"/>
            </a:endParaRPr>
          </a:p>
          <a:p>
            <a:pPr lvl="1"/>
            <a:endParaRPr lang="en-GB" sz="13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23252" y="0"/>
            <a:ext cx="1120748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64357" y="513853"/>
            <a:ext cx="4507025" cy="583457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Stones balancing on a wood">
            <a:extLst>
              <a:ext uri="{FF2B5EF4-FFF2-40B4-BE49-F238E27FC236}">
                <a16:creationId xmlns:a16="http://schemas.microsoft.com/office/drawing/2014/main" id="{13F2638B-6446-B046-CFC6-8D04C60C7E3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242" t="1" r="5611" b="1"/>
          <a:stretch/>
        </p:blipFill>
        <p:spPr>
          <a:xfrm>
            <a:off x="4320777" y="1773865"/>
            <a:ext cx="4636913" cy="3205712"/>
          </a:xfrm>
          <a:prstGeom prst="rect">
            <a:avLst/>
          </a:prstGeom>
        </p:spPr>
      </p:pic>
      <p:sp>
        <p:nvSpPr>
          <p:cNvPr id="2" name="Rectangle 1"/>
          <p:cNvSpPr/>
          <p:nvPr/>
        </p:nvSpPr>
        <p:spPr>
          <a:xfrm>
            <a:off x="4427984" y="3212976"/>
            <a:ext cx="2423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Aft>
                <a:spcPts val="600"/>
              </a:spcAft>
            </a:pPr>
            <a:r>
              <a:rPr lang="en-GB">
                <a:solidFill>
                  <a:srgbClr val="000000"/>
                </a:solidFill>
                <a:latin typeface="Times New Roman" panose="02020603050405020304" pitchFamily="18" charset="0"/>
              </a:rPr>
              <a:t> 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47634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201CC55D-ED54-4C5C-95E6-10947BD110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2170" y="856180"/>
            <a:ext cx="3420438" cy="1128068"/>
          </a:xfrm>
        </p:spPr>
        <p:txBody>
          <a:bodyPr anchor="ctr">
            <a:normAutofit fontScale="90000"/>
          </a:bodyPr>
          <a:lstStyle/>
          <a:p>
            <a:r>
              <a:rPr lang="en-GB" sz="8000" b="1" dirty="0"/>
              <a:t>READ!</a:t>
            </a: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83484"/>
            <a:ext cx="266396" cy="673460"/>
            <a:chOff x="0" y="823811"/>
            <a:chExt cx="355196" cy="673460"/>
          </a:xfrm>
        </p:grpSpPr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2" name="Rectangle 21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98813" y="2090569"/>
            <a:ext cx="32232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460" y="2089935"/>
            <a:ext cx="4221896" cy="4551994"/>
          </a:xfrm>
        </p:spPr>
        <p:txBody>
          <a:bodyPr anchor="ctr">
            <a:normAutofit/>
          </a:bodyPr>
          <a:lstStyle/>
          <a:p>
            <a:pPr>
              <a:buFontTx/>
              <a:buNone/>
            </a:pPr>
            <a:r>
              <a:rPr lang="en-US" altLang="en-US" sz="2400" dirty="0"/>
              <a:t>Research Methods and Research Statistics Books: </a:t>
            </a:r>
          </a:p>
          <a:p>
            <a:r>
              <a:rPr lang="en-US" altLang="en-US" sz="2400" dirty="0"/>
              <a:t>Brace, N., Kemp, R., &amp; </a:t>
            </a:r>
            <a:r>
              <a:rPr lang="en-US" altLang="en-US" sz="2400" dirty="0" err="1"/>
              <a:t>Snelgar</a:t>
            </a:r>
            <a:r>
              <a:rPr lang="en-US" altLang="en-US" sz="2400" dirty="0"/>
              <a:t>, R. </a:t>
            </a:r>
            <a:r>
              <a:rPr lang="en-US" altLang="en-US" sz="2400" i="1" dirty="0"/>
              <a:t>SPSS for Psychologists.</a:t>
            </a:r>
            <a:r>
              <a:rPr lang="en-US" altLang="en-US" sz="2400" dirty="0"/>
              <a:t> Palgrave Macmillan.</a:t>
            </a:r>
            <a:endParaRPr lang="en-GB" altLang="en-US" sz="2400" dirty="0"/>
          </a:p>
          <a:p>
            <a:endParaRPr lang="en-GB" altLang="en-US" sz="1200" dirty="0"/>
          </a:p>
          <a:p>
            <a:r>
              <a:rPr lang="en-US" altLang="en-US" sz="2400" dirty="0" err="1"/>
              <a:t>Pallant</a:t>
            </a:r>
            <a:r>
              <a:rPr lang="en-US" altLang="en-US" sz="2400" dirty="0"/>
              <a:t>, J. </a:t>
            </a:r>
            <a:r>
              <a:rPr lang="en-US" altLang="en-US" sz="2400" i="1" dirty="0"/>
              <a:t>SPSS survival manual. </a:t>
            </a:r>
            <a:r>
              <a:rPr lang="en-US" altLang="en-US" sz="2400" dirty="0"/>
              <a:t>Open University Press.</a:t>
            </a:r>
            <a:endParaRPr lang="en-GB" altLang="en-US" sz="2400" dirty="0"/>
          </a:p>
          <a:p>
            <a:pPr>
              <a:buFontTx/>
              <a:buNone/>
            </a:pPr>
            <a:endParaRPr lang="en-GB" altLang="en-US" sz="1200" dirty="0"/>
          </a:p>
          <a:p>
            <a:r>
              <a:rPr lang="en-US" altLang="en-US" sz="2400" dirty="0"/>
              <a:t>Coolican, H. </a:t>
            </a:r>
            <a:r>
              <a:rPr lang="en-US" altLang="en-US" sz="2400" i="1" dirty="0"/>
              <a:t>Research methods and statistics in psychology.</a:t>
            </a:r>
            <a:r>
              <a:rPr lang="en-US" altLang="en-US" sz="2400" dirty="0"/>
              <a:t> Hodder &amp; Stoughton.</a:t>
            </a:r>
            <a:endParaRPr lang="en-GB" sz="2400" dirty="0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23252" y="0"/>
            <a:ext cx="1120748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64357" y="513853"/>
            <a:ext cx="4507025" cy="583457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lose up of book pages">
            <a:extLst>
              <a:ext uri="{FF2B5EF4-FFF2-40B4-BE49-F238E27FC236}">
                <a16:creationId xmlns:a16="http://schemas.microsoft.com/office/drawing/2014/main" id="{2794A166-56C3-11B5-D396-3EF4CDF6340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0781" r="11193"/>
          <a:stretch/>
        </p:blipFill>
        <p:spPr>
          <a:xfrm>
            <a:off x="4483341" y="799352"/>
            <a:ext cx="4069057" cy="52592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275095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744</TotalTime>
  <Words>956</Words>
  <Application>Microsoft Office PowerPoint</Application>
  <PresentationFormat>On-screen Show (4:3)</PresentationFormat>
  <Paragraphs>187</Paragraphs>
  <Slides>21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7" baseType="lpstr">
      <vt:lpstr>Calibri</vt:lpstr>
      <vt:lpstr>Times New Roman</vt:lpstr>
      <vt:lpstr>Arial</vt:lpstr>
      <vt:lpstr>Wingdings 2</vt:lpstr>
      <vt:lpstr>Calibri Light</vt:lpstr>
      <vt:lpstr>Office Theme</vt:lpstr>
      <vt:lpstr>Empirical Project Lecture   Design Choices and Data Refresher   </vt:lpstr>
      <vt:lpstr>Recap: Planning research…..</vt:lpstr>
      <vt:lpstr>Some key points.....</vt:lpstr>
      <vt:lpstr>Knowing your design</vt:lpstr>
      <vt:lpstr>PowerPoint Presentation</vt:lpstr>
      <vt:lpstr>Why you need to understand data </vt:lpstr>
      <vt:lpstr>Why you need to understand data </vt:lpstr>
      <vt:lpstr>Why you need to understand data </vt:lpstr>
      <vt:lpstr>Creating hypotheses</vt:lpstr>
      <vt:lpstr>Some key points.....</vt:lpstr>
      <vt:lpstr>Some key points.....</vt:lpstr>
      <vt:lpstr>PowerPoint Presentation</vt:lpstr>
      <vt:lpstr>PowerPoint Presentation</vt:lpstr>
      <vt:lpstr>Some key points.....</vt:lpstr>
      <vt:lpstr>PowerPoint Presentation</vt:lpstr>
      <vt:lpstr>PowerPoint Presentation</vt:lpstr>
      <vt:lpstr>Measures (recap) </vt:lpstr>
      <vt:lpstr> Psychometric Standards  </vt:lpstr>
      <vt:lpstr>PowerPoint Presentation</vt:lpstr>
      <vt:lpstr>PowerPoint Presentation</vt:lpstr>
      <vt:lpstr>READ!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Research Design and Analysis  Lecture 1: Introduction and Overview   Dr. Kate Williams</dc:title>
  <dc:creator>Kate Williams</dc:creator>
  <cp:lastModifiedBy>Kate Williams</cp:lastModifiedBy>
  <cp:revision>72</cp:revision>
  <cp:lastPrinted>2015-10-01T10:52:11Z</cp:lastPrinted>
  <dcterms:created xsi:type="dcterms:W3CDTF">2015-09-24T08:55:23Z</dcterms:created>
  <dcterms:modified xsi:type="dcterms:W3CDTF">2022-10-02T12:16:51Z</dcterms:modified>
</cp:coreProperties>
</file>