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sldIdLst>
    <p:sldId id="257" r:id="rId2"/>
    <p:sldId id="258" r:id="rId3"/>
    <p:sldId id="260" r:id="rId4"/>
    <p:sldId id="264" r:id="rId5"/>
    <p:sldId id="266" r:id="rId6"/>
    <p:sldId id="290" r:id="rId7"/>
    <p:sldId id="313" r:id="rId8"/>
    <p:sldId id="314" r:id="rId9"/>
    <p:sldId id="315" r:id="rId10"/>
    <p:sldId id="316" r:id="rId11"/>
    <p:sldId id="317" r:id="rId12"/>
    <p:sldId id="28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Important dates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1932–1972: The Tuskegee Syphilis Study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1939–1945: German scientists’ research on concentration camp prisoners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1944–1980s: U.S. government’s secret research on effects of radiation on humans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1947: Adoption of the Nuremberg Code for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1953: James Watson and Francis Crick discover the structure of DNA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Important dates –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1950s–1963: The CIA administers LSD to unknowing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1961–1962: Stanley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Milgram’s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1964: Ethical principles for research on human participants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1972: National media and Congress focus on unethical research practices with human subjects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1974: Congress passes the National Research 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3B.2.1: Protection from Harm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 to be kept safe and free from harm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Prevention of participants from physical or psychological harm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Experiment should not be approved in case of significant risk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Examples of when ethical considerations were not met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Tuskegee syphilis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Medical research at the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Willowbrook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State School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3B.2.2: Maintenance of Privacy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Maintaining anonymity the most important fundamental ethical principle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Speaks to several concerns, but most directly to anonymity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Meaning of being anonymous in a research context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to maintain anonymity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Maintained through the use of a single master sheet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Master sheet contains names of participants and their participant number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Only the number is placed on scoring sheets, code sheets, or other testing materials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List of corresponding names and numbers kept in a secure place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Second concern regarding privacy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One must not invade another’s private space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Unethical to record the verbal interaction between therapists and their clients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3B.2.3: Coercion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Participation should not be coerced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Provision of alternative way to fulfill a course or job requirement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Real-world examples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College students forced to participate in research studies as a course requirement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Office-goers required to complete surveys, etc.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3B.2.4: Informed Consent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Full disclosure about the nature of a research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Informed consent form or letter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 research project that uses human participants should have an informed consent form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 should be read and signed by each participant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Constituents of a consent form-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purpose of the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 you are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you are doing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long you will be involved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offer to withdraw from the experiment at any time for any reason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Constituents of a consent form-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Potential benefits to you as well as to society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Potential harm or risks for discomfort to you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Assurance that results will be kept in strictest confidence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you can get a copy of the results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you can be reached should anyone have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3B.2.5: Confidentiality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must be confidential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always be maintained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Information is disguised when necessary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data kept in a controlled situation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Best way to maintain confidentiality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Minimize the number of people who see or handle the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example - recent concerns about AIDS and the results of screening tests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3B.2.6: Debriefing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 must have opportunity to share outcomes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a particular group of subjects needs to be debriefed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Best way of debriefing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Talk with the participants immediately following the session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Send a newsletter telling participants the general intent and results of the study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3B.2.7: Sharing Benefits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research participants to be exposed to the benefits of a treatment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Least often observed principle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Concerns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group that did not receive a treatment should now be exposed to it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 group should benefit from participation in a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possible that all people with the disease can be helped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direct participants in the experiment should benefit equally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3B.3.1: The Role of Professional Organizations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 professional organization has a set of ethical standards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Role of researchers to ensure ethical standards are met when conducting any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Formalized sets of guidelines published by several professional organizations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Relevant organizations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American Psychological Association (APA)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Society for Research in Child Development (SRCD)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American Sociological Association (ASA)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American Educational Research Association (AERA)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3B.3.2: A Summary of Ethical Guidelines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Important ethical guidelines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Importance of the person conducting the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Efforts to minimize risk to the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responsible for ensuring ethical practices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Fair and reasonable agreement must be reached between researcher and subjects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deception is necessary, the researcher must be sure it is justified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Important ethical guidelines - II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Researchers must respect a subject’s choice to withdraw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Whenever possible, participants should be shielded from physical and psychological harm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Once the research is complete, results of the work should be made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is responsible for correcting any harm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information about the participants of a study are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3B.3.3: Ethics and Children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Children- a special group that needs to be treated as such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Society for Research in Child Development has developed a special set of guidelines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Set of guidelines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Rights of the child supersede rights of the investigator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Consultation with colleagues or experts necessary when any change occurs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Child should be fully informed of the research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Informed consent from parents, teachers, etc., must be obtained in writing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Set of guidelines –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Informed consent must also be obtained from others besides the child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Responsibilities of child and investigator must be made clear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Deception, when necessary, should be approved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Findings from any study should be clearly explained to participants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Set of guidelines – III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Investigators should be careful about the way they report results to children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Control groups should be offered similar opportunities to receive treatment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Ethical standards should be presented to students in the course of their training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 authors space to summarize the steps they took to ensure these standards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3B.3.4: Ethics Regarding Online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of the Internet and associated electronic tools by researchers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Pay increased attention to ethical practices that surround online tools and their uses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Special guidelines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quote and analyze online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Requesting consent should not disrupt the very process that is being examined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obtain consent electronically if participants are 18 years of age or older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Assure confidentiality of the participants and their identity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2.xml"/><Relationship Id="rId5" Type="http://schemas.openxmlformats.org/officeDocument/2006/relationships/slide" Target="slide10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3B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The Importance of Practicing Ethics in Research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The Importance of Practicing Ethics in Research slide"/>
              </a:rPr>
              <a:t>Introduction: The Importance of Practicing </a:t>
            </a:r>
            <a:r>
              <a:rPr lang="en-US" sz="2400" dirty="0" smtClean="0">
                <a:hlinkClick r:id="rId2" action="ppaction://hlinksldjump" tooltip="Link to Introduction: The Importance of Practicing Ethics in Research slide"/>
              </a:rPr>
              <a:t>Ethics in Research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3B.1: A Bit of History slide"/>
              </a:rPr>
              <a:t>3B.1: A Bit of History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3B.2: Basic Principles of Ethical Research slide"/>
              </a:rPr>
              <a:t>3B.2: Basic Principles of Ethical Research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3B.3: Ensuring High Ethical Standards slide"/>
              </a:rPr>
              <a:t>3B.3: Ensuring High Ethical Standards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Summary: The Importance of Practicing Ethics in Research slide"/>
              </a:rPr>
              <a:t>Summary: The Importance of Practicing Ethics in Research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3B.1: A Bit of History slide"/>
              </a:rPr>
              <a:t>3B.1: Give the timeline of the history and issues of ethical research since the 1930s</a:t>
            </a:r>
            <a:endParaRPr lang="en-US" dirty="0"/>
          </a:p>
          <a:p>
            <a:r>
              <a:rPr lang="en-US" dirty="0">
                <a:hlinkClick r:id="rId3" action="ppaction://hlinksldjump" tooltip="Link to 3B.2: Basic Principles of Ethical Research slide"/>
              </a:rPr>
              <a:t>3B.2: Outline the basic ethical principles that are applicable to all research disciplines</a:t>
            </a:r>
            <a:r>
              <a:rPr lang="en-US" dirty="0"/>
              <a:t> </a:t>
            </a:r>
          </a:p>
          <a:p>
            <a:r>
              <a:rPr lang="en-US" dirty="0">
                <a:hlinkClick r:id="rId4" action="ppaction://hlinksldjump" tooltip="Link to 3B.3: Ensuring High Ethical Standards slide"/>
              </a:rPr>
              <a:t>3B.3: Recognize ethical standards of research as applicable to different research disciplines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The Importance of Practicing Ethics in Research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Consequences of not following important guidelines</a:t>
            </a:r>
          </a:p>
          <a:p>
            <a:r>
              <a:rPr lang="en-US" sz="2400" dirty="0"/>
              <a:t>Moral and ethical responsibilities of researchers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3B.1: A Bit of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Give the timeline of the history and issues of ethical research since the 1930s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fr-FR" dirty="0"/>
              <a:t>Important dates – I</a:t>
            </a:r>
          </a:p>
          <a:p>
            <a:pPr lvl="1" eaLnBrk="1" hangingPunct="1"/>
            <a:r>
              <a:rPr lang="fr-FR" dirty="0"/>
              <a:t>Important dates – II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3B.2: Basic Principles of Ethical Research </a:t>
            </a:r>
            <a:r>
              <a:rPr lang="en-US" dirty="0" smtClean="0"/>
              <a:t>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basic ethical principles that are applicable to all research </a:t>
            </a:r>
            <a:r>
              <a:rPr lang="en-US" sz="1500" dirty="0" smtClean="0">
                <a:solidFill>
                  <a:srgbClr val="2D1061"/>
                </a:solidFill>
              </a:rPr>
              <a:t>disciplines</a:t>
            </a:r>
            <a:endParaRPr lang="en-US" sz="1500" dirty="0">
              <a:solidFill>
                <a:srgbClr val="2D106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3B.2.1: Protection from Harm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Examples of when ethical considerations were not met</a:t>
            </a:r>
            <a:endParaRPr lang="en-US" dirty="0" smtClean="0"/>
          </a:p>
          <a:p>
            <a:pPr eaLnBrk="1" hangingPunct="1"/>
            <a:r>
              <a:rPr lang="en-US" altLang="en-US" dirty="0"/>
              <a:t>3B.2.2: Maintenance of Privacy</a:t>
            </a:r>
          </a:p>
          <a:p>
            <a:pPr lvl="1" eaLnBrk="1" hangingPunct="1"/>
            <a:r>
              <a:rPr lang="en-US" dirty="0"/>
              <a:t>Introduction </a:t>
            </a:r>
          </a:p>
          <a:p>
            <a:pPr lvl="1" eaLnBrk="1" hangingPunct="1"/>
            <a:r>
              <a:rPr lang="en-US" dirty="0"/>
              <a:t>Steps to maintain anonymity</a:t>
            </a:r>
          </a:p>
          <a:p>
            <a:pPr lvl="1" eaLnBrk="1" hangingPunct="1"/>
            <a:r>
              <a:rPr lang="en-US" dirty="0"/>
              <a:t>Second concern regarding privacy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3B.2: Basic Principles of Ethical Research </a:t>
            </a:r>
            <a:r>
              <a:rPr lang="en-US" dirty="0" smtClean="0"/>
              <a:t>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basic ethical principles that are applicable to all research </a:t>
            </a:r>
            <a:r>
              <a:rPr lang="en-US" sz="1500" dirty="0" smtClean="0">
                <a:solidFill>
                  <a:srgbClr val="2D1061"/>
                </a:solidFill>
              </a:rPr>
              <a:t>disciplines</a:t>
            </a:r>
            <a:endParaRPr lang="en-US" sz="1500" dirty="0">
              <a:solidFill>
                <a:srgbClr val="2D106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3B.2.3: Coercion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Real-world examples</a:t>
            </a:r>
            <a:endParaRPr lang="en-US" dirty="0" smtClean="0"/>
          </a:p>
          <a:p>
            <a:pPr eaLnBrk="1" hangingPunct="1"/>
            <a:r>
              <a:rPr lang="en-US" altLang="en-US" dirty="0"/>
              <a:t>3B.2.4: Informed Consent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Constituents of a consent form- I</a:t>
            </a:r>
          </a:p>
          <a:p>
            <a:pPr lvl="1" eaLnBrk="1" hangingPunct="1"/>
            <a:r>
              <a:rPr lang="en-US" dirty="0"/>
              <a:t>Constituents of a consent form- II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3B.2: Basic Principles of Ethical Research </a:t>
            </a:r>
            <a:r>
              <a:rPr lang="en-US" dirty="0" smtClean="0"/>
              <a:t>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basic ethical principles that are applicable to all research </a:t>
            </a:r>
            <a:r>
              <a:rPr lang="en-US" sz="1500" dirty="0" smtClean="0">
                <a:solidFill>
                  <a:srgbClr val="2D1061"/>
                </a:solidFill>
              </a:rPr>
              <a:t>disciplines</a:t>
            </a:r>
            <a:endParaRPr lang="en-US" sz="1500" dirty="0">
              <a:solidFill>
                <a:srgbClr val="2D106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3B.2.5: Confidentiality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Best way to maintain confidentiality</a:t>
            </a:r>
            <a:endParaRPr lang="en-US" dirty="0" smtClean="0"/>
          </a:p>
          <a:p>
            <a:pPr eaLnBrk="1" hangingPunct="1"/>
            <a:r>
              <a:rPr lang="en-US" altLang="en-US" dirty="0"/>
              <a:t>3B.2.6: Debriefing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Best way of debriefing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08122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3B.2: Basic Principles of Ethical Research </a:t>
            </a:r>
            <a:r>
              <a:rPr lang="en-US" dirty="0" smtClean="0"/>
              <a:t>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basic ethical principles that are applicable to all research </a:t>
            </a:r>
            <a:r>
              <a:rPr lang="en-US" sz="1500" dirty="0" smtClean="0">
                <a:solidFill>
                  <a:srgbClr val="2D1061"/>
                </a:solidFill>
              </a:rPr>
              <a:t>disciplines</a:t>
            </a:r>
            <a:endParaRPr lang="en-US" sz="1500" dirty="0">
              <a:solidFill>
                <a:srgbClr val="2D106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3B.2.7: Sharing Benefits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Concerns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258901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3B.3: Ensuring High Ethical Standards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ethical standards of research as applicable to different research disciplines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3B.3.1: The Role of Professional Organizations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Relevant organizations</a:t>
            </a:r>
            <a:endParaRPr lang="en-US" dirty="0" smtClean="0"/>
          </a:p>
          <a:p>
            <a:pPr eaLnBrk="1" hangingPunct="1"/>
            <a:r>
              <a:rPr lang="en-US" altLang="en-US" dirty="0"/>
              <a:t>3B.3.2: A Summary of Ethical Guidelines</a:t>
            </a:r>
          </a:p>
          <a:p>
            <a:pPr lvl="1" eaLnBrk="1" hangingPunct="1"/>
            <a:r>
              <a:rPr lang="en-US" dirty="0"/>
              <a:t>Important ethical guidelines – I</a:t>
            </a:r>
          </a:p>
          <a:p>
            <a:pPr lvl="1" eaLnBrk="1" hangingPunct="1"/>
            <a:r>
              <a:rPr lang="en-US" dirty="0"/>
              <a:t>Important ethical guidelines - II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73963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3B.3: Ensuring High Ethical Standards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ethical standards of research as applicable to different research disciplines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3B.3.3: Ethics and Children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Set of guidelines – I</a:t>
            </a:r>
          </a:p>
          <a:p>
            <a:pPr lvl="1" eaLnBrk="1" hangingPunct="1"/>
            <a:r>
              <a:rPr lang="en-US" dirty="0"/>
              <a:t>Set of guidelines – II</a:t>
            </a:r>
          </a:p>
          <a:p>
            <a:pPr lvl="1" eaLnBrk="1" hangingPunct="1"/>
            <a:r>
              <a:rPr lang="en-US" dirty="0"/>
              <a:t>Set of guidelines – III</a:t>
            </a:r>
            <a:endParaRPr lang="en-US" dirty="0" smtClean="0"/>
          </a:p>
          <a:p>
            <a:pPr eaLnBrk="1" hangingPunct="1"/>
            <a:r>
              <a:rPr lang="en-US" altLang="en-US" dirty="0"/>
              <a:t>3B.3.4: Ethics Regarding Online Research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Special guidelines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34097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The Importance of Practicing Ethics in 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following ethical guidelines of your professional organization</a:t>
            </a:r>
          </a:p>
          <a:p>
            <a:r>
              <a:rPr lang="en-US" sz="2400" i="1" dirty="0"/>
              <a:t>The Research Methods Knowledge Base</a:t>
            </a:r>
          </a:p>
          <a:p>
            <a:r>
              <a:rPr lang="en-US" sz="2400" dirty="0"/>
              <a:t>Importance of ethics in research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1002</TotalTime>
  <Words>1679</Words>
  <Application>Microsoft Office PowerPoint</Application>
  <PresentationFormat>On-screen Show (4:3)</PresentationFormat>
  <Paragraphs>262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508 Lecture</vt:lpstr>
      <vt:lpstr>Exploring Research</vt:lpstr>
      <vt:lpstr>Modules</vt:lpstr>
      <vt:lpstr>Learning Objectives</vt:lpstr>
      <vt:lpstr>Introduction: The Importance of Practicing Ethics in Research</vt:lpstr>
      <vt:lpstr>3B.1: A Bit of History</vt:lpstr>
      <vt:lpstr>3B.2: Basic Principles of Ethical Research (1 of 4)</vt:lpstr>
      <vt:lpstr>3B.2: Basic Principles of Ethical Research (2 of 4)</vt:lpstr>
      <vt:lpstr>3B.2: Basic Principles of Ethical Research (3 of 4)</vt:lpstr>
      <vt:lpstr>3B.2: Basic Principles of Ethical Research (4 of 4)</vt:lpstr>
      <vt:lpstr>3B.3: Ensuring High Ethical Standards (1 of 2)</vt:lpstr>
      <vt:lpstr>3B.3: Ensuring High Ethical Standards (2 of 2)</vt:lpstr>
      <vt:lpstr>Summary: The Importance of Practicing Ethics in Research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574</cp:revision>
  <dcterms:created xsi:type="dcterms:W3CDTF">2014-10-10T17:07:42Z</dcterms:created>
  <dcterms:modified xsi:type="dcterms:W3CDTF">2017-06-09T08:34:14Z</dcterms:modified>
  <cp:category>Salkind</cp:category>
  <cp:contentStatus>Salkind</cp:contentStatus>
</cp:coreProperties>
</file>