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2F3F748-B788-42A1-8991-F065CA5FFFAC}" v="62" dt="2022-03-10T21:58:43.41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0" autoAdjust="0"/>
    <p:restoredTop sz="94660"/>
  </p:normalViewPr>
  <p:slideViewPr>
    <p:cSldViewPr snapToGrid="0">
      <p:cViewPr varScale="1">
        <p:scale>
          <a:sx n="120" d="100"/>
          <a:sy n="120" d="100"/>
        </p:scale>
        <p:origin x="120" y="18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y ahmed" userId="3d685ab137c1dc94" providerId="LiveId" clId="{B2F3F748-B788-42A1-8991-F065CA5FFFAC}"/>
    <pc:docChg chg="undo custSel addSld modSld sldOrd">
      <pc:chgData name="kay ahmed" userId="3d685ab137c1dc94" providerId="LiveId" clId="{B2F3F748-B788-42A1-8991-F065CA5FFFAC}" dt="2022-03-10T22:00:16.696" v="1010" actId="20577"/>
      <pc:docMkLst>
        <pc:docMk/>
      </pc:docMkLst>
      <pc:sldChg chg="addSp delSp modSp mod">
        <pc:chgData name="kay ahmed" userId="3d685ab137c1dc94" providerId="LiveId" clId="{B2F3F748-B788-42A1-8991-F065CA5FFFAC}" dt="2022-03-10T22:00:16.696" v="1010" actId="20577"/>
        <pc:sldMkLst>
          <pc:docMk/>
          <pc:sldMk cId="2231838125" sldId="256"/>
        </pc:sldMkLst>
        <pc:spChg chg="mod">
          <ac:chgData name="kay ahmed" userId="3d685ab137c1dc94" providerId="LiveId" clId="{B2F3F748-B788-42A1-8991-F065CA5FFFAC}" dt="2022-03-04T22:38:08.902" v="183" actId="14100"/>
          <ac:spMkLst>
            <pc:docMk/>
            <pc:sldMk cId="2231838125" sldId="256"/>
            <ac:spMk id="2" creationId="{CC25C99B-8F2E-44CF-B36F-8587BB700006}"/>
          </ac:spMkLst>
        </pc:spChg>
        <pc:graphicFrameChg chg="mod modGraphic">
          <ac:chgData name="kay ahmed" userId="3d685ab137c1dc94" providerId="LiveId" clId="{B2F3F748-B788-42A1-8991-F065CA5FFFAC}" dt="2022-03-10T22:00:16.696" v="1010" actId="20577"/>
          <ac:graphicFrameMkLst>
            <pc:docMk/>
            <pc:sldMk cId="2231838125" sldId="256"/>
            <ac:graphicFrameMk id="7" creationId="{9E9B5F15-B5F5-45AE-A782-CE9C3A3E16EC}"/>
          </ac:graphicFrameMkLst>
        </pc:graphicFrameChg>
        <pc:picChg chg="add del mod">
          <ac:chgData name="kay ahmed" userId="3d685ab137c1dc94" providerId="LiveId" clId="{B2F3F748-B788-42A1-8991-F065CA5FFFAC}" dt="2022-03-04T22:38:32.259" v="185" actId="478"/>
          <ac:picMkLst>
            <pc:docMk/>
            <pc:sldMk cId="2231838125" sldId="256"/>
            <ac:picMk id="4" creationId="{F7917D34-C999-4AD9-9CB6-87E3CCF91FBE}"/>
          </ac:picMkLst>
        </pc:picChg>
        <pc:picChg chg="add mod">
          <ac:chgData name="kay ahmed" userId="3d685ab137c1dc94" providerId="LiveId" clId="{B2F3F748-B788-42A1-8991-F065CA5FFFAC}" dt="2022-03-04T22:55:49.569" v="464" actId="1440"/>
          <ac:picMkLst>
            <pc:docMk/>
            <pc:sldMk cId="2231838125" sldId="256"/>
            <ac:picMk id="1026" creationId="{CBF11514-AD9F-422B-8B77-9033872DB6F2}"/>
          </ac:picMkLst>
        </pc:picChg>
      </pc:sldChg>
      <pc:sldChg chg="delSp modSp new mod ord">
        <pc:chgData name="kay ahmed" userId="3d685ab137c1dc94" providerId="LiveId" clId="{B2F3F748-B788-42A1-8991-F065CA5FFFAC}" dt="2022-03-04T22:55:28.471" v="462" actId="113"/>
        <pc:sldMkLst>
          <pc:docMk/>
          <pc:sldMk cId="2373580772" sldId="257"/>
        </pc:sldMkLst>
        <pc:spChg chg="del">
          <ac:chgData name="kay ahmed" userId="3d685ab137c1dc94" providerId="LiveId" clId="{B2F3F748-B788-42A1-8991-F065CA5FFFAC}" dt="2022-03-04T22:54:24.200" v="450" actId="478"/>
          <ac:spMkLst>
            <pc:docMk/>
            <pc:sldMk cId="2373580772" sldId="257"/>
            <ac:spMk id="2" creationId="{DB112D35-7779-452B-A3A9-25C6F2227340}"/>
          </ac:spMkLst>
        </pc:spChg>
        <pc:spChg chg="mod">
          <ac:chgData name="kay ahmed" userId="3d685ab137c1dc94" providerId="LiveId" clId="{B2F3F748-B788-42A1-8991-F065CA5FFFAC}" dt="2022-03-04T22:55:28.471" v="462" actId="113"/>
          <ac:spMkLst>
            <pc:docMk/>
            <pc:sldMk cId="2373580772" sldId="257"/>
            <ac:spMk id="3" creationId="{4D4D528E-D480-493A-ACAA-2EE2F1325DF3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048002-315D-49B1-B10F-137139C4BF9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54896" y="1122363"/>
            <a:ext cx="7276733" cy="3381398"/>
          </a:xfrm>
        </p:spPr>
        <p:txBody>
          <a:bodyPr anchor="b">
            <a:normAutofit/>
          </a:bodyPr>
          <a:lstStyle>
            <a:lvl1pPr algn="l">
              <a:defRPr sz="4800" cap="none" spc="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04535E0-4D9C-4DCA-8569-64503C5DC1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4894" y="4612942"/>
            <a:ext cx="7276733" cy="1181683"/>
          </a:xfrm>
        </p:spPr>
        <p:txBody>
          <a:bodyPr>
            <a:normAutofit/>
          </a:bodyPr>
          <a:lstStyle>
            <a:lvl1pPr marL="0" indent="0" algn="l">
              <a:buNone/>
              <a:defRPr sz="18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283B68-70CF-4A98-948C-6EA4BD68D2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3/10/2022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EC2EF9-7F83-4AD3-B3F6-B9D4618D6E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1B751B-3464-41CD-B728-A72BB191E2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4474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9BFD42-94A9-4345-AF38-7D562B5021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64C458-A63B-4032-B4EC-732DAC188C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A855B5-7F2F-408B-800D-92CB34B992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3/10/2022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203412-EA6B-43CA-8B3A-F502587CBB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46E9EE-F895-4ECE-B4B2-586D65ED84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80038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A8193F-AFAD-4A9A-B0EF-530DFB19D8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49" y="876299"/>
            <a:ext cx="7876722" cy="371316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D1BBE4-9FC1-4F89-B120-1C49D816FD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746170"/>
            <a:ext cx="6781301" cy="1048455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530A6B-E3FD-4920-8128-C263CA1D65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3/10/2022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166B85-0649-47DB-AD69-458D8F6009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B25931-A293-42E9-BDF5-B2AE121D73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743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95262B-ECD6-47BB-A6F1-92A6033E93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8B8779-51E9-44D1-9F7B-28F3C6D3C44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48474" y="2080517"/>
            <a:ext cx="4970124" cy="397738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9E8BFB-5295-4C5E-9CB1-E276E9D0E51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0899" y="2080517"/>
            <a:ext cx="4970124" cy="39773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5E22BF-1819-4301-B699-EF5A2F4D9B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3/10/2022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00A2DF-39DE-49C3-A213-3E8423C7AC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55D3A8-238B-4A68-A9F9-672D2F0607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81820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27D468-D010-4225-B024-DCEF543BCE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571955"/>
            <a:ext cx="10441236" cy="1398359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D60A0-FCAB-425A-9ECD-94CDE4F472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4926" y="1983242"/>
            <a:ext cx="5007110" cy="814387"/>
          </a:xfrm>
        </p:spPr>
        <p:txBody>
          <a:bodyPr anchor="b">
            <a:normAutofit/>
          </a:bodyPr>
          <a:lstStyle>
            <a:lvl1pPr marL="0" indent="0">
              <a:lnSpc>
                <a:spcPct val="110000"/>
              </a:lnSpc>
              <a:buNone/>
              <a:defRPr sz="2000" b="0" cap="all" spc="14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16F986B-07CB-4FB0-9419-2AAB318B8A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50063" y="2813959"/>
            <a:ext cx="5007110" cy="324394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DA9D784-7968-4E8B-B704-E42EE8F1872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49255" y="1983242"/>
            <a:ext cx="5031769" cy="814387"/>
          </a:xfrm>
        </p:spPr>
        <p:txBody>
          <a:bodyPr anchor="b">
            <a:normAutofit/>
          </a:bodyPr>
          <a:lstStyle>
            <a:lvl1pPr marL="0" indent="0">
              <a:lnSpc>
                <a:spcPct val="110000"/>
              </a:lnSpc>
              <a:buNone/>
              <a:defRPr sz="2000" b="0" cap="all" spc="14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D45754F-08D1-4593-988F-95F0ED1A017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49255" y="2813959"/>
            <a:ext cx="5031769" cy="324394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FED2E61-83B4-4C8F-BBFE-D95920342A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3/10/2022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E80C136-A664-4013-8073-B0C6BDEF8C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6AE9547-8EE7-461B-9E99-484B11E918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49179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02E667-0EFA-4EE6-8E4D-20805309A8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9759" y="895440"/>
            <a:ext cx="10138451" cy="1832349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7EE4825-BB8C-4567-B407-B4452409D7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3/10/2022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0838892-25DB-4A4E-9D43-6058C45C53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EC3DDDA-48EF-4B42-9980-4762AF5094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64814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EFA7D9-6801-4DD0-8D7D-505212F466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3/10/2022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E6FA3EA-1519-4178-AC3A-231A5BAA79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3423DBE-6FD6-4D60-8336-7843B4BD3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50690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52D9AE-CA1A-4751-9B33-0AC09CE629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9" y="996948"/>
            <a:ext cx="3046410" cy="1479551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defRPr sz="2400" cap="all" spc="4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DF9941-76E5-42B5-8464-C1A7010D94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0796" y="876300"/>
            <a:ext cx="5758235" cy="5181599"/>
          </a:xfrm>
        </p:spPr>
        <p:txBody>
          <a:bodyPr>
            <a:normAutofit/>
          </a:bodyPr>
          <a:lstStyle>
            <a:lvl1pPr>
              <a:defRPr sz="3600"/>
            </a:lvl1pPr>
            <a:lvl2pPr>
              <a:defRPr sz="3200"/>
            </a:lvl2pPr>
            <a:lvl3pPr>
              <a:defRPr sz="2800"/>
            </a:lvl3pPr>
            <a:lvl4pPr>
              <a:defRPr sz="2400"/>
            </a:lvl4pPr>
            <a:lvl5pPr>
              <a:defRPr sz="2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84785D8-F112-415F-9AB4-5F2AC060D1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9" y="2666144"/>
            <a:ext cx="3046409" cy="3194907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70A0B3-4E9C-4FAC-B1D1-2673F7B5A1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3/10/2022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AA370A-33F5-48A6-962A-47C0F15D4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A8AD606-A37D-4697-AA7A-EAE4F101A7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44E0B5E-1030-4A34-AB09-05ACB45CE993}"/>
              </a:ext>
            </a:extLst>
          </p:cNvPr>
          <p:cNvCxnSpPr>
            <a:cxnSpLocks/>
          </p:cNvCxnSpPr>
          <p:nvPr/>
        </p:nvCxnSpPr>
        <p:spPr>
          <a:xfrm>
            <a:off x="4610100" y="898989"/>
            <a:ext cx="0" cy="5138791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887617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321D4C-0A93-40A6-9645-5EF7DE6C59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9" y="989314"/>
            <a:ext cx="3046409" cy="1487185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defRPr sz="2400" cap="all" spc="3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2F9455-852F-4604-87D4-801E8D5DB50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34004" y="876300"/>
            <a:ext cx="5943596" cy="518159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8842061-B161-4973-9EE4-76D0B73FC18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9" y="2666143"/>
            <a:ext cx="3046409" cy="3194907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DDCE2E0-050A-4BC2-91DF-7A00811D28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3/10/2022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60AB003-B443-4B96-9DD9-4284E7E1ED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179DBA-16C0-4FFB-B367-B96169B4B0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9F2BD78-1D6B-4742-9726-75646D91F4AC}"/>
              </a:ext>
            </a:extLst>
          </p:cNvPr>
          <p:cNvCxnSpPr>
            <a:cxnSpLocks/>
          </p:cNvCxnSpPr>
          <p:nvPr/>
        </p:nvCxnSpPr>
        <p:spPr>
          <a:xfrm>
            <a:off x="4610100" y="898989"/>
            <a:ext cx="0" cy="5138791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348374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3B5731-248B-49C2-93DE-8A3260C9FB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6D4D5C5-3D5A-4F3D-8A08-7053DACF1F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9E5372-3FC6-4227-B2DD-6CB24E6517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3/10/2022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C1B1B1-B637-4E46-B64C-F082B54C2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5567AD-4B78-41F6-B814-726D4BD4CE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80580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8674D5E-67E6-4C23-B80A-0C66B53315E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876299"/>
            <a:ext cx="2628900" cy="5181601"/>
          </a:xfrm>
        </p:spPr>
        <p:txBody>
          <a:bodyPr vert="eaVert"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2FEFF2A-08E8-447D-85C7-7D5A9C422C9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876299"/>
            <a:ext cx="7734300" cy="5181601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40030D-E580-4B0C-B5A8-2C8A094D9D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3/10/2022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2DCAEB-1B6E-492E-918E-47179AF48A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AE4A38-A745-436E-9E33-63B9F81C0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71299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  <a:lumOff val="1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B98CBCD-166B-4F97-A6DF-DAA3BF2B25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9760" y="876302"/>
            <a:ext cx="10427840" cy="108605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64D6D9-636D-450B-839A-22AE0CED23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9758" y="2065984"/>
            <a:ext cx="10427841" cy="39032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E6CAEC-1EE5-4B71-9646-5C378EEBEFE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382838" y="6356350"/>
            <a:ext cx="33613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326951E3-958F-4611-B170-D081BA0250F9}" type="datetimeFigureOut">
              <a:rPr lang="en-US" smtClean="0"/>
              <a:pPr/>
              <a:t>3/10/2022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570EF8-70B2-4AFC-8388-691A146AA75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58748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none" spc="0"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F07DC7-D05C-4038-B51A-F00B7B9C996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20400" y="6356350"/>
            <a:ext cx="61766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i="1">
                <a:solidFill>
                  <a:schemeClr val="tx2"/>
                </a:solidFill>
              </a:defRPr>
            </a:lvl1pPr>
          </a:lstStyle>
          <a:p>
            <a:fld id="{57871EFB-7B9E-4E86-A89E-697E8EBB06F2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EAD4CCDA-06BF-4D2A-B44F-195AEC0B5B22}"/>
              </a:ext>
            </a:extLst>
          </p:cNvPr>
          <p:cNvCxnSpPr>
            <a:cxnSpLocks/>
          </p:cNvCxnSpPr>
          <p:nvPr/>
        </p:nvCxnSpPr>
        <p:spPr>
          <a:xfrm>
            <a:off x="952498" y="6252722"/>
            <a:ext cx="10325101" cy="0"/>
          </a:xfrm>
          <a:prstGeom prst="line">
            <a:avLst/>
          </a:prstGeom>
          <a:ln w="1079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0100985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70000"/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274320" indent="0" algn="l" defTabSz="914400" rtl="0" eaLnBrk="1" latinLnBrk="0" hangingPunct="1">
        <a:lnSpc>
          <a:spcPct val="120000"/>
        </a:lnSpc>
        <a:spcBef>
          <a:spcPts val="500"/>
        </a:spcBef>
        <a:buSzPct val="70000"/>
        <a:buFontTx/>
        <a:buNone/>
        <a:defRPr sz="1800" i="1" kern="1200">
          <a:solidFill>
            <a:schemeClr val="tx2"/>
          </a:solidFill>
          <a:latin typeface="+mn-lt"/>
          <a:ea typeface="+mn-ea"/>
          <a:cs typeface="+mn-cs"/>
        </a:defRPr>
      </a:lvl2pPr>
      <a:lvl3pPr marL="502920" indent="-228600" algn="l" defTabSz="914400" rtl="0" eaLnBrk="1" latinLnBrk="0" hangingPunct="1">
        <a:lnSpc>
          <a:spcPct val="12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548640" indent="0" algn="l" defTabSz="914400" rtl="0" eaLnBrk="1" latinLnBrk="0" hangingPunct="1">
        <a:lnSpc>
          <a:spcPct val="120000"/>
        </a:lnSpc>
        <a:spcBef>
          <a:spcPts val="500"/>
        </a:spcBef>
        <a:buSzPct val="70000"/>
        <a:buFont typeface="Arial" panose="020B0604020202020204" pitchFamily="34" charset="0"/>
        <a:buNone/>
        <a:defRPr sz="1600" i="1" kern="1200">
          <a:solidFill>
            <a:schemeClr val="tx2"/>
          </a:solidFill>
          <a:latin typeface="+mn-lt"/>
          <a:ea typeface="+mn-ea"/>
          <a:cs typeface="+mn-cs"/>
        </a:defRPr>
      </a:lvl4pPr>
      <a:lvl5pPr marL="822960" indent="-228600" algn="l" defTabSz="914400" rtl="0" eaLnBrk="1" latinLnBrk="0" hangingPunct="1">
        <a:lnSpc>
          <a:spcPct val="12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4D528E-D480-493A-ACAA-2EE2F1325D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9758" y="1606163"/>
            <a:ext cx="10427841" cy="4363119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200" b="1" dirty="0"/>
              <a:t>Module: </a:t>
            </a:r>
            <a:r>
              <a:rPr lang="en-GB" sz="3200" dirty="0"/>
              <a:t>Foreign Languages &amp; Cultural Awareness</a:t>
            </a:r>
            <a:br>
              <a:rPr lang="en-GB" sz="3200" dirty="0"/>
            </a:br>
            <a:r>
              <a:rPr lang="en-GB" sz="3200" b="1" dirty="0"/>
              <a:t>Spanish </a:t>
            </a:r>
            <a:r>
              <a:rPr lang="en-GB" sz="3200" dirty="0"/>
              <a:t>– </a:t>
            </a:r>
            <a:r>
              <a:rPr lang="en-GB" sz="3200" dirty="0" err="1"/>
              <a:t>Español</a:t>
            </a:r>
            <a:br>
              <a:rPr lang="en-GB" sz="3200" dirty="0"/>
            </a:br>
            <a:r>
              <a:rPr lang="en-GB" sz="3200" b="1" dirty="0"/>
              <a:t>BMIH5003</a:t>
            </a:r>
            <a:br>
              <a:rPr lang="en-GB" sz="3200" dirty="0"/>
            </a:br>
            <a:r>
              <a:rPr lang="en-GB" sz="3200" b="1" dirty="0"/>
              <a:t>Completed by: </a:t>
            </a:r>
            <a:r>
              <a:rPr lang="en-GB" sz="3200" dirty="0"/>
              <a:t>Khaleda Ahmed-Tareq</a:t>
            </a:r>
            <a:br>
              <a:rPr lang="en-GB" sz="3200" dirty="0"/>
            </a:br>
            <a:r>
              <a:rPr lang="en-GB" sz="3200" b="1" dirty="0"/>
              <a:t>Student Number: </a:t>
            </a:r>
            <a:r>
              <a:rPr lang="en-GB" sz="3200" dirty="0"/>
              <a:t>2017486</a:t>
            </a:r>
            <a:br>
              <a:rPr lang="en-GB" sz="3200" dirty="0"/>
            </a:br>
            <a:r>
              <a:rPr lang="en-GB" sz="3200" b="1" dirty="0"/>
              <a:t>Lecturer’s Name: </a:t>
            </a:r>
            <a:r>
              <a:rPr lang="en-GB" sz="3200" dirty="0"/>
              <a:t>Rodrigo Aguilera</a:t>
            </a:r>
          </a:p>
        </p:txBody>
      </p:sp>
    </p:spTree>
    <p:extLst>
      <p:ext uri="{BB962C8B-B14F-4D97-AF65-F5344CB8AC3E}">
        <p14:creationId xmlns:p14="http://schemas.microsoft.com/office/powerpoint/2010/main" val="23735807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7">
            <a:extLst>
              <a:ext uri="{FF2B5EF4-FFF2-40B4-BE49-F238E27FC236}">
                <a16:creationId xmlns:a16="http://schemas.microsoft.com/office/drawing/2014/main" id="{3CECA2BE-0443-493F-9413-FC132026C2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Video 17" descr="A stack of stones on a green surface&#10;&#10;Description automatically generated with low confidence">
            <a:extLst>
              <a:ext uri="{FF2B5EF4-FFF2-40B4-BE49-F238E27FC236}">
                <a16:creationId xmlns:a16="http://schemas.microsoft.com/office/drawing/2014/main" id="{410A72AC-DEA7-4818-92C6-B097C98A6EE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259" r="-1" b="-1"/>
          <a:stretch/>
        </p:blipFill>
        <p:spPr>
          <a:xfrm>
            <a:off x="20" y="1"/>
            <a:ext cx="12188932" cy="6857999"/>
          </a:xfrm>
          <a:prstGeom prst="rect">
            <a:avLst/>
          </a:prstGeom>
        </p:spPr>
      </p:pic>
      <p:sp>
        <p:nvSpPr>
          <p:cNvPr id="19" name="Rectangle 9">
            <a:extLst>
              <a:ext uri="{FF2B5EF4-FFF2-40B4-BE49-F238E27FC236}">
                <a16:creationId xmlns:a16="http://schemas.microsoft.com/office/drawing/2014/main" id="{57C3041F-18C8-4A3F-BB74-556AD21018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2" y="1"/>
            <a:ext cx="12191999" cy="2211293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49000">
                <a:srgbClr val="000000">
                  <a:alpha val="45000"/>
                </a:srgbClr>
              </a:gs>
              <a:gs pos="100000">
                <a:srgbClr val="000000">
                  <a:alpha val="64000"/>
                </a:srgb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25C99B-8F2E-44CF-B36F-8587BB70000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7328" y="195227"/>
            <a:ext cx="6211625" cy="1192455"/>
          </a:xfrm>
        </p:spPr>
        <p:txBody>
          <a:bodyPr anchor="t">
            <a:normAutofit/>
          </a:bodyPr>
          <a:lstStyle/>
          <a:p>
            <a:r>
              <a:rPr lang="en-GB" sz="3200" dirty="0">
                <a:solidFill>
                  <a:srgbClr val="FFFFFF"/>
                </a:solidFill>
              </a:rPr>
              <a:t>Hotel </a:t>
            </a:r>
            <a:r>
              <a:rPr lang="en-GB" sz="3200" dirty="0" err="1">
                <a:solidFill>
                  <a:srgbClr val="FFFFFF"/>
                </a:solidFill>
              </a:rPr>
              <a:t>Lujo</a:t>
            </a:r>
            <a:r>
              <a:rPr lang="en-GB" sz="3200" dirty="0">
                <a:solidFill>
                  <a:srgbClr val="FFFFFF"/>
                </a:solidFill>
              </a:rPr>
              <a:t> – </a:t>
            </a:r>
            <a:r>
              <a:rPr lang="en-GB" sz="3200" dirty="0" err="1">
                <a:solidFill>
                  <a:srgbClr val="FFFFFF"/>
                </a:solidFill>
              </a:rPr>
              <a:t>Tableros</a:t>
            </a:r>
            <a:r>
              <a:rPr lang="en-GB" sz="3200" dirty="0">
                <a:solidFill>
                  <a:srgbClr val="FFFFFF"/>
                </a:solidFill>
              </a:rPr>
              <a:t> de </a:t>
            </a:r>
            <a:r>
              <a:rPr lang="en-GB" sz="3200" dirty="0" err="1">
                <a:solidFill>
                  <a:srgbClr val="FFFFFF"/>
                </a:solidFill>
              </a:rPr>
              <a:t>precios</a:t>
            </a:r>
            <a:endParaRPr lang="en-GB" sz="3200" dirty="0">
              <a:solidFill>
                <a:srgbClr val="FFFFFF"/>
              </a:solidFill>
            </a:endParaRPr>
          </a:p>
        </p:txBody>
      </p:sp>
      <p:sp>
        <p:nvSpPr>
          <p:cNvPr id="20" name="Rectangle 11">
            <a:extLst>
              <a:ext uri="{FF2B5EF4-FFF2-40B4-BE49-F238E27FC236}">
                <a16:creationId xmlns:a16="http://schemas.microsoft.com/office/drawing/2014/main" id="{72B28B90-B579-47ED-A625-BAD03AE6C0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4930588"/>
            <a:ext cx="12191999" cy="1927411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49000">
                <a:srgbClr val="000000">
                  <a:alpha val="45000"/>
                </a:srgbClr>
              </a:gs>
              <a:gs pos="100000">
                <a:srgbClr val="000000">
                  <a:alpha val="64000"/>
                </a:srgb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6BEECB0-0766-4C59-B86E-5D26B7D8E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52500" y="6259606"/>
            <a:ext cx="10325101" cy="0"/>
          </a:xfrm>
          <a:prstGeom prst="line">
            <a:avLst/>
          </a:prstGeom>
          <a:ln w="1079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7" name="Table 8">
            <a:extLst>
              <a:ext uri="{FF2B5EF4-FFF2-40B4-BE49-F238E27FC236}">
                <a16:creationId xmlns:a16="http://schemas.microsoft.com/office/drawing/2014/main" id="{9E9B5F15-B5F5-45AE-A782-CE9C3A3E16E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62279471"/>
              </p:ext>
            </p:extLst>
          </p:nvPr>
        </p:nvGraphicFramePr>
        <p:xfrm>
          <a:off x="900676" y="891725"/>
          <a:ext cx="7999883" cy="5018974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1690812">
                  <a:extLst>
                    <a:ext uri="{9D8B030D-6E8A-4147-A177-3AD203B41FA5}">
                      <a16:colId xmlns:a16="http://schemas.microsoft.com/office/drawing/2014/main" val="3335561943"/>
                    </a:ext>
                  </a:extLst>
                </a:gridCol>
                <a:gridCol w="1395661">
                  <a:extLst>
                    <a:ext uri="{9D8B030D-6E8A-4147-A177-3AD203B41FA5}">
                      <a16:colId xmlns:a16="http://schemas.microsoft.com/office/drawing/2014/main" val="1989133173"/>
                    </a:ext>
                  </a:extLst>
                </a:gridCol>
                <a:gridCol w="1387624">
                  <a:extLst>
                    <a:ext uri="{9D8B030D-6E8A-4147-A177-3AD203B41FA5}">
                      <a16:colId xmlns:a16="http://schemas.microsoft.com/office/drawing/2014/main" val="1193611107"/>
                    </a:ext>
                  </a:extLst>
                </a:gridCol>
                <a:gridCol w="1762893">
                  <a:extLst>
                    <a:ext uri="{9D8B030D-6E8A-4147-A177-3AD203B41FA5}">
                      <a16:colId xmlns:a16="http://schemas.microsoft.com/office/drawing/2014/main" val="1956672664"/>
                    </a:ext>
                  </a:extLst>
                </a:gridCol>
                <a:gridCol w="1762893">
                  <a:extLst>
                    <a:ext uri="{9D8B030D-6E8A-4147-A177-3AD203B41FA5}">
                      <a16:colId xmlns:a16="http://schemas.microsoft.com/office/drawing/2014/main" val="1727595147"/>
                    </a:ext>
                  </a:extLst>
                </a:gridCol>
              </a:tblGrid>
              <a:tr h="580309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err="1"/>
                        <a:t>Habitación</a:t>
                      </a:r>
                      <a:r>
                        <a:rPr lang="en-GB" sz="1600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1 </a:t>
                      </a:r>
                      <a:r>
                        <a:rPr lang="en-GB" sz="1600" dirty="0" err="1"/>
                        <a:t>Noche</a:t>
                      </a:r>
                      <a:endParaRPr lang="en-GB" sz="1600" dirty="0"/>
                    </a:p>
                    <a:p>
                      <a:pPr algn="ctr"/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2 </a:t>
                      </a:r>
                      <a:r>
                        <a:rPr lang="en-GB" sz="1600" dirty="0" err="1"/>
                        <a:t>Noches</a:t>
                      </a:r>
                      <a:endParaRPr lang="en-GB" sz="1600" dirty="0"/>
                    </a:p>
                    <a:p>
                      <a:pPr algn="ctr"/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3 </a:t>
                      </a:r>
                      <a:r>
                        <a:rPr lang="en-GB" sz="1600" dirty="0" err="1"/>
                        <a:t>Noches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err="1"/>
                        <a:t>Miembros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89619298"/>
                  </a:ext>
                </a:extLst>
              </a:tr>
              <a:tr h="272151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Individual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€35.00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10% de </a:t>
                      </a:r>
                      <a:r>
                        <a:rPr lang="en-GB" sz="1200" dirty="0" err="1"/>
                        <a:t>descuento</a:t>
                      </a:r>
                      <a:r>
                        <a:rPr lang="en-GB" sz="1200" dirty="0"/>
                        <a:t> </a:t>
                      </a:r>
                    </a:p>
                    <a:p>
                      <a:pPr algn="ctr"/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093482"/>
                  </a:ext>
                </a:extLst>
              </a:tr>
              <a:tr h="272151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Doble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€40.00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€75.00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€105.00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/>
                        <a:t>10% de descuento 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05016906"/>
                  </a:ext>
                </a:extLst>
              </a:tr>
              <a:tr h="272151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Triple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€55.00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€105.00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€150.00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10% de </a:t>
                      </a:r>
                      <a:r>
                        <a:rPr lang="en-GB" sz="1200" dirty="0" err="1"/>
                        <a:t>descuento</a:t>
                      </a:r>
                      <a:r>
                        <a:rPr lang="en-GB" sz="1200" dirty="0"/>
                        <a:t>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64742739"/>
                  </a:ext>
                </a:extLst>
              </a:tr>
              <a:tr h="272151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 err="1"/>
                        <a:t>Cuadruple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€65.00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€125.00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€180.00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/>
                        <a:t>10% de descuento 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74449645"/>
                  </a:ext>
                </a:extLst>
              </a:tr>
              <a:tr h="476265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Doble Suite</a:t>
                      </a:r>
                    </a:p>
                    <a:p>
                      <a:pPr algn="ctr"/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€80.00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€155.00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€225.00</a:t>
                      </a:r>
                    </a:p>
                    <a:p>
                      <a:pPr algn="ctr"/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/>
                        <a:t>10% de descuento 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93801595"/>
                  </a:ext>
                </a:extLst>
              </a:tr>
              <a:tr h="450661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 err="1"/>
                        <a:t>Presidencial</a:t>
                      </a:r>
                      <a:r>
                        <a:rPr lang="en-GB" sz="1200" dirty="0"/>
                        <a:t> Suite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€130.00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€250.00</a:t>
                      </a:r>
                    </a:p>
                    <a:p>
                      <a:pPr algn="ctr"/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€370.00</a:t>
                      </a:r>
                    </a:p>
                    <a:p>
                      <a:pPr algn="ctr"/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/>
                        <a:t>10% de descuento 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00700586"/>
                  </a:ext>
                </a:extLst>
              </a:tr>
              <a:tr h="361784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 err="1"/>
                        <a:t>Nupcial</a:t>
                      </a:r>
                      <a:r>
                        <a:rPr lang="en-GB" sz="1200" dirty="0"/>
                        <a:t> Suite</a:t>
                      </a:r>
                    </a:p>
                    <a:p>
                      <a:pPr algn="ctr"/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€125.00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€240.00</a:t>
                      </a:r>
                    </a:p>
                    <a:p>
                      <a:pPr algn="ctr"/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€355.00</a:t>
                      </a:r>
                    </a:p>
                    <a:p>
                      <a:pPr algn="ctr"/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10% de </a:t>
                      </a:r>
                      <a:r>
                        <a:rPr lang="en-GB" sz="1200" dirty="0" err="1"/>
                        <a:t>descuento</a:t>
                      </a:r>
                      <a:r>
                        <a:rPr lang="en-GB" sz="1200" dirty="0"/>
                        <a:t>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6814196"/>
                  </a:ext>
                </a:extLst>
              </a:tr>
              <a:tr h="272151"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/>
                        <a:t>Extras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70587405"/>
                  </a:ext>
                </a:extLst>
              </a:tr>
              <a:tr h="272151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Parking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/>
                        <a:t>Gratis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-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15724734"/>
                  </a:ext>
                </a:extLst>
              </a:tr>
              <a:tr h="450661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 err="1"/>
                        <a:t>Gimnasio</a:t>
                      </a:r>
                      <a:r>
                        <a:rPr lang="en-GB" sz="1200" dirty="0"/>
                        <a:t>/Piscina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€10.00 (</a:t>
                      </a:r>
                      <a:r>
                        <a:rPr lang="en-GB" sz="1200" dirty="0" err="1"/>
                        <a:t>Cada</a:t>
                      </a:r>
                      <a:r>
                        <a:rPr lang="en-GB" sz="1200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€7.50 (</a:t>
                      </a:r>
                      <a:r>
                        <a:rPr lang="en-GB" sz="1200" dirty="0" err="1"/>
                        <a:t>Cada</a:t>
                      </a:r>
                      <a:r>
                        <a:rPr lang="en-GB" sz="1200" dirty="0"/>
                        <a:t>)</a:t>
                      </a:r>
                    </a:p>
                    <a:p>
                      <a:pPr algn="ctr"/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€7.50 (</a:t>
                      </a:r>
                      <a:r>
                        <a:rPr lang="en-GB" sz="1200" dirty="0" err="1"/>
                        <a:t>Cada</a:t>
                      </a:r>
                      <a:r>
                        <a:rPr lang="en-GB" sz="1200" dirty="0"/>
                        <a:t>)</a:t>
                      </a:r>
                    </a:p>
                    <a:p>
                      <a:pPr algn="ctr"/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Gratis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11034942"/>
                  </a:ext>
                </a:extLst>
              </a:tr>
              <a:tr h="272151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Spa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Por </a:t>
                      </a:r>
                      <a:r>
                        <a:rPr lang="en-GB" sz="1200" dirty="0" err="1"/>
                        <a:t>Favor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50% </a:t>
                      </a:r>
                      <a:r>
                        <a:rPr lang="en-GB" sz="1200" dirty="0" err="1"/>
                        <a:t>rebajado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7645260"/>
                  </a:ext>
                </a:extLst>
              </a:tr>
              <a:tr h="450661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 err="1"/>
                        <a:t>Desayuno</a:t>
                      </a:r>
                      <a:r>
                        <a:rPr lang="en-GB" sz="1200" dirty="0"/>
                        <a:t>/</a:t>
                      </a:r>
                      <a:r>
                        <a:rPr lang="en-GB" sz="1200"/>
                        <a:t>Comida/</a:t>
                      </a:r>
                    </a:p>
                    <a:p>
                      <a:pPr algn="ctr"/>
                      <a:r>
                        <a:rPr lang="en-GB" sz="1200"/>
                        <a:t>Cena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10% de </a:t>
                      </a:r>
                      <a:r>
                        <a:rPr lang="en-GB" sz="1200" dirty="0" err="1"/>
                        <a:t>descuento</a:t>
                      </a:r>
                      <a:r>
                        <a:rPr lang="en-GB" sz="1200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10% de </a:t>
                      </a:r>
                      <a:r>
                        <a:rPr lang="en-GB" sz="1200" dirty="0" err="1"/>
                        <a:t>descuento</a:t>
                      </a:r>
                      <a:r>
                        <a:rPr lang="en-GB" sz="1200" dirty="0"/>
                        <a:t> </a:t>
                      </a:r>
                    </a:p>
                    <a:p>
                      <a:pPr algn="ctr"/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10% de </a:t>
                      </a:r>
                      <a:r>
                        <a:rPr lang="en-GB" sz="1200" dirty="0" err="1"/>
                        <a:t>descuento</a:t>
                      </a:r>
                      <a:r>
                        <a:rPr lang="en-GB" sz="1200" dirty="0"/>
                        <a:t> </a:t>
                      </a:r>
                    </a:p>
                    <a:p>
                      <a:pPr algn="ctr"/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25% de </a:t>
                      </a:r>
                      <a:r>
                        <a:rPr lang="en-GB" sz="1200" dirty="0" err="1"/>
                        <a:t>descuento</a:t>
                      </a:r>
                      <a:r>
                        <a:rPr lang="en-GB" sz="1200" dirty="0"/>
                        <a:t>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4652539"/>
                  </a:ext>
                </a:extLst>
              </a:tr>
            </a:tbl>
          </a:graphicData>
        </a:graphic>
      </p:graphicFrame>
      <p:pic>
        <p:nvPicPr>
          <p:cNvPr id="1026" name="Picture 2">
            <a:extLst>
              <a:ext uri="{FF2B5EF4-FFF2-40B4-BE49-F238E27FC236}">
                <a16:creationId xmlns:a16="http://schemas.microsoft.com/office/drawing/2014/main" id="{CBF11514-AD9F-422B-8B77-9033872DB6F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10" t="16214" r="8400" b="4759"/>
          <a:stretch/>
        </p:blipFill>
        <p:spPr bwMode="auto">
          <a:xfrm>
            <a:off x="9811910" y="405517"/>
            <a:ext cx="1963972" cy="1627273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18381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728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18"/>
                </p:tgtEl>
              </p:cMediaNode>
            </p:video>
          </p:childTnLst>
        </p:cTn>
      </p:par>
    </p:tnLst>
  </p:timing>
</p:sld>
</file>

<file path=ppt/theme/theme1.xml><?xml version="1.0" encoding="utf-8"?>
<a:theme xmlns:a="http://schemas.openxmlformats.org/drawingml/2006/main" name="VaultVTI">
  <a:themeElements>
    <a:clrScheme name="AnalogousFromRegularSeed_2SEEDS">
      <a:dk1>
        <a:srgbClr val="000000"/>
      </a:dk1>
      <a:lt1>
        <a:srgbClr val="FFFFFF"/>
      </a:lt1>
      <a:dk2>
        <a:srgbClr val="1B2F2E"/>
      </a:dk2>
      <a:lt2>
        <a:srgbClr val="F2F0F3"/>
      </a:lt2>
      <a:accent1>
        <a:srgbClr val="78B12D"/>
      </a:accent1>
      <a:accent2>
        <a:srgbClr val="A4A635"/>
      </a:accent2>
      <a:accent3>
        <a:srgbClr val="4DB53A"/>
      </a:accent3>
      <a:accent4>
        <a:srgbClr val="3098BC"/>
      </a:accent4>
      <a:accent5>
        <a:srgbClr val="426FCE"/>
      </a:accent5>
      <a:accent6>
        <a:srgbClr val="5146C3"/>
      </a:accent6>
      <a:hlink>
        <a:srgbClr val="763FBF"/>
      </a:hlink>
      <a:folHlink>
        <a:srgbClr val="7F7F7F"/>
      </a:folHlink>
    </a:clrScheme>
    <a:fontScheme name="Custom 5">
      <a:majorFont>
        <a:latin typeface="Georgia Pro Light"/>
        <a:ea typeface=""/>
        <a:cs typeface=""/>
      </a:majorFont>
      <a:minorFont>
        <a:latin typeface="Georgia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ultVTI" id="{144E1EB0-F9F9-4F8D-8264-A2820BA0C47A}" vid="{3A992A48-7697-4A22-A884-B4A11E6218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176</Words>
  <Application>Microsoft Office PowerPoint</Application>
  <PresentationFormat>Widescreen</PresentationFormat>
  <Paragraphs>64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5" baseType="lpstr">
      <vt:lpstr>Arial</vt:lpstr>
      <vt:lpstr>Georgia Pro Light</vt:lpstr>
      <vt:lpstr>VaultVTI</vt:lpstr>
      <vt:lpstr>PowerPoint Presentation</vt:lpstr>
      <vt:lpstr>Hotel Lujo – Tableros de precios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kay ahmed</dc:creator>
  <cp:lastModifiedBy>kay ahmed</cp:lastModifiedBy>
  <cp:revision>1</cp:revision>
  <dcterms:created xsi:type="dcterms:W3CDTF">2022-03-04T00:27:08Z</dcterms:created>
  <dcterms:modified xsi:type="dcterms:W3CDTF">2022-03-10T22:00:25Z</dcterms:modified>
</cp:coreProperties>
</file>