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5493D6-9675-4462-A05B-A5E67FFCDE20}" v="55" dt="2026-02-08T16:23:11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microsoft-365/security/" TargetMode="External"/><Relationship Id="rId2" Type="http://schemas.openxmlformats.org/officeDocument/2006/relationships/hyperlink" Target="https://www.iso.org/standard/27001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csc.gov.uk/guidance/phishi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A3329613-8831-4432-A62D-24A970EFC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Person writing on a notepad">
            <a:extLst>
              <a:ext uri="{FF2B5EF4-FFF2-40B4-BE49-F238E27FC236}">
                <a16:creationId xmlns:a16="http://schemas.microsoft.com/office/drawing/2014/main" id="{E63D3327-2EF9-FE2A-D29C-96E0033015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41" r="30641"/>
          <a:stretch>
            <a:fillRect/>
          </a:stretch>
        </p:blipFill>
        <p:spPr>
          <a:xfrm>
            <a:off x="20" y="10"/>
            <a:ext cx="3350507" cy="6857990"/>
          </a:xfrm>
          <a:prstGeom prst="rect">
            <a:avLst/>
          </a:prstGeom>
        </p:spPr>
      </p:pic>
      <p:sp>
        <p:nvSpPr>
          <p:cNvPr id="52" name="Rectangle 51">
            <a:extLst>
              <a:ext uri="{FF2B5EF4-FFF2-40B4-BE49-F238E27FC236}">
                <a16:creationId xmlns:a16="http://schemas.microsoft.com/office/drawing/2014/main" id="{2A4E0407-A637-4681-B905-C53E4216C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799"/>
            <a:ext cx="4232512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9597" y="1195378"/>
            <a:ext cx="3212806" cy="2546309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595959"/>
                </a:solidFill>
              </a:rPr>
              <a:t>Digital Safety Action Plan for Greenfield Home Care Agency​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7065" y="4046453"/>
            <a:ext cx="3157870" cy="16661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solidFill>
                  <a:srgbClr val="595959"/>
                </a:solidFill>
              </a:rPr>
              <a:t>CERTHE Skills for the Workplace (Health and Social Care)</a:t>
            </a:r>
          </a:p>
          <a:p>
            <a:r>
              <a:rPr lang="en-GB" sz="1400">
                <a:solidFill>
                  <a:srgbClr val="595959"/>
                </a:solidFill>
              </a:rPr>
              <a:t>Submitted by: Saiqa Munir (Group Member 3)</a:t>
            </a:r>
          </a:p>
          <a:p>
            <a:r>
              <a:rPr lang="en-GB" sz="1400">
                <a:solidFill>
                  <a:srgbClr val="595959"/>
                </a:solidFill>
              </a:rPr>
              <a:t>Student Number: 2330363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751B91-53F8-65E1-3B31-86C1B2D49E7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46" r="13000"/>
          <a:stretch>
            <a:fillRect/>
          </a:stretch>
        </p:blipFill>
        <p:spPr>
          <a:xfrm>
            <a:off x="8838633" y="-2"/>
            <a:ext cx="3353367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6CF2A2B-0745-440C-9224-C5C6A0A42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BE6D6B-84C9-4D2B-97EB-773B7369EF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magnifying glass on a computer screen&#10;&#10;AI-generated content may be incorrect.">
            <a:extLst>
              <a:ext uri="{FF2B5EF4-FFF2-40B4-BE49-F238E27FC236}">
                <a16:creationId xmlns:a16="http://schemas.microsoft.com/office/drawing/2014/main" id="{F29AA705-5BE3-6C76-811E-C2178E0DAEE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1D53734-16A7-7789-EC4C-A44938F37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728906"/>
            <a:ext cx="9792471" cy="205703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Digital Safety at Greenfield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7ADD1-3DC3-3C57-9FCE-4698043C6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8181" y="2957665"/>
            <a:ext cx="9792471" cy="31714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Greenfield Home Care Agency protects and handles service user and staff data.</a:t>
            </a:r>
          </a:p>
          <a:p>
            <a:r>
              <a:rPr lang="en-GB" sz="2000">
                <a:solidFill>
                  <a:srgbClr val="FFFFFF"/>
                </a:solidFill>
              </a:rPr>
              <a:t>With the recent adoption of Microsoft 365, it is essential to ensure that digital systems are used safely and responsibly. </a:t>
            </a:r>
          </a:p>
          <a:p>
            <a:r>
              <a:rPr lang="en-GB" sz="2000">
                <a:solidFill>
                  <a:srgbClr val="FFFFFF"/>
                </a:solidFill>
              </a:rPr>
              <a:t>A strong digital safety action plan reduces risk of data breaches and cyberattacks.</a:t>
            </a:r>
          </a:p>
          <a:p>
            <a:r>
              <a:rPr lang="en-GB" sz="2000">
                <a:solidFill>
                  <a:srgbClr val="FFFFFF"/>
                </a:solidFill>
              </a:rPr>
              <a:t>The plan ensures compliance with data protection laws.</a:t>
            </a:r>
          </a:p>
          <a:p>
            <a:r>
              <a:rPr lang="en-GB" sz="2000">
                <a:solidFill>
                  <a:srgbClr val="FFFFFF"/>
                </a:solidFill>
              </a:rPr>
              <a:t>This action plan outlines practical and achievable steps using Microsoft 365 to improve security systems, while supporting Greenfield's person-centred care approach.</a:t>
            </a:r>
          </a:p>
        </p:txBody>
      </p:sp>
    </p:spTree>
    <p:extLst>
      <p:ext uri="{BB962C8B-B14F-4D97-AF65-F5344CB8AC3E}">
        <p14:creationId xmlns:p14="http://schemas.microsoft.com/office/powerpoint/2010/main" val="1990365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Email Data ma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36CA75-CFBF-4844-B719-8FE9EBADA9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D4A84B9-E564-4DD0-97F8-DBF1C460C2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A599609-F5C2-4A0B-A992-913F814A63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14" y="0"/>
            <a:ext cx="12181172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02382E0-0A09-46AE-B955-B911CAFE7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DE75D4A-0965-4973-BE75-DECCAC9A9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 descr="turned on black and grey laptop computer">
            <a:extLst>
              <a:ext uri="{FF2B5EF4-FFF2-40B4-BE49-F238E27FC236}">
                <a16:creationId xmlns:a16="http://schemas.microsoft.com/office/drawing/2014/main" id="{49315AAD-5446-8263-44B3-868AE3335A9F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l="32749" r="8362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4" name="Picture 3" descr="A group of people wearing masks&#10;&#10;AI-generated content may be incorrect.">
            <a:extLst>
              <a:ext uri="{FF2B5EF4-FFF2-40B4-BE49-F238E27FC236}">
                <a16:creationId xmlns:a16="http://schemas.microsoft.com/office/drawing/2014/main" id="{0F83E34E-9C0F-1E85-FDC5-343D6B096690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l="7958" r="32708" b="-1"/>
          <a:stretch>
            <a:fillRect/>
          </a:stretch>
        </p:blipFill>
        <p:spPr>
          <a:xfrm>
            <a:off x="6096000" y="10"/>
            <a:ext cx="609600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800A74-6024-40AE-DDD1-17383E0F0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5" y="552807"/>
            <a:ext cx="9801854" cy="2790331"/>
          </a:xfrm>
        </p:spPr>
        <p:txBody>
          <a:bodyPr anchor="b">
            <a:normAutofit/>
          </a:bodyPr>
          <a:lstStyle/>
          <a:p>
            <a:pPr algn="ctr"/>
            <a:r>
              <a:rPr lang="en-GB" sz="4800">
                <a:solidFill>
                  <a:srgbClr val="FFFFFF"/>
                </a:solidFill>
              </a:rPr>
              <a:t>Digital Safety Action Plan for Greenfield Home Care Agency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422E43-91E3-0D6B-744F-9CF783FDE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3510476"/>
            <a:ext cx="9801854" cy="261423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1800" dirty="0">
                <a:solidFill>
                  <a:srgbClr val="FFFFFF"/>
                </a:solidFill>
              </a:rPr>
              <a:t>This action plan focuses on four key areas:</a:t>
            </a:r>
            <a:endParaRPr lang="en-GB" sz="1400" dirty="0">
              <a:solidFill>
                <a:srgbClr val="FFFFFF"/>
              </a:solidFill>
            </a:endParaRPr>
          </a:p>
          <a:p>
            <a:pPr marL="342900" indent="-342900" algn="ctr">
              <a:buAutoNum type="arabicPeriod"/>
            </a:pPr>
            <a:r>
              <a:rPr lang="en-GB" sz="1800" dirty="0">
                <a:solidFill>
                  <a:srgbClr val="FFFFFF"/>
                </a:solidFill>
              </a:rPr>
              <a:t>Secure Access</a:t>
            </a:r>
          </a:p>
          <a:p>
            <a:pPr marL="342900" indent="-342900" algn="ctr">
              <a:buAutoNum type="arabicPeriod"/>
            </a:pPr>
            <a:r>
              <a:rPr lang="en-GB" sz="1800" dirty="0">
                <a:solidFill>
                  <a:srgbClr val="FFFFFF"/>
                </a:solidFill>
              </a:rPr>
              <a:t>Email Awareness</a:t>
            </a:r>
          </a:p>
          <a:p>
            <a:pPr marL="342900" indent="-342900" algn="ctr">
              <a:buAutoNum type="arabicPeriod"/>
            </a:pPr>
            <a:r>
              <a:rPr lang="en-GB" sz="1800" dirty="0">
                <a:solidFill>
                  <a:srgbClr val="FFFFFF"/>
                </a:solidFill>
              </a:rPr>
              <a:t>Data Management</a:t>
            </a:r>
          </a:p>
          <a:p>
            <a:pPr marL="342900" indent="-342900" algn="ctr">
              <a:buAutoNum type="arabicPeriod"/>
            </a:pPr>
            <a:r>
              <a:rPr lang="en-GB" sz="1800" dirty="0">
                <a:solidFill>
                  <a:srgbClr val="FFFFFF"/>
                </a:solidFill>
              </a:rPr>
              <a:t>Confidentiality and Compliance</a:t>
            </a:r>
          </a:p>
          <a:p>
            <a:pPr marL="0" indent="0" algn="ctr">
              <a:buNone/>
            </a:pPr>
            <a:endParaRPr lang="en-GB" sz="140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2000" dirty="0">
                <a:solidFill>
                  <a:srgbClr val="FFFFFF"/>
                </a:solidFill>
              </a:rPr>
              <a:t>Each </a:t>
            </a:r>
            <a:r>
              <a:rPr lang="en-GB" sz="1800" dirty="0">
                <a:solidFill>
                  <a:srgbClr val="FFFFFF"/>
                </a:solidFill>
              </a:rPr>
              <a:t>area includes practical actions using Microsoft 365 to improve data protection and digital safety. </a:t>
            </a:r>
            <a:endParaRPr lang="en-GB" sz="1400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GB" sz="1800" dirty="0">
                <a:solidFill>
                  <a:srgbClr val="FFFFFF"/>
                </a:solidFill>
              </a:rPr>
              <a:t>(Microsoft, 2024; NHS Digital,2023)</a:t>
            </a:r>
            <a:r>
              <a:rPr lang="en-GB" sz="1400" dirty="0">
                <a:solidFill>
                  <a:srgbClr val="FFFFFF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38004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7FC13C-CD25-18AD-1261-4179E6196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Digital Safety Action Plan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04E1FDCD-4A3A-BF6D-AF87-04FA69B884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9948935"/>
              </p:ext>
            </p:extLst>
          </p:nvPr>
        </p:nvGraphicFramePr>
        <p:xfrm>
          <a:off x="4905052" y="889891"/>
          <a:ext cx="6666834" cy="47716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7216">
                  <a:extLst>
                    <a:ext uri="{9D8B030D-6E8A-4147-A177-3AD203B41FA5}">
                      <a16:colId xmlns:a16="http://schemas.microsoft.com/office/drawing/2014/main" val="1954190213"/>
                    </a:ext>
                  </a:extLst>
                </a:gridCol>
                <a:gridCol w="2265594">
                  <a:extLst>
                    <a:ext uri="{9D8B030D-6E8A-4147-A177-3AD203B41FA5}">
                      <a16:colId xmlns:a16="http://schemas.microsoft.com/office/drawing/2014/main" val="3350363580"/>
                    </a:ext>
                  </a:extLst>
                </a:gridCol>
                <a:gridCol w="2754024">
                  <a:extLst>
                    <a:ext uri="{9D8B030D-6E8A-4147-A177-3AD203B41FA5}">
                      <a16:colId xmlns:a16="http://schemas.microsoft.com/office/drawing/2014/main" val="251844044"/>
                    </a:ext>
                  </a:extLst>
                </a:gridCol>
              </a:tblGrid>
              <a:tr h="283917">
                <a:tc>
                  <a:txBody>
                    <a:bodyPr/>
                    <a:lstStyle/>
                    <a:p>
                      <a:r>
                        <a:rPr lang="en-GB" sz="1300"/>
                        <a:t>Key Goal</a:t>
                      </a:r>
                    </a:p>
                  </a:txBody>
                  <a:tcPr marL="64526" marR="64526" marT="32263" marB="32263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Risks at Greenfield</a:t>
                      </a:r>
                    </a:p>
                  </a:txBody>
                  <a:tcPr marL="64526" marR="64526" marT="32263" marB="32263"/>
                </a:tc>
                <a:tc>
                  <a:txBody>
                    <a:bodyPr/>
                    <a:lstStyle/>
                    <a:p>
                      <a:r>
                        <a:rPr lang="en-GB" sz="1300"/>
                        <a:t>Actions Using Microsoft 365</a:t>
                      </a:r>
                    </a:p>
                  </a:txBody>
                  <a:tcPr marL="64526" marR="64526" marT="32263" marB="32263"/>
                </a:tc>
                <a:extLst>
                  <a:ext uri="{0D108BD9-81ED-4DB2-BD59-A6C34878D82A}">
                    <a16:rowId xmlns:a16="http://schemas.microsoft.com/office/drawing/2014/main" val="3148955533"/>
                  </a:ext>
                </a:extLst>
              </a:tr>
              <a:tr h="1638971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300"/>
                        <a:t>Secure Access</a:t>
                      </a:r>
                    </a:p>
                  </a:txBody>
                  <a:tcPr marL="64526" marR="64526" marT="32263" marB="3226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/>
                        <a:t>Unauthorized access to care records if accounts are shared or passwords are weak​ </a:t>
                      </a:r>
                    </a:p>
                  </a:txBody>
                  <a:tcPr marL="64526" marR="64526" marT="32263" marB="322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/>
                        <a:t>Enable Multi-Factor Authentication (MFA) for all staff using Microsoft Entra ID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/>
                        <a:t>Use strong password policies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/>
                        <a:t>Apply role-based access control, so carers only access information relevant to their duties (Microsoft, 2024).</a:t>
                      </a:r>
                    </a:p>
                  </a:txBody>
                  <a:tcPr marL="64526" marR="64526" marT="32263" marB="32263"/>
                </a:tc>
                <a:extLst>
                  <a:ext uri="{0D108BD9-81ED-4DB2-BD59-A6C34878D82A}">
                    <a16:rowId xmlns:a16="http://schemas.microsoft.com/office/drawing/2014/main" val="123671589"/>
                  </a:ext>
                </a:extLst>
              </a:tr>
              <a:tr h="2606867">
                <a:tc>
                  <a:txBody>
                    <a:bodyPr/>
                    <a:lstStyle/>
                    <a:p>
                      <a:pPr marL="0" lvl="0" indent="0">
                        <a:buNone/>
                      </a:pPr>
                      <a:r>
                        <a:rPr lang="en-GB" sz="1300"/>
                        <a:t>2. Email Awareness</a:t>
                      </a:r>
                    </a:p>
                  </a:txBody>
                  <a:tcPr marL="64526" marR="64526" marT="32263" marB="32263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300" dirty="0"/>
                        <a:t>Phishing emails may lead to data breaches or malware</a:t>
                      </a:r>
                    </a:p>
                  </a:txBody>
                  <a:tcPr marL="64526" marR="64526" marT="32263" marB="32263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/>
                        <a:t>Provide regular staff training on identifying phishing emails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/>
                        <a:t>Use Microsoft Defender for Office 365 to detect suspicious emails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/>
                        <a:t>Encourage staff to report suspicious emails using the Report Message feature in Outlook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300" dirty="0"/>
                        <a:t>Protects staff from scam emails pretending to be managers or healthcare partners, reducing risk of credential theft and data breaches (NCSC, 2023).</a:t>
                      </a:r>
                    </a:p>
                  </a:txBody>
                  <a:tcPr marL="64526" marR="64526" marT="32263" marB="32263"/>
                </a:tc>
                <a:extLst>
                  <a:ext uri="{0D108BD9-81ED-4DB2-BD59-A6C34878D82A}">
                    <a16:rowId xmlns:a16="http://schemas.microsoft.com/office/drawing/2014/main" val="15675002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71951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DB1559-A39A-1D8E-4A8A-10D3BCBFB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Digital Safety Action Plan 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5D927FF-3091-7B70-16C5-A15A7D3A75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9498146"/>
              </p:ext>
            </p:extLst>
          </p:nvPr>
        </p:nvGraphicFramePr>
        <p:xfrm>
          <a:off x="4958408" y="750440"/>
          <a:ext cx="6560123" cy="5561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3989">
                  <a:extLst>
                    <a:ext uri="{9D8B030D-6E8A-4147-A177-3AD203B41FA5}">
                      <a16:colId xmlns:a16="http://schemas.microsoft.com/office/drawing/2014/main" val="2328377434"/>
                    </a:ext>
                  </a:extLst>
                </a:gridCol>
                <a:gridCol w="2044838">
                  <a:extLst>
                    <a:ext uri="{9D8B030D-6E8A-4147-A177-3AD203B41FA5}">
                      <a16:colId xmlns:a16="http://schemas.microsoft.com/office/drawing/2014/main" val="2431970351"/>
                    </a:ext>
                  </a:extLst>
                </a:gridCol>
                <a:gridCol w="2671296">
                  <a:extLst>
                    <a:ext uri="{9D8B030D-6E8A-4147-A177-3AD203B41FA5}">
                      <a16:colId xmlns:a16="http://schemas.microsoft.com/office/drawing/2014/main" val="3350358960"/>
                    </a:ext>
                  </a:extLst>
                </a:gridCol>
              </a:tblGrid>
              <a:tr h="302996">
                <a:tc>
                  <a:txBody>
                    <a:bodyPr/>
                    <a:lstStyle/>
                    <a:p>
                      <a:r>
                        <a:rPr lang="en-GB" sz="1400"/>
                        <a:t>Key Goal</a:t>
                      </a:r>
                    </a:p>
                  </a:txBody>
                  <a:tcPr marL="68863" marR="68863" marT="34431" marB="3443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Risks at Greenfield</a:t>
                      </a:r>
                    </a:p>
                  </a:txBody>
                  <a:tcPr marL="68863" marR="68863" marT="34431" marB="34431"/>
                </a:tc>
                <a:tc>
                  <a:txBody>
                    <a:bodyPr/>
                    <a:lstStyle/>
                    <a:p>
                      <a:r>
                        <a:rPr lang="en-GB" sz="1400"/>
                        <a:t>Actions Using Microsoft 365</a:t>
                      </a:r>
                    </a:p>
                  </a:txBody>
                  <a:tcPr marL="68863" marR="68863" marT="34431" marB="34431"/>
                </a:tc>
                <a:extLst>
                  <a:ext uri="{0D108BD9-81ED-4DB2-BD59-A6C34878D82A}">
                    <a16:rowId xmlns:a16="http://schemas.microsoft.com/office/drawing/2014/main" val="751473322"/>
                  </a:ext>
                </a:extLst>
              </a:tr>
              <a:tr h="31952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3. Data Management</a:t>
                      </a:r>
                    </a:p>
                  </a:txBody>
                  <a:tcPr marL="68863" marR="68863" marT="34431" marB="34431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Loss or accidental deletion of service user data</a:t>
                      </a:r>
                    </a:p>
                  </a:txBody>
                  <a:tcPr marL="68863" marR="68863" marT="34431" marB="34431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Store all documents securely in SharePoint and OneDrive, not on personal devices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Use automatic backups and version history in Microsoft 365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Apply data classification and sensitivity labels to care records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Ensures care plans and medical notes are stored securely, backed up and accessible only to relevant staff, reducing data loss risks (ISO, 2022).</a:t>
                      </a:r>
                    </a:p>
                  </a:txBody>
                  <a:tcPr marL="68863" marR="68863" marT="34431" marB="34431"/>
                </a:tc>
                <a:extLst>
                  <a:ext uri="{0D108BD9-81ED-4DB2-BD59-A6C34878D82A}">
                    <a16:rowId xmlns:a16="http://schemas.microsoft.com/office/drawing/2014/main" val="4079455194"/>
                  </a:ext>
                </a:extLst>
              </a:tr>
              <a:tr h="1955699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4. Confidentiality and Compliance</a:t>
                      </a:r>
                    </a:p>
                  </a:txBody>
                  <a:tcPr marL="68863" marR="68863" marT="34431" marB="34431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400"/>
                        <a:t>Breach of General Data Protection Regulation (GDPR) and patient confidentiality</a:t>
                      </a:r>
                    </a:p>
                  </a:txBody>
                  <a:tcPr marL="68863" marR="68863" marT="34431" marB="34431"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Use Microsoft Purview to manage data protection and compliance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Ensure only authorised staff access confidential records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1400"/>
                        <a:t>Provide staff training on GDPR, confidentiality and ethical data handling (ICO, 2023)</a:t>
                      </a:r>
                    </a:p>
                  </a:txBody>
                  <a:tcPr marL="68863" marR="68863" marT="34431" marB="34431"/>
                </a:tc>
                <a:extLst>
                  <a:ext uri="{0D108BD9-81ED-4DB2-BD59-A6C34878D82A}">
                    <a16:rowId xmlns:a16="http://schemas.microsoft.com/office/drawing/2014/main" val="1819825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22834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9AE7B6-A0B9-DF69-D97E-B78AAFD0D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/>
              <a:t>Conclusion </a:t>
            </a:r>
          </a:p>
        </p:txBody>
      </p:sp>
      <p:pic>
        <p:nvPicPr>
          <p:cNvPr id="7" name="Picture 6" descr="A person in a blue scrubs holding out their hand&#10;&#10;AI-generated content may be incorrect.">
            <a:extLst>
              <a:ext uri="{FF2B5EF4-FFF2-40B4-BE49-F238E27FC236}">
                <a16:creationId xmlns:a16="http://schemas.microsoft.com/office/drawing/2014/main" id="{973D3956-6AA3-D0B1-283D-77CFFCC386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495" r="1" b="1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CFA87-F772-259F-3BD9-1E49B8CDEE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By implementing this digital safety action plan, Greenfield Home Care Agency can simply maximize the benefits of Microsoft 365.</a:t>
            </a:r>
          </a:p>
          <a:p>
            <a:r>
              <a:rPr lang="en-GB" sz="2000"/>
              <a:t>Secured access controls, improved email awareness, effective data management and strong confidentiality practices will protect sensitive information while enabling efficient and collaborative care delivery.</a:t>
            </a:r>
            <a:endParaRPr lang="en-GB" sz="2000">
              <a:highlight>
                <a:srgbClr val="F5F5F5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90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D0A06-D23D-AACC-5C99-2AA580E47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60" name="Freeform: Shape 23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7D379E-E41D-2EA9-85EF-396170642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/>
              <a:t>ICO (2023) </a:t>
            </a:r>
            <a:r>
              <a:rPr lang="en-GB" sz="2000" i="1"/>
              <a:t>Guide to the UK General  Data Protection Regulation (GDPR). </a:t>
            </a:r>
            <a:r>
              <a:rPr lang="en-GB" sz="2000"/>
              <a:t>Information Commissioner's Office. </a:t>
            </a:r>
            <a:endParaRPr lang="en-GB" sz="20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  <a:hlinkClick r:id="" action="ppaction://noaction"/>
              </a:rPr>
              <a:t>https://ico.org.uk/for-organisations/guide-to-data-protection/</a:t>
            </a:r>
          </a:p>
          <a:p>
            <a:r>
              <a:rPr lang="en-GB" sz="2000"/>
              <a:t>ISO (2022) </a:t>
            </a:r>
            <a:r>
              <a:rPr lang="en-GB" sz="2000" i="1"/>
              <a:t>ISO/IEC 27001: Information Security Management Systems. </a:t>
            </a:r>
            <a:r>
              <a:rPr lang="en-GB" sz="2000"/>
              <a:t>International Organization for Standardization.</a:t>
            </a:r>
          </a:p>
          <a:p>
            <a:pPr marL="0" indent="0">
              <a:buNone/>
            </a:pPr>
            <a:r>
              <a:rPr lang="en-GB" sz="2000">
                <a:hlinkClick r:id="rId2"/>
              </a:rPr>
              <a:t>https://www.iso.org/standard/27001</a:t>
            </a:r>
          </a:p>
          <a:p>
            <a:r>
              <a:rPr lang="en-GB" sz="2000"/>
              <a:t>Microsoft (2024) </a:t>
            </a:r>
            <a:r>
              <a:rPr lang="en-GB" sz="2000" i="1"/>
              <a:t>Microsoft 365 security and compliance documentation. </a:t>
            </a:r>
            <a:r>
              <a:rPr lang="en-GB" sz="2000"/>
              <a:t>Microsoft Learn.</a:t>
            </a:r>
            <a:endParaRPr lang="en-GB" sz="2000" i="1"/>
          </a:p>
          <a:p>
            <a:pPr marL="0" indent="0">
              <a:buNone/>
            </a:pPr>
            <a:r>
              <a:rPr lang="en-GB" sz="2000">
                <a:hlinkClick r:id="rId3"/>
              </a:rPr>
              <a:t>https://learn.microsoft.com/en-us/microsoft-365/security/</a:t>
            </a: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pPr marL="0" indent="0">
              <a:buNone/>
            </a:pPr>
            <a:endParaRPr lang="en-GB" sz="2000"/>
          </a:p>
          <a:p>
            <a:endParaRPr lang="en-GB" sz="2000"/>
          </a:p>
          <a:p>
            <a:endParaRPr lang="en-GB" sz="2000" i="1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2" name="Block Arc 61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3" name="Freeform: Shape 29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Freeform: Shape 33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6" name="Arc 65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7" name="Freeform: Shape 37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693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357CEE-6A0F-97E0-0E77-FAC5ADD0A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DD6A42-AACE-3B68-2ED8-8AE8E6A4FA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NCSC (2023) </a:t>
            </a:r>
            <a:r>
              <a:rPr lang="en-GB" sz="2400" i="1" dirty="0"/>
              <a:t>Phishing attacks: How to protect your organization. </a:t>
            </a:r>
            <a:r>
              <a:rPr lang="en-GB" sz="2400" dirty="0"/>
              <a:t>National Cyber Security Centre.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https://www.ncsc.gov.uk/guidance/phishing</a:t>
            </a:r>
            <a:endParaRPr lang="en-GB" sz="2400" dirty="0"/>
          </a:p>
          <a:p>
            <a:r>
              <a:rPr lang="en-GB" sz="2400" dirty="0"/>
              <a:t>NHS Digital (2023) </a:t>
            </a:r>
            <a:r>
              <a:rPr lang="en-GB" sz="2400" i="1" dirty="0"/>
              <a:t>Data Security and Protection Toolkit. </a:t>
            </a:r>
            <a:r>
              <a:rPr lang="en-GB" sz="2400" dirty="0"/>
              <a:t>NHS England Digital</a:t>
            </a:r>
          </a:p>
          <a:p>
            <a:pPr marL="0" indent="0">
              <a:buNone/>
            </a:pPr>
            <a:r>
              <a:rPr lang="en-GB" sz="2400" dirty="0"/>
              <a:t>https://www.dsptoolkit.nhs.uk/</a:t>
            </a:r>
            <a:endParaRPr lang="en-GB"/>
          </a:p>
          <a:p>
            <a:pPr marL="0" indent="0">
              <a:buNone/>
            </a:pPr>
            <a:endParaRPr lang="en-GB" sz="240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262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Digital Safety Action Plan for Greenfield Home Care Agency​</vt:lpstr>
      <vt:lpstr>Digital Safety at Greenfield</vt:lpstr>
      <vt:lpstr>Digital Safety Action Plan for Greenfield Home Care Agency</vt:lpstr>
      <vt:lpstr>Digital Safety Action Plan</vt:lpstr>
      <vt:lpstr>Digital Safety Action Plan </vt:lpstr>
      <vt:lpstr>Conclusion 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Safety Action Plan for Greenfield Home Care Agency​</dc:title>
  <dc:creator/>
  <cp:lastModifiedBy>Muhammad Daim</cp:lastModifiedBy>
  <cp:revision>1022</cp:revision>
  <dcterms:created xsi:type="dcterms:W3CDTF">2026-02-07T19:56:21Z</dcterms:created>
  <dcterms:modified xsi:type="dcterms:W3CDTF">2026-02-08T16:23:39Z</dcterms:modified>
</cp:coreProperties>
</file>