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3" d="100"/>
          <a:sy n="93" d="100"/>
        </p:scale>
        <p:origin x="52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425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txBody>
          <a:bodyPr/>
          <a:lstStyle/>
          <a:p>
            <a:endParaRPr lang="en-US"/>
          </a:p>
        </p:txBody>
      </p:sp>
      <p:sp>
        <p:nvSpPr>
          <p:cNvPr id="3" name="Shape 1"/>
          <p:cNvSpPr/>
          <p:nvPr/>
        </p:nvSpPr>
        <p:spPr>
          <a:xfrm>
            <a:off x="0" y="0"/>
            <a:ext cx="14630400" cy="8229600"/>
          </a:xfrm>
          <a:prstGeom prst="rect">
            <a:avLst/>
          </a:prstGeom>
          <a:solidFill>
            <a:srgbClr val="5C2438"/>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simplypsychology.org/erik-erikson.html" TargetMode="External"/><Relationship Id="rId7" Type="http://schemas.openxmlformats.org/officeDocument/2006/relationships/hyperlink" Target="https://share.google/kdBTBY0BZtQG1LaYV" TargetMode="Externa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hyperlink" Target="https://neurolaunch.com/psychology-through-the-lifespan" TargetMode="External"/><Relationship Id="rId5" Type="http://schemas.openxmlformats.org/officeDocument/2006/relationships/hyperlink" Target="https://share.google/si0EFGCn6fnbwpODZ" TargetMode="External"/><Relationship Id="rId4" Type="http://schemas.openxmlformats.org/officeDocument/2006/relationships/hyperlink" Target="https://talkcentre.org/app/uploads/2022/11/NICE-Guidance-and-Evidence-Review-Matrix-FINAL-v36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961233" y="547466"/>
            <a:ext cx="5012174" cy="356830"/>
          </a:xfrm>
          <a:prstGeom prst="rect">
            <a:avLst/>
          </a:prstGeom>
          <a:noFill/>
          <a:ln/>
        </p:spPr>
        <p:txBody>
          <a:bodyPr wrap="none" lIns="0" tIns="0" rIns="0" bIns="0" rtlCol="0" anchor="t"/>
          <a:lstStyle/>
          <a:p>
            <a:pPr marL="0" indent="0" algn="l">
              <a:lnSpc>
                <a:spcPts val="2800"/>
              </a:lnSpc>
              <a:buNone/>
            </a:pPr>
            <a:r>
              <a:rPr lang="en-US" sz="2200" b="1" dirty="0">
                <a:solidFill>
                  <a:srgbClr val="FFB393"/>
                </a:solidFill>
                <a:latin typeface="Brygada 1918 Bold" pitchFamily="34" charset="0"/>
                <a:ea typeface="Brygada 1918 Bold" pitchFamily="34" charset="-122"/>
                <a:cs typeface="Brygada 1918 Bold" pitchFamily="34" charset="-120"/>
              </a:rPr>
              <a:t>Psychology in Health and Social Care</a:t>
            </a:r>
            <a:endParaRPr lang="en-US" sz="2200" dirty="0"/>
          </a:p>
        </p:txBody>
      </p:sp>
      <p:sp>
        <p:nvSpPr>
          <p:cNvPr id="4" name="Text 1"/>
          <p:cNvSpPr/>
          <p:nvPr/>
        </p:nvSpPr>
        <p:spPr>
          <a:xfrm>
            <a:off x="961233" y="1228955"/>
            <a:ext cx="8778549" cy="209427"/>
          </a:xfrm>
          <a:prstGeom prst="rect">
            <a:avLst/>
          </a:prstGeom>
          <a:noFill/>
          <a:ln/>
        </p:spPr>
        <p:txBody>
          <a:bodyPr wrap="none" lIns="0" tIns="0" rIns="0" bIns="0" rtlCol="0" anchor="t"/>
          <a:lstStyle/>
          <a:p>
            <a:pPr marL="0" indent="0" algn="l">
              <a:lnSpc>
                <a:spcPts val="1000"/>
              </a:lnSpc>
              <a:buNone/>
            </a:pPr>
            <a:r>
              <a:rPr lang="en-US" sz="1200" dirty="0">
                <a:solidFill>
                  <a:srgbClr val="F4CAB8"/>
                </a:solidFill>
                <a:latin typeface="Montserrat Medium" pitchFamily="34" charset="0"/>
                <a:ea typeface="Montserrat Medium" pitchFamily="34" charset="-122"/>
                <a:cs typeface="Montserrat Medium" pitchFamily="34" charset="-120"/>
              </a:rPr>
              <a:t>Module Code: LCHS4010</a:t>
            </a:r>
            <a:endParaRPr lang="en-US" sz="1200" dirty="0"/>
          </a:p>
        </p:txBody>
      </p:sp>
      <p:sp>
        <p:nvSpPr>
          <p:cNvPr id="5" name="Text 2"/>
          <p:cNvSpPr/>
          <p:nvPr/>
        </p:nvSpPr>
        <p:spPr>
          <a:xfrm>
            <a:off x="961233" y="1623411"/>
            <a:ext cx="7878961" cy="128349"/>
          </a:xfrm>
          <a:prstGeom prst="rect">
            <a:avLst/>
          </a:prstGeom>
          <a:noFill/>
          <a:ln/>
        </p:spPr>
        <p:txBody>
          <a:bodyPr wrap="non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Assignment Title: </a:t>
            </a:r>
            <a:r>
              <a:rPr lang="en-US" sz="1400" dirty="0">
                <a:solidFill>
                  <a:srgbClr val="F4CAB8"/>
                </a:solidFill>
                <a:latin typeface="Montserrat Medium" pitchFamily="34" charset="0"/>
                <a:ea typeface="Montserrat Medium" pitchFamily="34" charset="-122"/>
                <a:cs typeface="Montserrat Medium" pitchFamily="34" charset="-120"/>
              </a:rPr>
              <a:t>Presentation</a:t>
            </a:r>
            <a:r>
              <a:rPr lang="en-US" sz="800" dirty="0">
                <a:solidFill>
                  <a:srgbClr val="F4CAB8"/>
                </a:solidFill>
                <a:latin typeface="Montserrat Medium" pitchFamily="34" charset="0"/>
                <a:ea typeface="Montserrat Medium" pitchFamily="34" charset="-122"/>
                <a:cs typeface="Montserrat Medium" pitchFamily="34" charset="-120"/>
              </a:rPr>
              <a:t> on Psychology</a:t>
            </a:r>
            <a:endParaRPr lang="en-US" sz="800" dirty="0"/>
          </a:p>
        </p:txBody>
      </p:sp>
      <p:sp>
        <p:nvSpPr>
          <p:cNvPr id="6" name="Text 3"/>
          <p:cNvSpPr/>
          <p:nvPr/>
        </p:nvSpPr>
        <p:spPr>
          <a:xfrm>
            <a:off x="961232" y="2123391"/>
            <a:ext cx="7878961" cy="128349"/>
          </a:xfrm>
          <a:prstGeom prst="rect">
            <a:avLst/>
          </a:prstGeom>
          <a:noFill/>
          <a:ln/>
        </p:spPr>
        <p:txBody>
          <a:bodyPr wrap="none" lIns="0" tIns="0" rIns="0" bIns="0" rtlCol="0" anchor="t"/>
          <a:lstStyle/>
          <a:p>
            <a:pPr marL="0" indent="0" algn="l">
              <a:lnSpc>
                <a:spcPts val="1000"/>
              </a:lnSpc>
              <a:buNone/>
            </a:pPr>
            <a:r>
              <a:rPr lang="en-US" sz="1200" dirty="0">
                <a:solidFill>
                  <a:srgbClr val="F4CAB8"/>
                </a:solidFill>
                <a:latin typeface="Montserrat Medium" pitchFamily="34" charset="0"/>
                <a:ea typeface="Montserrat Medium" pitchFamily="34" charset="-122"/>
                <a:cs typeface="Montserrat Medium" pitchFamily="34" charset="-120"/>
              </a:rPr>
              <a:t>Student Name: Elizabeth Sarr</a:t>
            </a:r>
            <a:endParaRPr lang="en-US" sz="1200" dirty="0"/>
          </a:p>
        </p:txBody>
      </p:sp>
      <p:sp>
        <p:nvSpPr>
          <p:cNvPr id="7" name="Text 4"/>
          <p:cNvSpPr/>
          <p:nvPr/>
        </p:nvSpPr>
        <p:spPr>
          <a:xfrm>
            <a:off x="961231" y="2571529"/>
            <a:ext cx="7878961" cy="128349"/>
          </a:xfrm>
          <a:prstGeom prst="rect">
            <a:avLst/>
          </a:prstGeom>
          <a:noFill/>
          <a:ln/>
        </p:spPr>
        <p:txBody>
          <a:bodyPr wrap="none" lIns="0" tIns="0" rIns="0" bIns="0" rtlCol="0" anchor="t"/>
          <a:lstStyle/>
          <a:p>
            <a:pPr marL="0" indent="0" algn="l">
              <a:lnSpc>
                <a:spcPts val="1000"/>
              </a:lnSpc>
              <a:buNone/>
            </a:pPr>
            <a:r>
              <a:rPr lang="en-US" sz="1400" dirty="0">
                <a:solidFill>
                  <a:srgbClr val="F4CAB8"/>
                </a:solidFill>
                <a:latin typeface="Montserrat Medium" pitchFamily="34" charset="0"/>
                <a:ea typeface="Montserrat Medium" pitchFamily="34" charset="-122"/>
                <a:cs typeface="Montserrat Medium" pitchFamily="34" charset="-120"/>
              </a:rPr>
              <a:t>Student Number: 2435171</a:t>
            </a:r>
            <a:endParaRPr lang="en-US" sz="1400" dirty="0"/>
          </a:p>
        </p:txBody>
      </p:sp>
      <p:sp>
        <p:nvSpPr>
          <p:cNvPr id="8" name="Text 5"/>
          <p:cNvSpPr/>
          <p:nvPr/>
        </p:nvSpPr>
        <p:spPr>
          <a:xfrm>
            <a:off x="961230" y="2943160"/>
            <a:ext cx="7878961" cy="128349"/>
          </a:xfrm>
          <a:prstGeom prst="rect">
            <a:avLst/>
          </a:prstGeom>
          <a:noFill/>
          <a:ln/>
        </p:spPr>
        <p:txBody>
          <a:bodyPr wrap="none" lIns="0" tIns="0" rIns="0" bIns="0" rtlCol="0" anchor="t"/>
          <a:lstStyle/>
          <a:p>
            <a:pPr marL="0" indent="0" algn="l">
              <a:lnSpc>
                <a:spcPts val="1000"/>
              </a:lnSpc>
              <a:buNone/>
            </a:pPr>
            <a:r>
              <a:rPr lang="en-US" sz="1400" dirty="0">
                <a:solidFill>
                  <a:srgbClr val="F4CAB8"/>
                </a:solidFill>
                <a:latin typeface="Montserrat Medium" pitchFamily="34" charset="0"/>
                <a:ea typeface="Montserrat Medium" pitchFamily="34" charset="-122"/>
                <a:cs typeface="Montserrat Medium" pitchFamily="34" charset="-120"/>
              </a:rPr>
              <a:t>Lectures Name: Alice Clayton</a:t>
            </a:r>
            <a:endParaRPr lang="en-US" sz="1400" dirty="0"/>
          </a:p>
        </p:txBody>
      </p:sp>
      <p:sp>
        <p:nvSpPr>
          <p:cNvPr id="9" name="Text 6"/>
          <p:cNvSpPr/>
          <p:nvPr/>
        </p:nvSpPr>
        <p:spPr>
          <a:xfrm>
            <a:off x="961229" y="3282248"/>
            <a:ext cx="7878961" cy="128349"/>
          </a:xfrm>
          <a:prstGeom prst="rect">
            <a:avLst/>
          </a:prstGeom>
          <a:noFill/>
          <a:ln/>
        </p:spPr>
        <p:txBody>
          <a:bodyPr wrap="none" lIns="0" tIns="0" rIns="0" bIns="0" rtlCol="0" anchor="t"/>
          <a:lstStyle/>
          <a:p>
            <a:pPr marL="0" indent="0" algn="l">
              <a:lnSpc>
                <a:spcPts val="1000"/>
              </a:lnSpc>
              <a:buNone/>
            </a:pPr>
            <a:r>
              <a:rPr lang="en-US" sz="1400" dirty="0">
                <a:solidFill>
                  <a:srgbClr val="F4CAB8"/>
                </a:solidFill>
                <a:latin typeface="Montserrat Medium" pitchFamily="34" charset="0"/>
                <a:ea typeface="Montserrat Medium" pitchFamily="34" charset="-122"/>
                <a:cs typeface="Montserrat Medium" pitchFamily="34" charset="-120"/>
              </a:rPr>
              <a:t>Component 1</a:t>
            </a:r>
            <a:endParaRPr lang="en-US" sz="1400" dirty="0"/>
          </a:p>
        </p:txBody>
      </p:sp>
      <p:sp>
        <p:nvSpPr>
          <p:cNvPr id="10" name="Text 7"/>
          <p:cNvSpPr/>
          <p:nvPr/>
        </p:nvSpPr>
        <p:spPr>
          <a:xfrm>
            <a:off x="961228" y="3636608"/>
            <a:ext cx="7878961" cy="128349"/>
          </a:xfrm>
          <a:prstGeom prst="rect">
            <a:avLst/>
          </a:prstGeom>
          <a:noFill/>
          <a:ln/>
        </p:spPr>
        <p:txBody>
          <a:bodyPr wrap="none" lIns="0" tIns="0" rIns="0" bIns="0" rtlCol="0" anchor="t"/>
          <a:lstStyle/>
          <a:p>
            <a:pPr marL="0" indent="0" algn="l">
              <a:lnSpc>
                <a:spcPts val="1000"/>
              </a:lnSpc>
              <a:buNone/>
            </a:pPr>
            <a:r>
              <a:rPr lang="en-US" sz="1400" dirty="0">
                <a:solidFill>
                  <a:srgbClr val="F4CAB8"/>
                </a:solidFill>
                <a:latin typeface="Montserrat Medium" pitchFamily="34" charset="0"/>
                <a:ea typeface="Montserrat Medium" pitchFamily="34" charset="-122"/>
                <a:cs typeface="Montserrat Medium" pitchFamily="34" charset="-120"/>
              </a:rPr>
              <a:t>16th February 2026</a:t>
            </a:r>
            <a:endParaRPr lang="en-US" sz="1400" dirty="0"/>
          </a:p>
        </p:txBody>
      </p:sp>
      <p:sp>
        <p:nvSpPr>
          <p:cNvPr id="11" name="Text 8"/>
          <p:cNvSpPr/>
          <p:nvPr/>
        </p:nvSpPr>
        <p:spPr>
          <a:xfrm>
            <a:off x="961233" y="4241221"/>
            <a:ext cx="2803446" cy="285393"/>
          </a:xfrm>
          <a:prstGeom prst="rect">
            <a:avLst/>
          </a:prstGeom>
          <a:noFill/>
          <a:ln/>
        </p:spPr>
        <p:txBody>
          <a:bodyPr wrap="none" lIns="0" tIns="0" rIns="0" bIns="0" rtlCol="0" anchor="t"/>
          <a:lstStyle/>
          <a:p>
            <a:pPr marL="0" indent="0" algn="l">
              <a:lnSpc>
                <a:spcPts val="2200"/>
              </a:lnSpc>
              <a:buNone/>
            </a:pPr>
            <a:r>
              <a:rPr lang="en-US" sz="1750" b="1" dirty="0">
                <a:solidFill>
                  <a:srgbClr val="FFB393"/>
                </a:solidFill>
                <a:latin typeface="Brygada 1918 Bold" pitchFamily="34" charset="0"/>
                <a:ea typeface="Brygada 1918 Bold" pitchFamily="34" charset="-122"/>
                <a:cs typeface="Brygada 1918 Bold" pitchFamily="34" charset="-120"/>
              </a:rPr>
              <a:t>Introduction about Jenny</a:t>
            </a:r>
            <a:endParaRPr lang="en-US" sz="1750" dirty="0"/>
          </a:p>
        </p:txBody>
      </p:sp>
      <p:sp>
        <p:nvSpPr>
          <p:cNvPr id="12" name="Text 9"/>
          <p:cNvSpPr/>
          <p:nvPr/>
        </p:nvSpPr>
        <p:spPr>
          <a:xfrm>
            <a:off x="961233" y="5002989"/>
            <a:ext cx="9199783" cy="1165449"/>
          </a:xfrm>
          <a:prstGeom prst="rect">
            <a:avLst/>
          </a:prstGeom>
          <a:noFill/>
          <a:ln/>
        </p:spPr>
        <p:txBody>
          <a:bodyPr wrap="square" lIns="0" tIns="0" rIns="0" bIns="0" rtlCol="0" anchor="t"/>
          <a:lstStyle/>
          <a:p>
            <a:pPr marL="0" indent="0">
              <a:lnSpc>
                <a:spcPts val="1000"/>
              </a:lnSpc>
              <a:buNone/>
            </a:pPr>
            <a:r>
              <a:rPr lang="en-US" sz="1200" dirty="0">
                <a:solidFill>
                  <a:srgbClr val="F4CAB8"/>
                </a:solidFill>
                <a:latin typeface="Montserrat Medium" pitchFamily="34" charset="0"/>
                <a:ea typeface="Montserrat Medium" pitchFamily="34" charset="-122"/>
                <a:cs typeface="Montserrat Medium" pitchFamily="34" charset="-120"/>
              </a:rPr>
              <a:t>Jenny resides with her mother after her father's passing, which happened when Jenny was just five years old. Since that tragedy, their family's situation has changed greatly, and Jenny has assumed a nurturing and supportive role at home. Due to her mother mobility issues, her mother needs help with daily activities like cleaning and shopping. Additionally, she struggles with memory and forgetfulness, making it challenging for her to handle administrative tasks on her own, such as paperwork, appointments, and correspondence. Consequently, Jenny consistently assists her.</a:t>
            </a:r>
            <a:endParaRPr lang="en-US" sz="1200" dirty="0"/>
          </a:p>
        </p:txBody>
      </p:sp>
      <p:pic>
        <p:nvPicPr>
          <p:cNvPr id="14" name="Picture 13">
            <a:extLst>
              <a:ext uri="{FF2B5EF4-FFF2-40B4-BE49-F238E27FC236}">
                <a16:creationId xmlns:a16="http://schemas.microsoft.com/office/drawing/2014/main" id="{73C3BA1D-3EE0-37B1-DC77-0599C4451C7E}"/>
              </a:ext>
            </a:extLst>
          </p:cNvPr>
          <p:cNvPicPr>
            <a:picLocks noChangeAspect="1"/>
          </p:cNvPicPr>
          <p:nvPr/>
        </p:nvPicPr>
        <p:blipFill>
          <a:blip r:embed="rId3"/>
          <a:stretch>
            <a:fillRect/>
          </a:stretch>
        </p:blipFill>
        <p:spPr>
          <a:xfrm>
            <a:off x="10572184" y="7545102"/>
            <a:ext cx="4058216" cy="6382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49260" y="1319808"/>
            <a:ext cx="6388298" cy="570905"/>
          </a:xfrm>
          <a:prstGeom prst="rect">
            <a:avLst/>
          </a:prstGeom>
          <a:noFill/>
          <a:ln/>
        </p:spPr>
        <p:txBody>
          <a:bodyPr wrap="none" lIns="0" tIns="0" rIns="0" bIns="0" rtlCol="0" anchor="t"/>
          <a:lstStyle/>
          <a:p>
            <a:pPr marL="0" indent="0" algn="l">
              <a:lnSpc>
                <a:spcPts val="4450"/>
              </a:lnSpc>
              <a:buNone/>
            </a:pPr>
            <a:r>
              <a:rPr lang="en-US" sz="3550" b="1" dirty="0">
                <a:solidFill>
                  <a:srgbClr val="FFB393"/>
                </a:solidFill>
                <a:latin typeface="Brygada 1918 Bold" pitchFamily="34" charset="0"/>
                <a:ea typeface="Brygada 1918 Bold" pitchFamily="34" charset="-122"/>
                <a:cs typeface="Brygada 1918 Bold" pitchFamily="34" charset="-120"/>
              </a:rPr>
              <a:t>Psychological lifespan theory</a:t>
            </a:r>
            <a:endParaRPr lang="en-US" sz="3550" dirty="0"/>
          </a:p>
        </p:txBody>
      </p:sp>
      <p:sp>
        <p:nvSpPr>
          <p:cNvPr id="3" name="Text 1"/>
          <p:cNvSpPr/>
          <p:nvPr/>
        </p:nvSpPr>
        <p:spPr>
          <a:xfrm>
            <a:off x="749260" y="2318861"/>
            <a:ext cx="13131879" cy="1369695"/>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To analyses Jenny’s historical experiences using a psychological lifespan perspective, we can incorporate concepts from lifespan development theories, especially Erikson’s psychosocial stages, Piaget’s cognitive stages, and modern lifespan integration methods (e.g., AAC, MTLD, SOC, and socioemotional selectivity) related to her role within the household. Carstensen et al. (1999).</a:t>
            </a:r>
            <a:endParaRPr lang="en-US" sz="1650" dirty="0"/>
          </a:p>
        </p:txBody>
      </p:sp>
      <p:sp>
        <p:nvSpPr>
          <p:cNvPr id="4" name="Text 2"/>
          <p:cNvSpPr/>
          <p:nvPr/>
        </p:nvSpPr>
        <p:spPr>
          <a:xfrm>
            <a:off x="749260" y="3929420"/>
            <a:ext cx="13131879" cy="1027271"/>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As children enter middle childhood and the teenage years, the emphasis transitions from significant physical development to more nuanced, yet equally vital, psychological growth. This stage is when kids begin to confront profound questions regarding their identity and their role in the world [ Erikson, 1950].</a:t>
            </a:r>
            <a:endParaRPr lang="en-US" sz="1650" dirty="0"/>
          </a:p>
        </p:txBody>
      </p:sp>
      <p:sp>
        <p:nvSpPr>
          <p:cNvPr id="5" name="Text 3"/>
          <p:cNvSpPr/>
          <p:nvPr/>
        </p:nvSpPr>
        <p:spPr>
          <a:xfrm>
            <a:off x="749260" y="5197554"/>
            <a:ext cx="13131879" cy="1712119"/>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According to Erik Erikson’s theory of psychosocial development, this time is essential for establishing one’s identity. In his work on Erikson’s Psychological Theory: Stages of Psychosocial Development Explained, he indicated that teenagers encounter a challenge of “Identity vs. Role Confusion.” It's akin to trying on various hats, as they explore different identities to discover which one suits them best. This can be a challenging period, marked by both excitement and apprehension [Kathleen Stassen Berger,2008].</a:t>
            </a:r>
            <a:endParaRPr lang="en-US" sz="1650" dirty="0"/>
          </a:p>
        </p:txBody>
      </p:sp>
      <p:pic>
        <p:nvPicPr>
          <p:cNvPr id="7" name="Picture 6">
            <a:extLst>
              <a:ext uri="{FF2B5EF4-FFF2-40B4-BE49-F238E27FC236}">
                <a16:creationId xmlns:a16="http://schemas.microsoft.com/office/drawing/2014/main" id="{75433B99-F1E1-981F-C0C1-97C79482B211}"/>
              </a:ext>
            </a:extLst>
          </p:cNvPr>
          <p:cNvPicPr>
            <a:picLocks noChangeAspect="1"/>
          </p:cNvPicPr>
          <p:nvPr/>
        </p:nvPicPr>
        <p:blipFill>
          <a:blip r:embed="rId3"/>
          <a:stretch>
            <a:fillRect/>
          </a:stretch>
        </p:blipFill>
        <p:spPr>
          <a:xfrm>
            <a:off x="10474542" y="7591336"/>
            <a:ext cx="4058216" cy="63826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375660" y="1278612"/>
            <a:ext cx="4610933" cy="285393"/>
          </a:xfrm>
          <a:prstGeom prst="rect">
            <a:avLst/>
          </a:prstGeom>
          <a:noFill/>
          <a:ln/>
        </p:spPr>
        <p:txBody>
          <a:bodyPr wrap="none" lIns="0" tIns="0" rIns="0" bIns="0" rtlCol="0" anchor="t"/>
          <a:lstStyle/>
          <a:p>
            <a:pPr marL="0" indent="0" algn="l">
              <a:lnSpc>
                <a:spcPts val="2200"/>
              </a:lnSpc>
              <a:buNone/>
            </a:pPr>
            <a:r>
              <a:rPr lang="en-US" sz="1750" b="1" dirty="0">
                <a:solidFill>
                  <a:srgbClr val="FFB393"/>
                </a:solidFill>
                <a:latin typeface="Brygada 1918 Bold" pitchFamily="34" charset="0"/>
                <a:ea typeface="Brygada 1918 Bold" pitchFamily="34" charset="-122"/>
                <a:cs typeface="Brygada 1918 Bold" pitchFamily="34" charset="-120"/>
              </a:rPr>
              <a:t>Overview of Erikson’s Psychosocial Theory</a:t>
            </a:r>
            <a:endParaRPr lang="en-US" sz="1750" dirty="0"/>
          </a:p>
        </p:txBody>
      </p:sp>
      <p:sp>
        <p:nvSpPr>
          <p:cNvPr id="3" name="Text 1"/>
          <p:cNvSpPr/>
          <p:nvPr/>
        </p:nvSpPr>
        <p:spPr>
          <a:xfrm>
            <a:off x="3375660" y="1671042"/>
            <a:ext cx="7878961" cy="770096"/>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Moreover, Erik Erikson [1968] suggested that human development take place through eight stages of psychosocial development across the lifespan, where a conflict is present at every stage that must be resolved to promote healthy psychological development. If all stages are successfully completed, it results in the formation of positive personal traits, while failure may lead to psychological problems. In conclusion, Jenny’s experiences as a young carer after the death of her father have probably had a major impact on her psychosocial development. Erikson’s stage of Identity vs. Role Confusion is a useful theory to explain the challenges Jenny might face in achieving independence, self-concept, and a sense of direction. [Erikson,1950; 1968].</a:t>
            </a:r>
            <a:endParaRPr lang="en-US" sz="800" dirty="0"/>
          </a:p>
        </p:txBody>
      </p:sp>
      <p:sp>
        <p:nvSpPr>
          <p:cNvPr id="4" name="Text 2"/>
          <p:cNvSpPr/>
          <p:nvPr/>
        </p:nvSpPr>
        <p:spPr>
          <a:xfrm>
            <a:off x="3375660" y="2501265"/>
            <a:ext cx="7878961" cy="38504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In conclusion, Jenny’s experiences as a young carer after the death of her father have probably had a major impact on her psychosocial development. Erikson’s stage of Identity vs. Role Confusion is a useful theory to explain the challenges Jenny might face in achieving independence, self-concept, and a sense of direction.</a:t>
            </a:r>
            <a:endParaRPr lang="en-US" sz="800" dirty="0"/>
          </a:p>
        </p:txBody>
      </p:sp>
      <p:sp>
        <p:nvSpPr>
          <p:cNvPr id="5" name="Text 3"/>
          <p:cNvSpPr/>
          <p:nvPr/>
        </p:nvSpPr>
        <p:spPr>
          <a:xfrm>
            <a:off x="3375660" y="2946440"/>
            <a:ext cx="7878961" cy="641747"/>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Erikson posited that we are aware of our motivations throughout our lives and that the ego plays a more significant role in steering our behaviour than the id. Our decisions in life are made consciously, emphasizing the fulfilment of specific social and cultural needs rather than just biological ones. For example, people are driven by the desire to perceive the world as a reliable environment, to view themselves as competent individuals, to contribute positively to society, and to have lived a life rich in meaning. All these concerns are psychosocial issues [Erikson, 1950; 1968].</a:t>
            </a:r>
            <a:endParaRPr lang="en-US" sz="800" dirty="0"/>
          </a:p>
        </p:txBody>
      </p:sp>
      <p:sp>
        <p:nvSpPr>
          <p:cNvPr id="6" name="Text 4"/>
          <p:cNvSpPr/>
          <p:nvPr/>
        </p:nvSpPr>
        <p:spPr>
          <a:xfrm>
            <a:off x="3375660" y="3648313"/>
            <a:ext cx="7878961" cy="51339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Erikson’s theory revolves around what he refers to as the epigenetic principle, which includes the idea that our personality develops through a series of predetermined stages, with our environment and culture playing a critical role in how we navigate these stages. This biological progression, influenced by our socio-cultural contexts, occurs in distinct stages of psychosocial development, where our advancement through each stage is partly dependent on our achievements, or failures, in preceding stages [Psychological Theory/ Lifespan Development, 2026].</a:t>
            </a:r>
            <a:endParaRPr lang="en-US" sz="800" dirty="0"/>
          </a:p>
        </p:txBody>
      </p:sp>
      <p:sp>
        <p:nvSpPr>
          <p:cNvPr id="7" name="Text 5"/>
          <p:cNvSpPr/>
          <p:nvPr/>
        </p:nvSpPr>
        <p:spPr>
          <a:xfrm>
            <a:off x="3375660" y="4221837"/>
            <a:ext cx="7878961" cy="38504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Erikson identified eight stages; each associated with a key psychosocial challenge to address or crisis to navigate. He argued that our personality evolves continuously over our lifetime as we confront these obstacles. We will explore each of these stages more thoroughly when we examine each life phase throughout the course. Below is a summary of each stage [Erikson, 1950; 1968].</a:t>
            </a:r>
            <a:endParaRPr lang="en-US" sz="800" dirty="0"/>
          </a:p>
        </p:txBody>
      </p:sp>
      <p:sp>
        <p:nvSpPr>
          <p:cNvPr id="8" name="Shape 6"/>
          <p:cNvSpPr/>
          <p:nvPr/>
        </p:nvSpPr>
        <p:spPr>
          <a:xfrm>
            <a:off x="3375660" y="4667012"/>
            <a:ext cx="3912751" cy="2283857"/>
          </a:xfrm>
          <a:prstGeom prst="roundRect">
            <a:avLst>
              <a:gd name="adj" fmla="val 3203"/>
            </a:avLst>
          </a:prstGeom>
          <a:solidFill>
            <a:srgbClr val="5C2438"/>
          </a:solidFill>
          <a:ln w="15240">
            <a:solidFill>
              <a:srgbClr val="662E42"/>
            </a:solidFill>
            <a:prstDash val="solid"/>
          </a:ln>
        </p:spPr>
        <p:txBody>
          <a:bodyPr/>
          <a:lstStyle/>
          <a:p>
            <a:endParaRPr lang="en-US"/>
          </a:p>
        </p:txBody>
      </p:sp>
      <p:sp>
        <p:nvSpPr>
          <p:cNvPr id="9" name="Shape 7"/>
          <p:cNvSpPr/>
          <p:nvPr/>
        </p:nvSpPr>
        <p:spPr>
          <a:xfrm>
            <a:off x="3360420" y="4667012"/>
            <a:ext cx="60960" cy="2283857"/>
          </a:xfrm>
          <a:prstGeom prst="roundRect">
            <a:avLst>
              <a:gd name="adj" fmla="val 26342"/>
            </a:avLst>
          </a:prstGeom>
          <a:solidFill>
            <a:srgbClr val="FFB393"/>
          </a:solidFill>
          <a:ln/>
        </p:spPr>
        <p:txBody>
          <a:bodyPr/>
          <a:lstStyle/>
          <a:p>
            <a:endParaRPr lang="en-US"/>
          </a:p>
        </p:txBody>
      </p:sp>
      <p:sp>
        <p:nvSpPr>
          <p:cNvPr id="10" name="Text 8"/>
          <p:cNvSpPr/>
          <p:nvPr/>
        </p:nvSpPr>
        <p:spPr>
          <a:xfrm>
            <a:off x="3543657" y="4789289"/>
            <a:ext cx="1884283" cy="178356"/>
          </a:xfrm>
          <a:prstGeom prst="rect">
            <a:avLst/>
          </a:prstGeom>
          <a:noFill/>
          <a:ln/>
        </p:spPr>
        <p:txBody>
          <a:bodyPr wrap="none" lIns="0" tIns="0" rIns="0" bIns="0" rtlCol="0" anchor="t"/>
          <a:lstStyle/>
          <a:p>
            <a:pPr marL="0" indent="0" algn="l">
              <a:lnSpc>
                <a:spcPts val="1400"/>
              </a:lnSpc>
              <a:buNone/>
            </a:pPr>
            <a:r>
              <a:rPr lang="en-US" sz="1100" b="1" dirty="0">
                <a:solidFill>
                  <a:srgbClr val="F4CAB8"/>
                </a:solidFill>
                <a:latin typeface="Brygada 1918 Bold" pitchFamily="34" charset="0"/>
                <a:ea typeface="Brygada 1918 Bold" pitchFamily="34" charset="-122"/>
                <a:cs typeface="Brygada 1918 Bold" pitchFamily="34" charset="-120"/>
              </a:rPr>
              <a:t>Initiative vs. Guilt [Purpose]</a:t>
            </a:r>
            <a:endParaRPr lang="en-US" sz="1100" dirty="0"/>
          </a:p>
        </p:txBody>
      </p:sp>
      <p:sp>
        <p:nvSpPr>
          <p:cNvPr id="11" name="Text 9"/>
          <p:cNvSpPr/>
          <p:nvPr/>
        </p:nvSpPr>
        <p:spPr>
          <a:xfrm>
            <a:off x="3543657" y="4999673"/>
            <a:ext cx="3622477" cy="898446"/>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At the preschool age (3–6 years), children start to initiate activities and assert influence over their surroundings through social play and interactions. Erikson states that during this stage, preschoolers face the challenge of initiative versus guilt. By learning to set goals and achieve them while engaging with others, preschoolers can successfully navigate this issue. [Psychological Theory/ Lifespan Development, 2026].</a:t>
            </a:r>
            <a:endParaRPr lang="en-US" sz="800" dirty="0"/>
          </a:p>
        </p:txBody>
      </p:sp>
      <p:sp>
        <p:nvSpPr>
          <p:cNvPr id="12" name="Text 10"/>
          <p:cNvSpPr/>
          <p:nvPr/>
        </p:nvSpPr>
        <p:spPr>
          <a:xfrm>
            <a:off x="3543657" y="5930146"/>
            <a:ext cx="3622477" cy="898446"/>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A sense of initiative, characterized by ambition and responsibility, develops when parents allow children to explore within boundaries and support their decisions. Children who experience this will gain self-confidence and a sense of direction. Conversely, those who struggle with this phase due to thwarted initiatives or overly controlling parents may develop feelings of guilt. [Psychological Theory/ Lifespan Development, 2026].</a:t>
            </a:r>
            <a:endParaRPr lang="en-US" sz="800" dirty="0"/>
          </a:p>
        </p:txBody>
      </p:sp>
      <p:sp>
        <p:nvSpPr>
          <p:cNvPr id="13" name="Shape 11"/>
          <p:cNvSpPr/>
          <p:nvPr/>
        </p:nvSpPr>
        <p:spPr>
          <a:xfrm>
            <a:off x="7341870" y="4667012"/>
            <a:ext cx="3912751" cy="2283857"/>
          </a:xfrm>
          <a:prstGeom prst="roundRect">
            <a:avLst>
              <a:gd name="adj" fmla="val 3203"/>
            </a:avLst>
          </a:prstGeom>
          <a:solidFill>
            <a:srgbClr val="5C2438"/>
          </a:solidFill>
          <a:ln w="15240">
            <a:solidFill>
              <a:srgbClr val="662E42"/>
            </a:solidFill>
            <a:prstDash val="solid"/>
          </a:ln>
        </p:spPr>
        <p:txBody>
          <a:bodyPr/>
          <a:lstStyle/>
          <a:p>
            <a:endParaRPr lang="en-US"/>
          </a:p>
        </p:txBody>
      </p:sp>
      <p:sp>
        <p:nvSpPr>
          <p:cNvPr id="14" name="Shape 12"/>
          <p:cNvSpPr/>
          <p:nvPr/>
        </p:nvSpPr>
        <p:spPr>
          <a:xfrm>
            <a:off x="7326630" y="4667012"/>
            <a:ext cx="60960" cy="2283857"/>
          </a:xfrm>
          <a:prstGeom prst="roundRect">
            <a:avLst>
              <a:gd name="adj" fmla="val 26342"/>
            </a:avLst>
          </a:prstGeom>
          <a:solidFill>
            <a:srgbClr val="FFB393"/>
          </a:solidFill>
          <a:ln/>
        </p:spPr>
        <p:txBody>
          <a:bodyPr/>
          <a:lstStyle/>
          <a:p>
            <a:endParaRPr lang="en-US"/>
          </a:p>
        </p:txBody>
      </p:sp>
      <p:sp>
        <p:nvSpPr>
          <p:cNvPr id="15" name="Text 13"/>
          <p:cNvSpPr/>
          <p:nvPr/>
        </p:nvSpPr>
        <p:spPr>
          <a:xfrm>
            <a:off x="7509867" y="4789289"/>
            <a:ext cx="2530673" cy="178356"/>
          </a:xfrm>
          <a:prstGeom prst="rect">
            <a:avLst/>
          </a:prstGeom>
          <a:noFill/>
          <a:ln/>
        </p:spPr>
        <p:txBody>
          <a:bodyPr wrap="none" lIns="0" tIns="0" rIns="0" bIns="0" rtlCol="0" anchor="t"/>
          <a:lstStyle/>
          <a:p>
            <a:pPr marL="0" indent="0" algn="l">
              <a:lnSpc>
                <a:spcPts val="1400"/>
              </a:lnSpc>
              <a:buNone/>
            </a:pPr>
            <a:r>
              <a:rPr lang="en-US" sz="1100" b="1" dirty="0">
                <a:solidFill>
                  <a:srgbClr val="F4CAB8"/>
                </a:solidFill>
                <a:latin typeface="Brygada 1918 Bold" pitchFamily="34" charset="0"/>
                <a:ea typeface="Brygada 1918 Bold" pitchFamily="34" charset="-122"/>
                <a:cs typeface="Brygada 1918 Bold" pitchFamily="34" charset="-120"/>
              </a:rPr>
              <a:t>Industry vs. Inferiority (Competence)</a:t>
            </a:r>
            <a:endParaRPr lang="en-US" sz="1100" dirty="0"/>
          </a:p>
        </p:txBody>
      </p:sp>
      <p:sp>
        <p:nvSpPr>
          <p:cNvPr id="16" name="Text 14"/>
          <p:cNvSpPr/>
          <p:nvPr/>
        </p:nvSpPr>
        <p:spPr>
          <a:xfrm>
            <a:off x="7509867" y="4999673"/>
            <a:ext cx="3622477" cy="1283494"/>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In the elementary school age group (ages 7-12), children are confronted with the conflict of industry vs. inferiority. Children begin to compare themselves with others to find out how they stack up. They either learn to feel proud and competent about their school performance, physical activities, social interactions, and home life or they feel inferior and inadequate because they feel they don’t measure up. If children don’t learn to get along with others or if their experiences at home and with associates are not positive, an inferiority complex could emerge [Psychological Theory/ Lifespan Development, 2026].</a:t>
            </a:r>
            <a:endParaRPr lang="en-US" sz="800" dirty="0"/>
          </a:p>
        </p:txBody>
      </p:sp>
      <p:pic>
        <p:nvPicPr>
          <p:cNvPr id="18" name="Picture 17">
            <a:extLst>
              <a:ext uri="{FF2B5EF4-FFF2-40B4-BE49-F238E27FC236}">
                <a16:creationId xmlns:a16="http://schemas.microsoft.com/office/drawing/2014/main" id="{68EF764A-4D53-52F0-CA0B-C0A28C652E9D}"/>
              </a:ext>
            </a:extLst>
          </p:cNvPr>
          <p:cNvPicPr>
            <a:picLocks noChangeAspect="1"/>
          </p:cNvPicPr>
          <p:nvPr/>
        </p:nvPicPr>
        <p:blipFill>
          <a:blip r:embed="rId3"/>
          <a:stretch>
            <a:fillRect/>
          </a:stretch>
        </p:blipFill>
        <p:spPr>
          <a:xfrm>
            <a:off x="10531558" y="7591336"/>
            <a:ext cx="4058216" cy="63826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3375660" y="1352669"/>
            <a:ext cx="3920133" cy="285393"/>
          </a:xfrm>
          <a:prstGeom prst="rect">
            <a:avLst/>
          </a:prstGeom>
          <a:noFill/>
          <a:ln/>
        </p:spPr>
        <p:txBody>
          <a:bodyPr wrap="none" lIns="0" tIns="0" rIns="0" bIns="0" rtlCol="0" anchor="t"/>
          <a:lstStyle/>
          <a:p>
            <a:pPr marL="0" indent="0" algn="l">
              <a:lnSpc>
                <a:spcPts val="2200"/>
              </a:lnSpc>
              <a:buNone/>
            </a:pPr>
            <a:r>
              <a:rPr lang="en-US" sz="1750" b="1" dirty="0">
                <a:solidFill>
                  <a:srgbClr val="FFB393"/>
                </a:solidFill>
                <a:latin typeface="Brygada 1918 Bold" pitchFamily="34" charset="0"/>
                <a:ea typeface="Brygada 1918 Bold" pitchFamily="34" charset="-122"/>
                <a:cs typeface="Brygada 1918 Bold" pitchFamily="34" charset="-120"/>
              </a:rPr>
              <a:t>Identity vs. Role Confusion (Fidelity)</a:t>
            </a:r>
            <a:endParaRPr lang="en-US" sz="1750" dirty="0"/>
          </a:p>
        </p:txBody>
      </p:sp>
      <p:sp>
        <p:nvSpPr>
          <p:cNvPr id="3" name="Text 1"/>
          <p:cNvSpPr/>
          <p:nvPr/>
        </p:nvSpPr>
        <p:spPr>
          <a:xfrm>
            <a:off x="3375660" y="1745099"/>
            <a:ext cx="7878961" cy="256699"/>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Children at the adolescent stage, which spans from 12 to 18 years old, experience identity vs. role confusion. According to Erikson, adolescents experience a crisis of identity because they ask themselves questions like Who am I? and What do I want to do with my life?</a:t>
            </a:r>
            <a:endParaRPr lang="en-US" sz="800" dirty="0"/>
          </a:p>
        </p:txBody>
      </p:sp>
      <p:sp>
        <p:nvSpPr>
          <p:cNvPr id="4" name="Text 2"/>
          <p:cNvSpPr/>
          <p:nvPr/>
        </p:nvSpPr>
        <p:spPr>
          <a:xfrm>
            <a:off x="3375660" y="2061924"/>
            <a:ext cx="7878961" cy="38504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While searching for their identities, most adolescents try various roles and ideas and even set some goals for their future. They also try to figure out who they will be as adults. At this stage, adolescents who succeed experience a strong sense of identity and can hold on to their beliefs and values even through problems and people’s opinions. [Psychological Theor/ Lifespan Development, 2026].</a:t>
            </a:r>
            <a:endParaRPr lang="en-US" sz="800" dirty="0"/>
          </a:p>
        </p:txBody>
      </p:sp>
      <p:sp>
        <p:nvSpPr>
          <p:cNvPr id="5" name="Text 3"/>
          <p:cNvSpPr/>
          <p:nvPr/>
        </p:nvSpPr>
        <p:spPr>
          <a:xfrm>
            <a:off x="3375660" y="2507099"/>
            <a:ext cx="7878961" cy="51339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On the contrary, adolescents who are apathetic and do not actively search for their identities and who are forced by their parents to take a particular course of action for their future may experience a weak sense of identity and role confusion. They will be unable to identify themselves and will be confused about their future. Similarly, adolescents who cannot take a positive role will also be unable to identify themselves as adults [Psychological Theor/ Lifespan Development, 2026].</a:t>
            </a:r>
            <a:endParaRPr lang="en-US" sz="800" dirty="0"/>
          </a:p>
        </p:txBody>
      </p:sp>
      <p:sp>
        <p:nvSpPr>
          <p:cNvPr id="6" name="Text 4"/>
          <p:cNvSpPr/>
          <p:nvPr/>
        </p:nvSpPr>
        <p:spPr>
          <a:xfrm>
            <a:off x="3375660" y="3080623"/>
            <a:ext cx="7878961" cy="38504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According to Erik Erikson’s theory of Psychosocial Development, human personality development occurs in a predetermined order in eight stages, from infancy to old age. Unlike Sigmund Freud’s psychosexual development stages, Erikson focused on the role of social interactions in human development throughout an individual’s lifespan.</a:t>
            </a:r>
            <a:endParaRPr lang="en-US" sz="800" dirty="0"/>
          </a:p>
        </p:txBody>
      </p:sp>
      <p:sp>
        <p:nvSpPr>
          <p:cNvPr id="7" name="Text 5"/>
          <p:cNvSpPr/>
          <p:nvPr/>
        </p:nvSpPr>
        <p:spPr>
          <a:xfrm>
            <a:off x="3375660" y="3525798"/>
            <a:ext cx="7878961" cy="256699"/>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The following are the major concepts of Erikson’s theory of human development stage (Understanding Erikson’s Psychosocial Development Stages • Psychology Town, 2024)</a:t>
            </a:r>
            <a:endParaRPr lang="en-US" sz="800" dirty="0"/>
          </a:p>
        </p:txBody>
      </p:sp>
      <p:sp>
        <p:nvSpPr>
          <p:cNvPr id="8" name="Text 6"/>
          <p:cNvSpPr/>
          <p:nvPr/>
        </p:nvSpPr>
        <p:spPr>
          <a:xfrm>
            <a:off x="3375660" y="3862745"/>
            <a:ext cx="3298984" cy="214074"/>
          </a:xfrm>
          <a:prstGeom prst="rect">
            <a:avLst/>
          </a:prstGeom>
          <a:noFill/>
          <a:ln/>
        </p:spPr>
        <p:txBody>
          <a:bodyPr wrap="none" lIns="0" tIns="0" rIns="0" bIns="0" rtlCol="0" anchor="t"/>
          <a:lstStyle/>
          <a:p>
            <a:pPr marL="0" indent="0" algn="l">
              <a:lnSpc>
                <a:spcPts val="1650"/>
              </a:lnSpc>
              <a:buNone/>
            </a:pPr>
            <a:r>
              <a:rPr lang="en-US" sz="1300" b="1" dirty="0">
                <a:solidFill>
                  <a:srgbClr val="FFB393"/>
                </a:solidFill>
                <a:latin typeface="Brygada 1918 Bold" pitchFamily="34" charset="0"/>
                <a:ea typeface="Brygada 1918 Bold" pitchFamily="34" charset="-122"/>
                <a:cs typeface="Brygada 1918 Bold" pitchFamily="34" charset="-120"/>
              </a:rPr>
              <a:t>Application of Erikson’s Theory to Jenny</a:t>
            </a:r>
            <a:endParaRPr lang="en-US" sz="1300" dirty="0"/>
          </a:p>
        </p:txBody>
      </p:sp>
      <p:sp>
        <p:nvSpPr>
          <p:cNvPr id="9" name="Text 7"/>
          <p:cNvSpPr/>
          <p:nvPr/>
        </p:nvSpPr>
        <p:spPr>
          <a:xfrm>
            <a:off x="3375660" y="4157067"/>
            <a:ext cx="7878961" cy="51339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At this stage, young people explore personal values, beliefs, relationships, and goals to establish a sense of identity. Social relationships, independence, and opportunities for self-explorations are particularly important. for successful development at this stage. If adolescents are burdened with too much responsibility, too much stress, and too little opportunity for exploration, they may develop confusion about their identity, low self-esteem, and emotional problems (Erikson, 1968).</a:t>
            </a:r>
            <a:endParaRPr lang="en-US" sz="800" dirty="0"/>
          </a:p>
        </p:txBody>
      </p:sp>
      <p:sp>
        <p:nvSpPr>
          <p:cNvPr id="10" name="Text 8"/>
          <p:cNvSpPr/>
          <p:nvPr/>
        </p:nvSpPr>
        <p:spPr>
          <a:xfrm>
            <a:off x="3375660" y="4730591"/>
            <a:ext cx="7878961" cy="51339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Jenny has been taking care of her mother ever since she turned about 11 years old after the death of her father. This major life event may have altered her developmental course at a critical period of her life, which is a crucial time of identity formation. Erikson theory also states that adolescents need a chance to experiment with independence and social roles, but in the case of Jenny, she may have been forced into a premature adult role because of the caregiving demands placed upon her.</a:t>
            </a:r>
            <a:endParaRPr lang="en-US" sz="800" dirty="0"/>
          </a:p>
        </p:txBody>
      </p:sp>
      <p:sp>
        <p:nvSpPr>
          <p:cNvPr id="11" name="Text 9"/>
          <p:cNvSpPr/>
          <p:nvPr/>
        </p:nvSpPr>
        <p:spPr>
          <a:xfrm>
            <a:off x="3375660" y="5304115"/>
            <a:ext cx="7878961" cy="513398"/>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This role reversal sometimes referred also called parentification, this can lead to a sense of internal conflict as she struggles to reconcile her need for development as a teenager with her responsibilities as a caregiver. As a result, Jenny may experience role confusion, emotional stress, and difficulty the development of her own identity, separate from her role as a caregiver. Moreover, the death of her father may cause unresolved grief, which may, in turn, affect her emotional well-being and security during her teenage years.</a:t>
            </a:r>
            <a:endParaRPr lang="en-US" sz="800" dirty="0"/>
          </a:p>
        </p:txBody>
      </p:sp>
      <p:sp>
        <p:nvSpPr>
          <p:cNvPr id="12" name="Text 10"/>
          <p:cNvSpPr/>
          <p:nvPr/>
        </p:nvSpPr>
        <p:spPr>
          <a:xfrm>
            <a:off x="3375660" y="5897761"/>
            <a:ext cx="4320421" cy="178356"/>
          </a:xfrm>
          <a:prstGeom prst="rect">
            <a:avLst/>
          </a:prstGeom>
          <a:noFill/>
          <a:ln/>
        </p:spPr>
        <p:txBody>
          <a:bodyPr wrap="none" lIns="0" tIns="0" rIns="0" bIns="0" rtlCol="0" anchor="t"/>
          <a:lstStyle/>
          <a:p>
            <a:pPr marL="0" indent="0" algn="l">
              <a:lnSpc>
                <a:spcPts val="1400"/>
              </a:lnSpc>
              <a:buNone/>
            </a:pPr>
            <a:r>
              <a:rPr lang="en-US" sz="1100" b="1" dirty="0">
                <a:solidFill>
                  <a:srgbClr val="FFB393"/>
                </a:solidFill>
                <a:latin typeface="Brygada 1918 Bold" pitchFamily="34" charset="0"/>
                <a:ea typeface="Brygada 1918 Bold" pitchFamily="34" charset="-122"/>
                <a:cs typeface="Brygada 1918 Bold" pitchFamily="34" charset="-120"/>
              </a:rPr>
              <a:t>Key Concepts in Erikson’s Theory: Psychosocial Crisis (Conflict):</a:t>
            </a:r>
            <a:endParaRPr lang="en-US" sz="1100" dirty="0"/>
          </a:p>
        </p:txBody>
      </p:sp>
      <p:sp>
        <p:nvSpPr>
          <p:cNvPr id="13" name="Text 11"/>
          <p:cNvSpPr/>
          <p:nvPr/>
        </p:nvSpPr>
        <p:spPr>
          <a:xfrm>
            <a:off x="3375660" y="6156365"/>
            <a:ext cx="7878961" cy="256699"/>
          </a:xfrm>
          <a:prstGeom prst="rect">
            <a:avLst/>
          </a:prstGeom>
          <a:noFill/>
          <a:ln/>
        </p:spPr>
        <p:txBody>
          <a:bodyPr wrap="square" lIns="0" tIns="0" rIns="0" bIns="0" rtlCol="0" anchor="t"/>
          <a:lstStyle/>
          <a:p>
            <a:pPr marL="0" indent="0" algn="l">
              <a:lnSpc>
                <a:spcPts val="1000"/>
              </a:lnSpc>
              <a:buNone/>
            </a:pPr>
            <a:r>
              <a:rPr lang="en-US" sz="800" dirty="0">
                <a:solidFill>
                  <a:srgbClr val="F4CAB8"/>
                </a:solidFill>
                <a:latin typeface="Montserrat Medium" pitchFamily="34" charset="0"/>
                <a:ea typeface="Montserrat Medium" pitchFamily="34" charset="-122"/>
                <a:cs typeface="Montserrat Medium" pitchFamily="34" charset="-120"/>
              </a:rPr>
              <a:t>There is a turning point or 'crisis' in each of Erikson’s eight stages, where two opposing forces or ideas are at work, and this is resolved to produce a healthy personality.</a:t>
            </a:r>
            <a:endParaRPr lang="en-US" sz="800" dirty="0"/>
          </a:p>
        </p:txBody>
      </p:sp>
      <p:sp>
        <p:nvSpPr>
          <p:cNvPr id="14" name="Text 12"/>
          <p:cNvSpPr/>
          <p:nvPr/>
        </p:nvSpPr>
        <p:spPr>
          <a:xfrm>
            <a:off x="3375660" y="6473190"/>
            <a:ext cx="7878961" cy="403741"/>
          </a:xfrm>
          <a:prstGeom prst="rect">
            <a:avLst/>
          </a:prstGeom>
          <a:noFill/>
          <a:ln/>
        </p:spPr>
        <p:txBody>
          <a:bodyPr wrap="square" lIns="0" tIns="0" rIns="0" bIns="0" rtlCol="0" anchor="t"/>
          <a:lstStyle/>
          <a:p>
            <a:pPr marL="342900" indent="-342900" algn="l">
              <a:lnSpc>
                <a:spcPts val="1000"/>
              </a:lnSpc>
              <a:buSzPct val="100000"/>
              <a:buFont typeface="+mj-lt"/>
              <a:buAutoNum type="arabicPeriod"/>
            </a:pPr>
            <a:r>
              <a:rPr lang="en-US" sz="800" dirty="0">
                <a:solidFill>
                  <a:srgbClr val="F4CAB8"/>
                </a:solidFill>
                <a:latin typeface="Montserrat Medium" pitchFamily="34" charset="0"/>
                <a:ea typeface="Montserrat Medium" pitchFamily="34" charset="-122"/>
                <a:cs typeface="Montserrat Medium" pitchFamily="34" charset="-120"/>
              </a:rPr>
              <a:t>Epigenetic Principle: Erikson argued that development happens in a particular order and each stage is a foundation for the next one.</a:t>
            </a:r>
            <a:endParaRPr lang="en-US" sz="800" dirty="0"/>
          </a:p>
          <a:p>
            <a:pPr marL="342900" indent="-342900" algn="l">
              <a:lnSpc>
                <a:spcPts val="1000"/>
              </a:lnSpc>
              <a:buSzPct val="100000"/>
              <a:buFont typeface="+mj-lt"/>
              <a:buAutoNum type="arabicPeriod" startAt="2"/>
            </a:pPr>
            <a:r>
              <a:rPr lang="en-US" sz="800" dirty="0">
                <a:solidFill>
                  <a:srgbClr val="F4CAB8"/>
                </a:solidFill>
                <a:latin typeface="Montserrat Medium" pitchFamily="34" charset="0"/>
                <a:ea typeface="Montserrat Medium" pitchFamily="34" charset="-122"/>
                <a:cs typeface="Montserrat Medium" pitchFamily="34" charset="-120"/>
              </a:rPr>
              <a:t>Ego Identity: A person's conscious awareness of themselves that is shaped by social interactions and experiences. (Understanding Erikson’s Psychosocial Development Stages • Psychology Town, 2024)</a:t>
            </a:r>
            <a:endParaRPr lang="en-US" sz="800" dirty="0"/>
          </a:p>
        </p:txBody>
      </p:sp>
      <p:pic>
        <p:nvPicPr>
          <p:cNvPr id="16" name="Picture 15">
            <a:extLst>
              <a:ext uri="{FF2B5EF4-FFF2-40B4-BE49-F238E27FC236}">
                <a16:creationId xmlns:a16="http://schemas.microsoft.com/office/drawing/2014/main" id="{C7E737D6-15CE-6FE0-C72A-45D97B8BB65D}"/>
              </a:ext>
            </a:extLst>
          </p:cNvPr>
          <p:cNvPicPr>
            <a:picLocks noChangeAspect="1"/>
          </p:cNvPicPr>
          <p:nvPr/>
        </p:nvPicPr>
        <p:blipFill>
          <a:blip r:embed="rId3"/>
          <a:stretch>
            <a:fillRect/>
          </a:stretch>
        </p:blipFill>
        <p:spPr>
          <a:xfrm>
            <a:off x="10572184" y="7591336"/>
            <a:ext cx="4058216" cy="63826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49260" y="1491020"/>
            <a:ext cx="10188178" cy="570905"/>
          </a:xfrm>
          <a:prstGeom prst="rect">
            <a:avLst/>
          </a:prstGeom>
          <a:noFill/>
          <a:ln/>
        </p:spPr>
        <p:txBody>
          <a:bodyPr wrap="none" lIns="0" tIns="0" rIns="0" bIns="0" rtlCol="0" anchor="t"/>
          <a:lstStyle/>
          <a:p>
            <a:pPr marL="0" indent="0" algn="l">
              <a:lnSpc>
                <a:spcPts val="4450"/>
              </a:lnSpc>
              <a:buNone/>
            </a:pPr>
            <a:r>
              <a:rPr lang="en-US" sz="3550" b="1" dirty="0">
                <a:solidFill>
                  <a:srgbClr val="FFB393"/>
                </a:solidFill>
                <a:latin typeface="Brygada 1918 Bold" pitchFamily="34" charset="0"/>
                <a:ea typeface="Brygada 1918 Bold" pitchFamily="34" charset="-122"/>
                <a:cs typeface="Brygada 1918 Bold" pitchFamily="34" charset="-120"/>
              </a:rPr>
              <a:t>Impact on Jenny’s Development and Wellbeing</a:t>
            </a:r>
            <a:endParaRPr lang="en-US" sz="3550" dirty="0"/>
          </a:p>
        </p:txBody>
      </p:sp>
      <p:sp>
        <p:nvSpPr>
          <p:cNvPr id="3" name="Text 1"/>
          <p:cNvSpPr/>
          <p:nvPr/>
        </p:nvSpPr>
        <p:spPr>
          <a:xfrm>
            <a:off x="749260" y="2490073"/>
            <a:ext cx="13131879" cy="1027271"/>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Jenny’s roles and responsibilities could restrict her engagement with peer relationships, extracurricular activities, and educational pursuits that are generally important for adolescent identity exploration. In addition, less social engagement could heighten the possibility of social isolation, anxiety, or depression. [Erikson Stages of development 2025].</a:t>
            </a:r>
            <a:endParaRPr lang="en-US" sz="1650" dirty="0"/>
          </a:p>
        </p:txBody>
      </p:sp>
      <p:sp>
        <p:nvSpPr>
          <p:cNvPr id="4" name="Text 2"/>
          <p:cNvSpPr/>
          <p:nvPr/>
        </p:nvSpPr>
        <p:spPr>
          <a:xfrm>
            <a:off x="749260" y="3758208"/>
            <a:ext cx="13131879" cy="2054543"/>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Moreover, the strain of balancing the demands of care and school may cause the child stress, fatigue, and poor performance in school. According to Erikson, if the child fails to overcome the identity stage, they may be uncertain about their future, plans low in self-confidence, and feel confused about their roles in life. Children may also develop poor social relations and confidence, and difficulties transitioning into adulthood. However, it is also important to recognize potential strengths developed through Jenny’s experiences. Caring for her mother may have given her a sense of responsibility, compassion, maturity, and strength [Erikson Stages of development 2025].</a:t>
            </a:r>
            <a:endParaRPr lang="en-US" sz="1650" dirty="0"/>
          </a:p>
        </p:txBody>
      </p:sp>
      <p:sp>
        <p:nvSpPr>
          <p:cNvPr id="5" name="Text 3"/>
          <p:cNvSpPr/>
          <p:nvPr/>
        </p:nvSpPr>
        <p:spPr>
          <a:xfrm>
            <a:off x="749260" y="6053614"/>
            <a:ext cx="13131879" cy="684848"/>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Recognize both risks and strengths provide a more balanced understanding of her developmental needs [Erikson Stages of development 2025].</a:t>
            </a:r>
            <a:endParaRPr lang="en-US" sz="1650" dirty="0"/>
          </a:p>
        </p:txBody>
      </p:sp>
      <p:pic>
        <p:nvPicPr>
          <p:cNvPr id="7" name="Picture 6">
            <a:extLst>
              <a:ext uri="{FF2B5EF4-FFF2-40B4-BE49-F238E27FC236}">
                <a16:creationId xmlns:a16="http://schemas.microsoft.com/office/drawing/2014/main" id="{DCCF833B-4089-6EEA-6FA4-4195053130D4}"/>
              </a:ext>
            </a:extLst>
          </p:cNvPr>
          <p:cNvPicPr>
            <a:picLocks noChangeAspect="1"/>
          </p:cNvPicPr>
          <p:nvPr/>
        </p:nvPicPr>
        <p:blipFill>
          <a:blip r:embed="rId3"/>
          <a:stretch>
            <a:fillRect/>
          </a:stretch>
        </p:blipFill>
        <p:spPr>
          <a:xfrm>
            <a:off x="10572184" y="7591336"/>
            <a:ext cx="4058216" cy="63826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1565672" y="1108353"/>
            <a:ext cx="6107668" cy="416481"/>
          </a:xfrm>
          <a:prstGeom prst="rect">
            <a:avLst/>
          </a:prstGeom>
          <a:noFill/>
          <a:ln/>
        </p:spPr>
        <p:txBody>
          <a:bodyPr wrap="none" lIns="0" tIns="0" rIns="0" bIns="0" rtlCol="0" anchor="t"/>
          <a:lstStyle/>
          <a:p>
            <a:pPr marL="0" indent="0" algn="l">
              <a:lnSpc>
                <a:spcPts val="3250"/>
              </a:lnSpc>
              <a:buNone/>
            </a:pPr>
            <a:r>
              <a:rPr lang="en-US" sz="2600" b="1" dirty="0">
                <a:solidFill>
                  <a:srgbClr val="FFB393"/>
                </a:solidFill>
                <a:latin typeface="Brygada 1918 Bold" pitchFamily="34" charset="0"/>
                <a:ea typeface="Brygada 1918 Bold" pitchFamily="34" charset="-122"/>
                <a:cs typeface="Brygada 1918 Bold" pitchFamily="34" charset="-120"/>
              </a:rPr>
              <a:t>Practical Strategies and interventions</a:t>
            </a:r>
            <a:endParaRPr lang="en-US" sz="2600" dirty="0"/>
          </a:p>
        </p:txBody>
      </p:sp>
      <p:sp>
        <p:nvSpPr>
          <p:cNvPr id="3" name="Text 1"/>
          <p:cNvSpPr/>
          <p:nvPr/>
        </p:nvSpPr>
        <p:spPr>
          <a:xfrm>
            <a:off x="1565672" y="1752838"/>
            <a:ext cx="11499056" cy="432197"/>
          </a:xfrm>
          <a:prstGeom prst="rect">
            <a:avLst/>
          </a:prstGeom>
          <a:noFill/>
          <a:ln/>
        </p:spPr>
        <p:txBody>
          <a:bodyPr wrap="square" lIns="0" tIns="0" rIns="0" bIns="0" rtlCol="0" anchor="t"/>
          <a:lstStyle/>
          <a:p>
            <a:pPr marL="0" indent="0" algn="l">
              <a:lnSpc>
                <a:spcPts val="1700"/>
              </a:lnSpc>
              <a:buNone/>
            </a:pPr>
            <a:r>
              <a:rPr lang="en-US" sz="1200" dirty="0">
                <a:solidFill>
                  <a:srgbClr val="F4CAB8"/>
                </a:solidFill>
                <a:latin typeface="Montserrat Medium" pitchFamily="34" charset="0"/>
                <a:ea typeface="Montserrat Medium" pitchFamily="34" charset="-122"/>
                <a:cs typeface="Montserrat Medium" pitchFamily="34" charset="-120"/>
              </a:rPr>
              <a:t>Interventions should aim to support Jenny in achieving a healthy sense of identity while reducing the negative impact of her caregiving responsibilities.</a:t>
            </a:r>
            <a:endParaRPr lang="en-US" sz="1200" dirty="0"/>
          </a:p>
        </p:txBody>
      </p:sp>
      <p:sp>
        <p:nvSpPr>
          <p:cNvPr id="4" name="Shape 2"/>
          <p:cNvSpPr/>
          <p:nvPr/>
        </p:nvSpPr>
        <p:spPr>
          <a:xfrm>
            <a:off x="1565672" y="2313265"/>
            <a:ext cx="5692497" cy="1721644"/>
          </a:xfrm>
          <a:prstGeom prst="roundRect">
            <a:avLst>
              <a:gd name="adj" fmla="val 1361"/>
            </a:avLst>
          </a:prstGeom>
          <a:solidFill>
            <a:srgbClr val="4D1529"/>
          </a:solidFill>
          <a:ln/>
        </p:spPr>
        <p:txBody>
          <a:bodyPr/>
          <a:lstStyle/>
          <a:p>
            <a:endParaRPr lang="en-US"/>
          </a:p>
        </p:txBody>
      </p:sp>
      <p:sp>
        <p:nvSpPr>
          <p:cNvPr id="5" name="Text 3"/>
          <p:cNvSpPr/>
          <p:nvPr/>
        </p:nvSpPr>
        <p:spPr>
          <a:xfrm>
            <a:off x="1721882" y="2469475"/>
            <a:ext cx="3783092" cy="260390"/>
          </a:xfrm>
          <a:prstGeom prst="rect">
            <a:avLst/>
          </a:prstGeom>
          <a:noFill/>
          <a:ln/>
        </p:spPr>
        <p:txBody>
          <a:bodyPr wrap="none" lIns="0" tIns="0" rIns="0" bIns="0" rtlCol="0" anchor="t"/>
          <a:lstStyle/>
          <a:p>
            <a:pPr marL="0" indent="0" algn="l">
              <a:lnSpc>
                <a:spcPts val="2050"/>
              </a:lnSpc>
              <a:buNone/>
            </a:pPr>
            <a:r>
              <a:rPr lang="en-US" sz="1600" b="1" dirty="0">
                <a:solidFill>
                  <a:srgbClr val="F4CAB8"/>
                </a:solidFill>
                <a:latin typeface="Brygada 1918 Bold" pitchFamily="34" charset="0"/>
                <a:ea typeface="Brygada 1918 Bold" pitchFamily="34" charset="-122"/>
                <a:cs typeface="Brygada 1918 Bold" pitchFamily="34" charset="-120"/>
              </a:rPr>
              <a:t>Emotional and Psychological Support:</a:t>
            </a:r>
            <a:endParaRPr lang="en-US" sz="1600" dirty="0"/>
          </a:p>
        </p:txBody>
      </p:sp>
      <p:sp>
        <p:nvSpPr>
          <p:cNvPr id="6" name="Text 4"/>
          <p:cNvSpPr/>
          <p:nvPr/>
        </p:nvSpPr>
        <p:spPr>
          <a:xfrm>
            <a:off x="1721882" y="2798207"/>
            <a:ext cx="5380077" cy="1080492"/>
          </a:xfrm>
          <a:prstGeom prst="rect">
            <a:avLst/>
          </a:prstGeom>
          <a:noFill/>
          <a:ln/>
        </p:spPr>
        <p:txBody>
          <a:bodyPr wrap="square" lIns="0" tIns="0" rIns="0" bIns="0" rtlCol="0" anchor="t"/>
          <a:lstStyle/>
          <a:p>
            <a:pPr marL="0" indent="0" algn="l">
              <a:lnSpc>
                <a:spcPts val="1700"/>
              </a:lnSpc>
              <a:buNone/>
            </a:pPr>
            <a:r>
              <a:rPr lang="en-US" sz="1200" dirty="0">
                <a:solidFill>
                  <a:srgbClr val="F4CAB8"/>
                </a:solidFill>
                <a:latin typeface="Montserrat Medium" pitchFamily="34" charset="0"/>
                <a:ea typeface="Montserrat Medium" pitchFamily="34" charset="-122"/>
                <a:cs typeface="Montserrat Medium" pitchFamily="34" charset="-120"/>
              </a:rPr>
              <a:t>Access to counselling or therapeutic support could offer Jenny a secure setting to express her emotions regarding her grief, stress, and responsibilities. This could help her explore her identity and manage her emotions, which are key aspects of Erikson’s theory of development.</a:t>
            </a:r>
            <a:endParaRPr lang="en-US" sz="1200" dirty="0"/>
          </a:p>
        </p:txBody>
      </p:sp>
      <p:sp>
        <p:nvSpPr>
          <p:cNvPr id="7" name="Shape 5"/>
          <p:cNvSpPr/>
          <p:nvPr/>
        </p:nvSpPr>
        <p:spPr>
          <a:xfrm>
            <a:off x="7372112" y="2313265"/>
            <a:ext cx="5692616" cy="1721644"/>
          </a:xfrm>
          <a:prstGeom prst="roundRect">
            <a:avLst>
              <a:gd name="adj" fmla="val 1361"/>
            </a:avLst>
          </a:prstGeom>
          <a:solidFill>
            <a:srgbClr val="4D1529"/>
          </a:solidFill>
          <a:ln/>
        </p:spPr>
        <p:txBody>
          <a:bodyPr/>
          <a:lstStyle/>
          <a:p>
            <a:endParaRPr lang="en-US"/>
          </a:p>
        </p:txBody>
      </p:sp>
      <p:sp>
        <p:nvSpPr>
          <p:cNvPr id="8" name="Text 6"/>
          <p:cNvSpPr/>
          <p:nvPr/>
        </p:nvSpPr>
        <p:spPr>
          <a:xfrm>
            <a:off x="7528322" y="2469475"/>
            <a:ext cx="2083118" cy="260390"/>
          </a:xfrm>
          <a:prstGeom prst="rect">
            <a:avLst/>
          </a:prstGeom>
          <a:noFill/>
          <a:ln/>
        </p:spPr>
        <p:txBody>
          <a:bodyPr wrap="none" lIns="0" tIns="0" rIns="0" bIns="0" rtlCol="0" anchor="t"/>
          <a:lstStyle/>
          <a:p>
            <a:pPr marL="0" indent="0" algn="l">
              <a:lnSpc>
                <a:spcPts val="2050"/>
              </a:lnSpc>
              <a:buNone/>
            </a:pPr>
            <a:r>
              <a:rPr lang="en-US" sz="1600" b="1" dirty="0">
                <a:solidFill>
                  <a:srgbClr val="F4CAB8"/>
                </a:solidFill>
                <a:latin typeface="Brygada 1918 Bold" pitchFamily="34" charset="0"/>
                <a:ea typeface="Brygada 1918 Bold" pitchFamily="34" charset="-122"/>
                <a:cs typeface="Brygada 1918 Bold" pitchFamily="34" charset="-120"/>
              </a:rPr>
              <a:t>Social Support:</a:t>
            </a:r>
            <a:endParaRPr lang="en-US" sz="1600" dirty="0"/>
          </a:p>
        </p:txBody>
      </p:sp>
      <p:sp>
        <p:nvSpPr>
          <p:cNvPr id="9" name="Text 7"/>
          <p:cNvSpPr/>
          <p:nvPr/>
        </p:nvSpPr>
        <p:spPr>
          <a:xfrm>
            <a:off x="7528322" y="2798207"/>
            <a:ext cx="5380196" cy="864394"/>
          </a:xfrm>
          <a:prstGeom prst="rect">
            <a:avLst/>
          </a:prstGeom>
          <a:noFill/>
          <a:ln/>
        </p:spPr>
        <p:txBody>
          <a:bodyPr wrap="square" lIns="0" tIns="0" rIns="0" bIns="0" rtlCol="0" anchor="t"/>
          <a:lstStyle/>
          <a:p>
            <a:pPr marL="0" indent="0" algn="l">
              <a:lnSpc>
                <a:spcPts val="1700"/>
              </a:lnSpc>
              <a:buNone/>
            </a:pPr>
            <a:r>
              <a:rPr lang="en-US" sz="1200" dirty="0">
                <a:solidFill>
                  <a:srgbClr val="F4CAB8"/>
                </a:solidFill>
                <a:latin typeface="Montserrat Medium" pitchFamily="34" charset="0"/>
                <a:ea typeface="Montserrat Medium" pitchFamily="34" charset="-122"/>
                <a:cs typeface="Montserrat Medium" pitchFamily="34" charset="-120"/>
              </a:rPr>
              <a:t>Participation in young carers support groups could allow Jenny to connect with peers experiencing similar challenges. Peer relationships are essential for identity development and can reduce feelings of isolation.</a:t>
            </a:r>
            <a:endParaRPr lang="en-US" sz="1200" dirty="0"/>
          </a:p>
        </p:txBody>
      </p:sp>
      <p:sp>
        <p:nvSpPr>
          <p:cNvPr id="10" name="Shape 8"/>
          <p:cNvSpPr/>
          <p:nvPr/>
        </p:nvSpPr>
        <p:spPr>
          <a:xfrm>
            <a:off x="1565672" y="4148852"/>
            <a:ext cx="5692497" cy="1505545"/>
          </a:xfrm>
          <a:prstGeom prst="roundRect">
            <a:avLst>
              <a:gd name="adj" fmla="val 1557"/>
            </a:avLst>
          </a:prstGeom>
          <a:solidFill>
            <a:srgbClr val="4D1529"/>
          </a:solidFill>
          <a:ln/>
        </p:spPr>
        <p:txBody>
          <a:bodyPr/>
          <a:lstStyle/>
          <a:p>
            <a:endParaRPr lang="en-US"/>
          </a:p>
        </p:txBody>
      </p:sp>
      <p:sp>
        <p:nvSpPr>
          <p:cNvPr id="11" name="Text 9"/>
          <p:cNvSpPr/>
          <p:nvPr/>
        </p:nvSpPr>
        <p:spPr>
          <a:xfrm>
            <a:off x="1721882" y="4305062"/>
            <a:ext cx="2129314" cy="260390"/>
          </a:xfrm>
          <a:prstGeom prst="rect">
            <a:avLst/>
          </a:prstGeom>
          <a:noFill/>
          <a:ln/>
        </p:spPr>
        <p:txBody>
          <a:bodyPr wrap="none" lIns="0" tIns="0" rIns="0" bIns="0" rtlCol="0" anchor="t"/>
          <a:lstStyle/>
          <a:p>
            <a:pPr marL="0" indent="0" algn="l">
              <a:lnSpc>
                <a:spcPts val="2050"/>
              </a:lnSpc>
              <a:buNone/>
            </a:pPr>
            <a:r>
              <a:rPr lang="en-US" sz="1600" b="1" dirty="0">
                <a:solidFill>
                  <a:srgbClr val="F4CAB8"/>
                </a:solidFill>
                <a:latin typeface="Brygada 1918 Bold" pitchFamily="34" charset="0"/>
                <a:ea typeface="Brygada 1918 Bold" pitchFamily="34" charset="-122"/>
                <a:cs typeface="Brygada 1918 Bold" pitchFamily="34" charset="-120"/>
              </a:rPr>
              <a:t>Educational Support:</a:t>
            </a:r>
            <a:endParaRPr lang="en-US" sz="1600" dirty="0"/>
          </a:p>
        </p:txBody>
      </p:sp>
      <p:sp>
        <p:nvSpPr>
          <p:cNvPr id="12" name="Text 10"/>
          <p:cNvSpPr/>
          <p:nvPr/>
        </p:nvSpPr>
        <p:spPr>
          <a:xfrm>
            <a:off x="1721882" y="4633793"/>
            <a:ext cx="5380077" cy="864394"/>
          </a:xfrm>
          <a:prstGeom prst="rect">
            <a:avLst/>
          </a:prstGeom>
          <a:noFill/>
          <a:ln/>
        </p:spPr>
        <p:txBody>
          <a:bodyPr wrap="square" lIns="0" tIns="0" rIns="0" bIns="0" rtlCol="0" anchor="t"/>
          <a:lstStyle/>
          <a:p>
            <a:pPr marL="0" indent="0" algn="l">
              <a:lnSpc>
                <a:spcPts val="1700"/>
              </a:lnSpc>
              <a:buNone/>
            </a:pPr>
            <a:r>
              <a:rPr lang="en-US" sz="1200" dirty="0">
                <a:solidFill>
                  <a:srgbClr val="F4CAB8"/>
                </a:solidFill>
                <a:latin typeface="Montserrat Medium" pitchFamily="34" charset="0"/>
                <a:ea typeface="Montserrat Medium" pitchFamily="34" charset="-122"/>
                <a:cs typeface="Montserrat Medium" pitchFamily="34" charset="-120"/>
              </a:rPr>
              <a:t>The school staff could offer pastoral support, flexible deadlines, or mentoring to help aspirations. Supporting educational attainment could help reinforce a sense of competence and identity in the future. [National Institute for Health and Care Excellence, 2022]</a:t>
            </a:r>
            <a:endParaRPr lang="en-US" sz="1200" dirty="0"/>
          </a:p>
        </p:txBody>
      </p:sp>
      <p:sp>
        <p:nvSpPr>
          <p:cNvPr id="13" name="Shape 11"/>
          <p:cNvSpPr/>
          <p:nvPr/>
        </p:nvSpPr>
        <p:spPr>
          <a:xfrm>
            <a:off x="7372112" y="4148852"/>
            <a:ext cx="5692616" cy="1505545"/>
          </a:xfrm>
          <a:prstGeom prst="roundRect">
            <a:avLst>
              <a:gd name="adj" fmla="val 1557"/>
            </a:avLst>
          </a:prstGeom>
          <a:solidFill>
            <a:srgbClr val="4D1529"/>
          </a:solidFill>
          <a:ln/>
        </p:spPr>
        <p:txBody>
          <a:bodyPr/>
          <a:lstStyle/>
          <a:p>
            <a:endParaRPr lang="en-US"/>
          </a:p>
        </p:txBody>
      </p:sp>
      <p:sp>
        <p:nvSpPr>
          <p:cNvPr id="14" name="Text 12"/>
          <p:cNvSpPr/>
          <p:nvPr/>
        </p:nvSpPr>
        <p:spPr>
          <a:xfrm>
            <a:off x="7528322" y="4305062"/>
            <a:ext cx="2960965" cy="260390"/>
          </a:xfrm>
          <a:prstGeom prst="rect">
            <a:avLst/>
          </a:prstGeom>
          <a:noFill/>
          <a:ln/>
        </p:spPr>
        <p:txBody>
          <a:bodyPr wrap="none" lIns="0" tIns="0" rIns="0" bIns="0" rtlCol="0" anchor="t"/>
          <a:lstStyle/>
          <a:p>
            <a:pPr marL="0" indent="0" algn="l">
              <a:lnSpc>
                <a:spcPts val="2050"/>
              </a:lnSpc>
              <a:buNone/>
            </a:pPr>
            <a:r>
              <a:rPr lang="en-US" sz="1600" b="1" dirty="0">
                <a:solidFill>
                  <a:srgbClr val="F4CAB8"/>
                </a:solidFill>
                <a:latin typeface="Brygada 1918 Bold" pitchFamily="34" charset="0"/>
                <a:ea typeface="Brygada 1918 Bold" pitchFamily="34" charset="-122"/>
                <a:cs typeface="Brygada 1918 Bold" pitchFamily="34" charset="-120"/>
              </a:rPr>
              <a:t>Family and Practical Support:</a:t>
            </a:r>
            <a:endParaRPr lang="en-US" sz="1600" dirty="0"/>
          </a:p>
        </p:txBody>
      </p:sp>
      <p:sp>
        <p:nvSpPr>
          <p:cNvPr id="15" name="Text 13"/>
          <p:cNvSpPr/>
          <p:nvPr/>
        </p:nvSpPr>
        <p:spPr>
          <a:xfrm>
            <a:off x="7528322" y="4633793"/>
            <a:ext cx="5380196" cy="864394"/>
          </a:xfrm>
          <a:prstGeom prst="rect">
            <a:avLst/>
          </a:prstGeom>
          <a:noFill/>
          <a:ln/>
        </p:spPr>
        <p:txBody>
          <a:bodyPr wrap="square" lIns="0" tIns="0" rIns="0" bIns="0" rtlCol="0" anchor="t"/>
          <a:lstStyle/>
          <a:p>
            <a:pPr marL="0" indent="0" algn="l">
              <a:lnSpc>
                <a:spcPts val="1700"/>
              </a:lnSpc>
              <a:buNone/>
            </a:pPr>
            <a:r>
              <a:rPr lang="en-US" sz="1200" dirty="0">
                <a:solidFill>
                  <a:srgbClr val="F4CAB8"/>
                </a:solidFill>
                <a:latin typeface="Montserrat Medium" pitchFamily="34" charset="0"/>
                <a:ea typeface="Montserrat Medium" pitchFamily="34" charset="-122"/>
                <a:cs typeface="Montserrat Medium" pitchFamily="34" charset="-120"/>
              </a:rPr>
              <a:t>Help from social services or community care workers could also provide practical help for Jenny’s mother. This could free up more time for Jenny to participate in activities that are more suitable for her age and that could promote her development.</a:t>
            </a:r>
            <a:endParaRPr lang="en-US" sz="1200" dirty="0"/>
          </a:p>
        </p:txBody>
      </p:sp>
      <p:sp>
        <p:nvSpPr>
          <p:cNvPr id="16" name="Text 14"/>
          <p:cNvSpPr/>
          <p:nvPr/>
        </p:nvSpPr>
        <p:spPr>
          <a:xfrm>
            <a:off x="1565672" y="5825371"/>
            <a:ext cx="2282785" cy="260390"/>
          </a:xfrm>
          <a:prstGeom prst="rect">
            <a:avLst/>
          </a:prstGeom>
          <a:noFill/>
          <a:ln/>
        </p:spPr>
        <p:txBody>
          <a:bodyPr wrap="none" lIns="0" tIns="0" rIns="0" bIns="0" rtlCol="0" anchor="t"/>
          <a:lstStyle/>
          <a:p>
            <a:pPr marL="0" indent="0" algn="l">
              <a:lnSpc>
                <a:spcPts val="2050"/>
              </a:lnSpc>
              <a:buNone/>
            </a:pPr>
            <a:r>
              <a:rPr lang="en-US" sz="1600" b="1" dirty="0">
                <a:solidFill>
                  <a:srgbClr val="FFB393"/>
                </a:solidFill>
                <a:latin typeface="Brygada 1918 Bold" pitchFamily="34" charset="0"/>
                <a:ea typeface="Brygada 1918 Bold" pitchFamily="34" charset="-122"/>
                <a:cs typeface="Brygada 1918 Bold" pitchFamily="34" charset="-120"/>
              </a:rPr>
              <a:t>Professionals Involved:</a:t>
            </a:r>
            <a:endParaRPr lang="en-US" sz="1600" dirty="0"/>
          </a:p>
        </p:txBody>
      </p:sp>
      <p:sp>
        <p:nvSpPr>
          <p:cNvPr id="17" name="Text 15"/>
          <p:cNvSpPr/>
          <p:nvPr/>
        </p:nvSpPr>
        <p:spPr>
          <a:xfrm>
            <a:off x="1565672" y="6256734"/>
            <a:ext cx="11499056" cy="864394"/>
          </a:xfrm>
          <a:prstGeom prst="rect">
            <a:avLst/>
          </a:prstGeom>
          <a:noFill/>
          <a:ln/>
        </p:spPr>
        <p:txBody>
          <a:bodyPr wrap="square" lIns="0" tIns="0" rIns="0" bIns="0" rtlCol="0" anchor="t"/>
          <a:lstStyle/>
          <a:p>
            <a:pPr marL="0" indent="0" algn="l">
              <a:lnSpc>
                <a:spcPts val="1700"/>
              </a:lnSpc>
              <a:buNone/>
            </a:pPr>
            <a:r>
              <a:rPr lang="en-US" sz="1200" dirty="0">
                <a:solidFill>
                  <a:srgbClr val="F4CAB8"/>
                </a:solidFill>
                <a:latin typeface="Montserrat Medium" pitchFamily="34" charset="0"/>
                <a:ea typeface="Montserrat Medium" pitchFamily="34" charset="-122"/>
                <a:cs typeface="Montserrat Medium" pitchFamily="34" charset="-120"/>
              </a:rPr>
              <a:t>Social workers, teachers, healthcare staff, psychologists, and occupational therapists may all contribute to the holistic support process. These interventions are all consistent with Erikson’s theory, as they offer opportunities for independent development, self-exploration, and social development. And what relevance for Jenny remains engaged in the educational system and maintain her educational [National Institute for Health and Care Excellence, 2022].</a:t>
            </a:r>
            <a:endParaRPr lang="en-US" sz="1200" dirty="0"/>
          </a:p>
        </p:txBody>
      </p:sp>
      <p:pic>
        <p:nvPicPr>
          <p:cNvPr id="19" name="Picture 18">
            <a:extLst>
              <a:ext uri="{FF2B5EF4-FFF2-40B4-BE49-F238E27FC236}">
                <a16:creationId xmlns:a16="http://schemas.microsoft.com/office/drawing/2014/main" id="{E15CAE06-A3A7-B4F0-71D7-715DE56F8985}"/>
              </a:ext>
            </a:extLst>
          </p:cNvPr>
          <p:cNvPicPr>
            <a:picLocks noChangeAspect="1"/>
          </p:cNvPicPr>
          <p:nvPr/>
        </p:nvPicPr>
        <p:blipFill>
          <a:blip r:embed="rId3"/>
          <a:stretch>
            <a:fillRect/>
          </a:stretch>
        </p:blipFill>
        <p:spPr>
          <a:xfrm>
            <a:off x="10489287" y="7468344"/>
            <a:ext cx="4058216" cy="63826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22590" y="635437"/>
            <a:ext cx="7056358" cy="550426"/>
          </a:xfrm>
          <a:prstGeom prst="rect">
            <a:avLst/>
          </a:prstGeom>
          <a:noFill/>
          <a:ln/>
        </p:spPr>
        <p:txBody>
          <a:bodyPr wrap="none" lIns="0" tIns="0" rIns="0" bIns="0" rtlCol="0" anchor="t"/>
          <a:lstStyle/>
          <a:p>
            <a:pPr marL="0" indent="0" algn="l">
              <a:lnSpc>
                <a:spcPts val="4300"/>
              </a:lnSpc>
              <a:buNone/>
            </a:pPr>
            <a:r>
              <a:rPr lang="en-US" sz="3450" b="1" dirty="0">
                <a:solidFill>
                  <a:srgbClr val="FFB393"/>
                </a:solidFill>
                <a:latin typeface="Brygada 1918 Bold" pitchFamily="34" charset="0"/>
                <a:ea typeface="Brygada 1918 Bold" pitchFamily="34" charset="-122"/>
                <a:cs typeface="Brygada 1918 Bold" pitchFamily="34" charset="-120"/>
              </a:rPr>
              <a:t>Nature versus Nurture Influences</a:t>
            </a:r>
            <a:endParaRPr lang="en-US" sz="3450" dirty="0"/>
          </a:p>
        </p:txBody>
      </p:sp>
      <p:sp>
        <p:nvSpPr>
          <p:cNvPr id="3" name="Text 1"/>
          <p:cNvSpPr/>
          <p:nvPr/>
        </p:nvSpPr>
        <p:spPr>
          <a:xfrm>
            <a:off x="722590" y="1584008"/>
            <a:ext cx="13185219" cy="648653"/>
          </a:xfrm>
          <a:prstGeom prst="rect">
            <a:avLst/>
          </a:prstGeom>
          <a:noFill/>
          <a:ln/>
        </p:spPr>
        <p:txBody>
          <a:bodyPr wrap="square" lIns="0" tIns="0" rIns="0" bIns="0" rtlCol="0" anchor="t"/>
          <a:lstStyle/>
          <a:p>
            <a:pPr marL="0" indent="0" algn="l">
              <a:lnSpc>
                <a:spcPts val="2550"/>
              </a:lnSpc>
              <a:buNone/>
            </a:pPr>
            <a:r>
              <a:rPr lang="en-US" sz="1600" dirty="0">
                <a:solidFill>
                  <a:srgbClr val="F4CAB8"/>
                </a:solidFill>
                <a:latin typeface="Montserrat Medium" pitchFamily="34" charset="0"/>
                <a:ea typeface="Montserrat Medium" pitchFamily="34" charset="-122"/>
                <a:cs typeface="Montserrat Medium" pitchFamily="34" charset="-120"/>
              </a:rPr>
              <a:t>Jenny’s development is shaped by both environmental (nurture) and biological (nature) factors [National Institute for Health and Care Excellence, 2022].</a:t>
            </a:r>
            <a:endParaRPr lang="en-US" sz="1600" dirty="0"/>
          </a:p>
        </p:txBody>
      </p:sp>
      <p:sp>
        <p:nvSpPr>
          <p:cNvPr id="4" name="Shape 2"/>
          <p:cNvSpPr/>
          <p:nvPr/>
        </p:nvSpPr>
        <p:spPr>
          <a:xfrm>
            <a:off x="574000" y="2456617"/>
            <a:ext cx="6637973" cy="5137547"/>
          </a:xfrm>
          <a:prstGeom prst="roundRect">
            <a:avLst>
              <a:gd name="adj" fmla="val 603"/>
            </a:avLst>
          </a:prstGeom>
          <a:solidFill>
            <a:srgbClr val="FFB393"/>
          </a:solidFill>
          <a:ln/>
        </p:spPr>
        <p:txBody>
          <a:bodyPr/>
          <a:lstStyle/>
          <a:p>
            <a:endParaRPr lang="en-US"/>
          </a:p>
        </p:txBody>
      </p:sp>
      <p:sp>
        <p:nvSpPr>
          <p:cNvPr id="5" name="Text 3"/>
          <p:cNvSpPr/>
          <p:nvPr/>
        </p:nvSpPr>
        <p:spPr>
          <a:xfrm>
            <a:off x="780455" y="2655689"/>
            <a:ext cx="3489603" cy="344091"/>
          </a:xfrm>
          <a:prstGeom prst="rect">
            <a:avLst/>
          </a:prstGeom>
          <a:noFill/>
          <a:ln/>
        </p:spPr>
        <p:txBody>
          <a:bodyPr wrap="none" lIns="0" tIns="0" rIns="0" bIns="0" rtlCol="0" anchor="t"/>
          <a:lstStyle/>
          <a:p>
            <a:pPr marL="0" indent="0" algn="l">
              <a:lnSpc>
                <a:spcPts val="2700"/>
              </a:lnSpc>
              <a:buNone/>
            </a:pPr>
            <a:r>
              <a:rPr lang="en-US" sz="2150" b="1" dirty="0">
                <a:solidFill>
                  <a:srgbClr val="000000"/>
                </a:solidFill>
                <a:latin typeface="Brygada 1918 Bold" pitchFamily="34" charset="0"/>
                <a:ea typeface="Brygada 1918 Bold" pitchFamily="34" charset="-122"/>
                <a:cs typeface="Brygada 1918 Bold" pitchFamily="34" charset="-120"/>
              </a:rPr>
              <a:t>Environmental influences:</a:t>
            </a:r>
            <a:endParaRPr lang="en-US" sz="2150" dirty="0"/>
          </a:p>
        </p:txBody>
      </p:sp>
      <p:sp>
        <p:nvSpPr>
          <p:cNvPr id="6" name="Text 4"/>
          <p:cNvSpPr/>
          <p:nvPr/>
        </p:nvSpPr>
        <p:spPr>
          <a:xfrm>
            <a:off x="780455" y="3198852"/>
            <a:ext cx="6225064" cy="1945958"/>
          </a:xfrm>
          <a:prstGeom prst="rect">
            <a:avLst/>
          </a:prstGeom>
          <a:noFill/>
          <a:ln/>
        </p:spPr>
        <p:txBody>
          <a:bodyPr wrap="square" lIns="0" tIns="0" rIns="0" bIns="0" rtlCol="0" anchor="t"/>
          <a:lstStyle/>
          <a:p>
            <a:pPr marL="0" indent="0" algn="l">
              <a:lnSpc>
                <a:spcPts val="2550"/>
              </a:lnSpc>
              <a:buNone/>
            </a:pPr>
            <a:r>
              <a:rPr lang="en-US" sz="1600" dirty="0">
                <a:solidFill>
                  <a:srgbClr val="000000"/>
                </a:solidFill>
                <a:latin typeface="Montserrat Medium" pitchFamily="34" charset="0"/>
                <a:ea typeface="Montserrat Medium" pitchFamily="34" charset="-122"/>
                <a:cs typeface="Montserrat Medium" pitchFamily="34" charset="-120"/>
              </a:rPr>
              <a:t>include the death of her father, the burden of care, family stress, and possibly economic challenges. These factors may cause Jenny emotional stress and limit her opportunities for normal development as a teenager. And why jenny will need the support she needs [National Institute for Health and Care Excellence, 2022].</a:t>
            </a:r>
            <a:endParaRPr lang="en-US" sz="1600" dirty="0"/>
          </a:p>
        </p:txBody>
      </p:sp>
      <p:sp>
        <p:nvSpPr>
          <p:cNvPr id="7" name="Text 5"/>
          <p:cNvSpPr/>
          <p:nvPr/>
        </p:nvSpPr>
        <p:spPr>
          <a:xfrm>
            <a:off x="7574637" y="2655689"/>
            <a:ext cx="2813209" cy="344091"/>
          </a:xfrm>
          <a:prstGeom prst="rect">
            <a:avLst/>
          </a:prstGeom>
          <a:noFill/>
          <a:ln/>
        </p:spPr>
        <p:txBody>
          <a:bodyPr wrap="none" lIns="0" tIns="0" rIns="0" bIns="0" rtlCol="0" anchor="t"/>
          <a:lstStyle/>
          <a:p>
            <a:pPr marL="0" indent="0" algn="l">
              <a:lnSpc>
                <a:spcPts val="2700"/>
              </a:lnSpc>
              <a:buNone/>
            </a:pPr>
            <a:r>
              <a:rPr lang="en-US" sz="2150" b="1" dirty="0">
                <a:solidFill>
                  <a:srgbClr val="FFB393"/>
                </a:solidFill>
                <a:latin typeface="Brygada 1918 Bold" pitchFamily="34" charset="0"/>
                <a:ea typeface="Brygada 1918 Bold" pitchFamily="34" charset="-122"/>
                <a:cs typeface="Brygada 1918 Bold" pitchFamily="34" charset="-120"/>
              </a:rPr>
              <a:t>Biological influences:</a:t>
            </a:r>
            <a:endParaRPr lang="en-US" sz="2150" dirty="0"/>
          </a:p>
        </p:txBody>
      </p:sp>
      <p:sp>
        <p:nvSpPr>
          <p:cNvPr id="8" name="Text 6"/>
          <p:cNvSpPr/>
          <p:nvPr/>
        </p:nvSpPr>
        <p:spPr>
          <a:xfrm>
            <a:off x="7574637" y="3198852"/>
            <a:ext cx="6340793" cy="4216241"/>
          </a:xfrm>
          <a:prstGeom prst="rect">
            <a:avLst/>
          </a:prstGeom>
          <a:noFill/>
          <a:ln/>
        </p:spPr>
        <p:txBody>
          <a:bodyPr wrap="square" lIns="0" tIns="0" rIns="0" bIns="0" rtlCol="0" anchor="t"/>
          <a:lstStyle/>
          <a:p>
            <a:pPr marL="0" indent="0" algn="l">
              <a:lnSpc>
                <a:spcPts val="2550"/>
              </a:lnSpc>
              <a:buNone/>
            </a:pPr>
            <a:r>
              <a:rPr lang="en-US" sz="1600" dirty="0">
                <a:solidFill>
                  <a:srgbClr val="F4CAB8"/>
                </a:solidFill>
                <a:latin typeface="Montserrat Medium" pitchFamily="34" charset="0"/>
                <a:ea typeface="Montserrat Medium" pitchFamily="34" charset="-122"/>
                <a:cs typeface="Montserrat Medium" pitchFamily="34" charset="-120"/>
              </a:rPr>
              <a:t>include hormonal changes, the development of the brain during adolescence, and the genetic predisposition that may lead to mental health issues, such as depression or anxiety. Adolescence is an emotionally labile period in an individual’s life, and this sensitivity may be heightened by the changes in the brain, which could affect Jenny’s stress levels. The interaction of these factors may also affect the effectiveness of interventions. For example, high levels of stress and biological factors may heighten the need for psychological interventions, and enhancements in environmental factors may alleviate emotional burden and improve outcomes for well-being [National Institute for Health and Care Excellence, 2022].</a:t>
            </a:r>
            <a:endParaRPr lang="en-US" sz="1600" dirty="0"/>
          </a:p>
        </p:txBody>
      </p:sp>
      <p:pic>
        <p:nvPicPr>
          <p:cNvPr id="10" name="Picture 9">
            <a:extLst>
              <a:ext uri="{FF2B5EF4-FFF2-40B4-BE49-F238E27FC236}">
                <a16:creationId xmlns:a16="http://schemas.microsoft.com/office/drawing/2014/main" id="{CE5DAFB3-5AB6-187E-C158-31543278BC6C}"/>
              </a:ext>
            </a:extLst>
          </p:cNvPr>
          <p:cNvPicPr>
            <a:picLocks noChangeAspect="1"/>
          </p:cNvPicPr>
          <p:nvPr/>
        </p:nvPicPr>
        <p:blipFill>
          <a:blip r:embed="rId3"/>
          <a:stretch>
            <a:fillRect/>
          </a:stretch>
        </p:blipFill>
        <p:spPr>
          <a:xfrm>
            <a:off x="10572184" y="7557657"/>
            <a:ext cx="4058216" cy="63826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49260" y="610910"/>
            <a:ext cx="6659523" cy="570905"/>
          </a:xfrm>
          <a:prstGeom prst="rect">
            <a:avLst/>
          </a:prstGeom>
          <a:noFill/>
          <a:ln/>
        </p:spPr>
        <p:txBody>
          <a:bodyPr wrap="none" lIns="0" tIns="0" rIns="0" bIns="0" rtlCol="0" anchor="t"/>
          <a:lstStyle/>
          <a:p>
            <a:pPr marL="0" indent="0" algn="l">
              <a:lnSpc>
                <a:spcPts val="4450"/>
              </a:lnSpc>
              <a:buNone/>
            </a:pPr>
            <a:r>
              <a:rPr lang="en-US" sz="3550" b="1" dirty="0">
                <a:solidFill>
                  <a:srgbClr val="FFB393"/>
                </a:solidFill>
                <a:latin typeface="Brygada 1918 Bold" pitchFamily="34" charset="0"/>
                <a:ea typeface="Brygada 1918 Bold" pitchFamily="34" charset="-122"/>
                <a:cs typeface="Brygada 1918 Bold" pitchFamily="34" charset="-120"/>
              </a:rPr>
              <a:t>Evaluation of Erikson’s Theory</a:t>
            </a:r>
            <a:endParaRPr lang="en-US" sz="3550" dirty="0"/>
          </a:p>
        </p:txBody>
      </p:sp>
      <p:sp>
        <p:nvSpPr>
          <p:cNvPr id="3" name="Text 1"/>
          <p:cNvSpPr/>
          <p:nvPr/>
        </p:nvSpPr>
        <p:spPr>
          <a:xfrm>
            <a:off x="749260" y="1609963"/>
            <a:ext cx="13131879" cy="1369695"/>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One of the strengths of Erikson’s psychosocial theory is that it highlights the role of relationships and the development of identity across the lifespan. As such, it is very relevant to the experiences of adolescents like Jenny. The theory is also very useful to professionals as a framework for assessing the needs of the clients and designing appropriate interventions [Erikson, E. H.1968].</a:t>
            </a:r>
            <a:endParaRPr lang="en-US" sz="1650" dirty="0"/>
          </a:p>
        </p:txBody>
      </p:sp>
      <p:sp>
        <p:nvSpPr>
          <p:cNvPr id="4" name="Text 2"/>
          <p:cNvSpPr/>
          <p:nvPr/>
        </p:nvSpPr>
        <p:spPr>
          <a:xfrm>
            <a:off x="749260" y="3220522"/>
            <a:ext cx="13131879" cy="1369695"/>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However, there are limitations to the theory. For instance, the theory might be seen as too rigid, given that people do not always go through stages in a predetermined sequence. Furthermore, Erikson’s theory emphasizes social experiences, but it does not adequately address biological factors and cultural differences. In addition, some aspects of the theory cannot be scientifically measured [ Erikson, E.H. 1968].</a:t>
            </a:r>
            <a:endParaRPr lang="en-US" sz="1650" dirty="0"/>
          </a:p>
        </p:txBody>
      </p:sp>
      <p:sp>
        <p:nvSpPr>
          <p:cNvPr id="5" name="Text 3"/>
          <p:cNvSpPr/>
          <p:nvPr/>
        </p:nvSpPr>
        <p:spPr>
          <a:xfrm>
            <a:off x="749260" y="4831080"/>
            <a:ext cx="13131879" cy="1369695"/>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An alternative perspective is Bowlby’s attachment theory that could also explain the emotional effect of the loss of the parents and the significance of a secure relationship. Nevertheless, Erikson’s theory could be more appropriate for this case because it is specifically focused on the formation of the adolescent’s role and identity [Attachment Theory, Bowlby’s Stages &amp; Attachment Styles 2024].</a:t>
            </a:r>
            <a:endParaRPr lang="en-US" sz="1650" dirty="0"/>
          </a:p>
        </p:txBody>
      </p:sp>
      <p:sp>
        <p:nvSpPr>
          <p:cNvPr id="6" name="Text 4"/>
          <p:cNvSpPr/>
          <p:nvPr/>
        </p:nvSpPr>
        <p:spPr>
          <a:xfrm>
            <a:off x="749260" y="6441638"/>
            <a:ext cx="13131879" cy="1177052"/>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The early caregiver-child relationships influence emotional development &amp; The</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future relationships.</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The attachment styles—secure, avoidant, ambivalent, &amp; disorganized—influence the dynamics of the relationships.</a:t>
            </a:r>
            <a:endParaRPr lang="en-US" sz="1650" dirty="0"/>
          </a:p>
        </p:txBody>
      </p:sp>
      <p:pic>
        <p:nvPicPr>
          <p:cNvPr id="8" name="Picture 7">
            <a:extLst>
              <a:ext uri="{FF2B5EF4-FFF2-40B4-BE49-F238E27FC236}">
                <a16:creationId xmlns:a16="http://schemas.microsoft.com/office/drawing/2014/main" id="{F8E2C489-5D2B-D876-D01A-9D8DDEC8E9DF}"/>
              </a:ext>
            </a:extLst>
          </p:cNvPr>
          <p:cNvPicPr>
            <a:picLocks noChangeAspect="1"/>
          </p:cNvPicPr>
          <p:nvPr/>
        </p:nvPicPr>
        <p:blipFill>
          <a:blip r:embed="rId3"/>
          <a:stretch>
            <a:fillRect/>
          </a:stretch>
        </p:blipFill>
        <p:spPr>
          <a:xfrm>
            <a:off x="10464267" y="7540421"/>
            <a:ext cx="4058216" cy="6382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676287"/>
          </a:xfrm>
          <a:prstGeom prst="rect">
            <a:avLst/>
          </a:prstGeom>
        </p:spPr>
      </p:pic>
      <p:sp>
        <p:nvSpPr>
          <p:cNvPr id="3" name="Text 0"/>
          <p:cNvSpPr/>
          <p:nvPr/>
        </p:nvSpPr>
        <p:spPr>
          <a:xfrm>
            <a:off x="749260" y="3859173"/>
            <a:ext cx="4567476" cy="570905"/>
          </a:xfrm>
          <a:prstGeom prst="rect">
            <a:avLst/>
          </a:prstGeom>
          <a:noFill/>
          <a:ln/>
        </p:spPr>
        <p:txBody>
          <a:bodyPr wrap="none" lIns="0" tIns="0" rIns="0" bIns="0" rtlCol="0" anchor="t"/>
          <a:lstStyle/>
          <a:p>
            <a:pPr marL="0" indent="0" algn="l">
              <a:lnSpc>
                <a:spcPts val="4450"/>
              </a:lnSpc>
              <a:buNone/>
            </a:pPr>
            <a:r>
              <a:rPr lang="en-US" sz="3550" b="1" dirty="0">
                <a:solidFill>
                  <a:srgbClr val="FFB393"/>
                </a:solidFill>
                <a:latin typeface="Brygada 1918 Bold" pitchFamily="34" charset="0"/>
                <a:ea typeface="Brygada 1918 Bold" pitchFamily="34" charset="-122"/>
                <a:cs typeface="Brygada 1918 Bold" pitchFamily="34" charset="-120"/>
              </a:rPr>
              <a:t>Conclusion</a:t>
            </a:r>
            <a:endParaRPr lang="en-US" sz="3550" dirty="0"/>
          </a:p>
        </p:txBody>
      </p:sp>
      <p:sp>
        <p:nvSpPr>
          <p:cNvPr id="4" name="Text 1"/>
          <p:cNvSpPr/>
          <p:nvPr/>
        </p:nvSpPr>
        <p:spPr>
          <a:xfrm>
            <a:off x="749260" y="4751189"/>
            <a:ext cx="13131879" cy="1369695"/>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In conclusion, Jenny’s experiences as a young carer after the death of her father have probably had a major impact on her psychosocial development. Erikson’s stage of Identity vs. Role Confusion is a useful theory to explain the challenges Jenny might face in achieving independence, self-concept, and a sense of direction. In conclusion, Jenny’s experiences as a young carer after the death of her father have probably had a major impact on her psychosocial development.</a:t>
            </a:r>
            <a:endParaRPr lang="en-US" sz="1650" dirty="0"/>
          </a:p>
        </p:txBody>
      </p:sp>
      <p:sp>
        <p:nvSpPr>
          <p:cNvPr id="5" name="Text 2"/>
          <p:cNvSpPr/>
          <p:nvPr/>
        </p:nvSpPr>
        <p:spPr>
          <a:xfrm>
            <a:off x="749260" y="6361748"/>
            <a:ext cx="13131879" cy="684848"/>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Erikson’s stage of Identity vs. Role Confusion is a useful theory to explain the challenges Jenny might face in achieving independence, self-concept, and a sense of direction.</a:t>
            </a:r>
            <a:endParaRPr lang="en-US" sz="1650" dirty="0"/>
          </a:p>
        </p:txBody>
      </p:sp>
      <p:pic>
        <p:nvPicPr>
          <p:cNvPr id="7" name="Picture 6">
            <a:extLst>
              <a:ext uri="{FF2B5EF4-FFF2-40B4-BE49-F238E27FC236}">
                <a16:creationId xmlns:a16="http://schemas.microsoft.com/office/drawing/2014/main" id="{917CE084-54CC-D09E-E8A2-A17A5317D496}"/>
              </a:ext>
            </a:extLst>
          </p:cNvPr>
          <p:cNvPicPr>
            <a:picLocks noChangeAspect="1"/>
          </p:cNvPicPr>
          <p:nvPr/>
        </p:nvPicPr>
        <p:blipFill>
          <a:blip r:embed="rId4"/>
          <a:stretch>
            <a:fillRect/>
          </a:stretch>
        </p:blipFill>
        <p:spPr>
          <a:xfrm>
            <a:off x="10572184" y="7557522"/>
            <a:ext cx="4058216" cy="63826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49260" y="613767"/>
            <a:ext cx="4567476" cy="570905"/>
          </a:xfrm>
          <a:prstGeom prst="rect">
            <a:avLst/>
          </a:prstGeom>
          <a:noFill/>
          <a:ln/>
        </p:spPr>
        <p:txBody>
          <a:bodyPr wrap="none" lIns="0" tIns="0" rIns="0" bIns="0" rtlCol="0" anchor="t"/>
          <a:lstStyle/>
          <a:p>
            <a:pPr marL="0" indent="0" algn="l">
              <a:lnSpc>
                <a:spcPts val="4450"/>
              </a:lnSpc>
              <a:buNone/>
            </a:pPr>
            <a:r>
              <a:rPr lang="en-US" sz="3550" b="1" dirty="0">
                <a:solidFill>
                  <a:srgbClr val="FFB393"/>
                </a:solidFill>
                <a:latin typeface="Brygada 1918 Bold" pitchFamily="34" charset="0"/>
                <a:ea typeface="Brygada 1918 Bold" pitchFamily="34" charset="-122"/>
                <a:cs typeface="Brygada 1918 Bold" pitchFamily="34" charset="-120"/>
              </a:rPr>
              <a:t>Reference:</a:t>
            </a:r>
            <a:endParaRPr lang="en-US" sz="3550" dirty="0"/>
          </a:p>
        </p:txBody>
      </p:sp>
      <p:sp>
        <p:nvSpPr>
          <p:cNvPr id="3" name="Text 1"/>
          <p:cNvSpPr/>
          <p:nvPr/>
        </p:nvSpPr>
        <p:spPr>
          <a:xfrm>
            <a:off x="749260" y="1612821"/>
            <a:ext cx="13131879" cy="6003012"/>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Becker, S. (2007) Global Perspectives on Children’s Unpaid Caregiving in the Family. Global Social Policy [Accessed at February 14th, 2026].</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Department of Health (2014) Care Act Guidance. Implementing Health Reform: New Affordable Care Act Guidance; Church Plans and Contraceptive Coverage. [Accessed at 14th February 2026].</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Erikson, E. H. (1950). Childhood and society. W. W. Norton &amp; Company. [ Accessed at 1 January 2026]</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McLeod, S. (2023) Erik Erikson’s stages of psychosocial development. Simply Psychology. Available at:</a:t>
            </a:r>
            <a:r>
              <a:rPr lang="en-US" sz="1650" u="sng" dirty="0">
                <a:solidFill>
                  <a:srgbClr val="FFB393"/>
                </a:solidFill>
                <a:latin typeface="Montserrat Medium" pitchFamily="34" charset="0"/>
                <a:ea typeface="Montserrat Medium" pitchFamily="34" charset="-122"/>
                <a:cs typeface="Montserrat Medium" pitchFamily="34" charset="-120"/>
                <a:hlinkClick r:id="rId3">
                  <a:extLst>
                    <a:ext uri="{A12FA001-AC4F-418D-AE19-62706E023703}">
                      <ahyp:hlinkClr xmlns:ahyp="http://schemas.microsoft.com/office/drawing/2018/hyperlinkcolor" val="tx"/>
                    </a:ext>
                  </a:extLst>
                </a:hlinkClick>
              </a:rPr>
              <a:t>https://www.simplypsychology.org/erik-erikson.html</a:t>
            </a:r>
            <a:r>
              <a:rPr lang="en-US" sz="1650" dirty="0">
                <a:solidFill>
                  <a:srgbClr val="F4CAB8"/>
                </a:solidFill>
                <a:latin typeface="Montserrat Medium" pitchFamily="34" charset="0"/>
                <a:ea typeface="Montserrat Medium" pitchFamily="34" charset="-122"/>
                <a:cs typeface="Montserrat Medium" pitchFamily="34" charset="-120"/>
              </a:rPr>
              <a:t> [Accessed at February 12th, 2026].</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NICE (2022) Young carers: providing support. Available at:</a:t>
            </a:r>
            <a:r>
              <a:rPr lang="en-US" sz="1650" u="sng" dirty="0">
                <a:solidFill>
                  <a:srgbClr val="FFB393"/>
                </a:solidFill>
                <a:latin typeface="Montserrat Medium" pitchFamily="34" charset="0"/>
                <a:ea typeface="Montserrat Medium" pitchFamily="34" charset="-122"/>
                <a:cs typeface="Montserrat Medium" pitchFamily="34" charset="-120"/>
                <a:hlinkClick r:id="rId4">
                  <a:extLst>
                    <a:ext uri="{A12FA001-AC4F-418D-AE19-62706E023703}">
                      <ahyp:hlinkClr xmlns:ahyp="http://schemas.microsoft.com/office/drawing/2018/hyperlinkcolor" val="tx"/>
                    </a:ext>
                  </a:extLst>
                </a:hlinkClick>
              </a:rPr>
              <a:t>https://talkcentre.org/app/uploads/2022/11/NICE-Guidance-and-Evidence-Review-Matrix-FINAL-v360.pdf</a:t>
            </a:r>
            <a:r>
              <a:rPr lang="en-US" sz="1650" dirty="0">
                <a:solidFill>
                  <a:srgbClr val="F4CAB8"/>
                </a:solidFill>
                <a:latin typeface="Montserrat Medium" pitchFamily="34" charset="0"/>
                <a:ea typeface="Montserrat Medium" pitchFamily="34" charset="-122"/>
                <a:cs typeface="Montserrat Medium" pitchFamily="34" charset="-120"/>
              </a:rPr>
              <a:t> .[Accessed at February 12th, 2026]</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Psychosocial Theory | Lifespan Development (2026) Share. Google. Available at: </a:t>
            </a:r>
            <a:r>
              <a:rPr lang="en-US" sz="1650" u="sng" dirty="0">
                <a:solidFill>
                  <a:srgbClr val="FFB393"/>
                </a:solidFill>
                <a:latin typeface="Montserrat Medium" pitchFamily="34" charset="0"/>
                <a:ea typeface="Montserrat Medium" pitchFamily="34" charset="-122"/>
                <a:cs typeface="Montserrat Medium" pitchFamily="34" charset="-120"/>
                <a:hlinkClick r:id="rId5">
                  <a:extLst>
                    <a:ext uri="{A12FA001-AC4F-418D-AE19-62706E023703}">
                      <ahyp:hlinkClr xmlns:ahyp="http://schemas.microsoft.com/office/drawing/2018/hyperlinkcolor" val="tx"/>
                    </a:ext>
                  </a:extLst>
                </a:hlinkClick>
              </a:rPr>
              <a:t>https://share.google/si0EFGCn6fnbwpODZ</a:t>
            </a:r>
            <a:r>
              <a:rPr lang="en-US" sz="1650" dirty="0">
                <a:solidFill>
                  <a:srgbClr val="F4CAB8"/>
                </a:solidFill>
                <a:latin typeface="Montserrat Medium" pitchFamily="34" charset="0"/>
                <a:ea typeface="Montserrat Medium" pitchFamily="34" charset="-122"/>
                <a:cs typeface="Montserrat Medium" pitchFamily="34" charset="-120"/>
              </a:rPr>
              <a:t> [Accessed: 2 February 202]).</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team, N. editorial (2024) Psychology Through the Lifespan: Key Developmental Stages and Theories, NeuroLaunch.com. Available at: </a:t>
            </a:r>
            <a:r>
              <a:rPr lang="en-US" sz="1650" u="sng" dirty="0">
                <a:solidFill>
                  <a:srgbClr val="FFB393"/>
                </a:solidFill>
                <a:latin typeface="Montserrat Medium" pitchFamily="34" charset="0"/>
                <a:ea typeface="Montserrat Medium" pitchFamily="34" charset="-122"/>
                <a:cs typeface="Montserrat Medium" pitchFamily="34" charset="-120"/>
                <a:hlinkClick r:id="rId6">
                  <a:extLst>
                    <a:ext uri="{A12FA001-AC4F-418D-AE19-62706E023703}">
                      <ahyp:hlinkClr xmlns:ahyp="http://schemas.microsoft.com/office/drawing/2018/hyperlinkcolor" val="tx"/>
                    </a:ext>
                  </a:extLst>
                </a:hlinkClick>
              </a:rPr>
              <a:t>https://neurolaunch.com/psychology-through-the-lifespan</a:t>
            </a:r>
            <a:r>
              <a:rPr lang="en-US" sz="1650" dirty="0">
                <a:solidFill>
                  <a:srgbClr val="F4CAB8"/>
                </a:solidFill>
                <a:latin typeface="Montserrat Medium" pitchFamily="34" charset="0"/>
                <a:ea typeface="Montserrat Medium" pitchFamily="34" charset="-122"/>
                <a:cs typeface="Montserrat Medium" pitchFamily="34" charset="-120"/>
              </a:rPr>
              <a:t> [Accessed: 3 February 2026].</a:t>
            </a:r>
            <a:endParaRPr lang="en-US" sz="1650" dirty="0"/>
          </a:p>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Understanding Erikson’s Psychosocial Development Stages • Psychology Town (2024) Psychology Town. Available at: </a:t>
            </a:r>
            <a:r>
              <a:rPr lang="en-US" sz="1650" u="sng" dirty="0">
                <a:solidFill>
                  <a:srgbClr val="FFB393"/>
                </a:solidFill>
                <a:latin typeface="Montserrat Medium" pitchFamily="34" charset="0"/>
                <a:ea typeface="Montserrat Medium" pitchFamily="34" charset="-122"/>
                <a:cs typeface="Montserrat Medium" pitchFamily="34" charset="-120"/>
                <a:hlinkClick r:id="rId7">
                  <a:extLst>
                    <a:ext uri="{A12FA001-AC4F-418D-AE19-62706E023703}">
                      <ahyp:hlinkClr xmlns:ahyp="http://schemas.microsoft.com/office/drawing/2018/hyperlinkcolor" val="tx"/>
                    </a:ext>
                  </a:extLst>
                </a:hlinkClick>
              </a:rPr>
              <a:t>https://share.google/kdBTBY0BZtQG1LaYV</a:t>
            </a:r>
            <a:r>
              <a:rPr lang="en-US" sz="1650" dirty="0">
                <a:solidFill>
                  <a:srgbClr val="F4CAB8"/>
                </a:solidFill>
                <a:latin typeface="Montserrat Medium" pitchFamily="34" charset="0"/>
                <a:ea typeface="Montserrat Medium" pitchFamily="34" charset="-122"/>
                <a:cs typeface="Montserrat Medium" pitchFamily="34" charset="-120"/>
              </a:rPr>
              <a:t> [Accessed: 2 February 2024].</a:t>
            </a:r>
            <a:endParaRPr lang="en-US" sz="1650" dirty="0"/>
          </a:p>
        </p:txBody>
      </p:sp>
      <p:pic>
        <p:nvPicPr>
          <p:cNvPr id="5" name="Picture 4">
            <a:extLst>
              <a:ext uri="{FF2B5EF4-FFF2-40B4-BE49-F238E27FC236}">
                <a16:creationId xmlns:a16="http://schemas.microsoft.com/office/drawing/2014/main" id="{AE85310B-2F07-FDD3-158D-BFE652A998A7}"/>
              </a:ext>
            </a:extLst>
          </p:cNvPr>
          <p:cNvPicPr>
            <a:picLocks noChangeAspect="1"/>
          </p:cNvPicPr>
          <p:nvPr/>
        </p:nvPicPr>
        <p:blipFill>
          <a:blip r:embed="rId8"/>
          <a:stretch>
            <a:fillRect/>
          </a:stretch>
        </p:blipFill>
        <p:spPr>
          <a:xfrm>
            <a:off x="10453993" y="7591336"/>
            <a:ext cx="4058216" cy="63826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3065</Words>
  <Application>Microsoft Office PowerPoint</Application>
  <PresentationFormat>Custom</PresentationFormat>
  <Paragraphs>90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Brygada 1918 Bold</vt:lpstr>
      <vt:lpstr>Montserrat Medium</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Gibril Crookes</cp:lastModifiedBy>
  <cp:revision>3</cp:revision>
  <dcterms:created xsi:type="dcterms:W3CDTF">2026-02-15T13:09:27Z</dcterms:created>
  <dcterms:modified xsi:type="dcterms:W3CDTF">2026-02-15T13:16:50Z</dcterms:modified>
</cp:coreProperties>
</file>