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09" r:id="rId5"/>
  </p:sldMasterIdLst>
  <p:notesMasterIdLst>
    <p:notesMasterId r:id="rId29"/>
  </p:notesMasterIdLst>
  <p:sldIdLst>
    <p:sldId id="257" r:id="rId6"/>
    <p:sldId id="258" r:id="rId7"/>
    <p:sldId id="298" r:id="rId8"/>
    <p:sldId id="299" r:id="rId9"/>
    <p:sldId id="300" r:id="rId10"/>
    <p:sldId id="317" r:id="rId11"/>
    <p:sldId id="347" r:id="rId12"/>
    <p:sldId id="348" r:id="rId13"/>
    <p:sldId id="349" r:id="rId14"/>
    <p:sldId id="350" r:id="rId15"/>
    <p:sldId id="351" r:id="rId16"/>
    <p:sldId id="353" r:id="rId17"/>
    <p:sldId id="354" r:id="rId18"/>
    <p:sldId id="355" r:id="rId19"/>
    <p:sldId id="367" r:id="rId20"/>
    <p:sldId id="360" r:id="rId21"/>
    <p:sldId id="361" r:id="rId22"/>
    <p:sldId id="362" r:id="rId23"/>
    <p:sldId id="363" r:id="rId24"/>
    <p:sldId id="366" r:id="rId25"/>
    <p:sldId id="364" r:id="rId26"/>
    <p:sldId id="365" r:id="rId27"/>
    <p:sldId id="325"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D644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4D1D11-85E5-4FE5-842F-6FC0C599379D}" v="13" dt="2023-08-30T07:12:59.456"/>
    <p1510:client id="{2C286019-8033-4CAA-A837-3A03A1E8C56A}" v="92" dt="2023-08-30T07:22:12.656"/>
    <p1510:client id="{4A4B1487-20CB-482F-A066-F05BA72C12B3}" v="3" dt="2023-08-30T07:00:30.431"/>
    <p1510:client id="{536684E7-4D26-4C02-AD54-577B45E5C9CE}" v="3" dt="2023-09-22T06:21:15.792"/>
    <p1510:client id="{BB70CA96-BAB5-447B-B281-8518C747D223}" v="3" dt="2023-07-31T20:25:53.857"/>
    <p1510:client id="{D26208DC-4A11-473D-87A2-6DE90E118DE1}" v="29" dt="2023-09-17T18:32:30.437"/>
    <p1510:client id="{F0E95716-07B6-478C-88E9-3CBCBF597744}" v="951" dt="2023-09-17T15:35:18.8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0" d="100"/>
          <a:sy n="110" d="100"/>
        </p:scale>
        <p:origin x="588" y="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2A7616-5FF0-4820-BFB6-8344BACE2E35}" type="datetimeFigureOut">
              <a:rPr lang="en-GB" smtClean="0"/>
              <a:t>23/10/2024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C31871-5EFB-49B0-B511-513B6AE2E6B5}" type="slidenum">
              <a:rPr lang="en-GB" smtClean="0"/>
              <a:t>‹#›</a:t>
            </a:fld>
            <a:endParaRPr lang="en-GB"/>
          </a:p>
        </p:txBody>
      </p:sp>
    </p:spTree>
    <p:extLst>
      <p:ext uri="{BB962C8B-B14F-4D97-AF65-F5344CB8AC3E}">
        <p14:creationId xmlns:p14="http://schemas.microsoft.com/office/powerpoint/2010/main" val="1242779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5C31871-5EFB-49B0-B511-513B6AE2E6B5}" type="slidenum">
              <a:rPr lang="en-GB" smtClean="0"/>
              <a:t>1</a:t>
            </a:fld>
            <a:endParaRPr lang="en-GB"/>
          </a:p>
        </p:txBody>
      </p:sp>
    </p:spTree>
    <p:extLst>
      <p:ext uri="{BB962C8B-B14F-4D97-AF65-F5344CB8AC3E}">
        <p14:creationId xmlns:p14="http://schemas.microsoft.com/office/powerpoint/2010/main" val="1637584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827505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716136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F47768-26AE-4A39-9868-497AD247D995}"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46032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7F47768-26AE-4A39-9868-497AD247D995}"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2389967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7F47768-26AE-4A39-9868-497AD247D995}" type="datetimeFigureOut">
              <a:rPr lang="en-GB" smtClean="0"/>
              <a:t>23/10/2024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420170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F47768-26AE-4A39-9868-497AD247D995}" type="datetimeFigureOut">
              <a:rPr lang="en-GB" smtClean="0"/>
              <a:t>23/10/2024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160340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F47768-26AE-4A39-9868-497AD247D995}" type="datetimeFigureOut">
              <a:rPr lang="en-GB" smtClean="0"/>
              <a:t>23/10/2024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675086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F47768-26AE-4A39-9868-497AD247D995}"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2557102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F47768-26AE-4A39-9868-497AD247D995}"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074355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737411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7243921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7543800" cy="1295400"/>
          </a:xfrm>
        </p:spPr>
        <p:txBody>
          <a:bodyPr/>
          <a:lstStyle/>
          <a:p>
            <a:r>
              <a:rPr lang="cy-GB"/>
              <a:t>Click to edit Master title style</a:t>
            </a:r>
            <a:endParaRPr lang="en-US"/>
          </a:p>
        </p:txBody>
      </p:sp>
      <p:sp>
        <p:nvSpPr>
          <p:cNvPr id="3" name="Text Placeholder 2"/>
          <p:cNvSpPr>
            <a:spLocks noGrp="1"/>
          </p:cNvSpPr>
          <p:nvPr>
            <p:ph type="body" sz="half" idx="1"/>
          </p:nvPr>
        </p:nvSpPr>
        <p:spPr>
          <a:xfrm>
            <a:off x="457200" y="1719263"/>
            <a:ext cx="4038600" cy="4411662"/>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4648200" y="1719263"/>
            <a:ext cx="4038600" cy="4411662"/>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Rectangle 5"/>
          <p:cNvSpPr>
            <a:spLocks noGrp="1" noChangeArrowheads="1"/>
          </p:cNvSpPr>
          <p:nvPr>
            <p:ph type="dt" sz="half" idx="10"/>
          </p:nvPr>
        </p:nvSpPr>
        <p:spPr>
          <a:ln/>
        </p:spPr>
        <p:txBody>
          <a:bodyPr/>
          <a:lstStyle>
            <a:lvl1pPr>
              <a:defRPr/>
            </a:lvl1pPr>
          </a:lstStyle>
          <a:p>
            <a:pPr>
              <a:defRPr/>
            </a:pPr>
            <a:endParaRPr lang="en-GB"/>
          </a:p>
        </p:txBody>
      </p:sp>
      <p:sp>
        <p:nvSpPr>
          <p:cNvPr id="6" name="Rectangle 6"/>
          <p:cNvSpPr>
            <a:spLocks noGrp="1" noChangeArrowheads="1"/>
          </p:cNvSpPr>
          <p:nvPr>
            <p:ph type="ftr" sz="quarter" idx="11"/>
          </p:nvPr>
        </p:nvSpPr>
        <p:spPr>
          <a:ln/>
        </p:spPr>
        <p:txBody>
          <a:bodyPr/>
          <a:lstStyle>
            <a:lvl1pPr>
              <a:defRPr/>
            </a:lvl1pPr>
          </a:lstStyle>
          <a:p>
            <a:pPr>
              <a:defRPr/>
            </a:pPr>
            <a:endParaRPr lang="en-GB"/>
          </a:p>
        </p:txBody>
      </p:sp>
      <p:sp>
        <p:nvSpPr>
          <p:cNvPr id="7" name="Rectangle 7"/>
          <p:cNvSpPr>
            <a:spLocks noGrp="1" noChangeArrowheads="1"/>
          </p:cNvSpPr>
          <p:nvPr>
            <p:ph type="sldNum" sz="quarter" idx="12"/>
          </p:nvPr>
        </p:nvSpPr>
        <p:spPr>
          <a:ln/>
        </p:spPr>
        <p:txBody>
          <a:bodyPr/>
          <a:lstStyle>
            <a:lvl1pPr>
              <a:defRPr/>
            </a:lvl1pPr>
          </a:lstStyle>
          <a:p>
            <a:pPr>
              <a:defRPr/>
            </a:pPr>
            <a:fld id="{AA59D0C5-AE7D-410B-BFEE-A1B3454BDE82}" type="slidenum">
              <a:rPr lang="en-GB" altLang="en-US"/>
              <a:pPr>
                <a:defRPr/>
              </a:pPr>
              <a:t>‹#›</a:t>
            </a:fld>
            <a:endParaRPr lang="en-GB" altLang="en-US"/>
          </a:p>
        </p:txBody>
      </p:sp>
    </p:spTree>
    <p:extLst>
      <p:ext uri="{BB962C8B-B14F-4D97-AF65-F5344CB8AC3E}">
        <p14:creationId xmlns:p14="http://schemas.microsoft.com/office/powerpoint/2010/main" val="31377521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2" name="Date Placeholder 9">
            <a:extLst>
              <a:ext uri="{FF2B5EF4-FFF2-40B4-BE49-F238E27FC236}">
                <a16:creationId xmlns:a16="http://schemas.microsoft.com/office/drawing/2014/main" id="{6506A729-665A-AA08-140C-FA6AE52FC8D3}"/>
              </a:ext>
            </a:extLst>
          </p:cNvPr>
          <p:cNvSpPr>
            <a:spLocks noGrp="1"/>
          </p:cNvSpPr>
          <p:nvPr>
            <p:ph type="dt" sz="half" idx="10"/>
          </p:nvPr>
        </p:nvSpPr>
        <p:spPr/>
        <p:txBody>
          <a:bodyPr/>
          <a:lstStyle>
            <a:lvl1pPr>
              <a:defRPr/>
            </a:lvl1pPr>
          </a:lstStyle>
          <a:p>
            <a:pPr>
              <a:defRPr/>
            </a:pPr>
            <a:endParaRPr lang="en-GB"/>
          </a:p>
        </p:txBody>
      </p:sp>
      <p:sp>
        <p:nvSpPr>
          <p:cNvPr id="4" name="Footer Placeholder 21">
            <a:extLst>
              <a:ext uri="{FF2B5EF4-FFF2-40B4-BE49-F238E27FC236}">
                <a16:creationId xmlns:a16="http://schemas.microsoft.com/office/drawing/2014/main" id="{3DEC576E-F746-568A-2E4E-C189BBA0AAC3}"/>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17">
            <a:extLst>
              <a:ext uri="{FF2B5EF4-FFF2-40B4-BE49-F238E27FC236}">
                <a16:creationId xmlns:a16="http://schemas.microsoft.com/office/drawing/2014/main" id="{0A767963-674A-9E18-2052-31664A83D298}"/>
              </a:ext>
            </a:extLst>
          </p:cNvPr>
          <p:cNvSpPr>
            <a:spLocks noGrp="1"/>
          </p:cNvSpPr>
          <p:nvPr>
            <p:ph type="sldNum" sz="quarter" idx="12"/>
          </p:nvPr>
        </p:nvSpPr>
        <p:spPr/>
        <p:txBody>
          <a:bodyPr/>
          <a:lstStyle>
            <a:lvl1pPr>
              <a:defRPr/>
            </a:lvl1pPr>
          </a:lstStyle>
          <a:p>
            <a:fld id="{1A73192F-45C1-4138-98C4-C84F52E19F40}" type="slidenum">
              <a:rPr lang="en-GB" altLang="en-US"/>
              <a:pPr/>
              <a:t>‹#›</a:t>
            </a:fld>
            <a:endParaRPr lang="en-GB" altLang="en-US"/>
          </a:p>
        </p:txBody>
      </p:sp>
    </p:spTree>
    <p:extLst>
      <p:ext uri="{BB962C8B-B14F-4D97-AF65-F5344CB8AC3E}">
        <p14:creationId xmlns:p14="http://schemas.microsoft.com/office/powerpoint/2010/main" val="9604565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3FB5C26-92C6-8765-6944-73FBBBB2B7DB}"/>
              </a:ext>
            </a:extLst>
          </p:cNvPr>
          <p:cNvSpPr>
            <a:spLocks noGrp="1"/>
          </p:cNvSpPr>
          <p:nvPr>
            <p:ph type="dt" sz="half" idx="10"/>
          </p:nvPr>
        </p:nvSpPr>
        <p:spPr/>
        <p:txBody>
          <a:bodyPr/>
          <a:lstStyle>
            <a:lvl1pPr>
              <a:defRPr/>
            </a:lvl1pPr>
          </a:lstStyle>
          <a:p>
            <a:pPr>
              <a:defRPr/>
            </a:pPr>
            <a:endParaRPr lang="en-GB"/>
          </a:p>
        </p:txBody>
      </p:sp>
      <p:sp>
        <p:nvSpPr>
          <p:cNvPr id="8" name="Footer Placeholder 7">
            <a:extLst>
              <a:ext uri="{FF2B5EF4-FFF2-40B4-BE49-F238E27FC236}">
                <a16:creationId xmlns:a16="http://schemas.microsoft.com/office/drawing/2014/main" id="{24231799-E33D-6460-B870-F1E1A0121D4C}"/>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FBC52634-827C-9C0F-207E-3D634DD16243}"/>
              </a:ext>
            </a:extLst>
          </p:cNvPr>
          <p:cNvSpPr>
            <a:spLocks noGrp="1"/>
          </p:cNvSpPr>
          <p:nvPr>
            <p:ph type="sldNum" sz="quarter" idx="12"/>
          </p:nvPr>
        </p:nvSpPr>
        <p:spPr/>
        <p:txBody>
          <a:bodyPr/>
          <a:lstStyle>
            <a:lvl1pPr>
              <a:defRPr/>
            </a:lvl1pPr>
          </a:lstStyle>
          <a:p>
            <a:fld id="{D7D0BD1A-B34E-4B87-9032-46AA6AFDEE9C}" type="slidenum">
              <a:rPr lang="en-GB" altLang="en-US"/>
              <a:pPr/>
              <a:t>‹#›</a:t>
            </a:fld>
            <a:endParaRPr lang="en-GB" altLang="en-US"/>
          </a:p>
        </p:txBody>
      </p:sp>
    </p:spTree>
    <p:extLst>
      <p:ext uri="{BB962C8B-B14F-4D97-AF65-F5344CB8AC3E}">
        <p14:creationId xmlns:p14="http://schemas.microsoft.com/office/powerpoint/2010/main" val="3407284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2" name="Date Placeholder 9">
            <a:extLst>
              <a:ext uri="{FF2B5EF4-FFF2-40B4-BE49-F238E27FC236}">
                <a16:creationId xmlns:a16="http://schemas.microsoft.com/office/drawing/2014/main" id="{73C15F65-D0FF-94D9-03CE-B5A0A2D6F0B7}"/>
              </a:ext>
            </a:extLst>
          </p:cNvPr>
          <p:cNvSpPr>
            <a:spLocks noGrp="1"/>
          </p:cNvSpPr>
          <p:nvPr>
            <p:ph type="dt" sz="half" idx="10"/>
          </p:nvPr>
        </p:nvSpPr>
        <p:spPr/>
        <p:txBody>
          <a:bodyPr/>
          <a:lstStyle>
            <a:lvl1pPr>
              <a:defRPr/>
            </a:lvl1pPr>
          </a:lstStyle>
          <a:p>
            <a:pPr>
              <a:defRPr/>
            </a:pPr>
            <a:endParaRPr lang="en-GB"/>
          </a:p>
        </p:txBody>
      </p:sp>
      <p:sp>
        <p:nvSpPr>
          <p:cNvPr id="3" name="Footer Placeholder 21">
            <a:extLst>
              <a:ext uri="{FF2B5EF4-FFF2-40B4-BE49-F238E27FC236}">
                <a16:creationId xmlns:a16="http://schemas.microsoft.com/office/drawing/2014/main" id="{A0A7C8FC-7B1B-DD11-EBCF-DC04242081C3}"/>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D7ACB9BF-815F-8A39-5AF5-9BDF3D7C3250}"/>
              </a:ext>
            </a:extLst>
          </p:cNvPr>
          <p:cNvSpPr>
            <a:spLocks noGrp="1"/>
          </p:cNvSpPr>
          <p:nvPr>
            <p:ph type="sldNum" sz="quarter" idx="12"/>
          </p:nvPr>
        </p:nvSpPr>
        <p:spPr/>
        <p:txBody>
          <a:bodyPr/>
          <a:lstStyle>
            <a:lvl1pPr>
              <a:defRPr/>
            </a:lvl1pPr>
          </a:lstStyle>
          <a:p>
            <a:fld id="{00D522D3-D2EF-4227-8E2F-F04DB099CF61}" type="slidenum">
              <a:rPr lang="en-GB" altLang="en-US"/>
              <a:pPr/>
              <a:t>‹#›</a:t>
            </a:fld>
            <a:endParaRPr lang="en-GB" altLang="en-US"/>
          </a:p>
        </p:txBody>
      </p:sp>
    </p:spTree>
    <p:extLst>
      <p:ext uri="{BB962C8B-B14F-4D97-AF65-F5344CB8AC3E}">
        <p14:creationId xmlns:p14="http://schemas.microsoft.com/office/powerpoint/2010/main" val="19740359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E17B276C-A041-F6AF-55F6-5104AB98625B}"/>
              </a:ext>
            </a:extLst>
          </p:cNvPr>
          <p:cNvSpPr>
            <a:spLocks noGrp="1"/>
          </p:cNvSpPr>
          <p:nvPr>
            <p:ph type="dt" sz="half" idx="10"/>
          </p:nvPr>
        </p:nvSpPr>
        <p:spPr/>
        <p:txBody>
          <a:bodyPr/>
          <a:lstStyle>
            <a:lvl1pPr>
              <a:defRPr/>
            </a:lvl1pPr>
          </a:lstStyle>
          <a:p>
            <a:pPr>
              <a:defRPr/>
            </a:pPr>
            <a:endParaRPr lang="en-GB"/>
          </a:p>
        </p:txBody>
      </p:sp>
      <p:sp>
        <p:nvSpPr>
          <p:cNvPr id="3" name="Footer Placeholder 21">
            <a:extLst>
              <a:ext uri="{FF2B5EF4-FFF2-40B4-BE49-F238E27FC236}">
                <a16:creationId xmlns:a16="http://schemas.microsoft.com/office/drawing/2014/main" id="{3C07FD3B-F763-E58D-CD63-E99A1BC1C899}"/>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C018207-D3DC-6C54-CF56-B06539D5FD89}"/>
              </a:ext>
            </a:extLst>
          </p:cNvPr>
          <p:cNvSpPr>
            <a:spLocks noGrp="1"/>
          </p:cNvSpPr>
          <p:nvPr>
            <p:ph type="sldNum" sz="quarter" idx="12"/>
          </p:nvPr>
        </p:nvSpPr>
        <p:spPr/>
        <p:txBody>
          <a:bodyPr/>
          <a:lstStyle>
            <a:lvl1pPr>
              <a:defRPr/>
            </a:lvl1pPr>
          </a:lstStyle>
          <a:p>
            <a:fld id="{54B4BD63-A4F3-4D6A-9F0A-C98FBC390A02}" type="slidenum">
              <a:rPr lang="en-GB" altLang="en-US"/>
              <a:pPr/>
              <a:t>‹#›</a:t>
            </a:fld>
            <a:endParaRPr lang="en-GB" altLang="en-US"/>
          </a:p>
        </p:txBody>
      </p:sp>
    </p:spTree>
    <p:extLst>
      <p:ext uri="{BB962C8B-B14F-4D97-AF65-F5344CB8AC3E}">
        <p14:creationId xmlns:p14="http://schemas.microsoft.com/office/powerpoint/2010/main" val="30537457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898B72CA-B2EF-EBC0-2EF6-4E15E333FC1E}"/>
              </a:ext>
            </a:extLst>
          </p:cNvPr>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ea typeface="+mn-ea"/>
            </a:endParaRPr>
          </a:p>
        </p:txBody>
      </p:sp>
      <p:sp>
        <p:nvSpPr>
          <p:cNvPr id="6" name="Freeform 15">
            <a:extLst>
              <a:ext uri="{FF2B5EF4-FFF2-40B4-BE49-F238E27FC236}">
                <a16:creationId xmlns:a16="http://schemas.microsoft.com/office/drawing/2014/main" id="{2EC33823-DD62-DC6B-E29C-F26AA79D27F7}"/>
              </a:ext>
            </a:extLst>
          </p:cNvPr>
          <p:cNvSpPr>
            <a:spLocks/>
          </p:cNvSpPr>
          <p:nvPr/>
        </p:nvSpPr>
        <p:spPr bwMode="auto">
          <a:xfrm>
            <a:off x="485775" y="5938838"/>
            <a:ext cx="3690938" cy="933450"/>
          </a:xfrm>
          <a:custGeom>
            <a:avLst/>
            <a:gdLst>
              <a:gd name="T0" fmla="*/ 0 w 5591"/>
              <a:gd name="T1" fmla="*/ 0 h 588"/>
              <a:gd name="T2" fmla="*/ 2147483647 w 5591"/>
              <a:gd name="T3" fmla="*/ 0 h 588"/>
              <a:gd name="T4" fmla="*/ 2147483647 w 5591"/>
              <a:gd name="T5" fmla="*/ 2147483647 h 588"/>
              <a:gd name="T6" fmla="*/ 2147483647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01A359B7-7288-39F8-6BD8-3EE933345D75}"/>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FC8CAEDA-612C-1EE0-C3E4-E5E81DFCA695}"/>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8">
            <a:extLst>
              <a:ext uri="{FF2B5EF4-FFF2-40B4-BE49-F238E27FC236}">
                <a16:creationId xmlns:a16="http://schemas.microsoft.com/office/drawing/2014/main" id="{CA8F418E-39ED-EEE4-0FEC-2E425E4FA6A0}"/>
              </a:ext>
            </a:extLst>
          </p:cNvPr>
          <p:cNvSpPr>
            <a:spLocks noChangeArrowheads="1"/>
          </p:cNvSpPr>
          <p:nvPr/>
        </p:nvSpPr>
        <p:spPr bwMode="auto">
          <a:xfrm>
            <a:off x="8664575" y="4987925"/>
            <a:ext cx="182563" cy="228600"/>
          </a:xfrm>
          <a:prstGeom prst="chevron">
            <a:avLst>
              <a:gd name="adj" fmla="val 50000"/>
            </a:avLst>
          </a:prstGeom>
          <a:gradFill rotWithShape="1">
            <a:gsLst>
              <a:gs pos="0">
                <a:srgbClr val="3265A1"/>
              </a:gs>
              <a:gs pos="72000">
                <a:srgbClr val="6391D5"/>
              </a:gs>
              <a:gs pos="100000">
                <a:srgbClr val="8AA8DA"/>
              </a:gs>
            </a:gsLst>
            <a:lin ang="16200000"/>
          </a:gradFill>
          <a:ln w="3175" cap="rnd">
            <a:solidFill>
              <a:srgbClr val="385D8A"/>
            </a:solidFill>
            <a:miter lim="800000"/>
            <a:headEnd/>
            <a:tailEnd/>
          </a:ln>
          <a:effectLst>
            <a:outerShdw blurRad="63500" dist="26940" dir="5400000" rotWithShape="0">
              <a:srgbClr val="000000">
                <a:alpha val="45999"/>
              </a:srgbClr>
            </a:outerShdw>
          </a:effectLst>
        </p:spPr>
        <p:txBody>
          <a:bodyPr anchor="ctr"/>
          <a:lstStyle/>
          <a:p>
            <a:pPr eaLnBrk="1" hangingPunct="1">
              <a:defRPr/>
            </a:pPr>
            <a:endParaRPr lang="en-US">
              <a:solidFill>
                <a:schemeClr val="lt1"/>
              </a:solidFill>
              <a:latin typeface="+mn-lt"/>
              <a:ea typeface="+mn-ea"/>
            </a:endParaRPr>
          </a:p>
        </p:txBody>
      </p:sp>
      <p:sp>
        <p:nvSpPr>
          <p:cNvPr id="10" name="Chevron 19">
            <a:extLst>
              <a:ext uri="{FF2B5EF4-FFF2-40B4-BE49-F238E27FC236}">
                <a16:creationId xmlns:a16="http://schemas.microsoft.com/office/drawing/2014/main" id="{64831F25-DB44-D5E9-B895-B4233294283D}"/>
              </a:ext>
            </a:extLst>
          </p:cNvPr>
          <p:cNvSpPr>
            <a:spLocks noChangeArrowheads="1"/>
          </p:cNvSpPr>
          <p:nvPr/>
        </p:nvSpPr>
        <p:spPr bwMode="auto">
          <a:xfrm>
            <a:off x="8477250" y="4987925"/>
            <a:ext cx="182563" cy="228600"/>
          </a:xfrm>
          <a:prstGeom prst="chevron">
            <a:avLst>
              <a:gd name="adj" fmla="val 50000"/>
            </a:avLst>
          </a:prstGeom>
          <a:gradFill rotWithShape="1">
            <a:gsLst>
              <a:gs pos="0">
                <a:srgbClr val="3265A1"/>
              </a:gs>
              <a:gs pos="72000">
                <a:srgbClr val="6391D5"/>
              </a:gs>
              <a:gs pos="100000">
                <a:srgbClr val="8AA8DA"/>
              </a:gs>
            </a:gsLst>
            <a:lin ang="16200000"/>
          </a:gradFill>
          <a:ln w="3175" cap="rnd">
            <a:solidFill>
              <a:srgbClr val="385D8A"/>
            </a:solidFill>
            <a:miter lim="800000"/>
            <a:headEnd/>
            <a:tailEnd/>
          </a:ln>
          <a:effectLst>
            <a:outerShdw blurRad="63500" dist="26940" dir="5400000" rotWithShape="0">
              <a:srgbClr val="000000">
                <a:alpha val="45999"/>
              </a:srgbClr>
            </a:outerShdw>
          </a:effectLst>
        </p:spPr>
        <p:txBody>
          <a:bodyPr anchor="ctr"/>
          <a:lstStyle/>
          <a:p>
            <a:pPr eaLnBrk="1" hangingPunct="1">
              <a:defRPr/>
            </a:pPr>
            <a:endParaRPr lang="en-US">
              <a:solidFill>
                <a:schemeClr val="lt1"/>
              </a:solidFill>
              <a:latin typeface="+mn-lt"/>
              <a:ea typeface="+mn-ea"/>
            </a:endParaRPr>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lstStyle>
          <a:p>
            <a:pPr lvl="0"/>
            <a:r>
              <a:rPr lang="en-US" noProof="0"/>
              <a:t>Click icon to add picture</a:t>
            </a:r>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lang="en-US"/>
              <a:t>Click to edit Master title style</a:t>
            </a:r>
          </a:p>
        </p:txBody>
      </p:sp>
      <p:sp>
        <p:nvSpPr>
          <p:cNvPr id="11" name="Date Placeholder 4">
            <a:extLst>
              <a:ext uri="{FF2B5EF4-FFF2-40B4-BE49-F238E27FC236}">
                <a16:creationId xmlns:a16="http://schemas.microsoft.com/office/drawing/2014/main" id="{B9346851-10FB-317C-4B25-CA992D5BF7D0}"/>
              </a:ext>
            </a:extLst>
          </p:cNvPr>
          <p:cNvSpPr>
            <a:spLocks noGrp="1"/>
          </p:cNvSpPr>
          <p:nvPr>
            <p:ph type="dt" sz="half" idx="10"/>
          </p:nvPr>
        </p:nvSpPr>
        <p:spPr/>
        <p:txBody>
          <a:bodyPr/>
          <a:lstStyle>
            <a:lvl1pPr>
              <a:defRPr>
                <a:solidFill>
                  <a:schemeClr val="tx1"/>
                </a:solidFill>
              </a:defRPr>
            </a:lvl1pPr>
          </a:lstStyle>
          <a:p>
            <a:pPr>
              <a:defRPr/>
            </a:pPr>
            <a:endParaRPr lang="en-GB"/>
          </a:p>
        </p:txBody>
      </p:sp>
      <p:sp>
        <p:nvSpPr>
          <p:cNvPr id="12" name="Footer Placeholder 5">
            <a:extLst>
              <a:ext uri="{FF2B5EF4-FFF2-40B4-BE49-F238E27FC236}">
                <a16:creationId xmlns:a16="http://schemas.microsoft.com/office/drawing/2014/main" id="{CED7EE42-B5FA-F0B0-40E9-9F2DD6BAA178}"/>
              </a:ext>
            </a:extLst>
          </p:cNvPr>
          <p:cNvSpPr>
            <a:spLocks noGrp="1"/>
          </p:cNvSpPr>
          <p:nvPr>
            <p:ph type="ftr" sz="quarter" idx="11"/>
          </p:nvPr>
        </p:nvSpPr>
        <p:spPr/>
        <p:txBody>
          <a:bodyPr/>
          <a:lstStyle>
            <a:lvl1pPr>
              <a:defRPr>
                <a:solidFill>
                  <a:schemeClr val="tx1"/>
                </a:solidFill>
              </a:defRPr>
            </a:lvl1pPr>
          </a:lstStyle>
          <a:p>
            <a:pPr>
              <a:defRPr/>
            </a:pPr>
            <a:endParaRPr lang="en-GB"/>
          </a:p>
        </p:txBody>
      </p:sp>
      <p:sp>
        <p:nvSpPr>
          <p:cNvPr id="13" name="Slide Number Placeholder 6">
            <a:extLst>
              <a:ext uri="{FF2B5EF4-FFF2-40B4-BE49-F238E27FC236}">
                <a16:creationId xmlns:a16="http://schemas.microsoft.com/office/drawing/2014/main" id="{E95F684B-3642-6991-4D65-E29EE3CFF32B}"/>
              </a:ext>
            </a:extLst>
          </p:cNvPr>
          <p:cNvSpPr>
            <a:spLocks noGrp="1"/>
          </p:cNvSpPr>
          <p:nvPr>
            <p:ph type="sldNum" sz="quarter" idx="12"/>
          </p:nvPr>
        </p:nvSpPr>
        <p:spPr/>
        <p:txBody>
          <a:bodyPr/>
          <a:lstStyle>
            <a:lvl1pPr>
              <a:defRPr/>
            </a:lvl1pPr>
          </a:lstStyle>
          <a:p>
            <a:fld id="{1D870EEE-FBBA-4517-BA14-9C7EA81D04F8}" type="slidenum">
              <a:rPr lang="en-GB" altLang="en-US"/>
              <a:pPr/>
              <a:t>‹#›</a:t>
            </a:fld>
            <a:endParaRPr lang="en-GB" altLang="en-US"/>
          </a:p>
        </p:txBody>
      </p:sp>
    </p:spTree>
    <p:extLst>
      <p:ext uri="{BB962C8B-B14F-4D97-AF65-F5344CB8AC3E}">
        <p14:creationId xmlns:p14="http://schemas.microsoft.com/office/powerpoint/2010/main" val="25285918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4097F851-4CBE-A211-33A6-A079A3938A80}"/>
              </a:ext>
            </a:extLst>
          </p:cNvPr>
          <p:cNvSpPr>
            <a:spLocks noGrp="1"/>
          </p:cNvSpPr>
          <p:nvPr>
            <p:ph type="dt" sz="half" idx="10"/>
          </p:nvPr>
        </p:nvSpPr>
        <p:spPr/>
        <p:txBody>
          <a:bodyPr/>
          <a:lstStyle>
            <a:lvl1pPr>
              <a:defRPr/>
            </a:lvl1pPr>
          </a:lstStyle>
          <a:p>
            <a:pPr>
              <a:defRPr/>
            </a:pPr>
            <a:endParaRPr lang="en-GB"/>
          </a:p>
        </p:txBody>
      </p:sp>
      <p:sp>
        <p:nvSpPr>
          <p:cNvPr id="5" name="Footer Placeholder 21">
            <a:extLst>
              <a:ext uri="{FF2B5EF4-FFF2-40B4-BE49-F238E27FC236}">
                <a16:creationId xmlns:a16="http://schemas.microsoft.com/office/drawing/2014/main" id="{83EA9866-4D65-92DD-01BB-AF3A56D871D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F0B3A18C-71E8-64F6-BA83-F2C100C80C57}"/>
              </a:ext>
            </a:extLst>
          </p:cNvPr>
          <p:cNvSpPr>
            <a:spLocks noGrp="1"/>
          </p:cNvSpPr>
          <p:nvPr>
            <p:ph type="sldNum" sz="quarter" idx="12"/>
          </p:nvPr>
        </p:nvSpPr>
        <p:spPr/>
        <p:txBody>
          <a:bodyPr/>
          <a:lstStyle>
            <a:lvl1pPr>
              <a:defRPr/>
            </a:lvl1pPr>
          </a:lstStyle>
          <a:p>
            <a:fld id="{CD9E39C8-A1AD-46E0-9A7C-FC3D1817BF24}" type="slidenum">
              <a:rPr lang="en-GB" altLang="en-US"/>
              <a:pPr/>
              <a:t>‹#›</a:t>
            </a:fld>
            <a:endParaRPr lang="en-GB" altLang="en-US"/>
          </a:p>
        </p:txBody>
      </p:sp>
    </p:spTree>
    <p:extLst>
      <p:ext uri="{BB962C8B-B14F-4D97-AF65-F5344CB8AC3E}">
        <p14:creationId xmlns:p14="http://schemas.microsoft.com/office/powerpoint/2010/main" val="26136991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5E8DAEB4-DFD7-C47A-3F98-3018B393DD93}"/>
              </a:ext>
            </a:extLst>
          </p:cNvPr>
          <p:cNvSpPr>
            <a:spLocks noGrp="1"/>
          </p:cNvSpPr>
          <p:nvPr>
            <p:ph type="dt" sz="half" idx="10"/>
          </p:nvPr>
        </p:nvSpPr>
        <p:spPr/>
        <p:txBody>
          <a:bodyPr/>
          <a:lstStyle>
            <a:lvl1pPr>
              <a:defRPr/>
            </a:lvl1pPr>
          </a:lstStyle>
          <a:p>
            <a:pPr>
              <a:defRPr/>
            </a:pPr>
            <a:endParaRPr lang="en-GB"/>
          </a:p>
        </p:txBody>
      </p:sp>
      <p:sp>
        <p:nvSpPr>
          <p:cNvPr id="5" name="Footer Placeholder 21">
            <a:extLst>
              <a:ext uri="{FF2B5EF4-FFF2-40B4-BE49-F238E27FC236}">
                <a16:creationId xmlns:a16="http://schemas.microsoft.com/office/drawing/2014/main" id="{C4783D9C-6B67-F5C5-11D7-9ADF5CA1B3B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B70A2611-E0F3-1F21-F934-66B3A2773203}"/>
              </a:ext>
            </a:extLst>
          </p:cNvPr>
          <p:cNvSpPr>
            <a:spLocks noGrp="1"/>
          </p:cNvSpPr>
          <p:nvPr>
            <p:ph type="sldNum" sz="quarter" idx="12"/>
          </p:nvPr>
        </p:nvSpPr>
        <p:spPr/>
        <p:txBody>
          <a:bodyPr/>
          <a:lstStyle>
            <a:lvl1pPr>
              <a:defRPr/>
            </a:lvl1pPr>
          </a:lstStyle>
          <a:p>
            <a:fld id="{0E47FBCD-E417-4CF9-A540-04F06821768B}" type="slidenum">
              <a:rPr lang="en-GB" altLang="en-US"/>
              <a:pPr/>
              <a:t>‹#›</a:t>
            </a:fld>
            <a:endParaRPr lang="en-GB" altLang="en-US"/>
          </a:p>
        </p:txBody>
      </p:sp>
    </p:spTree>
    <p:extLst>
      <p:ext uri="{BB962C8B-B14F-4D97-AF65-F5344CB8AC3E}">
        <p14:creationId xmlns:p14="http://schemas.microsoft.com/office/powerpoint/2010/main" val="1978488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alpha val="41176"/>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F47768-26AE-4A39-9868-497AD247D995}" type="datetimeFigureOut">
              <a:rPr lang="en-GB" smtClean="0"/>
              <a:t>23/10/2024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6F1941-BD5E-43D4-BC4B-EF4E78EDCAE4}" type="slidenum">
              <a:rPr lang="en-GB" smtClean="0"/>
              <a:t>‹#›</a:t>
            </a:fld>
            <a:endParaRPr lang="en-GB"/>
          </a:p>
        </p:txBody>
      </p:sp>
    </p:spTree>
    <p:extLst>
      <p:ext uri="{BB962C8B-B14F-4D97-AF65-F5344CB8AC3E}">
        <p14:creationId xmlns:p14="http://schemas.microsoft.com/office/powerpoint/2010/main" val="985914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B534320C-09F3-BA6B-4CA3-5761E276E093}"/>
              </a:ext>
            </a:extLst>
          </p:cNvPr>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ea typeface="+mn-ea"/>
            </a:endParaRPr>
          </a:p>
        </p:txBody>
      </p:sp>
      <p:sp>
        <p:nvSpPr>
          <p:cNvPr id="1027" name="Freeform 11">
            <a:extLst>
              <a:ext uri="{FF2B5EF4-FFF2-40B4-BE49-F238E27FC236}">
                <a16:creationId xmlns:a16="http://schemas.microsoft.com/office/drawing/2014/main" id="{D566C334-106D-3540-F84E-C08334749E5E}"/>
              </a:ext>
            </a:extLst>
          </p:cNvPr>
          <p:cNvSpPr>
            <a:spLocks/>
          </p:cNvSpPr>
          <p:nvPr/>
        </p:nvSpPr>
        <p:spPr bwMode="auto">
          <a:xfrm>
            <a:off x="485775" y="5938838"/>
            <a:ext cx="3690938" cy="933450"/>
          </a:xfrm>
          <a:custGeom>
            <a:avLst/>
            <a:gdLst>
              <a:gd name="T0" fmla="*/ 0 w 5591"/>
              <a:gd name="T1" fmla="*/ 0 h 588"/>
              <a:gd name="T2" fmla="*/ 2147483647 w 5591"/>
              <a:gd name="T3" fmla="*/ 0 h 588"/>
              <a:gd name="T4" fmla="*/ 2147483647 w 5591"/>
              <a:gd name="T5" fmla="*/ 2147483647 h 588"/>
              <a:gd name="T6" fmla="*/ 2147483647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756DACA-6CDE-E7EE-3A84-132F0E1830F9}"/>
              </a:ext>
            </a:extLst>
          </p:cNvPr>
          <p:cNvSpPr>
            <a:spLocks/>
          </p:cNvSpPr>
          <p:nvPr/>
        </p:nvSpPr>
        <p:spPr bwMode="auto">
          <a:xfrm>
            <a:off x="-6042" y="5791253"/>
            <a:ext cx="3402314" cy="1080868"/>
          </a:xfrm>
          <a:prstGeom prst="rtTriangle">
            <a:avLst/>
          </a:prstGeom>
          <a:blipFill>
            <a:blip r:embed="rId9"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C2FD08ED-B4E2-5AE9-9F9E-6C782352B72B}"/>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28CF76F5-716A-319F-B692-F859C644487E}"/>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829BB0D7-98F2-9F2A-4FF9-C0775367B91D}"/>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9EC02805-F6DE-3568-7153-9DBAE4A323FE}"/>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ea typeface="+mn-ea"/>
                <a:cs typeface="+mn-cs"/>
              </a:defRPr>
            </a:lvl1pPr>
          </a:lstStyle>
          <a:p>
            <a:pPr>
              <a:defRPr/>
            </a:pPr>
            <a:endParaRPr lang="en-GB"/>
          </a:p>
        </p:txBody>
      </p:sp>
      <p:sp>
        <p:nvSpPr>
          <p:cNvPr id="22" name="Footer Placeholder 21">
            <a:extLst>
              <a:ext uri="{FF2B5EF4-FFF2-40B4-BE49-F238E27FC236}">
                <a16:creationId xmlns:a16="http://schemas.microsoft.com/office/drawing/2014/main" id="{DDD0C30A-A6E8-70CB-F0E5-AA0498CFD30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ea typeface="+mn-ea"/>
                <a:cs typeface="+mn-cs"/>
              </a:defRPr>
            </a:lvl1pPr>
          </a:lstStyle>
          <a:p>
            <a:pPr>
              <a:defRPr/>
            </a:pPr>
            <a:endParaRPr lang="en-GB"/>
          </a:p>
        </p:txBody>
      </p:sp>
      <p:sp>
        <p:nvSpPr>
          <p:cNvPr id="18" name="Slide Number Placeholder 17">
            <a:extLst>
              <a:ext uri="{FF2B5EF4-FFF2-40B4-BE49-F238E27FC236}">
                <a16:creationId xmlns:a16="http://schemas.microsoft.com/office/drawing/2014/main" id="{05F9B243-4619-B74A-2C89-35C2574DA3DF}"/>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cs typeface="Arial" panose="020B0604020202020204" pitchFamily="34" charset="0"/>
              </a:defRPr>
            </a:lvl1pPr>
          </a:lstStyle>
          <a:p>
            <a:fld id="{D77993DB-BE93-406D-A3AB-3343B74829C6}"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4059" r:id="rId1"/>
    <p:sldLayoutId id="2147484064" r:id="rId2"/>
    <p:sldLayoutId id="2147484060" r:id="rId3"/>
    <p:sldLayoutId id="2147484061" r:id="rId4"/>
    <p:sldLayoutId id="2147484065" r:id="rId5"/>
    <p:sldLayoutId id="2147484062" r:id="rId6"/>
    <p:sldLayoutId id="2147484063" r:id="rId7"/>
  </p:sldLayoutIdLst>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ＭＳ Ｐゴシック" charset="-128"/>
          <a:cs typeface="ＭＳ Ｐゴシック" charset="-128"/>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ＭＳ Ｐゴシック" charset="-128"/>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ＭＳ Ｐゴシック" charset="-128"/>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ＭＳ Ｐゴシック" charset="-128"/>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ＭＳ Ｐゴシック"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literacyandnumeracywithtugade.blogspot.com/"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blogs.glowscotland.org.uk/ea/newcumnockprimaryschoolea/parent-zone/supporting-your-childs-learning/numeracy-support/c670a1dcaaef00fe17f19c8a0d1a7672_literacy-clipart-literacy-numeracy-literacy-literacy-numeracy-_310-310/"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vecteezy.com/vector-art/371962-children-learning-at-school"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reachinghighernh.org/2018/07/02/learning-growth-competency-portfolio/"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blog.edmentum.com/four-assessment-trends-moving-next-generation-assessment-systems" TargetMode="External"/><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hyperlink" Target="https://hwb.gov.wales/curriculum-for-wales/cross-curricular-skills-frameworks/literacy-and-numeracy-framework/" TargetMode="External"/><Relationship Id="rId2" Type="http://schemas.openxmlformats.org/officeDocument/2006/relationships/hyperlink" Target="https://hwb.gov.wales/cwricwlwm-i-gymru/fframweithiau-sgiliau-trawsgwricwlaidd/fframwaith-llythrennedd-a-rhifedd/"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girl-book-school-reading-learning-160170/" TargetMode="External"/><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girl-book-school-reading-learning-160170/" TargetMode="External"/><Relationship Id="rId2" Type="http://schemas.openxmlformats.org/officeDocument/2006/relationships/image" Target="../media/image8.png"/><Relationship Id="rId1" Type="http://schemas.openxmlformats.org/officeDocument/2006/relationships/slideLayout" Target="../slideLayouts/slideLayout4.xml"/><Relationship Id="rId5" Type="http://schemas.openxmlformats.org/officeDocument/2006/relationships/hyperlink" Target="https://snakesinthegrassblog.com/2015/04/12/you-must-like-books-part-i/" TargetMode="Externa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en/girl-book-school-reading-learning-160170/" TargetMode="External"/><Relationship Id="rId2" Type="http://schemas.openxmlformats.org/officeDocument/2006/relationships/image" Target="../media/image8.png"/><Relationship Id="rId1" Type="http://schemas.openxmlformats.org/officeDocument/2006/relationships/slideLayout" Target="../slideLayouts/slideLayout4.xml"/><Relationship Id="rId5" Type="http://schemas.openxmlformats.org/officeDocument/2006/relationships/hyperlink" Target="https://snakesinthegrassblog.com/2015/04/12/you-must-like-books-part-i/" TargetMode="Externa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hyperlink" Target="https://pixabay.com/en/girl-book-school-reading-learning-160170/" TargetMode="External"/><Relationship Id="rId2" Type="http://schemas.openxmlformats.org/officeDocument/2006/relationships/image" Target="../media/image8.png"/><Relationship Id="rId1" Type="http://schemas.openxmlformats.org/officeDocument/2006/relationships/slideLayout" Target="../slideLayouts/slideLayout4.xml"/><Relationship Id="rId5" Type="http://schemas.openxmlformats.org/officeDocument/2006/relationships/hyperlink" Target="https://snakesinthegrassblog.com/2015/04/12/you-must-like-books-part-i/" TargetMode="Externa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hyperlink" Target="https://evansvilleseo.net/landing-page/arrow-curved-up-right/" TargetMode="External"/><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evansvilleseo.net/landing-page/arrow-curved-up-right/" TargetMode="External"/><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evansvilleseo.net/landing-page/arrow-curved-up-right/" TargetMode="External"/><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linkedin.com/pulse/why-teacher-should-use-barretts-taxonomy-muhammad-omer/" TargetMode="External"/><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IiA-3doxwhw" TargetMode="External"/><Relationship Id="rId1" Type="http://schemas.openxmlformats.org/officeDocument/2006/relationships/slideLayout" Target="../slideLayouts/slideLayout4.xml"/><Relationship Id="rId4" Type="http://schemas.openxmlformats.org/officeDocument/2006/relationships/hyperlink" Target="https://evansvilleseo.net/landing-page/arrow-curved-up-right/"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evansvilleseo.net/landing-page/arrow-curved-up-right/" TargetMode="External"/><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evansvilleseo.net/landing-page/arrow-curved-up-right/" TargetMode="External"/><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evansvilleseo.net/landing-page/arrow-curved-up-right/" TargetMode="External"/><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estyn.llyw.cymru/document-page/20538/contents/guidance/arolygu-llythrennedd?_ga=2.38895909.786468254.1693379721-693633744.1693249762" TargetMode="External"/><Relationship Id="rId2" Type="http://schemas.openxmlformats.org/officeDocument/2006/relationships/hyperlink" Target="http://www.talk4writing.co.uk/" TargetMode="External"/><Relationship Id="rId1" Type="http://schemas.openxmlformats.org/officeDocument/2006/relationships/slideLayout" Target="../slideLayouts/slideLayout4.xml"/><Relationship Id="rId4" Type="http://schemas.openxmlformats.org/officeDocument/2006/relationships/hyperlink" Target="https://www.estyn.gov.wales/document-page/20538/contents/guidance/inspecting-litera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2576" y="980728"/>
            <a:ext cx="7128792" cy="2043658"/>
          </a:xfrm>
        </p:spPr>
        <p:txBody>
          <a:bodyPr>
            <a:normAutofit fontScale="90000"/>
          </a:bodyPr>
          <a:lstStyle/>
          <a:p>
            <a:r>
              <a:rPr lang="en-GB" b="1"/>
              <a:t>ECES5022/C</a:t>
            </a:r>
            <a:br>
              <a:rPr lang="en-GB"/>
            </a:br>
            <a:br>
              <a:rPr lang="en-GB"/>
            </a:br>
            <a:r>
              <a:rPr lang="en-GB" b="1"/>
              <a:t>Y Tri R</a:t>
            </a:r>
            <a:br>
              <a:rPr lang="en-GB"/>
            </a:br>
            <a:r>
              <a:rPr lang="en-GB" sz="4000"/>
              <a:t>The Three Rs </a:t>
            </a:r>
            <a:endParaRPr lang="en-GB" sz="4000" b="1"/>
          </a:p>
        </p:txBody>
      </p:sp>
      <p:sp>
        <p:nvSpPr>
          <p:cNvPr id="3" name="Subtitle 2"/>
          <p:cNvSpPr>
            <a:spLocks noGrp="1"/>
          </p:cNvSpPr>
          <p:nvPr>
            <p:ph type="subTitle" idx="1"/>
          </p:nvPr>
        </p:nvSpPr>
        <p:spPr>
          <a:xfrm>
            <a:off x="-248580" y="3717032"/>
            <a:ext cx="6400800" cy="1752600"/>
          </a:xfrm>
        </p:spPr>
        <p:txBody>
          <a:bodyPr>
            <a:normAutofit/>
          </a:bodyPr>
          <a:lstStyle/>
          <a:p>
            <a:endParaRPr lang="en-GB"/>
          </a:p>
          <a:p>
            <a:r>
              <a:rPr lang="en-GB" err="1"/>
              <a:t>Sesiwn</a:t>
            </a:r>
            <a:r>
              <a:rPr lang="en-GB"/>
              <a:t> 4  / Session 4</a:t>
            </a:r>
          </a:p>
          <a:p>
            <a:endParaRPr lang="en-GB"/>
          </a:p>
        </p:txBody>
      </p:sp>
      <p:pic>
        <p:nvPicPr>
          <p:cNvPr id="7" name="Picture 6" descr="A tree with letters and numbers&#10;&#10;Description automatically generated">
            <a:extLst>
              <a:ext uri="{FF2B5EF4-FFF2-40B4-BE49-F238E27FC236}">
                <a16:creationId xmlns:a16="http://schemas.microsoft.com/office/drawing/2014/main" id="{CE48C3A9-4D3D-4476-1382-C48A971E7F7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16016" y="895548"/>
            <a:ext cx="4171950" cy="4257675"/>
          </a:xfrm>
          <a:prstGeom prst="rect">
            <a:avLst/>
          </a:prstGeom>
        </p:spPr>
      </p:pic>
    </p:spTree>
    <p:extLst>
      <p:ext uri="{BB962C8B-B14F-4D97-AF65-F5344CB8AC3E}">
        <p14:creationId xmlns:p14="http://schemas.microsoft.com/office/powerpoint/2010/main" val="2300831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i="1" err="1">
                <a:latin typeface="Arial" panose="020B0604020202020204" pitchFamily="34" charset="0"/>
                <a:cs typeface="Arial" panose="020B0604020202020204" pitchFamily="34" charset="0"/>
              </a:rPr>
              <a:t>Amcan</a:t>
            </a:r>
            <a:r>
              <a:rPr lang="en-GB" sz="3600" b="1" i="1">
                <a:latin typeface="Arial" panose="020B0604020202020204" pitchFamily="34" charset="0"/>
                <a:cs typeface="Arial" panose="020B0604020202020204" pitchFamily="34" charset="0"/>
              </a:rPr>
              <a:t> y </a:t>
            </a:r>
            <a:r>
              <a:rPr lang="en-GB" sz="3600" b="1" i="1" err="1">
                <a:latin typeface="Arial" panose="020B0604020202020204" pitchFamily="34" charset="0"/>
                <a:cs typeface="Arial" panose="020B0604020202020204" pitchFamily="34" charset="0"/>
              </a:rPr>
              <a:t>Modiwl</a:t>
            </a:r>
            <a:r>
              <a:rPr lang="en-GB" sz="3600" b="1" i="1">
                <a:latin typeface="Arial" panose="020B0604020202020204" pitchFamily="34" charset="0"/>
                <a:cs typeface="Arial" panose="020B0604020202020204" pitchFamily="34" charset="0"/>
              </a:rPr>
              <a:t> / Module Aims </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lgn="just" rtl="0" fontAlgn="base"/>
            <a:r>
              <a:rPr lang="cy-GB" sz="1800" b="0" i="0">
                <a:solidFill>
                  <a:srgbClr val="000000"/>
                </a:solidFill>
                <a:effectLst/>
                <a:latin typeface="Arial" panose="020B0604020202020204" pitchFamily="34" charset="0"/>
              </a:rPr>
              <a:t>Deall y ddeddfwriaeth, y polisi ac ymarfer sy'n ymwneud â datblygu sgiliau llythrennedd, rhifedd a digidol a dadansoddi rôl llythrennedd, rhifedd a sgiliau digidol wrth wella dysgu a chyflawniad gydol oes. </a:t>
            </a:r>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68580" indent="0">
              <a:buNone/>
            </a:pPr>
            <a:endParaRPr lang="en-GB" sz="1800" b="0" i="0">
              <a:solidFill>
                <a:srgbClr val="000000"/>
              </a:solidFill>
              <a:effectLst/>
              <a:latin typeface="Arial" panose="020B0604020202020204" pitchFamily="34" charset="0"/>
            </a:endParaRPr>
          </a:p>
          <a:p>
            <a:pPr marL="68580" indent="0">
              <a:buNone/>
            </a:pPr>
            <a:endParaRPr lang="en-GB" sz="1800">
              <a:solidFill>
                <a:srgbClr val="000000"/>
              </a:solidFill>
              <a:latin typeface="Arial" panose="020B0604020202020204" pitchFamily="34" charset="0"/>
            </a:endParaRPr>
          </a:p>
          <a:p>
            <a:pPr marL="68580" indent="0">
              <a:buNone/>
            </a:pPr>
            <a:endParaRPr lang="en-GB" sz="1800" b="0" i="0">
              <a:solidFill>
                <a:srgbClr val="000000"/>
              </a:solidFill>
              <a:effectLst/>
              <a:latin typeface="Arial" panose="020B0604020202020204" pitchFamily="34" charset="0"/>
            </a:endParaRPr>
          </a:p>
          <a:p>
            <a:pPr marL="68580" indent="0">
              <a:buNone/>
            </a:pPr>
            <a:endParaRPr lang="en-GB" sz="1800">
              <a:solidFill>
                <a:srgbClr val="000000"/>
              </a:solidFill>
              <a:latin typeface="Arial" panose="020B0604020202020204" pitchFamily="34" charset="0"/>
            </a:endParaRPr>
          </a:p>
          <a:p>
            <a:pPr marL="68580" indent="0">
              <a:buNone/>
            </a:pPr>
            <a:endParaRPr lang="en-GB" sz="1800" b="0" i="0">
              <a:solidFill>
                <a:srgbClr val="000000"/>
              </a:solidFill>
              <a:effectLst/>
              <a:latin typeface="Arial" panose="020B0604020202020204" pitchFamily="34" charset="0"/>
            </a:endParaRPr>
          </a:p>
          <a:p>
            <a:pPr marL="68580" indent="0">
              <a:buNone/>
            </a:pPr>
            <a:endParaRPr lang="en-GB" sz="1800">
              <a:solidFill>
                <a:srgbClr val="000000"/>
              </a:solidFill>
              <a:latin typeface="Arial" panose="020B0604020202020204" pitchFamily="34" charset="0"/>
            </a:endParaRPr>
          </a:p>
          <a:p>
            <a:pPr marL="68580" indent="0">
              <a:buNone/>
            </a:pPr>
            <a:endParaRPr lang="en-GB" sz="1800" b="0" i="0">
              <a:solidFill>
                <a:srgbClr val="000000"/>
              </a:solidFill>
              <a:effectLst/>
              <a:latin typeface="Arial" panose="020B0604020202020204" pitchFamily="34" charset="0"/>
            </a:endParaRPr>
          </a:p>
          <a:p>
            <a:pPr marL="68580" indent="0">
              <a:buNone/>
            </a:pPr>
            <a:r>
              <a:rPr lang="en-GB" sz="1800" b="0" i="0">
                <a:solidFill>
                  <a:srgbClr val="000000"/>
                </a:solidFill>
                <a:effectLst/>
                <a:latin typeface="Arial" panose="020B0604020202020204" pitchFamily="34" charset="0"/>
              </a:rPr>
              <a:t>To understand the legislation, policy and practice related to the development of literacy, numeracy and digital skills and to analyse the role of literacy, numeracy and digital skills in enhancing learning and life-long achievement. </a:t>
            </a:r>
            <a:endParaRPr lang="en-GB"/>
          </a:p>
        </p:txBody>
      </p:sp>
      <p:pic>
        <p:nvPicPr>
          <p:cNvPr id="6" name="Picture 5" descr="A tree with letters and numbers">
            <a:extLst>
              <a:ext uri="{FF2B5EF4-FFF2-40B4-BE49-F238E27FC236}">
                <a16:creationId xmlns:a16="http://schemas.microsoft.com/office/drawing/2014/main" id="{D586DC1C-6512-97D3-9051-AAE078ECE4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35696" y="4077072"/>
            <a:ext cx="1656184" cy="1656184"/>
          </a:xfrm>
          <a:prstGeom prst="rect">
            <a:avLst/>
          </a:prstGeom>
        </p:spPr>
      </p:pic>
      <p:pic>
        <p:nvPicPr>
          <p:cNvPr id="7" name="Picture 6" descr="A tree with letters and numbers">
            <a:extLst>
              <a:ext uri="{FF2B5EF4-FFF2-40B4-BE49-F238E27FC236}">
                <a16:creationId xmlns:a16="http://schemas.microsoft.com/office/drawing/2014/main" id="{6D31EB8B-B6B4-403B-D260-8940AECD95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51240" y="1700808"/>
            <a:ext cx="1656184" cy="1656184"/>
          </a:xfrm>
          <a:prstGeom prst="rect">
            <a:avLst/>
          </a:prstGeom>
        </p:spPr>
      </p:pic>
    </p:spTree>
    <p:extLst>
      <p:ext uri="{BB962C8B-B14F-4D97-AF65-F5344CB8AC3E}">
        <p14:creationId xmlns:p14="http://schemas.microsoft.com/office/powerpoint/2010/main" val="3697422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err="1">
                <a:latin typeface="Arial" panose="020B0604020202020204" pitchFamily="34" charset="0"/>
                <a:cs typeface="Arial" panose="020B0604020202020204" pitchFamily="34" charset="0"/>
              </a:rPr>
              <a:t>Deilliannau</a:t>
            </a:r>
            <a:r>
              <a:rPr lang="en-GB" sz="3600">
                <a:latin typeface="Arial" panose="020B0604020202020204" pitchFamily="34" charset="0"/>
                <a:cs typeface="Arial" panose="020B0604020202020204" pitchFamily="34" charset="0"/>
              </a:rPr>
              <a:t> Dysgu       </a:t>
            </a:r>
            <a:r>
              <a:rPr lang="en-GB" sz="3600" b="1" i="1">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lgn="just" rtl="0" fontAlgn="base">
              <a:buNone/>
            </a:pPr>
            <a:endParaRPr lang="cy-GB" b="0" i="0">
              <a:solidFill>
                <a:srgbClr val="000000"/>
              </a:solidFill>
              <a:effectLst/>
              <a:latin typeface="Segoe UI" panose="020B0502040204020203" pitchFamily="34" charset="0"/>
            </a:endParaRPr>
          </a:p>
          <a:p>
            <a:pPr algn="just" rtl="0" fontAlgn="base">
              <a:buFont typeface="Arial" panose="020B0604020202020204" pitchFamily="34" charset="0"/>
              <a:buChar char="•"/>
            </a:pPr>
            <a:r>
              <a:rPr lang="cy-GB" sz="1800" b="0" i="0">
                <a:solidFill>
                  <a:srgbClr val="000000"/>
                </a:solidFill>
                <a:effectLst/>
                <a:latin typeface="Arial" panose="020B0604020202020204" pitchFamily="34" charset="0"/>
              </a:rPr>
              <a:t>adnabod, dadansoddi a gwerthuso dulliau effeithiol o godi lefelau cyrhaeddiad mewn rhifedd a llythrennedd gan gynnwys defnyddio technolegau digidol; </a:t>
            </a:r>
          </a:p>
          <a:p>
            <a:pPr marL="0" indent="0" algn="just" rtl="0" fontAlgn="base">
              <a:buNone/>
            </a:pPr>
            <a:endParaRPr lang="cy-GB" sz="1800" b="0" i="0">
              <a:solidFill>
                <a:srgbClr val="000000"/>
              </a:solidFill>
              <a:effectLst/>
              <a:latin typeface="Arial" panose="020B0604020202020204" pitchFamily="34" charset="0"/>
            </a:endParaRPr>
          </a:p>
          <a:p>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a:solidFill>
                <a:srgbClr val="000000"/>
              </a:solidFill>
              <a:latin typeface="Segoe UI" panose="020B0502040204020203" pitchFamily="34" charset="0"/>
            </a:endParaRPr>
          </a:p>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a:solidFill>
                <a:srgbClr val="000000"/>
              </a:solidFill>
              <a:latin typeface="Segoe UI" panose="020B0502040204020203" pitchFamily="34" charset="0"/>
            </a:endParaRPr>
          </a:p>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b="0" i="0">
              <a:solidFill>
                <a:srgbClr val="000000"/>
              </a:solidFill>
              <a:effectLst/>
              <a:latin typeface="Segoe UI" panose="020B0502040204020203" pitchFamily="34" charset="0"/>
            </a:endParaRPr>
          </a:p>
          <a:p>
            <a:pPr algn="just" rtl="0" fontAlgn="base">
              <a:buFont typeface="Arial" panose="020B0604020202020204" pitchFamily="34" charset="0"/>
              <a:buChar char="•"/>
            </a:pPr>
            <a:r>
              <a:rPr lang="en-GB" sz="1800" b="0" i="0">
                <a:solidFill>
                  <a:srgbClr val="000000"/>
                </a:solidFill>
                <a:effectLst/>
                <a:latin typeface="Arial" panose="020B0604020202020204" pitchFamily="34" charset="0"/>
              </a:rPr>
              <a:t>identify, analyse and evaluate effective approaches to raising levels of achievement in numeracy and literacy including the use of digital technologies; </a:t>
            </a:r>
          </a:p>
          <a:p>
            <a:pPr marL="0" indent="0" algn="just" rtl="0" fontAlgn="base">
              <a:buNone/>
            </a:pPr>
            <a:endParaRPr lang="en-GB" sz="1800" b="0" i="0">
              <a:solidFill>
                <a:srgbClr val="000000"/>
              </a:solidFill>
              <a:effectLst/>
              <a:latin typeface="Arial" panose="020B0604020202020204" pitchFamily="34" charset="0"/>
            </a:endParaRPr>
          </a:p>
          <a:p>
            <a:endParaRPr lang="en-GB" i="1">
              <a:solidFill>
                <a:srgbClr val="FF0000"/>
              </a:solidFill>
            </a:endParaRPr>
          </a:p>
          <a:p>
            <a:endParaRPr lang="en-GB"/>
          </a:p>
          <a:p>
            <a:endParaRPr lang="en-GB"/>
          </a:p>
        </p:txBody>
      </p:sp>
      <p:pic>
        <p:nvPicPr>
          <p:cNvPr id="6" name="Picture 5" descr="A group of kids standing next to a table&#10;&#10;Description automatically generated">
            <a:extLst>
              <a:ext uri="{FF2B5EF4-FFF2-40B4-BE49-F238E27FC236}">
                <a16:creationId xmlns:a16="http://schemas.microsoft.com/office/drawing/2014/main" id="{A928BEF2-21EC-480F-C6F4-5E57EC1EA3A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8768" y="3949489"/>
            <a:ext cx="3347864" cy="2008718"/>
          </a:xfrm>
          <a:prstGeom prst="rect">
            <a:avLst/>
          </a:prstGeom>
        </p:spPr>
      </p:pic>
      <p:pic>
        <p:nvPicPr>
          <p:cNvPr id="7" name="Picture 6" descr="A group of kids standing next to a table&#10;&#10;Description automatically generated">
            <a:extLst>
              <a:ext uri="{FF2B5EF4-FFF2-40B4-BE49-F238E27FC236}">
                <a16:creationId xmlns:a16="http://schemas.microsoft.com/office/drawing/2014/main" id="{E3E7D1F2-856D-C1DE-20E1-A2734C15A4E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48064" y="1705839"/>
            <a:ext cx="3347864" cy="2008718"/>
          </a:xfrm>
          <a:prstGeom prst="rect">
            <a:avLst/>
          </a:prstGeom>
        </p:spPr>
      </p:pic>
    </p:spTree>
    <p:extLst>
      <p:ext uri="{BB962C8B-B14F-4D97-AF65-F5344CB8AC3E}">
        <p14:creationId xmlns:p14="http://schemas.microsoft.com/office/powerpoint/2010/main" val="1763133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err="1">
                <a:latin typeface="Arial" panose="020B0604020202020204" pitchFamily="34" charset="0"/>
                <a:cs typeface="Arial" panose="020B0604020202020204" pitchFamily="34" charset="0"/>
              </a:rPr>
              <a:t>Deilliannau</a:t>
            </a:r>
            <a:r>
              <a:rPr lang="en-GB" sz="3600">
                <a:latin typeface="Arial" panose="020B0604020202020204" pitchFamily="34" charset="0"/>
                <a:cs typeface="Arial" panose="020B0604020202020204" pitchFamily="34" charset="0"/>
              </a:rPr>
              <a:t> Dysgu       </a:t>
            </a:r>
            <a:r>
              <a:rPr lang="en-GB" sz="3600" b="1" i="1">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lgn="just" rtl="0" fontAlgn="base">
              <a:buNone/>
            </a:pPr>
            <a:endParaRPr lang="cy-GB" b="0" i="0">
              <a:solidFill>
                <a:srgbClr val="000000"/>
              </a:solidFill>
              <a:effectLst/>
              <a:latin typeface="Segoe UI" panose="020B0502040204020203" pitchFamily="34" charset="0"/>
            </a:endParaRPr>
          </a:p>
          <a:p>
            <a:pPr marL="0" indent="0" algn="just" rtl="0" fontAlgn="base">
              <a:buNone/>
            </a:pPr>
            <a:endParaRPr lang="cy-GB" sz="1800" b="0" i="0">
              <a:solidFill>
                <a:srgbClr val="000000"/>
              </a:solidFill>
              <a:effectLst/>
              <a:latin typeface="Arial" panose="020B0604020202020204" pitchFamily="34" charset="0"/>
            </a:endParaRPr>
          </a:p>
          <a:p>
            <a:pPr algn="just" rtl="0" fontAlgn="base">
              <a:buFont typeface="Arial" panose="020B0604020202020204" pitchFamily="34" charset="0"/>
              <a:buChar char="•"/>
            </a:pPr>
            <a:r>
              <a:rPr lang="cy-GB" sz="1800" b="0" i="0">
                <a:solidFill>
                  <a:srgbClr val="000000"/>
                </a:solidFill>
                <a:effectLst/>
                <a:latin typeface="Arial" panose="020B0604020202020204" pitchFamily="34" charset="0"/>
              </a:rPr>
              <a:t>gwerthuso'r cysylltiadau rhwng sgiliau llythrennedd, rhifedd a chymhwysedd digidol a meysydd eraill y cwricwlwm. </a:t>
            </a:r>
          </a:p>
          <a:p>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sz="1800" b="0" i="0">
                <a:solidFill>
                  <a:srgbClr val="000000"/>
                </a:solidFill>
                <a:effectLst/>
                <a:latin typeface="Arial" panose="020B0604020202020204" pitchFamily="34" charset="0"/>
              </a:rPr>
              <a:t>evaluate the links between literacy, numeracy and digital competence skills and other curriculum areas. </a:t>
            </a:r>
          </a:p>
          <a:p>
            <a:endParaRPr lang="en-GB" i="1">
              <a:solidFill>
                <a:srgbClr val="FF0000"/>
              </a:solidFill>
            </a:endParaRPr>
          </a:p>
          <a:p>
            <a:endParaRPr lang="en-GB"/>
          </a:p>
          <a:p>
            <a:endParaRPr lang="en-GB"/>
          </a:p>
        </p:txBody>
      </p:sp>
      <p:pic>
        <p:nvPicPr>
          <p:cNvPr id="6" name="Picture 5" descr="A silhouette of a person working on a computer&#10;&#10;Description automatically generated">
            <a:extLst>
              <a:ext uri="{FF2B5EF4-FFF2-40B4-BE49-F238E27FC236}">
                <a16:creationId xmlns:a16="http://schemas.microsoft.com/office/drawing/2014/main" id="{1D3FB625-3E3B-DDCD-4C66-8BC27E1546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59632" y="3858099"/>
            <a:ext cx="2808312" cy="1831507"/>
          </a:xfrm>
          <a:prstGeom prst="rect">
            <a:avLst/>
          </a:prstGeom>
        </p:spPr>
      </p:pic>
      <p:pic>
        <p:nvPicPr>
          <p:cNvPr id="7" name="Picture 6" descr="A silhouette of a person working on a computer&#10;&#10;Description automatically generated">
            <a:extLst>
              <a:ext uri="{FF2B5EF4-FFF2-40B4-BE49-F238E27FC236}">
                <a16:creationId xmlns:a16="http://schemas.microsoft.com/office/drawing/2014/main" id="{83A8E806-ED1C-5E11-602C-549387A9599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36096" y="1844824"/>
            <a:ext cx="2808312" cy="1831507"/>
          </a:xfrm>
          <a:prstGeom prst="rect">
            <a:avLst/>
          </a:prstGeom>
        </p:spPr>
      </p:pic>
    </p:spTree>
    <p:extLst>
      <p:ext uri="{BB962C8B-B14F-4D97-AF65-F5344CB8AC3E}">
        <p14:creationId xmlns:p14="http://schemas.microsoft.com/office/powerpoint/2010/main" val="3053617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err="1">
                <a:latin typeface="Arial" panose="020B0604020202020204" pitchFamily="34" charset="0"/>
                <a:cs typeface="Arial" panose="020B0604020202020204" pitchFamily="34" charset="0"/>
              </a:rPr>
              <a:t>Deilliannau</a:t>
            </a:r>
            <a:r>
              <a:rPr lang="en-GB" sz="3600">
                <a:latin typeface="Arial" panose="020B0604020202020204" pitchFamily="34" charset="0"/>
                <a:cs typeface="Arial" panose="020B0604020202020204" pitchFamily="34" charset="0"/>
              </a:rPr>
              <a:t> Dysgu       </a:t>
            </a:r>
            <a:r>
              <a:rPr lang="en-GB" sz="3600" b="1" i="1">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pPr marL="0" indent="0" algn="just" rtl="0" fontAlgn="base">
              <a:buNone/>
            </a:pPr>
            <a:endParaRPr lang="cy-GB" sz="1800" b="0" i="0">
              <a:solidFill>
                <a:srgbClr val="000000"/>
              </a:solidFill>
              <a:effectLst/>
              <a:latin typeface="Arial" panose="020B0604020202020204" pitchFamily="34" charset="0"/>
            </a:endParaRPr>
          </a:p>
          <a:p>
            <a:pPr algn="just" rtl="0" fontAlgn="base">
              <a:buFont typeface="Arial" panose="020B0604020202020204" pitchFamily="34" charset="0"/>
              <a:buChar char="•"/>
            </a:pPr>
            <a:r>
              <a:rPr lang="cy-GB" sz="2400" b="0" i="0">
                <a:solidFill>
                  <a:srgbClr val="000000"/>
                </a:solidFill>
                <a:effectLst/>
                <a:latin typeface="Arial" panose="020B0604020202020204" pitchFamily="34" charset="0"/>
              </a:rPr>
              <a:t>Pam bod y deilliannau dysgu mor bwysig?</a:t>
            </a:r>
          </a:p>
          <a:p>
            <a:pPr algn="just" rtl="0" fontAlgn="base">
              <a:buFont typeface="Arial" panose="020B0604020202020204" pitchFamily="34" charset="0"/>
              <a:buChar char="•"/>
            </a:pPr>
            <a:endParaRPr lang="cy-GB" sz="2400">
              <a:solidFill>
                <a:srgbClr val="000000"/>
              </a:solidFill>
              <a:latin typeface="Arial" panose="020B0604020202020204" pitchFamily="34" charset="0"/>
            </a:endParaRPr>
          </a:p>
          <a:p>
            <a:pPr algn="just" rtl="0" fontAlgn="base">
              <a:buFont typeface="Arial" panose="020B0604020202020204" pitchFamily="34" charset="0"/>
              <a:buChar char="•"/>
            </a:pPr>
            <a:r>
              <a:rPr lang="cy-GB" sz="2400" b="1" i="0">
                <a:solidFill>
                  <a:srgbClr val="000000"/>
                </a:solidFill>
                <a:effectLst/>
                <a:latin typeface="Arial" panose="020B0604020202020204" pitchFamily="34" charset="0"/>
              </a:rPr>
              <a:t>Cynnwys y dysgu</a:t>
            </a:r>
          </a:p>
          <a:p>
            <a:pPr algn="just" rtl="0" fontAlgn="base">
              <a:buFont typeface="Arial" panose="020B0604020202020204" pitchFamily="34" charset="0"/>
              <a:buChar char="•"/>
            </a:pPr>
            <a:r>
              <a:rPr lang="cy-GB" sz="2400" b="1">
                <a:solidFill>
                  <a:srgbClr val="000000"/>
                </a:solidFill>
                <a:latin typeface="Arial" panose="020B0604020202020204" pitchFamily="34" charset="0"/>
              </a:rPr>
              <a:t>Meini prawf asesiad</a:t>
            </a:r>
          </a:p>
          <a:p>
            <a:pPr algn="just" rtl="0" fontAlgn="base">
              <a:buFont typeface="Arial" panose="020B0604020202020204" pitchFamily="34" charset="0"/>
              <a:buChar char="•"/>
            </a:pPr>
            <a:r>
              <a:rPr lang="cy-GB" sz="2400" b="1">
                <a:solidFill>
                  <a:srgbClr val="000000"/>
                </a:solidFill>
                <a:latin typeface="Arial" panose="020B0604020202020204" pitchFamily="34" charset="0"/>
              </a:rPr>
              <a:t>Targedau o asesiadau Lefel 4?</a:t>
            </a:r>
            <a:endParaRPr lang="cy-GB" sz="2400" b="1" i="0">
              <a:solidFill>
                <a:srgbClr val="000000"/>
              </a:solidFill>
              <a:effectLst/>
              <a:latin typeface="Arial" panose="020B0604020202020204" pitchFamily="34" charset="0"/>
            </a:endParaRPr>
          </a:p>
          <a:p>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sz="2400" b="0" i="0">
                <a:solidFill>
                  <a:srgbClr val="000000"/>
                </a:solidFill>
                <a:effectLst/>
                <a:latin typeface="Arial" panose="020B0604020202020204" pitchFamily="34" charset="0"/>
              </a:rPr>
              <a:t>Why are the learning outcomes so important?</a:t>
            </a:r>
          </a:p>
          <a:p>
            <a:pPr algn="just" rtl="0" fontAlgn="base">
              <a:buFont typeface="Arial" panose="020B0604020202020204" pitchFamily="34" charset="0"/>
              <a:buChar char="•"/>
            </a:pPr>
            <a:endParaRPr lang="en-GB" sz="2400">
              <a:solidFill>
                <a:srgbClr val="000000"/>
              </a:solidFill>
              <a:latin typeface="Arial" panose="020B0604020202020204" pitchFamily="34" charset="0"/>
            </a:endParaRPr>
          </a:p>
          <a:p>
            <a:pPr algn="just" rtl="0" fontAlgn="base">
              <a:buFont typeface="Arial" panose="020B0604020202020204" pitchFamily="34" charset="0"/>
              <a:buChar char="•"/>
            </a:pPr>
            <a:r>
              <a:rPr lang="en-GB" sz="2400" b="1" i="0">
                <a:solidFill>
                  <a:srgbClr val="000000"/>
                </a:solidFill>
                <a:effectLst/>
                <a:latin typeface="Arial" panose="020B0604020202020204" pitchFamily="34" charset="0"/>
              </a:rPr>
              <a:t>Teaching content</a:t>
            </a:r>
          </a:p>
          <a:p>
            <a:pPr algn="just" rtl="0" fontAlgn="base">
              <a:buFont typeface="Arial" panose="020B0604020202020204" pitchFamily="34" charset="0"/>
              <a:buChar char="•"/>
            </a:pPr>
            <a:r>
              <a:rPr lang="en-GB" sz="2400" b="1">
                <a:solidFill>
                  <a:srgbClr val="000000"/>
                </a:solidFill>
                <a:latin typeface="Arial" panose="020B0604020202020204" pitchFamily="34" charset="0"/>
              </a:rPr>
              <a:t>Assessment criteria</a:t>
            </a:r>
          </a:p>
          <a:p>
            <a:pPr algn="just" rtl="0" fontAlgn="base">
              <a:buFont typeface="Arial" panose="020B0604020202020204" pitchFamily="34" charset="0"/>
              <a:buChar char="•"/>
            </a:pPr>
            <a:r>
              <a:rPr lang="en-GB" sz="2400" b="1" i="0">
                <a:solidFill>
                  <a:srgbClr val="000000"/>
                </a:solidFill>
                <a:effectLst/>
                <a:latin typeface="Arial" panose="020B0604020202020204" pitchFamily="34" charset="0"/>
              </a:rPr>
              <a:t>Level 4 assessment targets?</a:t>
            </a:r>
          </a:p>
          <a:p>
            <a:endParaRPr lang="en-GB" i="1">
              <a:solidFill>
                <a:srgbClr val="FF0000"/>
              </a:solidFill>
            </a:endParaRPr>
          </a:p>
          <a:p>
            <a:endParaRPr lang="en-GB"/>
          </a:p>
          <a:p>
            <a:endParaRPr lang="en-GB"/>
          </a:p>
        </p:txBody>
      </p:sp>
      <p:pic>
        <p:nvPicPr>
          <p:cNvPr id="6" name="Picture 5" descr="A group of cartoon kids walking on colorful columns&#10;&#10;Description automatically generated">
            <a:extLst>
              <a:ext uri="{FF2B5EF4-FFF2-40B4-BE49-F238E27FC236}">
                <a16:creationId xmlns:a16="http://schemas.microsoft.com/office/drawing/2014/main" id="{39FC8F2E-EBF3-8F7F-08EC-70AAEA465CC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15616" y="4393314"/>
            <a:ext cx="2736304" cy="1784235"/>
          </a:xfrm>
          <a:prstGeom prst="rect">
            <a:avLst/>
          </a:prstGeom>
        </p:spPr>
      </p:pic>
      <p:pic>
        <p:nvPicPr>
          <p:cNvPr id="7" name="Picture 6" descr="A group of cartoon kids walking on colorful columns&#10;&#10;Description automatically generated">
            <a:extLst>
              <a:ext uri="{FF2B5EF4-FFF2-40B4-BE49-F238E27FC236}">
                <a16:creationId xmlns:a16="http://schemas.microsoft.com/office/drawing/2014/main" id="{E2DC258C-0884-6F04-0A7C-3D91791FD4AA}"/>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52120" y="1628800"/>
            <a:ext cx="2561474" cy="1670236"/>
          </a:xfrm>
          <a:prstGeom prst="rect">
            <a:avLst/>
          </a:prstGeom>
        </p:spPr>
      </p:pic>
    </p:spTree>
    <p:extLst>
      <p:ext uri="{BB962C8B-B14F-4D97-AF65-F5344CB8AC3E}">
        <p14:creationId xmlns:p14="http://schemas.microsoft.com/office/powerpoint/2010/main" val="753793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a:xfrm>
            <a:off x="457200" y="571439"/>
            <a:ext cx="8229600" cy="1143000"/>
          </a:xfrm>
        </p:spPr>
        <p:txBody>
          <a:bodyPr>
            <a:normAutofit fontScale="90000"/>
          </a:bodyPr>
          <a:lstStyle/>
          <a:p>
            <a:r>
              <a:rPr lang="en-GB" dirty="0">
                <a:hlinkClick r:id="rId2"/>
              </a:rPr>
              <a:t>Darllen yn y FfLlRh</a:t>
            </a:r>
            <a:br>
              <a:rPr lang="en-GB" dirty="0"/>
            </a:br>
            <a:r>
              <a:rPr lang="en-GB" dirty="0">
                <a:hlinkClick r:id="rId3"/>
              </a:rPr>
              <a:t>Reading in the LNF</a:t>
            </a:r>
            <a:endParaRPr lang="en-GB"/>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391058" y="2492896"/>
            <a:ext cx="4038600" cy="4525963"/>
          </a:xfrm>
        </p:spPr>
        <p:txBody>
          <a:bodyPr>
            <a:normAutofit/>
          </a:bodyPr>
          <a:lstStyle/>
          <a:p>
            <a:r>
              <a:rPr lang="en-GB" err="1"/>
              <a:t>Ymwybyddiaeth</a:t>
            </a:r>
            <a:r>
              <a:rPr lang="en-GB"/>
              <a:t> </a:t>
            </a:r>
            <a:r>
              <a:rPr lang="en-GB" err="1"/>
              <a:t>ffonolegol</a:t>
            </a:r>
            <a:r>
              <a:rPr lang="en-GB"/>
              <a:t> o </a:t>
            </a:r>
            <a:r>
              <a:rPr lang="en-GB" err="1"/>
              <a:t>ffonemeg</a:t>
            </a:r>
            <a:endParaRPr lang="en-GB"/>
          </a:p>
          <a:p>
            <a:r>
              <a:rPr lang="en-GB" err="1"/>
              <a:t>Strategaethau</a:t>
            </a:r>
            <a:r>
              <a:rPr lang="en-GB"/>
              <a:t> </a:t>
            </a:r>
            <a:r>
              <a:rPr lang="en-GB" err="1"/>
              <a:t>darllen</a:t>
            </a:r>
            <a:endParaRPr lang="en-GB"/>
          </a:p>
          <a:p>
            <a:r>
              <a:rPr lang="en-GB" err="1"/>
              <a:t>Deall</a:t>
            </a:r>
            <a:r>
              <a:rPr lang="en-GB"/>
              <a:t>, </a:t>
            </a:r>
            <a:r>
              <a:rPr lang="en-GB" err="1"/>
              <a:t>ymateb</a:t>
            </a:r>
            <a:r>
              <a:rPr lang="en-GB"/>
              <a:t> a </a:t>
            </a:r>
            <a:r>
              <a:rPr lang="en-GB" err="1"/>
              <a:t>dadansoddi</a:t>
            </a:r>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534163" y="2492896"/>
            <a:ext cx="4038600" cy="4525963"/>
          </a:xfrm>
        </p:spPr>
        <p:txBody>
          <a:bodyPr>
            <a:normAutofit/>
          </a:bodyPr>
          <a:lstStyle/>
          <a:p>
            <a:r>
              <a:rPr lang="en-GB"/>
              <a:t>Phonological and phonemic awareness</a:t>
            </a:r>
          </a:p>
          <a:p>
            <a:r>
              <a:rPr lang="en-GB"/>
              <a:t>Reading strategies</a:t>
            </a:r>
          </a:p>
          <a:p>
            <a:r>
              <a:rPr lang="en-GB"/>
              <a:t>Understanding, response and analysis</a:t>
            </a:r>
          </a:p>
          <a:p>
            <a:endParaRPr lang="en-GB"/>
          </a:p>
        </p:txBody>
      </p:sp>
    </p:spTree>
    <p:extLst>
      <p:ext uri="{BB962C8B-B14F-4D97-AF65-F5344CB8AC3E}">
        <p14:creationId xmlns:p14="http://schemas.microsoft.com/office/powerpoint/2010/main" val="1907679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vert="horz" lIns="91440" tIns="45720" rIns="91440" bIns="45720" rtlCol="0" anchor="ctr">
            <a:noAutofit/>
          </a:bodyPr>
          <a:lstStyle/>
          <a:p>
            <a:r>
              <a:rPr lang="en-GB" sz="3200" err="1"/>
              <a:t>Strategaethau</a:t>
            </a:r>
            <a:r>
              <a:rPr lang="en-GB" sz="3200" dirty="0"/>
              <a:t> </a:t>
            </a:r>
            <a:r>
              <a:rPr lang="en-GB" sz="3200" err="1"/>
              <a:t>datblygu</a:t>
            </a:r>
            <a:r>
              <a:rPr lang="en-GB" sz="3200" dirty="0"/>
              <a:t> </a:t>
            </a:r>
            <a:r>
              <a:rPr lang="en-GB" sz="3200" err="1"/>
              <a:t>darllen</a:t>
            </a:r>
            <a:r>
              <a:rPr lang="en-GB" sz="3200" dirty="0"/>
              <a:t> - </a:t>
            </a:r>
            <a:r>
              <a:rPr lang="en-GB" sz="3200" err="1"/>
              <a:t>ymchwiliwch</a:t>
            </a:r>
            <a:br>
              <a:rPr lang="en-GB" sz="3200" dirty="0"/>
            </a:br>
            <a:r>
              <a:rPr lang="en-GB" sz="3200" dirty="0"/>
              <a:t>Reading development strategies - research</a:t>
            </a:r>
            <a:endParaRPr lang="en-GB" sz="3200">
              <a:cs typeface="Calibri"/>
            </a:endParaRP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vert="horz" lIns="91440" tIns="45720" rIns="91440" bIns="45720" rtlCol="0" anchor="t">
            <a:normAutofit fontScale="85000" lnSpcReduction="20000"/>
          </a:bodyPr>
          <a:lstStyle/>
          <a:p>
            <a:r>
              <a:rPr lang="en-GB" dirty="0" err="1"/>
              <a:t>Ffoneg</a:t>
            </a:r>
            <a:r>
              <a:rPr lang="en-GB" dirty="0"/>
              <a:t> </a:t>
            </a:r>
            <a:endParaRPr lang="en-GB"/>
          </a:p>
          <a:p>
            <a:r>
              <a:rPr lang="en-GB" dirty="0" err="1"/>
              <a:t>Gwreiddiau</a:t>
            </a:r>
            <a:r>
              <a:rPr lang="en-GB" dirty="0"/>
              <a:t> </a:t>
            </a:r>
            <a:r>
              <a:rPr lang="en-GB" dirty="0" err="1"/>
              <a:t>geiriau</a:t>
            </a:r>
            <a:r>
              <a:rPr lang="en-GB" dirty="0"/>
              <a:t> </a:t>
            </a:r>
            <a:r>
              <a:rPr lang="en-GB" dirty="0" err="1"/>
              <a:t>a’u</a:t>
            </a:r>
            <a:r>
              <a:rPr lang="en-GB" dirty="0"/>
              <a:t> </a:t>
            </a:r>
            <a:r>
              <a:rPr lang="en-GB" dirty="0" err="1"/>
              <a:t>teuluoedd</a:t>
            </a:r>
            <a:r>
              <a:rPr lang="en-GB" dirty="0"/>
              <a:t> </a:t>
            </a:r>
            <a:endParaRPr lang="en-GB" dirty="0">
              <a:cs typeface="Calibri"/>
            </a:endParaRPr>
          </a:p>
          <a:p>
            <a:r>
              <a:rPr lang="en-GB" dirty="0" err="1"/>
              <a:t>Gramadeg</a:t>
            </a:r>
            <a:r>
              <a:rPr lang="en-GB" dirty="0"/>
              <a:t>, </a:t>
            </a:r>
            <a:r>
              <a:rPr lang="en-GB" dirty="0" err="1"/>
              <a:t>strwythur</a:t>
            </a:r>
            <a:r>
              <a:rPr lang="en-GB" dirty="0"/>
              <a:t> </a:t>
            </a:r>
            <a:r>
              <a:rPr lang="en-GB" dirty="0" err="1"/>
              <a:t>brawddeg</a:t>
            </a:r>
            <a:r>
              <a:rPr lang="en-GB" dirty="0"/>
              <a:t> ac </a:t>
            </a:r>
            <a:r>
              <a:rPr lang="en-GB" dirty="0" err="1"/>
              <a:t>atalnodi</a:t>
            </a:r>
            <a:endParaRPr lang="en-GB" dirty="0"/>
          </a:p>
          <a:p>
            <a:r>
              <a:rPr lang="en-GB" dirty="0" err="1"/>
              <a:t>Strwythur</a:t>
            </a:r>
            <a:r>
              <a:rPr lang="en-GB" dirty="0"/>
              <a:t> </a:t>
            </a:r>
            <a:r>
              <a:rPr lang="en-GB" dirty="0" err="1"/>
              <a:t>testun</a:t>
            </a:r>
            <a:r>
              <a:rPr lang="en-GB" dirty="0"/>
              <a:t> a </a:t>
            </a:r>
            <a:r>
              <a:rPr lang="en-GB" dirty="0" err="1"/>
              <a:t>threfniant</a:t>
            </a:r>
            <a:endParaRPr lang="en-GB" dirty="0"/>
          </a:p>
          <a:p>
            <a:r>
              <a:rPr lang="en-GB"/>
              <a:t>Cip </a:t>
            </a:r>
            <a:r>
              <a:rPr lang="en-GB" err="1"/>
              <a:t>ddarllen</a:t>
            </a:r>
            <a:r>
              <a:rPr lang="en-GB"/>
              <a:t> (</a:t>
            </a:r>
            <a:r>
              <a:rPr lang="en-GB" err="1"/>
              <a:t>sgimio</a:t>
            </a:r>
            <a:r>
              <a:rPr lang="en-GB"/>
              <a:t>) a </a:t>
            </a:r>
            <a:r>
              <a:rPr lang="en-GB" err="1"/>
              <a:t>llithr</a:t>
            </a:r>
            <a:r>
              <a:rPr lang="en-GB" dirty="0"/>
              <a:t> </a:t>
            </a:r>
            <a:r>
              <a:rPr lang="en-GB" err="1"/>
              <a:t>ddarllen</a:t>
            </a:r>
            <a:r>
              <a:rPr lang="en-GB"/>
              <a:t> (</a:t>
            </a:r>
            <a:r>
              <a:rPr lang="en-GB" err="1"/>
              <a:t>sganio</a:t>
            </a:r>
            <a:r>
              <a:rPr lang="en-GB"/>
              <a:t>)</a:t>
            </a:r>
          </a:p>
          <a:p>
            <a:r>
              <a:rPr lang="en-GB" dirty="0" err="1"/>
              <a:t>Gwybodaeth</a:t>
            </a:r>
            <a:r>
              <a:rPr lang="en-GB" dirty="0"/>
              <a:t> </a:t>
            </a:r>
            <a:r>
              <a:rPr lang="en-GB" dirty="0" err="1"/>
              <a:t>flaenorol</a:t>
            </a:r>
            <a:r>
              <a:rPr lang="en-GB" dirty="0"/>
              <a:t> o </a:t>
            </a:r>
            <a:r>
              <a:rPr lang="en-GB" dirty="0" err="1"/>
              <a:t>gynnwys</a:t>
            </a:r>
            <a:r>
              <a:rPr lang="en-GB" dirty="0"/>
              <a:t> a </a:t>
            </a:r>
            <a:r>
              <a:rPr lang="en-GB" dirty="0" err="1"/>
              <a:t>chyd-destun</a:t>
            </a:r>
            <a:endParaRPr lang="en-GB" dirty="0"/>
          </a:p>
          <a:p>
            <a:r>
              <a:rPr lang="en-GB" dirty="0" err="1"/>
              <a:t>Dehongli</a:t>
            </a:r>
            <a:r>
              <a:rPr lang="en-GB" dirty="0"/>
              <a:t> a </a:t>
            </a:r>
            <a:r>
              <a:rPr lang="en-GB" dirty="0" err="1"/>
              <a:t>dod</a:t>
            </a:r>
            <a:r>
              <a:rPr lang="en-GB" dirty="0"/>
              <a:t> </a:t>
            </a:r>
            <a:r>
              <a:rPr lang="en-GB" dirty="0" err="1"/>
              <a:t>i</a:t>
            </a:r>
            <a:r>
              <a:rPr lang="en-GB" dirty="0"/>
              <a:t> </a:t>
            </a:r>
            <a:r>
              <a:rPr lang="en-GB" dirty="0" err="1"/>
              <a:t>gasgliad</a:t>
            </a:r>
            <a:endParaRPr lang="en-GB" dirty="0"/>
          </a:p>
          <a:p>
            <a:r>
              <a:rPr lang="en-GB" dirty="0" err="1">
                <a:cs typeface="Calibri"/>
              </a:rPr>
              <a:t>Eraill</a:t>
            </a:r>
            <a:r>
              <a:rPr lang="en-GB" dirty="0">
                <a:cs typeface="Calibri"/>
              </a:rPr>
              <a:t> </a:t>
            </a:r>
            <a:r>
              <a:rPr lang="en-GB" dirty="0" err="1">
                <a:cs typeface="Calibri"/>
              </a:rPr>
              <a:t>o'ch</a:t>
            </a:r>
            <a:r>
              <a:rPr lang="en-GB" dirty="0">
                <a:cs typeface="Calibri"/>
              </a:rPr>
              <a:t> </a:t>
            </a:r>
            <a:r>
              <a:rPr lang="en-GB" dirty="0" err="1">
                <a:cs typeface="Calibri"/>
              </a:rPr>
              <a:t>ymwchil</a:t>
            </a:r>
            <a:r>
              <a:rPr lang="en-GB" dirty="0">
                <a:cs typeface="Calibri"/>
              </a:rPr>
              <a:t>?</a:t>
            </a:r>
          </a:p>
          <a:p>
            <a:endParaRPr lang="en-GB">
              <a:cs typeface="Calibri"/>
            </a:endParaRP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vert="horz" lIns="91440" tIns="45720" rIns="91440" bIns="45720" rtlCol="0" anchor="t">
            <a:normAutofit fontScale="85000" lnSpcReduction="20000"/>
          </a:bodyPr>
          <a:lstStyle/>
          <a:p>
            <a:r>
              <a:rPr lang="en-GB" dirty="0"/>
              <a:t>Phonics </a:t>
            </a:r>
            <a:endParaRPr lang="en-GB"/>
          </a:p>
          <a:p>
            <a:r>
              <a:rPr lang="en-GB" dirty="0"/>
              <a:t>Segmenting </a:t>
            </a:r>
            <a:endParaRPr lang="en-GB" dirty="0">
              <a:cs typeface="Calibri"/>
            </a:endParaRPr>
          </a:p>
          <a:p>
            <a:r>
              <a:rPr lang="en-GB" dirty="0"/>
              <a:t>Word roots and families</a:t>
            </a:r>
            <a:endParaRPr lang="en-GB" dirty="0">
              <a:cs typeface="Calibri"/>
            </a:endParaRPr>
          </a:p>
          <a:p>
            <a:r>
              <a:rPr lang="en-GB" dirty="0"/>
              <a:t>Grammar, sentence structure and punctuation</a:t>
            </a:r>
            <a:endParaRPr lang="en-GB" dirty="0">
              <a:cs typeface="Calibri"/>
            </a:endParaRPr>
          </a:p>
          <a:p>
            <a:r>
              <a:rPr lang="en-GB" dirty="0"/>
              <a:t>Text structure and organisation</a:t>
            </a:r>
            <a:endParaRPr lang="en-GB" dirty="0">
              <a:cs typeface="Calibri"/>
            </a:endParaRPr>
          </a:p>
          <a:p>
            <a:r>
              <a:rPr lang="en-GB" dirty="0"/>
              <a:t>Skimming and scanning</a:t>
            </a:r>
            <a:endParaRPr lang="en-GB" dirty="0">
              <a:cs typeface="Calibri"/>
            </a:endParaRPr>
          </a:p>
          <a:p>
            <a:r>
              <a:rPr lang="en-GB" dirty="0"/>
              <a:t>Prior knowledge of content and context</a:t>
            </a:r>
            <a:endParaRPr lang="en-GB" dirty="0">
              <a:cs typeface="Calibri"/>
            </a:endParaRPr>
          </a:p>
          <a:p>
            <a:r>
              <a:rPr lang="en-GB" dirty="0"/>
              <a:t>Deduction and inference</a:t>
            </a:r>
            <a:endParaRPr lang="en-GB" dirty="0">
              <a:cs typeface="Calibri"/>
            </a:endParaRPr>
          </a:p>
          <a:p>
            <a:r>
              <a:rPr lang="en-GB" dirty="0">
                <a:cs typeface="Calibri"/>
              </a:rPr>
              <a:t>Others from your research?</a:t>
            </a:r>
          </a:p>
        </p:txBody>
      </p:sp>
    </p:spTree>
    <p:extLst>
      <p:ext uri="{BB962C8B-B14F-4D97-AF65-F5344CB8AC3E}">
        <p14:creationId xmlns:p14="http://schemas.microsoft.com/office/powerpoint/2010/main" val="2887229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Dysgu</a:t>
            </a:r>
            <a:r>
              <a:rPr lang="en-GB"/>
              <a:t> </a:t>
            </a:r>
            <a:r>
              <a:rPr lang="en-GB" err="1"/>
              <a:t>darllen</a:t>
            </a:r>
            <a:br>
              <a:rPr lang="en-GB"/>
            </a:br>
            <a:r>
              <a:rPr lang="en-GB"/>
              <a:t>Learning to read</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fontScale="92500" lnSpcReduction="20000"/>
          </a:bodyPr>
          <a:lstStyle/>
          <a:p>
            <a:r>
              <a:rPr lang="en-GB" err="1"/>
              <a:t>Ydych</a:t>
            </a:r>
            <a:r>
              <a:rPr lang="en-GB"/>
              <a:t> </a:t>
            </a:r>
            <a:r>
              <a:rPr lang="en-GB" err="1"/>
              <a:t>chi'n</a:t>
            </a:r>
            <a:r>
              <a:rPr lang="en-GB"/>
              <a:t> </a:t>
            </a:r>
            <a:r>
              <a:rPr lang="en-GB" err="1"/>
              <a:t>cofio</a:t>
            </a:r>
            <a:r>
              <a:rPr lang="en-GB"/>
              <a:t> </a:t>
            </a:r>
            <a:r>
              <a:rPr lang="en-GB" err="1"/>
              <a:t>cael</a:t>
            </a:r>
            <a:r>
              <a:rPr lang="en-GB"/>
              <a:t> </a:t>
            </a:r>
            <a:r>
              <a:rPr lang="en-GB" err="1"/>
              <a:t>eich</a:t>
            </a:r>
            <a:r>
              <a:rPr lang="en-GB"/>
              <a:t> </a:t>
            </a:r>
            <a:r>
              <a:rPr lang="en-GB" err="1"/>
              <a:t>dysgu</a:t>
            </a:r>
            <a:r>
              <a:rPr lang="en-GB"/>
              <a:t> </a:t>
            </a:r>
            <a:r>
              <a:rPr lang="en-GB" err="1"/>
              <a:t>i</a:t>
            </a:r>
            <a:r>
              <a:rPr lang="en-GB"/>
              <a:t> </a:t>
            </a:r>
            <a:r>
              <a:rPr lang="en-GB" err="1"/>
              <a:t>ddarllen</a:t>
            </a:r>
            <a:r>
              <a:rPr lang="en-GB"/>
              <a:t>?</a:t>
            </a:r>
          </a:p>
          <a:p>
            <a:r>
              <a:rPr lang="en-GB"/>
              <a:t>Beth </a:t>
            </a:r>
            <a:r>
              <a:rPr lang="en-GB" err="1"/>
              <a:t>ydych</a:t>
            </a:r>
            <a:r>
              <a:rPr lang="en-GB"/>
              <a:t> </a:t>
            </a:r>
            <a:r>
              <a:rPr lang="en-GB" err="1"/>
              <a:t>chi'n</a:t>
            </a:r>
            <a:r>
              <a:rPr lang="en-GB"/>
              <a:t> </a:t>
            </a:r>
            <a:r>
              <a:rPr lang="en-GB" err="1"/>
              <a:t>ei</a:t>
            </a:r>
            <a:r>
              <a:rPr lang="en-GB"/>
              <a:t> gofio?</a:t>
            </a:r>
          </a:p>
          <a:p>
            <a:r>
              <a:rPr lang="en-GB" err="1"/>
              <a:t>Oedd</a:t>
            </a:r>
            <a:r>
              <a:rPr lang="en-GB"/>
              <a:t> </a:t>
            </a:r>
            <a:r>
              <a:rPr lang="en-GB" err="1"/>
              <a:t>rhiant</a:t>
            </a:r>
            <a:r>
              <a:rPr lang="en-GB"/>
              <a:t>/</a:t>
            </a:r>
            <a:r>
              <a:rPr lang="en-GB" err="1"/>
              <a:t>gofalwr</a:t>
            </a:r>
            <a:r>
              <a:rPr lang="en-GB"/>
              <a:t> </a:t>
            </a:r>
            <a:r>
              <a:rPr lang="en-GB" err="1"/>
              <a:t>yn</a:t>
            </a:r>
            <a:r>
              <a:rPr lang="en-GB"/>
              <a:t> </a:t>
            </a:r>
            <a:r>
              <a:rPr lang="en-GB" err="1"/>
              <a:t>darllen</a:t>
            </a:r>
            <a:r>
              <a:rPr lang="en-GB"/>
              <a:t> </a:t>
            </a:r>
            <a:r>
              <a:rPr lang="en-GB" err="1"/>
              <a:t>i</a:t>
            </a:r>
            <a:r>
              <a:rPr lang="en-GB"/>
              <a:t> chi?</a:t>
            </a:r>
          </a:p>
          <a:p>
            <a:r>
              <a:rPr lang="en-GB" err="1"/>
              <a:t>Oeddech</a:t>
            </a:r>
            <a:r>
              <a:rPr lang="en-GB"/>
              <a:t> </a:t>
            </a:r>
            <a:r>
              <a:rPr lang="en-GB" err="1"/>
              <a:t>chi’n</a:t>
            </a:r>
            <a:r>
              <a:rPr lang="en-GB"/>
              <a:t> </a:t>
            </a:r>
            <a:r>
              <a:rPr lang="en-GB" err="1"/>
              <a:t>cael</a:t>
            </a:r>
            <a:r>
              <a:rPr lang="en-GB"/>
              <a:t> </a:t>
            </a:r>
            <a:r>
              <a:rPr lang="en-GB" err="1"/>
              <a:t>eich</a:t>
            </a:r>
            <a:r>
              <a:rPr lang="en-GB"/>
              <a:t> </a:t>
            </a:r>
            <a:r>
              <a:rPr lang="en-GB" err="1"/>
              <a:t>gorfodi</a:t>
            </a:r>
            <a:r>
              <a:rPr lang="en-GB"/>
              <a:t> </a:t>
            </a:r>
            <a:r>
              <a:rPr lang="en-GB" err="1"/>
              <a:t>i</a:t>
            </a:r>
            <a:r>
              <a:rPr lang="en-GB"/>
              <a:t> </a:t>
            </a:r>
            <a:r>
              <a:rPr lang="en-GB" err="1"/>
              <a:t>ddarllen</a:t>
            </a:r>
            <a:r>
              <a:rPr lang="en-GB"/>
              <a:t>?</a:t>
            </a:r>
          </a:p>
          <a:p>
            <a:r>
              <a:rPr lang="en-GB" err="1"/>
              <a:t>Oeddech</a:t>
            </a:r>
            <a:r>
              <a:rPr lang="en-GB"/>
              <a:t> chi EISIAU </a:t>
            </a:r>
            <a:r>
              <a:rPr lang="en-GB" err="1"/>
              <a:t>darllen</a:t>
            </a:r>
            <a:r>
              <a:rPr lang="en-GB"/>
              <a:t>?</a:t>
            </a:r>
          </a:p>
          <a:p>
            <a:r>
              <a:rPr lang="en-GB" err="1"/>
              <a:t>Trafodwch</a:t>
            </a:r>
            <a:r>
              <a:rPr lang="en-GB"/>
              <a:t> gyda </a:t>
            </a:r>
            <a:r>
              <a:rPr lang="en-GB" err="1"/>
              <a:t>phartner</a:t>
            </a:r>
            <a:r>
              <a:rPr lang="en-GB"/>
              <a:t>.</a:t>
            </a:r>
          </a:p>
          <a:p>
            <a:r>
              <a:rPr lang="en-GB"/>
              <a:t>Sut </a:t>
            </a:r>
            <a:r>
              <a:rPr lang="en-GB" err="1"/>
              <a:t>wnaethoch</a:t>
            </a:r>
            <a:r>
              <a:rPr lang="en-GB"/>
              <a:t> chi </a:t>
            </a:r>
            <a:r>
              <a:rPr lang="en-GB" err="1"/>
              <a:t>ddysgu</a:t>
            </a:r>
            <a:r>
              <a:rPr lang="en-GB"/>
              <a:t>?</a:t>
            </a:r>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fontScale="92500" lnSpcReduction="20000"/>
          </a:bodyPr>
          <a:lstStyle/>
          <a:p>
            <a:r>
              <a:rPr lang="en-GB"/>
              <a:t>Do you remember being taught to read?</a:t>
            </a:r>
          </a:p>
          <a:p>
            <a:r>
              <a:rPr lang="en-GB"/>
              <a:t>What do you remember?</a:t>
            </a:r>
          </a:p>
          <a:p>
            <a:r>
              <a:rPr lang="en-GB"/>
              <a:t>Were you read to by a parent/carer?</a:t>
            </a:r>
          </a:p>
          <a:p>
            <a:r>
              <a:rPr lang="en-GB"/>
              <a:t>Were you forced to read? </a:t>
            </a:r>
          </a:p>
          <a:p>
            <a:r>
              <a:rPr lang="en-GB"/>
              <a:t>Did you WANT to read?</a:t>
            </a:r>
          </a:p>
          <a:p>
            <a:r>
              <a:rPr lang="en-GB"/>
              <a:t>Discuss with partner.</a:t>
            </a:r>
          </a:p>
          <a:p>
            <a:r>
              <a:rPr lang="en-GB"/>
              <a:t>How did you learn?</a:t>
            </a:r>
          </a:p>
        </p:txBody>
      </p:sp>
      <p:pic>
        <p:nvPicPr>
          <p:cNvPr id="6" name="Picture 5" descr="A cartoon of a child reading a book&#10;&#10;Description automatically generated">
            <a:extLst>
              <a:ext uri="{FF2B5EF4-FFF2-40B4-BE49-F238E27FC236}">
                <a16:creationId xmlns:a16="http://schemas.microsoft.com/office/drawing/2014/main" id="{A3B86516-7230-8CEF-30B5-484208516F6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35204" y="5250661"/>
            <a:ext cx="1735860" cy="1584055"/>
          </a:xfrm>
          <a:prstGeom prst="rect">
            <a:avLst/>
          </a:prstGeom>
        </p:spPr>
      </p:pic>
    </p:spTree>
    <p:extLst>
      <p:ext uri="{BB962C8B-B14F-4D97-AF65-F5344CB8AC3E}">
        <p14:creationId xmlns:p14="http://schemas.microsoft.com/office/powerpoint/2010/main" val="2883192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Dysgu</a:t>
            </a:r>
            <a:r>
              <a:rPr lang="en-GB"/>
              <a:t> </a:t>
            </a:r>
            <a:r>
              <a:rPr lang="en-GB" err="1"/>
              <a:t>darllen</a:t>
            </a:r>
            <a:br>
              <a:rPr lang="en-GB"/>
            </a:br>
            <a:r>
              <a:rPr lang="en-GB"/>
              <a:t>Learning to read</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lnSpcReduction="10000"/>
          </a:bodyPr>
          <a:lstStyle/>
          <a:p>
            <a:r>
              <a:rPr lang="en-GB" err="1"/>
              <a:t>Rhowch</a:t>
            </a:r>
            <a:r>
              <a:rPr lang="en-GB"/>
              <a:t> </a:t>
            </a:r>
            <a:r>
              <a:rPr lang="en-GB" err="1"/>
              <a:t>eich</a:t>
            </a:r>
            <a:r>
              <a:rPr lang="en-GB"/>
              <a:t> </a:t>
            </a:r>
            <a:r>
              <a:rPr lang="en-GB" err="1"/>
              <a:t>hun</a:t>
            </a:r>
            <a:r>
              <a:rPr lang="en-GB"/>
              <a:t> </a:t>
            </a:r>
            <a:r>
              <a:rPr lang="en-GB" err="1"/>
              <a:t>mewn</a:t>
            </a:r>
            <a:r>
              <a:rPr lang="en-GB"/>
              <a:t> </a:t>
            </a:r>
            <a:r>
              <a:rPr lang="en-GB" err="1"/>
              <a:t>sefyllfa</a:t>
            </a:r>
            <a:r>
              <a:rPr lang="en-GB"/>
              <a:t> </a:t>
            </a:r>
            <a:r>
              <a:rPr lang="en-GB" err="1"/>
              <a:t>rhywun</a:t>
            </a:r>
            <a:r>
              <a:rPr lang="en-GB"/>
              <a:t> </a:t>
            </a:r>
            <a:r>
              <a:rPr lang="en-GB" err="1"/>
              <a:t>nad</a:t>
            </a:r>
            <a:r>
              <a:rPr lang="en-GB"/>
              <a:t> </a:t>
            </a:r>
            <a:r>
              <a:rPr lang="en-GB" err="1"/>
              <a:t>yw</a:t>
            </a:r>
            <a:r>
              <a:rPr lang="en-GB"/>
              <a:t> </a:t>
            </a:r>
            <a:r>
              <a:rPr lang="en-GB" err="1"/>
              <a:t>erioed</a:t>
            </a:r>
            <a:r>
              <a:rPr lang="en-GB"/>
              <a:t> </a:t>
            </a:r>
            <a:r>
              <a:rPr lang="en-GB" err="1"/>
              <a:t>wedi</a:t>
            </a:r>
            <a:r>
              <a:rPr lang="en-GB"/>
              <a:t> </a:t>
            </a:r>
            <a:r>
              <a:rPr lang="en-GB" err="1"/>
              <a:t>cael</a:t>
            </a:r>
            <a:r>
              <a:rPr lang="en-GB"/>
              <a:t> </a:t>
            </a:r>
            <a:r>
              <a:rPr lang="en-GB" err="1"/>
              <a:t>ei</a:t>
            </a:r>
            <a:r>
              <a:rPr lang="en-GB"/>
              <a:t> </a:t>
            </a:r>
            <a:r>
              <a:rPr lang="en-GB" err="1"/>
              <a:t>ddarllen</a:t>
            </a:r>
            <a:r>
              <a:rPr lang="en-GB"/>
              <a:t> </a:t>
            </a:r>
            <a:r>
              <a:rPr lang="en-GB" err="1"/>
              <a:t>cyn</a:t>
            </a:r>
            <a:r>
              <a:rPr lang="en-GB"/>
              <a:t> </a:t>
            </a:r>
            <a:r>
              <a:rPr lang="en-GB" err="1"/>
              <a:t>dechrau</a:t>
            </a:r>
            <a:r>
              <a:rPr lang="en-GB"/>
              <a:t> </a:t>
            </a:r>
            <a:r>
              <a:rPr lang="en-GB" err="1"/>
              <a:t>yn</a:t>
            </a:r>
            <a:r>
              <a:rPr lang="en-GB"/>
              <a:t> </a:t>
            </a:r>
            <a:r>
              <a:rPr lang="en-GB" err="1"/>
              <a:t>yr</a:t>
            </a:r>
            <a:r>
              <a:rPr lang="en-GB"/>
              <a:t> </a:t>
            </a:r>
            <a:r>
              <a:rPr lang="en-GB" err="1"/>
              <a:t>ysgol</a:t>
            </a:r>
            <a:r>
              <a:rPr lang="en-GB"/>
              <a:t>?</a:t>
            </a:r>
          </a:p>
          <a:p>
            <a:r>
              <a:rPr lang="en-GB"/>
              <a:t>A </a:t>
            </a:r>
            <a:r>
              <a:rPr lang="en-GB" err="1"/>
              <a:t>fyddai</a:t>
            </a:r>
            <a:r>
              <a:rPr lang="en-GB"/>
              <a:t> </a:t>
            </a:r>
            <a:r>
              <a:rPr lang="en-GB" err="1"/>
              <a:t>hynny'n</a:t>
            </a:r>
            <a:r>
              <a:rPr lang="en-GB"/>
              <a:t> </a:t>
            </a:r>
            <a:r>
              <a:rPr lang="en-GB" err="1"/>
              <a:t>gwneud</a:t>
            </a:r>
            <a:r>
              <a:rPr lang="en-GB"/>
              <a:t> </a:t>
            </a:r>
            <a:r>
              <a:rPr lang="en-GB" err="1"/>
              <a:t>gwahaniaeth</a:t>
            </a:r>
            <a:r>
              <a:rPr lang="en-GB"/>
              <a:t> </a:t>
            </a:r>
            <a:r>
              <a:rPr lang="en-GB" err="1"/>
              <a:t>i'n</a:t>
            </a:r>
            <a:r>
              <a:rPr lang="en-GB"/>
              <a:t> </a:t>
            </a:r>
            <a:r>
              <a:rPr lang="en-GB" err="1"/>
              <a:t>hagwedd</a:t>
            </a:r>
            <a:r>
              <a:rPr lang="en-GB"/>
              <a:t> </a:t>
            </a:r>
            <a:r>
              <a:rPr lang="en-GB" err="1"/>
              <a:t>ar</a:t>
            </a:r>
            <a:r>
              <a:rPr lang="en-GB"/>
              <a:t> </a:t>
            </a:r>
            <a:r>
              <a:rPr lang="en-GB" err="1"/>
              <a:t>ddarllen</a:t>
            </a:r>
            <a:r>
              <a:rPr lang="en-GB"/>
              <a:t>?</a:t>
            </a:r>
          </a:p>
          <a:p>
            <a:r>
              <a:rPr lang="en-GB" err="1"/>
              <a:t>Trafodwch</a:t>
            </a:r>
            <a:r>
              <a:rPr lang="en-GB"/>
              <a:t> </a:t>
            </a:r>
            <a:r>
              <a:rPr lang="en-GB" err="1"/>
              <a:t>gyda'ch</a:t>
            </a:r>
            <a:r>
              <a:rPr lang="en-GB"/>
              <a:t> partner.</a:t>
            </a:r>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lnSpcReduction="10000"/>
          </a:bodyPr>
          <a:lstStyle/>
          <a:p>
            <a:r>
              <a:rPr lang="en-GB"/>
              <a:t>Put yourself in the position of someone who has never been read to before starting school?</a:t>
            </a:r>
          </a:p>
          <a:p>
            <a:r>
              <a:rPr lang="en-GB"/>
              <a:t>Would this make a difference to our attitude about reading?</a:t>
            </a:r>
          </a:p>
          <a:p>
            <a:r>
              <a:rPr lang="en-GB"/>
              <a:t>Discuss with partner.</a:t>
            </a:r>
          </a:p>
        </p:txBody>
      </p:sp>
      <p:pic>
        <p:nvPicPr>
          <p:cNvPr id="6" name="Picture 5" descr="A cartoon of a child reading a book&#10;&#10;Description automatically generated">
            <a:extLst>
              <a:ext uri="{FF2B5EF4-FFF2-40B4-BE49-F238E27FC236}">
                <a16:creationId xmlns:a16="http://schemas.microsoft.com/office/drawing/2014/main" id="{A3B86516-7230-8CEF-30B5-484208516F6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37786" y="178675"/>
            <a:ext cx="1735860" cy="1584055"/>
          </a:xfrm>
          <a:prstGeom prst="rect">
            <a:avLst/>
          </a:prstGeom>
        </p:spPr>
      </p:pic>
      <p:pic>
        <p:nvPicPr>
          <p:cNvPr id="7" name="Picture 6" descr="A cartoon of a person walking with a book falling off&#10;&#10;Description automatically generated">
            <a:extLst>
              <a:ext uri="{FF2B5EF4-FFF2-40B4-BE49-F238E27FC236}">
                <a16:creationId xmlns:a16="http://schemas.microsoft.com/office/drawing/2014/main" id="{ED6EB2FC-B37A-907D-318B-A32D5F931BE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1639" y="107396"/>
            <a:ext cx="2121024" cy="1624624"/>
          </a:xfrm>
          <a:prstGeom prst="rect">
            <a:avLst/>
          </a:prstGeom>
        </p:spPr>
      </p:pic>
    </p:spTree>
    <p:extLst>
      <p:ext uri="{BB962C8B-B14F-4D97-AF65-F5344CB8AC3E}">
        <p14:creationId xmlns:p14="http://schemas.microsoft.com/office/powerpoint/2010/main" val="1153613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Dysgu</a:t>
            </a:r>
            <a:r>
              <a:rPr lang="en-GB"/>
              <a:t> </a:t>
            </a:r>
            <a:r>
              <a:rPr lang="en-GB" err="1"/>
              <a:t>darllen</a:t>
            </a:r>
            <a:br>
              <a:rPr lang="en-GB"/>
            </a:br>
            <a:r>
              <a:rPr lang="en-GB"/>
              <a:t>Learning to read</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fontScale="92500" lnSpcReduction="20000"/>
          </a:bodyPr>
          <a:lstStyle/>
          <a:p>
            <a:r>
              <a:rPr lang="en-GB" err="1"/>
              <a:t>Ymwybyddiaeth</a:t>
            </a:r>
            <a:r>
              <a:rPr lang="en-GB"/>
              <a:t> </a:t>
            </a:r>
            <a:r>
              <a:rPr lang="en-GB" err="1"/>
              <a:t>ffonolegol</a:t>
            </a:r>
            <a:r>
              <a:rPr lang="en-GB"/>
              <a:t> - </a:t>
            </a:r>
            <a:r>
              <a:rPr lang="en-GB" err="1"/>
              <a:t>rhigymau</a:t>
            </a:r>
            <a:r>
              <a:rPr lang="en-GB"/>
              <a:t>, jingles, </a:t>
            </a:r>
            <a:r>
              <a:rPr lang="en-GB" err="1"/>
              <a:t>sillafau</a:t>
            </a:r>
            <a:endParaRPr lang="en-GB"/>
          </a:p>
          <a:p>
            <a:r>
              <a:rPr lang="en-GB" err="1"/>
              <a:t>Ffoneg</a:t>
            </a:r>
            <a:r>
              <a:rPr lang="en-GB"/>
              <a:t> – </a:t>
            </a:r>
            <a:r>
              <a:rPr lang="en-GB" err="1"/>
              <a:t>cydnabod</a:t>
            </a:r>
            <a:r>
              <a:rPr lang="en-GB"/>
              <a:t> </a:t>
            </a:r>
            <a:r>
              <a:rPr lang="en-GB" err="1"/>
              <a:t>siapiau</a:t>
            </a:r>
            <a:r>
              <a:rPr lang="en-GB"/>
              <a:t> a </a:t>
            </a:r>
            <a:r>
              <a:rPr lang="en-GB" err="1"/>
              <a:t>synau</a:t>
            </a:r>
            <a:r>
              <a:rPr lang="en-GB"/>
              <a:t> </a:t>
            </a:r>
            <a:r>
              <a:rPr lang="en-GB" err="1"/>
              <a:t>llythrennau</a:t>
            </a:r>
            <a:endParaRPr lang="en-GB"/>
          </a:p>
          <a:p>
            <a:r>
              <a:rPr lang="en-GB" err="1"/>
              <a:t>Cydnabod</a:t>
            </a:r>
            <a:r>
              <a:rPr lang="en-GB"/>
              <a:t> bod </a:t>
            </a:r>
            <a:r>
              <a:rPr lang="en-GB" err="1"/>
              <a:t>ystyr</a:t>
            </a:r>
            <a:r>
              <a:rPr lang="en-GB"/>
              <a:t> </a:t>
            </a:r>
            <a:r>
              <a:rPr lang="en-GB" err="1"/>
              <a:t>i</a:t>
            </a:r>
            <a:r>
              <a:rPr lang="en-GB"/>
              <a:t> </a:t>
            </a:r>
            <a:r>
              <a:rPr lang="en-GB" err="1"/>
              <a:t>symbolau</a:t>
            </a:r>
            <a:endParaRPr lang="en-GB"/>
          </a:p>
          <a:p>
            <a:r>
              <a:rPr lang="en-GB" err="1"/>
              <a:t>Geiriau</a:t>
            </a:r>
            <a:r>
              <a:rPr lang="en-GB"/>
              <a:t> </a:t>
            </a:r>
            <a:r>
              <a:rPr lang="en-GB" err="1"/>
              <a:t>amledd</a:t>
            </a:r>
            <a:r>
              <a:rPr lang="en-GB"/>
              <a:t> </a:t>
            </a:r>
            <a:r>
              <a:rPr lang="en-GB" err="1"/>
              <a:t>uchel</a:t>
            </a:r>
            <a:r>
              <a:rPr lang="en-GB"/>
              <a:t> </a:t>
            </a:r>
            <a:r>
              <a:rPr lang="en-GB" err="1"/>
              <a:t>trwy</a:t>
            </a:r>
            <a:r>
              <a:rPr lang="en-GB"/>
              <a:t> </a:t>
            </a:r>
            <a:r>
              <a:rPr lang="en-GB" err="1"/>
              <a:t>gyfarfyddiadau</a:t>
            </a:r>
            <a:r>
              <a:rPr lang="en-GB"/>
              <a:t> </a:t>
            </a:r>
            <a:r>
              <a:rPr lang="en-GB" err="1"/>
              <a:t>ailadroddydd</a:t>
            </a:r>
            <a:endParaRPr lang="en-GB"/>
          </a:p>
          <a:p>
            <a:r>
              <a:rPr lang="en-GB" err="1"/>
              <a:t>Darlleniad</a:t>
            </a:r>
            <a:r>
              <a:rPr lang="en-GB"/>
              <a:t> a </a:t>
            </a:r>
            <a:r>
              <a:rPr lang="en-GB" err="1"/>
              <a:t>rennir</a:t>
            </a:r>
            <a:r>
              <a:rPr lang="en-GB"/>
              <a:t> ac </a:t>
            </a:r>
            <a:r>
              <a:rPr lang="en-GB" err="1"/>
              <a:t>unigol</a:t>
            </a:r>
            <a:r>
              <a:rPr lang="en-GB"/>
              <a:t> </a:t>
            </a:r>
            <a:r>
              <a:rPr lang="en-GB" err="1"/>
              <a:t>e.e.</a:t>
            </a:r>
            <a:r>
              <a:rPr lang="en-GB"/>
              <a:t> </a:t>
            </a:r>
            <a:r>
              <a:rPr lang="en-GB" err="1"/>
              <a:t>Llyfrau</a:t>
            </a:r>
            <a:r>
              <a:rPr lang="en-GB"/>
              <a:t> </a:t>
            </a:r>
            <a:r>
              <a:rPr lang="en-GB" err="1"/>
              <a:t>Mawr</a:t>
            </a:r>
            <a:r>
              <a:rPr lang="en-GB"/>
              <a:t>, </a:t>
            </a:r>
            <a:r>
              <a:rPr lang="en-GB" err="1"/>
              <a:t>ysgrifennu</a:t>
            </a:r>
            <a:r>
              <a:rPr lang="en-GB"/>
              <a:t> </a:t>
            </a:r>
            <a:r>
              <a:rPr lang="en-GB" err="1"/>
              <a:t>eu</a:t>
            </a:r>
            <a:r>
              <a:rPr lang="en-GB"/>
              <a:t> </a:t>
            </a:r>
            <a:r>
              <a:rPr lang="en-GB" err="1"/>
              <a:t>hunain</a:t>
            </a:r>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fontScale="92500" lnSpcReduction="20000"/>
          </a:bodyPr>
          <a:lstStyle/>
          <a:p>
            <a:r>
              <a:rPr lang="en-GB"/>
              <a:t>Phonological awareness - rhymes, jingles, syllables</a:t>
            </a:r>
          </a:p>
          <a:p>
            <a:r>
              <a:rPr lang="en-GB"/>
              <a:t>Phonics – recognising letter shapes and sounds</a:t>
            </a:r>
          </a:p>
          <a:p>
            <a:r>
              <a:rPr lang="en-GB"/>
              <a:t>Recognising that symbols have meaning</a:t>
            </a:r>
          </a:p>
          <a:p>
            <a:r>
              <a:rPr lang="en-GB"/>
              <a:t>High frequency words through repeater encounters</a:t>
            </a:r>
          </a:p>
          <a:p>
            <a:r>
              <a:rPr lang="en-GB"/>
              <a:t>Shared and individual reading </a:t>
            </a:r>
            <a:r>
              <a:rPr lang="en-GB" err="1"/>
              <a:t>eg</a:t>
            </a:r>
            <a:r>
              <a:rPr lang="en-GB"/>
              <a:t> Big Books, own writing</a:t>
            </a:r>
          </a:p>
        </p:txBody>
      </p:sp>
      <p:pic>
        <p:nvPicPr>
          <p:cNvPr id="6" name="Picture 5" descr="A cartoon of a child reading a book&#10;&#10;Description automatically generated">
            <a:extLst>
              <a:ext uri="{FF2B5EF4-FFF2-40B4-BE49-F238E27FC236}">
                <a16:creationId xmlns:a16="http://schemas.microsoft.com/office/drawing/2014/main" id="{A3B86516-7230-8CEF-30B5-484208516F6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37786" y="178675"/>
            <a:ext cx="1735860" cy="1584055"/>
          </a:xfrm>
          <a:prstGeom prst="rect">
            <a:avLst/>
          </a:prstGeom>
        </p:spPr>
      </p:pic>
      <p:pic>
        <p:nvPicPr>
          <p:cNvPr id="7" name="Picture 6" descr="A cartoon of a person walking with a book falling off&#10;&#10;Description automatically generated">
            <a:extLst>
              <a:ext uri="{FF2B5EF4-FFF2-40B4-BE49-F238E27FC236}">
                <a16:creationId xmlns:a16="http://schemas.microsoft.com/office/drawing/2014/main" id="{ED6EB2FC-B37A-907D-318B-A32D5F931BE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1639" y="107396"/>
            <a:ext cx="2121024" cy="1624624"/>
          </a:xfrm>
          <a:prstGeom prst="rect">
            <a:avLst/>
          </a:prstGeom>
        </p:spPr>
      </p:pic>
    </p:spTree>
    <p:extLst>
      <p:ext uri="{BB962C8B-B14F-4D97-AF65-F5344CB8AC3E}">
        <p14:creationId xmlns:p14="http://schemas.microsoft.com/office/powerpoint/2010/main" val="3351026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Dysgu</a:t>
            </a:r>
            <a:r>
              <a:rPr lang="en-GB"/>
              <a:t> </a:t>
            </a:r>
            <a:r>
              <a:rPr lang="en-GB" err="1"/>
              <a:t>darllen</a:t>
            </a:r>
            <a:br>
              <a:rPr lang="en-GB"/>
            </a:br>
            <a:r>
              <a:rPr lang="en-GB"/>
              <a:t>Learning to read</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lnSpcReduction="10000"/>
          </a:bodyPr>
          <a:lstStyle/>
          <a:p>
            <a:r>
              <a:rPr lang="en-GB" err="1"/>
              <a:t>Darllen</a:t>
            </a:r>
            <a:r>
              <a:rPr lang="en-GB"/>
              <a:t> </a:t>
            </a:r>
            <a:r>
              <a:rPr lang="en-GB" err="1"/>
              <a:t>grŵp</a:t>
            </a:r>
            <a:r>
              <a:rPr lang="en-GB"/>
              <a:t> – </a:t>
            </a:r>
            <a:r>
              <a:rPr lang="en-GB" err="1"/>
              <a:t>cymryd</a:t>
            </a:r>
            <a:r>
              <a:rPr lang="en-GB"/>
              <a:t> </a:t>
            </a:r>
            <a:r>
              <a:rPr lang="en-GB" err="1"/>
              <a:t>eu</a:t>
            </a:r>
            <a:r>
              <a:rPr lang="en-GB"/>
              <a:t> </a:t>
            </a:r>
            <a:r>
              <a:rPr lang="en-GB" err="1"/>
              <a:t>tro</a:t>
            </a:r>
            <a:r>
              <a:rPr lang="en-GB"/>
              <a:t> </a:t>
            </a:r>
            <a:r>
              <a:rPr lang="en-GB" err="1"/>
              <a:t>i</a:t>
            </a:r>
            <a:r>
              <a:rPr lang="en-GB"/>
              <a:t> </a:t>
            </a:r>
            <a:r>
              <a:rPr lang="en-GB" err="1"/>
              <a:t>ddarllen</a:t>
            </a:r>
            <a:r>
              <a:rPr lang="en-GB"/>
              <a:t> </a:t>
            </a:r>
            <a:r>
              <a:rPr lang="en-GB" err="1"/>
              <a:t>yn</a:t>
            </a:r>
            <a:r>
              <a:rPr lang="en-GB"/>
              <a:t> </a:t>
            </a:r>
            <a:r>
              <a:rPr lang="en-GB" err="1"/>
              <a:t>uchel</a:t>
            </a:r>
            <a:endParaRPr lang="en-GB"/>
          </a:p>
          <a:p>
            <a:r>
              <a:rPr lang="en-GB" err="1"/>
              <a:t>Ymarfer</a:t>
            </a:r>
            <a:r>
              <a:rPr lang="en-GB"/>
              <a:t> </a:t>
            </a:r>
            <a:r>
              <a:rPr lang="en-GB" err="1"/>
              <a:t>darllen</a:t>
            </a:r>
            <a:r>
              <a:rPr lang="en-GB"/>
              <a:t> </a:t>
            </a:r>
            <a:r>
              <a:rPr lang="en-GB" err="1"/>
              <a:t>mwy</a:t>
            </a:r>
            <a:r>
              <a:rPr lang="en-GB"/>
              <a:t> nag </a:t>
            </a:r>
            <a:r>
              <a:rPr lang="en-GB" err="1"/>
              <a:t>addysgu</a:t>
            </a:r>
            <a:r>
              <a:rPr lang="en-GB"/>
              <a:t> </a:t>
            </a:r>
            <a:r>
              <a:rPr lang="en-GB" err="1"/>
              <a:t>darllen</a:t>
            </a:r>
            <a:endParaRPr lang="en-GB"/>
          </a:p>
          <a:p>
            <a:r>
              <a:rPr lang="en-GB" err="1"/>
              <a:t>Darllen</a:t>
            </a:r>
            <a:r>
              <a:rPr lang="en-GB"/>
              <a:t> </a:t>
            </a:r>
            <a:r>
              <a:rPr lang="en-GB" err="1"/>
              <a:t>tawel</a:t>
            </a:r>
            <a:endParaRPr lang="en-GB"/>
          </a:p>
          <a:p>
            <a:r>
              <a:rPr lang="en-GB" err="1"/>
              <a:t>Darlleniad</a:t>
            </a:r>
            <a:r>
              <a:rPr lang="en-GB"/>
              <a:t> </a:t>
            </a:r>
            <a:r>
              <a:rPr lang="en-GB" err="1"/>
              <a:t>unigol</a:t>
            </a:r>
            <a:endParaRPr lang="en-GB"/>
          </a:p>
          <a:p>
            <a:r>
              <a:rPr lang="en-GB" err="1"/>
              <a:t>Amser</a:t>
            </a:r>
            <a:r>
              <a:rPr lang="en-GB"/>
              <a:t> ERIC/PYD(</a:t>
            </a:r>
            <a:r>
              <a:rPr lang="en-GB" err="1"/>
              <a:t>Pawb</a:t>
            </a:r>
            <a:r>
              <a:rPr lang="en-GB"/>
              <a:t> </a:t>
            </a:r>
            <a:r>
              <a:rPr lang="en-GB" err="1"/>
              <a:t>yn</a:t>
            </a:r>
            <a:r>
              <a:rPr lang="en-GB"/>
              <a:t> </a:t>
            </a:r>
            <a:r>
              <a:rPr lang="en-GB" err="1"/>
              <a:t>Darllen</a:t>
            </a:r>
            <a:r>
              <a:rPr lang="en-GB"/>
              <a:t>)</a:t>
            </a:r>
          </a:p>
          <a:p>
            <a:r>
              <a:rPr lang="en-GB" err="1"/>
              <a:t>Datblygu</a:t>
            </a:r>
            <a:r>
              <a:rPr lang="en-GB"/>
              <a:t> </a:t>
            </a:r>
            <a:r>
              <a:rPr lang="en-GB" err="1"/>
              <a:t>sgiliau</a:t>
            </a:r>
            <a:r>
              <a:rPr lang="en-GB"/>
              <a:t> </a:t>
            </a:r>
            <a:r>
              <a:rPr lang="en-GB" err="1"/>
              <a:t>deall</a:t>
            </a:r>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vert="horz" lIns="91440" tIns="45720" rIns="91440" bIns="45720" rtlCol="0" anchor="t">
            <a:normAutofit lnSpcReduction="10000"/>
          </a:bodyPr>
          <a:lstStyle/>
          <a:p>
            <a:r>
              <a:rPr lang="en-GB"/>
              <a:t>Group reading – taking turns to read aloud</a:t>
            </a:r>
          </a:p>
          <a:p>
            <a:r>
              <a:rPr lang="en-GB"/>
              <a:t>Practising reading more than teaching reading</a:t>
            </a:r>
          </a:p>
          <a:p>
            <a:r>
              <a:rPr lang="en-GB"/>
              <a:t>Silent reading</a:t>
            </a:r>
          </a:p>
          <a:p>
            <a:r>
              <a:rPr lang="en-GB"/>
              <a:t>Individual reading</a:t>
            </a:r>
          </a:p>
          <a:p>
            <a:r>
              <a:rPr lang="en-GB"/>
              <a:t>ERIC time (Everyone Reading in Class)</a:t>
            </a:r>
          </a:p>
          <a:p>
            <a:r>
              <a:rPr lang="en-GB"/>
              <a:t>Developing comprehension skills</a:t>
            </a:r>
          </a:p>
        </p:txBody>
      </p:sp>
      <p:pic>
        <p:nvPicPr>
          <p:cNvPr id="6" name="Picture 5" descr="A cartoon of a child reading a book&#10;&#10;Description automatically generated">
            <a:extLst>
              <a:ext uri="{FF2B5EF4-FFF2-40B4-BE49-F238E27FC236}">
                <a16:creationId xmlns:a16="http://schemas.microsoft.com/office/drawing/2014/main" id="{A3B86516-7230-8CEF-30B5-484208516F6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37786" y="178675"/>
            <a:ext cx="1735860" cy="1584055"/>
          </a:xfrm>
          <a:prstGeom prst="rect">
            <a:avLst/>
          </a:prstGeom>
        </p:spPr>
      </p:pic>
      <p:pic>
        <p:nvPicPr>
          <p:cNvPr id="7" name="Picture 6" descr="A cartoon of a person walking with a book falling off&#10;&#10;Description automatically generated">
            <a:extLst>
              <a:ext uri="{FF2B5EF4-FFF2-40B4-BE49-F238E27FC236}">
                <a16:creationId xmlns:a16="http://schemas.microsoft.com/office/drawing/2014/main" id="{ED6EB2FC-B37A-907D-318B-A32D5F931BE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1639" y="107396"/>
            <a:ext cx="2121024" cy="1624624"/>
          </a:xfrm>
          <a:prstGeom prst="rect">
            <a:avLst/>
          </a:prstGeom>
        </p:spPr>
      </p:pic>
    </p:spTree>
    <p:extLst>
      <p:ext uri="{BB962C8B-B14F-4D97-AF65-F5344CB8AC3E}">
        <p14:creationId xmlns:p14="http://schemas.microsoft.com/office/powerpoint/2010/main" val="2667144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Uwch</a:t>
            </a:r>
            <a:r>
              <a:rPr lang="en-GB"/>
              <a:t> </a:t>
            </a:r>
            <a:r>
              <a:rPr lang="en-GB" err="1"/>
              <a:t>sgiliau</a:t>
            </a:r>
            <a:r>
              <a:rPr lang="en-GB"/>
              <a:t> </a:t>
            </a:r>
            <a:r>
              <a:rPr lang="en-GB" err="1"/>
              <a:t>darllen</a:t>
            </a:r>
            <a:br>
              <a:rPr lang="en-GB"/>
            </a:br>
            <a:r>
              <a:rPr lang="en-GB"/>
              <a:t>Higher order reading skills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lnSpcReduction="10000"/>
          </a:bodyPr>
          <a:lstStyle/>
          <a:p>
            <a:r>
              <a:rPr lang="en-GB" err="1"/>
              <a:t>Meddyliwch</a:t>
            </a:r>
            <a:r>
              <a:rPr lang="en-GB"/>
              <a:t> </a:t>
            </a:r>
            <a:r>
              <a:rPr lang="en-GB" err="1"/>
              <a:t>yn</a:t>
            </a:r>
            <a:r>
              <a:rPr lang="en-GB"/>
              <a:t> </a:t>
            </a:r>
            <a:r>
              <a:rPr lang="en-GB" err="1"/>
              <a:t>ôl</a:t>
            </a:r>
            <a:r>
              <a:rPr lang="en-GB"/>
              <a:t> </a:t>
            </a:r>
            <a:r>
              <a:rPr lang="en-GB" err="1"/>
              <a:t>i'ch</a:t>
            </a:r>
            <a:r>
              <a:rPr lang="en-GB"/>
              <a:t> </a:t>
            </a:r>
            <a:r>
              <a:rPr lang="en-GB" err="1"/>
              <a:t>dyddiau</a:t>
            </a:r>
            <a:r>
              <a:rPr lang="en-GB"/>
              <a:t> </a:t>
            </a:r>
            <a:r>
              <a:rPr lang="en-GB" err="1"/>
              <a:t>ysgol</a:t>
            </a:r>
            <a:r>
              <a:rPr lang="en-GB"/>
              <a:t> </a:t>
            </a:r>
            <a:r>
              <a:rPr lang="en-GB" err="1"/>
              <a:t>eich</a:t>
            </a:r>
            <a:r>
              <a:rPr lang="en-GB"/>
              <a:t> </a:t>
            </a:r>
            <a:r>
              <a:rPr lang="en-GB" err="1"/>
              <a:t>hun</a:t>
            </a:r>
            <a:r>
              <a:rPr lang="en-GB"/>
              <a:t> – </a:t>
            </a:r>
            <a:r>
              <a:rPr lang="en-GB" err="1"/>
              <a:t>beth</a:t>
            </a:r>
            <a:r>
              <a:rPr lang="en-GB"/>
              <a:t> </a:t>
            </a:r>
            <a:r>
              <a:rPr lang="en-GB" err="1"/>
              <a:t>mae</a:t>
            </a:r>
            <a:r>
              <a:rPr lang="en-GB"/>
              <a:t> </a:t>
            </a:r>
            <a:r>
              <a:rPr lang="en-GB" err="1"/>
              <a:t>deall</a:t>
            </a:r>
            <a:r>
              <a:rPr lang="en-GB"/>
              <a:t> </a:t>
            </a:r>
            <a:r>
              <a:rPr lang="en-GB" err="1"/>
              <a:t>yn</a:t>
            </a:r>
            <a:r>
              <a:rPr lang="en-GB"/>
              <a:t> </a:t>
            </a:r>
            <a:r>
              <a:rPr lang="en-GB" err="1"/>
              <a:t>ei</a:t>
            </a:r>
            <a:r>
              <a:rPr lang="en-GB"/>
              <a:t> </a:t>
            </a:r>
            <a:r>
              <a:rPr lang="en-GB" err="1"/>
              <a:t>olygu</a:t>
            </a:r>
            <a:r>
              <a:rPr lang="en-GB"/>
              <a:t> </a:t>
            </a:r>
            <a:r>
              <a:rPr lang="en-GB" err="1"/>
              <a:t>i</a:t>
            </a:r>
            <a:r>
              <a:rPr lang="en-GB"/>
              <a:t> chi?</a:t>
            </a:r>
          </a:p>
          <a:p>
            <a:r>
              <a:rPr lang="en-GB" err="1"/>
              <a:t>Darllen</a:t>
            </a:r>
            <a:r>
              <a:rPr lang="en-GB"/>
              <a:t> am </a:t>
            </a:r>
            <a:r>
              <a:rPr lang="en-GB" err="1"/>
              <a:t>ystyr</a:t>
            </a:r>
            <a:r>
              <a:rPr lang="en-GB"/>
              <a:t> – </a:t>
            </a:r>
            <a:r>
              <a:rPr lang="en-GB" err="1"/>
              <a:t>adnabod</a:t>
            </a:r>
            <a:r>
              <a:rPr lang="en-GB"/>
              <a:t> </a:t>
            </a:r>
            <a:r>
              <a:rPr lang="en-GB" err="1"/>
              <a:t>yn</a:t>
            </a:r>
            <a:r>
              <a:rPr lang="en-GB"/>
              <a:t> </a:t>
            </a:r>
            <a:r>
              <a:rPr lang="en-GB" err="1"/>
              <a:t>gywir</a:t>
            </a:r>
            <a:r>
              <a:rPr lang="en-GB"/>
              <a:t> y </a:t>
            </a:r>
            <a:r>
              <a:rPr lang="en-GB" err="1"/>
              <a:t>prif</a:t>
            </a:r>
            <a:r>
              <a:rPr lang="en-GB"/>
              <a:t> </a:t>
            </a:r>
            <a:r>
              <a:rPr lang="en-GB" err="1"/>
              <a:t>syniadau</a:t>
            </a:r>
            <a:r>
              <a:rPr lang="en-GB"/>
              <a:t> a </a:t>
            </a:r>
            <a:r>
              <a:rPr lang="en-GB" err="1"/>
              <a:t>gwybodaeth</a:t>
            </a:r>
            <a:r>
              <a:rPr lang="en-GB"/>
              <a:t> </a:t>
            </a:r>
            <a:r>
              <a:rPr lang="en-GB" err="1"/>
              <a:t>allweddol</a:t>
            </a:r>
            <a:endParaRPr lang="en-GB"/>
          </a:p>
          <a:p>
            <a:r>
              <a:rPr lang="en-GB" err="1"/>
              <a:t>Annog</a:t>
            </a:r>
            <a:r>
              <a:rPr lang="en-GB"/>
              <a:t> </a:t>
            </a:r>
            <a:r>
              <a:rPr lang="en-GB" err="1"/>
              <a:t>sgiliau</a:t>
            </a:r>
            <a:r>
              <a:rPr lang="en-GB"/>
              <a:t> </a:t>
            </a:r>
            <a:r>
              <a:rPr lang="en-GB" err="1"/>
              <a:t>darllen</a:t>
            </a:r>
            <a:r>
              <a:rPr lang="en-GB"/>
              <a:t> </a:t>
            </a:r>
            <a:r>
              <a:rPr lang="en-GB" err="1"/>
              <a:t>trefn</a:t>
            </a:r>
            <a:r>
              <a:rPr lang="en-GB"/>
              <a:t> </a:t>
            </a:r>
            <a:r>
              <a:rPr lang="en-GB" err="1"/>
              <a:t>uwch</a:t>
            </a:r>
            <a:endParaRPr lang="en-GB"/>
          </a:p>
          <a:p>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lnSpcReduction="10000"/>
          </a:bodyPr>
          <a:lstStyle/>
          <a:p>
            <a:r>
              <a:rPr lang="en-GB"/>
              <a:t>Think back to your own school days – what does comprehension mean to you?</a:t>
            </a:r>
          </a:p>
          <a:p>
            <a:r>
              <a:rPr lang="en-GB"/>
              <a:t>Reading for meaning – accurate identification of main ideas and key information</a:t>
            </a:r>
          </a:p>
          <a:p>
            <a:r>
              <a:rPr lang="en-GB"/>
              <a:t>Encourages higher order reading skills</a:t>
            </a:r>
          </a:p>
        </p:txBody>
      </p:sp>
      <p:pic>
        <p:nvPicPr>
          <p:cNvPr id="8" name="Picture 7" descr="A red curved arrow with a white background&#10;&#10;Description automatically generated">
            <a:extLst>
              <a:ext uri="{FF2B5EF4-FFF2-40B4-BE49-F238E27FC236}">
                <a16:creationId xmlns:a16="http://schemas.microsoft.com/office/drawing/2014/main" id="{135878FF-454C-4072-6D8D-A8F366E647B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96336" y="437277"/>
            <a:ext cx="1322835" cy="780290"/>
          </a:xfrm>
          <a:prstGeom prst="rect">
            <a:avLst/>
          </a:prstGeom>
        </p:spPr>
      </p:pic>
      <p:pic>
        <p:nvPicPr>
          <p:cNvPr id="9" name="Picture 8" descr="A red curved arrow with a white background&#10;&#10;Description automatically generated">
            <a:extLst>
              <a:ext uri="{FF2B5EF4-FFF2-40B4-BE49-F238E27FC236}">
                <a16:creationId xmlns:a16="http://schemas.microsoft.com/office/drawing/2014/main" id="{DD2A443A-853F-2199-9924-C70DCFEEE59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 y="540748"/>
            <a:ext cx="1322835" cy="780290"/>
          </a:xfrm>
          <a:prstGeom prst="rect">
            <a:avLst/>
          </a:prstGeom>
        </p:spPr>
      </p:pic>
    </p:spTree>
    <p:extLst>
      <p:ext uri="{BB962C8B-B14F-4D97-AF65-F5344CB8AC3E}">
        <p14:creationId xmlns:p14="http://schemas.microsoft.com/office/powerpoint/2010/main" val="6610282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Uwch</a:t>
            </a:r>
            <a:r>
              <a:rPr lang="en-GB"/>
              <a:t> </a:t>
            </a:r>
            <a:r>
              <a:rPr lang="en-GB" err="1"/>
              <a:t>sgiliau</a:t>
            </a:r>
            <a:r>
              <a:rPr lang="en-GB"/>
              <a:t> </a:t>
            </a:r>
            <a:r>
              <a:rPr lang="en-GB" err="1"/>
              <a:t>darllen</a:t>
            </a:r>
            <a:br>
              <a:rPr lang="en-GB"/>
            </a:br>
            <a:r>
              <a:rPr lang="en-GB"/>
              <a:t>Higher order reading skills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fontScale="77500" lnSpcReduction="20000"/>
          </a:bodyPr>
          <a:lstStyle/>
          <a:p>
            <a:r>
              <a:rPr lang="en-GB" err="1"/>
              <a:t>Cwestiynau</a:t>
            </a:r>
            <a:r>
              <a:rPr lang="en-GB"/>
              <a:t> </a:t>
            </a:r>
            <a:r>
              <a:rPr lang="en-GB" err="1"/>
              <a:t>llythrennol</a:t>
            </a:r>
            <a:r>
              <a:rPr lang="en-GB"/>
              <a:t>:</a:t>
            </a:r>
          </a:p>
          <a:p>
            <a:r>
              <a:rPr lang="en-GB"/>
              <a:t>Dim </a:t>
            </a:r>
            <a:r>
              <a:rPr lang="en-GB" err="1"/>
              <a:t>yn</a:t>
            </a:r>
            <a:r>
              <a:rPr lang="en-GB"/>
              <a:t> </a:t>
            </a:r>
            <a:r>
              <a:rPr lang="en-GB" err="1"/>
              <a:t>datblygu</a:t>
            </a:r>
            <a:r>
              <a:rPr lang="en-GB"/>
              <a:t> ‘</a:t>
            </a:r>
            <a:r>
              <a:rPr lang="en-GB" err="1"/>
              <a:t>uwch</a:t>
            </a:r>
            <a:r>
              <a:rPr lang="en-GB"/>
              <a:t> </a:t>
            </a:r>
            <a:r>
              <a:rPr lang="en-GB" err="1"/>
              <a:t>sgilau</a:t>
            </a:r>
            <a:r>
              <a:rPr lang="en-GB"/>
              <a:t> </a:t>
            </a:r>
            <a:r>
              <a:rPr lang="en-GB" err="1"/>
              <a:t>darllen</a:t>
            </a:r>
            <a:r>
              <a:rPr lang="en-GB"/>
              <a:t>' </a:t>
            </a:r>
            <a:r>
              <a:rPr lang="en-GB" err="1"/>
              <a:t>yn</a:t>
            </a:r>
            <a:r>
              <a:rPr lang="en-GB"/>
              <a:t> </a:t>
            </a:r>
            <a:r>
              <a:rPr lang="en-GB" err="1"/>
              <a:t>yr</a:t>
            </a:r>
            <a:r>
              <a:rPr lang="en-GB"/>
              <a:t> un </a:t>
            </a:r>
            <a:r>
              <a:rPr lang="en-GB" err="1"/>
              <a:t>modd</a:t>
            </a:r>
            <a:r>
              <a:rPr lang="en-GB"/>
              <a:t> â </a:t>
            </a:r>
            <a:r>
              <a:rPr lang="en-GB" err="1"/>
              <a:t>chwestiynau</a:t>
            </a:r>
            <a:r>
              <a:rPr lang="en-GB"/>
              <a:t> </a:t>
            </a:r>
            <a:r>
              <a:rPr lang="en-GB" err="1"/>
              <a:t>eraill</a:t>
            </a:r>
            <a:r>
              <a:rPr lang="en-GB"/>
              <a:t>, </a:t>
            </a:r>
            <a:r>
              <a:rPr lang="en-GB" err="1"/>
              <a:t>ond</a:t>
            </a:r>
            <a:r>
              <a:rPr lang="en-GB"/>
              <a:t> </a:t>
            </a:r>
            <a:r>
              <a:rPr lang="en-GB" err="1"/>
              <a:t>mae</a:t>
            </a:r>
            <a:r>
              <a:rPr lang="en-GB"/>
              <a:t> </a:t>
            </a:r>
            <a:r>
              <a:rPr lang="en-GB" err="1"/>
              <a:t>angen</a:t>
            </a:r>
            <a:r>
              <a:rPr lang="en-GB"/>
              <a:t> </a:t>
            </a:r>
            <a:r>
              <a:rPr lang="en-GB" err="1"/>
              <a:t>ymgysylltu</a:t>
            </a:r>
            <a:r>
              <a:rPr lang="en-GB"/>
              <a:t> </a:t>
            </a:r>
            <a:r>
              <a:rPr lang="en-GB" err="1"/>
              <a:t>â'r</a:t>
            </a:r>
            <a:r>
              <a:rPr lang="en-GB"/>
              <a:t> </a:t>
            </a:r>
            <a:r>
              <a:rPr lang="en-GB" err="1"/>
              <a:t>testun</a:t>
            </a:r>
            <a:r>
              <a:rPr lang="en-GB"/>
              <a:t> </a:t>
            </a:r>
            <a:r>
              <a:rPr lang="en-GB" err="1"/>
              <a:t>a'i</a:t>
            </a:r>
            <a:r>
              <a:rPr lang="en-GB"/>
              <a:t> </a:t>
            </a:r>
            <a:r>
              <a:rPr lang="en-GB" err="1"/>
              <a:t>ddeall</a:t>
            </a:r>
            <a:endParaRPr lang="en-GB"/>
          </a:p>
          <a:p>
            <a:r>
              <a:rPr lang="en-GB"/>
              <a:t>Ei </a:t>
            </a:r>
            <a:r>
              <a:rPr lang="en-GB" err="1"/>
              <a:t>gwneud</a:t>
            </a:r>
            <a:r>
              <a:rPr lang="en-GB"/>
              <a:t> </a:t>
            </a:r>
            <a:r>
              <a:rPr lang="en-GB" err="1"/>
              <a:t>yn</a:t>
            </a:r>
            <a:r>
              <a:rPr lang="en-GB"/>
              <a:t> </a:t>
            </a:r>
            <a:r>
              <a:rPr lang="en-GB" err="1"/>
              <a:t>ofynnol</a:t>
            </a:r>
            <a:r>
              <a:rPr lang="en-GB"/>
              <a:t> </a:t>
            </a:r>
            <a:r>
              <a:rPr lang="en-GB" err="1"/>
              <a:t>i</a:t>
            </a:r>
            <a:r>
              <a:rPr lang="en-GB"/>
              <a:t> </a:t>
            </a:r>
            <a:r>
              <a:rPr lang="en-GB" err="1"/>
              <a:t>ddisgyblion</a:t>
            </a:r>
            <a:r>
              <a:rPr lang="en-GB"/>
              <a:t> </a:t>
            </a:r>
            <a:r>
              <a:rPr lang="en-GB" err="1"/>
              <a:t>ddod</a:t>
            </a:r>
            <a:r>
              <a:rPr lang="en-GB"/>
              <a:t> o </a:t>
            </a:r>
            <a:r>
              <a:rPr lang="en-GB" err="1"/>
              <a:t>hyd</a:t>
            </a:r>
            <a:r>
              <a:rPr lang="en-GB"/>
              <a:t> </a:t>
            </a:r>
            <a:r>
              <a:rPr lang="en-GB" err="1"/>
              <a:t>i</a:t>
            </a:r>
            <a:r>
              <a:rPr lang="en-GB"/>
              <a:t> </a:t>
            </a:r>
            <a:r>
              <a:rPr lang="en-GB" err="1"/>
              <a:t>ffeithiau</a:t>
            </a:r>
            <a:r>
              <a:rPr lang="en-GB"/>
              <a:t>, </a:t>
            </a:r>
            <a:r>
              <a:rPr lang="en-GB" err="1"/>
              <a:t>syniadau</a:t>
            </a:r>
            <a:r>
              <a:rPr lang="en-GB"/>
              <a:t>, </a:t>
            </a:r>
            <a:r>
              <a:rPr lang="en-GB" err="1"/>
              <a:t>gwybodaeth</a:t>
            </a:r>
            <a:r>
              <a:rPr lang="en-GB"/>
              <a:t> </a:t>
            </a:r>
            <a:r>
              <a:rPr lang="en-GB" err="1"/>
              <a:t>benodol</a:t>
            </a:r>
            <a:r>
              <a:rPr lang="en-GB"/>
              <a:t>, </a:t>
            </a:r>
            <a:r>
              <a:rPr lang="en-GB" err="1"/>
              <a:t>cyfres</a:t>
            </a:r>
            <a:r>
              <a:rPr lang="en-GB"/>
              <a:t> o </a:t>
            </a:r>
            <a:r>
              <a:rPr lang="en-GB" err="1"/>
              <a:t>ddigwyddiadau</a:t>
            </a:r>
            <a:r>
              <a:rPr lang="en-GB"/>
              <a:t>, </a:t>
            </a:r>
            <a:r>
              <a:rPr lang="en-GB" err="1"/>
              <a:t>tebygrwydd</a:t>
            </a:r>
            <a:r>
              <a:rPr lang="en-GB"/>
              <a:t> a </a:t>
            </a:r>
            <a:r>
              <a:rPr lang="en-GB" err="1"/>
              <a:t>gwahaniaethau</a:t>
            </a:r>
            <a:r>
              <a:rPr lang="en-GB"/>
              <a:t>, </a:t>
            </a:r>
            <a:r>
              <a:rPr lang="en-GB" err="1"/>
              <a:t>nodweddion</a:t>
            </a:r>
            <a:r>
              <a:rPr lang="en-GB"/>
              <a:t> person, er </a:t>
            </a:r>
            <a:r>
              <a:rPr lang="en-GB" err="1"/>
              <a:t>enghraifft</a:t>
            </a:r>
            <a:r>
              <a:rPr lang="en-GB"/>
              <a:t>:</a:t>
            </a:r>
          </a:p>
          <a:p>
            <a:r>
              <a:rPr lang="en-GB"/>
              <a:t>Beth </a:t>
            </a:r>
            <a:r>
              <a:rPr lang="en-GB" err="1"/>
              <a:t>yw</a:t>
            </a:r>
            <a:r>
              <a:rPr lang="en-GB"/>
              <a:t> </a:t>
            </a:r>
            <a:r>
              <a:rPr lang="en-GB" err="1"/>
              <a:t>enw’r</a:t>
            </a:r>
            <a:r>
              <a:rPr lang="en-GB"/>
              <a:t> </a:t>
            </a:r>
            <a:r>
              <a:rPr lang="en-GB" err="1"/>
              <a:t>bachgen</a:t>
            </a:r>
            <a:r>
              <a:rPr lang="en-GB"/>
              <a:t>?</a:t>
            </a:r>
          </a:p>
          <a:p>
            <a:r>
              <a:rPr lang="en-GB"/>
              <a:t>Pa un </a:t>
            </a:r>
            <a:r>
              <a:rPr lang="en-GB" err="1"/>
              <a:t>yw'r</a:t>
            </a:r>
            <a:r>
              <a:rPr lang="en-GB"/>
              <a:t> </a:t>
            </a:r>
            <a:r>
              <a:rPr lang="en-GB" err="1"/>
              <a:t>anifail</a:t>
            </a:r>
            <a:r>
              <a:rPr lang="en-GB"/>
              <a:t> </a:t>
            </a:r>
            <a:r>
              <a:rPr lang="en-GB" err="1"/>
              <a:t>talaf</a:t>
            </a:r>
            <a:r>
              <a:rPr lang="en-GB"/>
              <a:t>?</a:t>
            </a:r>
          </a:p>
          <a:p>
            <a:endParaRPr lang="en-GB"/>
          </a:p>
          <a:p>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fontScale="77500" lnSpcReduction="20000"/>
          </a:bodyPr>
          <a:lstStyle/>
          <a:p>
            <a:pPr marL="0" indent="0">
              <a:buNone/>
            </a:pPr>
            <a:r>
              <a:rPr lang="en-GB" b="1"/>
              <a:t>Literal questions:</a:t>
            </a:r>
          </a:p>
          <a:p>
            <a:r>
              <a:rPr lang="en-GB"/>
              <a:t>Do not develop ‘higher order reading skills’ in the same way as other questions but they do require engagement with and an understanding of the text</a:t>
            </a:r>
          </a:p>
          <a:p>
            <a:r>
              <a:rPr lang="en-GB"/>
              <a:t>Require pupils to locate facts, ideas, particular information, a sequence of events, similarities and differences, characteristics of a person for example:</a:t>
            </a:r>
          </a:p>
          <a:p>
            <a:r>
              <a:rPr lang="en-GB"/>
              <a:t>What is the boy’s name?</a:t>
            </a:r>
          </a:p>
          <a:p>
            <a:r>
              <a:rPr lang="en-GB"/>
              <a:t>Which is the tallest animal?</a:t>
            </a:r>
          </a:p>
        </p:txBody>
      </p:sp>
      <p:pic>
        <p:nvPicPr>
          <p:cNvPr id="8" name="Picture 7" descr="A red curved arrow with a white background&#10;&#10;Description automatically generated">
            <a:extLst>
              <a:ext uri="{FF2B5EF4-FFF2-40B4-BE49-F238E27FC236}">
                <a16:creationId xmlns:a16="http://schemas.microsoft.com/office/drawing/2014/main" id="{135878FF-454C-4072-6D8D-A8F366E647B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96336" y="437277"/>
            <a:ext cx="1322835" cy="780290"/>
          </a:xfrm>
          <a:prstGeom prst="rect">
            <a:avLst/>
          </a:prstGeom>
        </p:spPr>
      </p:pic>
      <p:pic>
        <p:nvPicPr>
          <p:cNvPr id="9" name="Picture 8" descr="A red curved arrow with a white background&#10;&#10;Description automatically generated">
            <a:extLst>
              <a:ext uri="{FF2B5EF4-FFF2-40B4-BE49-F238E27FC236}">
                <a16:creationId xmlns:a16="http://schemas.microsoft.com/office/drawing/2014/main" id="{DD2A443A-853F-2199-9924-C70DCFEEE59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 y="540748"/>
            <a:ext cx="1322835" cy="780290"/>
          </a:xfrm>
          <a:prstGeom prst="rect">
            <a:avLst/>
          </a:prstGeom>
        </p:spPr>
      </p:pic>
    </p:spTree>
    <p:extLst>
      <p:ext uri="{BB962C8B-B14F-4D97-AF65-F5344CB8AC3E}">
        <p14:creationId xmlns:p14="http://schemas.microsoft.com/office/powerpoint/2010/main" val="1772524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dirty="0" err="1"/>
              <a:t>Mathau</a:t>
            </a:r>
            <a:r>
              <a:rPr lang="en-GB" dirty="0"/>
              <a:t> </a:t>
            </a:r>
            <a:r>
              <a:rPr lang="en-GB" dirty="0" err="1"/>
              <a:t>gwahanol</a:t>
            </a:r>
            <a:r>
              <a:rPr lang="en-GB" dirty="0"/>
              <a:t> o </a:t>
            </a:r>
            <a:r>
              <a:rPr lang="en-GB" dirty="0" err="1"/>
              <a:t>gwestiannau</a:t>
            </a:r>
            <a:br>
              <a:rPr lang="en-GB" dirty="0"/>
            </a:br>
            <a:r>
              <a:rPr lang="en-GB" dirty="0"/>
              <a:t>Other types of questions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fontScale="92500" lnSpcReduction="10000"/>
          </a:bodyPr>
          <a:lstStyle/>
          <a:p>
            <a:endParaRPr lang="en-GB"/>
          </a:p>
          <a:p>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vert="horz" lIns="91440" tIns="45720" rIns="91440" bIns="45720" rtlCol="0" anchor="t">
            <a:normAutofit fontScale="92500" lnSpcReduction="10000"/>
          </a:bodyPr>
          <a:lstStyle/>
          <a:p>
            <a:pPr marL="0" indent="0">
              <a:buNone/>
            </a:pPr>
            <a:r>
              <a:rPr lang="en-GB" b="1" dirty="0"/>
              <a:t>Reorganisation questions: </a:t>
            </a:r>
            <a:r>
              <a:rPr lang="en-GB" dirty="0"/>
              <a:t>Can you convey the story in your own words?</a:t>
            </a:r>
            <a:endParaRPr lang="en-GB" dirty="0">
              <a:cs typeface="Calibri"/>
            </a:endParaRPr>
          </a:p>
          <a:p>
            <a:pPr marL="0" indent="0">
              <a:buNone/>
            </a:pPr>
            <a:r>
              <a:rPr lang="en-GB" b="1" dirty="0">
                <a:cs typeface="Calibri"/>
              </a:rPr>
              <a:t>Inferential questions: </a:t>
            </a:r>
            <a:r>
              <a:rPr lang="en-GB" dirty="0">
                <a:cs typeface="Calibri"/>
              </a:rPr>
              <a:t>Why do you think.....?</a:t>
            </a:r>
          </a:p>
          <a:p>
            <a:pPr marL="0" indent="0">
              <a:buNone/>
            </a:pPr>
            <a:r>
              <a:rPr lang="en-GB" b="1" dirty="0">
                <a:cs typeface="Calibri"/>
              </a:rPr>
              <a:t>Evaluative questions: </a:t>
            </a:r>
            <a:r>
              <a:rPr lang="en-GB" dirty="0">
                <a:cs typeface="Calibri"/>
              </a:rPr>
              <a:t>What evidence supports your view?</a:t>
            </a:r>
          </a:p>
          <a:p>
            <a:pPr marL="0" indent="0">
              <a:buNone/>
            </a:pPr>
            <a:r>
              <a:rPr lang="en-GB" b="1" dirty="0">
                <a:cs typeface="Calibri"/>
              </a:rPr>
              <a:t>Appreciative questions:</a:t>
            </a:r>
            <a:endParaRPr lang="en-GB" dirty="0">
              <a:cs typeface="Calibri"/>
            </a:endParaRPr>
          </a:p>
          <a:p>
            <a:pPr marL="0" indent="0">
              <a:buNone/>
            </a:pPr>
            <a:r>
              <a:rPr lang="en-GB" dirty="0">
                <a:cs typeface="Calibri"/>
              </a:rPr>
              <a:t>How did you feel about that?</a:t>
            </a:r>
          </a:p>
        </p:txBody>
      </p:sp>
      <p:pic>
        <p:nvPicPr>
          <p:cNvPr id="8" name="Picture 7" descr="A red curved arrow with a white background&#10;&#10;Description automatically generated">
            <a:extLst>
              <a:ext uri="{FF2B5EF4-FFF2-40B4-BE49-F238E27FC236}">
                <a16:creationId xmlns:a16="http://schemas.microsoft.com/office/drawing/2014/main" id="{135878FF-454C-4072-6D8D-A8F366E647B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82667" y="816172"/>
            <a:ext cx="1322835" cy="780290"/>
          </a:xfrm>
          <a:prstGeom prst="rect">
            <a:avLst/>
          </a:prstGeom>
        </p:spPr>
      </p:pic>
      <p:pic>
        <p:nvPicPr>
          <p:cNvPr id="9" name="Picture 8" descr="A red curved arrow with a white background&#10;&#10;Description automatically generated">
            <a:extLst>
              <a:ext uri="{FF2B5EF4-FFF2-40B4-BE49-F238E27FC236}">
                <a16:creationId xmlns:a16="http://schemas.microsoft.com/office/drawing/2014/main" id="{DD2A443A-853F-2199-9924-C70DCFEEE59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9863" y="1083831"/>
            <a:ext cx="1322835" cy="780290"/>
          </a:xfrm>
          <a:prstGeom prst="rect">
            <a:avLst/>
          </a:prstGeom>
        </p:spPr>
      </p:pic>
      <p:sp>
        <p:nvSpPr>
          <p:cNvPr id="6" name="Content Placeholder 3">
            <a:extLst>
              <a:ext uri="{FF2B5EF4-FFF2-40B4-BE49-F238E27FC236}">
                <a16:creationId xmlns:a16="http://schemas.microsoft.com/office/drawing/2014/main" id="{338262B5-84AA-9131-CEA0-92A71D6B6CFD}"/>
              </a:ext>
            </a:extLst>
          </p:cNvPr>
          <p:cNvSpPr txBox="1">
            <a:spLocks/>
          </p:cNvSpPr>
          <p:nvPr/>
        </p:nvSpPr>
        <p:spPr>
          <a:xfrm>
            <a:off x="355986" y="2061880"/>
            <a:ext cx="4038600" cy="4525963"/>
          </a:xfrm>
          <a:prstGeom prst="rect">
            <a:avLst/>
          </a:prstGeom>
        </p:spPr>
        <p:txBody>
          <a:bodyPr vert="horz" lIns="91440" tIns="45720" rIns="91440" bIns="45720" rtlCol="0" anchor="t">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err="1"/>
              <a:t>Cwestiynau</a:t>
            </a:r>
            <a:r>
              <a:rPr lang="en-GB" b="1" dirty="0"/>
              <a:t> </a:t>
            </a:r>
            <a:r>
              <a:rPr lang="en-GB" b="1" err="1"/>
              <a:t>aildrefnu</a:t>
            </a:r>
            <a:r>
              <a:rPr lang="en-GB" b="1" dirty="0"/>
              <a:t>: </a:t>
            </a:r>
            <a:r>
              <a:rPr lang="en-GB" dirty="0"/>
              <a:t>Allu di </a:t>
            </a:r>
            <a:r>
              <a:rPr lang="en-GB" err="1"/>
              <a:t>adrodd</a:t>
            </a:r>
            <a:r>
              <a:rPr lang="en-GB" dirty="0"/>
              <a:t> y </a:t>
            </a:r>
            <a:r>
              <a:rPr lang="en-GB" err="1"/>
              <a:t>stori</a:t>
            </a:r>
            <a:r>
              <a:rPr lang="en-GB" dirty="0"/>
              <a:t> </a:t>
            </a:r>
            <a:r>
              <a:rPr lang="en-GB" err="1"/>
              <a:t>yn</a:t>
            </a:r>
            <a:r>
              <a:rPr lang="en-GB" dirty="0"/>
              <a:t> </a:t>
            </a:r>
            <a:r>
              <a:rPr lang="en-GB" err="1"/>
              <a:t>dy</a:t>
            </a:r>
            <a:r>
              <a:rPr lang="en-GB" dirty="0"/>
              <a:t> </a:t>
            </a:r>
            <a:r>
              <a:rPr lang="en-GB" err="1"/>
              <a:t>eiriau</a:t>
            </a:r>
            <a:r>
              <a:rPr lang="en-GB" dirty="0"/>
              <a:t> </a:t>
            </a:r>
            <a:r>
              <a:rPr lang="en-GB" err="1"/>
              <a:t>dy</a:t>
            </a:r>
            <a:r>
              <a:rPr lang="en-GB" dirty="0"/>
              <a:t> </a:t>
            </a:r>
            <a:r>
              <a:rPr lang="en-GB" err="1"/>
              <a:t>hun</a:t>
            </a:r>
            <a:r>
              <a:rPr lang="en-GB" dirty="0"/>
              <a:t>?</a:t>
            </a:r>
          </a:p>
          <a:p>
            <a:pPr marL="0" indent="0">
              <a:buNone/>
            </a:pPr>
            <a:r>
              <a:rPr lang="en-GB" b="1" dirty="0" err="1">
                <a:cs typeface="Calibri"/>
              </a:rPr>
              <a:t>Cwestiynau</a:t>
            </a:r>
            <a:r>
              <a:rPr lang="en-GB" b="1" dirty="0">
                <a:cs typeface="Calibri"/>
              </a:rPr>
              <a:t> </a:t>
            </a:r>
            <a:r>
              <a:rPr lang="en-GB" b="1" dirty="0" err="1">
                <a:cs typeface="Calibri"/>
              </a:rPr>
              <a:t>casgliadol</a:t>
            </a:r>
            <a:r>
              <a:rPr lang="en-GB" b="1" dirty="0">
                <a:cs typeface="Calibri"/>
              </a:rPr>
              <a:t>  : </a:t>
            </a:r>
            <a:r>
              <a:rPr lang="en-GB" dirty="0">
                <a:cs typeface="Calibri"/>
              </a:rPr>
              <a:t>Beth </a:t>
            </a:r>
            <a:r>
              <a:rPr lang="en-GB" dirty="0" err="1">
                <a:cs typeface="Calibri"/>
              </a:rPr>
              <a:t>wyt</a:t>
            </a:r>
            <a:r>
              <a:rPr lang="en-GB" dirty="0">
                <a:cs typeface="Calibri"/>
              </a:rPr>
              <a:t> </a:t>
            </a:r>
            <a:r>
              <a:rPr lang="en-GB" dirty="0" err="1">
                <a:cs typeface="Calibri"/>
              </a:rPr>
              <a:t>ti'n</a:t>
            </a:r>
            <a:r>
              <a:rPr lang="en-GB" dirty="0">
                <a:cs typeface="Calibri"/>
              </a:rPr>
              <a:t> </a:t>
            </a:r>
            <a:r>
              <a:rPr lang="en-GB" dirty="0" err="1">
                <a:cs typeface="Calibri"/>
              </a:rPr>
              <a:t>feddwl</a:t>
            </a:r>
            <a:r>
              <a:rPr lang="en-GB" dirty="0">
                <a:cs typeface="Calibri"/>
              </a:rPr>
              <a:t>.....?</a:t>
            </a:r>
          </a:p>
          <a:p>
            <a:pPr marL="0" indent="0">
              <a:buNone/>
            </a:pPr>
            <a:r>
              <a:rPr lang="en-GB" b="1" err="1">
                <a:cs typeface="Calibri"/>
              </a:rPr>
              <a:t>Cwestiynau</a:t>
            </a:r>
            <a:r>
              <a:rPr lang="en-GB" b="1" dirty="0">
                <a:cs typeface="Calibri"/>
              </a:rPr>
              <a:t> </a:t>
            </a:r>
            <a:r>
              <a:rPr lang="en-GB" b="1" err="1">
                <a:cs typeface="Calibri"/>
              </a:rPr>
              <a:t>gwerthusol</a:t>
            </a:r>
            <a:r>
              <a:rPr lang="en-GB" b="1" dirty="0">
                <a:cs typeface="Calibri"/>
              </a:rPr>
              <a:t> : </a:t>
            </a:r>
            <a:r>
              <a:rPr lang="en-GB" dirty="0">
                <a:cs typeface="Calibri"/>
              </a:rPr>
              <a:t>Pa </a:t>
            </a:r>
            <a:r>
              <a:rPr lang="en-GB" err="1">
                <a:cs typeface="Calibri"/>
              </a:rPr>
              <a:t>dystiolaeth</a:t>
            </a:r>
            <a:r>
              <a:rPr lang="en-GB" dirty="0">
                <a:cs typeface="Calibri"/>
              </a:rPr>
              <a:t> </a:t>
            </a:r>
            <a:r>
              <a:rPr lang="en-GB" err="1">
                <a:cs typeface="Calibri"/>
              </a:rPr>
              <a:t>sy'n</a:t>
            </a:r>
            <a:r>
              <a:rPr lang="en-GB" dirty="0">
                <a:cs typeface="Calibri"/>
              </a:rPr>
              <a:t> </a:t>
            </a:r>
            <a:r>
              <a:rPr lang="en-GB" err="1">
                <a:cs typeface="Calibri"/>
              </a:rPr>
              <a:t>cefnogi</a:t>
            </a:r>
            <a:r>
              <a:rPr lang="en-GB" dirty="0">
                <a:cs typeface="Calibri"/>
              </a:rPr>
              <a:t> </a:t>
            </a:r>
            <a:r>
              <a:rPr lang="en-GB" err="1">
                <a:cs typeface="Calibri"/>
              </a:rPr>
              <a:t>dy</a:t>
            </a:r>
            <a:r>
              <a:rPr lang="en-GB" dirty="0">
                <a:cs typeface="Calibri"/>
              </a:rPr>
              <a:t> </a:t>
            </a:r>
            <a:r>
              <a:rPr lang="en-GB" err="1">
                <a:cs typeface="Calibri"/>
              </a:rPr>
              <a:t>farn</a:t>
            </a:r>
            <a:r>
              <a:rPr lang="en-GB" dirty="0">
                <a:cs typeface="Calibri"/>
              </a:rPr>
              <a:t>?</a:t>
            </a:r>
          </a:p>
          <a:p>
            <a:pPr marL="0" indent="0">
              <a:buNone/>
            </a:pPr>
            <a:r>
              <a:rPr lang="en-GB" b="1" dirty="0" err="1">
                <a:cs typeface="Calibri"/>
              </a:rPr>
              <a:t>Cwestiynau</a:t>
            </a:r>
            <a:r>
              <a:rPr lang="en-GB" b="1" dirty="0">
                <a:cs typeface="Calibri"/>
              </a:rPr>
              <a:t> </a:t>
            </a:r>
            <a:r>
              <a:rPr lang="en-GB" b="1" dirty="0" err="1">
                <a:cs typeface="Calibri"/>
              </a:rPr>
              <a:t>gwerthfawrogol</a:t>
            </a:r>
            <a:r>
              <a:rPr lang="en-GB" b="1" dirty="0">
                <a:cs typeface="Calibri"/>
              </a:rPr>
              <a:t>:</a:t>
            </a:r>
            <a:endParaRPr lang="en-GB" dirty="0">
              <a:cs typeface="Calibri"/>
            </a:endParaRPr>
          </a:p>
          <a:p>
            <a:pPr marL="0" indent="0">
              <a:buNone/>
            </a:pPr>
            <a:r>
              <a:rPr lang="en-GB" dirty="0">
                <a:cs typeface="Calibri"/>
              </a:rPr>
              <a:t>Sut </a:t>
            </a:r>
            <a:r>
              <a:rPr lang="en-GB" dirty="0" err="1">
                <a:cs typeface="Calibri"/>
              </a:rPr>
              <a:t>wyt</a:t>
            </a:r>
            <a:r>
              <a:rPr lang="en-GB" dirty="0">
                <a:cs typeface="Calibri"/>
              </a:rPr>
              <a:t> </a:t>
            </a:r>
            <a:r>
              <a:rPr lang="en-GB" dirty="0" err="1">
                <a:cs typeface="Calibri"/>
              </a:rPr>
              <a:t>ti'n</a:t>
            </a:r>
            <a:r>
              <a:rPr lang="en-GB" dirty="0">
                <a:cs typeface="Calibri"/>
              </a:rPr>
              <a:t> </a:t>
            </a:r>
            <a:r>
              <a:rPr lang="en-GB" dirty="0" err="1">
                <a:cs typeface="Calibri"/>
              </a:rPr>
              <a:t>teimlo</a:t>
            </a:r>
            <a:r>
              <a:rPr lang="en-GB" dirty="0">
                <a:cs typeface="Calibri"/>
              </a:rPr>
              <a:t> am </a:t>
            </a:r>
            <a:r>
              <a:rPr lang="en-GB" dirty="0" err="1">
                <a:cs typeface="Calibri"/>
              </a:rPr>
              <a:t>hynny</a:t>
            </a:r>
            <a:r>
              <a:rPr lang="en-GB" dirty="0">
                <a:cs typeface="Calibri"/>
              </a:rPr>
              <a:t>?</a:t>
            </a:r>
          </a:p>
        </p:txBody>
      </p:sp>
    </p:spTree>
    <p:extLst>
      <p:ext uri="{BB962C8B-B14F-4D97-AF65-F5344CB8AC3E}">
        <p14:creationId xmlns:p14="http://schemas.microsoft.com/office/powerpoint/2010/main" val="1759163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D13CC-7335-A58C-AF0F-4403EBA0D8C0}"/>
              </a:ext>
            </a:extLst>
          </p:cNvPr>
          <p:cNvSpPr>
            <a:spLocks noGrp="1"/>
          </p:cNvSpPr>
          <p:nvPr>
            <p:ph type="title"/>
          </p:nvPr>
        </p:nvSpPr>
        <p:spPr>
          <a:xfrm>
            <a:off x="457200" y="848000"/>
            <a:ext cx="8229600" cy="1143000"/>
          </a:xfrm>
        </p:spPr>
        <p:txBody>
          <a:bodyPr/>
          <a:lstStyle/>
          <a:p>
            <a:r>
              <a:rPr lang="en-GB" dirty="0">
                <a:cs typeface="Calibri"/>
              </a:rPr>
              <a:t>Barrett's Taxonomy</a:t>
            </a:r>
            <a:endParaRPr lang="en-GB" dirty="0"/>
          </a:p>
        </p:txBody>
      </p:sp>
      <p:pic>
        <p:nvPicPr>
          <p:cNvPr id="5" name="Content Placeholder 4">
            <a:extLst>
              <a:ext uri="{FF2B5EF4-FFF2-40B4-BE49-F238E27FC236}">
                <a16:creationId xmlns:a16="http://schemas.microsoft.com/office/drawing/2014/main" id="{32BBD130-381D-6A3B-BD5F-34A2949AEF1A}"/>
              </a:ext>
            </a:extLst>
          </p:cNvPr>
          <p:cNvPicPr>
            <a:picLocks noGrp="1" noChangeAspect="1"/>
          </p:cNvPicPr>
          <p:nvPr>
            <p:ph sz="half" idx="1"/>
          </p:nvPr>
        </p:nvPicPr>
        <p:blipFill>
          <a:blip r:embed="rId2"/>
          <a:stretch>
            <a:fillRect/>
          </a:stretch>
        </p:blipFill>
        <p:spPr>
          <a:xfrm>
            <a:off x="457200" y="2697601"/>
            <a:ext cx="4038600" cy="2331161"/>
          </a:xfrm>
        </p:spPr>
      </p:pic>
      <p:sp>
        <p:nvSpPr>
          <p:cNvPr id="4" name="Content Placeholder 3">
            <a:extLst>
              <a:ext uri="{FF2B5EF4-FFF2-40B4-BE49-F238E27FC236}">
                <a16:creationId xmlns:a16="http://schemas.microsoft.com/office/drawing/2014/main" id="{E4F2D273-843D-0058-29D7-F58266D3F8F9}"/>
              </a:ext>
            </a:extLst>
          </p:cNvPr>
          <p:cNvSpPr>
            <a:spLocks noGrp="1"/>
          </p:cNvSpPr>
          <p:nvPr>
            <p:ph sz="half" idx="2"/>
          </p:nvPr>
        </p:nvSpPr>
        <p:spPr>
          <a:xfrm>
            <a:off x="4730109" y="2895848"/>
            <a:ext cx="4038600" cy="4525963"/>
          </a:xfrm>
        </p:spPr>
        <p:txBody>
          <a:bodyPr vert="horz" lIns="91440" tIns="45720" rIns="91440" bIns="45720" rtlCol="0" anchor="t">
            <a:normAutofit/>
          </a:bodyPr>
          <a:lstStyle/>
          <a:p>
            <a:r>
              <a:rPr lang="en-GB" dirty="0">
                <a:cs typeface="Calibri"/>
                <a:hlinkClick r:id="rId3"/>
              </a:rPr>
              <a:t>Why teachers should use Barrett's Taxonomy (LinkedIn Learning)</a:t>
            </a:r>
            <a:endParaRPr lang="en-GB"/>
          </a:p>
        </p:txBody>
      </p:sp>
    </p:spTree>
    <p:extLst>
      <p:ext uri="{BB962C8B-B14F-4D97-AF65-F5344CB8AC3E}">
        <p14:creationId xmlns:p14="http://schemas.microsoft.com/office/powerpoint/2010/main" val="380880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Datblygu</a:t>
            </a:r>
            <a:r>
              <a:rPr lang="en-GB"/>
              <a:t> </a:t>
            </a:r>
            <a:r>
              <a:rPr lang="en-GB" err="1"/>
              <a:t>Sgiliau</a:t>
            </a:r>
            <a:r>
              <a:rPr lang="en-GB"/>
              <a:t> </a:t>
            </a:r>
            <a:r>
              <a:rPr lang="en-GB" err="1"/>
              <a:t>Darllen</a:t>
            </a:r>
            <a:br>
              <a:rPr lang="en-GB"/>
            </a:br>
            <a:r>
              <a:rPr lang="en-GB"/>
              <a:t>Developing Reading Skills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fontScale="92500" lnSpcReduction="20000"/>
          </a:bodyPr>
          <a:lstStyle/>
          <a:p>
            <a:endParaRPr lang="en-GB"/>
          </a:p>
          <a:p>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fontScale="92500" lnSpcReduction="20000"/>
          </a:bodyPr>
          <a:lstStyle/>
          <a:p>
            <a:pPr marL="0" indent="0">
              <a:buNone/>
            </a:pPr>
            <a:r>
              <a:rPr lang="en-GB" b="1"/>
              <a:t>‘</a:t>
            </a:r>
            <a:r>
              <a:rPr lang="en-GB" b="1">
                <a:hlinkClick r:id="rId2"/>
              </a:rPr>
              <a:t>My Brother Sammy is Special</a:t>
            </a:r>
            <a:r>
              <a:rPr lang="en-GB" b="1"/>
              <a:t>’ </a:t>
            </a:r>
            <a:r>
              <a:rPr lang="en-GB"/>
              <a:t>by Becky Edwards and David Armitage</a:t>
            </a:r>
          </a:p>
          <a:p>
            <a:pPr marL="0" indent="0">
              <a:buNone/>
            </a:pPr>
            <a:r>
              <a:rPr lang="en-GB"/>
              <a:t>Listen to the story</a:t>
            </a:r>
          </a:p>
          <a:p>
            <a:pPr marL="0" indent="0">
              <a:buNone/>
            </a:pPr>
            <a:r>
              <a:rPr lang="en-GB"/>
              <a:t>With a partner plan 5 questions based on the story.</a:t>
            </a:r>
          </a:p>
          <a:p>
            <a:pPr marL="0" indent="0">
              <a:buNone/>
            </a:pPr>
            <a:r>
              <a:rPr lang="en-GB"/>
              <a:t>Literal question</a:t>
            </a:r>
          </a:p>
          <a:p>
            <a:pPr marL="0" indent="0">
              <a:buNone/>
            </a:pPr>
            <a:r>
              <a:rPr lang="en-GB"/>
              <a:t>Reorganisation question</a:t>
            </a:r>
          </a:p>
          <a:p>
            <a:pPr marL="0" indent="0">
              <a:buNone/>
            </a:pPr>
            <a:r>
              <a:rPr lang="en-GB"/>
              <a:t>Inferential question</a:t>
            </a:r>
          </a:p>
          <a:p>
            <a:pPr marL="0" indent="0">
              <a:buNone/>
            </a:pPr>
            <a:r>
              <a:rPr lang="en-GB"/>
              <a:t>Evaluative question</a:t>
            </a:r>
          </a:p>
          <a:p>
            <a:pPr marL="0" indent="0">
              <a:buNone/>
            </a:pPr>
            <a:r>
              <a:rPr lang="en-GB"/>
              <a:t>Appreciative question</a:t>
            </a:r>
          </a:p>
        </p:txBody>
      </p:sp>
      <p:pic>
        <p:nvPicPr>
          <p:cNvPr id="8" name="Picture 7" descr="A red curved arrow with a white background&#10;&#10;Description automatically generated">
            <a:extLst>
              <a:ext uri="{FF2B5EF4-FFF2-40B4-BE49-F238E27FC236}">
                <a16:creationId xmlns:a16="http://schemas.microsoft.com/office/drawing/2014/main" id="{135878FF-454C-4072-6D8D-A8F366E647B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96336" y="437277"/>
            <a:ext cx="1322835" cy="780290"/>
          </a:xfrm>
          <a:prstGeom prst="rect">
            <a:avLst/>
          </a:prstGeom>
        </p:spPr>
      </p:pic>
      <p:pic>
        <p:nvPicPr>
          <p:cNvPr id="9" name="Picture 8" descr="A red curved arrow with a white background&#10;&#10;Description automatically generated">
            <a:extLst>
              <a:ext uri="{FF2B5EF4-FFF2-40B4-BE49-F238E27FC236}">
                <a16:creationId xmlns:a16="http://schemas.microsoft.com/office/drawing/2014/main" id="{DD2A443A-853F-2199-9924-C70DCFEEE59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7200" y="540748"/>
            <a:ext cx="1322835" cy="780290"/>
          </a:xfrm>
          <a:prstGeom prst="rect">
            <a:avLst/>
          </a:prstGeom>
        </p:spPr>
      </p:pic>
      <p:sp>
        <p:nvSpPr>
          <p:cNvPr id="6" name="Content Placeholder 3">
            <a:extLst>
              <a:ext uri="{FF2B5EF4-FFF2-40B4-BE49-F238E27FC236}">
                <a16:creationId xmlns:a16="http://schemas.microsoft.com/office/drawing/2014/main" id="{11D3FB08-7AFC-6C03-64D0-8E701F736EA1}"/>
              </a:ext>
            </a:extLst>
          </p:cNvPr>
          <p:cNvSpPr txBox="1">
            <a:spLocks/>
          </p:cNvSpPr>
          <p:nvPr/>
        </p:nvSpPr>
        <p:spPr>
          <a:xfrm>
            <a:off x="504911" y="1801261"/>
            <a:ext cx="4038600" cy="4525963"/>
          </a:xfrm>
          <a:prstGeom prst="rect">
            <a:avLst/>
          </a:prstGeom>
        </p:spPr>
        <p:txBody>
          <a:bodyPr vert="horz" lIns="91440" tIns="45720" rIns="91440" bIns="45720" rtlCol="0" anchor="t">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a:t>
            </a:r>
            <a:r>
              <a:rPr lang="en-GB" b="1" dirty="0">
                <a:hlinkClick r:id="rId2"/>
              </a:rPr>
              <a:t>My Brother Sammy is Special</a:t>
            </a:r>
            <a:r>
              <a:rPr lang="en-GB" b="1" dirty="0"/>
              <a:t>’ </a:t>
            </a:r>
            <a:r>
              <a:rPr lang="en-GB" dirty="0"/>
              <a:t>gan Becky Edwards a David Armitage</a:t>
            </a:r>
          </a:p>
          <a:p>
            <a:pPr marL="0" indent="0">
              <a:buNone/>
            </a:pPr>
            <a:r>
              <a:rPr lang="en-GB" dirty="0" err="1"/>
              <a:t>Gwrandewch</a:t>
            </a:r>
            <a:r>
              <a:rPr lang="en-GB" dirty="0"/>
              <a:t> </a:t>
            </a:r>
            <a:r>
              <a:rPr lang="en-GB" dirty="0" err="1"/>
              <a:t>ar</a:t>
            </a:r>
            <a:r>
              <a:rPr lang="en-GB" dirty="0"/>
              <a:t> y </a:t>
            </a:r>
            <a:r>
              <a:rPr lang="en-GB" dirty="0" err="1"/>
              <a:t>stori</a:t>
            </a:r>
            <a:endParaRPr lang="en-GB" dirty="0" err="1">
              <a:cs typeface="Calibri"/>
            </a:endParaRPr>
          </a:p>
          <a:p>
            <a:pPr marL="0" indent="0">
              <a:buNone/>
            </a:pPr>
            <a:r>
              <a:rPr lang="en-GB" dirty="0"/>
              <a:t>Gyda </a:t>
            </a:r>
            <a:r>
              <a:rPr lang="en-GB" dirty="0" err="1"/>
              <a:t>phartner</a:t>
            </a:r>
            <a:r>
              <a:rPr lang="en-GB" dirty="0"/>
              <a:t> </a:t>
            </a:r>
            <a:r>
              <a:rPr lang="en-GB" dirty="0" err="1"/>
              <a:t>cynlluniwch</a:t>
            </a:r>
            <a:r>
              <a:rPr lang="en-GB" dirty="0"/>
              <a:t> 5 </a:t>
            </a:r>
            <a:r>
              <a:rPr lang="en-GB" dirty="0" err="1"/>
              <a:t>cwestiwn</a:t>
            </a:r>
            <a:r>
              <a:rPr lang="en-GB" dirty="0"/>
              <a:t> </a:t>
            </a:r>
            <a:r>
              <a:rPr lang="en-GB" dirty="0" err="1"/>
              <a:t>yn</a:t>
            </a:r>
            <a:r>
              <a:rPr lang="en-GB" dirty="0"/>
              <a:t> </a:t>
            </a:r>
            <a:r>
              <a:rPr lang="en-GB" dirty="0" err="1"/>
              <a:t>seiliedig</a:t>
            </a:r>
            <a:r>
              <a:rPr lang="en-GB" dirty="0"/>
              <a:t> </a:t>
            </a:r>
            <a:r>
              <a:rPr lang="en-GB" dirty="0" err="1"/>
              <a:t>ar</a:t>
            </a:r>
            <a:r>
              <a:rPr lang="en-GB" dirty="0"/>
              <a:t> y </a:t>
            </a:r>
            <a:r>
              <a:rPr lang="en-GB" dirty="0" err="1"/>
              <a:t>stori</a:t>
            </a:r>
            <a:endParaRPr lang="en-GB" dirty="0" err="1">
              <a:cs typeface="Calibri"/>
            </a:endParaRPr>
          </a:p>
          <a:p>
            <a:pPr marL="0" indent="0">
              <a:buNone/>
            </a:pPr>
            <a:r>
              <a:rPr lang="en-GB" dirty="0" err="1"/>
              <a:t>Cwestiwn</a:t>
            </a:r>
            <a:r>
              <a:rPr lang="en-GB" dirty="0"/>
              <a:t> </a:t>
            </a:r>
            <a:r>
              <a:rPr lang="en-GB" dirty="0" err="1"/>
              <a:t>llythrennol</a:t>
            </a:r>
            <a:endParaRPr lang="en-GB" dirty="0" err="1">
              <a:cs typeface="Calibri"/>
            </a:endParaRPr>
          </a:p>
          <a:p>
            <a:pPr marL="0" indent="0">
              <a:buNone/>
            </a:pPr>
            <a:r>
              <a:rPr lang="en-GB" dirty="0" err="1"/>
              <a:t>Cwestiwn</a:t>
            </a:r>
            <a:r>
              <a:rPr lang="en-GB" dirty="0"/>
              <a:t> </a:t>
            </a:r>
            <a:r>
              <a:rPr lang="en-GB" dirty="0" err="1"/>
              <a:t>aildrefnu</a:t>
            </a:r>
            <a:endParaRPr lang="en-GB">
              <a:cs typeface="Calibri"/>
            </a:endParaRPr>
          </a:p>
          <a:p>
            <a:pPr marL="0" indent="0">
              <a:buNone/>
            </a:pPr>
            <a:r>
              <a:rPr lang="en-GB" dirty="0" err="1"/>
              <a:t>Cwestiwn</a:t>
            </a:r>
            <a:r>
              <a:rPr lang="en-GB" dirty="0"/>
              <a:t> </a:t>
            </a:r>
            <a:r>
              <a:rPr lang="en-GB" dirty="0" err="1"/>
              <a:t>casgliadol</a:t>
            </a:r>
            <a:endParaRPr lang="en-GB" dirty="0" err="1">
              <a:cs typeface="Calibri"/>
            </a:endParaRPr>
          </a:p>
          <a:p>
            <a:pPr marL="0" indent="0">
              <a:buNone/>
            </a:pPr>
            <a:r>
              <a:rPr lang="en-GB" dirty="0" err="1">
                <a:cs typeface="Calibri"/>
              </a:rPr>
              <a:t>Cwestiwn</a:t>
            </a:r>
            <a:r>
              <a:rPr lang="en-GB" dirty="0">
                <a:cs typeface="Calibri"/>
              </a:rPr>
              <a:t> </a:t>
            </a:r>
            <a:r>
              <a:rPr lang="en-GB" dirty="0" err="1">
                <a:cs typeface="Calibri"/>
              </a:rPr>
              <a:t>gwerthusol</a:t>
            </a:r>
            <a:endParaRPr lang="en-GB" dirty="0">
              <a:cs typeface="Calibri"/>
            </a:endParaRPr>
          </a:p>
          <a:p>
            <a:pPr marL="0" indent="0">
              <a:buNone/>
            </a:pPr>
            <a:r>
              <a:rPr lang="en-GB" dirty="0" err="1"/>
              <a:t>Cwestiwn</a:t>
            </a:r>
            <a:r>
              <a:rPr lang="en-GB" dirty="0"/>
              <a:t> </a:t>
            </a:r>
            <a:r>
              <a:rPr lang="en-GB" dirty="0" err="1"/>
              <a:t>gwerthfawrogol</a:t>
            </a:r>
            <a:endParaRPr lang="en-GB" dirty="0" err="1">
              <a:cs typeface="Calibri"/>
            </a:endParaRPr>
          </a:p>
        </p:txBody>
      </p:sp>
    </p:spTree>
    <p:extLst>
      <p:ext uri="{BB962C8B-B14F-4D97-AF65-F5344CB8AC3E}">
        <p14:creationId xmlns:p14="http://schemas.microsoft.com/office/powerpoint/2010/main" val="10813580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Datblygu</a:t>
            </a:r>
            <a:r>
              <a:rPr lang="en-GB"/>
              <a:t> </a:t>
            </a:r>
            <a:r>
              <a:rPr lang="en-GB" err="1"/>
              <a:t>Sgiliau</a:t>
            </a:r>
            <a:r>
              <a:rPr lang="en-GB"/>
              <a:t> </a:t>
            </a:r>
            <a:r>
              <a:rPr lang="en-GB" err="1"/>
              <a:t>Darllen</a:t>
            </a:r>
            <a:br>
              <a:rPr lang="en-GB"/>
            </a:br>
            <a:r>
              <a:rPr lang="en-GB"/>
              <a:t>Developing Reading Skills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a:bodyPr>
          <a:lstStyle/>
          <a:p>
            <a:endParaRPr lang="en-GB"/>
          </a:p>
          <a:p>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a:bodyPr>
          <a:lstStyle/>
          <a:p>
            <a:pPr marL="0" indent="0">
              <a:buNone/>
            </a:pPr>
            <a:r>
              <a:rPr lang="en-GB"/>
              <a:t>Good quality opportunities essential for pupils to show high-order reading skills in all areas of the curriculum.</a:t>
            </a:r>
          </a:p>
          <a:p>
            <a:pPr marL="0" indent="0">
              <a:buNone/>
            </a:pPr>
            <a:r>
              <a:rPr lang="en-GB"/>
              <a:t>Good quality displays of a wide range of texts illustrating the forms and purposes of writing, and pupil-generated examples.</a:t>
            </a:r>
          </a:p>
        </p:txBody>
      </p:sp>
      <p:pic>
        <p:nvPicPr>
          <p:cNvPr id="8" name="Picture 7" descr="A red curved arrow with a white background&#10;&#10;Description automatically generated">
            <a:extLst>
              <a:ext uri="{FF2B5EF4-FFF2-40B4-BE49-F238E27FC236}">
                <a16:creationId xmlns:a16="http://schemas.microsoft.com/office/drawing/2014/main" id="{135878FF-454C-4072-6D8D-A8F366E647B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96336" y="437277"/>
            <a:ext cx="1322835" cy="780290"/>
          </a:xfrm>
          <a:prstGeom prst="rect">
            <a:avLst/>
          </a:prstGeom>
        </p:spPr>
      </p:pic>
      <p:pic>
        <p:nvPicPr>
          <p:cNvPr id="9" name="Picture 8" descr="A red curved arrow with a white background&#10;&#10;Description automatically generated">
            <a:extLst>
              <a:ext uri="{FF2B5EF4-FFF2-40B4-BE49-F238E27FC236}">
                <a16:creationId xmlns:a16="http://schemas.microsoft.com/office/drawing/2014/main" id="{DD2A443A-853F-2199-9924-C70DCFEEE59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 y="540748"/>
            <a:ext cx="1322835" cy="780290"/>
          </a:xfrm>
          <a:prstGeom prst="rect">
            <a:avLst/>
          </a:prstGeom>
        </p:spPr>
      </p:pic>
      <p:sp>
        <p:nvSpPr>
          <p:cNvPr id="5" name="TextBox 4">
            <a:extLst>
              <a:ext uri="{FF2B5EF4-FFF2-40B4-BE49-F238E27FC236}">
                <a16:creationId xmlns:a16="http://schemas.microsoft.com/office/drawing/2014/main" id="{905C1C1E-ADCE-ED47-E430-E49B785F1FF6}"/>
              </a:ext>
            </a:extLst>
          </p:cNvPr>
          <p:cNvSpPr txBox="1"/>
          <p:nvPr/>
        </p:nvSpPr>
        <p:spPr>
          <a:xfrm>
            <a:off x="512302" y="1860074"/>
            <a:ext cx="3860138"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Mae </a:t>
            </a:r>
            <a:r>
              <a:rPr lang="en-US" sz="2400" dirty="0" err="1"/>
              <a:t>cyfleoedd</a:t>
            </a:r>
            <a:r>
              <a:rPr lang="en-US" sz="2400" dirty="0"/>
              <a:t> o </a:t>
            </a:r>
            <a:r>
              <a:rPr lang="en-US" sz="2400" dirty="0" err="1"/>
              <a:t>ansawdd</a:t>
            </a:r>
            <a:r>
              <a:rPr lang="en-US" sz="2400" dirty="0"/>
              <a:t> da </a:t>
            </a:r>
            <a:r>
              <a:rPr lang="en-US" sz="2400" dirty="0" err="1"/>
              <a:t>yn</a:t>
            </a:r>
            <a:r>
              <a:rPr lang="en-US" sz="2400" dirty="0"/>
              <a:t> </a:t>
            </a:r>
            <a:r>
              <a:rPr lang="en-US" sz="2400" dirty="0" err="1"/>
              <a:t>hanfodol</a:t>
            </a:r>
            <a:r>
              <a:rPr lang="en-US" sz="2400" dirty="0"/>
              <a:t> </a:t>
            </a:r>
            <a:r>
              <a:rPr lang="en-US" sz="2400" dirty="0" err="1"/>
              <a:t>i</a:t>
            </a:r>
            <a:r>
              <a:rPr lang="en-US" sz="2400" dirty="0"/>
              <a:t> </a:t>
            </a:r>
            <a:r>
              <a:rPr lang="en-US" sz="2400" dirty="0" err="1"/>
              <a:t>ddisgyblion</a:t>
            </a:r>
            <a:r>
              <a:rPr lang="en-US" sz="2400" dirty="0"/>
              <a:t> </a:t>
            </a:r>
            <a:r>
              <a:rPr lang="en-US" sz="2400" dirty="0" err="1"/>
              <a:t>ddangos</a:t>
            </a:r>
            <a:r>
              <a:rPr lang="en-US" sz="2400" dirty="0"/>
              <a:t> </a:t>
            </a:r>
            <a:r>
              <a:rPr lang="en-US" sz="2400" dirty="0" err="1"/>
              <a:t>sgiliau</a:t>
            </a:r>
            <a:r>
              <a:rPr lang="en-US" sz="2400" dirty="0"/>
              <a:t> </a:t>
            </a:r>
            <a:r>
              <a:rPr lang="en-US" sz="2400" dirty="0" err="1"/>
              <a:t>darllen</a:t>
            </a:r>
            <a:r>
              <a:rPr lang="en-US" sz="2400" dirty="0"/>
              <a:t> o </a:t>
            </a:r>
            <a:r>
              <a:rPr lang="en-US" sz="2400" dirty="0" err="1"/>
              <a:t>safon</a:t>
            </a:r>
            <a:r>
              <a:rPr lang="en-US" sz="2400" dirty="0"/>
              <a:t> </a:t>
            </a:r>
            <a:r>
              <a:rPr lang="en-US" sz="2400" dirty="0" err="1"/>
              <a:t>uchel</a:t>
            </a:r>
            <a:r>
              <a:rPr lang="en-US" sz="2400" dirty="0"/>
              <a:t> </a:t>
            </a:r>
            <a:r>
              <a:rPr lang="en-US" sz="2400" dirty="0" err="1"/>
              <a:t>ym</a:t>
            </a:r>
            <a:r>
              <a:rPr lang="en-US" sz="2400" dirty="0"/>
              <a:t> </a:t>
            </a:r>
            <a:r>
              <a:rPr lang="en-US" sz="2400" dirty="0" err="1"/>
              <a:t>mhob</a:t>
            </a:r>
            <a:r>
              <a:rPr lang="en-US" sz="2400" dirty="0"/>
              <a:t> </a:t>
            </a:r>
            <a:r>
              <a:rPr lang="en-US" sz="2400" dirty="0" err="1"/>
              <a:t>maes</a:t>
            </a:r>
            <a:r>
              <a:rPr lang="en-US" sz="2400" dirty="0"/>
              <a:t> </a:t>
            </a:r>
            <a:r>
              <a:rPr lang="en-US" sz="2400" dirty="0" err="1"/>
              <a:t>o'r</a:t>
            </a:r>
            <a:r>
              <a:rPr lang="en-US" sz="2400" dirty="0"/>
              <a:t> </a:t>
            </a:r>
            <a:r>
              <a:rPr lang="en-US" sz="2400" dirty="0" err="1"/>
              <a:t>cwricwlwm</a:t>
            </a:r>
            <a:r>
              <a:rPr lang="en-US" sz="2400" dirty="0"/>
              <a:t>.</a:t>
            </a:r>
            <a:endParaRPr lang="en-US" sz="2400" dirty="0">
              <a:cs typeface="Calibri"/>
            </a:endParaRPr>
          </a:p>
          <a:p>
            <a:endParaRPr lang="en-US" sz="2400" dirty="0">
              <a:cs typeface="Calibri"/>
            </a:endParaRPr>
          </a:p>
          <a:p>
            <a:r>
              <a:rPr lang="en-US" sz="2400" dirty="0" err="1"/>
              <a:t>Arddangosfeydd</a:t>
            </a:r>
            <a:r>
              <a:rPr lang="en-US" sz="2400" dirty="0"/>
              <a:t> o </a:t>
            </a:r>
            <a:r>
              <a:rPr lang="en-US" sz="2400" dirty="0" err="1"/>
              <a:t>ansawdd</a:t>
            </a:r>
            <a:r>
              <a:rPr lang="en-US" sz="2400" dirty="0"/>
              <a:t> da o </a:t>
            </a:r>
            <a:r>
              <a:rPr lang="en-US" sz="2400" dirty="0" err="1"/>
              <a:t>ystod</a:t>
            </a:r>
            <a:r>
              <a:rPr lang="en-US" sz="2400" dirty="0"/>
              <a:t> </a:t>
            </a:r>
            <a:r>
              <a:rPr lang="en-US" sz="2400" dirty="0" err="1"/>
              <a:t>eang</a:t>
            </a:r>
            <a:r>
              <a:rPr lang="en-US" sz="2400" dirty="0"/>
              <a:t> o </a:t>
            </a:r>
            <a:r>
              <a:rPr lang="en-US" sz="2400" dirty="0" err="1"/>
              <a:t>destunau</a:t>
            </a:r>
            <a:r>
              <a:rPr lang="en-US" sz="2400" dirty="0"/>
              <a:t> </a:t>
            </a:r>
            <a:r>
              <a:rPr lang="en-US" sz="2400" dirty="0" err="1"/>
              <a:t>sy'n</a:t>
            </a:r>
            <a:r>
              <a:rPr lang="en-US" sz="2400" dirty="0"/>
              <a:t> </a:t>
            </a:r>
            <a:r>
              <a:rPr lang="en-US" sz="2400" dirty="0" err="1"/>
              <a:t>dangos</a:t>
            </a:r>
            <a:r>
              <a:rPr lang="en-US" sz="2400" dirty="0"/>
              <a:t> </a:t>
            </a:r>
            <a:r>
              <a:rPr lang="en-US" sz="2400" dirty="0" err="1"/>
              <a:t>ffurfiau</a:t>
            </a:r>
            <a:r>
              <a:rPr lang="en-US" sz="2400" dirty="0"/>
              <a:t> a </a:t>
            </a:r>
            <a:r>
              <a:rPr lang="en-US" sz="2400" dirty="0" err="1"/>
              <a:t>phwrpasau</a:t>
            </a:r>
            <a:r>
              <a:rPr lang="en-US" sz="2400" dirty="0"/>
              <a:t> </a:t>
            </a:r>
            <a:r>
              <a:rPr lang="en-US" sz="2400" dirty="0" err="1"/>
              <a:t>ysgrifennu</a:t>
            </a:r>
            <a:r>
              <a:rPr lang="en-US" sz="2400" dirty="0"/>
              <a:t>, ac </a:t>
            </a:r>
            <a:r>
              <a:rPr lang="en-US" sz="2400" dirty="0" err="1"/>
              <a:t>enghreifftiau</a:t>
            </a:r>
            <a:r>
              <a:rPr lang="en-US" sz="2400" dirty="0"/>
              <a:t> a </a:t>
            </a:r>
            <a:r>
              <a:rPr lang="en-US" sz="2400" dirty="0" err="1"/>
              <a:t>gynhyrchir</a:t>
            </a:r>
            <a:r>
              <a:rPr lang="en-US" sz="2400" dirty="0"/>
              <a:t> </a:t>
            </a:r>
            <a:r>
              <a:rPr lang="en-US" sz="2400" dirty="0" err="1"/>
              <a:t>gan</a:t>
            </a:r>
            <a:r>
              <a:rPr lang="en-US" sz="2400" dirty="0"/>
              <a:t> y </a:t>
            </a:r>
            <a:r>
              <a:rPr lang="en-US" sz="2400" dirty="0" err="1"/>
              <a:t>disgybl</a:t>
            </a:r>
            <a:r>
              <a:rPr lang="en-US" sz="2400" dirty="0"/>
              <a:t>.</a:t>
            </a:r>
            <a:endParaRPr lang="en-US" sz="2400" dirty="0">
              <a:cs typeface="Calibri"/>
            </a:endParaRPr>
          </a:p>
        </p:txBody>
      </p:sp>
    </p:spTree>
    <p:extLst>
      <p:ext uri="{BB962C8B-B14F-4D97-AF65-F5344CB8AC3E}">
        <p14:creationId xmlns:p14="http://schemas.microsoft.com/office/powerpoint/2010/main" val="27846433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Datblygu</a:t>
            </a:r>
            <a:r>
              <a:rPr lang="en-GB"/>
              <a:t> </a:t>
            </a:r>
            <a:r>
              <a:rPr lang="en-GB" err="1"/>
              <a:t>Sgiliau</a:t>
            </a:r>
            <a:r>
              <a:rPr lang="en-GB"/>
              <a:t> </a:t>
            </a:r>
            <a:r>
              <a:rPr lang="en-GB" err="1"/>
              <a:t>Darllen</a:t>
            </a:r>
            <a:br>
              <a:rPr lang="en-GB"/>
            </a:br>
            <a:r>
              <a:rPr lang="en-GB"/>
              <a:t>Developing Reading Skills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a:bodyPr>
          <a:lstStyle/>
          <a:p>
            <a:endParaRPr lang="en-GB"/>
          </a:p>
          <a:p>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a:bodyPr>
          <a:lstStyle/>
          <a:p>
            <a:r>
              <a:rPr lang="en-GB"/>
              <a:t>Shared and group reading</a:t>
            </a:r>
          </a:p>
          <a:p>
            <a:r>
              <a:rPr lang="en-GB"/>
              <a:t>Guided reading where the teacher models ways of exploring texts to test pupils’ reading strategies by clarifying, predicting, asking open-ended questions and summarising</a:t>
            </a:r>
          </a:p>
        </p:txBody>
      </p:sp>
      <p:pic>
        <p:nvPicPr>
          <p:cNvPr id="8" name="Picture 7" descr="A red curved arrow with a white background&#10;&#10;Description automatically generated">
            <a:extLst>
              <a:ext uri="{FF2B5EF4-FFF2-40B4-BE49-F238E27FC236}">
                <a16:creationId xmlns:a16="http://schemas.microsoft.com/office/drawing/2014/main" id="{135878FF-454C-4072-6D8D-A8F366E647B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96336" y="437277"/>
            <a:ext cx="1322835" cy="780290"/>
          </a:xfrm>
          <a:prstGeom prst="rect">
            <a:avLst/>
          </a:prstGeom>
        </p:spPr>
      </p:pic>
      <p:pic>
        <p:nvPicPr>
          <p:cNvPr id="9" name="Picture 8" descr="A red curved arrow with a white background&#10;&#10;Description automatically generated">
            <a:extLst>
              <a:ext uri="{FF2B5EF4-FFF2-40B4-BE49-F238E27FC236}">
                <a16:creationId xmlns:a16="http://schemas.microsoft.com/office/drawing/2014/main" id="{DD2A443A-853F-2199-9924-C70DCFEEE59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 y="540748"/>
            <a:ext cx="1322835" cy="780290"/>
          </a:xfrm>
          <a:prstGeom prst="rect">
            <a:avLst/>
          </a:prstGeom>
        </p:spPr>
      </p:pic>
      <p:sp>
        <p:nvSpPr>
          <p:cNvPr id="5" name="TextBox 4">
            <a:extLst>
              <a:ext uri="{FF2B5EF4-FFF2-40B4-BE49-F238E27FC236}">
                <a16:creationId xmlns:a16="http://schemas.microsoft.com/office/drawing/2014/main" id="{1F011349-A48A-93C9-2CC4-673DA99F0F88}"/>
              </a:ext>
            </a:extLst>
          </p:cNvPr>
          <p:cNvSpPr txBox="1"/>
          <p:nvPr/>
        </p:nvSpPr>
        <p:spPr>
          <a:xfrm>
            <a:off x="623996" y="1636686"/>
            <a:ext cx="4128202"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err="1"/>
              <a:t>Darllen</a:t>
            </a:r>
            <a:r>
              <a:rPr lang="en-US" sz="2800" dirty="0"/>
              <a:t> </a:t>
            </a:r>
            <a:r>
              <a:rPr lang="en-US" sz="2800" dirty="0" err="1"/>
              <a:t>wedi</a:t>
            </a:r>
            <a:r>
              <a:rPr lang="en-US" sz="2800" dirty="0"/>
              <a:t> </a:t>
            </a:r>
            <a:r>
              <a:rPr lang="en-US" sz="2800" dirty="0" err="1"/>
              <a:t>rhannu</a:t>
            </a:r>
            <a:r>
              <a:rPr lang="en-US" sz="2800" dirty="0"/>
              <a:t> a </a:t>
            </a:r>
            <a:r>
              <a:rPr lang="en-US" sz="2800" dirty="0" err="1"/>
              <a:t>darllen</a:t>
            </a:r>
            <a:r>
              <a:rPr lang="en-US" sz="2800" dirty="0"/>
              <a:t> </a:t>
            </a:r>
            <a:r>
              <a:rPr lang="en-US" sz="2800" dirty="0" err="1"/>
              <a:t>grŵp</a:t>
            </a:r>
            <a:endParaRPr lang="en-US" sz="2800" dirty="0">
              <a:cs typeface="Calibri"/>
            </a:endParaRPr>
          </a:p>
          <a:p>
            <a:endParaRPr lang="en-US" sz="2800" dirty="0">
              <a:cs typeface="Calibri"/>
            </a:endParaRPr>
          </a:p>
          <a:p>
            <a:r>
              <a:rPr lang="en-US" sz="2800" err="1"/>
              <a:t>Darllen</a:t>
            </a:r>
            <a:r>
              <a:rPr lang="en-US" sz="2800" dirty="0"/>
              <a:t> dan </a:t>
            </a:r>
            <a:r>
              <a:rPr lang="en-US" sz="2800" err="1"/>
              <a:t>arweiniad</a:t>
            </a:r>
            <a:r>
              <a:rPr lang="en-US" sz="2800" dirty="0"/>
              <a:t> </a:t>
            </a:r>
            <a:r>
              <a:rPr lang="en-US" sz="2800" err="1"/>
              <a:t>lle</a:t>
            </a:r>
            <a:r>
              <a:rPr lang="en-US" sz="2800" dirty="0"/>
              <a:t> </a:t>
            </a:r>
            <a:r>
              <a:rPr lang="en-US" sz="2800" err="1"/>
              <a:t>mae'r</a:t>
            </a:r>
            <a:r>
              <a:rPr lang="en-US" sz="2800" dirty="0"/>
              <a:t> </a:t>
            </a:r>
            <a:r>
              <a:rPr lang="en-US" sz="2800" err="1"/>
              <a:t>athro</a:t>
            </a:r>
            <a:r>
              <a:rPr lang="en-US" sz="2800" dirty="0"/>
              <a:t> </a:t>
            </a:r>
            <a:r>
              <a:rPr lang="en-US" sz="2800" err="1"/>
              <a:t>yn</a:t>
            </a:r>
            <a:r>
              <a:rPr lang="en-US" sz="2800" dirty="0"/>
              <a:t> </a:t>
            </a:r>
            <a:r>
              <a:rPr lang="en-US" sz="2800" err="1"/>
              <a:t>modelu</a:t>
            </a:r>
            <a:r>
              <a:rPr lang="en-US" sz="2800" dirty="0"/>
              <a:t> </a:t>
            </a:r>
            <a:r>
              <a:rPr lang="en-US" sz="2800" err="1"/>
              <a:t>ffyrdd</a:t>
            </a:r>
            <a:r>
              <a:rPr lang="en-US" sz="2800" dirty="0"/>
              <a:t> o </a:t>
            </a:r>
            <a:r>
              <a:rPr lang="en-US" sz="2800" err="1"/>
              <a:t>archwilio</a:t>
            </a:r>
            <a:r>
              <a:rPr lang="en-US" sz="2800" dirty="0"/>
              <a:t> </a:t>
            </a:r>
            <a:r>
              <a:rPr lang="en-US" sz="2800" err="1"/>
              <a:t>testunau</a:t>
            </a:r>
            <a:r>
              <a:rPr lang="en-US" sz="2800" dirty="0"/>
              <a:t> </a:t>
            </a:r>
            <a:r>
              <a:rPr lang="en-US" sz="2800" err="1"/>
              <a:t>i</a:t>
            </a:r>
            <a:r>
              <a:rPr lang="en-US" sz="2800" dirty="0"/>
              <a:t> </a:t>
            </a:r>
            <a:r>
              <a:rPr lang="en-US" sz="2800" err="1"/>
              <a:t>brofi</a:t>
            </a:r>
            <a:r>
              <a:rPr lang="en-US" sz="2800" dirty="0"/>
              <a:t> </a:t>
            </a:r>
            <a:r>
              <a:rPr lang="en-US" sz="2800" err="1"/>
              <a:t>strategaethau</a:t>
            </a:r>
            <a:r>
              <a:rPr lang="en-US" sz="2800" dirty="0"/>
              <a:t> </a:t>
            </a:r>
            <a:r>
              <a:rPr lang="en-US" sz="2800" err="1"/>
              <a:t>darllen</a:t>
            </a:r>
            <a:r>
              <a:rPr lang="en-US" sz="2800" dirty="0"/>
              <a:t> </a:t>
            </a:r>
            <a:r>
              <a:rPr lang="en-US" sz="2800" err="1"/>
              <a:t>disgyblion</a:t>
            </a:r>
            <a:r>
              <a:rPr lang="en-US" sz="2800" dirty="0"/>
              <a:t> </a:t>
            </a:r>
            <a:r>
              <a:rPr lang="en-US" sz="2800" err="1"/>
              <a:t>trwy</a:t>
            </a:r>
            <a:r>
              <a:rPr lang="en-US" sz="2800" dirty="0"/>
              <a:t> </a:t>
            </a:r>
            <a:r>
              <a:rPr lang="en-US" sz="2800" err="1"/>
              <a:t>egluro</a:t>
            </a:r>
            <a:r>
              <a:rPr lang="en-US" sz="2800" dirty="0"/>
              <a:t>, </a:t>
            </a:r>
            <a:r>
              <a:rPr lang="en-US" sz="2800" err="1"/>
              <a:t>rhagfynegi</a:t>
            </a:r>
            <a:r>
              <a:rPr lang="en-US" sz="2800" dirty="0"/>
              <a:t>, </a:t>
            </a:r>
            <a:r>
              <a:rPr lang="en-US" sz="2800" err="1"/>
              <a:t>gofyn</a:t>
            </a:r>
            <a:r>
              <a:rPr lang="en-US" sz="2800" dirty="0"/>
              <a:t> </a:t>
            </a:r>
            <a:r>
              <a:rPr lang="en-US" sz="2800" err="1"/>
              <a:t>cwestiynau</a:t>
            </a:r>
            <a:r>
              <a:rPr lang="en-US" sz="2800" dirty="0"/>
              <a:t> </a:t>
            </a:r>
            <a:r>
              <a:rPr lang="en-US" sz="2800" err="1"/>
              <a:t>penagored</a:t>
            </a:r>
            <a:r>
              <a:rPr lang="en-US" sz="2800" dirty="0"/>
              <a:t> a </a:t>
            </a:r>
            <a:r>
              <a:rPr lang="en-US" sz="2800" err="1"/>
              <a:t>chrynhoi</a:t>
            </a:r>
            <a:endParaRPr lang="en-US" sz="2000" dirty="0" err="1">
              <a:cs typeface="Calibri"/>
            </a:endParaRPr>
          </a:p>
        </p:txBody>
      </p:sp>
    </p:spTree>
    <p:extLst>
      <p:ext uri="{BB962C8B-B14F-4D97-AF65-F5344CB8AC3E}">
        <p14:creationId xmlns:p14="http://schemas.microsoft.com/office/powerpoint/2010/main" val="3239422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Datblygu</a:t>
            </a:r>
            <a:r>
              <a:rPr lang="en-GB"/>
              <a:t> </a:t>
            </a:r>
            <a:r>
              <a:rPr lang="en-GB" err="1"/>
              <a:t>Sgiliau</a:t>
            </a:r>
            <a:r>
              <a:rPr lang="en-GB"/>
              <a:t> </a:t>
            </a:r>
            <a:r>
              <a:rPr lang="en-GB" err="1"/>
              <a:t>Darllen</a:t>
            </a:r>
            <a:br>
              <a:rPr lang="en-GB"/>
            </a:br>
            <a:r>
              <a:rPr lang="en-GB"/>
              <a:t>Developing Reading Skills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a:bodyPr>
          <a:lstStyle/>
          <a:p>
            <a:endParaRPr lang="en-GB"/>
          </a:p>
          <a:p>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vert="horz" lIns="91440" tIns="45720" rIns="91440" bIns="45720" rtlCol="0" anchor="t">
            <a:normAutofit/>
          </a:bodyPr>
          <a:lstStyle/>
          <a:p>
            <a:r>
              <a:rPr lang="en-GB" dirty="0"/>
              <a:t>Paired reading - working with a partner reading at a similar ability level or older child reading with a younger child</a:t>
            </a:r>
          </a:p>
          <a:p>
            <a:r>
              <a:rPr lang="en-GB" dirty="0"/>
              <a:t>High quality interesting texts to encourage pupils’ personal response and extend their understanding</a:t>
            </a:r>
            <a:endParaRPr lang="en-GB" dirty="0">
              <a:cs typeface="Calibri"/>
            </a:endParaRPr>
          </a:p>
        </p:txBody>
      </p:sp>
      <p:pic>
        <p:nvPicPr>
          <p:cNvPr id="8" name="Picture 7" descr="A red curved arrow with a white background&#10;&#10;Description automatically generated">
            <a:extLst>
              <a:ext uri="{FF2B5EF4-FFF2-40B4-BE49-F238E27FC236}">
                <a16:creationId xmlns:a16="http://schemas.microsoft.com/office/drawing/2014/main" id="{135878FF-454C-4072-6D8D-A8F366E647B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96336" y="437277"/>
            <a:ext cx="1322835" cy="780290"/>
          </a:xfrm>
          <a:prstGeom prst="rect">
            <a:avLst/>
          </a:prstGeom>
        </p:spPr>
      </p:pic>
      <p:pic>
        <p:nvPicPr>
          <p:cNvPr id="9" name="Picture 8" descr="A red curved arrow with a white background&#10;&#10;Description automatically generated">
            <a:extLst>
              <a:ext uri="{FF2B5EF4-FFF2-40B4-BE49-F238E27FC236}">
                <a16:creationId xmlns:a16="http://schemas.microsoft.com/office/drawing/2014/main" id="{DD2A443A-853F-2199-9924-C70DCFEEE59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 y="540748"/>
            <a:ext cx="1322835" cy="780290"/>
          </a:xfrm>
          <a:prstGeom prst="rect">
            <a:avLst/>
          </a:prstGeom>
        </p:spPr>
      </p:pic>
      <p:sp>
        <p:nvSpPr>
          <p:cNvPr id="5" name="TextBox 4">
            <a:extLst>
              <a:ext uri="{FF2B5EF4-FFF2-40B4-BE49-F238E27FC236}">
                <a16:creationId xmlns:a16="http://schemas.microsoft.com/office/drawing/2014/main" id="{12602243-5E00-46A4-0BA8-E87D3FADCB65}"/>
              </a:ext>
            </a:extLst>
          </p:cNvPr>
          <p:cNvSpPr txBox="1"/>
          <p:nvPr/>
        </p:nvSpPr>
        <p:spPr>
          <a:xfrm>
            <a:off x="564426" y="1860074"/>
            <a:ext cx="3875030"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err="1"/>
              <a:t>Darllen</a:t>
            </a:r>
            <a:r>
              <a:rPr lang="en-US" sz="2800" dirty="0"/>
              <a:t> </a:t>
            </a:r>
            <a:r>
              <a:rPr lang="en-US" sz="2800" dirty="0" err="1"/>
              <a:t>pâr</a:t>
            </a:r>
            <a:r>
              <a:rPr lang="en-US" sz="2800" dirty="0"/>
              <a:t> - </a:t>
            </a:r>
            <a:r>
              <a:rPr lang="en-US" sz="2800" dirty="0" err="1"/>
              <a:t>gweithio</a:t>
            </a:r>
            <a:r>
              <a:rPr lang="en-US" sz="2800" dirty="0"/>
              <a:t> </a:t>
            </a:r>
            <a:r>
              <a:rPr lang="en-US" sz="2800" dirty="0" err="1"/>
              <a:t>gyda</a:t>
            </a:r>
            <a:r>
              <a:rPr lang="en-US" sz="2800" dirty="0"/>
              <a:t> </a:t>
            </a:r>
            <a:r>
              <a:rPr lang="en-US" sz="2800" dirty="0" err="1"/>
              <a:t>phartner</a:t>
            </a:r>
            <a:r>
              <a:rPr lang="en-US" sz="2800" dirty="0"/>
              <a:t> </a:t>
            </a:r>
            <a:r>
              <a:rPr lang="en-US" sz="2800" dirty="0" err="1"/>
              <a:t>yn</a:t>
            </a:r>
            <a:r>
              <a:rPr lang="en-US" sz="2800" dirty="0"/>
              <a:t> </a:t>
            </a:r>
            <a:r>
              <a:rPr lang="en-US" sz="2800" dirty="0" err="1"/>
              <a:t>darllen</a:t>
            </a:r>
            <a:r>
              <a:rPr lang="en-US" sz="2800" dirty="0"/>
              <a:t> </a:t>
            </a:r>
            <a:r>
              <a:rPr lang="en-US" sz="2800" dirty="0" err="1"/>
              <a:t>ar</a:t>
            </a:r>
            <a:r>
              <a:rPr lang="en-US" sz="2800" dirty="0"/>
              <a:t> </a:t>
            </a:r>
            <a:r>
              <a:rPr lang="en-US" sz="2800" dirty="0" err="1"/>
              <a:t>lefel</a:t>
            </a:r>
            <a:r>
              <a:rPr lang="en-US" sz="2800" dirty="0"/>
              <a:t> </a:t>
            </a:r>
            <a:r>
              <a:rPr lang="en-US" sz="2800" dirty="0" err="1"/>
              <a:t>gallu</a:t>
            </a:r>
            <a:r>
              <a:rPr lang="en-US" sz="2800" dirty="0"/>
              <a:t> </a:t>
            </a:r>
            <a:r>
              <a:rPr lang="en-US" sz="2800" dirty="0" err="1"/>
              <a:t>tebyg</a:t>
            </a:r>
            <a:r>
              <a:rPr lang="en-US" sz="2800" dirty="0"/>
              <a:t> neu </a:t>
            </a:r>
            <a:r>
              <a:rPr lang="en-US" sz="2800" dirty="0" err="1"/>
              <a:t>blentyn</a:t>
            </a:r>
            <a:r>
              <a:rPr lang="en-US" sz="2800" dirty="0"/>
              <a:t> </a:t>
            </a:r>
            <a:r>
              <a:rPr lang="en-US" sz="2800" dirty="0" err="1"/>
              <a:t>hŷn</a:t>
            </a:r>
            <a:r>
              <a:rPr lang="en-US" sz="2800" dirty="0"/>
              <a:t> </a:t>
            </a:r>
            <a:r>
              <a:rPr lang="en-US" sz="2800" dirty="0" err="1"/>
              <a:t>yn</a:t>
            </a:r>
            <a:r>
              <a:rPr lang="en-US" sz="2800" dirty="0"/>
              <a:t> </a:t>
            </a:r>
            <a:r>
              <a:rPr lang="en-US" sz="2800" dirty="0" err="1"/>
              <a:t>darllen</a:t>
            </a:r>
            <a:r>
              <a:rPr lang="en-US" sz="2800" dirty="0"/>
              <a:t> </a:t>
            </a:r>
            <a:r>
              <a:rPr lang="en-US" sz="2800" dirty="0" err="1"/>
              <a:t>gyda</a:t>
            </a:r>
            <a:r>
              <a:rPr lang="en-US" sz="2800" dirty="0"/>
              <a:t> </a:t>
            </a:r>
            <a:r>
              <a:rPr lang="en-US" sz="2800" dirty="0" err="1"/>
              <a:t>phlentyn</a:t>
            </a:r>
            <a:r>
              <a:rPr lang="en-US" sz="2800" dirty="0"/>
              <a:t> </a:t>
            </a:r>
            <a:r>
              <a:rPr lang="en-US" sz="2800" dirty="0" err="1"/>
              <a:t>iau</a:t>
            </a:r>
            <a:endParaRPr lang="en-US" sz="2800" dirty="0">
              <a:cs typeface="Calibri"/>
            </a:endParaRPr>
          </a:p>
          <a:p>
            <a:endParaRPr lang="en-US" sz="2800" dirty="0">
              <a:cs typeface="Calibri"/>
            </a:endParaRPr>
          </a:p>
          <a:p>
            <a:r>
              <a:rPr lang="en-US" sz="2800" err="1"/>
              <a:t>Testunau</a:t>
            </a:r>
            <a:r>
              <a:rPr lang="en-US" sz="2800" dirty="0"/>
              <a:t> </a:t>
            </a:r>
            <a:r>
              <a:rPr lang="en-US" sz="2800" err="1"/>
              <a:t>diddorol</a:t>
            </a:r>
            <a:r>
              <a:rPr lang="en-US" sz="2800" dirty="0"/>
              <a:t> o </a:t>
            </a:r>
            <a:r>
              <a:rPr lang="en-US" sz="2800" err="1"/>
              <a:t>ansawdd</a:t>
            </a:r>
            <a:r>
              <a:rPr lang="en-US" sz="2800" dirty="0"/>
              <a:t> </a:t>
            </a:r>
            <a:r>
              <a:rPr lang="en-US" sz="2800" err="1"/>
              <a:t>uchel</a:t>
            </a:r>
            <a:r>
              <a:rPr lang="en-US" sz="2800" dirty="0"/>
              <a:t> </a:t>
            </a:r>
            <a:r>
              <a:rPr lang="en-US" sz="2800" err="1"/>
              <a:t>i</a:t>
            </a:r>
            <a:r>
              <a:rPr lang="en-US" sz="2800" dirty="0"/>
              <a:t> </a:t>
            </a:r>
            <a:r>
              <a:rPr lang="en-US" sz="2800" err="1"/>
              <a:t>annog</a:t>
            </a:r>
            <a:r>
              <a:rPr lang="en-US" sz="2800" dirty="0"/>
              <a:t> </a:t>
            </a:r>
            <a:r>
              <a:rPr lang="en-US" sz="2800" err="1"/>
              <a:t>ymateb</a:t>
            </a:r>
            <a:r>
              <a:rPr lang="en-US" sz="2800" dirty="0"/>
              <a:t> </a:t>
            </a:r>
            <a:r>
              <a:rPr lang="en-US" sz="2800" err="1"/>
              <a:t>personol</a:t>
            </a:r>
            <a:r>
              <a:rPr lang="en-US" sz="2800" dirty="0"/>
              <a:t> </a:t>
            </a:r>
            <a:r>
              <a:rPr lang="en-US" sz="2800" err="1"/>
              <a:t>disgyblion</a:t>
            </a:r>
            <a:r>
              <a:rPr lang="en-US" sz="2800" dirty="0"/>
              <a:t> ac </a:t>
            </a:r>
            <a:r>
              <a:rPr lang="en-US" sz="2800" err="1"/>
              <a:t>ymestyn</a:t>
            </a:r>
            <a:r>
              <a:rPr lang="en-US" sz="2800" dirty="0"/>
              <a:t> </a:t>
            </a:r>
            <a:r>
              <a:rPr lang="en-US" sz="2800" err="1"/>
              <a:t>eu</a:t>
            </a:r>
            <a:r>
              <a:rPr lang="en-US" sz="2800" dirty="0"/>
              <a:t> </a:t>
            </a:r>
            <a:r>
              <a:rPr lang="en-US" sz="2800" err="1"/>
              <a:t>dealltwriaeth</a:t>
            </a:r>
            <a:endParaRPr lang="en-US" sz="2800" err="1">
              <a:cs typeface="Calibri"/>
            </a:endParaRPr>
          </a:p>
        </p:txBody>
      </p:sp>
    </p:spTree>
    <p:extLst>
      <p:ext uri="{BB962C8B-B14F-4D97-AF65-F5344CB8AC3E}">
        <p14:creationId xmlns:p14="http://schemas.microsoft.com/office/powerpoint/2010/main" val="7022046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8223-79DE-87B3-AD18-0859BC4A5304}"/>
              </a:ext>
            </a:extLst>
          </p:cNvPr>
          <p:cNvSpPr>
            <a:spLocks noGrp="1"/>
          </p:cNvSpPr>
          <p:nvPr>
            <p:ph type="title"/>
          </p:nvPr>
        </p:nvSpPr>
        <p:spPr/>
        <p:txBody>
          <a:bodyPr/>
          <a:lstStyle/>
          <a:p>
            <a:r>
              <a:rPr lang="en-GB" dirty="0">
                <a:cs typeface="Calibri"/>
              </a:rPr>
              <a:t>Cornell </a:t>
            </a:r>
            <a:r>
              <a:rPr lang="en-GB" dirty="0" err="1">
                <a:cs typeface="Calibri"/>
              </a:rPr>
              <a:t>ddarllen</a:t>
            </a:r>
            <a:r>
              <a:rPr lang="en-GB" dirty="0">
                <a:cs typeface="Calibri"/>
              </a:rPr>
              <a:t> / Reading corner</a:t>
            </a:r>
            <a:endParaRPr lang="en-GB" dirty="0"/>
          </a:p>
        </p:txBody>
      </p:sp>
      <p:sp>
        <p:nvSpPr>
          <p:cNvPr id="3" name="Content Placeholder 2">
            <a:extLst>
              <a:ext uri="{FF2B5EF4-FFF2-40B4-BE49-F238E27FC236}">
                <a16:creationId xmlns:a16="http://schemas.microsoft.com/office/drawing/2014/main" id="{646108E1-8BAC-7468-56C0-5ADA96738064}"/>
              </a:ext>
            </a:extLst>
          </p:cNvPr>
          <p:cNvSpPr>
            <a:spLocks noGrp="1"/>
          </p:cNvSpPr>
          <p:nvPr>
            <p:ph sz="half" idx="1"/>
          </p:nvPr>
        </p:nvSpPr>
        <p:spPr/>
        <p:txBody>
          <a:bodyPr vert="horz" lIns="91440" tIns="45720" rIns="91440" bIns="45720" rtlCol="0" anchor="t">
            <a:normAutofit/>
          </a:bodyPr>
          <a:lstStyle/>
          <a:p>
            <a:r>
              <a:rPr lang="en-GB" dirty="0">
                <a:cs typeface="Calibri"/>
              </a:rPr>
              <a:t>Beth </a:t>
            </a:r>
            <a:r>
              <a:rPr lang="en-GB" err="1">
                <a:cs typeface="Calibri"/>
              </a:rPr>
              <a:t>fyddech</a:t>
            </a:r>
            <a:r>
              <a:rPr lang="en-GB" dirty="0">
                <a:cs typeface="Calibri"/>
              </a:rPr>
              <a:t> </a:t>
            </a:r>
            <a:r>
              <a:rPr lang="en-GB" err="1">
                <a:cs typeface="Calibri"/>
              </a:rPr>
              <a:t>yn</a:t>
            </a:r>
            <a:r>
              <a:rPr lang="en-GB" dirty="0">
                <a:cs typeface="Calibri"/>
              </a:rPr>
              <a:t> </a:t>
            </a:r>
            <a:r>
              <a:rPr lang="en-GB" err="1">
                <a:cs typeface="Calibri"/>
              </a:rPr>
              <a:t>disgwyl</a:t>
            </a:r>
            <a:r>
              <a:rPr lang="en-GB" dirty="0">
                <a:cs typeface="Calibri"/>
              </a:rPr>
              <a:t> </a:t>
            </a:r>
            <a:r>
              <a:rPr lang="en-GB" err="1">
                <a:cs typeface="Calibri"/>
              </a:rPr>
              <a:t>gweld</a:t>
            </a:r>
            <a:r>
              <a:rPr lang="en-GB" dirty="0">
                <a:cs typeface="Calibri"/>
              </a:rPr>
              <a:t>?</a:t>
            </a:r>
          </a:p>
          <a:p>
            <a:endParaRPr lang="en-GB" dirty="0">
              <a:cs typeface="Calibri"/>
            </a:endParaRPr>
          </a:p>
          <a:p>
            <a:endParaRPr lang="en-GB" dirty="0">
              <a:cs typeface="Calibri"/>
            </a:endParaRPr>
          </a:p>
        </p:txBody>
      </p:sp>
      <p:sp>
        <p:nvSpPr>
          <p:cNvPr id="4" name="Content Placeholder 3">
            <a:extLst>
              <a:ext uri="{FF2B5EF4-FFF2-40B4-BE49-F238E27FC236}">
                <a16:creationId xmlns:a16="http://schemas.microsoft.com/office/drawing/2014/main" id="{DDB79C8D-B268-248C-2CE2-EBE060C22229}"/>
              </a:ext>
            </a:extLst>
          </p:cNvPr>
          <p:cNvSpPr>
            <a:spLocks noGrp="1"/>
          </p:cNvSpPr>
          <p:nvPr>
            <p:ph sz="half" idx="2"/>
          </p:nvPr>
        </p:nvSpPr>
        <p:spPr/>
        <p:txBody>
          <a:bodyPr vert="horz" lIns="91440" tIns="45720" rIns="91440" bIns="45720" rtlCol="0" anchor="t">
            <a:normAutofit/>
          </a:bodyPr>
          <a:lstStyle/>
          <a:p>
            <a:r>
              <a:rPr lang="en-GB" dirty="0">
                <a:cs typeface="Calibri"/>
              </a:rPr>
              <a:t>What would you expect to see?</a:t>
            </a:r>
            <a:endParaRPr lang="en-GB" dirty="0"/>
          </a:p>
        </p:txBody>
      </p:sp>
      <p:pic>
        <p:nvPicPr>
          <p:cNvPr id="6" name="Picture 5" descr="A room with bookshelves and a tree&#10;&#10;Description automatically generated">
            <a:extLst>
              <a:ext uri="{FF2B5EF4-FFF2-40B4-BE49-F238E27FC236}">
                <a16:creationId xmlns:a16="http://schemas.microsoft.com/office/drawing/2014/main" id="{509CC9F6-AC51-F8C8-5BEA-D967CF148A71}"/>
              </a:ext>
            </a:extLst>
          </p:cNvPr>
          <p:cNvPicPr>
            <a:picLocks noChangeAspect="1"/>
          </p:cNvPicPr>
          <p:nvPr/>
        </p:nvPicPr>
        <p:blipFill>
          <a:blip r:embed="rId2"/>
          <a:stretch>
            <a:fillRect/>
          </a:stretch>
        </p:blipFill>
        <p:spPr>
          <a:xfrm>
            <a:off x="5006466" y="2918866"/>
            <a:ext cx="3324173" cy="3255749"/>
          </a:xfrm>
          <a:prstGeom prst="rect">
            <a:avLst/>
          </a:prstGeom>
        </p:spPr>
      </p:pic>
      <p:pic>
        <p:nvPicPr>
          <p:cNvPr id="7" name="Picture 6" descr="A room with a chair and a table&#10;&#10;Description automatically generated">
            <a:extLst>
              <a:ext uri="{FF2B5EF4-FFF2-40B4-BE49-F238E27FC236}">
                <a16:creationId xmlns:a16="http://schemas.microsoft.com/office/drawing/2014/main" id="{6FE3EA02-4E77-C62F-E19F-3AEFA997A996}"/>
              </a:ext>
            </a:extLst>
          </p:cNvPr>
          <p:cNvPicPr>
            <a:picLocks noChangeAspect="1"/>
          </p:cNvPicPr>
          <p:nvPr/>
        </p:nvPicPr>
        <p:blipFill>
          <a:blip r:embed="rId3"/>
          <a:stretch>
            <a:fillRect/>
          </a:stretch>
        </p:blipFill>
        <p:spPr>
          <a:xfrm>
            <a:off x="281672" y="3214214"/>
            <a:ext cx="4223363" cy="2816610"/>
          </a:xfrm>
          <a:prstGeom prst="rect">
            <a:avLst/>
          </a:prstGeom>
        </p:spPr>
      </p:pic>
    </p:spTree>
    <p:extLst>
      <p:ext uri="{BB962C8B-B14F-4D97-AF65-F5344CB8AC3E}">
        <p14:creationId xmlns:p14="http://schemas.microsoft.com/office/powerpoint/2010/main" val="3132671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a:xfrm>
            <a:off x="546555" y="118267"/>
            <a:ext cx="8229600" cy="1143000"/>
          </a:xfrm>
        </p:spPr>
        <p:txBody>
          <a:bodyPr>
            <a:noAutofit/>
          </a:bodyPr>
          <a:lstStyle/>
          <a:p>
            <a:r>
              <a:rPr lang="en-GB" sz="2800" b="1" dirty="0"/>
              <a:t>Beth </a:t>
            </a:r>
            <a:r>
              <a:rPr lang="en-GB" sz="2800" b="1" err="1"/>
              <a:t>fyddech</a:t>
            </a:r>
            <a:r>
              <a:rPr lang="en-GB" sz="2800" b="1" dirty="0"/>
              <a:t> </a:t>
            </a:r>
            <a:r>
              <a:rPr lang="en-GB" sz="2800" b="1" err="1"/>
              <a:t>yn</a:t>
            </a:r>
            <a:r>
              <a:rPr lang="en-GB" sz="2800" b="1" dirty="0"/>
              <a:t> </a:t>
            </a:r>
            <a:r>
              <a:rPr lang="en-GB" sz="2800" b="1" err="1"/>
              <a:t>disgwyl</a:t>
            </a:r>
            <a:r>
              <a:rPr lang="en-GB" sz="2800" b="1" dirty="0"/>
              <a:t> </a:t>
            </a:r>
            <a:r>
              <a:rPr lang="en-GB" sz="2800" b="1" err="1"/>
              <a:t>gweld</a:t>
            </a:r>
            <a:r>
              <a:rPr lang="en-GB" sz="2800" b="1" dirty="0"/>
              <a:t> </a:t>
            </a:r>
            <a:r>
              <a:rPr lang="en-GB" sz="2800" b="1" err="1"/>
              <a:t>mewn</a:t>
            </a:r>
            <a:r>
              <a:rPr lang="en-GB" sz="2800" b="1" dirty="0"/>
              <a:t> cornel </a:t>
            </a:r>
            <a:r>
              <a:rPr lang="en-GB" sz="2800" b="1" err="1"/>
              <a:t>ddarllen</a:t>
            </a:r>
            <a:r>
              <a:rPr lang="en-GB" sz="2800" b="1" dirty="0"/>
              <a:t>?</a:t>
            </a:r>
            <a:br>
              <a:rPr lang="en-GB" sz="2800" b="1" dirty="0"/>
            </a:br>
            <a:r>
              <a:rPr lang="en-GB" sz="2800" b="1" dirty="0"/>
              <a:t>What would you expect to see in a reading corner?</a:t>
            </a:r>
            <a:endParaRPr lang="en-GB" sz="2800" b="1" dirty="0">
              <a:cs typeface="Calibri"/>
            </a:endParaRP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fontScale="62500" lnSpcReduction="20000"/>
          </a:bodyPr>
          <a:lstStyle/>
          <a:p>
            <a:endParaRPr lang="en-GB"/>
          </a:p>
          <a:p>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991528" y="1254210"/>
            <a:ext cx="4552391" cy="4525963"/>
          </a:xfrm>
        </p:spPr>
        <p:txBody>
          <a:bodyPr vert="horz" lIns="91440" tIns="45720" rIns="91440" bIns="45720" rtlCol="0" anchor="t">
            <a:noAutofit/>
          </a:bodyPr>
          <a:lstStyle/>
          <a:p>
            <a:r>
              <a:rPr lang="en-GB" sz="2000" dirty="0"/>
              <a:t>Attractively displayed books</a:t>
            </a:r>
            <a:endParaRPr lang="en-GB" sz="2000" dirty="0">
              <a:cs typeface="Calibri"/>
            </a:endParaRPr>
          </a:p>
          <a:p>
            <a:r>
              <a:rPr lang="en-GB" sz="2000" dirty="0"/>
              <a:t>Easily accessible</a:t>
            </a:r>
            <a:endParaRPr lang="en-GB" sz="2000" dirty="0">
              <a:cs typeface="Calibri"/>
            </a:endParaRPr>
          </a:p>
          <a:p>
            <a:r>
              <a:rPr lang="en-GB" sz="2000" dirty="0"/>
              <a:t>Good quality story books including traditional and modern fairy tales</a:t>
            </a:r>
            <a:endParaRPr lang="en-GB" sz="2000" dirty="0">
              <a:cs typeface="Calibri"/>
            </a:endParaRPr>
          </a:p>
          <a:p>
            <a:r>
              <a:rPr lang="en-GB" sz="2000" dirty="0"/>
              <a:t>Poetry</a:t>
            </a:r>
            <a:endParaRPr lang="en-GB" sz="2000" dirty="0">
              <a:cs typeface="Calibri"/>
            </a:endParaRPr>
          </a:p>
          <a:p>
            <a:r>
              <a:rPr lang="en-GB" sz="2000" dirty="0"/>
              <a:t>Joke books</a:t>
            </a:r>
            <a:endParaRPr lang="en-GB" sz="2000" dirty="0">
              <a:cs typeface="Calibri"/>
            </a:endParaRPr>
          </a:p>
          <a:p>
            <a:r>
              <a:rPr lang="en-GB" sz="2000" dirty="0"/>
              <a:t>Non-fiction texts</a:t>
            </a:r>
            <a:endParaRPr lang="en-GB" sz="2000" dirty="0">
              <a:cs typeface="Calibri"/>
            </a:endParaRPr>
          </a:p>
          <a:p>
            <a:r>
              <a:rPr lang="en-GB" sz="2000" dirty="0"/>
              <a:t>Multicultural texts</a:t>
            </a:r>
            <a:endParaRPr lang="en-GB" sz="2000" dirty="0">
              <a:cs typeface="Calibri"/>
            </a:endParaRPr>
          </a:p>
          <a:p>
            <a:r>
              <a:rPr lang="en-GB" sz="2000" dirty="0"/>
              <a:t>Books about Wales</a:t>
            </a:r>
            <a:endParaRPr lang="en-GB" sz="2000" dirty="0">
              <a:cs typeface="Calibri"/>
            </a:endParaRPr>
          </a:p>
          <a:p>
            <a:r>
              <a:rPr lang="en-GB" sz="2000" dirty="0"/>
              <a:t>Bilingual texts</a:t>
            </a:r>
            <a:endParaRPr lang="en-GB" sz="2000" dirty="0">
              <a:cs typeface="Calibri"/>
            </a:endParaRPr>
          </a:p>
          <a:p>
            <a:r>
              <a:rPr lang="en-GB" sz="2000" dirty="0"/>
              <a:t>Comics and pamphlets</a:t>
            </a:r>
            <a:endParaRPr lang="en-GB" sz="2000" dirty="0">
              <a:cs typeface="Calibri"/>
            </a:endParaRPr>
          </a:p>
          <a:p>
            <a:r>
              <a:rPr lang="en-GB" sz="2000" dirty="0"/>
              <a:t>Story sacks</a:t>
            </a:r>
            <a:endParaRPr lang="en-GB" sz="2000" dirty="0">
              <a:cs typeface="Calibri"/>
            </a:endParaRPr>
          </a:p>
          <a:p>
            <a:r>
              <a:rPr lang="en-GB" sz="2000" dirty="0"/>
              <a:t>Puppets</a:t>
            </a:r>
            <a:endParaRPr lang="en-GB" sz="2000" dirty="0">
              <a:cs typeface="Calibri"/>
            </a:endParaRPr>
          </a:p>
          <a:p>
            <a:r>
              <a:rPr lang="en-GB" sz="2000" dirty="0"/>
              <a:t>Listening centres</a:t>
            </a:r>
            <a:endParaRPr lang="en-GB" sz="2000" dirty="0">
              <a:cs typeface="Calibri"/>
            </a:endParaRPr>
          </a:p>
          <a:p>
            <a:r>
              <a:rPr lang="en-GB" sz="2000" dirty="0"/>
              <a:t>What else?</a:t>
            </a:r>
            <a:endParaRPr lang="en-GB" sz="2000" dirty="0">
              <a:cs typeface="Calibri"/>
            </a:endParaRPr>
          </a:p>
          <a:p>
            <a:endParaRPr lang="en-GB" sz="2000" dirty="0">
              <a:cs typeface="Calibri"/>
            </a:endParaRPr>
          </a:p>
        </p:txBody>
      </p:sp>
      <p:sp>
        <p:nvSpPr>
          <p:cNvPr id="5" name="TextBox 4">
            <a:extLst>
              <a:ext uri="{FF2B5EF4-FFF2-40B4-BE49-F238E27FC236}">
                <a16:creationId xmlns:a16="http://schemas.microsoft.com/office/drawing/2014/main" id="{6CF2DBD1-A2B9-D41A-A0A0-327CEB23AEDA}"/>
              </a:ext>
            </a:extLst>
          </p:cNvPr>
          <p:cNvSpPr txBox="1"/>
          <p:nvPr/>
        </p:nvSpPr>
        <p:spPr>
          <a:xfrm>
            <a:off x="274022" y="1338837"/>
            <a:ext cx="4359036"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err="1"/>
              <a:t>Llyfrau</a:t>
            </a:r>
            <a:r>
              <a:rPr lang="en-US" sz="2000" dirty="0"/>
              <a:t> </a:t>
            </a:r>
            <a:r>
              <a:rPr lang="en-US" sz="2000" err="1"/>
              <a:t>wedi'u</a:t>
            </a:r>
            <a:r>
              <a:rPr lang="en-US" sz="2000" dirty="0"/>
              <a:t> </a:t>
            </a:r>
            <a:r>
              <a:rPr lang="en-US" sz="2000" err="1"/>
              <a:t>harddangos</a:t>
            </a:r>
            <a:r>
              <a:rPr lang="en-US" sz="2000" dirty="0"/>
              <a:t> </a:t>
            </a:r>
            <a:r>
              <a:rPr lang="en-US" sz="2000" err="1"/>
              <a:t>yn</a:t>
            </a:r>
            <a:r>
              <a:rPr lang="en-US" sz="2000" dirty="0"/>
              <a:t> </a:t>
            </a:r>
            <a:r>
              <a:rPr lang="en-US" sz="2000" err="1"/>
              <a:t>ddeniadol</a:t>
            </a:r>
            <a:endParaRPr lang="en-US" sz="2000">
              <a:cs typeface="Calibri"/>
            </a:endParaRPr>
          </a:p>
          <a:p>
            <a:pPr marL="342900" indent="-342900">
              <a:buFont typeface="Arial"/>
              <a:buChar char="•"/>
            </a:pPr>
            <a:r>
              <a:rPr lang="en-US" sz="2000" dirty="0" err="1">
                <a:cs typeface="Calibri"/>
              </a:rPr>
              <a:t>Ar</a:t>
            </a:r>
            <a:r>
              <a:rPr lang="en-US" sz="2000" dirty="0">
                <a:cs typeface="Calibri"/>
              </a:rPr>
              <a:t> </a:t>
            </a:r>
            <a:r>
              <a:rPr lang="en-US" sz="2000" dirty="0" err="1">
                <a:cs typeface="Calibri"/>
              </a:rPr>
              <a:t>gael</a:t>
            </a:r>
            <a:r>
              <a:rPr lang="en-US" sz="2000" dirty="0">
                <a:cs typeface="Calibri"/>
              </a:rPr>
              <a:t> </a:t>
            </a:r>
            <a:r>
              <a:rPr lang="en-US" sz="2000" dirty="0" err="1">
                <a:cs typeface="Calibri"/>
              </a:rPr>
              <a:t>yn</a:t>
            </a:r>
            <a:r>
              <a:rPr lang="en-US" sz="2000" dirty="0">
                <a:cs typeface="Calibri"/>
              </a:rPr>
              <a:t> </a:t>
            </a:r>
            <a:r>
              <a:rPr lang="en-US" sz="2000" dirty="0" err="1">
                <a:cs typeface="Calibri"/>
              </a:rPr>
              <a:t>rhwydd</a:t>
            </a:r>
          </a:p>
          <a:p>
            <a:pPr marL="342900" indent="-342900">
              <a:buFont typeface="Arial"/>
              <a:buChar char="•"/>
            </a:pPr>
            <a:r>
              <a:rPr lang="en-US" sz="2000" err="1"/>
              <a:t>Llyfrau</a:t>
            </a:r>
            <a:r>
              <a:rPr lang="en-US" sz="2000" dirty="0"/>
              <a:t> </a:t>
            </a:r>
            <a:r>
              <a:rPr lang="en-US" sz="2000" err="1"/>
              <a:t>stori</a:t>
            </a:r>
            <a:r>
              <a:rPr lang="en-US" sz="2000" dirty="0"/>
              <a:t> o </a:t>
            </a:r>
            <a:r>
              <a:rPr lang="en-US" sz="2000" err="1"/>
              <a:t>ansawdd</a:t>
            </a:r>
            <a:r>
              <a:rPr lang="en-US" sz="2000" dirty="0"/>
              <a:t> da </a:t>
            </a:r>
            <a:r>
              <a:rPr lang="en-US" sz="2000" err="1"/>
              <a:t>gan</a:t>
            </a:r>
            <a:r>
              <a:rPr lang="en-US" sz="2000" dirty="0"/>
              <a:t> </a:t>
            </a:r>
            <a:r>
              <a:rPr lang="en-US" sz="2000" err="1"/>
              <a:t>gynnwys</a:t>
            </a:r>
            <a:r>
              <a:rPr lang="en-US" sz="2000" dirty="0"/>
              <a:t> </a:t>
            </a:r>
            <a:r>
              <a:rPr lang="en-US" sz="2000" err="1"/>
              <a:t>straeon</a:t>
            </a:r>
            <a:r>
              <a:rPr lang="en-US" sz="2000" dirty="0"/>
              <a:t> </a:t>
            </a:r>
            <a:r>
              <a:rPr lang="en-US" sz="2000" err="1"/>
              <a:t>tylwyth</a:t>
            </a:r>
            <a:r>
              <a:rPr lang="en-US" sz="2000" dirty="0"/>
              <a:t> teg </a:t>
            </a:r>
            <a:r>
              <a:rPr lang="en-US" sz="2000" err="1"/>
              <a:t>traddodiadol</a:t>
            </a:r>
            <a:r>
              <a:rPr lang="en-US" sz="2000" dirty="0"/>
              <a:t> a modern</a:t>
            </a:r>
            <a:endParaRPr lang="en-US" sz="2000">
              <a:cs typeface="Calibri"/>
            </a:endParaRPr>
          </a:p>
          <a:p>
            <a:pPr marL="342900" indent="-342900">
              <a:buFont typeface="Arial"/>
              <a:buChar char="•"/>
            </a:pPr>
            <a:r>
              <a:rPr lang="en-US" sz="2000" err="1"/>
              <a:t>Barddoniaeth</a:t>
            </a:r>
            <a:endParaRPr lang="en-US" sz="2000">
              <a:cs typeface="Calibri"/>
            </a:endParaRPr>
          </a:p>
          <a:p>
            <a:pPr marL="342900" indent="-342900">
              <a:buFont typeface="Arial"/>
              <a:buChar char="•"/>
            </a:pPr>
            <a:r>
              <a:rPr lang="en-US" sz="2000" err="1"/>
              <a:t>Llyfrau</a:t>
            </a:r>
            <a:r>
              <a:rPr lang="en-US" sz="2000" dirty="0"/>
              <a:t> </a:t>
            </a:r>
            <a:r>
              <a:rPr lang="en-US" sz="2000" err="1"/>
              <a:t>jôcs</a:t>
            </a:r>
            <a:endParaRPr lang="en-US" sz="2000">
              <a:cs typeface="Calibri"/>
            </a:endParaRPr>
          </a:p>
          <a:p>
            <a:pPr marL="342900" indent="-342900">
              <a:buFont typeface="Arial"/>
              <a:buChar char="•"/>
            </a:pPr>
            <a:r>
              <a:rPr lang="en-US" sz="2000" err="1"/>
              <a:t>Testunau</a:t>
            </a:r>
            <a:r>
              <a:rPr lang="en-US" sz="2000" dirty="0"/>
              <a:t> </a:t>
            </a:r>
            <a:r>
              <a:rPr lang="en-US" sz="2000" err="1"/>
              <a:t>ffeithiol</a:t>
            </a:r>
            <a:endParaRPr lang="en-US" sz="2000">
              <a:cs typeface="Calibri"/>
            </a:endParaRPr>
          </a:p>
          <a:p>
            <a:pPr marL="342900" indent="-342900">
              <a:buFont typeface="Arial"/>
              <a:buChar char="•"/>
            </a:pPr>
            <a:r>
              <a:rPr lang="en-US" sz="2000" err="1"/>
              <a:t>Testunau</a:t>
            </a:r>
            <a:r>
              <a:rPr lang="en-US" sz="2000" dirty="0"/>
              <a:t> </a:t>
            </a:r>
            <a:r>
              <a:rPr lang="en-US" sz="2000" err="1"/>
              <a:t>amlddiwylliannol</a:t>
            </a:r>
            <a:endParaRPr lang="en-US" sz="2000">
              <a:cs typeface="Calibri"/>
            </a:endParaRPr>
          </a:p>
          <a:p>
            <a:pPr marL="342900" indent="-342900">
              <a:buFont typeface="Arial"/>
              <a:buChar char="•"/>
            </a:pPr>
            <a:r>
              <a:rPr lang="en-US" sz="2000" err="1"/>
              <a:t>Llyfrau</a:t>
            </a:r>
            <a:r>
              <a:rPr lang="en-US" sz="2000" dirty="0"/>
              <a:t> am </a:t>
            </a:r>
            <a:r>
              <a:rPr lang="en-US" sz="2000" err="1"/>
              <a:t>Gymru</a:t>
            </a:r>
            <a:endParaRPr lang="en-US" sz="2000">
              <a:cs typeface="Calibri"/>
            </a:endParaRPr>
          </a:p>
          <a:p>
            <a:pPr marL="342900" indent="-342900">
              <a:buFont typeface="Arial"/>
              <a:buChar char="•"/>
            </a:pPr>
            <a:r>
              <a:rPr lang="en-US" sz="2000" err="1"/>
              <a:t>Testunau</a:t>
            </a:r>
            <a:r>
              <a:rPr lang="en-US" sz="2000" dirty="0"/>
              <a:t> </a:t>
            </a:r>
            <a:r>
              <a:rPr lang="en-US" sz="2000" err="1"/>
              <a:t>dwyieithog</a:t>
            </a:r>
            <a:endParaRPr lang="en-US" sz="2000">
              <a:cs typeface="Calibri"/>
            </a:endParaRPr>
          </a:p>
          <a:p>
            <a:pPr marL="342900" indent="-342900">
              <a:buFont typeface="Arial"/>
              <a:buChar char="•"/>
            </a:pPr>
            <a:r>
              <a:rPr lang="en-US" sz="2000" dirty="0"/>
              <a:t>Comics a </a:t>
            </a:r>
            <a:r>
              <a:rPr lang="en-US" sz="2000" err="1"/>
              <a:t>phamffledi</a:t>
            </a:r>
            <a:endParaRPr lang="en-US" sz="2000">
              <a:cs typeface="Calibri"/>
            </a:endParaRPr>
          </a:p>
          <a:p>
            <a:pPr marL="342900" indent="-342900">
              <a:buFont typeface="Arial"/>
              <a:buChar char="•"/>
            </a:pPr>
            <a:r>
              <a:rPr lang="en-US" sz="2000" err="1"/>
              <a:t>Bagiau</a:t>
            </a:r>
            <a:r>
              <a:rPr lang="en-US" sz="2000" dirty="0"/>
              <a:t> </a:t>
            </a:r>
            <a:r>
              <a:rPr lang="en-US" sz="2000" err="1"/>
              <a:t>stori</a:t>
            </a:r>
            <a:endParaRPr lang="en-US" sz="2000">
              <a:cs typeface="Calibri"/>
            </a:endParaRPr>
          </a:p>
          <a:p>
            <a:pPr marL="342900" indent="-342900">
              <a:buFont typeface="Arial"/>
              <a:buChar char="•"/>
            </a:pPr>
            <a:r>
              <a:rPr lang="en-US" sz="2000" err="1"/>
              <a:t>Pypedau</a:t>
            </a:r>
            <a:endParaRPr lang="en-US" sz="2000">
              <a:cs typeface="Calibri"/>
            </a:endParaRPr>
          </a:p>
          <a:p>
            <a:pPr marL="342900" indent="-342900">
              <a:buFont typeface="Arial"/>
              <a:buChar char="•"/>
            </a:pPr>
            <a:r>
              <a:rPr lang="en-US" sz="2000" err="1"/>
              <a:t>Canolfannau</a:t>
            </a:r>
            <a:r>
              <a:rPr lang="en-US" sz="2000" dirty="0"/>
              <a:t> </a:t>
            </a:r>
            <a:r>
              <a:rPr lang="en-US" sz="2000" err="1"/>
              <a:t>gwrando</a:t>
            </a:r>
            <a:endParaRPr lang="en-US" sz="2000">
              <a:cs typeface="Calibri"/>
            </a:endParaRPr>
          </a:p>
          <a:p>
            <a:pPr marL="342900" indent="-342900">
              <a:buFont typeface="Arial"/>
              <a:buChar char="•"/>
            </a:pPr>
            <a:r>
              <a:rPr lang="en-US" sz="2000" dirty="0"/>
              <a:t>Beth </a:t>
            </a:r>
            <a:r>
              <a:rPr lang="en-US" sz="2000" err="1"/>
              <a:t>arall</a:t>
            </a:r>
            <a:r>
              <a:rPr lang="en-US" sz="2000" dirty="0"/>
              <a:t>?</a:t>
            </a:r>
            <a:endParaRPr lang="en-US" sz="2000" dirty="0">
              <a:cs typeface="Calibri"/>
            </a:endParaRPr>
          </a:p>
        </p:txBody>
      </p:sp>
    </p:spTree>
    <p:extLst>
      <p:ext uri="{BB962C8B-B14F-4D97-AF65-F5344CB8AC3E}">
        <p14:creationId xmlns:p14="http://schemas.microsoft.com/office/powerpoint/2010/main" val="318217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200"/>
              <a:t>TASG                              TASK</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31979" y="1417638"/>
            <a:ext cx="4038600" cy="4525963"/>
          </a:xfrm>
        </p:spPr>
        <p:txBody>
          <a:bodyPr vert="horz" lIns="91440" tIns="45720" rIns="91440" bIns="45720" rtlCol="0" anchor="t">
            <a:normAutofit/>
          </a:bodyPr>
          <a:lstStyle/>
          <a:p>
            <a:r>
              <a:rPr lang="en-GB" sz="2400" dirty="0">
                <a:ea typeface="+mn-lt"/>
                <a:cs typeface="+mn-lt"/>
              </a:rPr>
              <a:t>Yn </a:t>
            </a:r>
            <a:r>
              <a:rPr lang="en-GB" sz="2400" err="1">
                <a:ea typeface="+mn-lt"/>
                <a:cs typeface="+mn-lt"/>
              </a:rPr>
              <a:t>eich</a:t>
            </a:r>
            <a:r>
              <a:rPr lang="en-GB" sz="2400" dirty="0">
                <a:ea typeface="+mn-lt"/>
                <a:cs typeface="+mn-lt"/>
              </a:rPr>
              <a:t> </a:t>
            </a:r>
            <a:r>
              <a:rPr lang="en-GB" sz="2400" err="1">
                <a:ea typeface="+mn-lt"/>
                <a:cs typeface="+mn-lt"/>
              </a:rPr>
              <a:t>grŵp</a:t>
            </a:r>
            <a:r>
              <a:rPr lang="en-GB" sz="2400" dirty="0">
                <a:ea typeface="+mn-lt"/>
                <a:cs typeface="+mn-lt"/>
              </a:rPr>
              <a:t> </a:t>
            </a:r>
            <a:r>
              <a:rPr lang="en-GB" sz="2400" err="1">
                <a:ea typeface="+mn-lt"/>
                <a:cs typeface="+mn-lt"/>
              </a:rPr>
              <a:t>cynlluniwch</a:t>
            </a:r>
            <a:r>
              <a:rPr lang="en-GB" sz="2400" dirty="0">
                <a:ea typeface="+mn-lt"/>
                <a:cs typeface="+mn-lt"/>
              </a:rPr>
              <a:t> </a:t>
            </a:r>
            <a:r>
              <a:rPr lang="en-GB" sz="2400" err="1">
                <a:ea typeface="+mn-lt"/>
                <a:cs typeface="+mn-lt"/>
              </a:rPr>
              <a:t>sut</a:t>
            </a:r>
            <a:r>
              <a:rPr lang="en-GB" sz="2400" dirty="0">
                <a:ea typeface="+mn-lt"/>
                <a:cs typeface="+mn-lt"/>
              </a:rPr>
              <a:t> y </a:t>
            </a:r>
            <a:r>
              <a:rPr lang="en-GB" sz="2400" err="1">
                <a:ea typeface="+mn-lt"/>
                <a:cs typeface="+mn-lt"/>
              </a:rPr>
              <a:t>gallech</a:t>
            </a:r>
            <a:r>
              <a:rPr lang="en-GB" sz="2400" dirty="0">
                <a:ea typeface="+mn-lt"/>
                <a:cs typeface="+mn-lt"/>
              </a:rPr>
              <a:t> </a:t>
            </a:r>
            <a:r>
              <a:rPr lang="en-GB" sz="2400" err="1">
                <a:ea typeface="+mn-lt"/>
                <a:cs typeface="+mn-lt"/>
              </a:rPr>
              <a:t>greu</a:t>
            </a:r>
            <a:r>
              <a:rPr lang="en-GB" sz="2400" dirty="0">
                <a:ea typeface="+mn-lt"/>
                <a:cs typeface="+mn-lt"/>
              </a:rPr>
              <a:t> </a:t>
            </a:r>
            <a:r>
              <a:rPr lang="en-GB" sz="2400">
                <a:ea typeface="+mn-lt"/>
                <a:cs typeface="+mn-lt"/>
              </a:rPr>
              <a:t>adnodd datblygu darllen </a:t>
            </a:r>
            <a:r>
              <a:rPr lang="en-GB" sz="2400" err="1">
                <a:ea typeface="+mn-lt"/>
                <a:cs typeface="+mn-lt"/>
              </a:rPr>
              <a:t>traws-gwricwlaidd</a:t>
            </a:r>
            <a:r>
              <a:rPr lang="en-GB" sz="2400" dirty="0">
                <a:ea typeface="+mn-lt"/>
                <a:cs typeface="+mn-lt"/>
              </a:rPr>
              <a:t> </a:t>
            </a:r>
            <a:r>
              <a:rPr lang="en-GB" sz="2400" err="1">
                <a:ea typeface="+mn-lt"/>
                <a:cs typeface="+mn-lt"/>
              </a:rPr>
              <a:t>ar</a:t>
            </a:r>
            <a:r>
              <a:rPr lang="en-GB" sz="2400" dirty="0">
                <a:ea typeface="+mn-lt"/>
                <a:cs typeface="+mn-lt"/>
              </a:rPr>
              <a:t> </a:t>
            </a:r>
            <a:r>
              <a:rPr lang="en-GB" sz="2400" err="1">
                <a:ea typeface="+mn-lt"/>
                <a:cs typeface="+mn-lt"/>
              </a:rPr>
              <a:t>thema'r</a:t>
            </a:r>
            <a:r>
              <a:rPr lang="en-GB" sz="2400" dirty="0">
                <a:ea typeface="+mn-lt"/>
                <a:cs typeface="+mn-lt"/>
              </a:rPr>
              <a:t> Hydref.</a:t>
            </a:r>
            <a:endParaRPr lang="en-GB" sz="2400" dirty="0">
              <a:cs typeface="Calibri"/>
            </a:endParaRPr>
          </a:p>
          <a:p>
            <a:endParaRPr lang="en-GB" sz="2400" dirty="0">
              <a:cs typeface="Calibri"/>
            </a:endParaRPr>
          </a:p>
          <a:p>
            <a:r>
              <a:rPr lang="en-GB" sz="2400" err="1">
                <a:ea typeface="+mn-lt"/>
                <a:cs typeface="+mn-lt"/>
              </a:rPr>
              <a:t>Ymchwiliwch</a:t>
            </a:r>
            <a:r>
              <a:rPr lang="en-GB" sz="2400" dirty="0">
                <a:ea typeface="+mn-lt"/>
                <a:cs typeface="+mn-lt"/>
              </a:rPr>
              <a:t> </a:t>
            </a:r>
            <a:r>
              <a:rPr lang="en-GB" sz="2400" err="1">
                <a:ea typeface="+mn-lt"/>
                <a:cs typeface="+mn-lt"/>
              </a:rPr>
              <a:t>strategaethau</a:t>
            </a:r>
            <a:r>
              <a:rPr lang="en-GB" sz="2400" dirty="0">
                <a:ea typeface="+mn-lt"/>
                <a:cs typeface="+mn-lt"/>
              </a:rPr>
              <a:t> </a:t>
            </a:r>
            <a:r>
              <a:rPr lang="en-GB" sz="2400" err="1">
                <a:ea typeface="+mn-lt"/>
                <a:cs typeface="+mn-lt"/>
              </a:rPr>
              <a:t>effeithiol</a:t>
            </a:r>
            <a:r>
              <a:rPr lang="en-GB" sz="2400" dirty="0">
                <a:ea typeface="+mn-lt"/>
                <a:cs typeface="+mn-lt"/>
              </a:rPr>
              <a:t> </a:t>
            </a:r>
            <a:r>
              <a:rPr lang="en-GB" sz="2400" err="1">
                <a:ea typeface="+mn-lt"/>
                <a:cs typeface="+mn-lt"/>
              </a:rPr>
              <a:t>i</a:t>
            </a:r>
            <a:r>
              <a:rPr lang="en-GB" sz="2400" dirty="0">
                <a:ea typeface="+mn-lt"/>
                <a:cs typeface="+mn-lt"/>
              </a:rPr>
              <a:t> </a:t>
            </a:r>
            <a:r>
              <a:rPr lang="en-GB" sz="2400" err="1">
                <a:ea typeface="+mn-lt"/>
                <a:cs typeface="+mn-lt"/>
              </a:rPr>
              <a:t>gefnogi</a:t>
            </a:r>
            <a:r>
              <a:rPr lang="en-GB" sz="2400" dirty="0">
                <a:ea typeface="+mn-lt"/>
                <a:cs typeface="+mn-lt"/>
              </a:rPr>
              <a:t> </a:t>
            </a:r>
            <a:r>
              <a:rPr lang="en-GB" sz="2400" err="1">
                <a:ea typeface="+mn-lt"/>
                <a:cs typeface="+mn-lt"/>
              </a:rPr>
              <a:t>eich</a:t>
            </a:r>
            <a:r>
              <a:rPr lang="en-GB" sz="2400" dirty="0">
                <a:ea typeface="+mn-lt"/>
                <a:cs typeface="+mn-lt"/>
              </a:rPr>
              <a:t> </a:t>
            </a:r>
            <a:r>
              <a:rPr lang="en-GB" sz="2400" err="1">
                <a:ea typeface="+mn-lt"/>
                <a:cs typeface="+mn-lt"/>
              </a:rPr>
              <a:t>cynllunio</a:t>
            </a:r>
            <a:endParaRPr lang="en-GB" sz="2400">
              <a:cs typeface="Calibri"/>
            </a:endParaRPr>
          </a:p>
          <a:p>
            <a:endParaRPr lang="en-GB" sz="2400" dirty="0">
              <a:ea typeface="+mn-lt"/>
              <a:cs typeface="+mn-lt"/>
            </a:endParaRPr>
          </a:p>
          <a:p>
            <a:r>
              <a:rPr lang="en-GB" sz="2400" err="1">
                <a:ea typeface="+mn-lt"/>
                <a:cs typeface="+mn-lt"/>
              </a:rPr>
              <a:t>Adborth</a:t>
            </a:r>
            <a:endParaRPr lang="en-GB" sz="2400" err="1"/>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817652" y="1340768"/>
            <a:ext cx="4038600" cy="4525963"/>
          </a:xfrm>
        </p:spPr>
        <p:txBody>
          <a:bodyPr vert="horz" lIns="91440" tIns="45720" rIns="91440" bIns="45720" rtlCol="0" anchor="t">
            <a:noAutofit/>
          </a:bodyPr>
          <a:lstStyle/>
          <a:p>
            <a:pPr fontAlgn="t"/>
            <a:r>
              <a:rPr lang="en-GB" sz="2400" b="0" i="0" dirty="0">
                <a:solidFill>
                  <a:srgbClr val="333333"/>
                </a:solidFill>
                <a:effectLst/>
                <a:latin typeface="Mulish"/>
              </a:rPr>
              <a:t>In your group plan how you could create a cross-curricular </a:t>
            </a:r>
            <a:r>
              <a:rPr lang="en-GB" sz="2400" dirty="0">
                <a:solidFill>
                  <a:srgbClr val="333333"/>
                </a:solidFill>
                <a:latin typeface="Mulish"/>
              </a:rPr>
              <a:t>resource for developing reading</a:t>
            </a:r>
            <a:r>
              <a:rPr lang="en-GB" sz="2400" b="0" i="0" dirty="0">
                <a:solidFill>
                  <a:srgbClr val="333333"/>
                </a:solidFill>
                <a:effectLst/>
                <a:latin typeface="Mulish"/>
              </a:rPr>
              <a:t> </a:t>
            </a:r>
            <a:r>
              <a:rPr lang="en-GB" sz="2400" dirty="0">
                <a:solidFill>
                  <a:srgbClr val="333333"/>
                </a:solidFill>
                <a:latin typeface="Mulish"/>
              </a:rPr>
              <a:t>on</a:t>
            </a:r>
            <a:r>
              <a:rPr lang="en-GB" sz="2400" b="0" i="0" dirty="0">
                <a:solidFill>
                  <a:srgbClr val="333333"/>
                </a:solidFill>
                <a:effectLst/>
                <a:latin typeface="Mulish"/>
              </a:rPr>
              <a:t> the theme of Autumn.</a:t>
            </a:r>
          </a:p>
          <a:p>
            <a:pPr marL="0" indent="0">
              <a:buNone/>
            </a:pPr>
            <a:endParaRPr lang="en-GB" sz="2400" dirty="0">
              <a:solidFill>
                <a:srgbClr val="333333"/>
              </a:solidFill>
              <a:latin typeface="Mulish"/>
            </a:endParaRPr>
          </a:p>
          <a:p>
            <a:r>
              <a:rPr lang="en-GB" sz="2400" dirty="0">
                <a:solidFill>
                  <a:srgbClr val="333333"/>
                </a:solidFill>
                <a:latin typeface="Mulish"/>
              </a:rPr>
              <a:t>Research effective strategies to support your planning</a:t>
            </a:r>
          </a:p>
          <a:p>
            <a:pPr marL="0" indent="0">
              <a:buNone/>
            </a:pPr>
            <a:endParaRPr lang="en-GB" sz="2400" dirty="0">
              <a:solidFill>
                <a:srgbClr val="333333"/>
              </a:solidFill>
              <a:latin typeface="Mulish"/>
            </a:endParaRPr>
          </a:p>
          <a:p>
            <a:pPr algn="l" fontAlgn="t">
              <a:buFont typeface="Arial" panose="020B0604020202020204" pitchFamily="34" charset="0"/>
              <a:buChar char="•"/>
            </a:pPr>
            <a:r>
              <a:rPr lang="en-GB" sz="2400" dirty="0">
                <a:solidFill>
                  <a:srgbClr val="333333"/>
                </a:solidFill>
                <a:latin typeface="Mulish"/>
              </a:rPr>
              <a:t>Feedback</a:t>
            </a:r>
            <a:endParaRPr lang="en-GB" sz="2400" b="0" i="0" dirty="0">
              <a:solidFill>
                <a:srgbClr val="333333"/>
              </a:solidFill>
              <a:effectLst/>
              <a:latin typeface="Mulish"/>
            </a:endParaRPr>
          </a:p>
        </p:txBody>
      </p:sp>
      <p:pic>
        <p:nvPicPr>
          <p:cNvPr id="5" name="Picture 4" descr="Free Autumn Reading Cliparts, Download Free Autumn Reading Cliparts png ...">
            <a:extLst>
              <a:ext uri="{FF2B5EF4-FFF2-40B4-BE49-F238E27FC236}">
                <a16:creationId xmlns:a16="http://schemas.microsoft.com/office/drawing/2014/main" id="{B30E1F36-B41C-DA36-A854-89E71E136604}"/>
              </a:ext>
            </a:extLst>
          </p:cNvPr>
          <p:cNvPicPr>
            <a:picLocks noChangeAspect="1"/>
          </p:cNvPicPr>
          <p:nvPr/>
        </p:nvPicPr>
        <p:blipFill>
          <a:blip r:embed="rId2"/>
          <a:stretch>
            <a:fillRect/>
          </a:stretch>
        </p:blipFill>
        <p:spPr>
          <a:xfrm>
            <a:off x="6834172" y="4551894"/>
            <a:ext cx="2266640" cy="2259194"/>
          </a:xfrm>
          <a:prstGeom prst="rect">
            <a:avLst/>
          </a:prstGeom>
        </p:spPr>
      </p:pic>
    </p:spTree>
    <p:extLst>
      <p:ext uri="{BB962C8B-B14F-4D97-AF65-F5344CB8AC3E}">
        <p14:creationId xmlns:p14="http://schemas.microsoft.com/office/powerpoint/2010/main" val="2063855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F62D6-FE1C-B235-D7CF-4BECCBF8EEB9}"/>
              </a:ext>
            </a:extLst>
          </p:cNvPr>
          <p:cNvSpPr>
            <a:spLocks noGrp="1"/>
          </p:cNvSpPr>
          <p:nvPr>
            <p:ph type="title"/>
          </p:nvPr>
        </p:nvSpPr>
        <p:spPr/>
        <p:txBody>
          <a:bodyPr/>
          <a:lstStyle/>
          <a:p>
            <a:r>
              <a:rPr lang="en-GB" err="1"/>
              <a:t>Rhestr</a:t>
            </a:r>
            <a:r>
              <a:rPr lang="en-GB"/>
              <a:t> </a:t>
            </a:r>
            <a:r>
              <a:rPr lang="en-GB" err="1"/>
              <a:t>Gyfeirnodi</a:t>
            </a:r>
            <a:r>
              <a:rPr lang="en-GB"/>
              <a:t>       Reference List</a:t>
            </a:r>
          </a:p>
        </p:txBody>
      </p:sp>
      <p:sp>
        <p:nvSpPr>
          <p:cNvPr id="3" name="Content Placeholder 2">
            <a:extLst>
              <a:ext uri="{FF2B5EF4-FFF2-40B4-BE49-F238E27FC236}">
                <a16:creationId xmlns:a16="http://schemas.microsoft.com/office/drawing/2014/main" id="{D58D1E19-15BA-9E6E-EF38-1D479B834950}"/>
              </a:ext>
            </a:extLst>
          </p:cNvPr>
          <p:cNvSpPr>
            <a:spLocks noGrp="1"/>
          </p:cNvSpPr>
          <p:nvPr>
            <p:ph sz="half" idx="1"/>
          </p:nvPr>
        </p:nvSpPr>
        <p:spPr>
          <a:xfrm>
            <a:off x="457200" y="1600200"/>
            <a:ext cx="8325710" cy="4525963"/>
          </a:xfrm>
        </p:spPr>
        <p:txBody>
          <a:bodyPr vert="horz" lIns="91440" tIns="45720" rIns="91440" bIns="45720" rtlCol="0" anchor="t">
            <a:noAutofit/>
          </a:bodyPr>
          <a:lstStyle/>
          <a:p>
            <a:pPr>
              <a:lnSpc>
                <a:spcPct val="80000"/>
              </a:lnSpc>
              <a:spcBef>
                <a:spcPts val="400"/>
              </a:spcBef>
              <a:spcAft>
                <a:spcPct val="0"/>
              </a:spcAft>
            </a:pPr>
            <a:endParaRPr lang="en-GB" sz="1800" dirty="0">
              <a:latin typeface="Lucida Sans Unicode"/>
              <a:cs typeface="Lucida Sans Unicode"/>
            </a:endParaRPr>
          </a:p>
          <a:p>
            <a:pPr>
              <a:lnSpc>
                <a:spcPct val="80000"/>
              </a:lnSpc>
              <a:spcBef>
                <a:spcPts val="400"/>
              </a:spcBef>
              <a:spcAft>
                <a:spcPct val="0"/>
              </a:spcAft>
            </a:pPr>
            <a:r>
              <a:rPr lang="en-GB" sz="2000" dirty="0">
                <a:latin typeface="Lucida Sans Unicode"/>
                <a:cs typeface="Lucida Sans Unicode"/>
              </a:rPr>
              <a:t>Alexander, R. (2008) </a:t>
            </a:r>
            <a:r>
              <a:rPr lang="en-GB" sz="2000" i="1" dirty="0">
                <a:latin typeface="Lucida Sans Unicode"/>
                <a:cs typeface="Lucida Sans Unicode"/>
              </a:rPr>
              <a:t>Towards dialogic teaching: Rethinking classroom talk</a:t>
            </a:r>
            <a:r>
              <a:rPr lang="en-GB" sz="2000" dirty="0">
                <a:latin typeface="Lucida Sans Unicode"/>
                <a:cs typeface="Lucida Sans Unicode"/>
              </a:rPr>
              <a:t>. Yorkshire: </a:t>
            </a:r>
            <a:r>
              <a:rPr lang="en-GB" sz="2000" err="1">
                <a:latin typeface="Lucida Sans Unicode"/>
                <a:cs typeface="Lucida Sans Unicode"/>
              </a:rPr>
              <a:t>Dialogos</a:t>
            </a:r>
            <a:r>
              <a:rPr lang="en-GB" sz="2000" dirty="0">
                <a:latin typeface="Lucida Sans Unicode"/>
                <a:cs typeface="Lucida Sans Unicode"/>
              </a:rPr>
              <a:t>  </a:t>
            </a:r>
            <a:endParaRPr lang="en-US" sz="2000">
              <a:latin typeface="Lucida Sans Unicode"/>
              <a:cs typeface="Lucida Sans Unicode"/>
            </a:endParaRPr>
          </a:p>
          <a:p>
            <a:pPr>
              <a:lnSpc>
                <a:spcPct val="80000"/>
              </a:lnSpc>
              <a:spcBef>
                <a:spcPts val="400"/>
              </a:spcBef>
              <a:spcAft>
                <a:spcPct val="0"/>
              </a:spcAft>
            </a:pPr>
            <a:r>
              <a:rPr lang="en-GB" sz="2000" dirty="0">
                <a:latin typeface="Lucida Sans Unicode"/>
                <a:cs typeface="Lucida Sans Unicode"/>
              </a:rPr>
              <a:t>Corbett, P. Talk4Writing. Available at </a:t>
            </a:r>
            <a:r>
              <a:rPr lang="en-GB" sz="2000" dirty="0">
                <a:solidFill>
                  <a:srgbClr val="EB8803"/>
                </a:solidFill>
                <a:latin typeface="Lucida Sans Unicode"/>
                <a:cs typeface="Lucida Sans Unicode"/>
                <a:hlinkClick r:id="rId2"/>
              </a:rPr>
              <a:t>http://www.talk4writing.co.uk/</a:t>
            </a:r>
            <a:r>
              <a:rPr lang="en-GB" sz="2000" dirty="0">
                <a:latin typeface="Lucida Sans Unicode"/>
                <a:cs typeface="Lucida Sans Unicode"/>
              </a:rPr>
              <a:t> (Accessed 30.08.2023)</a:t>
            </a:r>
          </a:p>
          <a:p>
            <a:pPr>
              <a:lnSpc>
                <a:spcPct val="80000"/>
              </a:lnSpc>
              <a:spcBef>
                <a:spcPts val="400"/>
              </a:spcBef>
              <a:spcAft>
                <a:spcPct val="0"/>
              </a:spcAft>
            </a:pPr>
            <a:r>
              <a:rPr lang="en-GB" sz="2000" dirty="0">
                <a:latin typeface="Lucida Sans Unicode"/>
                <a:cs typeface="Lucida Sans Unicode"/>
              </a:rPr>
              <a:t>Mercer, N. (1995) </a:t>
            </a:r>
            <a:r>
              <a:rPr lang="en-GB" sz="2000" i="1" dirty="0">
                <a:latin typeface="Lucida Sans Unicode"/>
                <a:cs typeface="Lucida Sans Unicode"/>
              </a:rPr>
              <a:t>Guided construction of knowledge : talk among teachers and learners. </a:t>
            </a:r>
            <a:r>
              <a:rPr lang="en-GB" sz="2000" err="1">
                <a:latin typeface="Lucida Sans Unicode"/>
                <a:cs typeface="Lucida Sans Unicode"/>
              </a:rPr>
              <a:t>Clevedon:Multilingual</a:t>
            </a:r>
            <a:r>
              <a:rPr lang="en-GB" sz="2000" dirty="0">
                <a:latin typeface="Lucida Sans Unicode"/>
                <a:cs typeface="Lucida Sans Unicode"/>
              </a:rPr>
              <a:t> Matters. </a:t>
            </a:r>
            <a:endParaRPr lang="en-US" sz="2000">
              <a:latin typeface="Lucida Sans Unicode"/>
              <a:cs typeface="Lucida Sans Unicode"/>
            </a:endParaRPr>
          </a:p>
          <a:p>
            <a:pPr>
              <a:lnSpc>
                <a:spcPct val="80000"/>
              </a:lnSpc>
              <a:spcBef>
                <a:spcPts val="400"/>
              </a:spcBef>
              <a:spcAft>
                <a:spcPct val="0"/>
              </a:spcAft>
            </a:pPr>
            <a:r>
              <a:rPr lang="en-GB" sz="2000" dirty="0">
                <a:latin typeface="Lucida Sans Unicode"/>
                <a:cs typeface="Lucida Sans Unicode"/>
              </a:rPr>
              <a:t>Mercer, N. (2000) </a:t>
            </a:r>
            <a:r>
              <a:rPr lang="en-GB" sz="2000" i="1" dirty="0">
                <a:latin typeface="Lucida Sans Unicode"/>
                <a:cs typeface="Lucida Sans Unicode"/>
              </a:rPr>
              <a:t>Words and Minds: How We Use Language to Think Together. </a:t>
            </a:r>
            <a:r>
              <a:rPr lang="en-GB" sz="2000" dirty="0">
                <a:latin typeface="Lucida Sans Unicode"/>
                <a:cs typeface="Lucida Sans Unicode"/>
              </a:rPr>
              <a:t>London: Routledge</a:t>
            </a:r>
          </a:p>
          <a:p>
            <a:pPr>
              <a:lnSpc>
                <a:spcPct val="80000"/>
              </a:lnSpc>
              <a:spcBef>
                <a:spcPts val="400"/>
              </a:spcBef>
              <a:spcAft>
                <a:spcPct val="0"/>
              </a:spcAft>
            </a:pPr>
            <a:r>
              <a:rPr lang="en-GB" sz="2000" dirty="0">
                <a:latin typeface="Calibri"/>
                <a:cs typeface="Calibri"/>
              </a:rPr>
              <a:t> Estyn (2021) </a:t>
            </a:r>
            <a:r>
              <a:rPr lang="en-GB" sz="2000" dirty="0">
                <a:solidFill>
                  <a:srgbClr val="0000FF"/>
                </a:solidFill>
                <a:latin typeface="Calibri"/>
                <a:cs typeface="Calibri"/>
                <a:hlinkClick r:id="rId3"/>
              </a:rPr>
              <a:t>Arolygu llythrennedd | Estyn (llyw.cymru) </a:t>
            </a:r>
            <a:r>
              <a:rPr lang="en-GB" sz="2400" dirty="0">
                <a:latin typeface="Calibri"/>
                <a:cs typeface="Calibri"/>
              </a:rPr>
              <a:t>(Accessed 29.08.2023) </a:t>
            </a:r>
            <a:r>
              <a:rPr lang="en-GB" sz="2000" dirty="0">
                <a:latin typeface="Lucida Sans Unicode"/>
                <a:cs typeface="Lucida Sans Unicode"/>
              </a:rPr>
              <a:t>Estyn (2021) </a:t>
            </a:r>
            <a:r>
              <a:rPr lang="en-GB" sz="2000" i="1" dirty="0">
                <a:latin typeface="Lucida Sans Unicode"/>
                <a:cs typeface="Lucida Sans Unicode"/>
              </a:rPr>
              <a:t>Inspecting Literacy. </a:t>
            </a:r>
            <a:r>
              <a:rPr lang="en-GB" sz="2000" dirty="0">
                <a:latin typeface="Lucida Sans Unicode"/>
                <a:cs typeface="Lucida Sans Unicode"/>
              </a:rPr>
              <a:t>Available at</a:t>
            </a:r>
            <a:r>
              <a:rPr lang="en-GB" sz="2000" i="1" dirty="0">
                <a:latin typeface="Lucida Sans Unicode"/>
                <a:cs typeface="Lucida Sans Unicode"/>
              </a:rPr>
              <a:t> </a:t>
            </a:r>
            <a:r>
              <a:rPr lang="en-GB" sz="2000" dirty="0">
                <a:ea typeface="+mn-lt"/>
                <a:cs typeface="+mn-lt"/>
                <a:hlinkClick r:id="rId4"/>
              </a:rPr>
              <a:t>Inspecting literacy | Estyn (gov.wales) (Accessed 29.08.23)</a:t>
            </a:r>
            <a:endParaRPr lang="en-GB" sz="2000" dirty="0">
              <a:latin typeface="Lucida Sans Unicode"/>
              <a:cs typeface="Lucida Sans Unicode"/>
            </a:endParaRPr>
          </a:p>
          <a:p>
            <a:endParaRPr lang="en-GB" sz="2000" dirty="0">
              <a:ea typeface="+mn-lt"/>
              <a:cs typeface="+mn-lt"/>
            </a:endParaRPr>
          </a:p>
          <a:p>
            <a:pPr>
              <a:lnSpc>
                <a:spcPct val="80000"/>
              </a:lnSpc>
              <a:spcBef>
                <a:spcPts val="400"/>
              </a:spcBef>
              <a:spcAft>
                <a:spcPct val="0"/>
              </a:spcAft>
            </a:pPr>
            <a:endParaRPr lang="en-GB" sz="1400">
              <a:latin typeface="Lucida Sans Unicode"/>
              <a:cs typeface="Lucida Sans Unicode"/>
            </a:endParaRPr>
          </a:p>
          <a:p>
            <a:endParaRPr lang="en-GB">
              <a:cs typeface="Calibri"/>
            </a:endParaRPr>
          </a:p>
        </p:txBody>
      </p:sp>
    </p:spTree>
    <p:extLst>
      <p:ext uri="{BB962C8B-B14F-4D97-AF65-F5344CB8AC3E}">
        <p14:creationId xmlns:p14="http://schemas.microsoft.com/office/powerpoint/2010/main" val="4048649412"/>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course">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71E5BCA7E29E442ACEA7DE787893430" ma:contentTypeVersion="10" ma:contentTypeDescription="Create a new document." ma:contentTypeScope="" ma:versionID="d1fd311420a6cb183b5097e8b678f393">
  <xsd:schema xmlns:xsd="http://www.w3.org/2001/XMLSchema" xmlns:xs="http://www.w3.org/2001/XMLSchema" xmlns:p="http://schemas.microsoft.com/office/2006/metadata/properties" xmlns:ns2="a4c544ec-8a57-4b04-9908-10cfc1a3d94b" xmlns:ns3="ad2e13bf-badd-4d45-afe1-83b4a166ce96" targetNamespace="http://schemas.microsoft.com/office/2006/metadata/properties" ma:root="true" ma:fieldsID="3f2005caeab1b28e515ae9b6e02cac53" ns2:_="" ns3:_="">
    <xsd:import namespace="a4c544ec-8a57-4b04-9908-10cfc1a3d94b"/>
    <xsd:import namespace="ad2e13bf-badd-4d45-afe1-83b4a166ce9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c544ec-8a57-4b04-9908-10cfc1a3d9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d2e13bf-badd-4d45-afe1-83b4a166ce9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ad2e13bf-badd-4d45-afe1-83b4a166ce96">
      <UserInfo>
        <DisplayName>Sue Ainsworth</DisplayName>
        <AccountId>12</AccountId>
        <AccountType/>
      </UserInfo>
    </SharedWithUsers>
  </documentManagement>
</p:properties>
</file>

<file path=customXml/itemProps1.xml><?xml version="1.0" encoding="utf-8"?>
<ds:datastoreItem xmlns:ds="http://schemas.openxmlformats.org/officeDocument/2006/customXml" ds:itemID="{BCE7B199-41D2-4193-9680-9AEDAEE034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c544ec-8a57-4b04-9908-10cfc1a3d94b"/>
    <ds:schemaRef ds:uri="ad2e13bf-badd-4d45-afe1-83b4a166ce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438AE84-B566-4FFA-83AB-0A3F9E31ED3E}">
  <ds:schemaRefs>
    <ds:schemaRef ds:uri="http://schemas.microsoft.com/sharepoint/v3/contenttype/forms"/>
  </ds:schemaRefs>
</ds:datastoreItem>
</file>

<file path=customXml/itemProps3.xml><?xml version="1.0" encoding="utf-8"?>
<ds:datastoreItem xmlns:ds="http://schemas.openxmlformats.org/officeDocument/2006/customXml" ds:itemID="{8C078B23-7089-4E2A-9194-0EF751C5AD35}">
  <ds:schemaRefs>
    <ds:schemaRef ds:uri="ad2e13bf-badd-4d45-afe1-83b4a166ce96"/>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1605</Words>
  <Application>Microsoft Office PowerPoint</Application>
  <PresentationFormat>On-screen Show (4:3)</PresentationFormat>
  <Paragraphs>283</Paragraphs>
  <Slides>23</Slides>
  <Notes>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23</vt:i4>
      </vt:variant>
    </vt:vector>
  </HeadingPairs>
  <TitlesOfParts>
    <vt:vector size="33" baseType="lpstr">
      <vt:lpstr>Mulish</vt:lpstr>
      <vt:lpstr>Arial</vt:lpstr>
      <vt:lpstr>Calibri</vt:lpstr>
      <vt:lpstr>Lucida Sans Unicode</vt:lpstr>
      <vt:lpstr>Segoe UI</vt:lpstr>
      <vt:lpstr>Verdana</vt:lpstr>
      <vt:lpstr>Wingdings 2</vt:lpstr>
      <vt:lpstr>Wingdings 3</vt:lpstr>
      <vt:lpstr>Office Theme</vt:lpstr>
      <vt:lpstr>Concourse</vt:lpstr>
      <vt:lpstr>ECES5022/C  Y Tri R The Three Rs </vt:lpstr>
      <vt:lpstr>Amcan y Modiwl / Module Aims </vt:lpstr>
      <vt:lpstr>Deilliannau Dysgu       Learning Outcomes</vt:lpstr>
      <vt:lpstr>Deilliannau Dysgu       Learning Outcomes</vt:lpstr>
      <vt:lpstr>Deilliannau Dysgu       Learning Outcomes</vt:lpstr>
      <vt:lpstr>Darllen yn y FfLlRh Reading in the LNF</vt:lpstr>
      <vt:lpstr>Strategaethau datblygu darllen - ymchwiliwch Reading development strategies - research</vt:lpstr>
      <vt:lpstr>Dysgu darllen Learning to read</vt:lpstr>
      <vt:lpstr>Dysgu darllen Learning to read</vt:lpstr>
      <vt:lpstr>Dysgu darllen Learning to read</vt:lpstr>
      <vt:lpstr>Dysgu darllen Learning to read</vt:lpstr>
      <vt:lpstr>Uwch sgiliau darllen Higher order reading skills</vt:lpstr>
      <vt:lpstr>Uwch sgiliau darllen Higher order reading skills</vt:lpstr>
      <vt:lpstr>Mathau gwahanol o gwestiannau Other types of questions</vt:lpstr>
      <vt:lpstr>Barrett's Taxonomy</vt:lpstr>
      <vt:lpstr>Datblygu Sgiliau Darllen Developing Reading Skills</vt:lpstr>
      <vt:lpstr>Datblygu Sgiliau Darllen Developing Reading Skills</vt:lpstr>
      <vt:lpstr>Datblygu Sgiliau Darllen Developing Reading Skills</vt:lpstr>
      <vt:lpstr>Datblygu Sgiliau Darllen Developing Reading Skills</vt:lpstr>
      <vt:lpstr>Cornell ddarllen / Reading corner</vt:lpstr>
      <vt:lpstr>Beth fyddech yn disgwyl gweld mewn cornel ddarllen? What would you expect to see in a reading corner?</vt:lpstr>
      <vt:lpstr>TASG                              TASK</vt:lpstr>
      <vt:lpstr>Rhestr Gyfeirnodi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Helen A Griffiths</cp:lastModifiedBy>
  <cp:revision>240</cp:revision>
  <dcterms:created xsi:type="dcterms:W3CDTF">2017-08-03T07:47:10Z</dcterms:created>
  <dcterms:modified xsi:type="dcterms:W3CDTF">2024-10-23T10:46:42Z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0x010100F71E5BCA7E29E442ACEA7DE787893430</vt:lpwstr>
  </property>
</Properties>
</file>