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60" r:id="rId3"/>
    <p:sldId id="267" r:id="rId4"/>
    <p:sldId id="268" r:id="rId5"/>
    <p:sldId id="269" r:id="rId6"/>
    <p:sldId id="270" r:id="rId7"/>
    <p:sldId id="261" r:id="rId8"/>
    <p:sldId id="271" r:id="rId9"/>
    <p:sldId id="272" r:id="rId10"/>
    <p:sldId id="273" r:id="rId11"/>
    <p:sldId id="274" r:id="rId12"/>
    <p:sldId id="275" r:id="rId13"/>
    <p:sldId id="258" r:id="rId14"/>
    <p:sldId id="263" r:id="rId15"/>
    <p:sldId id="266" r:id="rId16"/>
    <p:sldId id="264" r:id="rId17"/>
    <p:sldId id="265" r:id="rId18"/>
    <p:sldId id="276" r:id="rId19"/>
    <p:sldId id="277" r:id="rId20"/>
    <p:sldId id="262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52"/>
    <p:restoredTop sz="94719"/>
  </p:normalViewPr>
  <p:slideViewPr>
    <p:cSldViewPr snapToGrid="0">
      <p:cViewPr varScale="1">
        <p:scale>
          <a:sx n="119" d="100"/>
          <a:sy n="119" d="100"/>
        </p:scale>
        <p:origin x="216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7830252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605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32623613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845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880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609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85002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40587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99815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980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9241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099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ebookcentral.proquest.com/lib/trinity/detail.action?docID=6234945&amp;pq-origsite=primo" TargetMode="External"/><Relationship Id="rId2" Type="http://schemas.openxmlformats.org/officeDocument/2006/relationships/hyperlink" Target="https://librarysearch.uwtsd.ac.uk/discovery/fulldisplay?context=L&amp;docid=alma99100504302602421&amp;search_scope=Search_ELEC&amp;tab=Everything&amp;vid=44WHELF_UWTSD%3A44WHELF_UWTSD_VU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ibrarysearch.uwtsd.ac.uk/discovery/fulldisplay?adaptor=Local+Search+Engine&amp;context=L&amp;docid=alma99100151060202421&amp;lang=en&amp;vid=44WHELF_UWTSD%3A44WHELF_UWTSD_VU1" TargetMode="External"/><Relationship Id="rId4" Type="http://schemas.openxmlformats.org/officeDocument/2006/relationships/hyperlink" Target="https://librarysearch.uwtsd.ac.uk/discovery/fulldisplay?context=L&amp;docid=alma99100360957002421&amp;search_scope=Search_ELEC&amp;tab=Everything&amp;vid=44WHELF_UWTSD%3A44WHELF_UWTSD_VU1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fulldisplay?adaptor=Local+Search+Engine&amp;context=L&amp;docid=alma99100151060202421&amp;lang=en&amp;vid=44WHELF_UWTSD:44WHELF_UWTSD_VU1&amp;utm_source=chatgpt.com" TargetMode="External"/><Relationship Id="rId2" Type="http://schemas.openxmlformats.org/officeDocument/2006/relationships/hyperlink" Target="https://librarysearch.uwtsd.ac.uk/discovery/fulldisplay?context=L&amp;docid=alma99100360957002421&amp;search_scope=Search_ELEC&amp;tab=Everything&amp;vid=44WHELF_UWTSD:44WHELF_UWTSD_VU1&amp;utm_source=chatgpt.co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ibrarysearch.uwtsd.ac.uk/discovery/fulldisplay?adaptor=Local+Search+Engine&amp;context=L&amp;docid=alma99100324757602421&amp;lang=en&amp;vid=44WHELF_UWTSD:44WHELF_UWTSD_VU1&amp;utm_source=chatgpt.com" TargetMode="External"/><Relationship Id="rId4" Type="http://schemas.openxmlformats.org/officeDocument/2006/relationships/hyperlink" Target="https://librarysearch.uwtsd.ac.uk/discovery/fulldisplay?context=L&amp;docid=alma99100743053602421&amp;vid=44WHELF_UWTSD:44WHELF_UWTSD_VU1&amp;utm_source=chatgpt.com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data-protection-act-2018-overview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939C2-7570-EE0B-C7FA-1EA680EF1A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5142" y="1284514"/>
            <a:ext cx="9361715" cy="1076474"/>
          </a:xfrm>
        </p:spPr>
        <p:txBody>
          <a:bodyPr>
            <a:normAutofit/>
          </a:bodyPr>
          <a:lstStyle/>
          <a:p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LCHS4007 </a:t>
            </a:r>
            <a:b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</a:t>
            </a:r>
            <a:b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07DF12-3DA3-9F8A-B617-F4A81B4BC2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85507" y="2475895"/>
            <a:ext cx="7256464" cy="1405467"/>
          </a:xfrm>
        </p:spPr>
        <p:txBody>
          <a:bodyPr>
            <a:noAutofit/>
          </a:bodyPr>
          <a:lstStyle/>
          <a:p>
            <a: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  <a:t>Adhel Hussain - (2521629)</a:t>
            </a:r>
          </a:p>
          <a:p>
            <a: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  <a:t>Ramzan Islam -  (2520332)</a:t>
            </a:r>
          </a:p>
          <a:p>
            <a: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  <a:t>Muhammed Munir - (2520391)</a:t>
            </a:r>
          </a:p>
          <a:p>
            <a:endParaRPr lang="en-US" sz="2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  <a:t>Lecturer - </a:t>
            </a:r>
            <a:r>
              <a:rPr lang="en-GB" sz="2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Bianca Dodgen</a:t>
            </a:r>
            <a:endParaRPr lang="en-US" sz="2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37790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BDE4BE3D-1C47-BE72-D630-0F45CBCE0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32559"/>
            <a:ext cx="9601200" cy="1485900"/>
          </a:xfrm>
        </p:spPr>
        <p:txBody>
          <a:bodyPr>
            <a:normAutofit/>
          </a:bodyPr>
          <a:lstStyle/>
          <a:p>
            <a:r>
              <a:rPr lang="en-US" sz="2400" dirty="0"/>
              <a:t>Productivity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CB0E433D-0C88-5628-B2E7-7DA29820D5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801091"/>
            <a:ext cx="9601200" cy="3581400"/>
          </a:xfrm>
        </p:spPr>
        <p:txBody>
          <a:bodyPr/>
          <a:lstStyle/>
          <a:p>
            <a:pPr marL="0" indent="0">
              <a:buNone/>
            </a:pPr>
            <a:r>
              <a:rPr lang="en-GB" u="sng" dirty="0"/>
              <a:t>Greenfield's Efficiency Issues </a:t>
            </a:r>
          </a:p>
          <a:p>
            <a:endParaRPr lang="en-GB" dirty="0"/>
          </a:p>
          <a:p>
            <a:r>
              <a:rPr lang="en-GB" dirty="0"/>
              <a:t>Employees in various roles and locations  </a:t>
            </a:r>
          </a:p>
          <a:p>
            <a:endParaRPr lang="en-GB" dirty="0"/>
          </a:p>
          <a:p>
            <a:r>
              <a:rPr lang="en-GB" dirty="0"/>
              <a:t>Inconsistent training delivery and time spent repeating information  </a:t>
            </a:r>
          </a:p>
          <a:p>
            <a:endParaRPr lang="en-GB" dirty="0"/>
          </a:p>
          <a:p>
            <a:r>
              <a:rPr lang="en-GB" dirty="0"/>
              <a:t>Employees adjusting to Microsoft 365 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31811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370E39E-E3BB-E6A9-0076-4A99A339F1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319A9E8F-2FF1-9DC8-627D-878F6838B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32559"/>
            <a:ext cx="9601200" cy="1485900"/>
          </a:xfrm>
        </p:spPr>
        <p:txBody>
          <a:bodyPr>
            <a:normAutofit/>
          </a:bodyPr>
          <a:lstStyle/>
          <a:p>
            <a:r>
              <a:rPr lang="en-US" sz="2400" dirty="0"/>
              <a:t>Productivity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201D03B-1899-EC4B-4B50-82FCF8869421}"/>
              </a:ext>
            </a:extLst>
          </p:cNvPr>
          <p:cNvSpPr txBox="1">
            <a:spLocks/>
          </p:cNvSpPr>
          <p:nvPr/>
        </p:nvSpPr>
        <p:spPr>
          <a:xfrm>
            <a:off x="1371600" y="1801091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Franklin Gothic Book" panose="020B0503020102020204" pitchFamily="34" charset="0"/>
              <a:buNone/>
            </a:pPr>
            <a:r>
              <a:rPr lang="en-GB" u="sng"/>
              <a:t>Standardised Training Presentations Using PowerPoint for Effective Staff Training  </a:t>
            </a:r>
          </a:p>
          <a:p>
            <a:pPr marL="0" indent="0">
              <a:buFont typeface="Franklin Gothic Book" panose="020B0503020102020204" pitchFamily="34" charset="0"/>
              <a:buNone/>
            </a:pPr>
            <a:endParaRPr lang="en-GB" u="sng"/>
          </a:p>
          <a:p>
            <a:r>
              <a:rPr lang="en-GB"/>
              <a:t>PowerPoint is used for refresher and introductory training. </a:t>
            </a:r>
          </a:p>
          <a:p>
            <a:endParaRPr lang="en-GB"/>
          </a:p>
          <a:p>
            <a:r>
              <a:rPr lang="en-GB"/>
              <a:t>When policies change updates are made quickly.  </a:t>
            </a:r>
          </a:p>
          <a:p>
            <a:endParaRPr lang="en-GB"/>
          </a:p>
          <a:p>
            <a:r>
              <a:rPr lang="en-GB"/>
              <a:t>Staff updates and meetings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5364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774967C-D9C9-C35C-B326-6F430561DA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3C0028CB-4F48-5D24-24DE-6DEBF2F60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32559"/>
            <a:ext cx="9601200" cy="1485900"/>
          </a:xfrm>
        </p:spPr>
        <p:txBody>
          <a:bodyPr>
            <a:normAutofit/>
          </a:bodyPr>
          <a:lstStyle/>
          <a:p>
            <a:r>
              <a:rPr lang="en-US" sz="2400" dirty="0"/>
              <a:t>Productivity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6F19EE56-D2D6-76C6-AA01-A3DA2E82E9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801091"/>
            <a:ext cx="9601200" cy="3581400"/>
          </a:xfrm>
        </p:spPr>
        <p:txBody>
          <a:bodyPr/>
          <a:lstStyle/>
          <a:p>
            <a:pPr marL="0" indent="0">
              <a:buNone/>
            </a:pPr>
            <a:r>
              <a:rPr lang="en-GB" u="sng" dirty="0"/>
              <a:t>PowerPoint for Effective Information Exchange </a:t>
            </a:r>
          </a:p>
          <a:p>
            <a:r>
              <a:rPr lang="en-GB" dirty="0"/>
              <a:t>Clear information on care standards presented in staff meetings reduces the chances of miscommunication  </a:t>
            </a:r>
          </a:p>
          <a:p>
            <a:endParaRPr lang="en-GB" dirty="0"/>
          </a:p>
          <a:p>
            <a:r>
              <a:rPr lang="en-GB" dirty="0"/>
              <a:t>Less need for follow up communication  </a:t>
            </a:r>
          </a:p>
          <a:p>
            <a:pPr marL="0" indent="0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24480749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8035F8F-7846-06D6-C5C7-3F1F8007CB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F8E3FEB6-5722-D339-1944-4082F1C8FE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32559"/>
            <a:ext cx="9601200" cy="1485900"/>
          </a:xfrm>
        </p:spPr>
        <p:txBody>
          <a:bodyPr>
            <a:normAutofit/>
          </a:bodyPr>
          <a:lstStyle/>
          <a:p>
            <a:r>
              <a:rPr lang="en-US" sz="2400" dirty="0"/>
              <a:t>Productivity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D6659CC-F285-021D-C3CA-0213B624AD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801090"/>
            <a:ext cx="9601200" cy="3581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u="sng" dirty="0"/>
              <a:t>Time Management and PowerPoint  </a:t>
            </a:r>
            <a:endParaRPr lang="en-GB" dirty="0"/>
          </a:p>
          <a:p>
            <a:r>
              <a:rPr lang="en-GB" dirty="0"/>
              <a:t>Meets more effectively  </a:t>
            </a:r>
          </a:p>
          <a:p>
            <a:endParaRPr lang="en-GB" dirty="0"/>
          </a:p>
          <a:p>
            <a:r>
              <a:rPr lang="en-GB" dirty="0"/>
              <a:t>Has a clear structure and main ideas  </a:t>
            </a:r>
          </a:p>
          <a:p>
            <a:endParaRPr lang="en-GB" dirty="0"/>
          </a:p>
          <a:p>
            <a:r>
              <a:rPr lang="en-GB" dirty="0"/>
              <a:t>Makes organizing and planning easier  </a:t>
            </a:r>
          </a:p>
          <a:p>
            <a:endParaRPr lang="en-GB" dirty="0"/>
          </a:p>
          <a:p>
            <a:r>
              <a:rPr lang="en-GB" dirty="0"/>
              <a:t>Available through Microsoft 365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5584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CB6C230-69AE-CFE2-5EA8-D767518AB4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CF2C0D2E-99E3-799F-6C87-3E1D4CD23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32559"/>
            <a:ext cx="9601200" cy="1485900"/>
          </a:xfrm>
        </p:spPr>
        <p:txBody>
          <a:bodyPr>
            <a:normAutofit/>
          </a:bodyPr>
          <a:lstStyle/>
          <a:p>
            <a:r>
              <a:rPr lang="en-US" sz="2400" dirty="0"/>
              <a:t>Productivity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0C2AED4-E7E3-424E-81AC-2A0B1E3D6479}"/>
              </a:ext>
            </a:extLst>
          </p:cNvPr>
          <p:cNvSpPr txBox="1">
            <a:spLocks/>
          </p:cNvSpPr>
          <p:nvPr/>
        </p:nvSpPr>
        <p:spPr>
          <a:xfrm>
            <a:off x="1371600" y="1801091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Franklin Gothic Book" panose="020B0503020102020204" pitchFamily="34" charset="0"/>
              <a:buNone/>
            </a:pPr>
            <a:r>
              <a:rPr lang="en-GB" u="sng"/>
              <a:t>Increasing Productivity </a:t>
            </a:r>
          </a:p>
          <a:p>
            <a:r>
              <a:rPr lang="en-GB"/>
              <a:t>Saves time for employees and supervisors  </a:t>
            </a:r>
          </a:p>
          <a:p>
            <a:endParaRPr lang="en-GB"/>
          </a:p>
          <a:p>
            <a:r>
              <a:rPr lang="en-GB"/>
              <a:t>Increases consistency across the organization  </a:t>
            </a:r>
          </a:p>
          <a:p>
            <a:endParaRPr lang="en-GB"/>
          </a:p>
          <a:p>
            <a:r>
              <a:rPr lang="en-GB"/>
              <a:t>Supports productive work  </a:t>
            </a:r>
          </a:p>
          <a:p>
            <a:endParaRPr lang="en-GB"/>
          </a:p>
          <a:p>
            <a:r>
              <a:rPr lang="en-GB"/>
              <a:t>Allows Greenfield to provide efficient care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02782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959755A-72F1-C771-1553-7C5E3408D0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2396E869-0728-4C96-023A-1A105844A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32558"/>
            <a:ext cx="9601200" cy="148590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sz="2400" dirty="0"/>
              <a:t>Communication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DD95CD5-C3B5-DE9A-B849-2FB85D4D8D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801092"/>
            <a:ext cx="9601200" cy="3581400"/>
          </a:xfrm>
        </p:spPr>
        <p:txBody>
          <a:bodyPr/>
          <a:lstStyle/>
          <a:p>
            <a:pPr marL="0" indent="0" fontAlgn="base">
              <a:buNone/>
            </a:pPr>
            <a:r>
              <a:rPr lang="en-US" u="sng" dirty="0"/>
              <a:t>What is Microsoft Teams?​</a:t>
            </a:r>
          </a:p>
          <a:p>
            <a:pPr fontAlgn="base"/>
            <a:r>
              <a:rPr lang="en-US" dirty="0"/>
              <a:t>Microsoft Teams is a communication and collaboration platform​</a:t>
            </a:r>
          </a:p>
          <a:p>
            <a:pPr fontAlgn="base"/>
            <a:r>
              <a:rPr lang="en-US" dirty="0"/>
              <a:t>Part of the Microsoft 365 package​</a:t>
            </a:r>
          </a:p>
          <a:p>
            <a:pPr marL="0" indent="0" fontAlgn="base">
              <a:buNone/>
            </a:pPr>
            <a:r>
              <a:rPr lang="en-US" dirty="0"/>
              <a:t>Allows:​</a:t>
            </a:r>
          </a:p>
          <a:p>
            <a:pPr fontAlgn="base"/>
            <a:r>
              <a:rPr lang="en-US" dirty="0"/>
              <a:t>Instant messaging​</a:t>
            </a:r>
          </a:p>
          <a:p>
            <a:pPr fontAlgn="base"/>
            <a:r>
              <a:rPr lang="en-US" dirty="0"/>
              <a:t>Video and audio calls​</a:t>
            </a:r>
          </a:p>
          <a:p>
            <a:pPr fontAlgn="base"/>
            <a:r>
              <a:rPr lang="en-US" dirty="0"/>
              <a:t>File sharing​</a:t>
            </a:r>
          </a:p>
          <a:p>
            <a:pPr fontAlgn="base"/>
            <a:r>
              <a:rPr lang="en-US" dirty="0"/>
              <a:t>Team-based communication channels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4282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7E31491-029A-DBD9-BC8B-B65069566D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D37DF07-D592-37BF-5ED0-D10EDC796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32558"/>
            <a:ext cx="9601200" cy="148590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sz="2400" dirty="0"/>
              <a:t>Communication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E55F5EA-562F-AF17-BD62-F806BB69D0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801090"/>
            <a:ext cx="9601200" cy="3581400"/>
          </a:xfrm>
        </p:spPr>
        <p:txBody>
          <a:bodyPr>
            <a:normAutofit fontScale="92500" lnSpcReduction="10000"/>
          </a:bodyPr>
          <a:lstStyle/>
          <a:p>
            <a:pPr marL="0" indent="0" fontAlgn="base">
              <a:buNone/>
            </a:pPr>
            <a:r>
              <a:rPr lang="en-US" u="sng" dirty="0"/>
              <a:t>Supporting Communication Across Locations​</a:t>
            </a:r>
          </a:p>
          <a:p>
            <a:pPr fontAlgn="base"/>
            <a:endParaRPr lang="en-US" dirty="0"/>
          </a:p>
          <a:p>
            <a:pPr fontAlgn="base"/>
            <a:r>
              <a:rPr lang="en-US" dirty="0"/>
              <a:t>Enables real-time communication​</a:t>
            </a:r>
          </a:p>
          <a:p>
            <a:pPr marL="0" indent="0" fontAlgn="base">
              <a:buNone/>
            </a:pPr>
            <a:endParaRPr lang="en-US" dirty="0"/>
          </a:p>
          <a:p>
            <a:pPr fontAlgn="base"/>
            <a:r>
              <a:rPr lang="en-US" dirty="0"/>
              <a:t>Staff can message or call instantly​</a:t>
            </a:r>
          </a:p>
          <a:p>
            <a:pPr marL="0" indent="0" fontAlgn="base">
              <a:buNone/>
            </a:pPr>
            <a:endParaRPr lang="en-US" dirty="0"/>
          </a:p>
          <a:p>
            <a:pPr fontAlgn="base"/>
            <a:r>
              <a:rPr lang="en-US" dirty="0"/>
              <a:t>Accessible on mobile phones and tablets​</a:t>
            </a:r>
          </a:p>
          <a:p>
            <a:pPr marL="0" indent="0" fontAlgn="base">
              <a:buNone/>
            </a:pPr>
            <a:endParaRPr lang="en-US" dirty="0"/>
          </a:p>
          <a:p>
            <a:pPr fontAlgn="base"/>
            <a:r>
              <a:rPr lang="en-US" dirty="0"/>
              <a:t>Connects carers in the field with office staff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14859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3EE073-83DD-8291-A401-780EFEA28E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45D00584-1908-EFAB-A11F-C899F1262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32558"/>
            <a:ext cx="9601200" cy="148590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sz="2400" dirty="0"/>
              <a:t>Communication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FA13A8C-8595-B935-EB80-163BD37391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801091"/>
            <a:ext cx="9601200" cy="3581400"/>
          </a:xfrm>
        </p:spPr>
        <p:txBody>
          <a:bodyPr>
            <a:normAutofit fontScale="92500" lnSpcReduction="10000"/>
          </a:bodyPr>
          <a:lstStyle/>
          <a:p>
            <a:pPr marL="0" indent="0" fontAlgn="base">
              <a:buNone/>
            </a:pPr>
            <a:r>
              <a:rPr lang="en-GB" u="sng" dirty="0"/>
              <a:t>Improving Collaboration at Greenfield​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Shared channels for teams or departments​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/>
              <a:t>Easy access to policies and updates​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/>
              <a:t>Supports multi-disciplinary working​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/>
              <a:t>Reduces repeated emails and phone calls​</a:t>
            </a:r>
          </a:p>
          <a:p>
            <a:pPr marL="0" indent="0" fontAlgn="base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2896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BA048B9-9422-276E-E477-F8D3F2586A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594D9E66-1638-CC48-CF6B-8F1A7188C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32558"/>
            <a:ext cx="9601200" cy="148590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sz="2400" dirty="0"/>
              <a:t>Communication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7D9D94B-A997-3EB6-8400-4922962962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801091"/>
            <a:ext cx="9601200" cy="3581400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GB" u="sng" dirty="0"/>
              <a:t>Advantages of Microsoft Teams​</a:t>
            </a:r>
          </a:p>
          <a:p>
            <a:pPr fontAlgn="base"/>
            <a:r>
              <a:rPr lang="en-GB" dirty="0"/>
              <a:t>Improves communication efficiency​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/>
              <a:t>Supports flexible and remote working​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/>
              <a:t>Integrates with other Microsoft 365 tools​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/>
              <a:t>Saves time for staff and managers​</a:t>
            </a:r>
          </a:p>
          <a:p>
            <a:pPr marL="0" indent="0" fontAlgn="base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66877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A4AE8B-BF01-47D3-4E4C-46C97F8CCF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B557CDD-AF39-2865-C053-BE52920CE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32558"/>
            <a:ext cx="9601200" cy="148590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sz="2400" dirty="0"/>
              <a:t>Communication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A250093-B0A1-EF3D-A604-3D22E8DE76DF}"/>
              </a:ext>
            </a:extLst>
          </p:cNvPr>
          <p:cNvSpPr txBox="1">
            <a:spLocks/>
          </p:cNvSpPr>
          <p:nvPr/>
        </p:nvSpPr>
        <p:spPr>
          <a:xfrm>
            <a:off x="1371600" y="1801091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buFont typeface="Franklin Gothic Book" panose="020B0503020102020204" pitchFamily="34" charset="0"/>
              <a:buNone/>
            </a:pPr>
            <a:r>
              <a:rPr lang="en-GB" u="sng"/>
              <a:t>Challenges of Using Microsoft Teams​</a:t>
            </a:r>
          </a:p>
          <a:p>
            <a:pPr fontAlgn="base"/>
            <a:r>
              <a:rPr lang="en-GB"/>
              <a:t>Staff confidence with digital technology​</a:t>
            </a:r>
          </a:p>
          <a:p>
            <a:pPr marL="0" indent="0" fontAlgn="base">
              <a:buFont typeface="Franklin Gothic Book" panose="020B0503020102020204" pitchFamily="34" charset="0"/>
              <a:buNone/>
            </a:pPr>
            <a:endParaRPr lang="en-GB"/>
          </a:p>
          <a:p>
            <a:pPr fontAlgn="base"/>
            <a:r>
              <a:rPr lang="en-GB"/>
              <a:t>Requires training and ongoing support​</a:t>
            </a:r>
          </a:p>
          <a:p>
            <a:pPr marL="0" indent="0" fontAlgn="base">
              <a:buFont typeface="Franklin Gothic Book" panose="020B0503020102020204" pitchFamily="34" charset="0"/>
              <a:buNone/>
            </a:pPr>
            <a:endParaRPr lang="en-GB"/>
          </a:p>
          <a:p>
            <a:pPr fontAlgn="base"/>
            <a:r>
              <a:rPr lang="en-GB"/>
              <a:t>Risk of information overload​</a:t>
            </a:r>
          </a:p>
          <a:p>
            <a:pPr marL="0" indent="0" fontAlgn="base">
              <a:buFont typeface="Franklin Gothic Book" panose="020B0503020102020204" pitchFamily="34" charset="0"/>
              <a:buNone/>
            </a:pPr>
            <a:endParaRPr lang="en-GB"/>
          </a:p>
          <a:p>
            <a:pPr fontAlgn="base"/>
            <a:r>
              <a:rPr lang="en-GB"/>
              <a:t>Data protection and confidentiality concerns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86546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32C9AA1-A938-7EF5-C367-0BDD8B3AB4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8CD3088A-F10F-BAC0-22A3-82DC30BC30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32558"/>
            <a:ext cx="9601200" cy="148590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sz="2400" dirty="0"/>
              <a:t>Communication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4770D271-C5F4-519D-836E-61F51DB89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801091"/>
            <a:ext cx="9601200" cy="3581400"/>
          </a:xfrm>
        </p:spPr>
        <p:txBody>
          <a:bodyPr/>
          <a:lstStyle/>
          <a:p>
            <a:pPr marL="0" indent="0" fontAlgn="base">
              <a:buNone/>
            </a:pPr>
            <a:r>
              <a:rPr lang="en-GB" u="sng" dirty="0"/>
              <a:t>Conclusion​</a:t>
            </a:r>
          </a:p>
          <a:p>
            <a:pPr fontAlgn="base"/>
            <a:r>
              <a:rPr lang="en-GB" dirty="0"/>
              <a:t>Microsoft Teams supports communication and collaboration​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/>
              <a:t>Useful for staff working across multiple locations​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/>
              <a:t>Training is essential for effective use​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/>
              <a:t>Can improve efficiency and quality of care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50086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D8FA284-2812-0700-1024-A9C970C1DEC3}"/>
              </a:ext>
            </a:extLst>
          </p:cNvPr>
          <p:cNvSpPr txBox="1">
            <a:spLocks/>
          </p:cNvSpPr>
          <p:nvPr/>
        </p:nvSpPr>
        <p:spPr>
          <a:xfrm>
            <a:off x="1415139" y="692813"/>
            <a:ext cx="9361715" cy="10764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4400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DIGITAL SAFETY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C3712750-8164-8511-C516-85EE3027C320}"/>
              </a:ext>
            </a:extLst>
          </p:cNvPr>
          <p:cNvSpPr txBox="1">
            <a:spLocks/>
          </p:cNvSpPr>
          <p:nvPr/>
        </p:nvSpPr>
        <p:spPr>
          <a:xfrm>
            <a:off x="1052877" y="1230836"/>
            <a:ext cx="10986723" cy="4498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safety action plan for </a:t>
            </a:r>
            <a:r>
              <a:rPr lang="en-US" sz="1800" b="1" dirty="0">
                <a:latin typeface="Arial"/>
                <a:cs typeface="Arial"/>
              </a:rPr>
              <a:t>Greenfield home care agency </a:t>
            </a: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this matters at Greenfield? </a:t>
            </a:r>
          </a:p>
          <a:p>
            <a:pPr marL="0" indent="0">
              <a:buNone/>
            </a:pP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action plan will help Greenfield with staff confidence, ensuring compliance with protected data, and protecting information for users which may be sensitive whilst using Microsoft 365.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9646DB6-7CF6-A6CA-0946-3AB7C7FC02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1260830"/>
              </p:ext>
            </p:extLst>
          </p:nvPr>
        </p:nvGraphicFramePr>
        <p:xfrm>
          <a:off x="1052877" y="2816478"/>
          <a:ext cx="10906448" cy="33271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26612">
                  <a:extLst>
                    <a:ext uri="{9D8B030D-6E8A-4147-A177-3AD203B41FA5}">
                      <a16:colId xmlns:a16="http://schemas.microsoft.com/office/drawing/2014/main" val="3407317945"/>
                    </a:ext>
                  </a:extLst>
                </a:gridCol>
                <a:gridCol w="2726612">
                  <a:extLst>
                    <a:ext uri="{9D8B030D-6E8A-4147-A177-3AD203B41FA5}">
                      <a16:colId xmlns:a16="http://schemas.microsoft.com/office/drawing/2014/main" val="2088188321"/>
                    </a:ext>
                  </a:extLst>
                </a:gridCol>
                <a:gridCol w="2726612">
                  <a:extLst>
                    <a:ext uri="{9D8B030D-6E8A-4147-A177-3AD203B41FA5}">
                      <a16:colId xmlns:a16="http://schemas.microsoft.com/office/drawing/2014/main" val="730824119"/>
                    </a:ext>
                  </a:extLst>
                </a:gridCol>
                <a:gridCol w="2726612">
                  <a:extLst>
                    <a:ext uri="{9D8B030D-6E8A-4147-A177-3AD203B41FA5}">
                      <a16:colId xmlns:a16="http://schemas.microsoft.com/office/drawing/2014/main" val="2455268329"/>
                    </a:ext>
                  </a:extLst>
                </a:gridCol>
              </a:tblGrid>
              <a:tr h="504655">
                <a:tc>
                  <a:txBody>
                    <a:bodyPr/>
                    <a:lstStyle/>
                    <a:p>
                      <a:r>
                        <a:rPr lang="en-US" sz="1800" b="1" dirty="0">
                          <a:latin typeface="Arial"/>
                          <a:cs typeface="Arial"/>
                        </a:rPr>
                        <a:t>Secure Access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>
                          <a:latin typeface="Arial"/>
                          <a:cs typeface="Arial"/>
                        </a:rPr>
                        <a:t>Email Awareness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>
                          <a:latin typeface="Arial"/>
                          <a:cs typeface="Arial"/>
                        </a:rPr>
                        <a:t>Data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>
                          <a:solidFill>
                            <a:schemeClr val="lt1"/>
                          </a:solidFill>
                          <a:effectLst/>
                          <a:latin typeface="Arial"/>
                          <a:ea typeface="+mn-ea"/>
                          <a:cs typeface="Arial"/>
                        </a:rPr>
                        <a:t>Confidentiality and Compliance</a:t>
                      </a:r>
                    </a:p>
                    <a:p>
                      <a:endParaRPr lang="en-US" sz="1800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6746752"/>
                  </a:ext>
                </a:extLst>
              </a:tr>
              <a:tr h="2412718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800" b="0" dirty="0">
                          <a:latin typeface="Arial"/>
                          <a:cs typeface="Arial"/>
                        </a:rPr>
                        <a:t>Staff always access records remotely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b="0" dirty="0">
                        <a:latin typeface="Arial"/>
                        <a:cs typeface="Arial"/>
                      </a:endParaRP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800" b="0" dirty="0">
                          <a:latin typeface="Arial"/>
                          <a:cs typeface="Arial"/>
                        </a:rPr>
                        <a:t>Increases the level of risk for </a:t>
                      </a:r>
                      <a:r>
                        <a:rPr lang="en-US" sz="1800" b="0" dirty="0" err="1">
                          <a:latin typeface="Arial"/>
                          <a:cs typeface="Arial"/>
                        </a:rPr>
                        <a:t>unauthorised</a:t>
                      </a:r>
                      <a:r>
                        <a:rPr lang="en-US" sz="1800" b="0" dirty="0">
                          <a:latin typeface="Arial"/>
                          <a:cs typeface="Arial"/>
                        </a:rPr>
                        <a:t> access if these accounts are not fully protected.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800" b="0" dirty="0">
                          <a:latin typeface="Arial"/>
                          <a:cs typeface="Arial"/>
                        </a:rPr>
                        <a:t>Can have information such as </a:t>
                      </a:r>
                      <a:r>
                        <a:rPr lang="en-US" sz="1800" b="0" dirty="0" err="1">
                          <a:latin typeface="Arial"/>
                          <a:cs typeface="Arial"/>
                        </a:rPr>
                        <a:t>rotas</a:t>
                      </a:r>
                      <a:r>
                        <a:rPr lang="en-US" sz="1800" b="0" dirty="0">
                          <a:latin typeface="Arial"/>
                          <a:cs typeface="Arial"/>
                        </a:rPr>
                        <a:t>, personal data and care plans</a:t>
                      </a:r>
                      <a:br>
                        <a:rPr lang="en-US" sz="1800" b="0" dirty="0">
                          <a:latin typeface="Arial"/>
                          <a:cs typeface="Arial"/>
                        </a:rPr>
                      </a:br>
                      <a:endParaRPr lang="en-US" sz="1800" b="0" dirty="0">
                        <a:latin typeface="Arial"/>
                        <a:cs typeface="Arial"/>
                      </a:endParaRP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800" b="0" dirty="0">
                          <a:latin typeface="Arial"/>
                          <a:cs typeface="Arial"/>
                        </a:rPr>
                        <a:t>Big risk for phishing,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Records for users must be stored the safest way whilst also being easy for staff to find without having to have multiple copies</a:t>
                      </a:r>
                      <a:endParaRPr lang="en-US" sz="18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indent="-28575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</a:pPr>
                      <a:r>
                        <a:rPr lang="en-US" sz="1800" b="0" dirty="0">
                          <a:latin typeface="Arial"/>
                          <a:cs typeface="Arial"/>
                        </a:rPr>
                        <a:t>Greenfield home care agency must comply with UK GDPR which will protect user privacy and their dignity. </a:t>
                      </a:r>
                      <a:endParaRPr lang="en-US" sz="18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93958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18697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BA84EB3-8E2E-CFFC-94D7-F6415C6EB1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237F52E-91F3-D3D8-6016-66F75B6B5CC7}"/>
              </a:ext>
            </a:extLst>
          </p:cNvPr>
          <p:cNvSpPr txBox="1">
            <a:spLocks/>
          </p:cNvSpPr>
          <p:nvPr/>
        </p:nvSpPr>
        <p:spPr>
          <a:xfrm>
            <a:off x="1415142" y="671889"/>
            <a:ext cx="9361715" cy="10764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4400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DIGITAL SAFETY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062F47B-B36D-B239-0EFD-B0D35BD21C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1520930"/>
              </p:ext>
            </p:extLst>
          </p:nvPr>
        </p:nvGraphicFramePr>
        <p:xfrm>
          <a:off x="979714" y="1832426"/>
          <a:ext cx="10417629" cy="38631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17629">
                  <a:extLst>
                    <a:ext uri="{9D8B030D-6E8A-4147-A177-3AD203B41FA5}">
                      <a16:colId xmlns:a16="http://schemas.microsoft.com/office/drawing/2014/main" val="2088188321"/>
                    </a:ext>
                  </a:extLst>
                </a:gridCol>
              </a:tblGrid>
              <a:tr h="845460"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Secure Access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6746752"/>
                  </a:ext>
                </a:extLst>
              </a:tr>
              <a:tr h="3017691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Secure access is essential when staff remotely access sensitive service-user information. The UK GDPR states that organisations must implement</a:t>
                      </a:r>
                      <a:b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endParaRPr lang="en-GB" b="0" i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For Greenfield Home Care Agency, this supports the use of secure log-ins, multi-factor authentication, and role-based access within Microsoft 365 to ensure that only authorised staff can access personal data.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GB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“Data Protection Act 2018 ensures personal data is processed lawfully, fairly and securely.”</a:t>
                      </a:r>
                      <a:b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(UK Government, 2018)</a:t>
                      </a:r>
                      <a:endParaRPr lang="en-US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9395889"/>
                  </a:ext>
                </a:extLst>
              </a:tr>
            </a:tbl>
          </a:graphicData>
        </a:graphic>
      </p:graphicFrame>
      <p:sp>
        <p:nvSpPr>
          <p:cNvPr id="3" name="Subtitle 2">
            <a:extLst>
              <a:ext uri="{FF2B5EF4-FFF2-40B4-BE49-F238E27FC236}">
                <a16:creationId xmlns:a16="http://schemas.microsoft.com/office/drawing/2014/main" id="{0D7D4ADA-97ED-29E6-FBAF-6CF4BE8E4E3C}"/>
              </a:ext>
            </a:extLst>
          </p:cNvPr>
          <p:cNvSpPr txBox="1">
            <a:spLocks/>
          </p:cNvSpPr>
          <p:nvPr/>
        </p:nvSpPr>
        <p:spPr>
          <a:xfrm>
            <a:off x="838200" y="1045629"/>
            <a:ext cx="8316687" cy="41305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Actions Using Microsoft 365</a:t>
            </a:r>
          </a:p>
        </p:txBody>
      </p:sp>
    </p:spTree>
    <p:extLst>
      <p:ext uri="{BB962C8B-B14F-4D97-AF65-F5344CB8AC3E}">
        <p14:creationId xmlns:p14="http://schemas.microsoft.com/office/powerpoint/2010/main" val="7551589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96D6C8D-90C4-B6C9-ABC1-008489D60E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F03B937-6330-9040-0A6F-38B69731474E}"/>
              </a:ext>
            </a:extLst>
          </p:cNvPr>
          <p:cNvSpPr txBox="1">
            <a:spLocks/>
          </p:cNvSpPr>
          <p:nvPr/>
        </p:nvSpPr>
        <p:spPr>
          <a:xfrm>
            <a:off x="1415142" y="671889"/>
            <a:ext cx="9361715" cy="10764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4400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DIGITAL SAFETY</a:t>
            </a:r>
            <a:endParaRPr lang="en-US" sz="2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143CB02-78CE-BB01-178E-F4C97E5E8A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2342060"/>
              </p:ext>
            </p:extLst>
          </p:nvPr>
        </p:nvGraphicFramePr>
        <p:xfrm>
          <a:off x="979714" y="1832426"/>
          <a:ext cx="9873343" cy="3778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873343">
                  <a:extLst>
                    <a:ext uri="{9D8B030D-6E8A-4147-A177-3AD203B41FA5}">
                      <a16:colId xmlns:a16="http://schemas.microsoft.com/office/drawing/2014/main" val="2088188321"/>
                    </a:ext>
                  </a:extLst>
                </a:gridCol>
              </a:tblGrid>
              <a:tr h="845460"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Email Awareness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6746752"/>
                  </a:ext>
                </a:extLst>
              </a:tr>
              <a:tr h="2932596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Email communication is a key risk area when personal data is transmitted electronically. 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GB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This applies directly to staff email use and highlights the need for email awareness training and secure email practices when sharing service-user information.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GB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“Cybersecurity breaches include phishing, malware, and other unauthorised access to electronic data.” (Moore, 2017)</a:t>
                      </a:r>
                      <a:endParaRPr lang="en-US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9395889"/>
                  </a:ext>
                </a:extLst>
              </a:tr>
            </a:tbl>
          </a:graphicData>
        </a:graphic>
      </p:graphicFrame>
      <p:sp>
        <p:nvSpPr>
          <p:cNvPr id="3" name="Subtitle 2">
            <a:extLst>
              <a:ext uri="{FF2B5EF4-FFF2-40B4-BE49-F238E27FC236}">
                <a16:creationId xmlns:a16="http://schemas.microsoft.com/office/drawing/2014/main" id="{27B576A9-A0B8-7855-DE84-2072513CA11D}"/>
              </a:ext>
            </a:extLst>
          </p:cNvPr>
          <p:cNvSpPr txBox="1">
            <a:spLocks/>
          </p:cNvSpPr>
          <p:nvPr/>
        </p:nvSpPr>
        <p:spPr>
          <a:xfrm>
            <a:off x="838200" y="1045629"/>
            <a:ext cx="8316687" cy="41305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Actions Using Microsoft 365</a:t>
            </a:r>
          </a:p>
        </p:txBody>
      </p:sp>
    </p:spTree>
    <p:extLst>
      <p:ext uri="{BB962C8B-B14F-4D97-AF65-F5344CB8AC3E}">
        <p14:creationId xmlns:p14="http://schemas.microsoft.com/office/powerpoint/2010/main" val="24720615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48EB24A-6EE8-54FB-617C-351286092A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95782E1-158E-8C0C-839D-1C8F878C604D}"/>
              </a:ext>
            </a:extLst>
          </p:cNvPr>
          <p:cNvSpPr txBox="1">
            <a:spLocks/>
          </p:cNvSpPr>
          <p:nvPr/>
        </p:nvSpPr>
        <p:spPr>
          <a:xfrm>
            <a:off x="1415142" y="671889"/>
            <a:ext cx="9361715" cy="10764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4400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DIGITAL SAFETY</a:t>
            </a:r>
            <a:endParaRPr lang="en-US" sz="2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1E37D13-D043-2D53-9020-41D7F04E17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7911543"/>
              </p:ext>
            </p:extLst>
          </p:nvPr>
        </p:nvGraphicFramePr>
        <p:xfrm>
          <a:off x="979713" y="1832426"/>
          <a:ext cx="9797144" cy="35668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97144">
                  <a:extLst>
                    <a:ext uri="{9D8B030D-6E8A-4147-A177-3AD203B41FA5}">
                      <a16:colId xmlns:a16="http://schemas.microsoft.com/office/drawing/2014/main" val="2088188321"/>
                    </a:ext>
                  </a:extLst>
                </a:gridCol>
              </a:tblGrid>
              <a:tr h="861807">
                <a:tc>
                  <a:txBody>
                    <a:bodyPr/>
                    <a:lstStyle/>
                    <a:p>
                      <a:pPr algn="ctr"/>
                      <a:r>
                        <a:rPr lang="en-US" sz="18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Management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6746752"/>
                  </a:ext>
                </a:extLst>
              </a:tr>
              <a:tr h="2705081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Save files in Microsoft </a:t>
                      </a:r>
                      <a:r>
                        <a:rPr lang="en-US" sz="18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Onedrive</a:t>
                      </a: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or </a:t>
                      </a:r>
                      <a:r>
                        <a:rPr lang="en-US" sz="18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Sharepoint</a:t>
                      </a: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, Not locally on personal devices.</a:t>
                      </a:r>
                      <a:b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endParaRPr lang="en-US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Set up automatic cloud backups to help prevent data loss</a:t>
                      </a:r>
                      <a:b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endParaRPr lang="en-US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 access for file permissions for documents</a:t>
                      </a:r>
                      <a:b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endParaRPr lang="en-US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dirty="0"/>
                        <a:t>“An adaptive workforce is fundamental for effective e-collaboration and sharing of information.” (Stokes et al., 2007)</a:t>
                      </a:r>
                      <a:endParaRPr lang="en-US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9395889"/>
                  </a:ext>
                </a:extLst>
              </a:tr>
            </a:tbl>
          </a:graphicData>
        </a:graphic>
      </p:graphicFrame>
      <p:sp>
        <p:nvSpPr>
          <p:cNvPr id="2" name="Subtitle 2">
            <a:extLst>
              <a:ext uri="{FF2B5EF4-FFF2-40B4-BE49-F238E27FC236}">
                <a16:creationId xmlns:a16="http://schemas.microsoft.com/office/drawing/2014/main" id="{FD2ACDDE-C2BD-AA50-5BE0-441B434BF2CE}"/>
              </a:ext>
            </a:extLst>
          </p:cNvPr>
          <p:cNvSpPr txBox="1">
            <a:spLocks/>
          </p:cNvSpPr>
          <p:nvPr/>
        </p:nvSpPr>
        <p:spPr>
          <a:xfrm>
            <a:off x="838200" y="1045629"/>
            <a:ext cx="8316687" cy="41305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Actions Using Microsoft 365</a:t>
            </a:r>
          </a:p>
        </p:txBody>
      </p:sp>
    </p:spTree>
    <p:extLst>
      <p:ext uri="{BB962C8B-B14F-4D97-AF65-F5344CB8AC3E}">
        <p14:creationId xmlns:p14="http://schemas.microsoft.com/office/powerpoint/2010/main" val="34338477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A5F3EA-0AE9-5FB2-443D-3642133C8B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38F790A-61F0-A3C2-E6DB-52F70FDECE2B}"/>
              </a:ext>
            </a:extLst>
          </p:cNvPr>
          <p:cNvSpPr txBox="1">
            <a:spLocks/>
          </p:cNvSpPr>
          <p:nvPr/>
        </p:nvSpPr>
        <p:spPr>
          <a:xfrm>
            <a:off x="1415142" y="671889"/>
            <a:ext cx="9361715" cy="10764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4400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DIGITAL SAFETY</a:t>
            </a:r>
            <a:endParaRPr lang="en-US" sz="2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9342599-F556-0C9E-8010-D77BCF42C3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81631"/>
              </p:ext>
            </p:extLst>
          </p:nvPr>
        </p:nvGraphicFramePr>
        <p:xfrm>
          <a:off x="979713" y="1832426"/>
          <a:ext cx="10755087" cy="46228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755087">
                  <a:extLst>
                    <a:ext uri="{9D8B030D-6E8A-4147-A177-3AD203B41FA5}">
                      <a16:colId xmlns:a16="http://schemas.microsoft.com/office/drawing/2014/main" val="2088188321"/>
                    </a:ext>
                  </a:extLst>
                </a:gridCol>
              </a:tblGrid>
              <a:tr h="957020">
                <a:tc>
                  <a:txBody>
                    <a:bodyPr/>
                    <a:lstStyle/>
                    <a:p>
                      <a:pPr algn="ctr"/>
                      <a:r>
                        <a:rPr lang="en-US" sz="18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Confidentiality and Compliance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6746752"/>
                  </a:ext>
                </a:extLst>
              </a:tr>
              <a:tr h="3665783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should share files through secure links only and not as attachments</a:t>
                      </a:r>
                      <a:b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endParaRPr lang="en-US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Audit logs can be used to track who has accessed sensitive data</a:t>
                      </a:r>
                      <a:b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endParaRPr lang="en-US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sensitivity labels on Microsoft purview for files</a:t>
                      </a:r>
                      <a:b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endParaRPr lang="en-US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Regular refresher training for staff for data protection</a:t>
                      </a:r>
                      <a:b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endParaRPr lang="en-US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dirty="0"/>
                        <a:t>“Organisations must comply with the Data Protection Act 2018 to protect sensitive information and maintain confidentiality of users’ personal data.” (UK Government, 2018)</a:t>
                      </a:r>
                      <a:b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endParaRPr lang="en-US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US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9395889"/>
                  </a:ext>
                </a:extLst>
              </a:tr>
            </a:tbl>
          </a:graphicData>
        </a:graphic>
      </p:graphicFrame>
      <p:sp>
        <p:nvSpPr>
          <p:cNvPr id="2" name="Subtitle 2">
            <a:extLst>
              <a:ext uri="{FF2B5EF4-FFF2-40B4-BE49-F238E27FC236}">
                <a16:creationId xmlns:a16="http://schemas.microsoft.com/office/drawing/2014/main" id="{56B9CDAC-AF17-9A3F-5FE1-FC5253DA02ED}"/>
              </a:ext>
            </a:extLst>
          </p:cNvPr>
          <p:cNvSpPr txBox="1">
            <a:spLocks/>
          </p:cNvSpPr>
          <p:nvPr/>
        </p:nvSpPr>
        <p:spPr>
          <a:xfrm>
            <a:off x="838200" y="1045629"/>
            <a:ext cx="8316687" cy="41305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Actions Using Microsoft 365</a:t>
            </a:r>
          </a:p>
        </p:txBody>
      </p:sp>
    </p:spTree>
    <p:extLst>
      <p:ext uri="{BB962C8B-B14F-4D97-AF65-F5344CB8AC3E}">
        <p14:creationId xmlns:p14="http://schemas.microsoft.com/office/powerpoint/2010/main" val="11432038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4DE2CB9-71E0-851B-55A1-7386262B1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32559"/>
            <a:ext cx="9601200" cy="1485900"/>
          </a:xfrm>
        </p:spPr>
        <p:txBody>
          <a:bodyPr>
            <a:normAutofit/>
          </a:bodyPr>
          <a:lstStyle/>
          <a:p>
            <a:r>
              <a:rPr lang="en-US" sz="2400" dirty="0"/>
              <a:t>Reference’s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40ED59A-B242-E6B3-1FD6-485C0F7C8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801091"/>
            <a:ext cx="9601200" cy="3581400"/>
          </a:xfrm>
        </p:spPr>
        <p:txBody>
          <a:bodyPr>
            <a:normAutofit fontScale="70000" lnSpcReduction="20000"/>
          </a:bodyPr>
          <a:lstStyle/>
          <a:p>
            <a:r>
              <a:rPr lang="en-GB" sz="2400" i="1" dirty="0" err="1"/>
              <a:t>Awell</a:t>
            </a:r>
            <a:r>
              <a:rPr lang="en-GB" sz="2400" i="1" dirty="0"/>
              <a:t>. A (2022) Preparing for professional practice in health and social care</a:t>
            </a:r>
            <a:r>
              <a:rPr lang="en-GB" sz="2400" dirty="0"/>
              <a:t>. </a:t>
            </a:r>
            <a:r>
              <a:rPr lang="en-GB" sz="2400" dirty="0">
                <a:hlinkClick r:id="rId2"/>
              </a:rPr>
              <a:t>https://librarysearch.uwtsd.ac.uk/discovery/fulldisplay?context=L&amp;docid=alma99100504302602421&amp;search_scope=Search_ELEC&amp;tab=Everything&amp;vid=44WHELF_UWTSD%3A44WHELF_UWTSD_VU1</a:t>
            </a:r>
            <a:r>
              <a:rPr lang="en-GB" sz="2400" dirty="0"/>
              <a:t> </a:t>
            </a:r>
          </a:p>
          <a:p>
            <a:r>
              <a:rPr lang="en-GB" sz="2400" dirty="0"/>
              <a:t>Cottrell, S. (2019) </a:t>
            </a:r>
            <a:r>
              <a:rPr lang="en-GB" sz="2400" i="1" dirty="0"/>
              <a:t>The study skills handbook</a:t>
            </a:r>
            <a:r>
              <a:rPr lang="en-GB" sz="2400" dirty="0"/>
              <a:t>. 5th edn. London: Red Globe Press.  </a:t>
            </a:r>
            <a:r>
              <a:rPr lang="en-GB" sz="2400" dirty="0">
                <a:hlinkClick r:id="rId3"/>
              </a:rPr>
              <a:t>https://ebookcentral.proquest.com/lib/trinity/detail.action?docID=6234945&amp;pq-origsite=primo</a:t>
            </a:r>
            <a:endParaRPr lang="en-GB" sz="2400" dirty="0"/>
          </a:p>
          <a:p>
            <a:r>
              <a:rPr lang="en-GB" sz="2400" b="1" dirty="0"/>
              <a:t>Craig, C. (2009)</a:t>
            </a:r>
            <a:r>
              <a:rPr lang="en-GB" sz="2400" dirty="0"/>
              <a:t> </a:t>
            </a:r>
            <a:r>
              <a:rPr lang="en-GB" sz="2400" i="1" dirty="0"/>
              <a:t>Study skills for health and social care students</a:t>
            </a:r>
            <a:r>
              <a:rPr lang="en-GB" sz="2400" dirty="0"/>
              <a:t>. London: SAGE Publications Ltd. </a:t>
            </a:r>
            <a:r>
              <a:rPr lang="en-GB" sz="2400" dirty="0">
                <a:hlinkClick r:id="rId4"/>
              </a:rPr>
              <a:t>https://librarysearch.uwtsd.ac.uk/discovery/fulldisplay?context=L&amp;docid=alma99100360957002421&amp;search_scope=Search_ELEC&amp;tab=Everything&amp;vid=44WHELF_UWTSD%3A44WHELF_UWTSD_VU1</a:t>
            </a:r>
            <a:endParaRPr lang="en-GB" sz="2400" dirty="0"/>
          </a:p>
          <a:p>
            <a:r>
              <a:rPr lang="en-GB" sz="2400" dirty="0"/>
              <a:t>Moss, B. (2017) </a:t>
            </a:r>
            <a:r>
              <a:rPr lang="en-GB" sz="2400" i="1" dirty="0"/>
              <a:t>Communication skills in health and social care</a:t>
            </a:r>
            <a:r>
              <a:rPr lang="en-GB" sz="2400" dirty="0"/>
              <a:t>. London: SAGE Publications Ltd  </a:t>
            </a:r>
            <a:r>
              <a:rPr lang="en-GB" sz="2400" dirty="0">
                <a:hlinkClick r:id="rId5"/>
              </a:rPr>
              <a:t>https://librarysearch.uwtsd.ac.uk/discovery/fulldisplay?adaptor=Local+Search+Engine&amp;context=L&amp;docid=alma99100151060202421&amp;lang=en&amp;vid=44WHELF_UWTSD%3A44WHELF_UWTSD_VU1</a:t>
            </a:r>
            <a:r>
              <a:rPr lang="en-GB" sz="2400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17595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ED1F7A3-7372-3D9B-6CF4-6B54CC8CE2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>
            <a:normAutofit/>
          </a:bodyPr>
          <a:lstStyle/>
          <a:p>
            <a:r>
              <a:rPr lang="en-US" sz="2400" dirty="0"/>
              <a:t>Reference’s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E9221D4-28C3-EA73-54FD-4EE117227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801091"/>
            <a:ext cx="9601200" cy="3581400"/>
          </a:xfrm>
          <a:solidFill>
            <a:schemeClr val="bg1"/>
          </a:solidFill>
        </p:spPr>
        <p:txBody>
          <a:bodyPr>
            <a:normAutofit fontScale="77500" lnSpcReduction="20000"/>
          </a:bodyPr>
          <a:lstStyle/>
          <a:p>
            <a:pPr fontAlgn="base"/>
            <a:r>
              <a:rPr lang="en-GB" b="1" dirty="0"/>
              <a:t>Craig, C. (2009)</a:t>
            </a:r>
            <a:r>
              <a:rPr lang="en-GB" dirty="0"/>
              <a:t> </a:t>
            </a:r>
            <a:r>
              <a:rPr lang="en-GB" i="1" dirty="0"/>
              <a:t>Study skills for health and social care students</a:t>
            </a:r>
            <a:r>
              <a:rPr lang="en-GB" dirty="0"/>
              <a:t>. London: SAGE Publications Ltd </a:t>
            </a:r>
            <a:r>
              <a:rPr lang="en-GB" u="sng" dirty="0">
                <a:hlinkClick r:id="rId2"/>
              </a:rPr>
              <a:t>https://librarysearch.uwtsd.ac.uk/discovery/fulldisplay?context=L&amp;docid=alma99100360957002421&amp;search_scope=Search_ELEC&amp;tab=Everything&amp;vid=44WHELF_UWTSD%3A44WHELF_UWTSD_VU1</a:t>
            </a:r>
            <a:r>
              <a:rPr lang="en-GB" dirty="0"/>
              <a:t> (Accessed: 5 February 2026).</a:t>
            </a:r>
            <a:r>
              <a:rPr lang="en-US" dirty="0"/>
              <a:t>​</a:t>
            </a:r>
          </a:p>
          <a:p>
            <a:pPr fontAlgn="base"/>
            <a:r>
              <a:rPr lang="en-GB" b="1" dirty="0"/>
              <a:t>Moss, B. (2017)</a:t>
            </a:r>
            <a:r>
              <a:rPr lang="en-GB" dirty="0"/>
              <a:t> </a:t>
            </a:r>
            <a:r>
              <a:rPr lang="en-GB" i="1" dirty="0"/>
              <a:t>Communication skills in health and social care</a:t>
            </a:r>
            <a:r>
              <a:rPr lang="en-GB" dirty="0"/>
              <a:t>. London: SAGE Publications Ltd. Available at: </a:t>
            </a:r>
            <a:r>
              <a:rPr lang="en-GB" u="sng" dirty="0">
                <a:hlinkClick r:id="rId3"/>
              </a:rPr>
              <a:t>https://librarysearch.uwtsd.ac.uk/discovery/fulldisplay?adaptor=Local+Search+Engine&amp;context=L&amp;docid=alma99100151060202421&amp;lang=en&amp;vid=44WHELF_UWTSD%3A44WHELF_UWTSD_VU1</a:t>
            </a:r>
            <a:r>
              <a:rPr lang="en-GB" dirty="0"/>
              <a:t> (Accessed: 5 February 2026).</a:t>
            </a:r>
            <a:r>
              <a:rPr lang="en-US" dirty="0"/>
              <a:t>​</a:t>
            </a:r>
          </a:p>
          <a:p>
            <a:pPr fontAlgn="base"/>
            <a:r>
              <a:rPr lang="en-GB" b="1" dirty="0"/>
              <a:t>Segal, L., Dempsey, K. and Leach, M. (2021)</a:t>
            </a:r>
            <a:r>
              <a:rPr lang="en-GB" dirty="0"/>
              <a:t> </a:t>
            </a:r>
            <a:r>
              <a:rPr lang="en-GB" i="1" dirty="0"/>
              <a:t>Understanding health and social care</a:t>
            </a:r>
            <a:r>
              <a:rPr lang="en-GB" dirty="0"/>
              <a:t>. 4th edn. London: SAGE Publications Ltd. Available at: </a:t>
            </a:r>
            <a:r>
              <a:rPr lang="en-GB" u="sng" dirty="0">
                <a:hlinkClick r:id="rId4"/>
              </a:rPr>
              <a:t>https://librarysearch.uwtsd.ac.uk/discovery/fulldisplay?context=L&amp;docid=alma99100743053602421&amp;vid=44WHELF_UWTSD%3A44WHELF_UWTSD_VU1</a:t>
            </a:r>
            <a:r>
              <a:rPr lang="en-GB" dirty="0"/>
              <a:t> (Accessed: 5 February 2026). ​</a:t>
            </a:r>
          </a:p>
          <a:p>
            <a:pPr fontAlgn="base"/>
            <a:r>
              <a:rPr lang="en-GB" b="1" dirty="0"/>
              <a:t>Wright, P. and Rowe, J. (2019)</a:t>
            </a:r>
            <a:r>
              <a:rPr lang="en-GB" dirty="0"/>
              <a:t> </a:t>
            </a:r>
            <a:r>
              <a:rPr lang="en-GB" i="1" dirty="0"/>
              <a:t>The textbook of health and social care</a:t>
            </a:r>
            <a:r>
              <a:rPr lang="en-GB" dirty="0"/>
              <a:t>. London: Routledge. Available at: </a:t>
            </a:r>
            <a:r>
              <a:rPr lang="en-GB" u="sng" dirty="0">
                <a:hlinkClick r:id="rId5"/>
              </a:rPr>
              <a:t>https://librarysearch.uwtsd.ac.uk/discovery/fulldisplay?adaptor=Local+Search+Engine&amp;context=L&amp;docid=alma99100324757602421&amp;lang=en&amp;vid=44WHELF_UWTSD%3A44WHELF_UWTSD_VU1</a:t>
            </a:r>
            <a:r>
              <a:rPr lang="en-GB" dirty="0"/>
              <a:t> (Accessed: 5 February 2026).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1523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5CB0E0F-4181-BDE5-0EBE-17438E0B68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A175FAA-E267-1C8F-79BB-8FA5721FAEC5}"/>
              </a:ext>
            </a:extLst>
          </p:cNvPr>
          <p:cNvSpPr txBox="1"/>
          <p:nvPr/>
        </p:nvSpPr>
        <p:spPr>
          <a:xfrm>
            <a:off x="1001482" y="1648579"/>
            <a:ext cx="10417632" cy="3693319"/>
          </a:xfrm>
          <a:prstGeom prst="rect">
            <a:avLst/>
          </a:prstGeom>
          <a:noFill/>
        </p:spPr>
        <p:txBody>
          <a:bodyPr wrap="square" lIns="90000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Moore, M. (ed.) (2017). Cybersecurity breaches and issues surrounding online threat protection.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IGI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Global, Hershey, PA.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Stokes,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C.K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Lyons, J.B., Schwartz, D.H. &amp; Swindler, S.D. (2007). An Adaptive Workforce as the Foundation for E‑Collaboration. In: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Encyclopedia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of E‑Collaboration.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IGI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Global.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UK Government. (2018). Data Protection Act 2018 overview.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www.gov.uk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/government/publications/data-protection-act-2018-overview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(Accessed: 04 February 2026).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UK Government. (2018). Data Protection Act 2018 overview.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www.gov.uk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/government/publications/data-protection-act-2018-overview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(Accessed: 04 February 2026).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75798CB-EA4C-36F3-95A0-943C4AB6BC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830302"/>
          </a:xfrm>
        </p:spPr>
        <p:txBody>
          <a:bodyPr>
            <a:normAutofit/>
          </a:bodyPr>
          <a:lstStyle/>
          <a:p>
            <a:r>
              <a:rPr lang="en-US" sz="2400" dirty="0"/>
              <a:t>Reference’s</a:t>
            </a:r>
          </a:p>
        </p:txBody>
      </p:sp>
    </p:spTree>
    <p:extLst>
      <p:ext uri="{BB962C8B-B14F-4D97-AF65-F5344CB8AC3E}">
        <p14:creationId xmlns:p14="http://schemas.microsoft.com/office/powerpoint/2010/main" val="2978664969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184</TotalTime>
  <Words>1457</Words>
  <Application>Microsoft Macintosh PowerPoint</Application>
  <PresentationFormat>Widescreen</PresentationFormat>
  <Paragraphs>164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Franklin Gothic Book</vt:lpstr>
      <vt:lpstr>Crop</vt:lpstr>
      <vt:lpstr>LCHS4007  Digital Skills and Research Methods </vt:lpstr>
      <vt:lpstr>Productivity</vt:lpstr>
      <vt:lpstr>Productivity</vt:lpstr>
      <vt:lpstr>Productivity</vt:lpstr>
      <vt:lpstr>Productivity</vt:lpstr>
      <vt:lpstr>Productivity</vt:lpstr>
      <vt:lpstr>Communication</vt:lpstr>
      <vt:lpstr>Communication</vt:lpstr>
      <vt:lpstr>Communication</vt:lpstr>
      <vt:lpstr>Communication</vt:lpstr>
      <vt:lpstr>Communication</vt:lpstr>
      <vt:lpstr>Communication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Reference’s</vt:lpstr>
      <vt:lpstr>Reference’s</vt:lpstr>
      <vt:lpstr>Reference’s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Adhel Hussain</dc:creator>
  <cp:lastModifiedBy>Adhel Hussain</cp:lastModifiedBy>
  <cp:revision>3</cp:revision>
  <dcterms:created xsi:type="dcterms:W3CDTF">2026-01-21T16:14:33Z</dcterms:created>
  <dcterms:modified xsi:type="dcterms:W3CDTF">2026-02-15T18:01:34Z</dcterms:modified>
</cp:coreProperties>
</file>