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32"/>
  </p:notesMasterIdLst>
  <p:sldIdLst>
    <p:sldId id="256" r:id="rId2"/>
    <p:sldId id="257" r:id="rId3"/>
    <p:sldId id="258" r:id="rId4"/>
    <p:sldId id="259" r:id="rId5"/>
    <p:sldId id="276" r:id="rId6"/>
    <p:sldId id="260" r:id="rId7"/>
    <p:sldId id="277" r:id="rId8"/>
    <p:sldId id="262" r:id="rId9"/>
    <p:sldId id="263" r:id="rId10"/>
    <p:sldId id="264" r:id="rId11"/>
    <p:sldId id="265" r:id="rId12"/>
    <p:sldId id="266" r:id="rId13"/>
    <p:sldId id="278" r:id="rId14"/>
    <p:sldId id="267" r:id="rId15"/>
    <p:sldId id="268" r:id="rId16"/>
    <p:sldId id="279" r:id="rId17"/>
    <p:sldId id="269" r:id="rId18"/>
    <p:sldId id="270" r:id="rId19"/>
    <p:sldId id="280" r:id="rId20"/>
    <p:sldId id="271" r:id="rId21"/>
    <p:sldId id="272" r:id="rId22"/>
    <p:sldId id="273" r:id="rId23"/>
    <p:sldId id="275" r:id="rId24"/>
    <p:sldId id="281" r:id="rId25"/>
    <p:sldId id="282" r:id="rId26"/>
    <p:sldId id="284" r:id="rId27"/>
    <p:sldId id="286" r:id="rId28"/>
    <p:sldId id="287" r:id="rId29"/>
    <p:sldId id="288" r:id="rId30"/>
    <p:sldId id="289"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3299" autoAdjust="0"/>
  </p:normalViewPr>
  <p:slideViewPr>
    <p:cSldViewPr>
      <p:cViewPr varScale="1">
        <p:scale>
          <a:sx n="47" d="100"/>
          <a:sy n="47" d="100"/>
        </p:scale>
        <p:origin x="-2232"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9D2A58D-81A2-4C0C-9550-6E1472631197}" type="datetimeFigureOut">
              <a:rPr lang="en-GB" smtClean="0"/>
              <a:t>24/11/2017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A0D5AD5-4430-410E-A4EE-DB1DEE663B87}" type="slidenum">
              <a:rPr lang="en-GB" smtClean="0"/>
              <a:t>‹#›</a:t>
            </a:fld>
            <a:endParaRPr lang="en-GB"/>
          </a:p>
        </p:txBody>
      </p:sp>
    </p:spTree>
    <p:extLst>
      <p:ext uri="{BB962C8B-B14F-4D97-AF65-F5344CB8AC3E}">
        <p14:creationId xmlns:p14="http://schemas.microsoft.com/office/powerpoint/2010/main" val="3535621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0D5AD5-4430-410E-A4EE-DB1DEE663B87}" type="slidenum">
              <a:rPr lang="en-GB" smtClean="0"/>
              <a:t>1</a:t>
            </a:fld>
            <a:endParaRPr lang="en-GB"/>
          </a:p>
        </p:txBody>
      </p:sp>
    </p:spTree>
    <p:extLst>
      <p:ext uri="{BB962C8B-B14F-4D97-AF65-F5344CB8AC3E}">
        <p14:creationId xmlns:p14="http://schemas.microsoft.com/office/powerpoint/2010/main" val="38421691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baseline="0" dirty="0" err="1" smtClean="0">
                <a:solidFill>
                  <a:schemeClr val="tx1"/>
                </a:solidFill>
                <a:latin typeface="+mn-lt"/>
                <a:ea typeface="+mn-ea"/>
                <a:cs typeface="+mn-cs"/>
              </a:rPr>
              <a:t>Rhagair</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gan</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yr</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Athro</a:t>
            </a:r>
            <a:r>
              <a:rPr lang="en-GB" sz="1200" b="1" i="0" u="none" strike="noStrike" kern="1200" baseline="0" dirty="0" smtClean="0">
                <a:solidFill>
                  <a:schemeClr val="tx1"/>
                </a:solidFill>
                <a:latin typeface="+mn-lt"/>
                <a:ea typeface="+mn-ea"/>
                <a:cs typeface="+mn-cs"/>
              </a:rPr>
              <a:t> Sioned Davies (</a:t>
            </a:r>
            <a:r>
              <a:rPr lang="en-GB" sz="1200" dirty="0" err="1" smtClean="0"/>
              <a:t>Cadeirydd</a:t>
            </a:r>
            <a:r>
              <a:rPr lang="en-GB" sz="1200" dirty="0" smtClean="0"/>
              <a:t> </a:t>
            </a:r>
            <a:r>
              <a:rPr lang="en-GB" sz="1200" dirty="0" err="1" smtClean="0"/>
              <a:t>Grŵp</a:t>
            </a:r>
            <a:r>
              <a:rPr lang="en-GB" sz="1200" dirty="0" smtClean="0"/>
              <a:t> </a:t>
            </a:r>
            <a:r>
              <a:rPr lang="en-GB" sz="1200" dirty="0" err="1" smtClean="0"/>
              <a:t>Adolygu</a:t>
            </a:r>
            <a:r>
              <a:rPr lang="en-GB" sz="1200" dirty="0" smtClean="0"/>
              <a:t> </a:t>
            </a:r>
            <a:r>
              <a:rPr lang="en-GB" sz="1200" dirty="0" err="1" smtClean="0"/>
              <a:t>Cymraeg</a:t>
            </a:r>
            <a:r>
              <a:rPr lang="en-GB" sz="1200" dirty="0" smtClean="0"/>
              <a:t> Ail </a:t>
            </a:r>
            <a:r>
              <a:rPr lang="en-GB" sz="1200" dirty="0" err="1" smtClean="0"/>
              <a:t>Iaith</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Medi</a:t>
            </a:r>
            <a:r>
              <a:rPr lang="en-GB" sz="1200" b="1" i="0" u="none" strike="noStrike" kern="1200" baseline="0" dirty="0" smtClean="0">
                <a:solidFill>
                  <a:schemeClr val="tx1"/>
                </a:solidFill>
                <a:latin typeface="+mn-lt"/>
                <a:ea typeface="+mn-ea"/>
                <a:cs typeface="+mn-cs"/>
              </a:rPr>
              <a:t> 2013</a:t>
            </a:r>
          </a:p>
          <a:p>
            <a:endParaRPr lang="en-GB" sz="1200" b="1"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Ni </a:t>
            </a:r>
            <a:r>
              <a:rPr lang="en-GB" sz="1200" b="0" i="0" u="none" strike="noStrike" kern="1200" baseline="0" dirty="0" err="1" smtClean="0">
                <a:solidFill>
                  <a:schemeClr val="tx1"/>
                </a:solidFill>
                <a:latin typeface="+mn-lt"/>
                <a:ea typeface="+mn-ea"/>
                <a:cs typeface="+mn-cs"/>
              </a:rPr>
              <a:t>ellir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gwadu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ei</a:t>
            </a:r>
            <a:r>
              <a:rPr lang="en-GB" sz="1200" b="0" i="0" u="none" strike="noStrike" kern="1200" baseline="0" dirty="0" smtClean="0">
                <a:solidFill>
                  <a:schemeClr val="tx1"/>
                </a:solidFill>
                <a:latin typeface="+mn-lt"/>
                <a:ea typeface="+mn-ea"/>
                <a:cs typeface="+mn-cs"/>
              </a:rPr>
              <a:t> bod yn unfed </a:t>
            </a:r>
            <a:r>
              <a:rPr lang="en-GB" sz="1200" b="0" i="0" u="none" strike="noStrike" kern="1200" baseline="0" dirty="0" err="1" smtClean="0">
                <a:solidFill>
                  <a:schemeClr val="tx1"/>
                </a:solidFill>
                <a:latin typeface="+mn-lt"/>
                <a:ea typeface="+mn-ea"/>
                <a:cs typeface="+mn-cs"/>
              </a:rPr>
              <a:t>awr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ddeg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Gymraeg</a:t>
            </a:r>
            <a:r>
              <a:rPr lang="en-GB" sz="1200" b="0" i="0" u="none" strike="noStrike" kern="1200" baseline="0" dirty="0" smtClean="0">
                <a:solidFill>
                  <a:schemeClr val="tx1"/>
                </a:solidFill>
                <a:latin typeface="+mn-lt"/>
                <a:ea typeface="+mn-ea"/>
                <a:cs typeface="+mn-cs"/>
              </a:rPr>
              <a:t> ail </a:t>
            </a:r>
            <a:r>
              <a:rPr lang="en-GB" sz="1200" b="0" i="0" u="none" strike="noStrike" kern="1200" baseline="0" dirty="0" err="1" smtClean="0">
                <a:solidFill>
                  <a:schemeClr val="tx1"/>
                </a:solidFill>
                <a:latin typeface="+mn-lt"/>
                <a:ea typeface="+mn-ea"/>
                <a:cs typeface="+mn-cs"/>
              </a:rPr>
              <a:t>iaith</a:t>
            </a:r>
            <a:r>
              <a:rPr lang="en-GB" sz="1200" b="0" i="0" u="none" strike="noStrike" kern="1200" baseline="0" dirty="0" smtClean="0">
                <a:solidFill>
                  <a:schemeClr val="tx1"/>
                </a:solidFill>
                <a:latin typeface="+mn-lt"/>
                <a:ea typeface="+mn-ea"/>
                <a:cs typeface="+mn-cs"/>
              </a:rPr>
              <a:t>.</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err="1" smtClean="0">
                <a:solidFill>
                  <a:schemeClr val="tx1"/>
                </a:solidFill>
                <a:latin typeface="+mn-lt"/>
                <a:ea typeface="+mn-ea"/>
                <a:cs typeface="+mn-cs"/>
              </a:rPr>
              <a:t>Er</a:t>
            </a:r>
            <a:r>
              <a:rPr lang="en-GB" sz="1200" b="0" i="0" u="none" strike="noStrike" kern="1200" baseline="0" dirty="0" smtClean="0">
                <a:solidFill>
                  <a:schemeClr val="tx1"/>
                </a:solidFill>
                <a:latin typeface="+mn-lt"/>
                <a:ea typeface="+mn-ea"/>
                <a:cs typeface="+mn-cs"/>
              </a:rPr>
              <a:t> bod </a:t>
            </a:r>
            <a:r>
              <a:rPr lang="en-GB" sz="1200" b="0" i="0" u="none" strike="noStrike" kern="1200" baseline="0" dirty="0" err="1" smtClean="0">
                <a:solidFill>
                  <a:schemeClr val="tx1"/>
                </a:solidFill>
                <a:latin typeface="+mn-lt"/>
                <a:ea typeface="+mn-ea"/>
                <a:cs typeface="+mn-cs"/>
              </a:rPr>
              <a:t>nifer</a:t>
            </a:r>
            <a:r>
              <a:rPr lang="en-GB" sz="1200" b="0" i="0" u="none" strike="noStrike" kern="1200" baseline="0" dirty="0" smtClean="0">
                <a:solidFill>
                  <a:schemeClr val="tx1"/>
                </a:solidFill>
                <a:latin typeface="+mn-lt"/>
                <a:ea typeface="+mn-ea"/>
                <a:cs typeface="+mn-cs"/>
              </a:rPr>
              <a:t> o </a:t>
            </a:r>
            <a:r>
              <a:rPr lang="en-GB" sz="1200" b="0" i="0" u="none" strike="noStrike" kern="1200" baseline="0" dirty="0" err="1" smtClean="0">
                <a:solidFill>
                  <a:schemeClr val="tx1"/>
                </a:solidFill>
                <a:latin typeface="+mn-lt"/>
                <a:ea typeface="+mn-ea"/>
                <a:cs typeface="+mn-cs"/>
              </a:rPr>
              <a:t>athrawon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gwych</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gweithio</a:t>
            </a:r>
            <a:r>
              <a:rPr lang="en-GB" sz="1200" b="0" i="0" u="none" strike="noStrike" kern="1200" baseline="0" dirty="0" smtClean="0">
                <a:solidFill>
                  <a:schemeClr val="tx1"/>
                </a:solidFill>
                <a:latin typeface="+mn-lt"/>
                <a:ea typeface="+mn-ea"/>
                <a:cs typeface="+mn-cs"/>
              </a:rPr>
              <a:t> yn y </a:t>
            </a:r>
            <a:r>
              <a:rPr lang="en-GB" sz="1200" b="0" i="0" u="none" strike="noStrike" kern="1200" baseline="0" dirty="0" err="1" smtClean="0">
                <a:solidFill>
                  <a:schemeClr val="tx1"/>
                </a:solidFill>
                <a:latin typeface="+mn-lt"/>
                <a:ea typeface="+mn-ea"/>
                <a:cs typeface="+mn-cs"/>
              </a:rPr>
              <a:t>maes</a:t>
            </a:r>
            <a:r>
              <a:rPr lang="en-GB" sz="1200" b="0" i="0" u="none" strike="noStrike" kern="1200" baseline="0" dirty="0" smtClean="0">
                <a:solidFill>
                  <a:schemeClr val="tx1"/>
                </a:solidFill>
                <a:latin typeface="+mn-lt"/>
                <a:ea typeface="+mn-ea"/>
                <a:cs typeface="+mn-cs"/>
              </a:rPr>
              <a:t>, ac </a:t>
            </a:r>
            <a:r>
              <a:rPr lang="en-GB" sz="1200" b="0" i="0" u="none" strike="noStrike" kern="1200" baseline="0" dirty="0" err="1" smtClean="0">
                <a:solidFill>
                  <a:schemeClr val="tx1"/>
                </a:solidFill>
                <a:latin typeface="+mn-lt"/>
                <a:ea typeface="+mn-ea"/>
                <a:cs typeface="+mn-cs"/>
              </a:rPr>
              <a:t>er</a:t>
            </a:r>
            <a:r>
              <a:rPr lang="en-GB" sz="1200" b="0" i="0" u="none" strike="noStrike" kern="1200" baseline="0" dirty="0" smtClean="0">
                <a:solidFill>
                  <a:schemeClr val="tx1"/>
                </a:solidFill>
                <a:latin typeface="+mn-lt"/>
                <a:ea typeface="+mn-ea"/>
                <a:cs typeface="+mn-cs"/>
              </a:rPr>
              <a:t> bod </a:t>
            </a:r>
            <a:r>
              <a:rPr lang="en-GB" sz="1200" b="0" i="0" u="none" strike="noStrike" kern="1200" baseline="0" dirty="0" err="1" smtClean="0">
                <a:solidFill>
                  <a:schemeClr val="tx1"/>
                </a:solidFill>
                <a:latin typeface="+mn-lt"/>
                <a:ea typeface="+mn-ea"/>
                <a:cs typeface="+mn-cs"/>
              </a:rPr>
              <a:t>gennym</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enghreifftiau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unigol</a:t>
            </a:r>
            <a:r>
              <a:rPr lang="en-GB" sz="1200" b="0" i="0" u="none" strike="noStrike" kern="1200" baseline="0" dirty="0" smtClean="0">
                <a:solidFill>
                  <a:schemeClr val="tx1"/>
                </a:solidFill>
                <a:latin typeface="+mn-lt"/>
                <a:ea typeface="+mn-ea"/>
                <a:cs typeface="+mn-cs"/>
              </a:rPr>
              <a:t> o </a:t>
            </a:r>
            <a:r>
              <a:rPr lang="en-GB" sz="1200" b="0" i="0" u="none" strike="noStrike" kern="1200" baseline="0" dirty="0" err="1" smtClean="0">
                <a:solidFill>
                  <a:schemeClr val="tx1"/>
                </a:solidFill>
                <a:latin typeface="+mn-lt"/>
                <a:ea typeface="+mn-ea"/>
                <a:cs typeface="+mn-cs"/>
              </a:rPr>
              <a:t>addysgu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ardderchog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mae’r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safon</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gyffredinol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wedi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gostwng</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flynyddol</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ôl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adroddiadau</a:t>
            </a:r>
            <a:r>
              <a:rPr lang="en-GB" sz="1200" b="0" i="0" u="none" strike="noStrike" kern="1200" baseline="0" dirty="0" smtClean="0">
                <a:solidFill>
                  <a:schemeClr val="tx1"/>
                </a:solidFill>
                <a:latin typeface="+mn-lt"/>
                <a:ea typeface="+mn-ea"/>
                <a:cs typeface="+mn-cs"/>
              </a:rPr>
              <a:t> Estyn; yn </a:t>
            </a:r>
            <a:r>
              <a:rPr lang="en-GB" sz="1200" b="0" i="0" u="none" strike="noStrike" kern="1200" baseline="0" dirty="0" err="1" smtClean="0">
                <a:solidFill>
                  <a:schemeClr val="tx1"/>
                </a:solidFill>
                <a:latin typeface="+mn-lt"/>
                <a:ea typeface="+mn-ea"/>
                <a:cs typeface="+mn-cs"/>
              </a:rPr>
              <a:t>wir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mae</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lefelau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cyrhaeddiad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disgyblion</a:t>
            </a:r>
            <a:r>
              <a:rPr lang="en-GB" sz="1200" b="0" i="0" u="none" strike="noStrike" kern="1200" baseline="0" dirty="0" smtClean="0">
                <a:solidFill>
                  <a:schemeClr val="tx1"/>
                </a:solidFill>
                <a:latin typeface="+mn-lt"/>
                <a:ea typeface="+mn-ea"/>
                <a:cs typeface="+mn-cs"/>
              </a:rPr>
              <a:t> yn is nag </a:t>
            </a:r>
            <a:r>
              <a:rPr lang="en-GB" sz="1200" b="0" i="0" u="none" strike="noStrike" kern="1200" baseline="0" dirty="0" err="1" smtClean="0">
                <a:solidFill>
                  <a:schemeClr val="tx1"/>
                </a:solidFill>
                <a:latin typeface="+mn-lt"/>
                <a:ea typeface="+mn-ea"/>
                <a:cs typeface="+mn-cs"/>
              </a:rPr>
              <a:t>mewn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unrhyw</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bwnc</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arall</a:t>
            </a:r>
            <a:endParaRPr lang="en-GB" sz="1200" b="0" i="0" u="none" strike="noStrike" kern="1200" baseline="0" dirty="0" smtClean="0">
              <a:solidFill>
                <a:schemeClr val="tx1"/>
              </a:solidFill>
              <a:latin typeface="+mn-lt"/>
              <a:ea typeface="+mn-ea"/>
              <a:cs typeface="+mn-cs"/>
            </a:endParaRP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err="1" smtClean="0">
                <a:solidFill>
                  <a:schemeClr val="tx1"/>
                </a:solidFill>
                <a:latin typeface="+mn-lt"/>
                <a:ea typeface="+mn-ea"/>
                <a:cs typeface="+mn-cs"/>
              </a:rPr>
              <a:t>Petai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hyn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wedi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cael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ei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ddweud</a:t>
            </a:r>
            <a:r>
              <a:rPr lang="en-GB" sz="1200" b="0" i="0" u="none" strike="noStrike" kern="1200" baseline="0" dirty="0" smtClean="0">
                <a:solidFill>
                  <a:schemeClr val="tx1"/>
                </a:solidFill>
                <a:latin typeface="+mn-lt"/>
                <a:ea typeface="+mn-ea"/>
                <a:cs typeface="+mn-cs"/>
              </a:rPr>
              <a:t> am </a:t>
            </a:r>
            <a:r>
              <a:rPr lang="en-GB" sz="1200" b="0" i="0" u="none" strike="noStrike" kern="1200" baseline="0" dirty="0" err="1" smtClean="0">
                <a:solidFill>
                  <a:schemeClr val="tx1"/>
                </a:solidFill>
                <a:latin typeface="+mn-lt"/>
                <a:ea typeface="+mn-ea"/>
                <a:cs typeface="+mn-cs"/>
              </a:rPr>
              <a:t>Fathemateg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neu</a:t>
            </a:r>
            <a:r>
              <a:rPr lang="en-GB" sz="1200" b="0" i="0" u="none" strike="noStrike" kern="1200" baseline="0" dirty="0" smtClean="0">
                <a:solidFill>
                  <a:schemeClr val="tx1"/>
                </a:solidFill>
                <a:latin typeface="+mn-lt"/>
                <a:ea typeface="+mn-ea"/>
                <a:cs typeface="+mn-cs"/>
              </a:rPr>
              <a:t> am y </a:t>
            </a:r>
            <a:r>
              <a:rPr lang="en-GB" sz="1200" b="0" i="0" u="none" strike="noStrike" kern="1200" baseline="0" dirty="0" err="1" smtClean="0">
                <a:solidFill>
                  <a:schemeClr val="tx1"/>
                </a:solidFill>
                <a:latin typeface="+mn-lt"/>
                <a:ea typeface="+mn-ea"/>
                <a:cs typeface="+mn-cs"/>
              </a:rPr>
              <a:t>Saesneg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diau</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byddem</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wedi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cael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chwyldro</a:t>
            </a:r>
            <a:r>
              <a:rPr lang="en-GB" sz="1200" b="0" i="0" u="none" strike="noStrike" kern="1200" baseline="0" dirty="0" smtClean="0">
                <a:solidFill>
                  <a:schemeClr val="tx1"/>
                </a:solidFill>
                <a:latin typeface="+mn-lt"/>
                <a:ea typeface="+mn-ea"/>
                <a:cs typeface="+mn-cs"/>
              </a:rPr>
              <a:t>.</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err="1" smtClean="0">
                <a:solidFill>
                  <a:schemeClr val="tx1"/>
                </a:solidFill>
                <a:latin typeface="+mn-lt"/>
                <a:ea typeface="+mn-ea"/>
                <a:cs typeface="+mn-cs"/>
              </a:rPr>
              <a:t>Ond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mae</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cyrhaeddiad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isel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mewn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Cymraeg</a:t>
            </a:r>
            <a:r>
              <a:rPr lang="en-GB" sz="1200" b="0" i="0" u="none" strike="noStrike" kern="1200" baseline="0" dirty="0" smtClean="0">
                <a:solidFill>
                  <a:schemeClr val="tx1"/>
                </a:solidFill>
                <a:latin typeface="+mn-lt"/>
                <a:ea typeface="+mn-ea"/>
                <a:cs typeface="+mn-cs"/>
              </a:rPr>
              <a:t> ail </a:t>
            </a:r>
            <a:r>
              <a:rPr lang="en-GB" sz="1200" b="0" i="0" u="none" strike="noStrike" kern="1200" baseline="0" dirty="0" err="1" smtClean="0">
                <a:solidFill>
                  <a:schemeClr val="tx1"/>
                </a:solidFill>
                <a:latin typeface="+mn-lt"/>
                <a:ea typeface="+mn-ea"/>
                <a:cs typeface="+mn-cs"/>
              </a:rPr>
              <a:t>iaith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wedi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cael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ei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dderbyn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fel</a:t>
            </a:r>
            <a:r>
              <a:rPr lang="en-GB" sz="1200" b="0" i="0" u="none" strike="noStrike" kern="1200" baseline="0" dirty="0" smtClean="0">
                <a:solidFill>
                  <a:schemeClr val="tx1"/>
                </a:solidFill>
                <a:latin typeface="+mn-lt"/>
                <a:ea typeface="+mn-ea"/>
                <a:cs typeface="+mn-cs"/>
              </a:rPr>
              <a:t> y norm.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err="1" smtClean="0">
                <a:solidFill>
                  <a:schemeClr val="tx1"/>
                </a:solidFill>
                <a:latin typeface="+mn-lt"/>
                <a:ea typeface="+mn-ea"/>
                <a:cs typeface="+mn-cs"/>
              </a:rPr>
              <a:t>Os</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ydym</a:t>
            </a:r>
            <a:r>
              <a:rPr lang="en-GB" sz="1200" b="0" i="0" u="none" strike="noStrike" kern="1200" baseline="0" dirty="0" smtClean="0">
                <a:solidFill>
                  <a:schemeClr val="tx1"/>
                </a:solidFill>
                <a:latin typeface="+mn-lt"/>
                <a:ea typeface="+mn-ea"/>
                <a:cs typeface="+mn-cs"/>
              </a:rPr>
              <a:t> o </a:t>
            </a:r>
            <a:r>
              <a:rPr lang="en-GB" sz="1200" b="0" i="0" u="none" strike="noStrike" kern="1200" baseline="0" dirty="0" err="1" smtClean="0">
                <a:solidFill>
                  <a:schemeClr val="tx1"/>
                </a:solidFill>
                <a:latin typeface="+mn-lt"/>
                <a:ea typeface="+mn-ea"/>
                <a:cs typeface="+mn-cs"/>
              </a:rPr>
              <a:t>ddifrif</a:t>
            </a:r>
            <a:r>
              <a:rPr lang="en-GB" sz="1200" b="0" i="0" u="none" strike="noStrike" kern="1200" baseline="0" dirty="0" smtClean="0">
                <a:solidFill>
                  <a:schemeClr val="tx1"/>
                </a:solidFill>
                <a:latin typeface="+mn-lt"/>
                <a:ea typeface="+mn-ea"/>
                <a:cs typeface="+mn-cs"/>
              </a:rPr>
              <a:t> </a:t>
            </a:r>
            <a:r>
              <a:rPr lang="cy-GB" sz="1200" b="0" i="0" u="none" strike="noStrike" kern="1200" baseline="0" dirty="0" smtClean="0">
                <a:solidFill>
                  <a:schemeClr val="tx1"/>
                </a:solidFill>
                <a:latin typeface="+mn-lt"/>
                <a:ea typeface="+mn-ea"/>
                <a:cs typeface="+mn-cs"/>
              </a:rPr>
              <a:t>ynglŷn â datblygu siaradwyr Cymraeg a gweld yr iaith yn ffynnu, rhaid newid </a:t>
            </a:r>
            <a:r>
              <a:rPr lang="en-GB" sz="1200" b="0" i="0" u="none" strike="noStrike" kern="1200" baseline="0" dirty="0" err="1" smtClean="0">
                <a:solidFill>
                  <a:schemeClr val="tx1"/>
                </a:solidFill>
                <a:latin typeface="+mn-lt"/>
                <a:ea typeface="+mn-ea"/>
                <a:cs typeface="+mn-cs"/>
              </a:rPr>
              <a:t>cyfeiriad</a:t>
            </a:r>
            <a:r>
              <a:rPr lang="en-GB" sz="1200" b="0" i="0" u="none" strike="noStrike" kern="1200" baseline="0" dirty="0" smtClean="0">
                <a:solidFill>
                  <a:schemeClr val="tx1"/>
                </a:solidFill>
                <a:latin typeface="+mn-lt"/>
                <a:ea typeface="+mn-ea"/>
                <a:cs typeface="+mn-cs"/>
              </a:rPr>
              <a:t>, a </a:t>
            </a:r>
            <a:r>
              <a:rPr lang="en-GB" sz="1200" b="0" i="0" u="none" strike="noStrike" kern="1200" baseline="0" dirty="0" err="1" smtClean="0">
                <a:solidFill>
                  <a:schemeClr val="tx1"/>
                </a:solidFill>
                <a:latin typeface="+mn-lt"/>
                <a:ea typeface="+mn-ea"/>
                <a:cs typeface="+mn-cs"/>
              </a:rPr>
              <a:t>hynny</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fel</a:t>
            </a:r>
            <a:r>
              <a:rPr lang="en-GB" sz="1200" b="0" i="0" u="none" strike="noStrike" kern="1200" baseline="0" dirty="0" smtClean="0">
                <a:solidFill>
                  <a:schemeClr val="tx1"/>
                </a:solidFill>
                <a:latin typeface="+mn-lt"/>
                <a:ea typeface="+mn-ea"/>
                <a:cs typeface="+mn-cs"/>
              </a:rPr>
              <a:t> mater o </a:t>
            </a:r>
            <a:r>
              <a:rPr lang="en-GB" sz="1200" b="0" i="0" u="none" strike="noStrike" kern="1200" baseline="0" dirty="0" err="1" smtClean="0">
                <a:solidFill>
                  <a:schemeClr val="tx1"/>
                </a:solidFill>
                <a:latin typeface="+mn-lt"/>
                <a:ea typeface="+mn-ea"/>
                <a:cs typeface="+mn-cs"/>
              </a:rPr>
              <a:t>frys</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ei</a:t>
            </a:r>
            <a:r>
              <a:rPr lang="en-GB" sz="1200" b="0" i="0" u="none" strike="noStrike" kern="1200" baseline="0" dirty="0" smtClean="0">
                <a:solidFill>
                  <a:schemeClr val="tx1"/>
                </a:solidFill>
                <a:latin typeface="+mn-lt"/>
                <a:ea typeface="+mn-ea"/>
                <a:cs typeface="+mn-cs"/>
              </a:rPr>
              <a:t> bod yn </a:t>
            </a:r>
            <a:r>
              <a:rPr lang="en-GB" sz="1200" b="0" i="0" u="none" strike="noStrike" kern="1200" baseline="0" dirty="0" err="1" smtClean="0">
                <a:solidFill>
                  <a:schemeClr val="tx1"/>
                </a:solidFill>
                <a:latin typeface="+mn-lt"/>
                <a:ea typeface="+mn-ea"/>
                <a:cs typeface="+mn-cs"/>
              </a:rPr>
              <a:t>rhy</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hwyr</a:t>
            </a:r>
            <a:r>
              <a:rPr lang="en-GB" sz="1200" b="0" i="0" u="none" strike="noStrike" kern="1200" baseline="0" dirty="0" smtClean="0">
                <a:solidFill>
                  <a:schemeClr val="tx1"/>
                </a:solidFill>
                <a:latin typeface="+mn-lt"/>
                <a:ea typeface="+mn-ea"/>
                <a:cs typeface="+mn-cs"/>
              </a:rPr>
              <a:t>.</a:t>
            </a:r>
          </a:p>
        </p:txBody>
      </p:sp>
      <p:sp>
        <p:nvSpPr>
          <p:cNvPr id="4" name="Slide Number Placeholder 3"/>
          <p:cNvSpPr>
            <a:spLocks noGrp="1"/>
          </p:cNvSpPr>
          <p:nvPr>
            <p:ph type="sldNum" sz="quarter" idx="10"/>
          </p:nvPr>
        </p:nvSpPr>
        <p:spPr/>
        <p:txBody>
          <a:bodyPr/>
          <a:lstStyle/>
          <a:p>
            <a:fld id="{7A0D5AD5-4430-410E-A4EE-DB1DEE663B87}" type="slidenum">
              <a:rPr lang="en-GB" smtClean="0"/>
              <a:t>2</a:t>
            </a:fld>
            <a:endParaRPr lang="en-GB"/>
          </a:p>
        </p:txBody>
      </p:sp>
    </p:spTree>
    <p:extLst>
      <p:ext uri="{BB962C8B-B14F-4D97-AF65-F5344CB8AC3E}">
        <p14:creationId xmlns:p14="http://schemas.microsoft.com/office/powerpoint/2010/main" val="15731938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err="1" smtClean="0">
                <a:solidFill>
                  <a:schemeClr val="tx1"/>
                </a:solidFill>
                <a:latin typeface="+mn-lt"/>
                <a:ea typeface="+mn-ea"/>
                <a:cs typeface="+mn-cs"/>
              </a:rPr>
              <a:t>Mae’r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Gymraeg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gan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gynnwys</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Cymraeg</a:t>
            </a:r>
            <a:r>
              <a:rPr lang="en-GB" sz="1200" b="0" i="0" u="none" strike="noStrike" kern="1200" baseline="0" dirty="0" smtClean="0">
                <a:solidFill>
                  <a:schemeClr val="tx1"/>
                </a:solidFill>
                <a:latin typeface="+mn-lt"/>
                <a:ea typeface="+mn-ea"/>
                <a:cs typeface="+mn-cs"/>
              </a:rPr>
              <a:t> ail </a:t>
            </a:r>
            <a:r>
              <a:rPr lang="en-GB" sz="1200" b="0" i="0" u="none" strike="noStrike" kern="1200" baseline="0" dirty="0" err="1" smtClean="0">
                <a:solidFill>
                  <a:schemeClr val="tx1"/>
                </a:solidFill>
                <a:latin typeface="+mn-lt"/>
                <a:ea typeface="+mn-ea"/>
                <a:cs typeface="+mn-cs"/>
              </a:rPr>
              <a:t>iaith</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bwnc</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statudol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yng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Nghwricwlwm</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Cymru</a:t>
            </a:r>
            <a:endParaRPr lang="en-GB" sz="1200" b="0" i="0" u="none" strike="noStrike" kern="1200" baseline="0" dirty="0" smtClean="0">
              <a:solidFill>
                <a:schemeClr val="tx1"/>
              </a:solidFill>
              <a:latin typeface="+mn-lt"/>
              <a:ea typeface="+mn-ea"/>
              <a:cs typeface="+mn-cs"/>
            </a:endParaRP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Yn </a:t>
            </a:r>
            <a:r>
              <a:rPr lang="en-GB" sz="1200" b="0" i="0" u="none" strike="noStrike" kern="1200" baseline="0" dirty="0" err="1" smtClean="0">
                <a:solidFill>
                  <a:schemeClr val="tx1"/>
                </a:solidFill>
                <a:latin typeface="+mn-lt"/>
                <a:ea typeface="+mn-ea"/>
                <a:cs typeface="+mn-cs"/>
              </a:rPr>
              <a:t>dilyn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Deddf</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Diwygio</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Addysg</a:t>
            </a:r>
            <a:r>
              <a:rPr lang="en-GB" sz="1200" b="0" i="0" u="none" strike="noStrike" kern="1200" baseline="0" dirty="0" smtClean="0">
                <a:solidFill>
                  <a:schemeClr val="tx1"/>
                </a:solidFill>
                <a:latin typeface="+mn-lt"/>
                <a:ea typeface="+mn-ea"/>
                <a:cs typeface="+mn-cs"/>
              </a:rPr>
              <a:t> 1988, </a:t>
            </a:r>
            <a:r>
              <a:rPr lang="en-GB" sz="1200" b="0" i="0" u="none" strike="noStrike" kern="1200" baseline="0" dirty="0" err="1" smtClean="0">
                <a:solidFill>
                  <a:schemeClr val="tx1"/>
                </a:solidFill>
                <a:latin typeface="+mn-lt"/>
                <a:ea typeface="+mn-ea"/>
                <a:cs typeface="+mn-cs"/>
              </a:rPr>
              <a:t>daeth</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Gymraeg</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orfodol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t>
            </a:r>
            <a:r>
              <a:rPr lang="en-GB" sz="1200" b="0" i="0" u="none" strike="noStrike" kern="1200" baseline="0" dirty="0" smtClean="0">
                <a:solidFill>
                  <a:schemeClr val="tx1"/>
                </a:solidFill>
                <a:latin typeface="+mn-lt"/>
                <a:ea typeface="+mn-ea"/>
                <a:cs typeface="+mn-cs"/>
              </a:rPr>
              <a:t> bob </a:t>
            </a:r>
            <a:r>
              <a:rPr lang="en-GB" sz="1200" b="0" i="0" u="none" strike="noStrike" kern="1200" baseline="0" dirty="0" err="1" smtClean="0">
                <a:solidFill>
                  <a:schemeClr val="tx1"/>
                </a:solidFill>
                <a:latin typeface="+mn-lt"/>
                <a:ea typeface="+mn-ea"/>
                <a:cs typeface="+mn-cs"/>
              </a:rPr>
              <a:t>disgybl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yng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Nghyfnodau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Allweddol</a:t>
            </a:r>
            <a:r>
              <a:rPr lang="en-GB" sz="1200" b="0" i="0" u="none" strike="noStrike" kern="1200" baseline="0" dirty="0" smtClean="0">
                <a:solidFill>
                  <a:schemeClr val="tx1"/>
                </a:solidFill>
                <a:latin typeface="+mn-lt"/>
                <a:ea typeface="+mn-ea"/>
                <a:cs typeface="+mn-cs"/>
              </a:rPr>
              <a:t> 1, 2 a 3 yn</a:t>
            </a:r>
          </a:p>
          <a:p>
            <a:r>
              <a:rPr lang="en-GB" sz="1200" b="0" i="0" u="none" strike="noStrike" kern="1200" baseline="0" dirty="0" smtClean="0">
                <a:solidFill>
                  <a:schemeClr val="tx1"/>
                </a:solidFill>
                <a:latin typeface="+mn-lt"/>
                <a:ea typeface="+mn-ea"/>
                <a:cs typeface="+mn-cs"/>
              </a:rPr>
              <a:t>1990 ac, o </a:t>
            </a:r>
            <a:r>
              <a:rPr lang="en-GB" sz="1200" b="0" i="0" u="none" strike="noStrike" kern="1200" baseline="0" dirty="0" err="1" smtClean="0">
                <a:solidFill>
                  <a:schemeClr val="tx1"/>
                </a:solidFill>
                <a:latin typeface="+mn-lt"/>
                <a:ea typeface="+mn-ea"/>
                <a:cs typeface="+mn-cs"/>
              </a:rPr>
              <a:t>fis</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Medi</a:t>
            </a:r>
            <a:r>
              <a:rPr lang="en-GB" sz="1200" b="0" i="0" u="none" strike="noStrike" kern="1200" baseline="0" dirty="0" smtClean="0">
                <a:solidFill>
                  <a:schemeClr val="tx1"/>
                </a:solidFill>
                <a:latin typeface="+mn-lt"/>
                <a:ea typeface="+mn-ea"/>
                <a:cs typeface="+mn-cs"/>
              </a:rPr>
              <a:t> 1999, </a:t>
            </a:r>
            <a:r>
              <a:rPr lang="en-GB" sz="1200" b="0" i="0" u="none" strike="noStrike" kern="1200" baseline="0" dirty="0" err="1" smtClean="0">
                <a:solidFill>
                  <a:schemeClr val="tx1"/>
                </a:solidFill>
                <a:latin typeface="+mn-lt"/>
                <a:ea typeface="+mn-ea"/>
                <a:cs typeface="+mn-cs"/>
              </a:rPr>
              <a:t>daeth</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Gymraeg</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orfodol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yng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Nghyfnod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Allweddol</a:t>
            </a:r>
            <a:r>
              <a:rPr lang="en-GB" sz="1200" b="0" i="0" u="none" strike="noStrike" kern="1200" baseline="0" dirty="0" smtClean="0">
                <a:solidFill>
                  <a:schemeClr val="tx1"/>
                </a:solidFill>
                <a:latin typeface="+mn-lt"/>
                <a:ea typeface="+mn-ea"/>
                <a:cs typeface="+mn-cs"/>
              </a:rPr>
              <a:t> 4.</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Mae </a:t>
            </a:r>
            <a:r>
              <a:rPr lang="en-GB" sz="1200" b="0" i="0" u="none" strike="noStrike" kern="1200" baseline="0" dirty="0" err="1" smtClean="0">
                <a:solidFill>
                  <a:schemeClr val="tx1"/>
                </a:solidFill>
                <a:latin typeface="+mn-lt"/>
                <a:ea typeface="+mn-ea"/>
                <a:cs typeface="+mn-cs"/>
              </a:rPr>
              <a:t>cyflwyno’r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Cyfnod</a:t>
            </a:r>
            <a:r>
              <a:rPr lang="en-GB" sz="1200" b="0" i="0" u="none" strike="noStrike" kern="1200" baseline="0" dirty="0" smtClean="0">
                <a:solidFill>
                  <a:schemeClr val="tx1"/>
                </a:solidFill>
                <a:latin typeface="+mn-lt"/>
                <a:ea typeface="+mn-ea"/>
                <a:cs typeface="+mn-cs"/>
              </a:rPr>
              <a:t> Sylfaen </a:t>
            </a:r>
            <a:r>
              <a:rPr lang="en-GB" sz="1200" b="0" i="0" u="none" strike="noStrike" kern="1200" baseline="0" dirty="0" err="1" smtClean="0">
                <a:solidFill>
                  <a:schemeClr val="tx1"/>
                </a:solidFill>
                <a:latin typeface="+mn-lt"/>
                <a:ea typeface="+mn-ea"/>
                <a:cs typeface="+mn-cs"/>
              </a:rPr>
              <a:t>ar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gyfer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disgyblion</a:t>
            </a:r>
            <a:r>
              <a:rPr lang="en-GB" sz="1200" b="0" i="0" u="none" strike="noStrike" kern="1200" baseline="0" dirty="0" smtClean="0">
                <a:solidFill>
                  <a:schemeClr val="tx1"/>
                </a:solidFill>
                <a:latin typeface="+mn-lt"/>
                <a:ea typeface="+mn-ea"/>
                <a:cs typeface="+mn-cs"/>
              </a:rPr>
              <a:t> 3 </a:t>
            </a:r>
            <a:r>
              <a:rPr lang="en-GB" sz="1200" b="0" i="0" u="none" strike="noStrike" kern="1200" baseline="0" dirty="0" err="1" smtClean="0">
                <a:solidFill>
                  <a:schemeClr val="tx1"/>
                </a:solidFill>
                <a:latin typeface="+mn-lt"/>
                <a:ea typeface="+mn-ea"/>
                <a:cs typeface="+mn-cs"/>
              </a:rPr>
              <a:t>i</a:t>
            </a:r>
            <a:r>
              <a:rPr lang="en-GB" sz="1200" b="0" i="0" u="none" strike="noStrike" kern="1200" baseline="0" dirty="0" smtClean="0">
                <a:solidFill>
                  <a:schemeClr val="tx1"/>
                </a:solidFill>
                <a:latin typeface="+mn-lt"/>
                <a:ea typeface="+mn-ea"/>
                <a:cs typeface="+mn-cs"/>
              </a:rPr>
              <a:t> 7 </a:t>
            </a:r>
            <a:r>
              <a:rPr lang="en-GB" sz="1200" b="0" i="0" u="none" strike="noStrike" kern="1200" baseline="0" dirty="0" err="1" smtClean="0">
                <a:solidFill>
                  <a:schemeClr val="tx1"/>
                </a:solidFill>
                <a:latin typeface="+mn-lt"/>
                <a:ea typeface="+mn-ea"/>
                <a:cs typeface="+mn-cs"/>
              </a:rPr>
              <a:t>mlwydd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oed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yng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Nghymru</a:t>
            </a:r>
            <a:r>
              <a:rPr lang="en-GB" sz="1200" b="0" i="0" u="none" strike="noStrike" kern="1200" baseline="0" dirty="0" smtClean="0">
                <a:solidFill>
                  <a:schemeClr val="tx1"/>
                </a:solidFill>
                <a:latin typeface="+mn-lt"/>
                <a:ea typeface="+mn-ea"/>
                <a:cs typeface="+mn-cs"/>
              </a:rPr>
              <a:t> yn 2008 </a:t>
            </a:r>
            <a:r>
              <a:rPr lang="en-GB" sz="1200" b="0" i="0" u="none" strike="noStrike" kern="1200" baseline="0" dirty="0" err="1" smtClean="0">
                <a:solidFill>
                  <a:schemeClr val="tx1"/>
                </a:solidFill>
                <a:latin typeface="+mn-lt"/>
                <a:ea typeface="+mn-ea"/>
                <a:cs typeface="+mn-cs"/>
              </a:rPr>
              <a:t>hefyd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wedi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golygu</a:t>
            </a:r>
            <a:r>
              <a:rPr lang="en-GB" sz="1200" b="0" i="0" u="none" strike="noStrike" kern="1200" baseline="0" dirty="0" smtClean="0">
                <a:solidFill>
                  <a:schemeClr val="tx1"/>
                </a:solidFill>
                <a:latin typeface="+mn-lt"/>
                <a:ea typeface="+mn-ea"/>
                <a:cs typeface="+mn-cs"/>
              </a:rPr>
              <a:t> bod plant </a:t>
            </a:r>
            <a:r>
              <a:rPr lang="en-GB" sz="1200" b="0" i="0" u="none" strike="noStrike" kern="1200" baseline="0" dirty="0" err="1" smtClean="0">
                <a:solidFill>
                  <a:schemeClr val="tx1"/>
                </a:solidFill>
                <a:latin typeface="+mn-lt"/>
                <a:ea typeface="+mn-ea"/>
                <a:cs typeface="+mn-cs"/>
              </a:rPr>
              <a:t>mewn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lleoliadau</a:t>
            </a:r>
            <a:r>
              <a:rPr lang="en-GB" sz="1200" b="0" i="0" u="none" strike="noStrike" kern="1200" baseline="0" dirty="0" smtClean="0">
                <a:solidFill>
                  <a:schemeClr val="tx1"/>
                </a:solidFill>
                <a:latin typeface="+mn-lt"/>
                <a:ea typeface="+mn-ea"/>
                <a:cs typeface="+mn-cs"/>
              </a:rPr>
              <a:t> ac </a:t>
            </a:r>
            <a:r>
              <a:rPr lang="en-GB" sz="1200" b="0" i="0" u="none" strike="noStrike" kern="1200" baseline="0" dirty="0" err="1" smtClean="0">
                <a:solidFill>
                  <a:schemeClr val="tx1"/>
                </a:solidFill>
                <a:latin typeface="+mn-lt"/>
                <a:ea typeface="+mn-ea"/>
                <a:cs typeface="+mn-cs"/>
              </a:rPr>
              <a:t>ysgolion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cyfrwng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Saesneg</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dod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gysylltiad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â’r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iaith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Gymraeg</a:t>
            </a:r>
            <a:r>
              <a:rPr lang="en-GB" sz="1200" b="0" i="0" u="none" strike="noStrike" kern="1200" baseline="0" dirty="0" smtClean="0">
                <a:solidFill>
                  <a:schemeClr val="tx1"/>
                </a:solidFill>
                <a:latin typeface="+mn-lt"/>
                <a:ea typeface="+mn-ea"/>
                <a:cs typeface="+mn-cs"/>
              </a:rPr>
              <a:t> o </a:t>
            </a:r>
            <a:r>
              <a:rPr lang="en-GB" sz="1200" b="0" i="0" u="none" strike="noStrike" kern="1200" baseline="0" dirty="0" err="1" smtClean="0">
                <a:solidFill>
                  <a:schemeClr val="tx1"/>
                </a:solidFill>
                <a:latin typeface="+mn-lt"/>
                <a:ea typeface="+mn-ea"/>
                <a:cs typeface="+mn-cs"/>
              </a:rPr>
              <a:t>oedran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oherwydd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Maes</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Dysgu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Datblygu'r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Gymraeg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gofyniad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ychwanegol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gyfer</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lleoliadau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ysgolion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penodol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hyn</a:t>
            </a:r>
            <a:r>
              <a:rPr lang="en-GB" sz="1200" b="0" i="0" u="none" strike="noStrike" kern="1200" baseline="0" dirty="0" smtClean="0">
                <a:solidFill>
                  <a:schemeClr val="tx1"/>
                </a:solidFill>
                <a:latin typeface="+mn-lt"/>
                <a:ea typeface="+mn-ea"/>
                <a:cs typeface="+mn-cs"/>
              </a:rPr>
              <a:t>. </a:t>
            </a:r>
          </a:p>
          <a:p>
            <a:endParaRPr lang="en-GB" sz="1200" b="0" i="0" u="none" strike="noStrike" kern="1200" baseline="0" dirty="0" smtClean="0">
              <a:solidFill>
                <a:schemeClr val="tx1"/>
              </a:solidFill>
              <a:latin typeface="+mn-lt"/>
              <a:ea typeface="+mn-ea"/>
              <a:cs typeface="+mn-cs"/>
            </a:endParaRPr>
          </a:p>
          <a:p>
            <a:pPr algn="l"/>
            <a:r>
              <a:rPr lang="en-GB" sz="1200" b="0" i="0" u="none" strike="noStrike" baseline="0" dirty="0" err="1" smtClean="0">
                <a:latin typeface="ArialMT"/>
              </a:rPr>
              <a:t>Er</a:t>
            </a:r>
            <a:r>
              <a:rPr lang="en-GB" sz="1200" b="0" i="0" u="none" strike="noStrike" baseline="0" dirty="0" smtClean="0">
                <a:latin typeface="ArialMT"/>
              </a:rPr>
              <a:t> bod y </a:t>
            </a:r>
            <a:r>
              <a:rPr lang="en-GB" sz="1200" b="0" i="0" u="none" strike="noStrike" baseline="0" dirty="0" err="1" smtClean="0">
                <a:latin typeface="ArialMT"/>
              </a:rPr>
              <a:t>newidiadau</a:t>
            </a:r>
            <a:r>
              <a:rPr lang="en-GB" sz="1200" b="0" i="0" u="none" strike="noStrike" baseline="0" dirty="0" smtClean="0">
                <a:latin typeface="ArialMT"/>
              </a:rPr>
              <a:t> </a:t>
            </a:r>
            <a:r>
              <a:rPr lang="en-GB" sz="1200" b="0" i="0" u="none" strike="noStrike" baseline="0" dirty="0" err="1" smtClean="0">
                <a:latin typeface="ArialMT"/>
              </a:rPr>
              <a:t>hyn</a:t>
            </a:r>
            <a:r>
              <a:rPr lang="en-GB" sz="1200" b="0" i="0" u="none" strike="noStrike" baseline="0" dirty="0" smtClean="0">
                <a:latin typeface="ArialMT"/>
              </a:rPr>
              <a:t> </a:t>
            </a:r>
            <a:r>
              <a:rPr lang="en-GB" sz="1200" b="0" i="0" u="none" strike="noStrike" baseline="0" dirty="0" err="1" smtClean="0">
                <a:latin typeface="ArialMT"/>
              </a:rPr>
              <a:t>wedi</a:t>
            </a:r>
            <a:r>
              <a:rPr lang="en-GB" sz="1200" b="0" i="0" u="none" strike="noStrike" baseline="0" dirty="0" smtClean="0">
                <a:latin typeface="ArialMT"/>
              </a:rPr>
              <a:t> </a:t>
            </a:r>
            <a:r>
              <a:rPr lang="en-GB" sz="1200" b="0" i="0" u="none" strike="noStrike" baseline="0" dirty="0" err="1" smtClean="0">
                <a:latin typeface="ArialMT"/>
              </a:rPr>
              <a:t>arwain</a:t>
            </a:r>
            <a:r>
              <a:rPr lang="en-GB" sz="1200" b="0" i="0" u="none" strike="noStrike" baseline="0" dirty="0" smtClean="0">
                <a:latin typeface="ArialMT"/>
              </a:rPr>
              <a:t> at </a:t>
            </a:r>
            <a:r>
              <a:rPr lang="en-GB" sz="1200" b="0" i="0" u="none" strike="noStrike" baseline="0" dirty="0" err="1" smtClean="0">
                <a:latin typeface="ArialMT"/>
              </a:rPr>
              <a:t>fwy</a:t>
            </a:r>
            <a:r>
              <a:rPr lang="en-GB" sz="1200" b="0" i="0" u="none" strike="noStrike" baseline="0" dirty="0" smtClean="0">
                <a:latin typeface="ArialMT"/>
              </a:rPr>
              <a:t> o </a:t>
            </a:r>
            <a:r>
              <a:rPr lang="en-GB" sz="1200" b="0" i="0" u="none" strike="noStrike" baseline="0" dirty="0" err="1" smtClean="0">
                <a:latin typeface="ArialMT"/>
              </a:rPr>
              <a:t>ddysgwyr</a:t>
            </a:r>
            <a:r>
              <a:rPr lang="en-GB" sz="1200" b="0" i="0" u="none" strike="noStrike" baseline="0" dirty="0" smtClean="0">
                <a:latin typeface="ArialMT"/>
              </a:rPr>
              <a:t> </a:t>
            </a:r>
            <a:r>
              <a:rPr lang="en-GB" sz="1200" b="0" i="0" u="none" strike="noStrike" baseline="0" dirty="0" err="1" smtClean="0">
                <a:latin typeface="ArialMT"/>
              </a:rPr>
              <a:t>mewn</a:t>
            </a:r>
            <a:r>
              <a:rPr lang="en-GB" sz="1200" b="0" i="0" u="none" strike="noStrike" baseline="0" dirty="0" smtClean="0">
                <a:latin typeface="ArialMT"/>
              </a:rPr>
              <a:t> </a:t>
            </a:r>
            <a:r>
              <a:rPr lang="en-GB" sz="1200" b="0" i="0" u="none" strike="noStrike" baseline="0" dirty="0" err="1" smtClean="0">
                <a:latin typeface="ArialMT"/>
              </a:rPr>
              <a:t>ysgolion</a:t>
            </a:r>
            <a:r>
              <a:rPr lang="en-GB" sz="1200" b="0" i="0" u="none" strike="noStrike" baseline="0" dirty="0" smtClean="0">
                <a:latin typeface="ArialMT"/>
              </a:rPr>
              <a:t> </a:t>
            </a:r>
            <a:r>
              <a:rPr lang="en-GB" sz="1200" b="0" i="0" u="none" strike="noStrike" baseline="0" dirty="0" err="1" smtClean="0">
                <a:latin typeface="ArialMT"/>
              </a:rPr>
              <a:t>cyfrwng</a:t>
            </a:r>
            <a:r>
              <a:rPr lang="en-GB" sz="1200" b="0" i="0" u="none" strike="noStrike" baseline="0" dirty="0" smtClean="0">
                <a:latin typeface="ArialMT"/>
              </a:rPr>
              <a:t> </a:t>
            </a:r>
            <a:r>
              <a:rPr lang="en-GB" sz="1200" b="0" i="0" u="none" strike="noStrike" baseline="0" dirty="0" err="1" smtClean="0">
                <a:latin typeface="ArialMT"/>
              </a:rPr>
              <a:t>Saesneg</a:t>
            </a:r>
            <a:r>
              <a:rPr lang="en-GB" sz="1200" b="0" i="0" u="none" strike="noStrike" baseline="0" dirty="0" smtClean="0">
                <a:latin typeface="ArialMT"/>
              </a:rPr>
              <a:t> </a:t>
            </a:r>
            <a:r>
              <a:rPr lang="en-GB" sz="1200" b="0" i="0" u="none" strike="noStrike" baseline="0" dirty="0" err="1" smtClean="0">
                <a:latin typeface="ArialMT"/>
              </a:rPr>
              <a:t>sydd</a:t>
            </a:r>
            <a:r>
              <a:rPr lang="en-GB" sz="1200" b="0" i="0" u="none" strike="noStrike" baseline="0" dirty="0" smtClean="0">
                <a:latin typeface="ArialMT"/>
              </a:rPr>
              <a:t> yn </a:t>
            </a:r>
            <a:r>
              <a:rPr lang="en-GB" sz="1200" b="0" i="0" u="none" strike="noStrike" baseline="0" dirty="0" err="1" smtClean="0">
                <a:latin typeface="ArialMT"/>
              </a:rPr>
              <a:t>dysgu’r</a:t>
            </a:r>
            <a:r>
              <a:rPr lang="en-GB" sz="1200" b="0" i="0" u="none" strike="noStrike" baseline="0" dirty="0" smtClean="0">
                <a:latin typeface="ArialMT"/>
              </a:rPr>
              <a:t> </a:t>
            </a:r>
            <a:r>
              <a:rPr lang="en-GB" sz="1200" b="0" i="0" u="none" strike="noStrike" baseline="0" dirty="0" err="1" smtClean="0">
                <a:latin typeface="ArialMT"/>
              </a:rPr>
              <a:t>Gymraeg</a:t>
            </a:r>
            <a:r>
              <a:rPr lang="en-GB" sz="1200" b="0" i="0" u="none" strike="noStrike" baseline="0" dirty="0" smtClean="0">
                <a:latin typeface="ArialMT"/>
              </a:rPr>
              <a:t>, </a:t>
            </a:r>
            <a:r>
              <a:rPr lang="en-GB" sz="1200" b="0" i="0" u="none" strike="noStrike" baseline="0" dirty="0" err="1" smtClean="0">
                <a:latin typeface="ArialMT"/>
              </a:rPr>
              <a:t>mae</a:t>
            </a:r>
            <a:r>
              <a:rPr lang="en-GB" sz="1200" b="0" i="0" u="none" strike="noStrike" baseline="0" dirty="0" smtClean="0">
                <a:latin typeface="ArialMT"/>
              </a:rPr>
              <a:t> </a:t>
            </a:r>
            <a:r>
              <a:rPr lang="en-GB" sz="1200" b="0" i="0" u="none" strike="noStrike" baseline="0" dirty="0" err="1" smtClean="0">
                <a:latin typeface="ArialMT"/>
              </a:rPr>
              <a:t>nifer</a:t>
            </a:r>
            <a:r>
              <a:rPr lang="en-GB" sz="1200" b="0" i="0" u="none" strike="noStrike" baseline="0" dirty="0" smtClean="0">
                <a:latin typeface="ArialMT"/>
              </a:rPr>
              <a:t> y </a:t>
            </a:r>
            <a:r>
              <a:rPr lang="en-GB" sz="1200" b="0" i="0" u="none" strike="noStrike" baseline="0" dirty="0" err="1" smtClean="0">
                <a:latin typeface="ArialMT"/>
              </a:rPr>
              <a:t>dysgwyr</a:t>
            </a:r>
            <a:r>
              <a:rPr lang="en-GB" sz="1200" b="0" i="0" u="none" strike="noStrike" baseline="0" dirty="0" smtClean="0">
                <a:latin typeface="ArialMT"/>
              </a:rPr>
              <a:t> </a:t>
            </a:r>
            <a:r>
              <a:rPr lang="en-GB" sz="1200" b="0" i="0" u="none" strike="noStrike" baseline="0" dirty="0" err="1" smtClean="0">
                <a:latin typeface="ArialMT"/>
              </a:rPr>
              <a:t>sydd</a:t>
            </a:r>
            <a:endParaRPr lang="en-GB" sz="1200" b="0" i="0" u="none" strike="noStrike" baseline="0" dirty="0" smtClean="0">
              <a:latin typeface="ArialMT"/>
            </a:endParaRPr>
          </a:p>
          <a:p>
            <a:pPr algn="l"/>
            <a:r>
              <a:rPr lang="en-GB" sz="1200" b="0" i="0" u="none" strike="noStrike" baseline="0" dirty="0" smtClean="0">
                <a:latin typeface="ArialMT"/>
              </a:rPr>
              <a:t>yn </a:t>
            </a:r>
            <a:r>
              <a:rPr lang="en-GB" sz="1200" b="0" i="0" u="none" strike="noStrike" baseline="0" dirty="0" err="1" smtClean="0">
                <a:latin typeface="ArialMT"/>
              </a:rPr>
              <a:t>cyrraedd</a:t>
            </a:r>
            <a:r>
              <a:rPr lang="en-GB" sz="1200" b="0" i="0" u="none" strike="noStrike" baseline="0" dirty="0" smtClean="0">
                <a:latin typeface="ArialMT"/>
              </a:rPr>
              <a:t> </a:t>
            </a:r>
            <a:r>
              <a:rPr lang="en-GB" sz="1200" b="0" i="0" u="none" strike="noStrike" baseline="0" dirty="0" err="1" smtClean="0">
                <a:latin typeface="ArialMT"/>
              </a:rPr>
              <a:t>lefel</a:t>
            </a:r>
            <a:r>
              <a:rPr lang="en-GB" sz="1200" b="0" i="0" u="none" strike="noStrike" baseline="0" dirty="0" smtClean="0">
                <a:latin typeface="ArialMT"/>
              </a:rPr>
              <a:t> </a:t>
            </a:r>
            <a:r>
              <a:rPr lang="en-GB" sz="1200" b="0" i="0" u="none" strike="noStrike" baseline="0" dirty="0" err="1" smtClean="0">
                <a:latin typeface="ArialMT"/>
              </a:rPr>
              <a:t>lle</a:t>
            </a:r>
            <a:r>
              <a:rPr lang="en-GB" sz="1200" b="0" i="0" u="none" strike="noStrike" baseline="0" dirty="0" smtClean="0">
                <a:latin typeface="ArialMT"/>
              </a:rPr>
              <a:t> </a:t>
            </a:r>
            <a:r>
              <a:rPr lang="en-GB" sz="1200" b="0" i="0" u="none" strike="noStrike" baseline="0" dirty="0" err="1" smtClean="0">
                <a:latin typeface="ArialMT"/>
              </a:rPr>
              <a:t>gellir</a:t>
            </a:r>
            <a:r>
              <a:rPr lang="en-GB" sz="1200" b="0" i="0" u="none" strike="noStrike" baseline="0" dirty="0" smtClean="0">
                <a:latin typeface="ArialMT"/>
              </a:rPr>
              <a:t> </a:t>
            </a:r>
            <a:r>
              <a:rPr lang="en-GB" sz="1200" b="0" i="0" u="none" strike="noStrike" baseline="0" dirty="0" err="1" smtClean="0">
                <a:latin typeface="ArialMT"/>
              </a:rPr>
              <a:t>defnyddio’r</a:t>
            </a:r>
            <a:r>
              <a:rPr lang="en-GB" sz="1200" b="0" i="0" u="none" strike="noStrike" baseline="0" dirty="0" smtClean="0">
                <a:latin typeface="ArialMT"/>
              </a:rPr>
              <a:t> </a:t>
            </a:r>
            <a:r>
              <a:rPr lang="en-GB" sz="1200" b="0" i="0" u="none" strike="noStrike" baseline="0" dirty="0" err="1" smtClean="0">
                <a:latin typeface="ArialMT"/>
              </a:rPr>
              <a:t>iaith</a:t>
            </a:r>
            <a:r>
              <a:rPr lang="en-GB" sz="1200" b="0" i="0" u="none" strike="noStrike" baseline="0" dirty="0" smtClean="0">
                <a:latin typeface="ArialMT"/>
              </a:rPr>
              <a:t> </a:t>
            </a:r>
            <a:r>
              <a:rPr lang="en-GB" sz="1200" b="0" i="0" u="none" strike="noStrike" baseline="0" dirty="0" err="1" smtClean="0">
                <a:latin typeface="ArialMT"/>
              </a:rPr>
              <a:t>tu</a:t>
            </a:r>
            <a:r>
              <a:rPr lang="en-GB" sz="1200" b="0" i="0" u="none" strike="noStrike" baseline="0" dirty="0" smtClean="0">
                <a:latin typeface="ArialMT"/>
              </a:rPr>
              <a:t> </a:t>
            </a:r>
            <a:r>
              <a:rPr lang="en-GB" sz="1200" b="0" i="0" u="none" strike="noStrike" baseline="0" dirty="0" err="1" smtClean="0">
                <a:latin typeface="ArialMT"/>
              </a:rPr>
              <a:t>hwnt</a:t>
            </a:r>
            <a:r>
              <a:rPr lang="en-GB" sz="1200" b="0" i="0" u="none" strike="noStrike" baseline="0" dirty="0" smtClean="0">
                <a:latin typeface="ArialMT"/>
              </a:rPr>
              <a:t> </a:t>
            </a:r>
            <a:r>
              <a:rPr lang="en-GB" sz="1200" b="0" i="0" u="none" strike="noStrike" baseline="0" dirty="0" err="1" smtClean="0">
                <a:latin typeface="ArialMT"/>
              </a:rPr>
              <a:t>i’r</a:t>
            </a:r>
            <a:r>
              <a:rPr lang="en-GB" sz="1200" b="0" i="0" u="none" strike="noStrike" baseline="0" dirty="0" smtClean="0">
                <a:latin typeface="ArialMT"/>
              </a:rPr>
              <a:t> </a:t>
            </a:r>
            <a:r>
              <a:rPr lang="en-GB" sz="1200" b="0" i="0" u="none" strike="noStrike" baseline="0" dirty="0" err="1" smtClean="0">
                <a:latin typeface="ArialMT"/>
              </a:rPr>
              <a:t>ystafell</a:t>
            </a:r>
            <a:r>
              <a:rPr lang="en-GB" sz="1200" b="0" i="0" u="none" strike="noStrike" baseline="0" dirty="0" smtClean="0">
                <a:latin typeface="ArialMT"/>
              </a:rPr>
              <a:t> </a:t>
            </a:r>
            <a:r>
              <a:rPr lang="en-GB" sz="1200" b="0" i="0" u="none" strike="noStrike" baseline="0" dirty="0" err="1" smtClean="0">
                <a:latin typeface="ArialMT"/>
              </a:rPr>
              <a:t>ddosbarth</a:t>
            </a:r>
            <a:r>
              <a:rPr lang="en-GB" sz="1200" b="0" i="0" u="none" strike="noStrike" baseline="0" dirty="0" smtClean="0">
                <a:latin typeface="ArialMT"/>
              </a:rPr>
              <a:t> yn </a:t>
            </a:r>
            <a:r>
              <a:rPr lang="en-GB" sz="1200" b="0" i="0" u="none" strike="noStrike" baseline="0" dirty="0" err="1" smtClean="0">
                <a:latin typeface="ArialMT"/>
              </a:rPr>
              <a:t>isel</a:t>
            </a:r>
            <a:r>
              <a:rPr lang="en-GB" sz="1200" b="0" i="0" u="none" strike="noStrike" baseline="0" dirty="0" smtClean="0">
                <a:latin typeface="ArialMT"/>
              </a:rPr>
              <a:t>.</a:t>
            </a:r>
          </a:p>
          <a:p>
            <a:pPr algn="l"/>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Mae </a:t>
            </a:r>
            <a:r>
              <a:rPr lang="en-GB" sz="1200" b="0" i="0" u="none" strike="noStrike" kern="1200" baseline="0" dirty="0" err="1" smtClean="0">
                <a:solidFill>
                  <a:schemeClr val="tx1"/>
                </a:solidFill>
                <a:latin typeface="+mn-lt"/>
                <a:ea typeface="+mn-ea"/>
                <a:cs typeface="+mn-cs"/>
              </a:rPr>
              <a:t>adroddiadau</a:t>
            </a:r>
            <a:r>
              <a:rPr lang="en-GB" sz="1200" b="0" i="0" u="none" strike="noStrike" kern="1200" baseline="0" dirty="0" smtClean="0">
                <a:solidFill>
                  <a:schemeClr val="tx1"/>
                </a:solidFill>
                <a:latin typeface="+mn-lt"/>
                <a:ea typeface="+mn-ea"/>
                <a:cs typeface="+mn-cs"/>
              </a:rPr>
              <a:t> Estyn </a:t>
            </a:r>
            <a:r>
              <a:rPr lang="en-GB" sz="1200" b="0" i="0" u="none" strike="noStrike" kern="1200" baseline="0" dirty="0" err="1" smtClean="0">
                <a:solidFill>
                  <a:schemeClr val="tx1"/>
                </a:solidFill>
                <a:latin typeface="+mn-lt"/>
                <a:ea typeface="+mn-ea"/>
                <a:cs typeface="+mn-cs"/>
              </a:rPr>
              <a:t>ers</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rhai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blynyddoedd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wedi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amlygu</a:t>
            </a:r>
            <a:r>
              <a:rPr lang="en-GB" sz="1200" b="0" i="0" u="none" strike="noStrike" kern="1200" baseline="0" dirty="0" smtClean="0">
                <a:solidFill>
                  <a:schemeClr val="tx1"/>
                </a:solidFill>
                <a:latin typeface="+mn-lt"/>
                <a:ea typeface="+mn-ea"/>
                <a:cs typeface="+mn-cs"/>
              </a:rPr>
              <a:t> bod </a:t>
            </a:r>
            <a:r>
              <a:rPr lang="en-GB" sz="1200" b="0" i="0" u="none" strike="noStrike" kern="1200" baseline="0" dirty="0" err="1" smtClean="0">
                <a:solidFill>
                  <a:schemeClr val="tx1"/>
                </a:solidFill>
                <a:latin typeface="+mn-lt"/>
                <a:ea typeface="+mn-ea"/>
                <a:cs typeface="+mn-cs"/>
              </a:rPr>
              <a:t>yna</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lai</a:t>
            </a:r>
            <a:r>
              <a:rPr lang="en-GB" sz="1200" b="0" i="0" u="none" strike="noStrike" kern="1200" baseline="0" dirty="0" smtClean="0">
                <a:solidFill>
                  <a:schemeClr val="tx1"/>
                </a:solidFill>
                <a:latin typeface="+mn-lt"/>
                <a:ea typeface="+mn-ea"/>
                <a:cs typeface="+mn-cs"/>
              </a:rPr>
              <a:t> o </a:t>
            </a:r>
            <a:r>
              <a:rPr lang="en-GB" sz="1200" b="0" i="0" u="none" strike="noStrike" kern="1200" baseline="0" dirty="0" err="1" smtClean="0">
                <a:solidFill>
                  <a:schemeClr val="tx1"/>
                </a:solidFill>
                <a:latin typeface="+mn-lt"/>
                <a:ea typeface="+mn-ea"/>
                <a:cs typeface="+mn-cs"/>
              </a:rPr>
              <a:t>arfer</a:t>
            </a:r>
            <a:r>
              <a:rPr lang="en-GB" sz="1200" b="0" i="0" u="none" strike="noStrike" kern="1200" baseline="0" dirty="0" smtClean="0">
                <a:solidFill>
                  <a:schemeClr val="tx1"/>
                </a:solidFill>
                <a:latin typeface="+mn-lt"/>
                <a:ea typeface="+mn-ea"/>
                <a:cs typeface="+mn-cs"/>
              </a:rPr>
              <a:t> da </a:t>
            </a:r>
            <a:r>
              <a:rPr lang="en-GB" sz="1200" b="0" i="0" u="none" strike="noStrike" kern="1200" baseline="0" dirty="0" err="1" smtClean="0">
                <a:solidFill>
                  <a:schemeClr val="tx1"/>
                </a:solidFill>
                <a:latin typeface="+mn-lt"/>
                <a:ea typeface="+mn-ea"/>
                <a:cs typeface="+mn-cs"/>
              </a:rPr>
              <a:t>mewn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dysgu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Cymraeg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fel</a:t>
            </a:r>
            <a:r>
              <a:rPr lang="en-GB" sz="1200" b="0" i="0" u="none" strike="noStrike" kern="1200" baseline="0" dirty="0" smtClean="0">
                <a:solidFill>
                  <a:schemeClr val="tx1"/>
                </a:solidFill>
                <a:latin typeface="+mn-lt"/>
                <a:ea typeface="+mn-ea"/>
                <a:cs typeface="+mn-cs"/>
              </a:rPr>
              <a:t> ail </a:t>
            </a:r>
            <a:r>
              <a:rPr lang="en-GB" sz="1200" b="0" i="0" u="none" strike="noStrike" kern="1200" baseline="0" dirty="0" err="1" smtClean="0">
                <a:solidFill>
                  <a:schemeClr val="tx1"/>
                </a:solidFill>
                <a:latin typeface="+mn-lt"/>
                <a:ea typeface="+mn-ea"/>
                <a:cs typeface="+mn-cs"/>
              </a:rPr>
              <a:t>iaith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o’i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gymharu</a:t>
            </a:r>
            <a:r>
              <a:rPr lang="en-GB" sz="1200" b="0" i="0" u="none" strike="noStrike" kern="1200" baseline="0" dirty="0" smtClean="0">
                <a:solidFill>
                  <a:schemeClr val="tx1"/>
                </a:solidFill>
                <a:latin typeface="+mn-lt"/>
                <a:ea typeface="+mn-ea"/>
                <a:cs typeface="+mn-cs"/>
              </a:rPr>
              <a:t> â </a:t>
            </a:r>
            <a:r>
              <a:rPr lang="en-GB" sz="1200" b="0" i="0" u="none" strike="noStrike" kern="1200" baseline="0" dirty="0" err="1" smtClean="0">
                <a:solidFill>
                  <a:schemeClr val="tx1"/>
                </a:solidFill>
                <a:latin typeface="+mn-lt"/>
                <a:ea typeface="+mn-ea"/>
                <a:cs typeface="+mn-cs"/>
              </a:rPr>
              <a:t>phynciau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eraill</a:t>
            </a:r>
            <a:r>
              <a:rPr lang="en-GB" sz="1200" b="0" i="0" u="none" strike="noStrike" kern="1200" baseline="0" dirty="0" smtClean="0">
                <a:solidFill>
                  <a:schemeClr val="tx1"/>
                </a:solidFill>
                <a:latin typeface="+mn-lt"/>
                <a:ea typeface="+mn-ea"/>
                <a:cs typeface="+mn-cs"/>
              </a:rPr>
              <a:t>.</a:t>
            </a:r>
          </a:p>
          <a:p>
            <a:r>
              <a:rPr lang="en-GB" sz="1200" b="0" i="0" u="none" strike="noStrike" kern="1200" baseline="0" dirty="0" smtClean="0">
                <a:solidFill>
                  <a:schemeClr val="tx1"/>
                </a:solidFill>
                <a:latin typeface="+mn-lt"/>
                <a:ea typeface="+mn-ea"/>
                <a:cs typeface="+mn-cs"/>
              </a:rPr>
              <a:t>Y </a:t>
            </a:r>
            <a:r>
              <a:rPr lang="en-GB" sz="1200" b="0" i="0" u="none" strike="noStrike" kern="1200" baseline="0" dirty="0" err="1" smtClean="0">
                <a:solidFill>
                  <a:schemeClr val="tx1"/>
                </a:solidFill>
                <a:latin typeface="+mn-lt"/>
                <a:ea typeface="+mn-ea"/>
                <a:cs typeface="+mn-cs"/>
              </a:rPr>
              <a:t>prif</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reswm</a:t>
            </a:r>
            <a:r>
              <a:rPr lang="en-GB" sz="1200" b="0" i="0" u="none" strike="noStrike" kern="1200" baseline="0" dirty="0" smtClean="0">
                <a:solidFill>
                  <a:schemeClr val="tx1"/>
                </a:solidFill>
                <a:latin typeface="+mn-lt"/>
                <a:ea typeface="+mn-ea"/>
                <a:cs typeface="+mn-cs"/>
              </a:rPr>
              <a:t> a </a:t>
            </a:r>
            <a:r>
              <a:rPr lang="en-GB" sz="1200" b="0" i="0" u="none" strike="noStrike" kern="1200" baseline="0" dirty="0" err="1" smtClean="0">
                <a:solidFill>
                  <a:schemeClr val="tx1"/>
                </a:solidFill>
                <a:latin typeface="+mn-lt"/>
                <a:ea typeface="+mn-ea"/>
                <a:cs typeface="+mn-cs"/>
              </a:rPr>
              <a:t>roddwyd</a:t>
            </a:r>
            <a:r>
              <a:rPr lang="en-GB" sz="1200" b="0" i="0" u="none" strike="noStrike" kern="1200" baseline="0" dirty="0" smtClean="0">
                <a:solidFill>
                  <a:schemeClr val="tx1"/>
                </a:solidFill>
                <a:latin typeface="+mn-lt"/>
                <a:ea typeface="+mn-ea"/>
                <a:cs typeface="+mn-cs"/>
              </a:rPr>
              <a:t> am </a:t>
            </a:r>
            <a:r>
              <a:rPr lang="en-GB" sz="1200" b="0" i="0" u="none" strike="noStrike" kern="1200" baseline="0" dirty="0" err="1" smtClean="0">
                <a:solidFill>
                  <a:schemeClr val="tx1"/>
                </a:solidFill>
                <a:latin typeface="+mn-lt"/>
                <a:ea typeface="+mn-ea"/>
                <a:cs typeface="+mn-cs"/>
              </a:rPr>
              <a:t>hyn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yng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Nghyfnod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Allweddol</a:t>
            </a:r>
            <a:r>
              <a:rPr lang="en-GB" sz="1200" b="0" i="0" u="none" strike="noStrike" kern="1200" baseline="0" dirty="0" smtClean="0">
                <a:solidFill>
                  <a:schemeClr val="tx1"/>
                </a:solidFill>
                <a:latin typeface="+mn-lt"/>
                <a:ea typeface="+mn-ea"/>
                <a:cs typeface="+mn-cs"/>
              </a:rPr>
              <a:t> 2 </a:t>
            </a:r>
            <a:r>
              <a:rPr lang="en-GB" sz="1200" b="0" i="0" u="none" strike="noStrike" kern="1200" baseline="0" dirty="0" err="1" smtClean="0">
                <a:solidFill>
                  <a:schemeClr val="tx1"/>
                </a:solidFill>
                <a:latin typeface="+mn-lt"/>
                <a:ea typeface="+mn-ea"/>
                <a:cs typeface="+mn-cs"/>
              </a:rPr>
              <a:t>yw</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nad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yw</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athrawon</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ddigon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hyderus</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nac</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meddu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wybodaeth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addysgu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Cymraeg</a:t>
            </a:r>
            <a:r>
              <a:rPr lang="en-GB" sz="1200" b="0" i="0" u="none" strike="noStrike" kern="1200" baseline="0" dirty="0" smtClean="0">
                <a:solidFill>
                  <a:schemeClr val="tx1"/>
                </a:solidFill>
                <a:latin typeface="+mn-lt"/>
                <a:ea typeface="+mn-ea"/>
                <a:cs typeface="+mn-cs"/>
              </a:rPr>
              <a:t> at </a:t>
            </a:r>
            <a:r>
              <a:rPr lang="en-GB" sz="1200" b="0" i="0" u="none" strike="noStrike" kern="1200" baseline="0" dirty="0" err="1" smtClean="0">
                <a:solidFill>
                  <a:schemeClr val="tx1"/>
                </a:solidFill>
                <a:latin typeface="+mn-lt"/>
                <a:ea typeface="+mn-ea"/>
                <a:cs typeface="+mn-cs"/>
              </a:rPr>
              <a:t>lefel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briodol</a:t>
            </a:r>
            <a:r>
              <a:rPr lang="en-GB" sz="1200" b="0" i="0" u="none" strike="noStrike" kern="1200" baseline="0" dirty="0" smtClean="0">
                <a:solidFill>
                  <a:schemeClr val="tx1"/>
                </a:solidFill>
                <a:latin typeface="+mn-lt"/>
                <a:ea typeface="+mn-ea"/>
                <a:cs typeface="+mn-cs"/>
              </a:rPr>
              <a:t>. </a:t>
            </a:r>
          </a:p>
          <a:p>
            <a:r>
              <a:rPr lang="en-GB" sz="1200" b="0" i="0" u="none" strike="noStrike" kern="1200" baseline="0" dirty="0" err="1" smtClean="0">
                <a:solidFill>
                  <a:schemeClr val="tx1"/>
                </a:solidFill>
                <a:latin typeface="+mn-lt"/>
                <a:ea typeface="+mn-ea"/>
                <a:cs typeface="+mn-cs"/>
              </a:rPr>
              <a:t>Ar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lefel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uwchradd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nid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oes</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digon</a:t>
            </a:r>
            <a:r>
              <a:rPr lang="en-GB" sz="1200" b="0" i="0" u="none" strike="noStrike" kern="1200" baseline="0" dirty="0" smtClean="0">
                <a:solidFill>
                  <a:schemeClr val="tx1"/>
                </a:solidFill>
                <a:latin typeface="+mn-lt"/>
                <a:ea typeface="+mn-ea"/>
                <a:cs typeface="+mn-cs"/>
              </a:rPr>
              <a:t> o </a:t>
            </a:r>
            <a:r>
              <a:rPr lang="en-GB" sz="1200" b="0" i="0" u="none" strike="noStrike" kern="1200" baseline="0" dirty="0" err="1" smtClean="0">
                <a:solidFill>
                  <a:schemeClr val="tx1"/>
                </a:solidFill>
                <a:latin typeface="+mn-lt"/>
                <a:ea typeface="+mn-ea"/>
                <a:cs typeface="+mn-cs"/>
              </a:rPr>
              <a:t>gyfleoedd</a:t>
            </a:r>
            <a:r>
              <a:rPr lang="en-GB" sz="1200" b="0" i="0" u="none" strike="noStrike" kern="1200" baseline="0" dirty="0" smtClean="0">
                <a:solidFill>
                  <a:schemeClr val="tx1"/>
                </a:solidFill>
                <a:latin typeface="+mn-lt"/>
                <a:ea typeface="+mn-ea"/>
                <a:cs typeface="+mn-cs"/>
              </a:rPr>
              <a:t> I </a:t>
            </a:r>
            <a:r>
              <a:rPr lang="en-GB" sz="1200" b="0" i="0" u="none" strike="noStrike" kern="1200" baseline="0" dirty="0" err="1" smtClean="0">
                <a:solidFill>
                  <a:schemeClr val="tx1"/>
                </a:solidFill>
                <a:latin typeface="+mn-lt"/>
                <a:ea typeface="+mn-ea"/>
                <a:cs typeface="+mn-cs"/>
              </a:rPr>
              <a:t>ddisgyblion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wella</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eu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gallu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ddefnyddio’r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Gymraeg</a:t>
            </a:r>
            <a:r>
              <a:rPr lang="en-GB" sz="1200" b="0" i="0" u="none" strike="noStrike" kern="1200" baseline="0" dirty="0" smtClean="0">
                <a:solidFill>
                  <a:schemeClr val="tx1"/>
                </a:solidFill>
                <a:latin typeface="+mn-lt"/>
                <a:ea typeface="+mn-ea"/>
                <a:cs typeface="+mn-cs"/>
              </a:rPr>
              <a:t> ac </a:t>
            </a:r>
            <a:r>
              <a:rPr lang="en-GB" sz="1200" b="0" i="0" u="none" strike="noStrike" kern="1200" baseline="0" dirty="0" err="1" smtClean="0">
                <a:solidFill>
                  <a:schemeClr val="tx1"/>
                </a:solidFill>
                <a:latin typeface="+mn-lt"/>
                <a:ea typeface="+mn-ea"/>
                <a:cs typeface="+mn-cs"/>
              </a:rPr>
              <a:t>eithrio</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mewn</a:t>
            </a:r>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err="1" smtClean="0">
                <a:solidFill>
                  <a:schemeClr val="tx1"/>
                </a:solidFill>
                <a:latin typeface="+mn-lt"/>
                <a:ea typeface="+mn-ea"/>
                <a:cs typeface="+mn-cs"/>
              </a:rPr>
              <a:t>gwersi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Cymraeg</a:t>
            </a:r>
            <a:r>
              <a:rPr lang="en-GB" sz="1200" b="0" i="0" u="none" strike="noStrike" kern="1200" baseline="0" dirty="0" smtClean="0">
                <a:solidFill>
                  <a:schemeClr val="tx1"/>
                </a:solidFill>
                <a:latin typeface="+mn-lt"/>
                <a:ea typeface="+mn-ea"/>
                <a:cs typeface="+mn-cs"/>
              </a:rPr>
              <a:t>.</a:t>
            </a:r>
            <a:endParaRPr lang="en-GB" b="0" dirty="0"/>
          </a:p>
        </p:txBody>
      </p:sp>
      <p:sp>
        <p:nvSpPr>
          <p:cNvPr id="4" name="Slide Number Placeholder 3"/>
          <p:cNvSpPr>
            <a:spLocks noGrp="1"/>
          </p:cNvSpPr>
          <p:nvPr>
            <p:ph type="sldNum" sz="quarter" idx="10"/>
          </p:nvPr>
        </p:nvSpPr>
        <p:spPr/>
        <p:txBody>
          <a:bodyPr/>
          <a:lstStyle/>
          <a:p>
            <a:fld id="{7A0D5AD5-4430-410E-A4EE-DB1DEE663B87}" type="slidenum">
              <a:rPr lang="en-GB" smtClean="0"/>
              <a:t>3</a:t>
            </a:fld>
            <a:endParaRPr lang="en-GB"/>
          </a:p>
        </p:txBody>
      </p:sp>
    </p:spTree>
    <p:extLst>
      <p:ext uri="{BB962C8B-B14F-4D97-AF65-F5344CB8AC3E}">
        <p14:creationId xmlns:p14="http://schemas.microsoft.com/office/powerpoint/2010/main" val="17728991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Mae </a:t>
            </a:r>
            <a:r>
              <a:rPr lang="en-GB" sz="1200" b="0" i="0" u="none" strike="noStrike" kern="1200" baseline="0" dirty="0" err="1" smtClean="0">
                <a:solidFill>
                  <a:schemeClr val="tx1"/>
                </a:solidFill>
                <a:latin typeface="+mn-lt"/>
                <a:ea typeface="+mn-ea"/>
                <a:cs typeface="+mn-cs"/>
              </a:rPr>
              <a:t>Strategaeth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Addysg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Cyfrwng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Cymraeg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Llywodraeth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Cymru</a:t>
            </a:r>
            <a:r>
              <a:rPr lang="en-GB" sz="1200" b="0" i="0" u="none" strike="noStrike" kern="1200" baseline="0" dirty="0" smtClean="0">
                <a:solidFill>
                  <a:schemeClr val="tx1"/>
                </a:solidFill>
                <a:latin typeface="+mn-lt"/>
                <a:ea typeface="+mn-ea"/>
                <a:cs typeface="+mn-cs"/>
              </a:rPr>
              <a:t>, a </a:t>
            </a:r>
            <a:r>
              <a:rPr lang="en-GB" sz="1200" b="0" i="0" u="none" strike="noStrike" kern="1200" baseline="0" dirty="0" err="1" smtClean="0">
                <a:solidFill>
                  <a:schemeClr val="tx1"/>
                </a:solidFill>
                <a:latin typeface="+mn-lt"/>
                <a:ea typeface="+mn-ea"/>
                <a:cs typeface="+mn-cs"/>
              </a:rPr>
              <a:t>gyhoeddwyd</a:t>
            </a:r>
            <a:r>
              <a:rPr lang="en-GB" sz="1200" b="0" i="0" u="none" strike="noStrike" kern="1200" baseline="0" dirty="0" smtClean="0">
                <a:solidFill>
                  <a:schemeClr val="tx1"/>
                </a:solidFill>
                <a:latin typeface="+mn-lt"/>
                <a:ea typeface="+mn-ea"/>
                <a:cs typeface="+mn-cs"/>
              </a:rPr>
              <a:t> yn 2010, yn </a:t>
            </a:r>
            <a:r>
              <a:rPr lang="en-GB" sz="1200" b="0" i="0" u="none" strike="noStrike" kern="1200" baseline="0" dirty="0" err="1" smtClean="0">
                <a:solidFill>
                  <a:schemeClr val="tx1"/>
                </a:solidFill>
                <a:latin typeface="+mn-lt"/>
                <a:ea typeface="+mn-ea"/>
                <a:cs typeface="+mn-cs"/>
              </a:rPr>
              <a:t>nodi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gweledigaeth</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Llywodraeth</a:t>
            </a:r>
            <a:r>
              <a:rPr lang="en-GB" sz="1200" b="0" i="0" u="none" strike="noStrike" kern="1200" baseline="0" dirty="0" smtClean="0">
                <a:solidFill>
                  <a:schemeClr val="tx1"/>
                </a:solidFill>
                <a:latin typeface="+mn-lt"/>
                <a:ea typeface="+mn-ea"/>
                <a:cs typeface="+mn-cs"/>
              </a:rPr>
              <a:t> o </a:t>
            </a:r>
            <a:r>
              <a:rPr lang="en-GB" sz="1200" b="0" i="0" u="none" strike="noStrike" kern="1200" baseline="0" dirty="0" err="1" smtClean="0">
                <a:solidFill>
                  <a:schemeClr val="tx1"/>
                </a:solidFill>
                <a:latin typeface="+mn-lt"/>
                <a:ea typeface="+mn-ea"/>
                <a:cs typeface="+mn-cs"/>
              </a:rPr>
              <a:t>gael</a:t>
            </a:r>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system </a:t>
            </a:r>
            <a:r>
              <a:rPr lang="en-GB" sz="1200" b="0" i="0" u="none" strike="noStrike" kern="1200" baseline="0" dirty="0" err="1" smtClean="0">
                <a:solidFill>
                  <a:schemeClr val="tx1"/>
                </a:solidFill>
                <a:latin typeface="+mn-lt"/>
                <a:ea typeface="+mn-ea"/>
                <a:cs typeface="+mn-cs"/>
              </a:rPr>
              <a:t>addysg</a:t>
            </a:r>
            <a:r>
              <a:rPr lang="en-GB" sz="1200" b="0" i="0" u="none" strike="noStrike" kern="1200" baseline="0" dirty="0" smtClean="0">
                <a:solidFill>
                  <a:schemeClr val="tx1"/>
                </a:solidFill>
                <a:latin typeface="+mn-lt"/>
                <a:ea typeface="+mn-ea"/>
                <a:cs typeface="+mn-cs"/>
              </a:rPr>
              <a:t> a </a:t>
            </a:r>
            <a:r>
              <a:rPr lang="en-GB" sz="1200" b="0" i="0" u="none" strike="noStrike" kern="1200" baseline="0" dirty="0" err="1" smtClean="0">
                <a:solidFill>
                  <a:schemeClr val="tx1"/>
                </a:solidFill>
                <a:latin typeface="+mn-lt"/>
                <a:ea typeface="+mn-ea"/>
                <a:cs typeface="+mn-cs"/>
              </a:rPr>
              <a:t>hyfforddiant</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sydd</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sicrhau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cynnydd</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nifer</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disgyblion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sydd</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dysgu’r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Gymraeg</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ysgolion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Cymru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fel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eu</a:t>
            </a:r>
            <a:r>
              <a:rPr lang="en-GB" sz="1200" b="0" i="0" u="none" strike="noStrike" kern="1200" baseline="0" dirty="0" smtClean="0">
                <a:solidFill>
                  <a:schemeClr val="tx1"/>
                </a:solidFill>
                <a:latin typeface="+mn-lt"/>
                <a:ea typeface="+mn-ea"/>
                <a:cs typeface="+mn-cs"/>
              </a:rPr>
              <a:t> bod yn </a:t>
            </a:r>
            <a:r>
              <a:rPr lang="en-GB" sz="1200" b="0" i="0" u="none" strike="noStrike" kern="1200" baseline="0" dirty="0" err="1" smtClean="0">
                <a:solidFill>
                  <a:schemeClr val="tx1"/>
                </a:solidFill>
                <a:latin typeface="+mn-lt"/>
                <a:ea typeface="+mn-ea"/>
                <a:cs typeface="+mn-cs"/>
              </a:rPr>
              <a:t>gallu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defnyddio’r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iaith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gyda’u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teuluoedd</a:t>
            </a:r>
            <a:r>
              <a:rPr lang="en-GB" sz="1200" b="0" i="0" u="none" strike="noStrike" kern="1200" baseline="0" dirty="0" smtClean="0">
                <a:solidFill>
                  <a:schemeClr val="tx1"/>
                </a:solidFill>
                <a:latin typeface="+mn-lt"/>
                <a:ea typeface="+mn-ea"/>
                <a:cs typeface="+mn-cs"/>
              </a:rPr>
              <a:t>, yn y </a:t>
            </a:r>
            <a:r>
              <a:rPr lang="en-GB" sz="1200" b="0" i="0" u="none" strike="noStrike" kern="1200" baseline="0" dirty="0" err="1" smtClean="0">
                <a:solidFill>
                  <a:schemeClr val="tx1"/>
                </a:solidFill>
                <a:latin typeface="+mn-lt"/>
                <a:ea typeface="+mn-ea"/>
                <a:cs typeface="+mn-cs"/>
              </a:rPr>
              <a:t>gymuned</a:t>
            </a:r>
            <a:r>
              <a:rPr lang="en-GB" sz="1200" b="0" i="0" u="none" strike="noStrike" kern="1200" baseline="0" dirty="0" smtClean="0">
                <a:solidFill>
                  <a:schemeClr val="tx1"/>
                </a:solidFill>
                <a:latin typeface="+mn-lt"/>
                <a:ea typeface="+mn-ea"/>
                <a:cs typeface="+mn-cs"/>
              </a:rPr>
              <a:t> ac yn y </a:t>
            </a:r>
            <a:r>
              <a:rPr lang="en-GB" sz="1200" b="0" i="0" u="none" strike="noStrike" kern="1200" baseline="0" dirty="0" err="1" smtClean="0">
                <a:solidFill>
                  <a:schemeClr val="tx1"/>
                </a:solidFill>
                <a:latin typeface="+mn-lt"/>
                <a:ea typeface="+mn-ea"/>
                <a:cs typeface="+mn-cs"/>
              </a:rPr>
              <a:t>gweithle</a:t>
            </a:r>
            <a:r>
              <a:rPr lang="en-GB" sz="1200" b="0" i="0" u="none" strike="noStrike" kern="1200" baseline="0" dirty="0" smtClean="0">
                <a:solidFill>
                  <a:schemeClr val="tx1"/>
                </a:solidFill>
                <a:latin typeface="+mn-lt"/>
                <a:ea typeface="+mn-ea"/>
                <a:cs typeface="+mn-cs"/>
              </a:rPr>
              <a:t>.</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err="1" smtClean="0">
                <a:solidFill>
                  <a:schemeClr val="tx1"/>
                </a:solidFill>
                <a:latin typeface="+mn-lt"/>
                <a:ea typeface="+mn-ea"/>
                <a:cs typeface="+mn-cs"/>
              </a:rPr>
              <a:t>Mae’r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Strategaeth</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cynnwys</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amcanion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penodol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fynd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afael</a:t>
            </a:r>
            <a:r>
              <a:rPr lang="en-GB" sz="1200" b="0" i="0" u="none" strike="noStrike" kern="1200" baseline="0" dirty="0" smtClean="0">
                <a:solidFill>
                  <a:schemeClr val="tx1"/>
                </a:solidFill>
                <a:latin typeface="+mn-lt"/>
                <a:ea typeface="+mn-ea"/>
                <a:cs typeface="+mn-cs"/>
              </a:rPr>
              <a:t> â </a:t>
            </a:r>
            <a:r>
              <a:rPr lang="en-GB" sz="1200" b="0" i="0" u="none" strike="noStrike" kern="1200" baseline="0" dirty="0" err="1" smtClean="0">
                <a:solidFill>
                  <a:schemeClr val="tx1"/>
                </a:solidFill>
                <a:latin typeface="+mn-lt"/>
                <a:ea typeface="+mn-ea"/>
                <a:cs typeface="+mn-cs"/>
              </a:rPr>
              <a:t>safonau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isel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mewn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Cymraeg</a:t>
            </a:r>
            <a:r>
              <a:rPr lang="en-GB" sz="1200" b="0" i="0" u="none" strike="noStrike" kern="1200" baseline="0" dirty="0" smtClean="0">
                <a:solidFill>
                  <a:schemeClr val="tx1"/>
                </a:solidFill>
                <a:latin typeface="+mn-lt"/>
                <a:ea typeface="+mn-ea"/>
                <a:cs typeface="+mn-cs"/>
              </a:rPr>
              <a:t> ail </a:t>
            </a:r>
            <a:r>
              <a:rPr lang="en-GB" sz="1200" b="0" i="0" u="none" strike="noStrike" kern="1200" baseline="0" dirty="0" err="1" smtClean="0">
                <a:solidFill>
                  <a:schemeClr val="tx1"/>
                </a:solidFill>
                <a:latin typeface="+mn-lt"/>
                <a:ea typeface="+mn-ea"/>
                <a:cs typeface="+mn-cs"/>
              </a:rPr>
              <a:t>iaith</a:t>
            </a:r>
            <a:r>
              <a:rPr lang="en-GB" sz="1200" b="0" i="0" u="none" strike="noStrike" kern="1200" baseline="0" dirty="0" smtClean="0">
                <a:solidFill>
                  <a:schemeClr val="tx1"/>
                </a:solidFill>
                <a:latin typeface="+mn-lt"/>
                <a:ea typeface="+mn-ea"/>
                <a:cs typeface="+mn-cs"/>
              </a:rPr>
              <a:t>.</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Link to document included on this slide for students to look at in their own time.</a:t>
            </a:r>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t>4</a:t>
            </a:fld>
            <a:endParaRPr lang="en-GB"/>
          </a:p>
        </p:txBody>
      </p:sp>
    </p:spTree>
    <p:extLst>
      <p:ext uri="{BB962C8B-B14F-4D97-AF65-F5344CB8AC3E}">
        <p14:creationId xmlns:p14="http://schemas.microsoft.com/office/powerpoint/2010/main" val="23011736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err="1" smtClean="0">
                <a:solidFill>
                  <a:schemeClr val="tx1"/>
                </a:solidFill>
                <a:latin typeface="+mn-lt"/>
                <a:ea typeface="+mn-ea"/>
                <a:cs typeface="+mn-cs"/>
              </a:rPr>
              <a:t>Ar</a:t>
            </a:r>
            <a:r>
              <a:rPr lang="en-GB" sz="1200" b="0" i="0" u="none" strike="noStrike" kern="1200" baseline="0" dirty="0" smtClean="0">
                <a:solidFill>
                  <a:schemeClr val="tx1"/>
                </a:solidFill>
                <a:latin typeface="+mn-lt"/>
                <a:ea typeface="+mn-ea"/>
                <a:cs typeface="+mn-cs"/>
              </a:rPr>
              <a:t> 30 </a:t>
            </a:r>
            <a:r>
              <a:rPr lang="en-GB" sz="1200" b="0" i="0" u="none" strike="noStrike" kern="1200" baseline="0" dirty="0" err="1" smtClean="0">
                <a:solidFill>
                  <a:schemeClr val="tx1"/>
                </a:solidFill>
                <a:latin typeface="+mn-lt"/>
                <a:ea typeface="+mn-ea"/>
                <a:cs typeface="+mn-cs"/>
              </a:rPr>
              <a:t>Ebrill</a:t>
            </a:r>
            <a:r>
              <a:rPr lang="en-GB" sz="1200" b="0" i="0" u="none" strike="noStrike" kern="1200" baseline="0" dirty="0" smtClean="0">
                <a:solidFill>
                  <a:schemeClr val="tx1"/>
                </a:solidFill>
                <a:latin typeface="+mn-lt"/>
                <a:ea typeface="+mn-ea"/>
                <a:cs typeface="+mn-cs"/>
              </a:rPr>
              <a:t> 2012 </a:t>
            </a:r>
            <a:r>
              <a:rPr lang="en-GB" sz="1200" b="0" i="0" u="none" strike="noStrike" kern="1200" baseline="0" dirty="0" err="1" smtClean="0">
                <a:solidFill>
                  <a:schemeClr val="tx1"/>
                </a:solidFill>
                <a:latin typeface="+mn-lt"/>
                <a:ea typeface="+mn-ea"/>
                <a:cs typeface="+mn-cs"/>
              </a:rPr>
              <a:t>cytunodd</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Gweinidog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Addysg</a:t>
            </a:r>
            <a:r>
              <a:rPr lang="en-GB" sz="1200" b="0" i="0" u="none" strike="noStrike" kern="1200" baseline="0" dirty="0" smtClean="0">
                <a:solidFill>
                  <a:schemeClr val="tx1"/>
                </a:solidFill>
                <a:latin typeface="+mn-lt"/>
                <a:ea typeface="+mn-ea"/>
                <a:cs typeface="+mn-cs"/>
              </a:rPr>
              <a:t> a </a:t>
            </a:r>
            <a:r>
              <a:rPr lang="en-GB" sz="1200" b="0" i="0" u="none" strike="noStrike" kern="1200" baseline="0" dirty="0" err="1" smtClean="0">
                <a:solidFill>
                  <a:schemeClr val="tx1"/>
                </a:solidFill>
                <a:latin typeface="+mn-lt"/>
                <a:ea typeface="+mn-ea"/>
                <a:cs typeface="+mn-cs"/>
              </a:rPr>
              <a:t>Sgiliau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ar</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pryd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gynllun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gweithredu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fynd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afael</a:t>
            </a:r>
            <a:r>
              <a:rPr lang="en-GB" sz="1200" b="0" i="0" u="none" strike="noStrike" kern="1200" baseline="0" dirty="0" smtClean="0">
                <a:solidFill>
                  <a:schemeClr val="tx1"/>
                </a:solidFill>
                <a:latin typeface="+mn-lt"/>
                <a:ea typeface="+mn-ea"/>
                <a:cs typeface="+mn-cs"/>
              </a:rPr>
              <a:t> â </a:t>
            </a:r>
            <a:r>
              <a:rPr lang="en-GB" sz="1200" b="0" i="0" u="none" strike="noStrike" kern="1200" baseline="0" dirty="0" err="1" smtClean="0">
                <a:solidFill>
                  <a:schemeClr val="tx1"/>
                </a:solidFill>
                <a:latin typeface="+mn-lt"/>
                <a:ea typeface="+mn-ea"/>
                <a:cs typeface="+mn-cs"/>
              </a:rPr>
              <a:t>safonau</a:t>
            </a:r>
            <a:r>
              <a:rPr lang="en-GB" sz="1200" b="0" i="0" u="none" strike="noStrike" kern="1200" baseline="0" dirty="0" smtClean="0">
                <a:solidFill>
                  <a:schemeClr val="tx1"/>
                </a:solidFill>
                <a:latin typeface="+mn-lt"/>
                <a:ea typeface="+mn-ea"/>
                <a:cs typeface="+mn-cs"/>
              </a:rPr>
              <a:t> a </a:t>
            </a:r>
            <a:r>
              <a:rPr lang="en-GB" sz="1200" b="0" i="0" u="none" strike="noStrike" kern="1200" baseline="0" dirty="0" err="1" smtClean="0">
                <a:solidFill>
                  <a:schemeClr val="tx1"/>
                </a:solidFill>
                <a:latin typeface="+mn-lt"/>
                <a:ea typeface="+mn-ea"/>
                <a:cs typeface="+mn-cs"/>
              </a:rPr>
              <a:t>chyrhaeddiad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gwael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mewn</a:t>
            </a:r>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err="1" smtClean="0">
                <a:solidFill>
                  <a:schemeClr val="tx1"/>
                </a:solidFill>
                <a:latin typeface="+mn-lt"/>
                <a:ea typeface="+mn-ea"/>
                <a:cs typeface="+mn-cs"/>
              </a:rPr>
              <a:t>addysg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Cymraeg</a:t>
            </a:r>
            <a:r>
              <a:rPr lang="en-GB" sz="1200" b="0" i="0" u="none" strike="noStrike" kern="1200" baseline="0" dirty="0" smtClean="0">
                <a:solidFill>
                  <a:schemeClr val="tx1"/>
                </a:solidFill>
                <a:latin typeface="+mn-lt"/>
                <a:ea typeface="+mn-ea"/>
                <a:cs typeface="+mn-cs"/>
              </a:rPr>
              <a:t> ail </a:t>
            </a:r>
            <a:r>
              <a:rPr lang="en-GB" sz="1200" b="0" i="0" u="none" strike="noStrike" kern="1200" baseline="0" dirty="0" err="1" smtClean="0">
                <a:solidFill>
                  <a:schemeClr val="tx1"/>
                </a:solidFill>
                <a:latin typeface="+mn-lt"/>
                <a:ea typeface="+mn-ea"/>
                <a:cs typeface="+mn-cs"/>
              </a:rPr>
              <a:t>iaith</a:t>
            </a:r>
            <a:r>
              <a:rPr lang="en-GB" sz="1200" b="0" i="0" u="none" strike="noStrike" kern="1200" baseline="0" dirty="0" smtClean="0">
                <a:solidFill>
                  <a:schemeClr val="tx1"/>
                </a:solidFill>
                <a:latin typeface="+mn-lt"/>
                <a:ea typeface="+mn-ea"/>
                <a:cs typeface="+mn-cs"/>
              </a:rPr>
              <a:t>.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O </a:t>
            </a:r>
            <a:r>
              <a:rPr lang="en-GB" sz="1200" b="0" i="0" u="none" strike="noStrike" kern="1200" baseline="0" dirty="0" err="1" smtClean="0">
                <a:solidFill>
                  <a:schemeClr val="tx1"/>
                </a:solidFill>
                <a:latin typeface="+mn-lt"/>
                <a:ea typeface="+mn-ea"/>
                <a:cs typeface="+mn-cs"/>
              </a:rPr>
              <a:t>fewn</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cynllun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gweithredu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roedd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amcan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penodol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adolygu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asesiadau</a:t>
            </a:r>
            <a:r>
              <a:rPr lang="en-GB" sz="1200" b="0" i="0" u="none" strike="noStrike" kern="1200" baseline="0" dirty="0" smtClean="0">
                <a:solidFill>
                  <a:schemeClr val="tx1"/>
                </a:solidFill>
                <a:latin typeface="+mn-lt"/>
                <a:ea typeface="+mn-ea"/>
                <a:cs typeface="+mn-cs"/>
              </a:rPr>
              <a:t> a </a:t>
            </a:r>
            <a:r>
              <a:rPr lang="en-GB" sz="1200" b="0" i="0" u="none" strike="noStrike" kern="1200" baseline="0" dirty="0" err="1" smtClean="0">
                <a:solidFill>
                  <a:schemeClr val="tx1"/>
                </a:solidFill>
                <a:latin typeface="+mn-lt"/>
                <a:ea typeface="+mn-ea"/>
                <a:cs typeface="+mn-cs"/>
              </a:rPr>
              <a:t>chymwysterau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Cymraeg</a:t>
            </a:r>
            <a:r>
              <a:rPr lang="en-GB" sz="1200" b="0" i="0" u="none" strike="noStrike" kern="1200" baseline="0" dirty="0" smtClean="0">
                <a:solidFill>
                  <a:schemeClr val="tx1"/>
                </a:solidFill>
                <a:latin typeface="+mn-lt"/>
                <a:ea typeface="+mn-ea"/>
                <a:cs typeface="+mn-cs"/>
              </a:rPr>
              <a:t> ail </a:t>
            </a:r>
            <a:r>
              <a:rPr lang="en-GB" sz="1200" b="0" i="0" u="none" strike="noStrike" kern="1200" baseline="0" dirty="0" err="1" smtClean="0">
                <a:solidFill>
                  <a:schemeClr val="tx1"/>
                </a:solidFill>
                <a:latin typeface="+mn-lt"/>
                <a:ea typeface="+mn-ea"/>
                <a:cs typeface="+mn-cs"/>
              </a:rPr>
              <a:t>iaith</a:t>
            </a:r>
            <a:r>
              <a:rPr lang="en-GB" sz="1200" b="0" i="0" u="none" strike="noStrike" kern="1200" baseline="0" dirty="0" smtClean="0">
                <a:solidFill>
                  <a:schemeClr val="tx1"/>
                </a:solidFill>
                <a:latin typeface="+mn-lt"/>
                <a:ea typeface="+mn-ea"/>
                <a:cs typeface="+mn-cs"/>
              </a:rPr>
              <a:t>.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err="1" smtClean="0">
                <a:solidFill>
                  <a:schemeClr val="tx1"/>
                </a:solidFill>
                <a:latin typeface="+mn-lt"/>
                <a:ea typeface="+mn-ea"/>
                <a:cs typeface="+mn-cs"/>
              </a:rPr>
              <a:t>Roedd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adolygiad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yma</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gynnwys</a:t>
            </a:r>
            <a:r>
              <a:rPr lang="en-GB" sz="1200" b="0" i="0" u="none" strike="noStrike" kern="1200" baseline="0" dirty="0" smtClean="0">
                <a:solidFill>
                  <a:schemeClr val="tx1"/>
                </a:solidFill>
                <a:latin typeface="+mn-lt"/>
                <a:ea typeface="+mn-ea"/>
                <a:cs typeface="+mn-cs"/>
              </a:rPr>
              <a:t>:  (bullet points on slide)</a:t>
            </a:r>
          </a:p>
          <a:p>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t>6</a:t>
            </a:fld>
            <a:endParaRPr lang="en-GB"/>
          </a:p>
        </p:txBody>
      </p:sp>
    </p:spTree>
    <p:extLst>
      <p:ext uri="{BB962C8B-B14F-4D97-AF65-F5344CB8AC3E}">
        <p14:creationId xmlns:p14="http://schemas.microsoft.com/office/powerpoint/2010/main" val="3930695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err="1" smtClean="0">
                <a:solidFill>
                  <a:schemeClr val="tx1"/>
                </a:solidFill>
                <a:latin typeface="+mn-lt"/>
                <a:ea typeface="+mn-ea"/>
                <a:cs typeface="+mn-cs"/>
              </a:rPr>
              <a:t>Ar</a:t>
            </a:r>
            <a:r>
              <a:rPr lang="en-GB" sz="1200" b="0" i="0" u="none" strike="noStrike" kern="1200" baseline="0" dirty="0" smtClean="0">
                <a:solidFill>
                  <a:schemeClr val="tx1"/>
                </a:solidFill>
                <a:latin typeface="+mn-lt"/>
                <a:ea typeface="+mn-ea"/>
                <a:cs typeface="+mn-cs"/>
              </a:rPr>
              <a:t> 17 </a:t>
            </a:r>
            <a:r>
              <a:rPr lang="en-GB" sz="1200" b="0" i="0" u="none" strike="noStrike" kern="1200" baseline="0" dirty="0" err="1" smtClean="0">
                <a:solidFill>
                  <a:schemeClr val="tx1"/>
                </a:solidFill>
                <a:latin typeface="+mn-lt"/>
                <a:ea typeface="+mn-ea"/>
                <a:cs typeface="+mn-cs"/>
              </a:rPr>
              <a:t>Gorffennaf</a:t>
            </a:r>
            <a:r>
              <a:rPr lang="en-GB" sz="1200" b="0" i="0" u="none" strike="noStrike" kern="1200" baseline="0" dirty="0" smtClean="0">
                <a:solidFill>
                  <a:schemeClr val="tx1"/>
                </a:solidFill>
                <a:latin typeface="+mn-lt"/>
                <a:ea typeface="+mn-ea"/>
                <a:cs typeface="+mn-cs"/>
              </a:rPr>
              <a:t> 2012, </a:t>
            </a:r>
            <a:r>
              <a:rPr lang="en-GB" sz="1200" b="0" i="0" u="none" strike="noStrike" kern="1200" baseline="0" dirty="0" err="1" smtClean="0">
                <a:solidFill>
                  <a:schemeClr val="tx1"/>
                </a:solidFill>
                <a:latin typeface="+mn-lt"/>
                <a:ea typeface="+mn-ea"/>
                <a:cs typeface="+mn-cs"/>
              </a:rPr>
              <a:t>cyhoeddodd</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Gweinidog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Addysg</a:t>
            </a:r>
            <a:r>
              <a:rPr lang="en-GB" sz="1200" b="0" i="0" u="none" strike="noStrike" kern="1200" baseline="0" dirty="0" smtClean="0">
                <a:solidFill>
                  <a:schemeClr val="tx1"/>
                </a:solidFill>
                <a:latin typeface="+mn-lt"/>
                <a:ea typeface="+mn-ea"/>
                <a:cs typeface="+mn-cs"/>
              </a:rPr>
              <a:t> a </a:t>
            </a:r>
            <a:r>
              <a:rPr lang="en-GB" sz="1200" b="0" i="0" u="none" strike="noStrike" kern="1200" baseline="0" dirty="0" err="1" smtClean="0">
                <a:solidFill>
                  <a:schemeClr val="tx1"/>
                </a:solidFill>
                <a:latin typeface="+mn-lt"/>
                <a:ea typeface="+mn-ea"/>
                <a:cs typeface="+mn-cs"/>
              </a:rPr>
              <a:t>Sgiliau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ar</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pryd</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byddai’n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sefydlu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Grŵp</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adolygu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Cymraeg</a:t>
            </a:r>
            <a:r>
              <a:rPr lang="en-GB" sz="1200" b="0" i="0" u="none" strike="noStrike" kern="1200" baseline="0" dirty="0" smtClean="0">
                <a:solidFill>
                  <a:schemeClr val="tx1"/>
                </a:solidFill>
                <a:latin typeface="+mn-lt"/>
                <a:ea typeface="+mn-ea"/>
                <a:cs typeface="+mn-cs"/>
              </a:rPr>
              <a:t> ail </a:t>
            </a:r>
            <a:r>
              <a:rPr lang="en-GB" sz="1200" b="0" i="0" u="none" strike="noStrike" kern="1200" baseline="0" dirty="0" err="1" smtClean="0">
                <a:solidFill>
                  <a:schemeClr val="tx1"/>
                </a:solidFill>
                <a:latin typeface="+mn-lt"/>
                <a:ea typeface="+mn-ea"/>
                <a:cs typeface="+mn-cs"/>
              </a:rPr>
              <a:t>iaith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yng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Nghyfnodau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Allweddol</a:t>
            </a:r>
            <a:r>
              <a:rPr lang="en-GB" sz="1200" b="0" i="0" u="none" strike="noStrike" kern="1200" baseline="0" dirty="0" smtClean="0">
                <a:solidFill>
                  <a:schemeClr val="tx1"/>
                </a:solidFill>
                <a:latin typeface="+mn-lt"/>
                <a:ea typeface="+mn-ea"/>
                <a:cs typeface="+mn-cs"/>
              </a:rPr>
              <a:t> 3 a 4 a </a:t>
            </a:r>
            <a:r>
              <a:rPr lang="en-GB" sz="1200" b="0" i="0" u="none" strike="noStrike" kern="1200" baseline="0" dirty="0" err="1" smtClean="0">
                <a:solidFill>
                  <a:schemeClr val="tx1"/>
                </a:solidFill>
                <a:latin typeface="+mn-lt"/>
                <a:ea typeface="+mn-ea"/>
                <a:cs typeface="+mn-cs"/>
              </a:rPr>
              <a:t>chyhoeddwyd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Cylch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Gorchwyl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gyfer</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gwaith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Atodiad</a:t>
            </a:r>
            <a:r>
              <a:rPr lang="en-GB" sz="1200" b="0" i="0" u="none" strike="noStrike" kern="1200" baseline="0" dirty="0" smtClean="0">
                <a:solidFill>
                  <a:schemeClr val="tx1"/>
                </a:solidFill>
                <a:latin typeface="+mn-lt"/>
                <a:ea typeface="+mn-ea"/>
                <a:cs typeface="+mn-cs"/>
              </a:rPr>
              <a:t> 1).  </a:t>
            </a:r>
            <a:r>
              <a:rPr lang="en-GB" sz="1200" b="0" i="0" u="none" strike="noStrike" kern="1200" baseline="0" dirty="0" err="1" smtClean="0">
                <a:solidFill>
                  <a:schemeClr val="tx1"/>
                </a:solidFill>
                <a:latin typeface="+mn-lt"/>
                <a:ea typeface="+mn-ea"/>
                <a:cs typeface="+mn-cs"/>
              </a:rPr>
              <a:t>cychwynnwyd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ar</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gwaith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ym</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mis</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Hydref</a:t>
            </a:r>
            <a:r>
              <a:rPr lang="en-GB" sz="1200" b="0" i="0" u="none" strike="noStrike" kern="1200" baseline="0" dirty="0" smtClean="0">
                <a:solidFill>
                  <a:schemeClr val="tx1"/>
                </a:solidFill>
                <a:latin typeface="+mn-lt"/>
                <a:ea typeface="+mn-ea"/>
                <a:cs typeface="+mn-cs"/>
              </a:rPr>
              <a:t> 2012.</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err="1" smtClean="0">
                <a:solidFill>
                  <a:schemeClr val="tx1"/>
                </a:solidFill>
                <a:latin typeface="+mn-lt"/>
                <a:ea typeface="+mn-ea"/>
                <a:cs typeface="+mn-cs"/>
              </a:rPr>
              <a:t>Ers</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hynny</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mae’r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Grŵp</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wedi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casglu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tystiolaeth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gan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amrywiaeth</a:t>
            </a:r>
            <a:r>
              <a:rPr lang="en-GB" sz="1200" b="0" i="0" u="none" strike="noStrike" kern="1200" baseline="0" dirty="0" smtClean="0">
                <a:solidFill>
                  <a:schemeClr val="tx1"/>
                </a:solidFill>
                <a:latin typeface="+mn-lt"/>
                <a:ea typeface="+mn-ea"/>
                <a:cs typeface="+mn-cs"/>
              </a:rPr>
              <a:t> o </a:t>
            </a:r>
            <a:r>
              <a:rPr lang="en-GB" sz="1200" b="0" i="0" u="none" strike="noStrike" kern="1200" baseline="0" dirty="0" err="1" smtClean="0">
                <a:solidFill>
                  <a:schemeClr val="tx1"/>
                </a:solidFill>
                <a:latin typeface="+mn-lt"/>
                <a:ea typeface="+mn-ea"/>
                <a:cs typeface="+mn-cs"/>
              </a:rPr>
              <a:t>sefydliadau</a:t>
            </a:r>
            <a:r>
              <a:rPr lang="en-GB" sz="1200" b="0" i="0" u="none" strike="noStrike" kern="1200" baseline="0" dirty="0" smtClean="0">
                <a:solidFill>
                  <a:schemeClr val="tx1"/>
                </a:solidFill>
                <a:latin typeface="+mn-lt"/>
                <a:ea typeface="+mn-ea"/>
                <a:cs typeface="+mn-cs"/>
              </a:rPr>
              <a:t> ac </a:t>
            </a:r>
            <a:r>
              <a:rPr lang="en-GB" sz="1200" b="0" i="0" u="none" strike="noStrike" kern="1200" baseline="0" dirty="0" err="1" smtClean="0">
                <a:solidFill>
                  <a:schemeClr val="tx1"/>
                </a:solidFill>
                <a:latin typeface="+mn-lt"/>
                <a:ea typeface="+mn-ea"/>
                <a:cs typeface="+mn-cs"/>
              </a:rPr>
              <a:t>unigolion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gan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gynnwys</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athrawon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disgyblion</a:t>
            </a:r>
            <a:r>
              <a:rPr lang="en-GB" sz="1200" b="0" i="0" u="none" strike="noStrike" kern="1200" baseline="0" dirty="0" smtClean="0">
                <a:solidFill>
                  <a:schemeClr val="tx1"/>
                </a:solidFill>
                <a:latin typeface="+mn-lt"/>
                <a:ea typeface="+mn-ea"/>
                <a:cs typeface="+mn-cs"/>
              </a:rPr>
              <a:t> ac </a:t>
            </a:r>
            <a:r>
              <a:rPr lang="en-GB" sz="1200" b="0" i="0" u="none" strike="noStrike" kern="1200" baseline="0" dirty="0" err="1" smtClean="0">
                <a:solidFill>
                  <a:schemeClr val="tx1"/>
                </a:solidFill>
                <a:latin typeface="+mn-lt"/>
                <a:ea typeface="+mn-ea"/>
                <a:cs typeface="+mn-cs"/>
              </a:rPr>
              <a:t>arbenigwyr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ym</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maes</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dysgu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Cymraeg</a:t>
            </a:r>
            <a:r>
              <a:rPr lang="en-GB" sz="1200" b="0" i="0" u="none" strike="noStrike" kern="1200" baseline="0" dirty="0" smtClean="0">
                <a:solidFill>
                  <a:schemeClr val="tx1"/>
                </a:solidFill>
                <a:latin typeface="+mn-lt"/>
                <a:ea typeface="+mn-ea"/>
                <a:cs typeface="+mn-cs"/>
              </a:rPr>
              <a:t> ail </a:t>
            </a:r>
            <a:r>
              <a:rPr lang="en-GB" sz="1200" b="0" i="0" u="none" strike="noStrike" kern="1200" baseline="0" dirty="0" err="1" smtClean="0">
                <a:solidFill>
                  <a:schemeClr val="tx1"/>
                </a:solidFill>
                <a:latin typeface="+mn-lt"/>
                <a:ea typeface="+mn-ea"/>
                <a:cs typeface="+mn-cs"/>
              </a:rPr>
              <a:t>iaith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Mae’r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Grŵp</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hefyd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wedi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gwahodd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tystiolaeth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gan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gyrff</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sydd</a:t>
            </a:r>
            <a:r>
              <a:rPr lang="en-GB" sz="1200" b="0" i="0" u="none" strike="noStrike" kern="1200" baseline="0" dirty="0" smtClean="0">
                <a:solidFill>
                  <a:schemeClr val="tx1"/>
                </a:solidFill>
                <a:latin typeface="+mn-lt"/>
                <a:ea typeface="+mn-ea"/>
                <a:cs typeface="+mn-cs"/>
              </a:rPr>
              <a:t> â </a:t>
            </a:r>
            <a:r>
              <a:rPr lang="en-GB" sz="1200" b="0" i="0" u="none" strike="noStrike" kern="1200" baseline="0" dirty="0" err="1" smtClean="0">
                <a:solidFill>
                  <a:schemeClr val="tx1"/>
                </a:solidFill>
                <a:latin typeface="+mn-lt"/>
                <a:ea typeface="+mn-ea"/>
                <a:cs typeface="+mn-cs"/>
              </a:rPr>
              <a:t>diddordeb</a:t>
            </a:r>
            <a:r>
              <a:rPr lang="en-GB" sz="1200" b="0" i="0" u="none" strike="noStrike" kern="1200" baseline="0" dirty="0" smtClean="0">
                <a:solidFill>
                  <a:schemeClr val="tx1"/>
                </a:solidFill>
                <a:latin typeface="+mn-lt"/>
                <a:ea typeface="+mn-ea"/>
                <a:cs typeface="+mn-cs"/>
              </a:rPr>
              <a:t> yn y </a:t>
            </a:r>
            <a:r>
              <a:rPr lang="en-GB" sz="1200" b="0" i="0" u="none" strike="noStrike" kern="1200" baseline="0" dirty="0" err="1" smtClean="0">
                <a:solidFill>
                  <a:schemeClr val="tx1"/>
                </a:solidFill>
                <a:latin typeface="+mn-lt"/>
                <a:ea typeface="+mn-ea"/>
                <a:cs typeface="+mn-cs"/>
              </a:rPr>
              <a:t>maes</a:t>
            </a:r>
            <a:r>
              <a:rPr lang="en-GB" sz="1200" b="0" i="0" u="none" strike="noStrike" kern="1200" baseline="0" dirty="0" smtClean="0">
                <a:solidFill>
                  <a:schemeClr val="tx1"/>
                </a:solidFill>
                <a:latin typeface="+mn-lt"/>
                <a:ea typeface="+mn-ea"/>
                <a:cs typeface="+mn-cs"/>
              </a:rPr>
              <a:t>.</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Mae </a:t>
            </a:r>
            <a:r>
              <a:rPr lang="en-GB" sz="1200" b="1" i="0" u="none" strike="noStrike" kern="1200" baseline="0" dirty="0" err="1" smtClean="0">
                <a:solidFill>
                  <a:schemeClr val="tx1"/>
                </a:solidFill>
                <a:latin typeface="+mn-lt"/>
                <a:ea typeface="+mn-ea"/>
                <a:cs typeface="+mn-cs"/>
              </a:rPr>
              <a:t>gwaith</a:t>
            </a:r>
            <a:r>
              <a:rPr lang="en-GB" sz="1200" b="1" i="0" u="none" strike="noStrike" kern="1200" baseline="0" dirty="0" smtClean="0">
                <a:solidFill>
                  <a:schemeClr val="tx1"/>
                </a:solidFill>
                <a:latin typeface="+mn-lt"/>
                <a:ea typeface="+mn-ea"/>
                <a:cs typeface="+mn-cs"/>
              </a:rPr>
              <a:t> y </a:t>
            </a:r>
            <a:r>
              <a:rPr lang="en-GB" sz="1200" b="1" i="0" u="none" strike="noStrike" kern="1200" baseline="0" dirty="0" err="1" smtClean="0">
                <a:solidFill>
                  <a:schemeClr val="tx1"/>
                </a:solidFill>
                <a:latin typeface="+mn-lt"/>
                <a:ea typeface="+mn-ea"/>
                <a:cs typeface="+mn-cs"/>
              </a:rPr>
              <a:t>Grŵp</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wedi</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dwysáu</a:t>
            </a:r>
            <a:r>
              <a:rPr lang="en-GB" sz="1200" b="1" i="0" u="none" strike="noStrike" kern="1200" baseline="0" dirty="0" smtClean="0">
                <a:solidFill>
                  <a:schemeClr val="tx1"/>
                </a:solidFill>
                <a:latin typeface="+mn-lt"/>
                <a:ea typeface="+mn-ea"/>
                <a:cs typeface="+mn-cs"/>
              </a:rPr>
              <a:t> yn </a:t>
            </a:r>
            <a:r>
              <a:rPr lang="en-GB" sz="1200" b="1" i="0" u="none" strike="noStrike" kern="1200" baseline="0" dirty="0" err="1" smtClean="0">
                <a:solidFill>
                  <a:schemeClr val="tx1"/>
                </a:solidFill>
                <a:latin typeface="+mn-lt"/>
                <a:ea typeface="+mn-ea"/>
                <a:cs typeface="+mn-cs"/>
              </a:rPr>
              <a:t>sgil</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canlyniadau</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Cyfrifiad</a:t>
            </a:r>
            <a:r>
              <a:rPr lang="en-GB" sz="1200" b="1" i="0" u="none" strike="noStrike" kern="1200" baseline="0" dirty="0" smtClean="0">
                <a:solidFill>
                  <a:schemeClr val="tx1"/>
                </a:solidFill>
                <a:latin typeface="+mn-lt"/>
                <a:ea typeface="+mn-ea"/>
                <a:cs typeface="+mn-cs"/>
              </a:rPr>
              <a:t> 2011.</a:t>
            </a:r>
          </a:p>
          <a:p>
            <a:r>
              <a:rPr lang="en-GB" sz="1200" b="0" i="0" u="none" strike="noStrike" kern="1200" baseline="0" dirty="0" err="1" smtClean="0">
                <a:solidFill>
                  <a:schemeClr val="tx1"/>
                </a:solidFill>
                <a:latin typeface="+mn-lt"/>
                <a:ea typeface="+mn-ea"/>
                <a:cs typeface="+mn-cs"/>
              </a:rPr>
              <a:t>Rhwng</a:t>
            </a:r>
            <a:r>
              <a:rPr lang="en-GB" sz="1200" b="0" i="0" u="none" strike="noStrike" kern="1200" baseline="0" dirty="0" smtClean="0">
                <a:solidFill>
                  <a:schemeClr val="tx1"/>
                </a:solidFill>
                <a:latin typeface="+mn-lt"/>
                <a:ea typeface="+mn-ea"/>
                <a:cs typeface="+mn-cs"/>
              </a:rPr>
              <a:t> 2001 a 2011, </a:t>
            </a:r>
            <a:r>
              <a:rPr lang="en-GB" sz="1200" b="0" i="0" u="none" strike="noStrike" kern="1200" baseline="0" dirty="0" err="1" smtClean="0">
                <a:solidFill>
                  <a:schemeClr val="tx1"/>
                </a:solidFill>
                <a:latin typeface="+mn-lt"/>
                <a:ea typeface="+mn-ea"/>
                <a:cs typeface="+mn-cs"/>
              </a:rPr>
              <a:t>gostyngodd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nifer</a:t>
            </a:r>
            <a:r>
              <a:rPr lang="en-GB" sz="1200" b="0" i="0" u="none" strike="noStrike" kern="1200" baseline="0" dirty="0" smtClean="0">
                <a:solidFill>
                  <a:schemeClr val="tx1"/>
                </a:solidFill>
                <a:latin typeface="+mn-lt"/>
                <a:ea typeface="+mn-ea"/>
                <a:cs typeface="+mn-cs"/>
              </a:rPr>
              <a:t> a </a:t>
            </a:r>
            <a:r>
              <a:rPr lang="en-GB" sz="1200" b="0" i="0" u="none" strike="noStrike" kern="1200" baseline="0" dirty="0" err="1" smtClean="0">
                <a:solidFill>
                  <a:schemeClr val="tx1"/>
                </a:solidFill>
                <a:latin typeface="+mn-lt"/>
                <a:ea typeface="+mn-ea"/>
                <a:cs typeface="+mn-cs"/>
              </a:rPr>
              <a:t>chyfran</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bobl</a:t>
            </a:r>
            <a:r>
              <a:rPr lang="en-GB" sz="1200" b="0" i="0" u="none" strike="noStrike" kern="1200" baseline="0" dirty="0" smtClean="0">
                <a:solidFill>
                  <a:schemeClr val="tx1"/>
                </a:solidFill>
                <a:latin typeface="+mn-lt"/>
                <a:ea typeface="+mn-ea"/>
                <a:cs typeface="+mn-cs"/>
              </a:rPr>
              <a:t> 3 </a:t>
            </a:r>
            <a:r>
              <a:rPr lang="en-GB" sz="1200" b="0" i="0" u="none" strike="noStrike" kern="1200" baseline="0" dirty="0" err="1" smtClean="0">
                <a:solidFill>
                  <a:schemeClr val="tx1"/>
                </a:solidFill>
                <a:latin typeface="+mn-lt"/>
                <a:ea typeface="+mn-ea"/>
                <a:cs typeface="+mn-cs"/>
              </a:rPr>
              <a:t>oed</a:t>
            </a:r>
            <a:r>
              <a:rPr lang="en-GB" sz="1200" b="0" i="0" u="none" strike="noStrike" kern="1200" baseline="0" dirty="0" smtClean="0">
                <a:solidFill>
                  <a:schemeClr val="tx1"/>
                </a:solidFill>
                <a:latin typeface="+mn-lt"/>
                <a:ea typeface="+mn-ea"/>
                <a:cs typeface="+mn-cs"/>
              </a:rPr>
              <a:t> a </a:t>
            </a:r>
            <a:r>
              <a:rPr lang="en-GB" sz="1200" b="0" i="0" u="none" strike="noStrike" kern="1200" baseline="0" dirty="0" err="1" smtClean="0">
                <a:solidFill>
                  <a:schemeClr val="tx1"/>
                </a:solidFill>
                <a:latin typeface="+mn-lt"/>
                <a:ea typeface="+mn-ea"/>
                <a:cs typeface="+mn-cs"/>
              </a:rPr>
              <a:t>throsoddsy’n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gallu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siarad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Cymraeg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yng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Nghymru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Roedd</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gostyngiad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hwn</a:t>
            </a:r>
            <a:r>
              <a:rPr lang="en-GB" sz="1200" b="0" i="0" u="none" strike="noStrike" kern="1200" baseline="0" dirty="0" smtClean="0">
                <a:solidFill>
                  <a:schemeClr val="tx1"/>
                </a:solidFill>
                <a:latin typeface="+mn-lt"/>
                <a:ea typeface="+mn-ea"/>
                <a:cs typeface="+mn-cs"/>
              </a:rPr>
              <a:t> yn</a:t>
            </a:r>
          </a:p>
          <a:p>
            <a:r>
              <a:rPr lang="en-GB" sz="1200" b="0" i="0" u="none" strike="noStrike" kern="1200" baseline="0" dirty="0" err="1" smtClean="0">
                <a:solidFill>
                  <a:schemeClr val="tx1"/>
                </a:solidFill>
                <a:latin typeface="+mn-lt"/>
                <a:ea typeface="+mn-ea"/>
                <a:cs typeface="+mn-cs"/>
              </a:rPr>
              <a:t>ganlyniad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newidiadau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demograffig</a:t>
            </a:r>
            <a:r>
              <a:rPr lang="en-GB" sz="1200" b="0" i="0" u="none" strike="noStrike" kern="1200" baseline="0" dirty="0" smtClean="0">
                <a:solidFill>
                  <a:schemeClr val="tx1"/>
                </a:solidFill>
                <a:latin typeface="+mn-lt"/>
                <a:ea typeface="+mn-ea"/>
                <a:cs typeface="+mn-cs"/>
              </a:rPr>
              <a:t> yn y </a:t>
            </a:r>
            <a:r>
              <a:rPr lang="en-GB" sz="1200" b="0" i="0" u="none" strike="noStrike" kern="1200" baseline="0" dirty="0" err="1" smtClean="0">
                <a:solidFill>
                  <a:schemeClr val="tx1"/>
                </a:solidFill>
                <a:latin typeface="+mn-lt"/>
                <a:ea typeface="+mn-ea"/>
                <a:cs typeface="+mn-cs"/>
              </a:rPr>
              <a:t>boblogaeth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mudo</a:t>
            </a:r>
            <a:r>
              <a:rPr lang="en-GB" sz="1200" b="0" i="0" u="none" strike="noStrike" kern="1200" baseline="0" dirty="0" smtClean="0">
                <a:solidFill>
                  <a:schemeClr val="tx1"/>
                </a:solidFill>
                <a:latin typeface="+mn-lt"/>
                <a:ea typeface="+mn-ea"/>
                <a:cs typeface="+mn-cs"/>
              </a:rPr>
              <a:t> a </a:t>
            </a:r>
            <a:r>
              <a:rPr lang="en-GB" sz="1200" b="0" i="0" u="none" strike="noStrike" kern="1200" baseline="0" dirty="0" err="1" smtClean="0">
                <a:solidFill>
                  <a:schemeClr val="tx1"/>
                </a:solidFill>
                <a:latin typeface="+mn-lt"/>
                <a:ea typeface="+mn-ea"/>
                <a:cs typeface="+mn-cs"/>
              </a:rPr>
              <a:t>newidiadau</a:t>
            </a:r>
            <a:r>
              <a:rPr lang="en-GB" sz="1200" b="0" i="0" u="none" strike="noStrike" kern="1200" baseline="0" dirty="0" smtClean="0">
                <a:solidFill>
                  <a:schemeClr val="tx1"/>
                </a:solidFill>
                <a:latin typeface="+mn-lt"/>
                <a:ea typeface="+mn-ea"/>
                <a:cs typeface="+mn-cs"/>
              </a:rPr>
              <a:t> o ran </a:t>
            </a:r>
            <a:r>
              <a:rPr lang="en-GB" sz="1200" b="0" i="0" u="none" strike="noStrike" kern="1200" baseline="0" dirty="0" err="1" smtClean="0">
                <a:solidFill>
                  <a:schemeClr val="tx1"/>
                </a:solidFill>
                <a:latin typeface="+mn-lt"/>
                <a:ea typeface="+mn-ea"/>
                <a:cs typeface="+mn-cs"/>
              </a:rPr>
              <a:t>sgiliau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pobl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rhwng</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ddau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Gyfrifiad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Er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gwaethaf</a:t>
            </a:r>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err="1" smtClean="0">
                <a:solidFill>
                  <a:schemeClr val="tx1"/>
                </a:solidFill>
                <a:latin typeface="+mn-lt"/>
                <a:ea typeface="+mn-ea"/>
                <a:cs typeface="+mn-cs"/>
              </a:rPr>
              <a:t>cynnydd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ym</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maint</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boblogaeth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gostyngodd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nifer</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siaradwyr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Cymraeg</a:t>
            </a:r>
            <a:r>
              <a:rPr lang="en-GB" sz="1200" b="0" i="0" u="none" strike="noStrike" kern="1200" baseline="0" dirty="0" smtClean="0">
                <a:solidFill>
                  <a:schemeClr val="tx1"/>
                </a:solidFill>
                <a:latin typeface="+mn-lt"/>
                <a:ea typeface="+mn-ea"/>
                <a:cs typeface="+mn-cs"/>
              </a:rPr>
              <a:t> o 582,000 yn 2001 </a:t>
            </a:r>
            <a:r>
              <a:rPr lang="en-GB" sz="1200" b="0" i="0" u="none" strike="noStrike" kern="1200" baseline="0" dirty="0" err="1" smtClean="0">
                <a:solidFill>
                  <a:schemeClr val="tx1"/>
                </a:solidFill>
                <a:latin typeface="+mn-lt"/>
                <a:ea typeface="+mn-ea"/>
                <a:cs typeface="+mn-cs"/>
              </a:rPr>
              <a:t>i</a:t>
            </a:r>
            <a:r>
              <a:rPr lang="en-GB" sz="1200" b="0" i="0" u="none" strike="noStrike" kern="1200" baseline="0" dirty="0" smtClean="0">
                <a:solidFill>
                  <a:schemeClr val="tx1"/>
                </a:solidFill>
                <a:latin typeface="+mn-lt"/>
                <a:ea typeface="+mn-ea"/>
                <a:cs typeface="+mn-cs"/>
              </a:rPr>
              <a:t> 562,000 yn 2011. </a:t>
            </a:r>
            <a:r>
              <a:rPr lang="en-GB" sz="1200" b="0" i="0" u="none" strike="noStrike" kern="1200" baseline="0" dirty="0" err="1" smtClean="0">
                <a:solidFill>
                  <a:schemeClr val="tx1"/>
                </a:solidFill>
                <a:latin typeface="+mn-lt"/>
                <a:ea typeface="+mn-ea"/>
                <a:cs typeface="+mn-cs"/>
              </a:rPr>
              <a:t>Roedd</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gwahaniaethau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rhwng</a:t>
            </a:r>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2001 a 2011 yn </a:t>
            </a:r>
            <a:r>
              <a:rPr lang="en-GB" sz="1200" b="0" i="0" u="none" strike="noStrike" kern="1200" baseline="0" dirty="0" err="1" smtClean="0">
                <a:solidFill>
                  <a:schemeClr val="tx1"/>
                </a:solidFill>
                <a:latin typeface="+mn-lt"/>
                <a:ea typeface="+mn-ea"/>
                <a:cs typeface="+mn-cs"/>
              </a:rPr>
              <a:t>amrywio</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ôl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grŵp</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oedran</a:t>
            </a:r>
            <a:r>
              <a:rPr lang="en-GB" sz="1200" b="0" i="0" u="none" strike="noStrike" kern="1200" baseline="0" dirty="0" smtClean="0">
                <a:solidFill>
                  <a:schemeClr val="tx1"/>
                </a:solidFill>
                <a:latin typeface="+mn-lt"/>
                <a:ea typeface="+mn-ea"/>
                <a:cs typeface="+mn-cs"/>
              </a:rPr>
              <a:t> – </a:t>
            </a:r>
            <a:r>
              <a:rPr lang="en-GB" sz="1200" b="0" i="0" u="none" strike="noStrike" kern="1200" baseline="0" dirty="0" err="1" smtClean="0">
                <a:solidFill>
                  <a:schemeClr val="tx1"/>
                </a:solidFill>
                <a:latin typeface="+mn-lt"/>
                <a:ea typeface="+mn-ea"/>
                <a:cs typeface="+mn-cs"/>
              </a:rPr>
              <a:t>gyda</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chynnydd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sylweddol</a:t>
            </a:r>
            <a:r>
              <a:rPr lang="en-GB" sz="1200" b="0" i="0" u="none" strike="noStrike" kern="1200" baseline="0" dirty="0" smtClean="0">
                <a:solidFill>
                  <a:schemeClr val="tx1"/>
                </a:solidFill>
                <a:latin typeface="+mn-lt"/>
                <a:ea typeface="+mn-ea"/>
                <a:cs typeface="+mn-cs"/>
              </a:rPr>
              <a:t> o ran plant </a:t>
            </a:r>
            <a:r>
              <a:rPr lang="en-GB" sz="1200" b="0" i="0" u="none" strike="noStrike" kern="1200" baseline="0" dirty="0" err="1" smtClean="0">
                <a:solidFill>
                  <a:schemeClr val="tx1"/>
                </a:solidFill>
                <a:latin typeface="+mn-lt"/>
                <a:ea typeface="+mn-ea"/>
                <a:cs typeface="+mn-cs"/>
              </a:rPr>
              <a:t>iau</a:t>
            </a:r>
            <a:r>
              <a:rPr lang="en-GB" sz="1200" b="0" i="0" u="none" strike="noStrike" kern="1200" baseline="0" dirty="0" smtClean="0">
                <a:solidFill>
                  <a:schemeClr val="tx1"/>
                </a:solidFill>
                <a:latin typeface="+mn-lt"/>
                <a:ea typeface="+mn-ea"/>
                <a:cs typeface="+mn-cs"/>
              </a:rPr>
              <a:t> (3-4 </a:t>
            </a:r>
            <a:r>
              <a:rPr lang="en-GB" sz="1200" b="0" i="0" u="none" strike="noStrike" kern="1200" baseline="0" dirty="0" err="1" smtClean="0">
                <a:solidFill>
                  <a:schemeClr val="tx1"/>
                </a:solidFill>
                <a:latin typeface="+mn-lt"/>
                <a:ea typeface="+mn-ea"/>
                <a:cs typeface="+mn-cs"/>
              </a:rPr>
              <a:t>oed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rhywfaint</a:t>
            </a:r>
            <a:r>
              <a:rPr lang="en-GB" sz="1200" b="0" i="0" u="none" strike="noStrike" kern="1200" baseline="0" dirty="0" smtClean="0">
                <a:solidFill>
                  <a:schemeClr val="tx1"/>
                </a:solidFill>
                <a:latin typeface="+mn-lt"/>
                <a:ea typeface="+mn-ea"/>
                <a:cs typeface="+mn-cs"/>
              </a:rPr>
              <a:t> o </a:t>
            </a:r>
            <a:r>
              <a:rPr lang="en-GB" sz="1200" b="0" i="0" u="none" strike="noStrike" kern="1200" baseline="0" dirty="0" err="1" smtClean="0">
                <a:solidFill>
                  <a:schemeClr val="tx1"/>
                </a:solidFill>
                <a:latin typeface="+mn-lt"/>
                <a:ea typeface="+mn-ea"/>
                <a:cs typeface="+mn-cs"/>
              </a:rPr>
              <a:t>gynnydd</a:t>
            </a:r>
            <a:r>
              <a:rPr lang="en-GB" sz="1200" b="0" i="0" u="none" strike="noStrike" kern="1200" baseline="0" dirty="0" smtClean="0">
                <a:solidFill>
                  <a:schemeClr val="tx1"/>
                </a:solidFill>
                <a:latin typeface="+mn-lt"/>
                <a:ea typeface="+mn-ea"/>
                <a:cs typeface="+mn-cs"/>
              </a:rPr>
              <a:t> o ran </a:t>
            </a:r>
            <a:r>
              <a:rPr lang="en-GB" sz="1200" b="0" i="0" u="none" strike="noStrike" kern="1200" baseline="0" dirty="0" err="1" smtClean="0">
                <a:solidFill>
                  <a:schemeClr val="tx1"/>
                </a:solidFill>
                <a:latin typeface="+mn-lt"/>
                <a:ea typeface="+mn-ea"/>
                <a:cs typeface="+mn-cs"/>
              </a:rPr>
              <a:t>oedolion</a:t>
            </a:r>
            <a:r>
              <a:rPr lang="en-GB" sz="1200" b="0" i="0" u="none" strike="noStrike" kern="1200" baseline="0" dirty="0" smtClean="0">
                <a:solidFill>
                  <a:schemeClr val="tx1"/>
                </a:solidFill>
                <a:latin typeface="+mn-lt"/>
                <a:ea typeface="+mn-ea"/>
                <a:cs typeface="+mn-cs"/>
              </a:rPr>
              <a:t> 20-44 </a:t>
            </a:r>
            <a:r>
              <a:rPr lang="en-GB" sz="1200" b="0" i="0" u="none" strike="noStrike" kern="1200" baseline="0" dirty="0" err="1" smtClean="0">
                <a:solidFill>
                  <a:schemeClr val="tx1"/>
                </a:solidFill>
                <a:latin typeface="+mn-lt"/>
                <a:ea typeface="+mn-ea"/>
                <a:cs typeface="+mn-cs"/>
              </a:rPr>
              <a:t>oed</a:t>
            </a:r>
            <a:r>
              <a:rPr lang="en-GB" sz="1200" b="0" i="0" u="none" strike="noStrike" kern="1200" baseline="0" dirty="0" smtClean="0">
                <a:solidFill>
                  <a:schemeClr val="tx1"/>
                </a:solidFill>
                <a:latin typeface="+mn-lt"/>
                <a:ea typeface="+mn-ea"/>
                <a:cs typeface="+mn-cs"/>
              </a:rPr>
              <a:t>,</a:t>
            </a:r>
          </a:p>
          <a:p>
            <a:r>
              <a:rPr lang="en-GB" sz="1200" b="0" i="0" u="none" strike="noStrike" kern="1200" baseline="0" dirty="0" smtClean="0">
                <a:solidFill>
                  <a:schemeClr val="tx1"/>
                </a:solidFill>
                <a:latin typeface="+mn-lt"/>
                <a:ea typeface="+mn-ea"/>
                <a:cs typeface="+mn-cs"/>
              </a:rPr>
              <a:t>a </a:t>
            </a:r>
            <a:r>
              <a:rPr lang="en-GB" sz="1200" b="0" i="0" u="none" strike="noStrike" kern="1200" baseline="0" dirty="0" err="1" smtClean="0">
                <a:solidFill>
                  <a:schemeClr val="tx1"/>
                </a:solidFill>
                <a:latin typeface="+mn-lt"/>
                <a:ea typeface="+mn-ea"/>
                <a:cs typeface="+mn-cs"/>
              </a:rPr>
              <a:t>gostyngiadau</a:t>
            </a:r>
            <a:r>
              <a:rPr lang="en-GB" sz="1200" b="0" i="0" u="none" strike="noStrike" kern="1200" baseline="0" dirty="0" smtClean="0">
                <a:solidFill>
                  <a:schemeClr val="tx1"/>
                </a:solidFill>
                <a:latin typeface="+mn-lt"/>
                <a:ea typeface="+mn-ea"/>
                <a:cs typeface="+mn-cs"/>
              </a:rPr>
              <a:t> yn y </a:t>
            </a:r>
            <a:r>
              <a:rPr lang="en-GB" sz="1200" b="0" i="0" u="none" strike="noStrike" kern="1200" baseline="0" dirty="0" err="1" smtClean="0">
                <a:solidFill>
                  <a:schemeClr val="tx1"/>
                </a:solidFill>
                <a:latin typeface="+mn-lt"/>
                <a:ea typeface="+mn-ea"/>
                <a:cs typeface="+mn-cs"/>
              </a:rPr>
              <a:t>grwpiau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oedran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eraill</a:t>
            </a:r>
            <a:r>
              <a:rPr lang="en-GB" sz="1200" b="0" i="0" u="none" strike="noStrike" kern="1200" baseline="0" dirty="0" smtClean="0">
                <a:solidFill>
                  <a:schemeClr val="tx1"/>
                </a:solidFill>
                <a:latin typeface="+mn-lt"/>
                <a:ea typeface="+mn-ea"/>
                <a:cs typeface="+mn-cs"/>
              </a:rPr>
              <a:t>.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err="1" smtClean="0">
                <a:solidFill>
                  <a:schemeClr val="tx1"/>
                </a:solidFill>
                <a:latin typeface="+mn-lt"/>
                <a:ea typeface="+mn-ea"/>
                <a:cs typeface="+mn-cs"/>
              </a:rPr>
              <a:t>Mae’r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canlyniadau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hyn</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gosod</a:t>
            </a:r>
            <a:r>
              <a:rPr lang="en-GB" sz="1200" b="0" i="0" u="none" strike="noStrike" kern="1200" baseline="0" dirty="0" smtClean="0">
                <a:solidFill>
                  <a:schemeClr val="tx1"/>
                </a:solidFill>
                <a:latin typeface="+mn-lt"/>
                <a:ea typeface="+mn-ea"/>
                <a:cs typeface="+mn-cs"/>
              </a:rPr>
              <a:t> her </a:t>
            </a:r>
            <a:r>
              <a:rPr lang="en-GB" sz="1200" b="0" i="0" u="none" strike="noStrike" kern="1200" baseline="0" dirty="0" err="1" smtClean="0">
                <a:solidFill>
                  <a:schemeClr val="tx1"/>
                </a:solidFill>
                <a:latin typeface="+mn-lt"/>
                <a:ea typeface="+mn-ea"/>
                <a:cs typeface="+mn-cs"/>
              </a:rPr>
              <a:t>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addysg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Cymraeg</a:t>
            </a:r>
            <a:r>
              <a:rPr lang="en-GB" sz="1200" b="0" i="0" u="none" strike="noStrike" kern="1200" baseline="0" dirty="0" smtClean="0">
                <a:solidFill>
                  <a:schemeClr val="tx1"/>
                </a:solidFill>
                <a:latin typeface="+mn-lt"/>
                <a:ea typeface="+mn-ea"/>
                <a:cs typeface="+mn-cs"/>
              </a:rPr>
              <a:t> ail </a:t>
            </a:r>
            <a:r>
              <a:rPr lang="en-GB" sz="1200" b="0" i="0" u="none" strike="noStrike" kern="1200" baseline="0" dirty="0" err="1" smtClean="0">
                <a:solidFill>
                  <a:schemeClr val="tx1"/>
                </a:solidFill>
                <a:latin typeface="+mn-lt"/>
                <a:ea typeface="+mn-ea"/>
                <a:cs typeface="+mn-cs"/>
              </a:rPr>
              <a:t>iaith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sicrhau</a:t>
            </a:r>
            <a:r>
              <a:rPr lang="en-GB" sz="1200" b="0" i="0" u="none" strike="noStrike" kern="1200" baseline="0" dirty="0" smtClean="0">
                <a:solidFill>
                  <a:schemeClr val="tx1"/>
                </a:solidFill>
                <a:latin typeface="+mn-lt"/>
                <a:ea typeface="+mn-ea"/>
                <a:cs typeface="+mn-cs"/>
              </a:rPr>
              <a:t> bod </a:t>
            </a:r>
            <a:r>
              <a:rPr lang="en-GB" sz="1200" b="0" i="0" u="none" strike="noStrike" kern="1200" baseline="0" dirty="0" err="1" smtClean="0">
                <a:solidFill>
                  <a:schemeClr val="tx1"/>
                </a:solidFill>
                <a:latin typeface="+mn-lt"/>
                <a:ea typeface="+mn-ea"/>
                <a:cs typeface="+mn-cs"/>
              </a:rPr>
              <a:t>mwy</a:t>
            </a:r>
            <a:r>
              <a:rPr lang="en-GB" sz="1200" b="0" i="0" u="none" strike="noStrike" kern="1200" baseline="0" dirty="0" smtClean="0">
                <a:solidFill>
                  <a:schemeClr val="tx1"/>
                </a:solidFill>
                <a:latin typeface="+mn-lt"/>
                <a:ea typeface="+mn-ea"/>
                <a:cs typeface="+mn-cs"/>
              </a:rPr>
              <a:t> o </a:t>
            </a:r>
            <a:r>
              <a:rPr lang="en-GB" sz="1200" b="0" i="0" u="none" strike="noStrike" kern="1200" baseline="0" dirty="0" err="1" smtClean="0">
                <a:solidFill>
                  <a:schemeClr val="tx1"/>
                </a:solidFill>
                <a:latin typeface="+mn-lt"/>
                <a:ea typeface="+mn-ea"/>
                <a:cs typeface="+mn-cs"/>
              </a:rPr>
              <a:t>blant</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sydd</a:t>
            </a:r>
            <a:r>
              <a:rPr lang="en-GB" sz="1200" b="0" i="0" u="none" strike="noStrike" kern="1200" baseline="0" dirty="0" smtClean="0">
                <a:solidFill>
                  <a:schemeClr val="tx1"/>
                </a:solidFill>
                <a:latin typeface="+mn-lt"/>
                <a:ea typeface="+mn-ea"/>
                <a:cs typeface="+mn-cs"/>
              </a:rPr>
              <a:t> yn</a:t>
            </a:r>
          </a:p>
          <a:p>
            <a:r>
              <a:rPr lang="en-GB" sz="1200" b="0" i="0" u="none" strike="noStrike" kern="1200" baseline="0" dirty="0" err="1" smtClean="0">
                <a:solidFill>
                  <a:schemeClr val="tx1"/>
                </a:solidFill>
                <a:latin typeface="+mn-lt"/>
                <a:ea typeface="+mn-ea"/>
                <a:cs typeface="+mn-cs"/>
              </a:rPr>
              <a:t>dysgu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Cymraeg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fel</a:t>
            </a:r>
            <a:r>
              <a:rPr lang="en-GB" sz="1200" b="0" i="0" u="none" strike="noStrike" kern="1200" baseline="0" dirty="0" smtClean="0">
                <a:solidFill>
                  <a:schemeClr val="tx1"/>
                </a:solidFill>
                <a:latin typeface="+mn-lt"/>
                <a:ea typeface="+mn-ea"/>
                <a:cs typeface="+mn-cs"/>
              </a:rPr>
              <a:t> ail </a:t>
            </a:r>
            <a:r>
              <a:rPr lang="en-GB" sz="1200" b="0" i="0" u="none" strike="noStrike" kern="1200" baseline="0" dirty="0" err="1" smtClean="0">
                <a:solidFill>
                  <a:schemeClr val="tx1"/>
                </a:solidFill>
                <a:latin typeface="+mn-lt"/>
                <a:ea typeface="+mn-ea"/>
                <a:cs typeface="+mn-cs"/>
              </a:rPr>
              <a:t>iaith</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datblygu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eu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sgiliau</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ddigonol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fel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eu</a:t>
            </a:r>
            <a:r>
              <a:rPr lang="en-GB" sz="1200" b="0" i="0" u="none" strike="noStrike" kern="1200" baseline="0" dirty="0" smtClean="0">
                <a:solidFill>
                  <a:schemeClr val="tx1"/>
                </a:solidFill>
                <a:latin typeface="+mn-lt"/>
                <a:ea typeface="+mn-ea"/>
                <a:cs typeface="+mn-cs"/>
              </a:rPr>
              <a:t> bod yn </a:t>
            </a:r>
            <a:r>
              <a:rPr lang="en-GB" sz="1200" b="0" i="0" u="none" strike="noStrike" kern="1200" baseline="0" dirty="0" err="1" smtClean="0">
                <a:solidFill>
                  <a:schemeClr val="tx1"/>
                </a:solidFill>
                <a:latin typeface="+mn-lt"/>
                <a:ea typeface="+mn-ea"/>
                <a:cs typeface="+mn-cs"/>
              </a:rPr>
              <a:t>ddigon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hyderus</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ddefnyddio’r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iaith</a:t>
            </a:r>
            <a:r>
              <a:rPr lang="en-GB" sz="1200" b="0" i="0" u="none" strike="noStrike" kern="1200" baseline="0" dirty="0" smtClean="0">
                <a:solidFill>
                  <a:schemeClr val="tx1"/>
                </a:solidFill>
                <a:latin typeface="+mn-lt"/>
                <a:ea typeface="+mn-ea"/>
                <a:cs typeface="+mn-cs"/>
              </a:rPr>
              <a:t> a </a:t>
            </a:r>
            <a:r>
              <a:rPr lang="en-GB" sz="1200" b="0" i="0" u="none" strike="noStrike" kern="1200" baseline="0" dirty="0" err="1" smtClean="0">
                <a:solidFill>
                  <a:schemeClr val="tx1"/>
                </a:solidFill>
                <a:latin typeface="+mn-lt"/>
                <a:ea typeface="+mn-ea"/>
                <a:cs typeface="+mn-cs"/>
              </a:rPr>
              <a:t>nodi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eu</a:t>
            </a:r>
            <a:r>
              <a:rPr lang="en-GB" sz="1200" b="0" i="0" u="none" strike="noStrike" kern="1200" baseline="0" dirty="0" smtClean="0">
                <a:solidFill>
                  <a:schemeClr val="tx1"/>
                </a:solidFill>
                <a:latin typeface="+mn-lt"/>
                <a:ea typeface="+mn-ea"/>
                <a:cs typeface="+mn-cs"/>
              </a:rPr>
              <a:t> bod yn </a:t>
            </a:r>
            <a:r>
              <a:rPr lang="en-GB" sz="1200" b="0" i="0" u="none" strike="noStrike" kern="1200" baseline="0" dirty="0" err="1" smtClean="0">
                <a:solidFill>
                  <a:schemeClr val="tx1"/>
                </a:solidFill>
                <a:latin typeface="+mn-lt"/>
                <a:ea typeface="+mn-ea"/>
                <a:cs typeface="+mn-cs"/>
              </a:rPr>
              <a:t>gallu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ei</a:t>
            </a:r>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err="1" smtClean="0">
                <a:solidFill>
                  <a:schemeClr val="tx1"/>
                </a:solidFill>
                <a:latin typeface="+mn-lt"/>
                <a:ea typeface="+mn-ea"/>
                <a:cs typeface="+mn-cs"/>
              </a:rPr>
              <a:t>defnyddio</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ôl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gadael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ysgol</a:t>
            </a:r>
            <a:r>
              <a:rPr lang="en-GB" sz="1200" b="0" i="0" u="none" strike="noStrike" kern="1200" baseline="0" dirty="0" smtClean="0">
                <a:solidFill>
                  <a:schemeClr val="tx1"/>
                </a:solidFill>
                <a:latin typeface="+mn-lt"/>
                <a:ea typeface="+mn-ea"/>
                <a:cs typeface="+mn-cs"/>
              </a:rPr>
              <a:t>.</a:t>
            </a:r>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t>8</a:t>
            </a:fld>
            <a:endParaRPr lang="en-GB"/>
          </a:p>
        </p:txBody>
      </p:sp>
    </p:spTree>
    <p:extLst>
      <p:ext uri="{BB962C8B-B14F-4D97-AF65-F5344CB8AC3E}">
        <p14:creationId xmlns:p14="http://schemas.microsoft.com/office/powerpoint/2010/main" val="21457955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baseline="0" dirty="0" err="1" smtClean="0">
                <a:solidFill>
                  <a:schemeClr val="tx1"/>
                </a:solidFill>
                <a:latin typeface="+mn-lt"/>
                <a:ea typeface="+mn-ea"/>
                <a:cs typeface="+mn-cs"/>
              </a:rPr>
              <a:t>Cyd-destun</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polisi</a:t>
            </a:r>
            <a:endParaRPr lang="en-GB" sz="1200" b="1" i="0" u="none" strike="noStrike" kern="1200" baseline="0" dirty="0" smtClean="0">
              <a:solidFill>
                <a:schemeClr val="tx1"/>
              </a:solidFill>
              <a:latin typeface="+mn-lt"/>
              <a:ea typeface="+mn-ea"/>
              <a:cs typeface="+mn-cs"/>
            </a:endParaRPr>
          </a:p>
          <a:p>
            <a:r>
              <a:rPr lang="en-GB" sz="1200" b="0" i="0" u="none" strike="noStrike" kern="1200" baseline="0" dirty="0" err="1" smtClean="0">
                <a:solidFill>
                  <a:schemeClr val="tx1"/>
                </a:solidFill>
                <a:latin typeface="+mn-lt"/>
                <a:ea typeface="+mn-ea"/>
                <a:cs typeface="+mn-cs"/>
              </a:rPr>
              <a:t>Mae’n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bwysig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nodi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cyd-destun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Cymraeg</a:t>
            </a:r>
            <a:r>
              <a:rPr lang="en-GB" sz="1200" b="0" i="0" u="none" strike="noStrike" kern="1200" baseline="0" dirty="0" smtClean="0">
                <a:solidFill>
                  <a:schemeClr val="tx1"/>
                </a:solidFill>
                <a:latin typeface="+mn-lt"/>
                <a:ea typeface="+mn-ea"/>
                <a:cs typeface="+mn-cs"/>
              </a:rPr>
              <a:t> ail </a:t>
            </a:r>
            <a:r>
              <a:rPr lang="en-GB" sz="1200" b="0" i="0" u="none" strike="noStrike" kern="1200" baseline="0" dirty="0" err="1" smtClean="0">
                <a:solidFill>
                  <a:schemeClr val="tx1"/>
                </a:solidFill>
                <a:latin typeface="+mn-lt"/>
                <a:ea typeface="+mn-ea"/>
                <a:cs typeface="+mn-cs"/>
              </a:rPr>
              <a:t>iaith</a:t>
            </a:r>
            <a:r>
              <a:rPr lang="en-GB" sz="1200" b="0" i="0" u="none" strike="noStrike" kern="1200" baseline="0" dirty="0" smtClean="0">
                <a:solidFill>
                  <a:schemeClr val="tx1"/>
                </a:solidFill>
                <a:latin typeface="+mn-lt"/>
                <a:ea typeface="+mn-ea"/>
                <a:cs typeface="+mn-cs"/>
              </a:rPr>
              <a:t> o </a:t>
            </a:r>
            <a:r>
              <a:rPr lang="en-GB" sz="1200" b="0" i="0" u="none" strike="noStrike" kern="1200" baseline="0" dirty="0" err="1" smtClean="0">
                <a:solidFill>
                  <a:schemeClr val="tx1"/>
                </a:solidFill>
                <a:latin typeface="+mn-lt"/>
                <a:ea typeface="+mn-ea"/>
                <a:cs typeface="+mn-cs"/>
              </a:rPr>
              <a:t>safbwynt</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Strategaeth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Iaith</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Llywodraeth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sef</a:t>
            </a:r>
            <a:r>
              <a:rPr lang="en-GB" sz="1200" b="0" i="0" u="none" strike="noStrike" kern="1200" baseline="0" dirty="0" smtClean="0">
                <a:solidFill>
                  <a:schemeClr val="tx1"/>
                </a:solidFill>
                <a:latin typeface="+mn-lt"/>
                <a:ea typeface="+mn-ea"/>
                <a:cs typeface="+mn-cs"/>
              </a:rPr>
              <a:t> </a:t>
            </a:r>
            <a:r>
              <a:rPr lang="en-GB" sz="1200" b="0" i="1" u="none" strike="noStrike" kern="1200" baseline="0" dirty="0" err="1" smtClean="0">
                <a:solidFill>
                  <a:schemeClr val="tx1"/>
                </a:solidFill>
                <a:latin typeface="+mn-lt"/>
                <a:ea typeface="+mn-ea"/>
                <a:cs typeface="+mn-cs"/>
              </a:rPr>
              <a:t>Iaith</a:t>
            </a:r>
            <a:r>
              <a:rPr lang="en-GB" sz="1200" b="0" i="1" u="none" strike="noStrike" kern="1200" baseline="0" dirty="0" smtClean="0">
                <a:solidFill>
                  <a:schemeClr val="tx1"/>
                </a:solidFill>
                <a:latin typeface="+mn-lt"/>
                <a:ea typeface="+mn-ea"/>
                <a:cs typeface="+mn-cs"/>
              </a:rPr>
              <a:t> </a:t>
            </a:r>
            <a:r>
              <a:rPr lang="en-GB" sz="1200" b="0" i="1" u="none" strike="noStrike" kern="1200" baseline="0" dirty="0" err="1" smtClean="0">
                <a:solidFill>
                  <a:schemeClr val="tx1"/>
                </a:solidFill>
                <a:latin typeface="+mn-lt"/>
                <a:ea typeface="+mn-ea"/>
                <a:cs typeface="+mn-cs"/>
              </a:rPr>
              <a:t>Fyw</a:t>
            </a:r>
            <a:r>
              <a:rPr lang="en-GB" sz="1200" b="0" i="1" u="none" strike="noStrike" kern="1200" baseline="0" dirty="0" smtClean="0">
                <a:solidFill>
                  <a:schemeClr val="tx1"/>
                </a:solidFill>
                <a:latin typeface="+mn-lt"/>
                <a:ea typeface="+mn-ea"/>
                <a:cs typeface="+mn-cs"/>
              </a:rPr>
              <a:t>: </a:t>
            </a:r>
            <a:r>
              <a:rPr lang="en-GB" sz="1200" b="0" i="1" u="none" strike="noStrike" kern="1200" baseline="0" dirty="0" err="1" smtClean="0">
                <a:solidFill>
                  <a:schemeClr val="tx1"/>
                </a:solidFill>
                <a:latin typeface="+mn-lt"/>
                <a:ea typeface="+mn-ea"/>
                <a:cs typeface="+mn-cs"/>
              </a:rPr>
              <a:t>Iaith</a:t>
            </a:r>
            <a:r>
              <a:rPr lang="en-GB" sz="1200" b="0" i="1" u="none" strike="noStrike" kern="1200" baseline="0" dirty="0" smtClean="0">
                <a:solidFill>
                  <a:schemeClr val="tx1"/>
                </a:solidFill>
                <a:latin typeface="+mn-lt"/>
                <a:ea typeface="+mn-ea"/>
                <a:cs typeface="+mn-cs"/>
              </a:rPr>
              <a:t> </a:t>
            </a:r>
            <a:r>
              <a:rPr lang="en-GB" sz="1200" b="0" i="1" u="none" strike="noStrike" kern="1200" baseline="0" dirty="0" err="1" smtClean="0">
                <a:solidFill>
                  <a:schemeClr val="tx1"/>
                </a:solidFill>
                <a:latin typeface="+mn-lt"/>
                <a:ea typeface="+mn-ea"/>
                <a:cs typeface="+mn-cs"/>
              </a:rPr>
              <a:t>Byw</a:t>
            </a:r>
            <a:r>
              <a:rPr lang="en-GB" sz="1200" b="0" i="1" u="none" strike="noStrike" kern="1200" baseline="0" dirty="0" smtClean="0">
                <a:solidFill>
                  <a:schemeClr val="tx1"/>
                </a:solidFill>
                <a:latin typeface="+mn-lt"/>
                <a:ea typeface="+mn-ea"/>
                <a:cs typeface="+mn-cs"/>
              </a:rPr>
              <a:t> </a:t>
            </a:r>
            <a:r>
              <a:rPr lang="en-GB" sz="1200" b="0" i="0" u="none" strike="noStrike" kern="1200" baseline="0" dirty="0" smtClean="0">
                <a:solidFill>
                  <a:schemeClr val="tx1"/>
                </a:solidFill>
                <a:latin typeface="+mn-lt"/>
                <a:ea typeface="+mn-ea"/>
                <a:cs typeface="+mn-cs"/>
              </a:rPr>
              <a:t>a </a:t>
            </a:r>
            <a:r>
              <a:rPr lang="en-GB" sz="1200" b="0" i="0" u="none" strike="noStrike" kern="1200" baseline="0" dirty="0" err="1" smtClean="0">
                <a:solidFill>
                  <a:schemeClr val="tx1"/>
                </a:solidFill>
                <a:latin typeface="+mn-lt"/>
                <a:ea typeface="+mn-ea"/>
                <a:cs typeface="+mn-cs"/>
              </a:rPr>
              <a:t>lansiwyd</a:t>
            </a:r>
            <a:r>
              <a:rPr lang="en-GB" sz="1200" b="0" i="0" u="none" strike="noStrike" kern="1200" baseline="0" dirty="0" smtClean="0">
                <a:solidFill>
                  <a:schemeClr val="tx1"/>
                </a:solidFill>
                <a:latin typeface="+mn-lt"/>
                <a:ea typeface="+mn-ea"/>
                <a:cs typeface="+mn-cs"/>
              </a:rPr>
              <a:t> yn 2012. </a:t>
            </a:r>
          </a:p>
          <a:p>
            <a:r>
              <a:rPr lang="en-GB" sz="1200" b="1" i="0" u="none" strike="noStrike" kern="1200" baseline="0" dirty="0" err="1" smtClean="0">
                <a:solidFill>
                  <a:schemeClr val="tx1"/>
                </a:solidFill>
                <a:latin typeface="+mn-lt"/>
                <a:ea typeface="+mn-ea"/>
                <a:cs typeface="+mn-cs"/>
              </a:rPr>
              <a:t>Mae’r</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strategaeth</a:t>
            </a:r>
            <a:r>
              <a:rPr lang="en-GB" sz="1200" b="1" i="0" u="none" strike="noStrike" kern="1200" baseline="0" dirty="0" smtClean="0">
                <a:solidFill>
                  <a:schemeClr val="tx1"/>
                </a:solidFill>
                <a:latin typeface="+mn-lt"/>
                <a:ea typeface="+mn-ea"/>
                <a:cs typeface="+mn-cs"/>
              </a:rPr>
              <a:t> yn </a:t>
            </a:r>
            <a:r>
              <a:rPr lang="en-GB" sz="1200" b="1" i="0" u="none" strike="noStrike" kern="1200" baseline="0" dirty="0" err="1" smtClean="0">
                <a:solidFill>
                  <a:schemeClr val="tx1"/>
                </a:solidFill>
                <a:latin typeface="+mn-lt"/>
                <a:ea typeface="+mn-ea"/>
                <a:cs typeface="+mn-cs"/>
              </a:rPr>
              <a:t>nodi’r</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weledigaeth</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sef</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codi</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nifer</a:t>
            </a:r>
            <a:r>
              <a:rPr lang="en-GB" sz="1200" b="1" i="0" u="none" strike="noStrike" kern="1200" baseline="0" dirty="0" smtClean="0">
                <a:solidFill>
                  <a:schemeClr val="tx1"/>
                </a:solidFill>
                <a:latin typeface="+mn-lt"/>
                <a:ea typeface="+mn-ea"/>
                <a:cs typeface="+mn-cs"/>
              </a:rPr>
              <a:t> y </a:t>
            </a:r>
            <a:r>
              <a:rPr lang="en-GB" sz="1200" b="1" i="0" u="none" strike="noStrike" kern="1200" baseline="0" dirty="0" err="1" smtClean="0">
                <a:solidFill>
                  <a:schemeClr val="tx1"/>
                </a:solidFill>
                <a:latin typeface="+mn-lt"/>
                <a:ea typeface="+mn-ea"/>
                <a:cs typeface="+mn-cs"/>
              </a:rPr>
              <a:t>bobl</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sy’n</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siarad</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yr</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iaith</a:t>
            </a:r>
            <a:r>
              <a:rPr lang="en-GB" sz="1200" b="1" i="0" u="none" strike="noStrike" kern="1200" baseline="0" dirty="0" smtClean="0">
                <a:solidFill>
                  <a:schemeClr val="tx1"/>
                </a:solidFill>
                <a:latin typeface="+mn-lt"/>
                <a:ea typeface="+mn-ea"/>
                <a:cs typeface="+mn-cs"/>
              </a:rPr>
              <a:t> ac </a:t>
            </a:r>
            <a:r>
              <a:rPr lang="en-GB" sz="1200" b="1" i="0" u="none" strike="noStrike" kern="1200" baseline="0" dirty="0" err="1" smtClean="0">
                <a:solidFill>
                  <a:schemeClr val="tx1"/>
                </a:solidFill>
                <a:latin typeface="+mn-lt"/>
                <a:ea typeface="+mn-ea"/>
                <a:cs typeface="+mn-cs"/>
              </a:rPr>
              <a:t>sy’n</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ei</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defnyddio</a:t>
            </a:r>
            <a:r>
              <a:rPr lang="en-GB" sz="1200" b="1" i="0" u="none" strike="noStrike" kern="1200" baseline="0" dirty="0" smtClean="0">
                <a:solidFill>
                  <a:schemeClr val="tx1"/>
                </a:solidFill>
                <a:latin typeface="+mn-lt"/>
                <a:ea typeface="+mn-ea"/>
                <a:cs typeface="+mn-cs"/>
              </a:rPr>
              <a:t> a </a:t>
            </a:r>
            <a:r>
              <a:rPr lang="en-GB" sz="1200" b="1" i="0" u="none" strike="noStrike" kern="1200" baseline="0" dirty="0" err="1" smtClean="0">
                <a:solidFill>
                  <a:schemeClr val="tx1"/>
                </a:solidFill>
                <a:latin typeface="+mn-lt"/>
                <a:ea typeface="+mn-ea"/>
                <a:cs typeface="+mn-cs"/>
              </a:rPr>
              <a:t>sicrhau</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cynnydd</a:t>
            </a:r>
            <a:r>
              <a:rPr lang="en-GB" sz="1200" b="1" i="0" u="none" strike="noStrike" kern="1200" baseline="0" dirty="0" smtClean="0">
                <a:solidFill>
                  <a:schemeClr val="tx1"/>
                </a:solidFill>
                <a:latin typeface="+mn-lt"/>
                <a:ea typeface="+mn-ea"/>
                <a:cs typeface="+mn-cs"/>
              </a:rPr>
              <a:t> yn </a:t>
            </a:r>
            <a:r>
              <a:rPr lang="en-GB" sz="1200" b="1" i="0" u="none" strike="noStrike" kern="1200" baseline="0" dirty="0" err="1" smtClean="0">
                <a:solidFill>
                  <a:schemeClr val="tx1"/>
                </a:solidFill>
                <a:latin typeface="+mn-lt"/>
                <a:ea typeface="+mn-ea"/>
                <a:cs typeface="+mn-cs"/>
              </a:rPr>
              <a:t>hyder</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pobl</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a’u</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rhuglder</a:t>
            </a:r>
            <a:r>
              <a:rPr lang="en-GB" sz="1200" b="1" i="0" u="none" strike="noStrike" kern="1200" baseline="0" dirty="0" smtClean="0">
                <a:solidFill>
                  <a:schemeClr val="tx1"/>
                </a:solidFill>
                <a:latin typeface="+mn-lt"/>
                <a:ea typeface="+mn-ea"/>
                <a:cs typeface="+mn-cs"/>
              </a:rPr>
              <a:t> yn </a:t>
            </a:r>
            <a:r>
              <a:rPr lang="en-GB" sz="1200" b="1" i="0" u="none" strike="noStrike" kern="1200" baseline="0" dirty="0" err="1" smtClean="0">
                <a:solidFill>
                  <a:schemeClr val="tx1"/>
                </a:solidFill>
                <a:latin typeface="+mn-lt"/>
                <a:ea typeface="+mn-ea"/>
                <a:cs typeface="+mn-cs"/>
              </a:rPr>
              <a:t>yr</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iaith</a:t>
            </a:r>
            <a:r>
              <a:rPr lang="en-GB" sz="1200" b="1" i="0" u="none" strike="noStrike" kern="1200" baseline="0" dirty="0" smtClean="0">
                <a:solidFill>
                  <a:schemeClr val="tx1"/>
                </a:solidFill>
                <a:latin typeface="+mn-lt"/>
                <a:ea typeface="+mn-ea"/>
                <a:cs typeface="+mn-cs"/>
              </a:rPr>
              <a:t>.</a:t>
            </a:r>
          </a:p>
          <a:p>
            <a:endParaRPr lang="en-GB" sz="1200" b="0" i="0" u="none" strike="noStrike" kern="1200" baseline="0" dirty="0" smtClean="0">
              <a:solidFill>
                <a:schemeClr val="tx1"/>
              </a:solidFill>
              <a:latin typeface="+mn-lt"/>
              <a:ea typeface="+mn-ea"/>
              <a:cs typeface="+mn-cs"/>
            </a:endParaRP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err="1" smtClean="0">
                <a:solidFill>
                  <a:schemeClr val="tx1"/>
                </a:solidFill>
                <a:latin typeface="+mn-lt"/>
                <a:ea typeface="+mn-ea"/>
                <a:cs typeface="+mn-cs"/>
              </a:rPr>
              <a:t>Mae’r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Strategaeth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Addysg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Cyfrwng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Cymraeg</a:t>
            </a:r>
            <a:r>
              <a:rPr lang="en-GB" sz="1200" b="0" i="0" u="none" strike="noStrike" kern="1200" baseline="0" dirty="0" smtClean="0">
                <a:solidFill>
                  <a:schemeClr val="tx1"/>
                </a:solidFill>
                <a:latin typeface="+mn-lt"/>
                <a:ea typeface="+mn-ea"/>
                <a:cs typeface="+mn-cs"/>
              </a:rPr>
              <a:t> a </a:t>
            </a:r>
            <a:r>
              <a:rPr lang="en-GB" sz="1200" b="0" i="0" u="none" strike="noStrike" kern="1200" baseline="0" dirty="0" err="1" smtClean="0">
                <a:solidFill>
                  <a:schemeClr val="tx1"/>
                </a:solidFill>
                <a:latin typeface="+mn-lt"/>
                <a:ea typeface="+mn-ea"/>
                <a:cs typeface="+mn-cs"/>
              </a:rPr>
              <a:t>oedd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eisoes</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wedi’i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chyhoeddi</a:t>
            </a:r>
            <a:r>
              <a:rPr lang="en-GB" sz="1200" b="0" i="0" u="none" strike="noStrike" kern="1200" baseline="0" dirty="0" smtClean="0">
                <a:solidFill>
                  <a:schemeClr val="tx1"/>
                </a:solidFill>
                <a:latin typeface="+mn-lt"/>
                <a:ea typeface="+mn-ea"/>
                <a:cs typeface="+mn-cs"/>
              </a:rPr>
              <a:t> yn 2010 yn </a:t>
            </a:r>
            <a:r>
              <a:rPr lang="en-GB" sz="1200" b="0" i="0" u="none" strike="noStrike" kern="1200" baseline="0" dirty="0" err="1" smtClean="0">
                <a:solidFill>
                  <a:schemeClr val="tx1"/>
                </a:solidFill>
                <a:latin typeface="+mn-lt"/>
                <a:ea typeface="+mn-ea"/>
                <a:cs typeface="+mn-cs"/>
              </a:rPr>
              <a:t>cyfrannu</a:t>
            </a:r>
            <a:r>
              <a:rPr lang="en-GB" sz="1200" b="0" i="0" u="none" strike="noStrike" kern="1200" baseline="0" dirty="0" smtClean="0">
                <a:solidFill>
                  <a:schemeClr val="tx1"/>
                </a:solidFill>
                <a:latin typeface="+mn-lt"/>
                <a:ea typeface="+mn-ea"/>
                <a:cs typeface="+mn-cs"/>
              </a:rPr>
              <a:t> at </a:t>
            </a:r>
            <a:r>
              <a:rPr lang="en-GB" sz="1200" b="0" i="0" u="none" strike="noStrike" kern="1200" baseline="0" dirty="0" err="1" smtClean="0">
                <a:solidFill>
                  <a:schemeClr val="tx1"/>
                </a:solidFill>
                <a:latin typeface="+mn-lt"/>
                <a:ea typeface="+mn-ea"/>
                <a:cs typeface="+mn-cs"/>
              </a:rPr>
              <a:t>wireddu</a:t>
            </a:r>
            <a:r>
              <a:rPr lang="en-GB" sz="1200" b="0" i="0" u="none" strike="noStrike" kern="1200" baseline="0" dirty="0" smtClean="0">
                <a:solidFill>
                  <a:schemeClr val="tx1"/>
                </a:solidFill>
                <a:latin typeface="+mn-lt"/>
                <a:ea typeface="+mn-ea"/>
                <a:cs typeface="+mn-cs"/>
              </a:rPr>
              <a:t> </a:t>
            </a:r>
            <a:r>
              <a:rPr lang="en-GB" sz="1200" b="0" i="1" u="none" strike="noStrike" kern="1200" baseline="0" dirty="0" err="1" smtClean="0">
                <a:solidFill>
                  <a:schemeClr val="tx1"/>
                </a:solidFill>
                <a:latin typeface="+mn-lt"/>
                <a:ea typeface="+mn-ea"/>
                <a:cs typeface="+mn-cs"/>
              </a:rPr>
              <a:t>Iaith</a:t>
            </a:r>
            <a:r>
              <a:rPr lang="en-GB" sz="1200" b="0" i="1" u="none" strike="noStrike" kern="1200" baseline="0" dirty="0" smtClean="0">
                <a:solidFill>
                  <a:schemeClr val="tx1"/>
                </a:solidFill>
                <a:latin typeface="+mn-lt"/>
                <a:ea typeface="+mn-ea"/>
                <a:cs typeface="+mn-cs"/>
              </a:rPr>
              <a:t> </a:t>
            </a:r>
            <a:r>
              <a:rPr lang="en-GB" sz="1200" b="0" i="1" u="none" strike="noStrike" kern="1200" baseline="0" dirty="0" err="1" smtClean="0">
                <a:solidFill>
                  <a:schemeClr val="tx1"/>
                </a:solidFill>
                <a:latin typeface="+mn-lt"/>
                <a:ea typeface="+mn-ea"/>
                <a:cs typeface="+mn-cs"/>
              </a:rPr>
              <a:t>Fyw</a:t>
            </a:r>
            <a:r>
              <a:rPr lang="en-GB" sz="1200" b="0" i="1" u="none" strike="noStrike" kern="1200" baseline="0" dirty="0" smtClean="0">
                <a:solidFill>
                  <a:schemeClr val="tx1"/>
                </a:solidFill>
                <a:latin typeface="+mn-lt"/>
                <a:ea typeface="+mn-ea"/>
                <a:cs typeface="+mn-cs"/>
              </a:rPr>
              <a:t>: </a:t>
            </a:r>
            <a:r>
              <a:rPr lang="en-GB" sz="1200" b="0" i="1" u="none" strike="noStrike" kern="1200" baseline="0" dirty="0" err="1" smtClean="0">
                <a:solidFill>
                  <a:schemeClr val="tx1"/>
                </a:solidFill>
                <a:latin typeface="+mn-lt"/>
                <a:ea typeface="+mn-ea"/>
                <a:cs typeface="+mn-cs"/>
              </a:rPr>
              <a:t>Iaith</a:t>
            </a:r>
            <a:r>
              <a:rPr lang="en-GB" sz="1200" b="0" i="1" u="none" strike="noStrike" kern="1200" baseline="0" dirty="0" smtClean="0">
                <a:solidFill>
                  <a:schemeClr val="tx1"/>
                </a:solidFill>
                <a:latin typeface="+mn-lt"/>
                <a:ea typeface="+mn-ea"/>
                <a:cs typeface="+mn-cs"/>
              </a:rPr>
              <a:t> </a:t>
            </a:r>
            <a:r>
              <a:rPr lang="en-GB" sz="1200" b="0" i="1" u="none" strike="noStrike" kern="1200" baseline="0" dirty="0" err="1" smtClean="0">
                <a:solidFill>
                  <a:schemeClr val="tx1"/>
                </a:solidFill>
                <a:latin typeface="+mn-lt"/>
                <a:ea typeface="+mn-ea"/>
                <a:cs typeface="+mn-cs"/>
              </a:rPr>
              <a:t>Byw</a:t>
            </a:r>
            <a:r>
              <a:rPr lang="en-GB" sz="1200" b="0" i="1"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gyda</a:t>
            </a:r>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err="1" smtClean="0">
                <a:solidFill>
                  <a:schemeClr val="tx1"/>
                </a:solidFill>
                <a:latin typeface="+mn-lt"/>
                <a:ea typeface="+mn-ea"/>
                <a:cs typeface="+mn-cs"/>
              </a:rPr>
              <a:t>nifer</a:t>
            </a:r>
            <a:r>
              <a:rPr lang="en-GB" sz="1200" b="0" i="0" u="none" strike="noStrike" kern="1200" baseline="0" dirty="0" smtClean="0">
                <a:solidFill>
                  <a:schemeClr val="tx1"/>
                </a:solidFill>
                <a:latin typeface="+mn-lt"/>
                <a:ea typeface="+mn-ea"/>
                <a:cs typeface="+mn-cs"/>
              </a:rPr>
              <a:t> o </a:t>
            </a:r>
            <a:r>
              <a:rPr lang="en-GB" sz="1200" b="0" i="0" u="none" strike="noStrike" kern="1200" baseline="0" dirty="0" err="1" smtClean="0">
                <a:solidFill>
                  <a:schemeClr val="tx1"/>
                </a:solidFill>
                <a:latin typeface="+mn-lt"/>
                <a:ea typeface="+mn-ea"/>
                <a:cs typeface="+mn-cs"/>
              </a:rPr>
              <a:t>amcanion</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ddwy</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Strategaeth</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plethu</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benodol</a:t>
            </a:r>
            <a:r>
              <a:rPr lang="en-GB" sz="1200" b="0" i="0" u="none" strike="noStrike" kern="1200" baseline="0" dirty="0" smtClean="0">
                <a:solidFill>
                  <a:schemeClr val="tx1"/>
                </a:solidFill>
                <a:latin typeface="+mn-lt"/>
                <a:ea typeface="+mn-ea"/>
                <a:cs typeface="+mn-cs"/>
              </a:rPr>
              <a:t>:</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Nod </a:t>
            </a:r>
            <a:r>
              <a:rPr lang="en-GB" sz="1200" b="1" i="0" u="none" strike="noStrike" kern="1200" baseline="0" dirty="0" err="1" smtClean="0">
                <a:solidFill>
                  <a:schemeClr val="tx1"/>
                </a:solidFill>
                <a:latin typeface="+mn-lt"/>
                <a:ea typeface="+mn-ea"/>
                <a:cs typeface="+mn-cs"/>
              </a:rPr>
              <a:t>strategol</a:t>
            </a:r>
            <a:r>
              <a:rPr lang="en-GB" sz="1200" b="1" i="0" u="none" strike="noStrike" kern="1200" baseline="0" dirty="0" smtClean="0">
                <a:solidFill>
                  <a:schemeClr val="tx1"/>
                </a:solidFill>
                <a:latin typeface="+mn-lt"/>
                <a:ea typeface="+mn-ea"/>
                <a:cs typeface="+mn-cs"/>
              </a:rPr>
              <a:t> 3: </a:t>
            </a:r>
            <a:r>
              <a:rPr lang="en-GB" sz="1200" b="0" i="0" u="none" strike="noStrike" kern="1200" baseline="0" dirty="0" err="1" smtClean="0">
                <a:solidFill>
                  <a:schemeClr val="tx1"/>
                </a:solidFill>
                <a:latin typeface="+mn-lt"/>
                <a:ea typeface="+mn-ea"/>
                <a:cs typeface="+mn-cs"/>
              </a:rPr>
              <a:t>Sicrhau</a:t>
            </a:r>
            <a:r>
              <a:rPr lang="en-GB" sz="1200" b="0" i="0" u="none" strike="noStrike" kern="1200" baseline="0" dirty="0" smtClean="0">
                <a:solidFill>
                  <a:schemeClr val="tx1"/>
                </a:solidFill>
                <a:latin typeface="+mn-lt"/>
                <a:ea typeface="+mn-ea"/>
                <a:cs typeface="+mn-cs"/>
              </a:rPr>
              <a:t> bod pob </a:t>
            </a:r>
            <a:r>
              <a:rPr lang="en-GB" sz="1200" b="0" i="0" u="none" strike="noStrike" kern="1200" baseline="0" dirty="0" err="1" smtClean="0">
                <a:solidFill>
                  <a:schemeClr val="tx1"/>
                </a:solidFill>
                <a:latin typeface="+mn-lt"/>
                <a:ea typeface="+mn-ea"/>
                <a:cs typeface="+mn-cs"/>
              </a:rPr>
              <a:t>dysgwr</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datblygu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ei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sgiliau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iaith</a:t>
            </a:r>
            <a:r>
              <a:rPr lang="en-GB" sz="1200" b="0" i="0" u="none" strike="noStrike" kern="1200" baseline="0" dirty="0" smtClean="0">
                <a:solidFill>
                  <a:schemeClr val="tx1"/>
                </a:solidFill>
                <a:latin typeface="+mn-lt"/>
                <a:ea typeface="+mn-ea"/>
                <a:cs typeface="+mn-cs"/>
              </a:rPr>
              <a:t> yn y </a:t>
            </a:r>
            <a:r>
              <a:rPr lang="en-GB" sz="1200" b="0" i="0" u="none" strike="noStrike" kern="1200" baseline="0" dirty="0" err="1" smtClean="0">
                <a:solidFill>
                  <a:schemeClr val="tx1"/>
                </a:solidFill>
                <a:latin typeface="+mn-lt"/>
                <a:ea typeface="+mn-ea"/>
                <a:cs typeface="+mn-cs"/>
              </a:rPr>
              <a:t>Gymraeg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i’w</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botensial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llawn</a:t>
            </a:r>
            <a:r>
              <a:rPr lang="en-GB" sz="1200" b="0" i="0" u="none" strike="noStrike" kern="1200" baseline="0" dirty="0" smtClean="0">
                <a:solidFill>
                  <a:schemeClr val="tx1"/>
                </a:solidFill>
                <a:latin typeface="+mn-lt"/>
                <a:ea typeface="+mn-ea"/>
                <a:cs typeface="+mn-cs"/>
              </a:rPr>
              <a:t> ac </a:t>
            </a:r>
            <a:r>
              <a:rPr lang="en-GB" sz="1200" b="0" i="0" u="none" strike="noStrike" kern="1200" baseline="0" dirty="0" err="1" smtClean="0">
                <a:solidFill>
                  <a:schemeClr val="tx1"/>
                </a:solidFill>
                <a:latin typeface="+mn-lt"/>
                <a:ea typeface="+mn-ea"/>
                <a:cs typeface="+mn-cs"/>
              </a:rPr>
              <a:t>annog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dilyniant</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ieithyddol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cadarn</a:t>
            </a:r>
            <a:r>
              <a:rPr lang="en-GB" sz="1200" b="0" i="0" u="none" strike="noStrike" kern="1200" baseline="0" dirty="0" smtClean="0">
                <a:solidFill>
                  <a:schemeClr val="tx1"/>
                </a:solidFill>
                <a:latin typeface="+mn-lt"/>
                <a:ea typeface="+mn-ea"/>
                <a:cs typeface="+mn-cs"/>
              </a:rPr>
              <a:t> o un</a:t>
            </a:r>
          </a:p>
          <a:p>
            <a:r>
              <a:rPr lang="en-GB" sz="1200" b="0" i="0" u="none" strike="noStrike" kern="1200" baseline="0" dirty="0" err="1" smtClean="0">
                <a:solidFill>
                  <a:schemeClr val="tx1"/>
                </a:solidFill>
                <a:latin typeface="+mn-lt"/>
                <a:ea typeface="+mn-ea"/>
                <a:cs typeface="+mn-cs"/>
              </a:rPr>
              <a:t>cyfnod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addysg</a:t>
            </a:r>
            <a:r>
              <a:rPr lang="en-GB" sz="1200" b="0" i="0" u="none" strike="noStrike" kern="1200" baseline="0" dirty="0" smtClean="0">
                <a:solidFill>
                  <a:schemeClr val="tx1"/>
                </a:solidFill>
                <a:latin typeface="+mn-lt"/>
                <a:ea typeface="+mn-ea"/>
                <a:cs typeface="+mn-cs"/>
              </a:rPr>
              <a:t> a </a:t>
            </a:r>
            <a:r>
              <a:rPr lang="en-GB" sz="1200" b="0" i="0" u="none" strike="noStrike" kern="1200" baseline="0" dirty="0" err="1" smtClean="0">
                <a:solidFill>
                  <a:schemeClr val="tx1"/>
                </a:solidFill>
                <a:latin typeface="+mn-lt"/>
                <a:ea typeface="+mn-ea"/>
                <a:cs typeface="+mn-cs"/>
              </a:rPr>
              <a:t>hyfforddiant</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nesaf</a:t>
            </a:r>
            <a:r>
              <a:rPr lang="en-GB" sz="1200" b="0" i="0" u="none" strike="noStrike" kern="1200" baseline="0" dirty="0" smtClean="0">
                <a:solidFill>
                  <a:schemeClr val="tx1"/>
                </a:solidFill>
                <a:latin typeface="+mn-lt"/>
                <a:ea typeface="+mn-ea"/>
                <a:cs typeface="+mn-cs"/>
              </a:rPr>
              <a:t>;</a:t>
            </a:r>
          </a:p>
          <a:p>
            <a:endParaRPr lang="en-GB" sz="1200" b="1"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Nod </a:t>
            </a:r>
            <a:r>
              <a:rPr lang="en-GB" sz="1200" b="1" i="0" u="none" strike="noStrike" kern="1200" baseline="0" dirty="0" err="1" smtClean="0">
                <a:solidFill>
                  <a:schemeClr val="tx1"/>
                </a:solidFill>
                <a:latin typeface="+mn-lt"/>
                <a:ea typeface="+mn-ea"/>
                <a:cs typeface="+mn-cs"/>
              </a:rPr>
              <a:t>strategol</a:t>
            </a:r>
            <a:r>
              <a:rPr lang="en-GB" sz="1200" b="1" i="0" u="none" strike="noStrike" kern="1200" baseline="0" dirty="0" smtClean="0">
                <a:solidFill>
                  <a:schemeClr val="tx1"/>
                </a:solidFill>
                <a:latin typeface="+mn-lt"/>
                <a:ea typeface="+mn-ea"/>
                <a:cs typeface="+mn-cs"/>
              </a:rPr>
              <a:t> 4: </a:t>
            </a:r>
            <a:r>
              <a:rPr lang="en-GB" sz="1200" b="0" i="0" u="none" strike="noStrike" kern="1200" baseline="0" dirty="0" err="1" smtClean="0">
                <a:solidFill>
                  <a:schemeClr val="tx1"/>
                </a:solidFill>
                <a:latin typeface="+mn-lt"/>
                <a:ea typeface="+mn-ea"/>
                <a:cs typeface="+mn-cs"/>
              </a:rPr>
              <a:t>Sicrhau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gweithlu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addysg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cyfrwng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Cymraeg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wedi’i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gynllunio</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sy’n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darparu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nifer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ddigonol</a:t>
            </a:r>
            <a:r>
              <a:rPr lang="en-GB" sz="1200" b="0" i="0" u="none" strike="noStrike" kern="1200" baseline="0" dirty="0" smtClean="0">
                <a:solidFill>
                  <a:schemeClr val="tx1"/>
                </a:solidFill>
                <a:latin typeface="+mn-lt"/>
                <a:ea typeface="+mn-ea"/>
                <a:cs typeface="+mn-cs"/>
              </a:rPr>
              <a:t> o </a:t>
            </a:r>
            <a:r>
              <a:rPr lang="en-GB" sz="1200" b="0" i="0" u="none" strike="noStrike" kern="1200" baseline="0" dirty="0" err="1" smtClean="0">
                <a:solidFill>
                  <a:schemeClr val="tx1"/>
                </a:solidFill>
                <a:latin typeface="+mn-lt"/>
                <a:ea typeface="+mn-ea"/>
                <a:cs typeface="+mn-cs"/>
              </a:rPr>
              <a:t>ymarferwyr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gyfer</a:t>
            </a:r>
            <a:r>
              <a:rPr lang="en-GB" sz="1200" b="0" i="0" u="none" strike="noStrike" kern="1200" baseline="0" dirty="0" smtClean="0">
                <a:solidFill>
                  <a:schemeClr val="tx1"/>
                </a:solidFill>
                <a:latin typeface="+mn-lt"/>
                <a:ea typeface="+mn-ea"/>
                <a:cs typeface="+mn-cs"/>
              </a:rPr>
              <a:t> pob </a:t>
            </a:r>
            <a:r>
              <a:rPr lang="en-GB" sz="1200" b="0" i="0" u="none" strike="noStrike" kern="1200" baseline="0" dirty="0" err="1" smtClean="0">
                <a:solidFill>
                  <a:schemeClr val="tx1"/>
                </a:solidFill>
                <a:latin typeface="+mn-lt"/>
                <a:ea typeface="+mn-ea"/>
                <a:cs typeface="+mn-cs"/>
              </a:rPr>
              <a:t>cyfnod</a:t>
            </a:r>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err="1" smtClean="0">
                <a:solidFill>
                  <a:schemeClr val="tx1"/>
                </a:solidFill>
                <a:latin typeface="+mn-lt"/>
                <a:ea typeface="+mn-ea"/>
                <a:cs typeface="+mn-cs"/>
              </a:rPr>
              <a:t>addysg</a:t>
            </a:r>
            <a:r>
              <a:rPr lang="en-GB" sz="1200" b="0" i="0" u="none" strike="noStrike" kern="1200" baseline="0" dirty="0" smtClean="0">
                <a:solidFill>
                  <a:schemeClr val="tx1"/>
                </a:solidFill>
                <a:latin typeface="+mn-lt"/>
                <a:ea typeface="+mn-ea"/>
                <a:cs typeface="+mn-cs"/>
              </a:rPr>
              <a:t> a </a:t>
            </a:r>
            <a:r>
              <a:rPr lang="en-GB" sz="1200" b="0" i="0" u="none" strike="noStrike" kern="1200" baseline="0" dirty="0" err="1" smtClean="0">
                <a:solidFill>
                  <a:schemeClr val="tx1"/>
                </a:solidFill>
                <a:latin typeface="+mn-lt"/>
                <a:ea typeface="+mn-ea"/>
                <a:cs typeface="+mn-cs"/>
              </a:rPr>
              <a:t>hyfforddiant</a:t>
            </a:r>
            <a:r>
              <a:rPr lang="en-GB" sz="1200" b="0" i="0" u="none" strike="noStrike" kern="1200" baseline="0" dirty="0" smtClean="0">
                <a:solidFill>
                  <a:schemeClr val="tx1"/>
                </a:solidFill>
                <a:latin typeface="+mn-lt"/>
                <a:ea typeface="+mn-ea"/>
                <a:cs typeface="+mn-cs"/>
              </a:rPr>
              <a:t>, ac </a:t>
            </a:r>
            <a:r>
              <a:rPr lang="en-GB" sz="1200" b="0" i="0" u="none" strike="noStrike" kern="1200" baseline="0" dirty="0" err="1" smtClean="0">
                <a:solidFill>
                  <a:schemeClr val="tx1"/>
                </a:solidFill>
                <a:latin typeface="+mn-lt"/>
                <a:ea typeface="+mn-ea"/>
                <a:cs typeface="+mn-cs"/>
              </a:rPr>
              <a:t>sy’n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meddu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sgiliau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iaith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uchel</a:t>
            </a:r>
            <a:r>
              <a:rPr lang="en-GB" sz="1200" b="0" i="0" u="none" strike="noStrike" kern="1200" baseline="0" dirty="0" smtClean="0">
                <a:solidFill>
                  <a:schemeClr val="tx1"/>
                </a:solidFill>
                <a:latin typeface="+mn-lt"/>
                <a:ea typeface="+mn-ea"/>
                <a:cs typeface="+mn-cs"/>
              </a:rPr>
              <a:t> yn y </a:t>
            </a:r>
            <a:r>
              <a:rPr lang="en-GB" sz="1200" b="0" i="0" u="none" strike="noStrike" kern="1200" baseline="0" dirty="0" err="1" smtClean="0">
                <a:solidFill>
                  <a:schemeClr val="tx1"/>
                </a:solidFill>
                <a:latin typeface="+mn-lt"/>
                <a:ea typeface="+mn-ea"/>
                <a:cs typeface="+mn-cs"/>
              </a:rPr>
              <a:t>Gymraeg</a:t>
            </a:r>
            <a:r>
              <a:rPr lang="en-GB" sz="1200" b="0" i="0" u="none" strike="noStrike" kern="1200" baseline="0" dirty="0" smtClean="0">
                <a:solidFill>
                  <a:schemeClr val="tx1"/>
                </a:solidFill>
                <a:latin typeface="+mn-lt"/>
                <a:ea typeface="+mn-ea"/>
                <a:cs typeface="+mn-cs"/>
              </a:rPr>
              <a:t> a </a:t>
            </a:r>
            <a:r>
              <a:rPr lang="en-GB" sz="1200" b="0" i="0" u="none" strike="noStrike" kern="1200" baseline="0" dirty="0" err="1" smtClean="0">
                <a:solidFill>
                  <a:schemeClr val="tx1"/>
                </a:solidFill>
                <a:latin typeface="+mn-lt"/>
                <a:ea typeface="+mn-ea"/>
                <a:cs typeface="+mn-cs"/>
              </a:rPr>
              <a:t>chymhwysedd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mewn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methodolegau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addysgu</a:t>
            </a:r>
            <a:r>
              <a:rPr lang="en-GB" sz="1200" b="0" i="0" u="none" strike="noStrike" kern="1200" baseline="0" dirty="0" smtClean="0">
                <a:solidFill>
                  <a:schemeClr val="tx1"/>
                </a:solidFill>
                <a:latin typeface="+mn-lt"/>
                <a:ea typeface="+mn-ea"/>
                <a:cs typeface="+mn-cs"/>
              </a:rPr>
              <a:t>;</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Nod </a:t>
            </a:r>
            <a:r>
              <a:rPr lang="en-GB" sz="1200" b="1" i="0" u="none" strike="noStrike" kern="1200" baseline="0" dirty="0" err="1" smtClean="0">
                <a:solidFill>
                  <a:schemeClr val="tx1"/>
                </a:solidFill>
                <a:latin typeface="+mn-lt"/>
                <a:ea typeface="+mn-ea"/>
                <a:cs typeface="+mn-cs"/>
              </a:rPr>
              <a:t>strategol</a:t>
            </a:r>
            <a:r>
              <a:rPr lang="en-GB" sz="1200" b="1" i="0" u="none" strike="noStrike" kern="1200" baseline="0" dirty="0" smtClean="0">
                <a:solidFill>
                  <a:schemeClr val="tx1"/>
                </a:solidFill>
                <a:latin typeface="+mn-lt"/>
                <a:ea typeface="+mn-ea"/>
                <a:cs typeface="+mn-cs"/>
              </a:rPr>
              <a:t> 5</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Gwella’r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dulliau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cymorth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canolog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gyfer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addysg</a:t>
            </a:r>
            <a:r>
              <a:rPr lang="en-GB" sz="1200" b="0" i="0" u="none" strike="noStrike" kern="1200" baseline="0" dirty="0" smtClean="0">
                <a:solidFill>
                  <a:schemeClr val="tx1"/>
                </a:solidFill>
                <a:latin typeface="+mn-lt"/>
                <a:ea typeface="+mn-ea"/>
                <a:cs typeface="+mn-cs"/>
              </a:rPr>
              <a:t> a </a:t>
            </a:r>
            <a:r>
              <a:rPr lang="en-GB" sz="1200" b="0" i="0" u="none" strike="noStrike" kern="1200" baseline="0" dirty="0" err="1" smtClean="0">
                <a:solidFill>
                  <a:schemeClr val="tx1"/>
                </a:solidFill>
                <a:latin typeface="+mn-lt"/>
                <a:ea typeface="+mn-ea"/>
                <a:cs typeface="+mn-cs"/>
              </a:rPr>
              <a:t>hyfforddiant</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cyfrwng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Cymraeg</a:t>
            </a:r>
            <a:r>
              <a:rPr lang="en-GB" sz="1200" b="0" i="0" u="none" strike="noStrike" kern="1200" baseline="0" dirty="0" smtClean="0">
                <a:solidFill>
                  <a:schemeClr val="tx1"/>
                </a:solidFill>
                <a:latin typeface="+mn-lt"/>
                <a:ea typeface="+mn-ea"/>
                <a:cs typeface="+mn-cs"/>
              </a:rPr>
              <a:t>.. (Hyperlink for report included on slide)</a:t>
            </a:r>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t>9</a:t>
            </a:fld>
            <a:endParaRPr lang="en-GB"/>
          </a:p>
        </p:txBody>
      </p:sp>
    </p:spTree>
    <p:extLst>
      <p:ext uri="{BB962C8B-B14F-4D97-AF65-F5344CB8AC3E}">
        <p14:creationId xmlns:p14="http://schemas.microsoft.com/office/powerpoint/2010/main" val="31522017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err="1" smtClean="0">
                <a:solidFill>
                  <a:schemeClr val="tx1"/>
                </a:solidFill>
                <a:latin typeface="+mn-lt"/>
                <a:ea typeface="+mn-ea"/>
                <a:cs typeface="+mn-cs"/>
              </a:rPr>
              <a:t>Dyma’r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tro</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cyntaf</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Grŵp</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allanol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annibynnol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gael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ei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sefydlu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ystyried</a:t>
            </a:r>
            <a:r>
              <a:rPr lang="en-GB" sz="1200" b="0" i="0" u="none" strike="noStrike" kern="1200" baseline="0" dirty="0" smtClean="0">
                <a:solidFill>
                  <a:schemeClr val="tx1"/>
                </a:solidFill>
                <a:latin typeface="+mn-lt"/>
                <a:ea typeface="+mn-ea"/>
                <a:cs typeface="+mn-cs"/>
              </a:rPr>
              <a:t> ac </a:t>
            </a:r>
            <a:r>
              <a:rPr lang="en-GB" sz="1200" b="0" i="0" u="none" strike="noStrike" kern="1200" baseline="0" dirty="0" err="1" smtClean="0">
                <a:solidFill>
                  <a:schemeClr val="tx1"/>
                </a:solidFill>
                <a:latin typeface="+mn-lt"/>
                <a:ea typeface="+mn-ea"/>
                <a:cs typeface="+mn-cs"/>
              </a:rPr>
              <a:t>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gynnig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argymhellion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sut</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wella</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safonau</a:t>
            </a:r>
            <a:r>
              <a:rPr lang="en-GB" sz="1200" b="0" i="0" u="none" strike="noStrike" kern="1200" baseline="0" dirty="0" smtClean="0">
                <a:solidFill>
                  <a:schemeClr val="tx1"/>
                </a:solidFill>
                <a:latin typeface="+mn-lt"/>
                <a:ea typeface="+mn-ea"/>
                <a:cs typeface="+mn-cs"/>
              </a:rPr>
              <a:t> o </a:t>
            </a:r>
            <a:r>
              <a:rPr lang="en-GB" sz="1200" b="0" i="0" u="none" strike="noStrike" kern="1200" baseline="0" dirty="0" err="1" smtClean="0">
                <a:solidFill>
                  <a:schemeClr val="tx1"/>
                </a:solidFill>
                <a:latin typeface="+mn-lt"/>
                <a:ea typeface="+mn-ea"/>
                <a:cs typeface="+mn-cs"/>
              </a:rPr>
              <a:t>fewn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addysg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Cymraeg</a:t>
            </a:r>
            <a:r>
              <a:rPr lang="en-GB" sz="1200" b="0" i="0" u="none" strike="noStrike" kern="1200" baseline="0" dirty="0" smtClean="0">
                <a:solidFill>
                  <a:schemeClr val="tx1"/>
                </a:solidFill>
                <a:latin typeface="+mn-lt"/>
                <a:ea typeface="+mn-ea"/>
                <a:cs typeface="+mn-cs"/>
              </a:rPr>
              <a:t> ail</a:t>
            </a:r>
          </a:p>
          <a:p>
            <a:r>
              <a:rPr lang="en-GB" sz="1200" b="0" i="0" u="none" strike="noStrike" kern="1200" baseline="0" dirty="0" err="1" smtClean="0">
                <a:solidFill>
                  <a:schemeClr val="tx1"/>
                </a:solidFill>
                <a:latin typeface="+mn-lt"/>
                <a:ea typeface="+mn-ea"/>
                <a:cs typeface="+mn-cs"/>
              </a:rPr>
              <a:t>iaith</a:t>
            </a:r>
            <a:r>
              <a:rPr lang="en-GB" sz="1200" b="0" i="0" u="none" strike="noStrike" kern="1200" baseline="0" dirty="0" smtClean="0">
                <a:solidFill>
                  <a:schemeClr val="tx1"/>
                </a:solidFill>
                <a:latin typeface="+mn-lt"/>
                <a:ea typeface="+mn-ea"/>
                <a:cs typeface="+mn-cs"/>
              </a:rPr>
              <a:t>.</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err="1" smtClean="0">
                <a:solidFill>
                  <a:schemeClr val="tx1"/>
                </a:solidFill>
                <a:latin typeface="+mn-lt"/>
                <a:ea typeface="+mn-ea"/>
                <a:cs typeface="+mn-cs"/>
              </a:rPr>
              <a:t>Pennwyd</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cylch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gorchwyl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gan</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Gweinidog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Addysg</a:t>
            </a:r>
            <a:r>
              <a:rPr lang="en-GB" sz="1200" b="0" i="0" u="none" strike="noStrike" kern="1200" baseline="0" dirty="0" smtClean="0">
                <a:solidFill>
                  <a:schemeClr val="tx1"/>
                </a:solidFill>
                <a:latin typeface="+mn-lt"/>
                <a:ea typeface="+mn-ea"/>
                <a:cs typeface="+mn-cs"/>
              </a:rPr>
              <a:t> a </a:t>
            </a:r>
            <a:r>
              <a:rPr lang="en-GB" sz="1200" b="0" i="0" u="none" strike="noStrike" kern="1200" baseline="0" dirty="0" err="1" smtClean="0">
                <a:solidFill>
                  <a:schemeClr val="tx1"/>
                </a:solidFill>
                <a:latin typeface="+mn-lt"/>
                <a:ea typeface="+mn-ea"/>
                <a:cs typeface="+mn-cs"/>
              </a:rPr>
              <a:t>Sgiliau</a:t>
            </a:r>
            <a:r>
              <a:rPr lang="en-GB" sz="1200" b="0" i="0" u="none" strike="noStrike" kern="1200" baseline="0" dirty="0" smtClean="0">
                <a:solidFill>
                  <a:schemeClr val="tx1"/>
                </a:solidFill>
                <a:latin typeface="+mn-lt"/>
                <a:ea typeface="+mn-ea"/>
                <a:cs typeface="+mn-cs"/>
              </a:rPr>
              <a:t>, ac yn </a:t>
            </a:r>
            <a:r>
              <a:rPr lang="en-GB" sz="1200" b="0" i="0" u="none" strike="noStrike" kern="1200" baseline="0" dirty="0" err="1" smtClean="0">
                <a:solidFill>
                  <a:schemeClr val="tx1"/>
                </a:solidFill>
                <a:latin typeface="+mn-lt"/>
                <a:ea typeface="+mn-ea"/>
                <a:cs typeface="+mn-cs"/>
              </a:rPr>
              <a:t>benodol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gofynnwyd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Grŵp</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ystyried</a:t>
            </a:r>
            <a:r>
              <a:rPr lang="en-GB" sz="1200" b="0" i="0" u="none" strike="noStrike" kern="1200" baseline="0" dirty="0" smtClean="0">
                <a:solidFill>
                  <a:schemeClr val="tx1"/>
                </a:solidFill>
                <a:latin typeface="+mn-lt"/>
                <a:ea typeface="+mn-ea"/>
                <a:cs typeface="+mn-cs"/>
              </a:rPr>
              <a:t>::</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Bullet points included on slide (students to read in their own time)</a:t>
            </a:r>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t>10</a:t>
            </a:fld>
            <a:endParaRPr lang="en-GB"/>
          </a:p>
        </p:txBody>
      </p:sp>
    </p:spTree>
    <p:extLst>
      <p:ext uri="{BB962C8B-B14F-4D97-AF65-F5344CB8AC3E}">
        <p14:creationId xmlns:p14="http://schemas.microsoft.com/office/powerpoint/2010/main" val="38753112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err="1" smtClean="0">
                <a:solidFill>
                  <a:schemeClr val="tx1"/>
                </a:solidFill>
                <a:latin typeface="+mn-lt"/>
                <a:ea typeface="+mn-ea"/>
                <a:cs typeface="+mn-cs"/>
              </a:rPr>
              <a:t>Yng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nghyfarfod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cyntaf</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Grŵp</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Adolygu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cafwyd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trafodaeth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weledigaeth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holl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aelodau’r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Grŵp</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gyfer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Cymraeg</a:t>
            </a:r>
            <a:r>
              <a:rPr lang="en-GB" sz="1200" b="0" i="0" u="none" strike="noStrike" kern="1200" baseline="0" dirty="0" smtClean="0">
                <a:solidFill>
                  <a:schemeClr val="tx1"/>
                </a:solidFill>
                <a:latin typeface="+mn-lt"/>
                <a:ea typeface="+mn-ea"/>
                <a:cs typeface="+mn-cs"/>
              </a:rPr>
              <a:t> ail </a:t>
            </a:r>
            <a:r>
              <a:rPr lang="en-GB" sz="1200" b="0" i="0" u="none" strike="noStrike" kern="1200" baseline="0" dirty="0" err="1" smtClean="0">
                <a:solidFill>
                  <a:schemeClr val="tx1"/>
                </a:solidFill>
                <a:latin typeface="+mn-lt"/>
                <a:ea typeface="+mn-ea"/>
                <a:cs typeface="+mn-cs"/>
              </a:rPr>
              <a:t>iaith</a:t>
            </a:r>
            <a:r>
              <a:rPr lang="en-GB" sz="1200" b="0" i="0" u="none" strike="noStrike" kern="1200" baseline="0" dirty="0" smtClean="0">
                <a:solidFill>
                  <a:schemeClr val="tx1"/>
                </a:solidFill>
                <a:latin typeface="+mn-lt"/>
                <a:ea typeface="+mn-ea"/>
                <a:cs typeface="+mn-cs"/>
              </a:rPr>
              <a:t>.</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err="1" smtClean="0">
                <a:solidFill>
                  <a:schemeClr val="tx1"/>
                </a:solidFill>
                <a:latin typeface="+mn-lt"/>
                <a:ea typeface="+mn-ea"/>
                <a:cs typeface="+mn-cs"/>
              </a:rPr>
              <a:t>Cytunwyd</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mai’r</a:t>
            </a:r>
            <a:r>
              <a:rPr lang="en-GB" sz="1200" b="1" i="0" u="none" strike="noStrike" kern="1200" baseline="0" dirty="0" smtClean="0">
                <a:solidFill>
                  <a:schemeClr val="tx1"/>
                </a:solidFill>
                <a:latin typeface="+mn-lt"/>
                <a:ea typeface="+mn-ea"/>
                <a:cs typeface="+mn-cs"/>
              </a:rPr>
              <a:t> nod </a:t>
            </a:r>
            <a:r>
              <a:rPr lang="en-GB" sz="1200" b="1" i="0" u="none" strike="noStrike" kern="1200" baseline="0" dirty="0" err="1" smtClean="0">
                <a:solidFill>
                  <a:schemeClr val="tx1"/>
                </a:solidFill>
                <a:latin typeface="+mn-lt"/>
                <a:ea typeface="+mn-ea"/>
                <a:cs typeface="+mn-cs"/>
              </a:rPr>
              <a:t>tymor</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hir</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yw</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codi</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safonau</a:t>
            </a:r>
            <a:r>
              <a:rPr lang="en-GB" sz="1200" b="1" i="0" u="none" strike="noStrike" kern="1200" baseline="0" dirty="0" smtClean="0">
                <a:solidFill>
                  <a:schemeClr val="tx1"/>
                </a:solidFill>
                <a:latin typeface="+mn-lt"/>
                <a:ea typeface="+mn-ea"/>
                <a:cs typeface="+mn-cs"/>
              </a:rPr>
              <a:t> a </a:t>
            </a:r>
            <a:r>
              <a:rPr lang="en-GB" sz="1200" b="1" i="0" u="none" strike="noStrike" kern="1200" baseline="0" dirty="0" err="1" smtClean="0">
                <a:solidFill>
                  <a:schemeClr val="tx1"/>
                </a:solidFill>
                <a:latin typeface="+mn-lt"/>
                <a:ea typeface="+mn-ea"/>
                <a:cs typeface="+mn-cs"/>
              </a:rPr>
              <a:t>galluogi</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mwy</a:t>
            </a:r>
            <a:r>
              <a:rPr lang="en-GB" sz="1200" b="1" i="0" u="none" strike="noStrike" kern="1200" baseline="0" dirty="0" smtClean="0">
                <a:solidFill>
                  <a:schemeClr val="tx1"/>
                </a:solidFill>
                <a:latin typeface="+mn-lt"/>
                <a:ea typeface="+mn-ea"/>
                <a:cs typeface="+mn-cs"/>
              </a:rPr>
              <a:t> o </a:t>
            </a:r>
            <a:r>
              <a:rPr lang="en-GB" sz="1200" b="1" i="0" u="none" strike="noStrike" kern="1200" baseline="0" dirty="0" err="1" smtClean="0">
                <a:solidFill>
                  <a:schemeClr val="tx1"/>
                </a:solidFill>
                <a:latin typeface="+mn-lt"/>
                <a:ea typeface="+mn-ea"/>
                <a:cs typeface="+mn-cs"/>
              </a:rPr>
              <a:t>ddysgwyr</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i</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ddefnyddio’r</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Gymraeg</a:t>
            </a:r>
            <a:r>
              <a:rPr lang="en-GB" sz="1200" b="1" i="0" u="none" strike="noStrike" kern="1200" baseline="0" dirty="0" smtClean="0">
                <a:solidFill>
                  <a:schemeClr val="tx1"/>
                </a:solidFill>
                <a:latin typeface="+mn-lt"/>
                <a:ea typeface="+mn-ea"/>
                <a:cs typeface="+mn-cs"/>
              </a:rPr>
              <a:t> yn </a:t>
            </a:r>
            <a:r>
              <a:rPr lang="en-GB" sz="1200" b="1" i="0" u="none" strike="noStrike" kern="1200" baseline="0" dirty="0" err="1" smtClean="0">
                <a:solidFill>
                  <a:schemeClr val="tx1"/>
                </a:solidFill>
                <a:latin typeface="+mn-lt"/>
                <a:ea typeface="+mn-ea"/>
                <a:cs typeface="+mn-cs"/>
              </a:rPr>
              <a:t>eu</a:t>
            </a:r>
            <a:r>
              <a:rPr lang="en-GB" sz="1200" b="1" i="0" u="none" strike="noStrike" kern="1200" baseline="0" dirty="0" smtClean="0">
                <a:solidFill>
                  <a:schemeClr val="tx1"/>
                </a:solidFill>
                <a:latin typeface="+mn-lt"/>
                <a:ea typeface="+mn-ea"/>
                <a:cs typeface="+mn-cs"/>
              </a:rPr>
              <a:t> </a:t>
            </a:r>
            <a:r>
              <a:rPr lang="en-GB" sz="1200" b="1" i="0" u="none" strike="noStrike" kern="1200" baseline="0" dirty="0" err="1" smtClean="0">
                <a:solidFill>
                  <a:schemeClr val="tx1"/>
                </a:solidFill>
                <a:latin typeface="+mn-lt"/>
                <a:ea typeface="+mn-ea"/>
                <a:cs typeface="+mn-cs"/>
              </a:rPr>
              <a:t>gwaith</a:t>
            </a:r>
            <a:r>
              <a:rPr lang="en-GB" sz="1200" b="1" i="0" u="none" strike="noStrike" kern="1200" baseline="0" dirty="0" smtClean="0">
                <a:solidFill>
                  <a:schemeClr val="tx1"/>
                </a:solidFill>
                <a:latin typeface="+mn-lt"/>
                <a:ea typeface="+mn-ea"/>
                <a:cs typeface="+mn-cs"/>
              </a:rPr>
              <a:t> ac yn y </a:t>
            </a:r>
            <a:r>
              <a:rPr lang="en-GB" sz="1200" b="1" i="0" u="none" strike="noStrike" kern="1200" baseline="0" dirty="0" err="1" smtClean="0">
                <a:solidFill>
                  <a:schemeClr val="tx1"/>
                </a:solidFill>
                <a:latin typeface="+mn-lt"/>
                <a:ea typeface="+mn-ea"/>
                <a:cs typeface="+mn-cs"/>
              </a:rPr>
              <a:t>gymuned</a:t>
            </a:r>
            <a:r>
              <a:rPr lang="en-GB" sz="1200" b="1" i="0" u="none" strike="noStrike" kern="1200" baseline="0" dirty="0" smtClean="0">
                <a:solidFill>
                  <a:schemeClr val="tx1"/>
                </a:solidFill>
                <a:latin typeface="+mn-lt"/>
                <a:ea typeface="+mn-ea"/>
                <a:cs typeface="+mn-cs"/>
              </a:rPr>
              <a:t> yn y </a:t>
            </a:r>
            <a:r>
              <a:rPr lang="en-GB" sz="1200" b="1" i="0" u="none" strike="noStrike" kern="1200" baseline="0" dirty="0" err="1" smtClean="0">
                <a:solidFill>
                  <a:schemeClr val="tx1"/>
                </a:solidFill>
                <a:latin typeface="+mn-lt"/>
                <a:ea typeface="+mn-ea"/>
                <a:cs typeface="+mn-cs"/>
              </a:rPr>
              <a:t>dyfodol</a:t>
            </a:r>
            <a:r>
              <a:rPr lang="en-GB" sz="1200" b="0" i="0" u="none" strike="noStrike" kern="1200" baseline="0" dirty="0" smtClean="0">
                <a:solidFill>
                  <a:schemeClr val="tx1"/>
                </a:solidFill>
                <a:latin typeface="+mn-lt"/>
                <a:ea typeface="+mn-ea"/>
                <a:cs typeface="+mn-cs"/>
              </a:rPr>
              <a:t>.</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err="1" smtClean="0">
                <a:solidFill>
                  <a:schemeClr val="tx1"/>
                </a:solidFill>
                <a:latin typeface="+mn-lt"/>
                <a:ea typeface="+mn-ea"/>
                <a:cs typeface="+mn-cs"/>
              </a:rPr>
              <a:t>Er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mwyn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cyflawni’r</a:t>
            </a:r>
            <a:r>
              <a:rPr lang="en-GB" sz="1200" b="0" i="0" u="none" strike="noStrike" kern="1200" baseline="0" dirty="0" smtClean="0">
                <a:solidFill>
                  <a:schemeClr val="tx1"/>
                </a:solidFill>
                <a:latin typeface="+mn-lt"/>
                <a:ea typeface="+mn-ea"/>
                <a:cs typeface="+mn-cs"/>
              </a:rPr>
              <a:t> nod, </a:t>
            </a:r>
            <a:r>
              <a:rPr lang="en-GB" sz="1200" b="0" i="0" u="none" strike="noStrike" kern="1200" baseline="0" dirty="0" err="1" smtClean="0">
                <a:solidFill>
                  <a:schemeClr val="tx1"/>
                </a:solidFill>
                <a:latin typeface="+mn-lt"/>
                <a:ea typeface="+mn-ea"/>
                <a:cs typeface="+mn-cs"/>
              </a:rPr>
              <a:t>cytunwyd</a:t>
            </a:r>
            <a:r>
              <a:rPr lang="en-GB" sz="1200" b="0" i="0" u="none" strike="noStrike" kern="1200" baseline="0" dirty="0" smtClean="0">
                <a:solidFill>
                  <a:schemeClr val="tx1"/>
                </a:solidFill>
                <a:latin typeface="+mn-lt"/>
                <a:ea typeface="+mn-ea"/>
                <a:cs typeface="+mn-cs"/>
              </a:rPr>
              <a:t> bod </a:t>
            </a:r>
            <a:r>
              <a:rPr lang="en-GB" sz="1200" b="0" i="0" u="none" strike="noStrike" kern="1200" baseline="0" dirty="0" err="1" smtClean="0">
                <a:solidFill>
                  <a:schemeClr val="tx1"/>
                </a:solidFill>
                <a:latin typeface="+mn-lt"/>
                <a:ea typeface="+mn-ea"/>
                <a:cs typeface="+mn-cs"/>
              </a:rPr>
              <a:t>angen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blaenoriaethu’r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materion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canlynol</a:t>
            </a:r>
            <a:r>
              <a:rPr lang="en-GB" sz="1200" b="0" i="0" u="none" strike="noStrike" kern="1200" baseline="0" dirty="0" smtClean="0">
                <a:solidFill>
                  <a:schemeClr val="tx1"/>
                </a:solidFill>
                <a:latin typeface="+mn-lt"/>
                <a:ea typeface="+mn-ea"/>
                <a:cs typeface="+mn-cs"/>
              </a:rPr>
              <a:t>:</a:t>
            </a:r>
            <a:r>
              <a:rPr lang="en-GB" sz="1200" b="1" i="0" u="none" strike="noStrike" kern="1200" baseline="0" dirty="0" smtClean="0">
                <a:solidFill>
                  <a:schemeClr val="tx1"/>
                </a:solidFill>
                <a:latin typeface="+mn-lt"/>
                <a:ea typeface="+mn-ea"/>
                <a:cs typeface="+mn-cs"/>
              </a:rPr>
              <a:t> </a:t>
            </a:r>
            <a:r>
              <a:rPr lang="en-GB" sz="1200" b="0" i="0" u="none" strike="noStrike" kern="1200" baseline="0" dirty="0" smtClean="0">
                <a:solidFill>
                  <a:schemeClr val="tx1"/>
                </a:solidFill>
                <a:latin typeface="+mn-lt"/>
                <a:ea typeface="+mn-ea"/>
                <a:cs typeface="+mn-cs"/>
              </a:rPr>
              <a:t>Bullet points included on slide (students to read in their own time)</a:t>
            </a:r>
            <a:endParaRPr lang="en-GB" dirty="0" smtClean="0"/>
          </a:p>
          <a:p>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t>11</a:t>
            </a:fld>
            <a:endParaRPr lang="en-GB"/>
          </a:p>
        </p:txBody>
      </p:sp>
    </p:spTree>
    <p:extLst>
      <p:ext uri="{BB962C8B-B14F-4D97-AF65-F5344CB8AC3E}">
        <p14:creationId xmlns:p14="http://schemas.microsoft.com/office/powerpoint/2010/main" val="31007060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A0D5AD5-4430-410E-A4EE-DB1DEE663B87}" type="slidenum">
              <a:rPr lang="en-GB" smtClean="0"/>
              <a:t>12</a:t>
            </a:fld>
            <a:endParaRPr lang="en-GB"/>
          </a:p>
        </p:txBody>
      </p:sp>
    </p:spTree>
    <p:extLst>
      <p:ext uri="{BB962C8B-B14F-4D97-AF65-F5344CB8AC3E}">
        <p14:creationId xmlns:p14="http://schemas.microsoft.com/office/powerpoint/2010/main" val="30899030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err="1" smtClean="0">
                <a:solidFill>
                  <a:schemeClr val="tx1"/>
                </a:solidFill>
                <a:latin typeface="+mn-lt"/>
                <a:ea typeface="+mn-ea"/>
                <a:cs typeface="+mn-cs"/>
              </a:rPr>
              <a:t>Cychwynnodd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adolygiad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ym</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mis</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Hydref</a:t>
            </a:r>
            <a:r>
              <a:rPr lang="en-GB" sz="1200" b="0" i="0" u="none" strike="noStrike" kern="1200" baseline="0" dirty="0" smtClean="0">
                <a:solidFill>
                  <a:schemeClr val="tx1"/>
                </a:solidFill>
                <a:latin typeface="+mn-lt"/>
                <a:ea typeface="+mn-ea"/>
                <a:cs typeface="+mn-cs"/>
              </a:rPr>
              <a:t> 2012.</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Yn y </a:t>
            </a:r>
            <a:r>
              <a:rPr lang="en-GB" sz="1200" b="0" i="0" u="none" strike="noStrike" kern="1200" baseline="0" dirty="0" err="1" smtClean="0">
                <a:solidFill>
                  <a:schemeClr val="tx1"/>
                </a:solidFill>
                <a:latin typeface="+mn-lt"/>
                <a:ea typeface="+mn-ea"/>
                <a:cs typeface="+mn-cs"/>
              </a:rPr>
              <a:t>cyfarfod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cychwynnol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cytunwyd</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byddai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angen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derbyn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tystiolaeth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lafar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neu</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ysgrifenedig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gan</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carfannau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canlynol</a:t>
            </a:r>
            <a:r>
              <a:rPr lang="en-GB" sz="1200" b="0" i="0" u="none" strike="noStrike" kern="1200" baseline="0" dirty="0" smtClean="0">
                <a:solidFill>
                  <a:schemeClr val="tx1"/>
                </a:solidFill>
                <a:latin typeface="+mn-lt"/>
                <a:ea typeface="+mn-ea"/>
                <a:cs typeface="+mn-cs"/>
              </a:rPr>
              <a:t>: (noted on slide)</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Yn </a:t>
            </a:r>
            <a:r>
              <a:rPr lang="en-GB" sz="1200" b="0" i="0" u="none" strike="noStrike" kern="1200" baseline="0" dirty="0" err="1" smtClean="0">
                <a:solidFill>
                  <a:schemeClr val="tx1"/>
                </a:solidFill>
                <a:latin typeface="+mn-lt"/>
                <a:ea typeface="+mn-ea"/>
                <a:cs typeface="+mn-cs"/>
              </a:rPr>
              <a:t>ogystal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derbyniwyd</a:t>
            </a:r>
            <a:r>
              <a:rPr lang="en-GB" sz="1200" b="0" i="0" u="none" strike="noStrike" kern="1200" baseline="0" dirty="0" smtClean="0">
                <a:solidFill>
                  <a:schemeClr val="tx1"/>
                </a:solidFill>
                <a:latin typeface="+mn-lt"/>
                <a:ea typeface="+mn-ea"/>
                <a:cs typeface="+mn-cs"/>
              </a:rPr>
              <a:t> a </a:t>
            </a:r>
            <a:r>
              <a:rPr lang="en-GB" sz="1200" b="0" i="0" u="none" strike="noStrike" kern="1200" baseline="0" dirty="0" err="1" smtClean="0">
                <a:solidFill>
                  <a:schemeClr val="tx1"/>
                </a:solidFill>
                <a:latin typeface="+mn-lt"/>
                <a:ea typeface="+mn-ea"/>
                <a:cs typeface="+mn-cs"/>
              </a:rPr>
              <a:t>thrafodwyd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nifer</a:t>
            </a:r>
            <a:r>
              <a:rPr lang="en-GB" sz="1200" b="0" i="0" u="none" strike="noStrike" kern="1200" baseline="0" dirty="0" smtClean="0">
                <a:solidFill>
                  <a:schemeClr val="tx1"/>
                </a:solidFill>
                <a:latin typeface="+mn-lt"/>
                <a:ea typeface="+mn-ea"/>
                <a:cs typeface="+mn-cs"/>
              </a:rPr>
              <a:t> o </a:t>
            </a:r>
            <a:r>
              <a:rPr lang="en-GB" sz="1200" b="0" i="0" u="none" strike="noStrike" kern="1200" baseline="0" dirty="0" err="1" smtClean="0">
                <a:solidFill>
                  <a:schemeClr val="tx1"/>
                </a:solidFill>
                <a:latin typeface="+mn-lt"/>
                <a:ea typeface="+mn-ea"/>
                <a:cs typeface="+mn-cs"/>
              </a:rPr>
              <a:t>adroddiadau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ymchwil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sydd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wedi’u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cwblhau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dros</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blynyddoedd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diweddar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gan</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Grŵp</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Adolygu</a:t>
            </a:r>
            <a:r>
              <a:rPr lang="en-GB" sz="1200" b="0" i="0" u="none" strike="noStrike" kern="1200" baseline="0" dirty="0" smtClean="0">
                <a:solidFill>
                  <a:schemeClr val="tx1"/>
                </a:solidFill>
                <a:latin typeface="+mn-lt"/>
                <a:ea typeface="+mn-ea"/>
                <a:cs typeface="+mn-cs"/>
              </a:rPr>
              <a:t>, a</a:t>
            </a:r>
          </a:p>
          <a:p>
            <a:r>
              <a:rPr lang="en-GB" sz="1200" b="0" i="0" u="none" strike="noStrike" kern="1200" baseline="0" dirty="0" err="1" smtClean="0">
                <a:solidFill>
                  <a:schemeClr val="tx1"/>
                </a:solidFill>
                <a:latin typeface="+mn-lt"/>
                <a:ea typeface="+mn-ea"/>
                <a:cs typeface="+mn-cs"/>
              </a:rPr>
              <a:t>cheir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rhestr</a:t>
            </a:r>
            <a:r>
              <a:rPr lang="en-GB" sz="1200" b="0" i="0" u="none" strike="noStrike" kern="1200" baseline="0" dirty="0" smtClean="0">
                <a:solidFill>
                  <a:schemeClr val="tx1"/>
                </a:solidFill>
                <a:latin typeface="+mn-lt"/>
                <a:ea typeface="+mn-ea"/>
                <a:cs typeface="+mn-cs"/>
              </a:rPr>
              <a:t> lawn </a:t>
            </a:r>
            <a:r>
              <a:rPr lang="en-GB" sz="1200" b="0" i="0" u="none" strike="noStrike" kern="1200" baseline="0" dirty="0" err="1" smtClean="0">
                <a:solidFill>
                  <a:schemeClr val="tx1"/>
                </a:solidFill>
                <a:latin typeface="+mn-lt"/>
                <a:ea typeface="+mn-ea"/>
                <a:cs typeface="+mn-cs"/>
              </a:rPr>
              <a:t>o’r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adroddiadau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hyn</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Atodiad</a:t>
            </a:r>
            <a:r>
              <a:rPr lang="en-GB" sz="1200" b="0" i="0" u="none" strike="noStrike" kern="1200" baseline="0" dirty="0" smtClean="0">
                <a:solidFill>
                  <a:schemeClr val="tx1"/>
                </a:solidFill>
                <a:latin typeface="+mn-lt"/>
                <a:ea typeface="+mn-ea"/>
                <a:cs typeface="+mn-cs"/>
              </a:rPr>
              <a:t> 6.</a:t>
            </a:r>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t>14</a:t>
            </a:fld>
            <a:endParaRPr lang="en-GB"/>
          </a:p>
        </p:txBody>
      </p:sp>
    </p:spTree>
    <p:extLst>
      <p:ext uri="{BB962C8B-B14F-4D97-AF65-F5344CB8AC3E}">
        <p14:creationId xmlns:p14="http://schemas.microsoft.com/office/powerpoint/2010/main" val="3009389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Page 11 of report</a:t>
            </a:r>
            <a:r>
              <a:rPr lang="en-GB" baseline="0" dirty="0" smtClean="0"/>
              <a:t> - </a:t>
            </a:r>
            <a:r>
              <a:rPr lang="en-GB" dirty="0" smtClean="0"/>
              <a:t>This</a:t>
            </a:r>
            <a:r>
              <a:rPr lang="en-GB" baseline="0" dirty="0" smtClean="0"/>
              <a:t> </a:t>
            </a:r>
            <a:r>
              <a:rPr lang="en-GB" dirty="0" smtClean="0"/>
              <a:t>section of the report will give an overview of current provision and</a:t>
            </a:r>
            <a:r>
              <a:rPr lang="en-GB" baseline="0" dirty="0" smtClean="0"/>
              <a:t> </a:t>
            </a:r>
            <a:r>
              <a:rPr lang="en-GB" dirty="0" smtClean="0"/>
              <a:t>attainment in Welsh second language from the Foundation Phase to</a:t>
            </a:r>
            <a:r>
              <a:rPr lang="en-GB" baseline="0" dirty="0" smtClean="0"/>
              <a:t> </a:t>
            </a:r>
            <a:r>
              <a:rPr lang="en-GB" dirty="0" smtClean="0"/>
              <a:t>Key Stage 5.</a:t>
            </a:r>
          </a:p>
          <a:p>
            <a:endParaRPr lang="en-GB" dirty="0" smtClean="0"/>
          </a:p>
          <a:p>
            <a:r>
              <a:rPr lang="en-GB" sz="1200" b="1" i="0" u="none" strike="noStrike" kern="1200" baseline="0" dirty="0" smtClean="0">
                <a:solidFill>
                  <a:schemeClr val="tx1"/>
                </a:solidFill>
                <a:latin typeface="+mn-lt"/>
                <a:ea typeface="+mn-ea"/>
                <a:cs typeface="+mn-cs"/>
              </a:rPr>
              <a:t>The Foundation Phase’s Welsh Language Development Area of Learning </a:t>
            </a:r>
            <a:r>
              <a:rPr lang="en-GB" sz="1200" b="0" i="0" u="none" strike="noStrike" kern="1200" baseline="0" dirty="0" smtClean="0">
                <a:solidFill>
                  <a:schemeClr val="tx1"/>
                </a:solidFill>
                <a:latin typeface="+mn-lt"/>
                <a:ea typeface="+mn-ea"/>
                <a:cs typeface="+mn-cs"/>
              </a:rPr>
              <a:t>– discussed during ‘Estyn’ theory session – report published January 2013</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Key Stage 2 – Percentage of pupils achieving Level 4 or above in Welsh second language 2010 - </a:t>
            </a:r>
            <a:r>
              <a:rPr lang="en-GB" sz="1200" b="0" i="0" u="none" strike="noStrike" kern="1200" baseline="0" dirty="0" smtClean="0">
                <a:solidFill>
                  <a:schemeClr val="tx1"/>
                </a:solidFill>
                <a:latin typeface="+mn-lt"/>
                <a:ea typeface="+mn-ea"/>
                <a:cs typeface="+mn-cs"/>
              </a:rPr>
              <a:t>35.4% </a:t>
            </a:r>
            <a:r>
              <a:rPr lang="en-GB" sz="1200" b="1" i="0" u="none" strike="noStrike" kern="1200" baseline="0" dirty="0" smtClean="0">
                <a:solidFill>
                  <a:schemeClr val="tx1"/>
                </a:solidFill>
                <a:latin typeface="+mn-lt"/>
                <a:ea typeface="+mn-ea"/>
                <a:cs typeface="+mn-cs"/>
              </a:rPr>
              <a:t>2011 </a:t>
            </a:r>
            <a:r>
              <a:rPr lang="en-GB" sz="1200" b="0" i="0" u="none" strike="noStrike" kern="1200" baseline="0" dirty="0" smtClean="0">
                <a:solidFill>
                  <a:schemeClr val="tx1"/>
                </a:solidFill>
                <a:latin typeface="+mn-lt"/>
                <a:ea typeface="+mn-ea"/>
                <a:cs typeface="+mn-cs"/>
              </a:rPr>
              <a:t>- 51.4%</a:t>
            </a:r>
            <a:r>
              <a:rPr lang="en-GB" sz="1200" b="1" i="0" u="none" strike="noStrike" kern="1200" baseline="0" dirty="0" smtClean="0">
                <a:solidFill>
                  <a:schemeClr val="tx1"/>
                </a:solidFill>
                <a:latin typeface="+mn-lt"/>
                <a:ea typeface="+mn-ea"/>
                <a:cs typeface="+mn-cs"/>
              </a:rPr>
              <a:t> 2012 </a:t>
            </a:r>
            <a:r>
              <a:rPr lang="en-GB" sz="1200" b="0" i="0" u="none" strike="noStrike" kern="1200" baseline="0" dirty="0" smtClean="0">
                <a:solidFill>
                  <a:schemeClr val="tx1"/>
                </a:solidFill>
                <a:latin typeface="+mn-lt"/>
                <a:ea typeface="+mn-ea"/>
                <a:cs typeface="+mn-cs"/>
              </a:rPr>
              <a:t>61.6%</a:t>
            </a:r>
            <a:endParaRPr lang="en-GB" sz="1200" b="1" i="0" u="none" strike="noStrike" kern="1200" baseline="0" dirty="0" smtClean="0">
              <a:solidFill>
                <a:schemeClr val="tx1"/>
              </a:solidFill>
              <a:latin typeface="+mn-lt"/>
              <a:ea typeface="+mn-ea"/>
              <a:cs typeface="+mn-cs"/>
            </a:endParaRP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Although the percentage of pupils achieving Level 4 or above has increased over the past two years, the percentage still remains relatively low compared to 85.2% of pupils gaining Level 4 or above in English and 84% of pupils gaining Level 4 or above in Welsh in 2012.</a:t>
            </a:r>
            <a:r>
              <a:rPr lang="en-GB" sz="1200" b="1" i="0" u="none" strike="noStrike" kern="1200" baseline="0" dirty="0" smtClean="0">
                <a:solidFill>
                  <a:schemeClr val="tx1"/>
                </a:solidFill>
                <a:latin typeface="+mn-lt"/>
                <a:ea typeface="+mn-ea"/>
                <a:cs typeface="+mn-cs"/>
              </a:rPr>
              <a:t> </a:t>
            </a:r>
          </a:p>
          <a:p>
            <a:endParaRPr lang="en-GB" sz="1200" b="1"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This was the same at Key Stage 3</a:t>
            </a:r>
          </a:p>
          <a:p>
            <a:r>
              <a:rPr lang="en-GB" sz="1200" b="0" i="0" u="none" strike="noStrike" kern="1200" baseline="0" dirty="0" smtClean="0">
                <a:solidFill>
                  <a:schemeClr val="tx1"/>
                </a:solidFill>
                <a:latin typeface="+mn-lt"/>
                <a:ea typeface="+mn-ea"/>
                <a:cs typeface="+mn-cs"/>
              </a:rPr>
              <a:t>Evaluation of GCSE short course was discussed in ‘Estyn’ theory lecture</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There are a number of issues to address to improve standards in Welsh second language. These issues have been raised in a number of various</a:t>
            </a:r>
          </a:p>
          <a:p>
            <a:r>
              <a:rPr lang="en-GB" sz="1200" b="0" i="0" u="none" strike="noStrike" kern="1200" baseline="0" dirty="0" smtClean="0">
                <a:solidFill>
                  <a:schemeClr val="tx1"/>
                </a:solidFill>
                <a:latin typeface="+mn-lt"/>
                <a:ea typeface="+mn-ea"/>
                <a:cs typeface="+mn-cs"/>
              </a:rPr>
              <a:t>reports over the past few years, and include the following:, these are mentioned again on page 18 of the report</a:t>
            </a:r>
            <a:endParaRPr lang="en-GB" b="0" dirty="0" smtClean="0"/>
          </a:p>
          <a:p>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t>15</a:t>
            </a:fld>
            <a:endParaRPr lang="en-GB"/>
          </a:p>
        </p:txBody>
      </p:sp>
    </p:spTree>
    <p:extLst>
      <p:ext uri="{BB962C8B-B14F-4D97-AF65-F5344CB8AC3E}">
        <p14:creationId xmlns:p14="http://schemas.microsoft.com/office/powerpoint/2010/main" val="40103197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err="1" smtClean="0">
                <a:solidFill>
                  <a:schemeClr val="tx1"/>
                </a:solidFill>
                <a:latin typeface="+mn-lt"/>
                <a:ea typeface="+mn-ea"/>
                <a:cs typeface="+mn-cs"/>
              </a:rPr>
              <a:t>Yr</a:t>
            </a:r>
            <a:r>
              <a:rPr lang="en-GB" sz="1200" b="0" i="0" u="none" strike="noStrike" kern="1200" baseline="0" dirty="0" smtClean="0">
                <a:solidFill>
                  <a:schemeClr val="tx1"/>
                </a:solidFill>
                <a:latin typeface="+mn-lt"/>
                <a:ea typeface="+mn-ea"/>
                <a:cs typeface="+mn-cs"/>
              </a:rPr>
              <a:t> her </a:t>
            </a:r>
            <a:r>
              <a:rPr lang="en-GB" sz="1200" b="0" i="0" u="none" strike="noStrike" kern="1200" baseline="0" dirty="0" err="1" smtClean="0">
                <a:solidFill>
                  <a:schemeClr val="tx1"/>
                </a:solidFill>
                <a:latin typeface="+mn-lt"/>
                <a:ea typeface="+mn-ea"/>
                <a:cs typeface="+mn-cs"/>
              </a:rPr>
              <a:t>bellach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yw</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mynd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afael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â’r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materion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hyn</a:t>
            </a:r>
            <a:r>
              <a:rPr lang="en-GB" sz="1200" b="0" i="0" u="none" strike="noStrike" kern="1200" baseline="0" dirty="0" smtClean="0">
                <a:solidFill>
                  <a:schemeClr val="tx1"/>
                </a:solidFill>
                <a:latin typeface="+mn-lt"/>
                <a:ea typeface="+mn-ea"/>
                <a:cs typeface="+mn-cs"/>
              </a:rPr>
              <a:t> a </a:t>
            </a:r>
            <a:r>
              <a:rPr lang="en-GB" sz="1200" b="0" i="0" u="none" strike="noStrike" kern="1200" baseline="0" dirty="0" err="1" smtClean="0">
                <a:solidFill>
                  <a:schemeClr val="tx1"/>
                </a:solidFill>
                <a:latin typeface="+mn-lt"/>
                <a:ea typeface="+mn-ea"/>
                <a:cs typeface="+mn-cs"/>
              </a:rPr>
              <a:t>sicrhau</a:t>
            </a:r>
            <a:r>
              <a:rPr lang="en-GB" sz="1200" b="0" i="0" u="none" strike="noStrike" kern="1200" baseline="0" dirty="0" smtClean="0">
                <a:solidFill>
                  <a:schemeClr val="tx1"/>
                </a:solidFill>
                <a:latin typeface="+mn-lt"/>
                <a:ea typeface="+mn-ea"/>
                <a:cs typeface="+mn-cs"/>
              </a:rPr>
              <a:t> bod </a:t>
            </a:r>
            <a:r>
              <a:rPr lang="en-GB" sz="1200" b="0" i="0" u="none" strike="noStrike" kern="1200" baseline="0" dirty="0" err="1" smtClean="0">
                <a:solidFill>
                  <a:schemeClr val="tx1"/>
                </a:solidFill>
                <a:latin typeface="+mn-lt"/>
                <a:ea typeface="+mn-ea"/>
                <a:cs typeface="+mn-cs"/>
              </a:rPr>
              <a:t>Cymraeg</a:t>
            </a:r>
            <a:r>
              <a:rPr lang="en-GB" sz="1200" b="0" i="0" u="none" strike="noStrike" kern="1200" baseline="0" dirty="0" smtClean="0">
                <a:solidFill>
                  <a:schemeClr val="tx1"/>
                </a:solidFill>
                <a:latin typeface="+mn-lt"/>
                <a:ea typeface="+mn-ea"/>
                <a:cs typeface="+mn-cs"/>
              </a:rPr>
              <a:t> ail </a:t>
            </a:r>
            <a:r>
              <a:rPr lang="en-GB" sz="1200" b="0" i="0" u="none" strike="noStrike" kern="1200" baseline="0" dirty="0" err="1" smtClean="0">
                <a:solidFill>
                  <a:schemeClr val="tx1"/>
                </a:solidFill>
                <a:latin typeface="+mn-lt"/>
                <a:ea typeface="+mn-ea"/>
                <a:cs typeface="+mn-cs"/>
              </a:rPr>
              <a:t>iaith</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cael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ei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gweddnewid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fod</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bwnc</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sy’n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perfformio’n</a:t>
            </a:r>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err="1" smtClean="0">
                <a:solidFill>
                  <a:schemeClr val="tx1"/>
                </a:solidFill>
                <a:latin typeface="+mn-lt"/>
                <a:ea typeface="+mn-ea"/>
                <a:cs typeface="+mn-cs"/>
              </a:rPr>
              <a:t>dda</a:t>
            </a:r>
            <a:r>
              <a:rPr lang="en-GB" sz="1200" b="0" i="0" u="none" strike="noStrike" kern="1200" baseline="0" dirty="0" smtClean="0">
                <a:solidFill>
                  <a:schemeClr val="tx1"/>
                </a:solidFill>
                <a:latin typeface="+mn-lt"/>
                <a:ea typeface="+mn-ea"/>
                <a:cs typeface="+mn-cs"/>
              </a:rPr>
              <a:t>, ac </a:t>
            </a:r>
            <a:r>
              <a:rPr lang="en-GB" sz="1200" b="0" i="0" u="none" strike="noStrike" kern="1200" baseline="0" dirty="0" err="1" smtClean="0">
                <a:solidFill>
                  <a:schemeClr val="tx1"/>
                </a:solidFill>
                <a:latin typeface="+mn-lt"/>
                <a:ea typeface="+mn-ea"/>
                <a:cs typeface="+mn-cs"/>
              </a:rPr>
              <a:t>sy’n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rhoi’r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cyfle</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ddisgyblion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ddefnyddio’r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iaith</a:t>
            </a:r>
            <a:r>
              <a:rPr lang="en-GB" sz="1200" b="0" i="0" u="none" strike="noStrike" kern="1200" baseline="0" dirty="0" smtClean="0">
                <a:solidFill>
                  <a:schemeClr val="tx1"/>
                </a:solidFill>
                <a:latin typeface="+mn-lt"/>
                <a:ea typeface="+mn-ea"/>
                <a:cs typeface="+mn-cs"/>
              </a:rPr>
              <a:t>.</a:t>
            </a:r>
          </a:p>
        </p:txBody>
      </p:sp>
      <p:sp>
        <p:nvSpPr>
          <p:cNvPr id="4" name="Slide Number Placeholder 3"/>
          <p:cNvSpPr>
            <a:spLocks noGrp="1"/>
          </p:cNvSpPr>
          <p:nvPr>
            <p:ph type="sldNum" sz="quarter" idx="10"/>
          </p:nvPr>
        </p:nvSpPr>
        <p:spPr/>
        <p:txBody>
          <a:bodyPr/>
          <a:lstStyle/>
          <a:p>
            <a:fld id="{7A0D5AD5-4430-410E-A4EE-DB1DEE663B87}" type="slidenum">
              <a:rPr lang="en-GB" smtClean="0"/>
              <a:t>17</a:t>
            </a:fld>
            <a:endParaRPr lang="en-GB"/>
          </a:p>
        </p:txBody>
      </p:sp>
    </p:spTree>
    <p:extLst>
      <p:ext uri="{BB962C8B-B14F-4D97-AF65-F5344CB8AC3E}">
        <p14:creationId xmlns:p14="http://schemas.microsoft.com/office/powerpoint/2010/main" val="42190198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At present evidence strongly suggests that pupils who have followed the Welsh second language curriculum are not able to use their language skills outside the classroom for a number of reasons.</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Research shows that children who acquire another language in their early years are more likely to become proficient in the language. Therefore, although this Group’s main focus is Key Stages 3 and 4, we must consider this in the context of earlier learning in the Foundation Phase and at Key Stage 2 and</a:t>
            </a:r>
          </a:p>
          <a:p>
            <a:r>
              <a:rPr lang="en-GB" sz="1200" b="0" i="0" u="none" strike="noStrike" kern="1200" baseline="0" dirty="0" smtClean="0">
                <a:solidFill>
                  <a:schemeClr val="tx1"/>
                </a:solidFill>
                <a:latin typeface="+mn-lt"/>
                <a:ea typeface="+mn-ea"/>
                <a:cs typeface="+mn-cs"/>
              </a:rPr>
              <a:t>also the transition between each stage of learning.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err="1" smtClean="0">
                <a:solidFill>
                  <a:schemeClr val="tx1"/>
                </a:solidFill>
                <a:latin typeface="+mn-lt"/>
                <a:ea typeface="+mn-ea"/>
                <a:cs typeface="+mn-cs"/>
              </a:rPr>
              <a:t>Ochr</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ochr</a:t>
            </a:r>
            <a:r>
              <a:rPr lang="en-GB" sz="1200" b="0" i="0" u="none" strike="noStrike" kern="1200" baseline="0" dirty="0" smtClean="0">
                <a:solidFill>
                  <a:schemeClr val="tx1"/>
                </a:solidFill>
                <a:latin typeface="+mn-lt"/>
                <a:ea typeface="+mn-ea"/>
                <a:cs typeface="+mn-cs"/>
              </a:rPr>
              <a:t> â </a:t>
            </a:r>
            <a:r>
              <a:rPr lang="en-GB" sz="1200" b="0" i="0" u="none" strike="noStrike" kern="1200" baseline="0" dirty="0" err="1" smtClean="0">
                <a:solidFill>
                  <a:schemeClr val="tx1"/>
                </a:solidFill>
                <a:latin typeface="+mn-lt"/>
                <a:ea typeface="+mn-ea"/>
                <a:cs typeface="+mn-cs"/>
              </a:rPr>
              <a:t>gwaith</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Grŵp</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Adolygu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bu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grŵp</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llywio</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trafod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ffactorau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allweddol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gyfer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darparu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Cymraeg</a:t>
            </a:r>
            <a:r>
              <a:rPr lang="en-GB" sz="1200" b="0" i="0" u="none" strike="noStrike" kern="1200" baseline="0" dirty="0" smtClean="0">
                <a:solidFill>
                  <a:schemeClr val="tx1"/>
                </a:solidFill>
                <a:latin typeface="+mn-lt"/>
                <a:ea typeface="+mn-ea"/>
                <a:cs typeface="+mn-cs"/>
              </a:rPr>
              <a:t> ail </a:t>
            </a:r>
            <a:r>
              <a:rPr lang="en-GB" sz="1200" b="0" i="0" u="none" strike="noStrike" kern="1200" baseline="0" dirty="0" err="1" smtClean="0">
                <a:solidFill>
                  <a:schemeClr val="tx1"/>
                </a:solidFill>
                <a:latin typeface="+mn-lt"/>
                <a:ea typeface="+mn-ea"/>
                <a:cs typeface="+mn-cs"/>
              </a:rPr>
              <a:t>iaith</a:t>
            </a:r>
            <a:r>
              <a:rPr lang="en-GB" sz="1200" b="0" i="0" u="none" strike="noStrike" kern="1200" baseline="0" dirty="0" smtClean="0">
                <a:solidFill>
                  <a:schemeClr val="tx1"/>
                </a:solidFill>
                <a:latin typeface="+mn-lt"/>
                <a:ea typeface="+mn-ea"/>
                <a:cs typeface="+mn-cs"/>
              </a:rPr>
              <a:t> yn</a:t>
            </a:r>
          </a:p>
          <a:p>
            <a:r>
              <a:rPr lang="en-GB" sz="1200" b="0" i="0" u="none" strike="noStrike" kern="1200" baseline="0" dirty="0" err="1" smtClean="0">
                <a:solidFill>
                  <a:schemeClr val="tx1"/>
                </a:solidFill>
                <a:latin typeface="+mn-lt"/>
                <a:ea typeface="+mn-ea"/>
                <a:cs typeface="+mn-cs"/>
              </a:rPr>
              <a:t>llwyddiannus</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yng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Nghyfnod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Allweddol</a:t>
            </a:r>
            <a:r>
              <a:rPr lang="en-GB" sz="1200" b="0" i="0" u="none" strike="noStrike" kern="1200" baseline="0" dirty="0" smtClean="0">
                <a:solidFill>
                  <a:schemeClr val="tx1"/>
                </a:solidFill>
                <a:latin typeface="+mn-lt"/>
                <a:ea typeface="+mn-ea"/>
                <a:cs typeface="+mn-cs"/>
              </a:rPr>
              <a:t> 2. </a:t>
            </a:r>
            <a:r>
              <a:rPr lang="en-GB" sz="1200" b="0" i="0" u="none" strike="noStrike" kern="1200" baseline="0" dirty="0" err="1" smtClean="0">
                <a:solidFill>
                  <a:schemeClr val="tx1"/>
                </a:solidFill>
                <a:latin typeface="+mn-lt"/>
                <a:ea typeface="+mn-ea"/>
                <a:cs typeface="+mn-cs"/>
              </a:rPr>
              <a:t>Gwnaethpwyd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argymhellion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Grŵp</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Adolygu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sy’n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cefnogi</a:t>
            </a:r>
            <a:r>
              <a:rPr lang="en-GB" sz="1200" b="0" i="0" u="none" strike="noStrike" kern="1200" baseline="0" dirty="0" smtClean="0">
                <a:solidFill>
                  <a:schemeClr val="tx1"/>
                </a:solidFill>
                <a:latin typeface="+mn-lt"/>
                <a:ea typeface="+mn-ea"/>
                <a:cs typeface="+mn-cs"/>
              </a:rPr>
              <a:t> ac yn </a:t>
            </a:r>
            <a:r>
              <a:rPr lang="en-GB" sz="1200" b="0" i="0" u="none" strike="noStrike" kern="1200" baseline="0" dirty="0" err="1" smtClean="0">
                <a:solidFill>
                  <a:schemeClr val="tx1"/>
                </a:solidFill>
                <a:latin typeface="+mn-lt"/>
                <a:ea typeface="+mn-ea"/>
                <a:cs typeface="+mn-cs"/>
              </a:rPr>
              <a:t>atgyfnerthu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argymhellion</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Grŵp</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hwn</a:t>
            </a:r>
            <a:r>
              <a:rPr lang="en-GB" sz="1200" b="0" i="0" u="none" strike="noStrike" kern="1200" baseline="0" dirty="0" smtClean="0">
                <a:solidFill>
                  <a:schemeClr val="tx1"/>
                </a:solidFill>
                <a:latin typeface="+mn-lt"/>
                <a:ea typeface="+mn-ea"/>
                <a:cs typeface="+mn-cs"/>
              </a:rPr>
              <a:t>.</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err="1" smtClean="0">
                <a:solidFill>
                  <a:schemeClr val="tx1"/>
                </a:solidFill>
                <a:latin typeface="+mn-lt"/>
                <a:ea typeface="+mn-ea"/>
                <a:cs typeface="+mn-cs"/>
              </a:rPr>
              <a:t>agwedd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rhieni</a:t>
            </a:r>
            <a:r>
              <a:rPr lang="en-GB" sz="1200" b="0" i="0" u="none" strike="noStrike" kern="1200" baseline="0" dirty="0" smtClean="0">
                <a:solidFill>
                  <a:schemeClr val="tx1"/>
                </a:solidFill>
                <a:latin typeface="+mn-lt"/>
                <a:ea typeface="+mn-ea"/>
                <a:cs typeface="+mn-cs"/>
              </a:rPr>
              <a:t> at y </a:t>
            </a:r>
            <a:r>
              <a:rPr lang="en-GB" sz="1200" b="0" i="0" u="none" strike="noStrike" kern="1200" baseline="0" dirty="0" err="1" smtClean="0">
                <a:solidFill>
                  <a:schemeClr val="tx1"/>
                </a:solidFill>
                <a:latin typeface="+mn-lt"/>
                <a:ea typeface="+mn-ea"/>
                <a:cs typeface="+mn-cs"/>
              </a:rPr>
              <a:t>pwnc</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wedi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newid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dros</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blynyddoedd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diwethaf</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gyda’r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mwyafrif</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erbyn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hyn</a:t>
            </a:r>
            <a:r>
              <a:rPr lang="en-GB" sz="1200" b="0" i="0" u="none" strike="noStrike" kern="1200" baseline="0" dirty="0" smtClean="0">
                <a:solidFill>
                  <a:schemeClr val="tx1"/>
                </a:solidFill>
                <a:latin typeface="+mn-lt"/>
                <a:ea typeface="+mn-ea"/>
                <a:cs typeface="+mn-cs"/>
              </a:rPr>
              <a:t> o </a:t>
            </a:r>
            <a:r>
              <a:rPr lang="en-GB" sz="1200" b="0" i="0" u="none" strike="noStrike" kern="1200" baseline="0" dirty="0" err="1" smtClean="0">
                <a:solidFill>
                  <a:schemeClr val="tx1"/>
                </a:solidFill>
                <a:latin typeface="+mn-lt"/>
                <a:ea typeface="+mn-ea"/>
                <a:cs typeface="+mn-cs"/>
              </a:rPr>
              <a:t>blaid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gweld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eu</a:t>
            </a:r>
            <a:r>
              <a:rPr lang="en-GB" sz="1200" b="0" i="0" u="none" strike="noStrike" kern="1200" baseline="0" dirty="0" smtClean="0">
                <a:solidFill>
                  <a:schemeClr val="tx1"/>
                </a:solidFill>
                <a:latin typeface="+mn-lt"/>
                <a:ea typeface="+mn-ea"/>
                <a:cs typeface="+mn-cs"/>
              </a:rPr>
              <a:t> plant yn </a:t>
            </a:r>
            <a:r>
              <a:rPr lang="en-GB" sz="1200" b="0" i="0" u="none" strike="noStrike" kern="1200" baseline="0" dirty="0" err="1" smtClean="0">
                <a:solidFill>
                  <a:schemeClr val="tx1"/>
                </a:solidFill>
                <a:latin typeface="+mn-lt"/>
                <a:ea typeface="+mn-ea"/>
                <a:cs typeface="+mn-cs"/>
              </a:rPr>
              <a:t>dysgu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Cymraeg</a:t>
            </a:r>
            <a:r>
              <a:rPr lang="en-GB" sz="1200" b="0" i="0" u="none" strike="noStrike" kern="1200" baseline="0" dirty="0" smtClean="0">
                <a:solidFill>
                  <a:schemeClr val="tx1"/>
                </a:solidFill>
                <a:latin typeface="+mn-lt"/>
                <a:ea typeface="+mn-ea"/>
                <a:cs typeface="+mn-cs"/>
              </a:rPr>
              <a:t> a</a:t>
            </a:r>
          </a:p>
          <a:p>
            <a:r>
              <a:rPr lang="en-GB" sz="1200" b="0" i="0" u="none" strike="noStrike" kern="1200" baseline="0" dirty="0" err="1" smtClean="0">
                <a:solidFill>
                  <a:schemeClr val="tx1"/>
                </a:solidFill>
                <a:latin typeface="+mn-lt"/>
                <a:ea typeface="+mn-ea"/>
                <a:cs typeface="+mn-cs"/>
              </a:rPr>
              <a:t>chyda’r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pwnc</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cael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ei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dderbyn</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rhan</a:t>
            </a:r>
            <a:r>
              <a:rPr lang="en-GB" sz="1200" b="0" i="0" u="none" strike="noStrike" kern="1200" baseline="0" dirty="0" smtClean="0">
                <a:solidFill>
                  <a:schemeClr val="tx1"/>
                </a:solidFill>
                <a:latin typeface="+mn-lt"/>
                <a:ea typeface="+mn-ea"/>
                <a:cs typeface="+mn-cs"/>
              </a:rPr>
              <a:t> o system </a:t>
            </a:r>
            <a:r>
              <a:rPr lang="en-GB" sz="1200" b="0" i="0" u="none" strike="noStrike" kern="1200" baseline="0" dirty="0" err="1" smtClean="0">
                <a:solidFill>
                  <a:schemeClr val="tx1"/>
                </a:solidFill>
                <a:latin typeface="+mn-lt"/>
                <a:ea typeface="+mn-ea"/>
                <a:cs typeface="+mn-cs"/>
              </a:rPr>
              <a:t>addysg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Cymru</a:t>
            </a:r>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t>18</a:t>
            </a:fld>
            <a:endParaRPr lang="en-GB"/>
          </a:p>
        </p:txBody>
      </p:sp>
    </p:spTree>
    <p:extLst>
      <p:ext uri="{BB962C8B-B14F-4D97-AF65-F5344CB8AC3E}">
        <p14:creationId xmlns:p14="http://schemas.microsoft.com/office/powerpoint/2010/main" val="17642610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Fe </a:t>
            </a:r>
            <a:r>
              <a:rPr lang="en-GB" sz="1200" b="0" i="0" u="none" strike="noStrike" kern="1200" baseline="0" dirty="0" err="1" smtClean="0">
                <a:solidFill>
                  <a:schemeClr val="tx1"/>
                </a:solidFill>
                <a:latin typeface="+mn-lt"/>
                <a:ea typeface="+mn-ea"/>
                <a:cs typeface="+mn-cs"/>
              </a:rPr>
              <a:t>wnaeth</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Grŵp</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Adolygu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ystyried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gwneud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Cymraeg</a:t>
            </a:r>
            <a:r>
              <a:rPr lang="en-GB" sz="1200" b="0" i="0" u="none" strike="noStrike" kern="1200" baseline="0" dirty="0" smtClean="0">
                <a:solidFill>
                  <a:schemeClr val="tx1"/>
                </a:solidFill>
                <a:latin typeface="+mn-lt"/>
                <a:ea typeface="+mn-ea"/>
                <a:cs typeface="+mn-cs"/>
              </a:rPr>
              <a:t> ail </a:t>
            </a:r>
            <a:r>
              <a:rPr lang="en-GB" sz="1200" b="0" i="0" u="none" strike="noStrike" kern="1200" baseline="0" dirty="0" err="1" smtClean="0">
                <a:solidFill>
                  <a:schemeClr val="tx1"/>
                </a:solidFill>
                <a:latin typeface="+mn-lt"/>
                <a:ea typeface="+mn-ea"/>
                <a:cs typeface="+mn-cs"/>
              </a:rPr>
              <a:t>iaith</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opsiynol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yng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Nghyfnod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Allweddol</a:t>
            </a:r>
            <a:r>
              <a:rPr lang="en-GB" sz="1200" b="0" i="0" u="none" strike="noStrike" kern="1200" baseline="0" dirty="0" smtClean="0">
                <a:solidFill>
                  <a:schemeClr val="tx1"/>
                </a:solidFill>
                <a:latin typeface="+mn-lt"/>
                <a:ea typeface="+mn-ea"/>
                <a:cs typeface="+mn-cs"/>
              </a:rPr>
              <a:t> 4, </a:t>
            </a:r>
            <a:r>
              <a:rPr lang="en-GB" sz="1200" b="0" i="0" u="none" strike="noStrike" kern="1200" baseline="0" dirty="0" err="1" smtClean="0">
                <a:solidFill>
                  <a:schemeClr val="tx1"/>
                </a:solidFill>
                <a:latin typeface="+mn-lt"/>
                <a:ea typeface="+mn-ea"/>
                <a:cs typeface="+mn-cs"/>
              </a:rPr>
              <a:t>gan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gadw’r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gofyniad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statudol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hyd</a:t>
            </a:r>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at a </a:t>
            </a:r>
            <a:r>
              <a:rPr lang="en-GB" sz="1200" b="0" i="0" u="none" strike="noStrike" kern="1200" baseline="0" dirty="0" err="1" smtClean="0">
                <a:solidFill>
                  <a:schemeClr val="tx1"/>
                </a:solidFill>
                <a:latin typeface="+mn-lt"/>
                <a:ea typeface="+mn-ea"/>
                <a:cs typeface="+mn-cs"/>
              </a:rPr>
              <a:t>chan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gynnwys</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Cyfnod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Allweddol</a:t>
            </a:r>
            <a:r>
              <a:rPr lang="en-GB" sz="1200" b="0" i="0" u="none" strike="noStrike" kern="1200" baseline="0" dirty="0" smtClean="0">
                <a:solidFill>
                  <a:schemeClr val="tx1"/>
                </a:solidFill>
                <a:latin typeface="+mn-lt"/>
                <a:ea typeface="+mn-ea"/>
                <a:cs typeface="+mn-cs"/>
              </a:rPr>
              <a:t> 3. </a:t>
            </a:r>
            <a:r>
              <a:rPr lang="en-GB" sz="1200" b="0" i="0" u="none" strike="noStrike" kern="1200" baseline="0" dirty="0" err="1" smtClean="0">
                <a:solidFill>
                  <a:schemeClr val="tx1"/>
                </a:solidFill>
                <a:latin typeface="+mn-lt"/>
                <a:ea typeface="+mn-ea"/>
                <a:cs typeface="+mn-cs"/>
              </a:rPr>
              <a:t>Fodd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bynnag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roedd</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Grŵp</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cytuno</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ei</a:t>
            </a:r>
            <a:r>
              <a:rPr lang="en-GB" sz="1200" b="0" i="0" u="none" strike="noStrike" kern="1200" baseline="0" dirty="0" smtClean="0">
                <a:solidFill>
                  <a:schemeClr val="tx1"/>
                </a:solidFill>
                <a:latin typeface="+mn-lt"/>
                <a:ea typeface="+mn-ea"/>
                <a:cs typeface="+mn-cs"/>
              </a:rPr>
              <a:t> bod yn </a:t>
            </a:r>
            <a:r>
              <a:rPr lang="en-GB" sz="1200" b="0" i="0" u="none" strike="noStrike" kern="1200" baseline="0" dirty="0" err="1" smtClean="0">
                <a:solidFill>
                  <a:schemeClr val="tx1"/>
                </a:solidFill>
                <a:latin typeface="+mn-lt"/>
                <a:ea typeface="+mn-ea"/>
                <a:cs typeface="+mn-cs"/>
              </a:rPr>
              <a:t>hanfodol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ddysgwyr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barhau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ddysgu</a:t>
            </a:r>
            <a:r>
              <a:rPr lang="en-GB" sz="1200" b="0" i="0" u="none" strike="noStrike" kern="1200" baseline="0" dirty="0" smtClean="0">
                <a:solidFill>
                  <a:schemeClr val="tx1"/>
                </a:solidFill>
                <a:latin typeface="+mn-lt"/>
                <a:ea typeface="+mn-ea"/>
                <a:cs typeface="+mn-cs"/>
              </a:rPr>
              <a:t> ac </a:t>
            </a:r>
            <a:r>
              <a:rPr lang="en-GB" sz="1200" b="0" i="0" u="none" strike="noStrike" kern="1200" baseline="0" dirty="0" err="1" smtClean="0">
                <a:solidFill>
                  <a:schemeClr val="tx1"/>
                </a:solidFill>
                <a:latin typeface="+mn-lt"/>
                <a:ea typeface="+mn-ea"/>
                <a:cs typeface="+mn-cs"/>
              </a:rPr>
              <a:t>ymarfer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yr</a:t>
            </a:r>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err="1" smtClean="0">
                <a:solidFill>
                  <a:schemeClr val="tx1"/>
                </a:solidFill>
                <a:latin typeface="+mn-lt"/>
                <a:ea typeface="+mn-ea"/>
                <a:cs typeface="+mn-cs"/>
              </a:rPr>
              <a:t>iaith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er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mwyn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cyrraedd</a:t>
            </a:r>
            <a:r>
              <a:rPr lang="en-GB" sz="1200" b="0" i="0" u="none" strike="noStrike" kern="1200" baseline="0" dirty="0" smtClean="0">
                <a:solidFill>
                  <a:schemeClr val="tx1"/>
                </a:solidFill>
                <a:latin typeface="+mn-lt"/>
                <a:ea typeface="+mn-ea"/>
                <a:cs typeface="+mn-cs"/>
              </a:rPr>
              <a:t> y nod o </a:t>
            </a:r>
            <a:r>
              <a:rPr lang="en-GB" sz="1200" b="0" i="0" u="none" strike="noStrike" kern="1200" baseline="0" dirty="0" err="1" smtClean="0">
                <a:solidFill>
                  <a:schemeClr val="tx1"/>
                </a:solidFill>
                <a:latin typeface="+mn-lt"/>
                <a:ea typeface="+mn-ea"/>
                <a:cs typeface="+mn-cs"/>
              </a:rPr>
              <a:t>alluogi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mwy</a:t>
            </a:r>
            <a:r>
              <a:rPr lang="en-GB" sz="1200" b="0" i="0" u="none" strike="noStrike" kern="1200" baseline="0" dirty="0" smtClean="0">
                <a:solidFill>
                  <a:schemeClr val="tx1"/>
                </a:solidFill>
                <a:latin typeface="+mn-lt"/>
                <a:ea typeface="+mn-ea"/>
                <a:cs typeface="+mn-cs"/>
              </a:rPr>
              <a:t> o </a:t>
            </a:r>
            <a:r>
              <a:rPr lang="en-GB" sz="1200" b="0" i="0" u="none" strike="noStrike" kern="1200" baseline="0" dirty="0" err="1" smtClean="0">
                <a:solidFill>
                  <a:schemeClr val="tx1"/>
                </a:solidFill>
                <a:latin typeface="+mn-lt"/>
                <a:ea typeface="+mn-ea"/>
                <a:cs typeface="+mn-cs"/>
              </a:rPr>
              <a:t>ddysgwyr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ddefnyddio’r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iaith</a:t>
            </a:r>
            <a:r>
              <a:rPr lang="en-GB" sz="1200" b="0" i="0" u="none" strike="noStrike" kern="1200" baseline="0" dirty="0" smtClean="0">
                <a:solidFill>
                  <a:schemeClr val="tx1"/>
                </a:solidFill>
                <a:latin typeface="+mn-lt"/>
                <a:ea typeface="+mn-ea"/>
                <a:cs typeface="+mn-cs"/>
              </a:rPr>
              <a:t>.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err="1" smtClean="0">
                <a:solidFill>
                  <a:schemeClr val="tx1"/>
                </a:solidFill>
                <a:latin typeface="+mn-lt"/>
                <a:ea typeface="+mn-ea"/>
                <a:cs typeface="+mn-cs"/>
              </a:rPr>
              <a:t>Roedd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tystiolaeth</a:t>
            </a:r>
            <a:r>
              <a:rPr lang="en-GB" sz="1200" b="0" i="0" u="none" strike="noStrike" kern="1200" baseline="0" dirty="0" smtClean="0">
                <a:solidFill>
                  <a:schemeClr val="tx1"/>
                </a:solidFill>
                <a:latin typeface="+mn-lt"/>
                <a:ea typeface="+mn-ea"/>
                <a:cs typeface="+mn-cs"/>
              </a:rPr>
              <a:t> a </a:t>
            </a:r>
            <a:r>
              <a:rPr lang="en-GB" sz="1200" b="0" i="0" u="none" strike="noStrike" kern="1200" baseline="0" dirty="0" err="1" smtClean="0">
                <a:solidFill>
                  <a:schemeClr val="tx1"/>
                </a:solidFill>
                <a:latin typeface="+mn-lt"/>
                <a:ea typeface="+mn-ea"/>
                <a:cs typeface="+mn-cs"/>
              </a:rPr>
              <a:t>gafwyd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gan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rieni</a:t>
            </a:r>
            <a:r>
              <a:rPr lang="en-GB" sz="1200" b="0" i="0" u="none" strike="noStrike" kern="1200" baseline="0" dirty="0" smtClean="0">
                <a:solidFill>
                  <a:schemeClr val="tx1"/>
                </a:solidFill>
                <a:latin typeface="+mn-lt"/>
                <a:ea typeface="+mn-ea"/>
                <a:cs typeface="+mn-cs"/>
              </a:rPr>
              <a:t> a </a:t>
            </a:r>
            <a:r>
              <a:rPr lang="en-GB" sz="1200" b="0" i="0" u="none" strike="noStrike" kern="1200" baseline="0" dirty="0" err="1" smtClean="0">
                <a:solidFill>
                  <a:schemeClr val="tx1"/>
                </a:solidFill>
                <a:latin typeface="+mn-lt"/>
                <a:ea typeface="+mn-ea"/>
                <a:cs typeface="+mn-cs"/>
              </a:rPr>
              <a:t>disgyblion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mewn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grwpiau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ffocws</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awgrymu</a:t>
            </a:r>
            <a:r>
              <a:rPr lang="en-GB" sz="1200" b="0" i="0" u="none" strike="noStrike" kern="1200" baseline="0" dirty="0" smtClean="0">
                <a:solidFill>
                  <a:schemeClr val="tx1"/>
                </a:solidFill>
                <a:latin typeface="+mn-lt"/>
                <a:ea typeface="+mn-ea"/>
                <a:cs typeface="+mn-cs"/>
              </a:rPr>
              <a:t> bod y </a:t>
            </a:r>
            <a:r>
              <a:rPr lang="en-GB" sz="1200" b="0" i="0" u="none" strike="noStrike" kern="1200" baseline="0" dirty="0" err="1" smtClean="0">
                <a:solidFill>
                  <a:schemeClr val="tx1"/>
                </a:solidFill>
                <a:latin typeface="+mn-lt"/>
                <a:ea typeface="+mn-ea"/>
                <a:cs typeface="+mn-cs"/>
              </a:rPr>
              <a:t>mwyafrif</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meddwl</a:t>
            </a:r>
            <a:r>
              <a:rPr lang="en-GB" sz="1200" b="0" i="0" u="none" strike="noStrike" kern="1200" baseline="0" dirty="0" smtClean="0">
                <a:solidFill>
                  <a:schemeClr val="tx1"/>
                </a:solidFill>
                <a:latin typeface="+mn-lt"/>
                <a:ea typeface="+mn-ea"/>
                <a:cs typeface="+mn-cs"/>
              </a:rPr>
              <a:t> bod y </a:t>
            </a:r>
            <a:r>
              <a:rPr lang="en-GB" sz="1200" b="0" i="0" u="none" strike="noStrike" kern="1200" baseline="0" dirty="0" err="1" smtClean="0">
                <a:solidFill>
                  <a:schemeClr val="tx1"/>
                </a:solidFill>
                <a:latin typeface="+mn-lt"/>
                <a:ea typeface="+mn-ea"/>
                <a:cs typeface="+mn-cs"/>
              </a:rPr>
              <a:t>gallu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siarad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Cymraeg</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fanteisiol</a:t>
            </a:r>
            <a:r>
              <a:rPr lang="en-GB" sz="1200" b="0" i="0" u="none" strike="noStrike" kern="1200" baseline="0" dirty="0" smtClean="0">
                <a:solidFill>
                  <a:schemeClr val="tx1"/>
                </a:solidFill>
                <a:latin typeface="+mn-lt"/>
                <a:ea typeface="+mn-ea"/>
                <a:cs typeface="+mn-cs"/>
              </a:rPr>
              <a:t> o ran </a:t>
            </a:r>
            <a:r>
              <a:rPr lang="en-GB" sz="1200" b="0" i="0" u="none" strike="noStrike" kern="1200" baseline="0" dirty="0" err="1" smtClean="0">
                <a:solidFill>
                  <a:schemeClr val="tx1"/>
                </a:solidFill>
                <a:latin typeface="+mn-lt"/>
                <a:ea typeface="+mn-ea"/>
                <a:cs typeface="+mn-cs"/>
              </a:rPr>
              <a:t>cael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gwaith</a:t>
            </a:r>
            <a:r>
              <a:rPr lang="en-GB" sz="1200" b="0" i="0" u="none" strike="noStrike" kern="1200" baseline="0" dirty="0" smtClean="0">
                <a:solidFill>
                  <a:schemeClr val="tx1"/>
                </a:solidFill>
                <a:latin typeface="+mn-lt"/>
                <a:ea typeface="+mn-ea"/>
                <a:cs typeface="+mn-cs"/>
              </a:rPr>
              <a:t> yn y </a:t>
            </a:r>
            <a:r>
              <a:rPr lang="en-GB" sz="1200" b="0" i="0" u="none" strike="noStrike" kern="1200" baseline="0" dirty="0" err="1" smtClean="0">
                <a:solidFill>
                  <a:schemeClr val="tx1"/>
                </a:solidFill>
                <a:latin typeface="+mn-lt"/>
                <a:ea typeface="+mn-ea"/>
                <a:cs typeface="+mn-cs"/>
              </a:rPr>
              <a:t>dyfodol</a:t>
            </a:r>
            <a:r>
              <a:rPr lang="en-GB" sz="1200" b="0" i="0" u="none" strike="noStrike" kern="1200" baseline="0" dirty="0" smtClean="0">
                <a:solidFill>
                  <a:schemeClr val="tx1"/>
                </a:solidFill>
                <a:latin typeface="+mn-lt"/>
                <a:ea typeface="+mn-ea"/>
                <a:cs typeface="+mn-cs"/>
              </a:rPr>
              <a:t>, ac o ran </a:t>
            </a:r>
            <a:r>
              <a:rPr lang="en-GB" sz="1200" b="0" i="0" u="none" strike="noStrike" kern="1200" baseline="0" dirty="0" err="1" smtClean="0">
                <a:solidFill>
                  <a:schemeClr val="tx1"/>
                </a:solidFill>
                <a:latin typeface="+mn-lt"/>
                <a:ea typeface="+mn-ea"/>
                <a:cs typeface="+mn-cs"/>
              </a:rPr>
              <a:t>dod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werthfawrogi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hunaniaeth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Gymreig</a:t>
            </a:r>
            <a:r>
              <a:rPr lang="en-GB" sz="1200" b="0" i="0" u="none" strike="noStrike" kern="1200" baseline="0" dirty="0" smtClean="0">
                <a:solidFill>
                  <a:schemeClr val="tx1"/>
                </a:solidFill>
                <a:latin typeface="+mn-lt"/>
                <a:ea typeface="+mn-ea"/>
                <a:cs typeface="+mn-cs"/>
              </a:rPr>
              <a:t>.</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err="1" smtClean="0">
                <a:solidFill>
                  <a:schemeClr val="tx1"/>
                </a:solidFill>
                <a:latin typeface="+mn-lt"/>
                <a:ea typeface="+mn-ea"/>
                <a:cs typeface="+mn-cs"/>
              </a:rPr>
              <a:t>Mynegwyd</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farn</a:t>
            </a:r>
            <a:r>
              <a:rPr lang="en-GB" sz="1200" b="0" i="0" u="none" strike="noStrike" kern="1200" baseline="0" dirty="0" smtClean="0">
                <a:solidFill>
                  <a:schemeClr val="tx1"/>
                </a:solidFill>
                <a:latin typeface="+mn-lt"/>
                <a:ea typeface="+mn-ea"/>
                <a:cs typeface="+mn-cs"/>
              </a:rPr>
              <a:t> hon yn y </a:t>
            </a:r>
            <a:r>
              <a:rPr lang="en-GB" sz="1200" b="0" i="0" u="none" strike="noStrike" kern="1200" baseline="0" dirty="0" err="1" smtClean="0">
                <a:solidFill>
                  <a:schemeClr val="tx1"/>
                </a:solidFill>
                <a:latin typeface="+mn-lt"/>
                <a:ea typeface="+mn-ea"/>
                <a:cs typeface="+mn-cs"/>
              </a:rPr>
              <a:t>mwyafrif</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helaeth</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o’r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dystiolaeth</a:t>
            </a:r>
            <a:r>
              <a:rPr lang="en-GB" sz="1200" b="0" i="0" u="none" strike="noStrike" kern="1200" baseline="0" dirty="0" smtClean="0">
                <a:solidFill>
                  <a:schemeClr val="tx1"/>
                </a:solidFill>
                <a:latin typeface="+mn-lt"/>
                <a:ea typeface="+mn-ea"/>
                <a:cs typeface="+mn-cs"/>
              </a:rPr>
              <a:t> a </a:t>
            </a:r>
            <a:r>
              <a:rPr lang="en-GB" sz="1200" b="0" i="0" u="none" strike="noStrike" kern="1200" baseline="0" dirty="0" err="1" smtClean="0">
                <a:solidFill>
                  <a:schemeClr val="tx1"/>
                </a:solidFill>
                <a:latin typeface="+mn-lt"/>
                <a:ea typeface="+mn-ea"/>
                <a:cs typeface="+mn-cs"/>
              </a:rPr>
              <a:t>dderbyniwyd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Roedd</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Grŵp</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hefyd</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cytuno</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byddai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dileu’r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gofyniad</a:t>
            </a:r>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yn gam yn </a:t>
            </a:r>
            <a:r>
              <a:rPr lang="en-GB" sz="1200" b="0" i="0" u="none" strike="noStrike" kern="1200" baseline="0" dirty="0" err="1" smtClean="0">
                <a:solidFill>
                  <a:schemeClr val="tx1"/>
                </a:solidFill>
                <a:latin typeface="+mn-lt"/>
                <a:ea typeface="+mn-ea"/>
                <a:cs typeface="+mn-cs"/>
              </a:rPr>
              <a:t>ôl</a:t>
            </a:r>
            <a:r>
              <a:rPr lang="en-GB" sz="1200" b="0" i="0" u="none" strike="noStrike" kern="1200" baseline="0" dirty="0" smtClean="0">
                <a:solidFill>
                  <a:schemeClr val="tx1"/>
                </a:solidFill>
                <a:latin typeface="+mn-lt"/>
                <a:ea typeface="+mn-ea"/>
                <a:cs typeface="+mn-cs"/>
              </a:rPr>
              <a:t> o ran y </a:t>
            </a:r>
            <a:r>
              <a:rPr lang="en-GB" sz="1200" b="0" i="0" u="none" strike="noStrike" kern="1200" baseline="0" dirty="0" err="1" smtClean="0">
                <a:solidFill>
                  <a:schemeClr val="tx1"/>
                </a:solidFill>
                <a:latin typeface="+mn-lt"/>
                <a:ea typeface="+mn-ea"/>
                <a:cs typeface="+mn-cs"/>
              </a:rPr>
              <a:t>cynnydd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sydd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wedi</a:t>
            </a:r>
            <a:r>
              <a:rPr lang="en-GB" sz="1200" b="0" i="0" u="none" strike="noStrike" kern="1200" baseline="0" dirty="0" smtClean="0">
                <a:solidFill>
                  <a:schemeClr val="tx1"/>
                </a:solidFill>
                <a:latin typeface="+mn-lt"/>
                <a:ea typeface="+mn-ea"/>
                <a:cs typeface="+mn-cs"/>
              </a:rPr>
              <a:t> bod </a:t>
            </a:r>
            <a:r>
              <a:rPr lang="en-GB" sz="1200" b="0" i="0" u="none" strike="noStrike" kern="1200" baseline="0" dirty="0" err="1" smtClean="0">
                <a:solidFill>
                  <a:schemeClr val="tx1"/>
                </a:solidFill>
                <a:latin typeface="+mn-lt"/>
                <a:ea typeface="+mn-ea"/>
                <a:cs typeface="+mn-cs"/>
              </a:rPr>
              <a:t>mewn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rhai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ysgolion</a:t>
            </a:r>
            <a:r>
              <a:rPr lang="en-GB" sz="1200" b="0" i="0" u="none" strike="noStrike" kern="1200" baseline="0" dirty="0" smtClean="0">
                <a:solidFill>
                  <a:schemeClr val="tx1"/>
                </a:solidFill>
                <a:latin typeface="+mn-lt"/>
                <a:ea typeface="+mn-ea"/>
                <a:cs typeface="+mn-cs"/>
              </a:rPr>
              <a:t>, ac y </a:t>
            </a:r>
            <a:r>
              <a:rPr lang="en-GB" sz="1200" b="0" i="0" u="none" strike="noStrike" kern="1200" baseline="0" dirty="0" err="1" smtClean="0">
                <a:solidFill>
                  <a:schemeClr val="tx1"/>
                </a:solidFill>
                <a:latin typeface="+mn-lt"/>
                <a:ea typeface="+mn-ea"/>
                <a:cs typeface="+mn-cs"/>
              </a:rPr>
              <a:t>dylid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canolbwyntio</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sicrhau</a:t>
            </a:r>
            <a:r>
              <a:rPr lang="en-GB" sz="1200" b="0" i="0" u="none" strike="noStrike" kern="1200" baseline="0" dirty="0" smtClean="0">
                <a:solidFill>
                  <a:schemeClr val="tx1"/>
                </a:solidFill>
                <a:latin typeface="+mn-lt"/>
                <a:ea typeface="+mn-ea"/>
                <a:cs typeface="+mn-cs"/>
              </a:rPr>
              <a:t> bod y </a:t>
            </a:r>
            <a:r>
              <a:rPr lang="en-GB" sz="1200" b="0" i="0" u="none" strike="noStrike" kern="1200" baseline="0" dirty="0" err="1" smtClean="0">
                <a:solidFill>
                  <a:schemeClr val="tx1"/>
                </a:solidFill>
                <a:latin typeface="+mn-lt"/>
                <a:ea typeface="+mn-ea"/>
                <a:cs typeface="+mn-cs"/>
              </a:rPr>
              <a:t>cwricwlwm</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bwrpasol</a:t>
            </a:r>
            <a:r>
              <a:rPr lang="en-GB" sz="1200" b="0" i="0" u="none" strike="noStrike" kern="1200" baseline="0" dirty="0" smtClean="0">
                <a:solidFill>
                  <a:schemeClr val="tx1"/>
                </a:solidFill>
                <a:latin typeface="+mn-lt"/>
                <a:ea typeface="+mn-ea"/>
                <a:cs typeface="+mn-cs"/>
              </a:rPr>
              <a:t> a bod</a:t>
            </a:r>
          </a:p>
          <a:p>
            <a:r>
              <a:rPr lang="en-GB" sz="1200" b="0" i="0" u="none" strike="noStrike" kern="1200" baseline="0" dirty="0" err="1" smtClean="0">
                <a:solidFill>
                  <a:schemeClr val="tx1"/>
                </a:solidFill>
                <a:latin typeface="+mn-lt"/>
                <a:ea typeface="+mn-ea"/>
                <a:cs typeface="+mn-cs"/>
              </a:rPr>
              <a:t>modd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t>
            </a:r>
            <a:r>
              <a:rPr lang="en-GB" sz="1200" b="0" i="0" u="none" strike="noStrike" kern="1200" baseline="0" dirty="0" smtClean="0">
                <a:solidFill>
                  <a:schemeClr val="tx1"/>
                </a:solidFill>
                <a:latin typeface="+mn-lt"/>
                <a:ea typeface="+mn-ea"/>
                <a:cs typeface="+mn-cs"/>
              </a:rPr>
              <a:t> bob </a:t>
            </a:r>
            <a:r>
              <a:rPr lang="en-GB" sz="1200" b="0" i="0" u="none" strike="noStrike" kern="1200" baseline="0" dirty="0" err="1" smtClean="0">
                <a:solidFill>
                  <a:schemeClr val="tx1"/>
                </a:solidFill>
                <a:latin typeface="+mn-lt"/>
                <a:ea typeface="+mn-ea"/>
                <a:cs typeface="+mn-cs"/>
              </a:rPr>
              <a:t>ysgol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godi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safonau</a:t>
            </a:r>
            <a:r>
              <a:rPr lang="en-GB" sz="1200" b="0" i="0" u="none" strike="noStrike" kern="1200" baseline="0" dirty="0" smtClean="0">
                <a:solidFill>
                  <a:schemeClr val="tx1"/>
                </a:solidFill>
                <a:latin typeface="+mn-lt"/>
                <a:ea typeface="+mn-ea"/>
                <a:cs typeface="+mn-cs"/>
              </a:rPr>
              <a:t> yn y </a:t>
            </a:r>
            <a:r>
              <a:rPr lang="en-GB" sz="1200" b="0" i="0" u="none" strike="noStrike" kern="1200" baseline="0" dirty="0" err="1" smtClean="0">
                <a:solidFill>
                  <a:schemeClr val="tx1"/>
                </a:solidFill>
                <a:latin typeface="+mn-lt"/>
                <a:ea typeface="+mn-ea"/>
                <a:cs typeface="+mn-cs"/>
              </a:rPr>
              <a:t>pwnc</a:t>
            </a:r>
            <a:r>
              <a:rPr lang="en-GB" sz="1200" b="0" i="0" u="none" strike="noStrike" kern="1200" baseline="0" dirty="0" smtClean="0">
                <a:solidFill>
                  <a:schemeClr val="tx1"/>
                </a:solidFill>
                <a:latin typeface="+mn-lt"/>
                <a:ea typeface="+mn-ea"/>
                <a:cs typeface="+mn-cs"/>
              </a:rPr>
              <a:t>.</a:t>
            </a:r>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t>20</a:t>
            </a:fld>
            <a:endParaRPr lang="en-GB"/>
          </a:p>
        </p:txBody>
      </p:sp>
    </p:spTree>
    <p:extLst>
      <p:ext uri="{BB962C8B-B14F-4D97-AF65-F5344CB8AC3E}">
        <p14:creationId xmlns:p14="http://schemas.microsoft.com/office/powerpoint/2010/main" val="13805040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Suggest that students look at these in their own time, they are on page 20 onwards in the report – 23 altogether</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Only 3 included here</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1 </a:t>
            </a:r>
            <a:r>
              <a:rPr lang="en-GB" sz="1200" b="0" i="0" u="none" strike="noStrike" kern="1200" baseline="0" dirty="0" smtClean="0">
                <a:solidFill>
                  <a:schemeClr val="tx1"/>
                </a:solidFill>
                <a:latin typeface="+mn-lt"/>
                <a:ea typeface="+mn-ea"/>
                <a:cs typeface="+mn-cs"/>
              </a:rPr>
              <a:t>- The Review Group concluded that the status of the subject would only be improved if attainment in Welsh second language,</a:t>
            </a:r>
          </a:p>
          <a:p>
            <a:r>
              <a:rPr lang="en-GB" sz="1200" b="0" i="0" u="none" strike="noStrike" kern="1200" baseline="0" dirty="0" smtClean="0">
                <a:solidFill>
                  <a:schemeClr val="tx1"/>
                </a:solidFill>
                <a:latin typeface="+mn-lt"/>
                <a:ea typeface="+mn-ea"/>
                <a:cs typeface="+mn-cs"/>
              </a:rPr>
              <a:t>both in formal qualifications such at GCSE and end of key stage assessments, is included in school performance measures, ensuring that the subject has the same prominence as Welsh (first language) and English.</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14</a:t>
            </a:r>
            <a:r>
              <a:rPr lang="en-GB" sz="1200" b="0" i="0" u="none" strike="noStrike" kern="1200" baseline="0" dirty="0" smtClean="0">
                <a:solidFill>
                  <a:schemeClr val="tx1"/>
                </a:solidFill>
                <a:latin typeface="+mn-lt"/>
                <a:ea typeface="+mn-ea"/>
                <a:cs typeface="+mn-cs"/>
              </a:rPr>
              <a:t> - Successful methods of language teaching in Wales and other countries include more learning through the medium of the target language and more</a:t>
            </a:r>
          </a:p>
          <a:p>
            <a:r>
              <a:rPr lang="en-GB" sz="1200" b="0" i="0" u="none" strike="noStrike" kern="1200" baseline="0" dirty="0" smtClean="0">
                <a:solidFill>
                  <a:schemeClr val="tx1"/>
                </a:solidFill>
                <a:latin typeface="+mn-lt"/>
                <a:ea typeface="+mn-ea"/>
                <a:cs typeface="+mn-cs"/>
              </a:rPr>
              <a:t>teaching time, especially in the primary sector</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21 </a:t>
            </a:r>
            <a:r>
              <a:rPr lang="en-GB" sz="1200" b="0" i="0" u="none" strike="noStrike" kern="1200" baseline="0" dirty="0" smtClean="0">
                <a:solidFill>
                  <a:schemeClr val="tx1"/>
                </a:solidFill>
                <a:latin typeface="+mn-lt"/>
                <a:ea typeface="+mn-ea"/>
                <a:cs typeface="+mn-cs"/>
              </a:rPr>
              <a:t>- The long term success of Welsh second language will be dependent on the recruitment and training, in sufficient numbers, of enthusiastic and</a:t>
            </a:r>
          </a:p>
          <a:p>
            <a:r>
              <a:rPr lang="en-GB" sz="1200" b="0" i="0" u="none" strike="noStrike" kern="1200" baseline="0" dirty="0" smtClean="0">
                <a:solidFill>
                  <a:schemeClr val="tx1"/>
                </a:solidFill>
                <a:latin typeface="+mn-lt"/>
                <a:ea typeface="+mn-ea"/>
                <a:cs typeface="+mn-cs"/>
              </a:rPr>
              <a:t>competent Welsh second language teachers.</a:t>
            </a:r>
          </a:p>
        </p:txBody>
      </p:sp>
      <p:sp>
        <p:nvSpPr>
          <p:cNvPr id="4" name="Slide Number Placeholder 3"/>
          <p:cNvSpPr>
            <a:spLocks noGrp="1"/>
          </p:cNvSpPr>
          <p:nvPr>
            <p:ph type="sldNum" sz="quarter" idx="10"/>
          </p:nvPr>
        </p:nvSpPr>
        <p:spPr/>
        <p:txBody>
          <a:bodyPr/>
          <a:lstStyle/>
          <a:p>
            <a:fld id="{7A0D5AD5-4430-410E-A4EE-DB1DEE663B87}" type="slidenum">
              <a:rPr lang="en-GB" smtClean="0"/>
              <a:t>21</a:t>
            </a:fld>
            <a:endParaRPr lang="en-GB"/>
          </a:p>
        </p:txBody>
      </p:sp>
    </p:spTree>
    <p:extLst>
      <p:ext uri="{BB962C8B-B14F-4D97-AF65-F5344CB8AC3E}">
        <p14:creationId xmlns:p14="http://schemas.microsoft.com/office/powerpoint/2010/main" val="5197817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Y </a:t>
            </a:r>
            <a:r>
              <a:rPr lang="en-GB" sz="1200" b="0" i="0" u="none" strike="noStrike" kern="1200" baseline="0" dirty="0" err="1" smtClean="0">
                <a:solidFill>
                  <a:schemeClr val="tx1"/>
                </a:solidFill>
                <a:latin typeface="+mn-lt"/>
                <a:ea typeface="+mn-ea"/>
                <a:cs typeface="+mn-cs"/>
              </a:rPr>
              <a:t>prif</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ffactor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na</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ellir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ei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orbwysleisio</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yw’r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angen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pwnc</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gael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yr</a:t>
            </a:r>
            <a:r>
              <a:rPr lang="en-GB" sz="1200" b="0" i="0" u="none" strike="noStrike" kern="1200" baseline="0" dirty="0" smtClean="0">
                <a:solidFill>
                  <a:schemeClr val="tx1"/>
                </a:solidFill>
                <a:latin typeface="+mn-lt"/>
                <a:ea typeface="+mn-ea"/>
                <a:cs typeface="+mn-cs"/>
              </a:rPr>
              <a:t> un </a:t>
            </a:r>
            <a:r>
              <a:rPr lang="en-GB" sz="1200" b="0" i="0" u="none" strike="noStrike" kern="1200" baseline="0" dirty="0" err="1" smtClean="0">
                <a:solidFill>
                  <a:schemeClr val="tx1"/>
                </a:solidFill>
                <a:latin typeface="+mn-lt"/>
                <a:ea typeface="+mn-ea"/>
                <a:cs typeface="+mn-cs"/>
              </a:rPr>
              <a:t>statws</a:t>
            </a:r>
            <a:r>
              <a:rPr lang="en-GB" sz="1200" b="0" i="0" u="none" strike="noStrike" kern="1200" baseline="0" dirty="0" smtClean="0">
                <a:solidFill>
                  <a:schemeClr val="tx1"/>
                </a:solidFill>
                <a:latin typeface="+mn-lt"/>
                <a:ea typeface="+mn-ea"/>
                <a:cs typeface="+mn-cs"/>
              </a:rPr>
              <a:t> â </a:t>
            </a:r>
            <a:r>
              <a:rPr lang="en-GB" sz="1200" b="0" i="0" u="none" strike="noStrike" kern="1200" baseline="0" dirty="0" err="1" smtClean="0">
                <a:solidFill>
                  <a:schemeClr val="tx1"/>
                </a:solidFill>
                <a:latin typeface="+mn-lt"/>
                <a:ea typeface="+mn-ea"/>
                <a:cs typeface="+mn-cs"/>
              </a:rPr>
              <a:t>phynciau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craidd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mewn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ysgolion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statws</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cydradd</a:t>
            </a:r>
            <a:r>
              <a:rPr lang="en-GB" sz="1200" b="0" i="0" u="none" strike="noStrike" kern="1200" baseline="0" dirty="0" smtClean="0">
                <a:solidFill>
                  <a:schemeClr val="tx1"/>
                </a:solidFill>
                <a:latin typeface="+mn-lt"/>
                <a:ea typeface="+mn-ea"/>
                <a:cs typeface="+mn-cs"/>
              </a:rPr>
              <a:t> o </a:t>
            </a:r>
            <a:r>
              <a:rPr lang="en-GB" sz="1200" b="0" i="0" u="none" strike="noStrike" kern="1200" baseline="0" dirty="0" err="1" smtClean="0">
                <a:solidFill>
                  <a:schemeClr val="tx1"/>
                </a:solidFill>
                <a:latin typeface="+mn-lt"/>
                <a:ea typeface="+mn-ea"/>
                <a:cs typeface="+mn-cs"/>
              </a:rPr>
              <a:t>fewn</a:t>
            </a:r>
            <a:r>
              <a:rPr lang="en-GB" sz="1200" b="0" i="0" u="none" strike="noStrike" kern="1200" baseline="0" dirty="0" smtClean="0">
                <a:solidFill>
                  <a:schemeClr val="tx1"/>
                </a:solidFill>
                <a:latin typeface="+mn-lt"/>
                <a:ea typeface="+mn-ea"/>
                <a:cs typeface="+mn-cs"/>
              </a:rPr>
              <a:t> y</a:t>
            </a:r>
          </a:p>
          <a:p>
            <a:r>
              <a:rPr lang="en-GB" sz="1200" b="0" i="0" u="none" strike="noStrike" kern="1200" baseline="0" dirty="0" err="1" smtClean="0">
                <a:solidFill>
                  <a:schemeClr val="tx1"/>
                </a:solidFill>
                <a:latin typeface="+mn-lt"/>
                <a:ea typeface="+mn-ea"/>
                <a:cs typeface="+mn-cs"/>
              </a:rPr>
              <a:t>cwricwlwm</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cenedlaethol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a’r</a:t>
            </a:r>
            <a:r>
              <a:rPr lang="en-GB" sz="1200" b="0" i="0" u="none" strike="noStrike" kern="1200" baseline="0" dirty="0" smtClean="0">
                <a:solidFill>
                  <a:schemeClr val="tx1"/>
                </a:solidFill>
                <a:latin typeface="+mn-lt"/>
                <a:ea typeface="+mn-ea"/>
                <a:cs typeface="+mn-cs"/>
              </a:rPr>
              <a:t> un </a:t>
            </a:r>
            <a:r>
              <a:rPr lang="en-GB" sz="1200" b="0" i="0" u="none" strike="noStrike" kern="1200" baseline="0" dirty="0" err="1" smtClean="0">
                <a:solidFill>
                  <a:schemeClr val="tx1"/>
                </a:solidFill>
                <a:latin typeface="+mn-lt"/>
                <a:ea typeface="+mn-ea"/>
                <a:cs typeface="+mn-cs"/>
              </a:rPr>
              <a:t>pwysigrwydd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mewn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mesurau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perfformiad</a:t>
            </a:r>
            <a:r>
              <a:rPr lang="en-GB" sz="1200" b="0" i="0" u="none" strike="noStrike" kern="1200" baseline="0" dirty="0" smtClean="0">
                <a:solidFill>
                  <a:schemeClr val="tx1"/>
                </a:solidFill>
                <a:latin typeface="+mn-lt"/>
                <a:ea typeface="+mn-ea"/>
                <a:cs typeface="+mn-cs"/>
              </a:rPr>
              <a:t>..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Pan </a:t>
            </a:r>
            <a:r>
              <a:rPr lang="en-GB" sz="1200" b="0" i="0" u="none" strike="noStrike" kern="1200" baseline="0" dirty="0" err="1" smtClean="0">
                <a:solidFill>
                  <a:schemeClr val="tx1"/>
                </a:solidFill>
                <a:latin typeface="+mn-lt"/>
                <a:ea typeface="+mn-ea"/>
                <a:cs typeface="+mn-cs"/>
              </a:rPr>
              <a:t>fydd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hyn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wedi’i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sicrhau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bydd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nifer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o’r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gwelliannau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gofynnol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naill</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ai’n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anghenraid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neu’n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ddatblygiad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naturiol</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sgìl</a:t>
            </a:r>
            <a:r>
              <a:rPr lang="en-GB" sz="1200" b="0" i="0" u="none" strike="noStrike" kern="1200" baseline="0" dirty="0" smtClean="0">
                <a:solidFill>
                  <a:schemeClr val="tx1"/>
                </a:solidFill>
                <a:latin typeface="+mn-lt"/>
                <a:ea typeface="+mn-ea"/>
                <a:cs typeface="+mn-cs"/>
              </a:rPr>
              <a:t> y </a:t>
            </a:r>
            <a:r>
              <a:rPr lang="en-GB" sz="1200" b="0" i="0" u="none" strike="noStrike" kern="1200" baseline="0" dirty="0" err="1" smtClean="0">
                <a:solidFill>
                  <a:schemeClr val="tx1"/>
                </a:solidFill>
                <a:latin typeface="+mn-lt"/>
                <a:ea typeface="+mn-ea"/>
                <a:cs typeface="+mn-cs"/>
              </a:rPr>
              <a:t>statws</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uwch</a:t>
            </a:r>
            <a:r>
              <a:rPr lang="en-GB" sz="1200" b="0" i="0" u="none" strike="noStrike" kern="1200" baseline="0" dirty="0" smtClean="0">
                <a:solidFill>
                  <a:schemeClr val="tx1"/>
                </a:solidFill>
                <a:latin typeface="+mn-lt"/>
                <a:ea typeface="+mn-ea"/>
                <a:cs typeface="+mn-cs"/>
              </a:rPr>
              <a:t>.</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err="1" smtClean="0">
                <a:solidFill>
                  <a:schemeClr val="tx1"/>
                </a:solidFill>
                <a:latin typeface="+mn-lt"/>
                <a:ea typeface="+mn-ea"/>
                <a:cs typeface="+mn-cs"/>
              </a:rPr>
              <a:t>Dylai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sicrhau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statws</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cydradd</a:t>
            </a:r>
            <a:r>
              <a:rPr lang="en-GB" sz="1200" b="0" i="0" u="none" strike="noStrike" kern="1200" baseline="0" dirty="0" smtClean="0">
                <a:solidFill>
                  <a:schemeClr val="tx1"/>
                </a:solidFill>
                <a:latin typeface="+mn-lt"/>
                <a:ea typeface="+mn-ea"/>
                <a:cs typeface="+mn-cs"/>
              </a:rPr>
              <a:t> a </a:t>
            </a:r>
            <a:r>
              <a:rPr lang="en-GB" sz="1200" b="0" i="0" u="none" strike="noStrike" kern="1200" baseline="0" dirty="0" err="1" smtClean="0">
                <a:solidFill>
                  <a:schemeClr val="tx1"/>
                </a:solidFill>
                <a:latin typeface="+mn-lt"/>
                <a:ea typeface="+mn-ea"/>
                <a:cs typeface="+mn-cs"/>
              </a:rPr>
              <a:t>chyflwyno</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gwelliannau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cwricwlwm</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asesu</a:t>
            </a:r>
            <a:r>
              <a:rPr lang="en-GB" sz="1200" b="0" i="0" u="none" strike="noStrike" kern="1200" baseline="0" dirty="0" smtClean="0">
                <a:solidFill>
                  <a:schemeClr val="tx1"/>
                </a:solidFill>
                <a:latin typeface="+mn-lt"/>
                <a:ea typeface="+mn-ea"/>
                <a:cs typeface="+mn-cs"/>
              </a:rPr>
              <a:t> ac </a:t>
            </a:r>
            <a:r>
              <a:rPr lang="en-GB" sz="1200" b="0" i="0" u="none" strike="noStrike" kern="1200" baseline="0" dirty="0" err="1" smtClean="0">
                <a:solidFill>
                  <a:schemeClr val="tx1"/>
                </a:solidFill>
                <a:latin typeface="+mn-lt"/>
                <a:ea typeface="+mn-ea"/>
                <a:cs typeface="+mn-cs"/>
              </a:rPr>
              <a:t>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addysgu</a:t>
            </a:r>
            <a:r>
              <a:rPr lang="en-GB" sz="1200" b="0" i="0" u="none" strike="noStrike" kern="1200" baseline="0" dirty="0" smtClean="0">
                <a:solidFill>
                  <a:schemeClr val="tx1"/>
                </a:solidFill>
                <a:latin typeface="+mn-lt"/>
                <a:ea typeface="+mn-ea"/>
                <a:cs typeface="+mn-cs"/>
              </a:rPr>
              <a:t> a </a:t>
            </a:r>
            <a:r>
              <a:rPr lang="en-GB" sz="1200" b="0" i="0" u="none" strike="noStrike" kern="1200" baseline="0" dirty="0" err="1" smtClean="0">
                <a:solidFill>
                  <a:schemeClr val="tx1"/>
                </a:solidFill>
                <a:latin typeface="+mn-lt"/>
                <a:ea typeface="+mn-ea"/>
                <a:cs typeface="+mn-cs"/>
              </a:rPr>
              <a:t>dysgu’r</a:t>
            </a:r>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err="1" smtClean="0">
                <a:solidFill>
                  <a:schemeClr val="tx1"/>
                </a:solidFill>
                <a:latin typeface="+mn-lt"/>
                <a:ea typeface="+mn-ea"/>
                <a:cs typeface="+mn-cs"/>
              </a:rPr>
              <a:t>pwnc</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arwain</a:t>
            </a:r>
            <a:r>
              <a:rPr lang="en-GB" sz="1200" b="0" i="0" u="none" strike="noStrike" kern="1200" baseline="0" dirty="0" smtClean="0">
                <a:solidFill>
                  <a:schemeClr val="tx1"/>
                </a:solidFill>
                <a:latin typeface="+mn-lt"/>
                <a:ea typeface="+mn-ea"/>
                <a:cs typeface="+mn-cs"/>
              </a:rPr>
              <a:t> at </a:t>
            </a:r>
            <a:r>
              <a:rPr lang="en-GB" sz="1200" b="0" i="0" u="none" strike="noStrike" kern="1200" baseline="0" dirty="0" err="1" smtClean="0">
                <a:solidFill>
                  <a:schemeClr val="tx1"/>
                </a:solidFill>
                <a:latin typeface="+mn-lt"/>
                <a:ea typeface="+mn-ea"/>
                <a:cs typeface="+mn-cs"/>
              </a:rPr>
              <a:t>sicrhau</a:t>
            </a:r>
            <a:r>
              <a:rPr lang="en-GB" sz="1200" b="0" i="0" u="none" strike="noStrike" kern="1200" baseline="0" dirty="0" smtClean="0">
                <a:solidFill>
                  <a:schemeClr val="tx1"/>
                </a:solidFill>
                <a:latin typeface="+mn-lt"/>
                <a:ea typeface="+mn-ea"/>
                <a:cs typeface="+mn-cs"/>
              </a:rPr>
              <a:t> bod </a:t>
            </a:r>
            <a:r>
              <a:rPr lang="en-GB" sz="1200" b="0" i="0" u="none" strike="noStrike" kern="1200" baseline="0" dirty="0" err="1" smtClean="0">
                <a:solidFill>
                  <a:schemeClr val="tx1"/>
                </a:solidFill>
                <a:latin typeface="+mn-lt"/>
                <a:ea typeface="+mn-ea"/>
                <a:cs typeface="+mn-cs"/>
              </a:rPr>
              <a:t>mwy</a:t>
            </a:r>
            <a:r>
              <a:rPr lang="en-GB" sz="1200" b="0" i="0" u="none" strike="noStrike" kern="1200" baseline="0" dirty="0" smtClean="0">
                <a:solidFill>
                  <a:schemeClr val="tx1"/>
                </a:solidFill>
                <a:latin typeface="+mn-lt"/>
                <a:ea typeface="+mn-ea"/>
                <a:cs typeface="+mn-cs"/>
              </a:rPr>
              <a:t> o </a:t>
            </a:r>
            <a:r>
              <a:rPr lang="en-GB" sz="1200" b="0" i="0" u="none" strike="noStrike" kern="1200" baseline="0" dirty="0" err="1" smtClean="0">
                <a:solidFill>
                  <a:schemeClr val="tx1"/>
                </a:solidFill>
                <a:latin typeface="+mn-lt"/>
                <a:ea typeface="+mn-ea"/>
                <a:cs typeface="+mn-cs"/>
              </a:rPr>
              <a:t>ddisgyblion</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gallu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defnyddio’r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iaith</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eu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bywydau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beunyddiol</a:t>
            </a:r>
            <a:r>
              <a:rPr lang="en-GB" sz="1200" b="0" i="0" u="none" strike="noStrike" kern="1200" baseline="0" dirty="0" smtClean="0">
                <a:solidFill>
                  <a:schemeClr val="tx1"/>
                </a:solidFill>
                <a:latin typeface="+mn-lt"/>
                <a:ea typeface="+mn-ea"/>
                <a:cs typeface="+mn-cs"/>
              </a:rPr>
              <a:t> yn y </a:t>
            </a:r>
            <a:r>
              <a:rPr lang="en-GB" sz="1200" b="0" i="0" u="none" strike="noStrike" kern="1200" baseline="0" dirty="0" err="1" smtClean="0">
                <a:solidFill>
                  <a:schemeClr val="tx1"/>
                </a:solidFill>
                <a:latin typeface="+mn-lt"/>
                <a:ea typeface="+mn-ea"/>
                <a:cs typeface="+mn-cs"/>
              </a:rPr>
              <a:t>dyfodol</a:t>
            </a:r>
            <a:r>
              <a:rPr lang="en-GB" sz="1200" b="0" i="0" u="none" strike="noStrike" kern="1200" baseline="0" dirty="0" smtClean="0">
                <a:solidFill>
                  <a:schemeClr val="tx1"/>
                </a:solidFill>
                <a:latin typeface="+mn-lt"/>
                <a:ea typeface="+mn-ea"/>
                <a:cs typeface="+mn-cs"/>
              </a:rPr>
              <a:t>.</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Mae’r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adroddiad</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hwn</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argymhellion</a:t>
            </a:r>
            <a:r>
              <a:rPr lang="en-GB" sz="1200" b="0" i="0" u="none" strike="noStrike" kern="1200" baseline="0" dirty="0" smtClean="0">
                <a:solidFill>
                  <a:schemeClr val="tx1"/>
                </a:solidFill>
                <a:latin typeface="+mn-lt"/>
                <a:ea typeface="+mn-ea"/>
                <a:cs typeface="+mn-cs"/>
              </a:rPr>
              <a:t> yn </a:t>
            </a:r>
            <a:r>
              <a:rPr lang="en-GB" sz="1200" b="0" i="0" u="none" strike="noStrike" kern="1200" baseline="0" dirty="0" err="1" smtClean="0">
                <a:solidFill>
                  <a:schemeClr val="tx1"/>
                </a:solidFill>
                <a:latin typeface="+mn-lt"/>
                <a:ea typeface="+mn-ea"/>
                <a:cs typeface="+mn-cs"/>
              </a:rPr>
              <a:t>darparu</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glasbrint</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i</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wireddu’r</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weledigaeth</a:t>
            </a:r>
            <a:r>
              <a:rPr lang="en-GB" sz="1200" b="0" i="0" u="none" strike="noStrike" kern="1200" baseline="0" dirty="0" smtClean="0">
                <a:solidFill>
                  <a:schemeClr val="tx1"/>
                </a:solidFill>
                <a:latin typeface="+mn-lt"/>
                <a:ea typeface="+mn-ea"/>
                <a:cs typeface="+mn-cs"/>
              </a:rPr>
              <a:t> hon.</a:t>
            </a:r>
            <a:endParaRPr lang="en-GB" dirty="0"/>
          </a:p>
        </p:txBody>
      </p:sp>
      <p:sp>
        <p:nvSpPr>
          <p:cNvPr id="4" name="Slide Number Placeholder 3"/>
          <p:cNvSpPr>
            <a:spLocks noGrp="1"/>
          </p:cNvSpPr>
          <p:nvPr>
            <p:ph type="sldNum" sz="quarter" idx="10"/>
          </p:nvPr>
        </p:nvSpPr>
        <p:spPr/>
        <p:txBody>
          <a:bodyPr/>
          <a:lstStyle/>
          <a:p>
            <a:fld id="{7A0D5AD5-4430-410E-A4EE-DB1DEE663B87}" type="slidenum">
              <a:rPr lang="en-GB" smtClean="0"/>
              <a:t>22</a:t>
            </a:fld>
            <a:endParaRPr lang="en-GB"/>
          </a:p>
        </p:txBody>
      </p:sp>
    </p:spTree>
    <p:extLst>
      <p:ext uri="{BB962C8B-B14F-4D97-AF65-F5344CB8AC3E}">
        <p14:creationId xmlns:p14="http://schemas.microsoft.com/office/powerpoint/2010/main" val="31580398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response is available using this link, students to look at this in their own time</a:t>
            </a:r>
          </a:p>
          <a:p>
            <a:endParaRPr lang="en-GB" dirty="0" smtClean="0"/>
          </a:p>
          <a:p>
            <a:r>
              <a:rPr lang="en-GB" sz="1200" b="0" i="0" u="none" strike="noStrike" kern="1200" baseline="0" dirty="0" smtClean="0">
                <a:solidFill>
                  <a:schemeClr val="tx1"/>
                </a:solidFill>
                <a:latin typeface="+mn-lt"/>
                <a:ea typeface="+mn-ea"/>
                <a:cs typeface="+mn-cs"/>
              </a:rPr>
              <a:t>This was written by </a:t>
            </a:r>
            <a:r>
              <a:rPr lang="en-GB" sz="1200" b="0" i="0" u="none" strike="noStrike" kern="1200" baseline="0" dirty="0" err="1" smtClean="0">
                <a:solidFill>
                  <a:schemeClr val="tx1"/>
                </a:solidFill>
                <a:latin typeface="+mn-lt"/>
                <a:ea typeface="+mn-ea"/>
                <a:cs typeface="+mn-cs"/>
              </a:rPr>
              <a:t>Huw</a:t>
            </a:r>
            <a:r>
              <a:rPr lang="en-GB" sz="1200" b="0" i="0" u="none" strike="noStrike" kern="1200" baseline="0" dirty="0" smtClean="0">
                <a:solidFill>
                  <a:schemeClr val="tx1"/>
                </a:solidFill>
                <a:latin typeface="+mn-lt"/>
                <a:ea typeface="+mn-ea"/>
                <a:cs typeface="+mn-cs"/>
              </a:rPr>
              <a:t> Lewis AM </a:t>
            </a:r>
          </a:p>
          <a:p>
            <a:r>
              <a:rPr lang="en-GB" sz="1200" b="0" i="0" u="none" strike="noStrike" kern="1200" baseline="0" dirty="0" smtClean="0">
                <a:solidFill>
                  <a:schemeClr val="tx1"/>
                </a:solidFill>
                <a:latin typeface="+mn-lt"/>
                <a:ea typeface="+mn-ea"/>
                <a:cs typeface="+mn-cs"/>
              </a:rPr>
              <a:t>Minister for Education and Skills </a:t>
            </a:r>
            <a:endParaRPr lang="en-GB" b="0" dirty="0"/>
          </a:p>
        </p:txBody>
      </p:sp>
      <p:sp>
        <p:nvSpPr>
          <p:cNvPr id="4" name="Slide Number Placeholder 3"/>
          <p:cNvSpPr>
            <a:spLocks noGrp="1"/>
          </p:cNvSpPr>
          <p:nvPr>
            <p:ph type="sldNum" sz="quarter" idx="10"/>
          </p:nvPr>
        </p:nvSpPr>
        <p:spPr/>
        <p:txBody>
          <a:bodyPr/>
          <a:lstStyle/>
          <a:p>
            <a:fld id="{7A0D5AD5-4430-410E-A4EE-DB1DEE663B87}" type="slidenum">
              <a:rPr lang="en-GB" smtClean="0">
                <a:solidFill>
                  <a:prstClr val="black"/>
                </a:solidFill>
              </a:rPr>
              <a:pPr/>
              <a:t>23</a:t>
            </a:fld>
            <a:endParaRPr lang="en-GB">
              <a:solidFill>
                <a:prstClr val="black"/>
              </a:solidFill>
            </a:endParaRPr>
          </a:p>
        </p:txBody>
      </p:sp>
    </p:spTree>
    <p:extLst>
      <p:ext uri="{BB962C8B-B14F-4D97-AF65-F5344CB8AC3E}">
        <p14:creationId xmlns:p14="http://schemas.microsoft.com/office/powerpoint/2010/main" val="38421691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9D2A0CC-F4D3-43BB-8ECD-E31E83A4A410}" type="datetimeFigureOut">
              <a:rPr lang="en-GB" smtClean="0"/>
              <a:t>24/11/2017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2247F0-AE6D-475F-8AB1-1FD4A8D2DDA7}"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9D2A0CC-F4D3-43BB-8ECD-E31E83A4A410}" type="datetimeFigureOut">
              <a:rPr lang="en-GB" smtClean="0"/>
              <a:t>24/11/2017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2247F0-AE6D-475F-8AB1-1FD4A8D2DDA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9D2A0CC-F4D3-43BB-8ECD-E31E83A4A410}" type="datetimeFigureOut">
              <a:rPr lang="en-GB" smtClean="0"/>
              <a:t>24/11/2017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2247F0-AE6D-475F-8AB1-1FD4A8D2DDA7}"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9D2A0CC-F4D3-43BB-8ECD-E31E83A4A410}" type="datetimeFigureOut">
              <a:rPr lang="en-GB" smtClean="0"/>
              <a:t>24/11/2017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2247F0-AE6D-475F-8AB1-1FD4A8D2DDA7}"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F9D2A0CC-F4D3-43BB-8ECD-E31E83A4A410}" type="datetimeFigureOut">
              <a:rPr lang="en-GB" smtClean="0"/>
              <a:t>24/11/2017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12247F0-AE6D-475F-8AB1-1FD4A8D2DDA7}"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9D2A0CC-F4D3-43BB-8ECD-E31E83A4A410}" type="datetimeFigureOut">
              <a:rPr lang="en-GB" smtClean="0"/>
              <a:t>24/11/2017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12247F0-AE6D-475F-8AB1-1FD4A8D2DDA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D2A0CC-F4D3-43BB-8ECD-E31E83A4A410}" type="datetimeFigureOut">
              <a:rPr lang="en-GB" smtClean="0"/>
              <a:t>24/11/2017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12247F0-AE6D-475F-8AB1-1FD4A8D2DDA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9D2A0CC-F4D3-43BB-8ECD-E31E83A4A410}" type="datetimeFigureOut">
              <a:rPr lang="en-GB" smtClean="0"/>
              <a:t>24/11/2017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2247F0-AE6D-475F-8AB1-1FD4A8D2DDA7}" type="slidenum">
              <a:rPr lang="en-GB" smtClean="0"/>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F9D2A0CC-F4D3-43BB-8ECD-E31E83A4A410}" type="datetimeFigureOut">
              <a:rPr lang="en-GB" smtClean="0"/>
              <a:t>24/11/2017</a:t>
            </a:fld>
            <a:endParaRPr lang="en-GB"/>
          </a:p>
        </p:txBody>
      </p:sp>
      <p:sp>
        <p:nvSpPr>
          <p:cNvPr id="9" name="Slide Number Placeholder 8"/>
          <p:cNvSpPr>
            <a:spLocks noGrp="1"/>
          </p:cNvSpPr>
          <p:nvPr>
            <p:ph type="sldNum" sz="quarter" idx="11"/>
          </p:nvPr>
        </p:nvSpPr>
        <p:spPr/>
        <p:txBody>
          <a:bodyPr/>
          <a:lstStyle/>
          <a:p>
            <a:fld id="{D12247F0-AE6D-475F-8AB1-1FD4A8D2DDA7}"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9D2A0CC-F4D3-43BB-8ECD-E31E83A4A410}" type="datetimeFigureOut">
              <a:rPr lang="en-GB" smtClean="0"/>
              <a:t>24/11/2017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2247F0-AE6D-475F-8AB1-1FD4A8D2DDA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9D2A0CC-F4D3-43BB-8ECD-E31E83A4A410}" type="datetimeFigureOut">
              <a:rPr lang="en-GB" smtClean="0"/>
              <a:t>24/11/2017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2247F0-AE6D-475F-8AB1-1FD4A8D2DDA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D12247F0-AE6D-475F-8AB1-1FD4A8D2DDA7}" type="slidenum">
              <a:rPr lang="en-GB" smtClean="0"/>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F9D2A0CC-F4D3-43BB-8ECD-E31E83A4A410}" type="datetimeFigureOut">
              <a:rPr lang="en-GB" smtClean="0"/>
              <a:t>24/11/2017</a:t>
            </a:fld>
            <a:endParaRPr lang="en-GB"/>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hyperlink" Target="http://gov.wales/topics/educationandskills/publications/guidance/welshmededstrat/?lang=en"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hyperlink" Target="http://gov.wales/topics/welshlanguage/publications/wlstrategy2012/?lang=en"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gov.wales/topics/educationandskills/publications/wagreviews/one-lanuage-for-all/?lang=en" TargetMode="External"/><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5400" b="1" dirty="0"/>
              <a:t>Un </a:t>
            </a:r>
            <a:r>
              <a:rPr lang="en-GB" sz="5400" b="1" dirty="0" err="1"/>
              <a:t>iaith</a:t>
            </a:r>
            <a:r>
              <a:rPr lang="en-GB" sz="5400" b="1" dirty="0"/>
              <a:t> </a:t>
            </a:r>
            <a:r>
              <a:rPr lang="en-GB" sz="5400" b="1" dirty="0" err="1"/>
              <a:t>i</a:t>
            </a:r>
            <a:r>
              <a:rPr lang="en-GB" sz="5400" b="1" dirty="0"/>
              <a:t> </a:t>
            </a:r>
            <a:r>
              <a:rPr lang="en-GB" sz="5400" b="1" dirty="0" err="1"/>
              <a:t>bawb</a:t>
            </a:r>
            <a:endParaRPr lang="en-GB" sz="5400" dirty="0"/>
          </a:p>
        </p:txBody>
      </p:sp>
      <p:sp>
        <p:nvSpPr>
          <p:cNvPr id="3" name="Subtitle 2"/>
          <p:cNvSpPr>
            <a:spLocks noGrp="1"/>
          </p:cNvSpPr>
          <p:nvPr>
            <p:ph type="subTitle" idx="1"/>
          </p:nvPr>
        </p:nvSpPr>
        <p:spPr>
          <a:xfrm>
            <a:off x="685800" y="4572000"/>
            <a:ext cx="7543800" cy="1066800"/>
          </a:xfrm>
        </p:spPr>
        <p:txBody>
          <a:bodyPr>
            <a:normAutofit/>
          </a:bodyPr>
          <a:lstStyle/>
          <a:p>
            <a:r>
              <a:rPr lang="en-GB" dirty="0" err="1"/>
              <a:t>Adolygiad</a:t>
            </a:r>
            <a:r>
              <a:rPr lang="en-GB" dirty="0"/>
              <a:t> o </a:t>
            </a:r>
            <a:r>
              <a:rPr lang="en-GB" dirty="0" err="1"/>
              <a:t>Gymraeg</a:t>
            </a:r>
            <a:r>
              <a:rPr lang="en-GB" dirty="0"/>
              <a:t> </a:t>
            </a:r>
            <a:r>
              <a:rPr lang="en-GB" dirty="0" smtClean="0"/>
              <a:t>ail  </a:t>
            </a:r>
            <a:r>
              <a:rPr lang="en-GB" dirty="0" err="1" smtClean="0"/>
              <a:t>iaith</a:t>
            </a:r>
            <a:r>
              <a:rPr lang="en-GB" dirty="0" smtClean="0"/>
              <a:t> </a:t>
            </a:r>
            <a:r>
              <a:rPr lang="en-GB" dirty="0" err="1"/>
              <a:t>yng</a:t>
            </a:r>
            <a:r>
              <a:rPr lang="en-GB" dirty="0"/>
              <a:t> </a:t>
            </a:r>
            <a:r>
              <a:rPr lang="en-GB" dirty="0" err="1" smtClean="0"/>
              <a:t>Nghyfnodau</a:t>
            </a:r>
            <a:r>
              <a:rPr lang="en-GB" dirty="0"/>
              <a:t> </a:t>
            </a:r>
            <a:r>
              <a:rPr lang="en-GB" dirty="0" err="1" smtClean="0"/>
              <a:t>Allweddol</a:t>
            </a:r>
            <a:r>
              <a:rPr lang="en-GB" dirty="0" smtClean="0"/>
              <a:t> </a:t>
            </a:r>
            <a:r>
              <a:rPr lang="en-GB" dirty="0"/>
              <a:t>3 a 4</a:t>
            </a:r>
            <a:endParaRPr lang="en-GB" b="1" dirty="0" smtClean="0"/>
          </a:p>
          <a:p>
            <a:r>
              <a:rPr lang="en-GB" dirty="0" err="1"/>
              <a:t>Medi</a:t>
            </a:r>
            <a:r>
              <a:rPr lang="en-GB" dirty="0"/>
              <a:t> 2013</a:t>
            </a:r>
            <a:endParaRPr lang="en-GB" b="1" dirty="0"/>
          </a:p>
        </p:txBody>
      </p:sp>
      <p:pic>
        <p:nvPicPr>
          <p:cNvPr id="102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381000"/>
            <a:ext cx="1781175" cy="18000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29005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err="1"/>
              <a:t>Yr</a:t>
            </a:r>
            <a:r>
              <a:rPr lang="en-GB" sz="2800" dirty="0"/>
              <a:t> </a:t>
            </a:r>
            <a:r>
              <a:rPr lang="en-GB" sz="2800" dirty="0" err="1"/>
              <a:t>Athro</a:t>
            </a:r>
            <a:r>
              <a:rPr lang="en-GB" sz="2800" dirty="0"/>
              <a:t> Sioned Davies</a:t>
            </a:r>
            <a:br>
              <a:rPr lang="en-GB" sz="2800" dirty="0"/>
            </a:br>
            <a:r>
              <a:rPr lang="en-GB" sz="2800" dirty="0" err="1"/>
              <a:t>Cadeirydd</a:t>
            </a:r>
            <a:r>
              <a:rPr lang="en-GB" sz="2800" dirty="0"/>
              <a:t> </a:t>
            </a:r>
            <a:r>
              <a:rPr lang="en-GB" sz="2800" dirty="0" err="1"/>
              <a:t>Grŵp</a:t>
            </a:r>
            <a:r>
              <a:rPr lang="en-GB" sz="2800" dirty="0"/>
              <a:t> </a:t>
            </a:r>
            <a:r>
              <a:rPr lang="en-GB" sz="2800" dirty="0" err="1"/>
              <a:t>Adolygu</a:t>
            </a:r>
            <a:r>
              <a:rPr lang="en-GB" sz="2800" dirty="0"/>
              <a:t> </a:t>
            </a:r>
            <a:r>
              <a:rPr lang="en-GB" sz="2800" dirty="0" err="1"/>
              <a:t>Cymraeg</a:t>
            </a:r>
            <a:r>
              <a:rPr lang="en-GB" sz="2800" dirty="0"/>
              <a:t> Ail </a:t>
            </a:r>
            <a:r>
              <a:rPr lang="en-GB" sz="2800" dirty="0" err="1"/>
              <a:t>Iaith</a:t>
            </a:r>
            <a:endParaRPr lang="en-GB" sz="2400" dirty="0"/>
          </a:p>
        </p:txBody>
      </p:sp>
      <p:pic>
        <p:nvPicPr>
          <p:cNvPr id="2052" name="Picture 4" descr="C:\Users\Di\Pictures\cambio-sentido.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371600" y="1411941"/>
            <a:ext cx="5778050" cy="54191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879838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7" name="Picture 3" descr="C:\Users\Di\Pictures\ed_ref_act_1988.pn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5880" y="533400"/>
            <a:ext cx="4953000" cy="2904984"/>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Di\Pictures\Estyn.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43200" y="4800600"/>
            <a:ext cx="4666561" cy="129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388000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457200"/>
            <a:ext cx="7620000" cy="1143000"/>
          </a:xfrm>
        </p:spPr>
        <p:txBody>
          <a:bodyPr/>
          <a:lstStyle/>
          <a:p>
            <a:r>
              <a:rPr lang="en-GB" sz="3200" dirty="0" err="1"/>
              <a:t>Strategaeth</a:t>
            </a:r>
            <a:r>
              <a:rPr lang="en-GB" sz="3200" dirty="0"/>
              <a:t> </a:t>
            </a:r>
            <a:r>
              <a:rPr lang="en-GB" sz="3200" dirty="0" err="1"/>
              <a:t>Addysg</a:t>
            </a:r>
            <a:r>
              <a:rPr lang="en-GB" sz="3200" dirty="0"/>
              <a:t> </a:t>
            </a:r>
            <a:r>
              <a:rPr lang="en-GB" sz="3200" dirty="0" err="1"/>
              <a:t>Cyfrwng</a:t>
            </a:r>
            <a:r>
              <a:rPr lang="en-GB" sz="3200" dirty="0"/>
              <a:t> </a:t>
            </a:r>
            <a:r>
              <a:rPr lang="en-GB" sz="3200" dirty="0" err="1"/>
              <a:t>Cymraeg</a:t>
            </a:r>
            <a:r>
              <a:rPr lang="en-GB" sz="3200" dirty="0"/>
              <a:t> </a:t>
            </a:r>
            <a:r>
              <a:rPr lang="en-GB" sz="3200" dirty="0" err="1"/>
              <a:t>Llywodraeth</a:t>
            </a:r>
            <a:r>
              <a:rPr lang="en-GB" sz="3200" dirty="0"/>
              <a:t> </a:t>
            </a:r>
            <a:r>
              <a:rPr lang="en-GB" sz="3200" dirty="0" err="1" smtClean="0"/>
              <a:t>Cymru</a:t>
            </a:r>
            <a:r>
              <a:rPr lang="en-GB" sz="3200" dirty="0"/>
              <a:t> </a:t>
            </a:r>
            <a:r>
              <a:rPr lang="en-GB" sz="3200" dirty="0" smtClean="0"/>
              <a:t>   2010</a:t>
            </a:r>
            <a:endParaRPr lang="en-GB" sz="3200" dirty="0"/>
          </a:p>
        </p:txBody>
      </p:sp>
      <p:pic>
        <p:nvPicPr>
          <p:cNvPr id="2051" name="Picture 3" descr="C:\Users\Di\Pictures\welsh mediumeducation strategy 2010.jpg">
            <a:hlinkClick r:id="rId3"/>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2590800" y="2286000"/>
            <a:ext cx="3149600" cy="40727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557862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1371600"/>
            <a:ext cx="7467600" cy="5509200"/>
          </a:xfrm>
          <a:prstGeom prst="rect">
            <a:avLst/>
          </a:prstGeom>
        </p:spPr>
        <p:txBody>
          <a:bodyPr wrap="square">
            <a:spAutoFit/>
          </a:bodyPr>
          <a:lstStyle/>
          <a:p>
            <a:r>
              <a:rPr lang="en-GB" dirty="0"/>
              <a:t>.</a:t>
            </a:r>
            <a:r>
              <a:rPr lang="en-GB" sz="4400" dirty="0" err="1"/>
              <a:t>Yn</a:t>
            </a:r>
            <a:r>
              <a:rPr lang="en-GB" sz="4400" dirty="0"/>
              <a:t> </a:t>
            </a:r>
            <a:r>
              <a:rPr lang="en-GB" sz="4400" dirty="0" err="1"/>
              <a:t>marn</a:t>
            </a:r>
            <a:r>
              <a:rPr lang="en-GB" sz="4400" dirty="0"/>
              <a:t> y </a:t>
            </a:r>
            <a:r>
              <a:rPr lang="en-GB" sz="4400" dirty="0" err="1"/>
              <a:t>grŵp</a:t>
            </a:r>
            <a:r>
              <a:rPr lang="en-GB" sz="4400" dirty="0"/>
              <a:t>, </a:t>
            </a:r>
            <a:r>
              <a:rPr lang="en-GB" sz="4400" dirty="0" err="1"/>
              <a:t>oes</a:t>
            </a:r>
            <a:r>
              <a:rPr lang="en-GB" sz="4400" dirty="0"/>
              <a:t> </a:t>
            </a:r>
            <a:r>
              <a:rPr lang="en-GB" sz="4400" dirty="0" err="1"/>
              <a:t>manteision</a:t>
            </a:r>
            <a:r>
              <a:rPr lang="en-GB" sz="4400" dirty="0"/>
              <a:t> </a:t>
            </a:r>
            <a:r>
              <a:rPr lang="en-GB" sz="4400" dirty="0" err="1"/>
              <a:t>i</a:t>
            </a:r>
            <a:r>
              <a:rPr lang="en-GB" sz="4400" dirty="0"/>
              <a:t> </a:t>
            </a:r>
            <a:r>
              <a:rPr lang="en-GB" sz="4400" dirty="0" err="1"/>
              <a:t>unigolion</a:t>
            </a:r>
            <a:r>
              <a:rPr lang="en-GB" sz="4400" dirty="0"/>
              <a:t> </a:t>
            </a:r>
            <a:r>
              <a:rPr lang="en-GB" sz="4400" dirty="0" err="1"/>
              <a:t>yn</a:t>
            </a:r>
            <a:r>
              <a:rPr lang="en-GB" sz="4400" dirty="0"/>
              <a:t> </a:t>
            </a:r>
            <a:r>
              <a:rPr lang="en-GB" sz="4400" dirty="0" err="1"/>
              <a:t>sgîl</a:t>
            </a:r>
            <a:r>
              <a:rPr lang="en-GB" sz="4400" dirty="0"/>
              <a:t> </a:t>
            </a:r>
            <a:r>
              <a:rPr lang="en-GB" sz="4400" dirty="0" err="1"/>
              <a:t>Strategaeth</a:t>
            </a:r>
            <a:r>
              <a:rPr lang="en-GB" sz="4400" dirty="0"/>
              <a:t> </a:t>
            </a:r>
            <a:r>
              <a:rPr lang="en-GB" sz="4400" dirty="0" err="1"/>
              <a:t>Addysg</a:t>
            </a:r>
            <a:r>
              <a:rPr lang="en-GB" sz="4400" dirty="0"/>
              <a:t> </a:t>
            </a:r>
            <a:r>
              <a:rPr lang="en-GB" sz="4400" dirty="0" err="1"/>
              <a:t>Cyfrwng</a:t>
            </a:r>
            <a:r>
              <a:rPr lang="en-GB" sz="4400" dirty="0"/>
              <a:t> </a:t>
            </a:r>
            <a:r>
              <a:rPr lang="en-GB" sz="4400" dirty="0" err="1"/>
              <a:t>Cymraeg</a:t>
            </a:r>
            <a:r>
              <a:rPr lang="en-GB" sz="4400" dirty="0"/>
              <a:t> </a:t>
            </a:r>
            <a:r>
              <a:rPr lang="en-GB" sz="4400" dirty="0" err="1"/>
              <a:t>Llywodraeth</a:t>
            </a:r>
            <a:r>
              <a:rPr lang="en-GB" sz="4400" dirty="0"/>
              <a:t> </a:t>
            </a:r>
            <a:r>
              <a:rPr lang="en-GB" sz="4400" dirty="0" err="1"/>
              <a:t>Cymru</a:t>
            </a:r>
            <a:r>
              <a:rPr lang="en-GB" sz="4400" dirty="0"/>
              <a:t> </a:t>
            </a:r>
            <a:r>
              <a:rPr lang="en-GB" sz="4400" dirty="0" err="1"/>
              <a:t>sef</a:t>
            </a:r>
            <a:r>
              <a:rPr lang="en-GB" sz="4400" dirty="0"/>
              <a:t> </a:t>
            </a:r>
            <a:r>
              <a:rPr lang="en-GB" sz="4400" dirty="0" err="1"/>
              <a:t>dysgu’r</a:t>
            </a:r>
            <a:r>
              <a:rPr lang="en-GB" sz="4400" dirty="0"/>
              <a:t> </a:t>
            </a:r>
            <a:r>
              <a:rPr lang="en-GB" sz="4400" dirty="0" err="1"/>
              <a:t>Gymraeg</a:t>
            </a:r>
            <a:r>
              <a:rPr lang="en-GB" sz="4400" dirty="0"/>
              <a:t> </a:t>
            </a:r>
            <a:r>
              <a:rPr lang="en-GB" sz="4400" dirty="0" err="1"/>
              <a:t>er</a:t>
            </a:r>
            <a:r>
              <a:rPr lang="en-GB" sz="4400" dirty="0"/>
              <a:t> </a:t>
            </a:r>
            <a:r>
              <a:rPr lang="en-GB" sz="4400" dirty="0" err="1"/>
              <a:t>mwyn</a:t>
            </a:r>
            <a:r>
              <a:rPr lang="en-GB" sz="4400" dirty="0"/>
              <a:t> </a:t>
            </a:r>
            <a:r>
              <a:rPr lang="en-GB" sz="4400" dirty="0" err="1"/>
              <a:t>gwneud</a:t>
            </a:r>
            <a:r>
              <a:rPr lang="en-GB" sz="4400" dirty="0"/>
              <a:t> </a:t>
            </a:r>
            <a:r>
              <a:rPr lang="en-GB" sz="4400" dirty="0" err="1"/>
              <a:t>defnydd</a:t>
            </a:r>
            <a:r>
              <a:rPr lang="en-GB" sz="4400" dirty="0"/>
              <a:t> </a:t>
            </a:r>
            <a:r>
              <a:rPr lang="en-GB" sz="4400" dirty="0" err="1"/>
              <a:t>ehangach</a:t>
            </a:r>
            <a:r>
              <a:rPr lang="en-GB" sz="4400" dirty="0"/>
              <a:t> </a:t>
            </a:r>
            <a:r>
              <a:rPr lang="en-GB" sz="4400" dirty="0" err="1" smtClean="0"/>
              <a:t>ohoni</a:t>
            </a:r>
            <a:r>
              <a:rPr lang="en-GB" sz="4400" dirty="0"/>
              <a:t>?</a:t>
            </a:r>
            <a:endParaRPr lang="cy-GB" sz="4400" dirty="0"/>
          </a:p>
          <a:p>
            <a:endParaRPr lang="cy-GB" sz="4400" dirty="0"/>
          </a:p>
        </p:txBody>
      </p:sp>
      <p:sp>
        <p:nvSpPr>
          <p:cNvPr id="3" name="Title 1"/>
          <p:cNvSpPr txBox="1">
            <a:spLocks/>
          </p:cNvSpPr>
          <p:nvPr/>
        </p:nvSpPr>
        <p:spPr>
          <a:xfrm>
            <a:off x="457200" y="274638"/>
            <a:ext cx="7620000" cy="1143000"/>
          </a:xfrm>
          <a:prstGeom prst="rect">
            <a:avLst/>
          </a:prstGeom>
        </p:spPr>
        <p:txBody>
          <a:bodyPr/>
          <a:lst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a:lstStyle>
          <a:p>
            <a:r>
              <a:rPr lang="en-GB" dirty="0" err="1" smtClean="0">
                <a:solidFill>
                  <a:schemeClr val="accent3">
                    <a:lumMod val="60000"/>
                    <a:lumOff val="40000"/>
                  </a:schemeClr>
                </a:solidFill>
              </a:rPr>
              <a:t>Tasg</a:t>
            </a:r>
            <a:r>
              <a:rPr lang="en-GB" dirty="0" smtClean="0">
                <a:solidFill>
                  <a:schemeClr val="accent3">
                    <a:lumMod val="60000"/>
                    <a:lumOff val="40000"/>
                  </a:schemeClr>
                </a:solidFill>
              </a:rPr>
              <a:t> 1</a:t>
            </a:r>
            <a:endParaRPr lang="en-GB" dirty="0">
              <a:solidFill>
                <a:schemeClr val="accent3">
                  <a:lumMod val="60000"/>
                  <a:lumOff val="40000"/>
                </a:schemeClr>
              </a:solidFill>
            </a:endParaRPr>
          </a:p>
        </p:txBody>
      </p:sp>
    </p:spTree>
    <p:extLst>
      <p:ext uri="{BB962C8B-B14F-4D97-AF65-F5344CB8AC3E}">
        <p14:creationId xmlns:p14="http://schemas.microsoft.com/office/powerpoint/2010/main" val="6377784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30 </a:t>
            </a:r>
            <a:r>
              <a:rPr lang="en-GB" sz="3200" dirty="0" err="1"/>
              <a:t>Ebrill</a:t>
            </a:r>
            <a:r>
              <a:rPr lang="en-GB" sz="3200" dirty="0"/>
              <a:t> 2012</a:t>
            </a:r>
          </a:p>
        </p:txBody>
      </p:sp>
      <p:sp>
        <p:nvSpPr>
          <p:cNvPr id="3" name="Content Placeholder 2"/>
          <p:cNvSpPr>
            <a:spLocks noGrp="1"/>
          </p:cNvSpPr>
          <p:nvPr>
            <p:ph idx="1"/>
          </p:nvPr>
        </p:nvSpPr>
        <p:spPr>
          <a:xfrm>
            <a:off x="609600" y="1219200"/>
            <a:ext cx="7620000" cy="5257800"/>
          </a:xfrm>
        </p:spPr>
        <p:txBody>
          <a:bodyPr>
            <a:normAutofit/>
          </a:bodyPr>
          <a:lstStyle/>
          <a:p>
            <a:r>
              <a:rPr lang="en-GB" sz="2800" dirty="0" err="1"/>
              <a:t>adnabod</a:t>
            </a:r>
            <a:r>
              <a:rPr lang="en-GB" sz="2800" dirty="0"/>
              <a:t> </a:t>
            </a:r>
            <a:r>
              <a:rPr lang="en-GB" sz="2800" dirty="0" err="1"/>
              <a:t>cyfleoedd</a:t>
            </a:r>
            <a:r>
              <a:rPr lang="en-GB" sz="2800" dirty="0"/>
              <a:t> </a:t>
            </a:r>
            <a:r>
              <a:rPr lang="en-GB" sz="2800" dirty="0" err="1"/>
              <a:t>i</a:t>
            </a:r>
            <a:r>
              <a:rPr lang="en-GB" sz="2800" dirty="0"/>
              <a:t> </a:t>
            </a:r>
            <a:r>
              <a:rPr lang="en-GB" sz="2800" dirty="0" err="1"/>
              <a:t>godi</a:t>
            </a:r>
            <a:r>
              <a:rPr lang="en-GB" sz="2800" dirty="0"/>
              <a:t> </a:t>
            </a:r>
            <a:r>
              <a:rPr lang="en-GB" sz="2800" dirty="0" err="1"/>
              <a:t>statws</a:t>
            </a:r>
            <a:r>
              <a:rPr lang="en-GB" sz="2800" dirty="0"/>
              <a:t> </a:t>
            </a:r>
            <a:r>
              <a:rPr lang="en-GB" sz="2800" dirty="0" err="1"/>
              <a:t>Cymraeg</a:t>
            </a:r>
            <a:r>
              <a:rPr lang="en-GB" sz="2800" dirty="0"/>
              <a:t> ail </a:t>
            </a:r>
            <a:r>
              <a:rPr lang="en-GB" sz="2800" dirty="0" err="1"/>
              <a:t>iaith</a:t>
            </a:r>
            <a:r>
              <a:rPr lang="en-GB" sz="2800" dirty="0"/>
              <a:t> </a:t>
            </a:r>
            <a:r>
              <a:rPr lang="en-GB" sz="2800" dirty="0" err="1"/>
              <a:t>fel</a:t>
            </a:r>
            <a:r>
              <a:rPr lang="en-GB" sz="2800" dirty="0"/>
              <a:t> </a:t>
            </a:r>
            <a:r>
              <a:rPr lang="en-GB" sz="2800" dirty="0" err="1"/>
              <a:t>pwnc</a:t>
            </a:r>
            <a:r>
              <a:rPr lang="en-GB" sz="2800" dirty="0"/>
              <a:t> a </a:t>
            </a:r>
            <a:r>
              <a:rPr lang="en-GB" sz="2800" dirty="0" err="1" smtClean="0"/>
              <a:t>chael</a:t>
            </a:r>
            <a:r>
              <a:rPr lang="en-GB" sz="2800" dirty="0"/>
              <a:t> </a:t>
            </a:r>
            <a:r>
              <a:rPr lang="en-GB" sz="2800" dirty="0" err="1" smtClean="0"/>
              <a:t>gwared</a:t>
            </a:r>
            <a:r>
              <a:rPr lang="en-GB" sz="2800" dirty="0" smtClean="0"/>
              <a:t> </a:t>
            </a:r>
            <a:r>
              <a:rPr lang="en-GB" sz="2800" dirty="0" err="1"/>
              <a:t>ar</a:t>
            </a:r>
            <a:r>
              <a:rPr lang="en-GB" sz="2800" dirty="0"/>
              <a:t> </a:t>
            </a:r>
            <a:r>
              <a:rPr lang="en-GB" sz="2800" dirty="0" err="1"/>
              <a:t>rwystrau</a:t>
            </a:r>
            <a:r>
              <a:rPr lang="en-GB" sz="2800" dirty="0"/>
              <a:t> </a:t>
            </a:r>
            <a:r>
              <a:rPr lang="en-GB" sz="2800" dirty="0" err="1"/>
              <a:t>ar</a:t>
            </a:r>
            <a:r>
              <a:rPr lang="en-GB" sz="2800" dirty="0"/>
              <a:t> </a:t>
            </a:r>
            <a:r>
              <a:rPr lang="en-GB" sz="2800" dirty="0" err="1"/>
              <a:t>lefel</a:t>
            </a:r>
            <a:r>
              <a:rPr lang="en-GB" sz="2800" dirty="0"/>
              <a:t> </a:t>
            </a:r>
            <a:r>
              <a:rPr lang="en-GB" sz="2800" dirty="0" err="1"/>
              <a:t>leol</a:t>
            </a:r>
            <a:r>
              <a:rPr lang="en-GB" sz="2800" dirty="0"/>
              <a:t>, </a:t>
            </a:r>
            <a:r>
              <a:rPr lang="en-GB" sz="2800" dirty="0" err="1"/>
              <a:t>ranbarthol</a:t>
            </a:r>
            <a:r>
              <a:rPr lang="en-GB" sz="2800" dirty="0"/>
              <a:t> a </a:t>
            </a:r>
            <a:r>
              <a:rPr lang="en-GB" sz="2800" dirty="0" err="1"/>
              <a:t>chenedlaethol</a:t>
            </a:r>
            <a:r>
              <a:rPr lang="en-GB" sz="2800" dirty="0"/>
              <a:t>;</a:t>
            </a:r>
          </a:p>
          <a:p>
            <a:r>
              <a:rPr lang="en-GB" sz="2800" dirty="0" err="1" smtClean="0"/>
              <a:t>adolygu</a:t>
            </a:r>
            <a:r>
              <a:rPr lang="en-GB" sz="2800" dirty="0" smtClean="0"/>
              <a:t> </a:t>
            </a:r>
            <a:r>
              <a:rPr lang="en-GB" sz="2800" dirty="0" err="1"/>
              <a:t>cymwysterau</a:t>
            </a:r>
            <a:r>
              <a:rPr lang="en-GB" sz="2800" dirty="0"/>
              <a:t> </a:t>
            </a:r>
            <a:r>
              <a:rPr lang="en-GB" sz="2800" dirty="0" err="1"/>
              <a:t>Cymraeg</a:t>
            </a:r>
            <a:r>
              <a:rPr lang="en-GB" sz="2800" dirty="0"/>
              <a:t> ail </a:t>
            </a:r>
            <a:r>
              <a:rPr lang="en-GB" sz="2800" dirty="0" err="1"/>
              <a:t>iaith</a:t>
            </a:r>
            <a:r>
              <a:rPr lang="en-GB" sz="2800" dirty="0"/>
              <a:t> </a:t>
            </a:r>
            <a:r>
              <a:rPr lang="en-GB" sz="2800" dirty="0" err="1"/>
              <a:t>yng</a:t>
            </a:r>
            <a:r>
              <a:rPr lang="en-GB" sz="2800" dirty="0"/>
              <a:t> </a:t>
            </a:r>
            <a:r>
              <a:rPr lang="en-GB" sz="2800" dirty="0" err="1"/>
              <a:t>Nghyfnod</a:t>
            </a:r>
            <a:r>
              <a:rPr lang="en-GB" sz="2800" dirty="0"/>
              <a:t> </a:t>
            </a:r>
            <a:r>
              <a:rPr lang="en-GB" sz="2800" dirty="0" err="1"/>
              <a:t>Allweddol</a:t>
            </a:r>
            <a:r>
              <a:rPr lang="en-GB" sz="2800" dirty="0"/>
              <a:t> 4 </a:t>
            </a:r>
            <a:r>
              <a:rPr lang="en-GB" sz="2800" dirty="0" smtClean="0"/>
              <a:t>a </a:t>
            </a:r>
            <a:r>
              <a:rPr lang="en-GB" sz="2800" dirty="0" err="1" smtClean="0"/>
              <a:t>Chyfnod</a:t>
            </a:r>
            <a:r>
              <a:rPr lang="en-GB" sz="2800" dirty="0" smtClean="0"/>
              <a:t> </a:t>
            </a:r>
            <a:r>
              <a:rPr lang="en-GB" sz="2800" dirty="0" err="1"/>
              <a:t>Allweddol</a:t>
            </a:r>
            <a:r>
              <a:rPr lang="en-GB" sz="2800" dirty="0"/>
              <a:t> 5;</a:t>
            </a:r>
          </a:p>
          <a:p>
            <a:r>
              <a:rPr lang="en-GB" sz="2800" dirty="0" err="1" smtClean="0"/>
              <a:t>ystyried</a:t>
            </a:r>
            <a:r>
              <a:rPr lang="en-GB" sz="2800" dirty="0" smtClean="0"/>
              <a:t> </a:t>
            </a:r>
            <a:r>
              <a:rPr lang="en-GB" sz="2800" dirty="0" err="1"/>
              <a:t>goblygiadau</a:t>
            </a:r>
            <a:r>
              <a:rPr lang="en-GB" sz="2800" dirty="0"/>
              <a:t> </a:t>
            </a:r>
            <a:r>
              <a:rPr lang="en-GB" sz="2800" dirty="0" err="1"/>
              <a:t>cael</a:t>
            </a:r>
            <a:r>
              <a:rPr lang="en-GB" sz="2800" dirty="0"/>
              <a:t> </a:t>
            </a:r>
            <a:r>
              <a:rPr lang="en-GB" sz="2800" dirty="0" err="1"/>
              <a:t>gwared</a:t>
            </a:r>
            <a:r>
              <a:rPr lang="en-GB" sz="2800" dirty="0"/>
              <a:t> </a:t>
            </a:r>
            <a:r>
              <a:rPr lang="en-GB" sz="2800" dirty="0" err="1"/>
              <a:t>ar</a:t>
            </a:r>
            <a:r>
              <a:rPr lang="en-GB" sz="2800" dirty="0"/>
              <a:t> </a:t>
            </a:r>
            <a:r>
              <a:rPr lang="en-GB" sz="2800" dirty="0" err="1"/>
              <a:t>gyrsiau</a:t>
            </a:r>
            <a:r>
              <a:rPr lang="en-GB" sz="2800" dirty="0"/>
              <a:t> </a:t>
            </a:r>
            <a:r>
              <a:rPr lang="en-GB" sz="2800" dirty="0" err="1"/>
              <a:t>byr</a:t>
            </a:r>
            <a:r>
              <a:rPr lang="en-GB" sz="2800" dirty="0"/>
              <a:t> TGAU </a:t>
            </a:r>
            <a:r>
              <a:rPr lang="en-GB" sz="2800" dirty="0" err="1"/>
              <a:t>Cymraeg</a:t>
            </a:r>
            <a:r>
              <a:rPr lang="en-GB" sz="2800" dirty="0"/>
              <a:t> </a:t>
            </a:r>
            <a:r>
              <a:rPr lang="en-GB" sz="2800" dirty="0" smtClean="0"/>
              <a:t>ail </a:t>
            </a:r>
            <a:r>
              <a:rPr lang="en-GB" sz="2800" dirty="0" err="1" smtClean="0"/>
              <a:t>iaith</a:t>
            </a:r>
            <a:r>
              <a:rPr lang="en-GB" sz="2800" dirty="0"/>
              <a:t>; ac</a:t>
            </a:r>
          </a:p>
          <a:p>
            <a:r>
              <a:rPr lang="en-GB" sz="2800" dirty="0" err="1" smtClean="0"/>
              <a:t>ystyried</a:t>
            </a:r>
            <a:r>
              <a:rPr lang="en-GB" sz="2800" dirty="0" smtClean="0"/>
              <a:t> </a:t>
            </a:r>
            <a:r>
              <a:rPr lang="en-GB" sz="2800" dirty="0" err="1"/>
              <a:t>ymhellach</a:t>
            </a:r>
            <a:r>
              <a:rPr lang="en-GB" sz="2800" dirty="0"/>
              <a:t> </a:t>
            </a:r>
            <a:r>
              <a:rPr lang="en-GB" sz="2800" dirty="0" err="1"/>
              <a:t>ddichonoldeb</a:t>
            </a:r>
            <a:r>
              <a:rPr lang="en-GB" sz="2800" dirty="0"/>
              <a:t> </a:t>
            </a:r>
            <a:r>
              <a:rPr lang="en-GB" sz="2800" dirty="0" err="1"/>
              <a:t>cyflwyno</a:t>
            </a:r>
            <a:r>
              <a:rPr lang="en-GB" sz="2800" dirty="0"/>
              <a:t> </a:t>
            </a:r>
            <a:r>
              <a:rPr lang="en-GB" sz="2800" dirty="0" err="1"/>
              <a:t>continwwm</a:t>
            </a:r>
            <a:r>
              <a:rPr lang="en-GB" sz="2800" dirty="0"/>
              <a:t> </a:t>
            </a:r>
            <a:r>
              <a:rPr lang="en-GB" sz="2800" dirty="0" err="1"/>
              <a:t>Cymraeg</a:t>
            </a:r>
            <a:r>
              <a:rPr lang="en-GB" sz="2800" dirty="0" smtClean="0"/>
              <a:t>.</a:t>
            </a:r>
            <a:endParaRPr lang="en-GB" sz="2800" dirty="0"/>
          </a:p>
        </p:txBody>
      </p:sp>
    </p:spTree>
    <p:extLst>
      <p:ext uri="{BB962C8B-B14F-4D97-AF65-F5344CB8AC3E}">
        <p14:creationId xmlns:p14="http://schemas.microsoft.com/office/powerpoint/2010/main" val="137414108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14400" y="1295400"/>
            <a:ext cx="6858000" cy="5078313"/>
          </a:xfrm>
          <a:prstGeom prst="rect">
            <a:avLst/>
          </a:prstGeom>
        </p:spPr>
        <p:txBody>
          <a:bodyPr wrap="square">
            <a:spAutoFit/>
          </a:bodyPr>
          <a:lstStyle/>
          <a:p>
            <a:r>
              <a:rPr lang="en-GB" sz="5400" dirty="0" smtClean="0"/>
              <a:t>Beth </a:t>
            </a:r>
            <a:r>
              <a:rPr lang="en-GB" sz="5400" dirty="0" err="1"/>
              <a:t>yw’r</a:t>
            </a:r>
            <a:r>
              <a:rPr lang="en-GB" sz="5400" dirty="0"/>
              <a:t> </a:t>
            </a:r>
            <a:r>
              <a:rPr lang="en-GB" sz="5400" dirty="0" err="1"/>
              <a:t>berthynas</a:t>
            </a:r>
            <a:r>
              <a:rPr lang="en-GB" sz="5400" dirty="0"/>
              <a:t> </a:t>
            </a:r>
            <a:r>
              <a:rPr lang="en-GB" sz="5400" dirty="0" err="1"/>
              <a:t>rhwng</a:t>
            </a:r>
            <a:r>
              <a:rPr lang="en-GB" sz="5400" dirty="0"/>
              <a:t> </a:t>
            </a:r>
            <a:r>
              <a:rPr lang="en-GB" sz="5400" dirty="0" err="1"/>
              <a:t>teitl</a:t>
            </a:r>
            <a:r>
              <a:rPr lang="en-GB" sz="5400" dirty="0"/>
              <a:t> y </a:t>
            </a:r>
            <a:r>
              <a:rPr lang="en-GB" sz="5400" dirty="0" err="1"/>
              <a:t>ddarlith</a:t>
            </a:r>
            <a:r>
              <a:rPr lang="en-GB" sz="5400" dirty="0"/>
              <a:t> </a:t>
            </a:r>
            <a:r>
              <a:rPr lang="en-GB" sz="5400" dirty="0" err="1"/>
              <a:t>a’r</a:t>
            </a:r>
            <a:r>
              <a:rPr lang="en-GB" sz="5400" dirty="0"/>
              <a:t> </a:t>
            </a:r>
            <a:r>
              <a:rPr lang="en-GB" sz="5400" dirty="0" err="1"/>
              <a:t>pwynt</a:t>
            </a:r>
            <a:r>
              <a:rPr lang="en-GB" sz="5400" dirty="0"/>
              <a:t> </a:t>
            </a:r>
            <a:r>
              <a:rPr lang="en-GB" sz="5400" dirty="0" err="1"/>
              <a:t>bwled</a:t>
            </a:r>
            <a:r>
              <a:rPr lang="en-GB" sz="5400" dirty="0"/>
              <a:t> </a:t>
            </a:r>
            <a:r>
              <a:rPr lang="en-GB" sz="5400" dirty="0" err="1"/>
              <a:t>olaf</a:t>
            </a:r>
            <a:r>
              <a:rPr lang="en-GB" sz="5400" dirty="0"/>
              <a:t> un </a:t>
            </a:r>
            <a:r>
              <a:rPr lang="en-GB" sz="5400" dirty="0" err="1"/>
              <a:t>ar</a:t>
            </a:r>
            <a:r>
              <a:rPr lang="en-GB" sz="5400" dirty="0"/>
              <a:t> </a:t>
            </a:r>
            <a:r>
              <a:rPr lang="en-GB" sz="5400" dirty="0" err="1"/>
              <a:t>sleid</a:t>
            </a:r>
            <a:r>
              <a:rPr lang="en-GB" sz="5400" dirty="0"/>
              <a:t> 5 ac </a:t>
            </a:r>
            <a:r>
              <a:rPr lang="en-GB" sz="5400" dirty="0" err="1"/>
              <a:t>arwyddocad</a:t>
            </a:r>
            <a:r>
              <a:rPr lang="en-GB" sz="5400" dirty="0"/>
              <a:t> </a:t>
            </a:r>
            <a:r>
              <a:rPr lang="en-GB" sz="5400" dirty="0" err="1"/>
              <a:t>hir</a:t>
            </a:r>
            <a:r>
              <a:rPr lang="en-GB" sz="5400" dirty="0"/>
              <a:t> </a:t>
            </a:r>
            <a:r>
              <a:rPr lang="en-GB" sz="5400" dirty="0" err="1"/>
              <a:t>dymor</a:t>
            </a:r>
            <a:r>
              <a:rPr lang="en-GB" sz="5400" dirty="0"/>
              <a:t> </a:t>
            </a:r>
            <a:r>
              <a:rPr lang="en-GB" sz="5400" dirty="0" err="1"/>
              <a:t>hyn</a:t>
            </a:r>
            <a:r>
              <a:rPr lang="en-GB" sz="5400" dirty="0"/>
              <a:t>?</a:t>
            </a:r>
            <a:endParaRPr lang="cy-GB" sz="5400" dirty="0"/>
          </a:p>
        </p:txBody>
      </p:sp>
      <p:sp>
        <p:nvSpPr>
          <p:cNvPr id="3" name="Title 1"/>
          <p:cNvSpPr txBox="1">
            <a:spLocks/>
          </p:cNvSpPr>
          <p:nvPr/>
        </p:nvSpPr>
        <p:spPr>
          <a:xfrm>
            <a:off x="457200" y="274638"/>
            <a:ext cx="7620000" cy="1143000"/>
          </a:xfrm>
          <a:prstGeom prst="rect">
            <a:avLst/>
          </a:prstGeom>
        </p:spPr>
        <p:txBody>
          <a:bodyPr/>
          <a:lst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a:lstStyle>
          <a:p>
            <a:r>
              <a:rPr lang="en-GB" dirty="0" err="1" smtClean="0">
                <a:solidFill>
                  <a:schemeClr val="accent3">
                    <a:lumMod val="60000"/>
                    <a:lumOff val="40000"/>
                  </a:schemeClr>
                </a:solidFill>
              </a:rPr>
              <a:t>Tasg</a:t>
            </a:r>
            <a:r>
              <a:rPr lang="en-GB" dirty="0" smtClean="0">
                <a:solidFill>
                  <a:schemeClr val="accent3">
                    <a:lumMod val="60000"/>
                    <a:lumOff val="40000"/>
                  </a:schemeClr>
                </a:solidFill>
              </a:rPr>
              <a:t> 2</a:t>
            </a:r>
            <a:endParaRPr lang="en-GB" dirty="0">
              <a:solidFill>
                <a:schemeClr val="accent3">
                  <a:lumMod val="60000"/>
                  <a:lumOff val="40000"/>
                </a:schemeClr>
              </a:solidFill>
            </a:endParaRPr>
          </a:p>
        </p:txBody>
      </p:sp>
    </p:spTree>
    <p:extLst>
      <p:ext uri="{BB962C8B-B14F-4D97-AF65-F5344CB8AC3E}">
        <p14:creationId xmlns:p14="http://schemas.microsoft.com/office/powerpoint/2010/main" val="31887909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9" name="Picture 3" descr="C:\Users\Di\Pictures\140px-2011_UK_census_logo_svg.pn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600450" y="3271837"/>
            <a:ext cx="1333500" cy="145732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C:\Users\Di\Pictures\140px-2011_UK_census_logo_svg.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05250" y="2700338"/>
            <a:ext cx="1333500" cy="1457325"/>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28925" y="1524000"/>
            <a:ext cx="3486150" cy="381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1484463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i="1" dirty="0" err="1"/>
              <a:t>Iaith</a:t>
            </a:r>
            <a:r>
              <a:rPr lang="en-GB" sz="3200" i="1" dirty="0"/>
              <a:t> </a:t>
            </a:r>
            <a:r>
              <a:rPr lang="en-GB" sz="3200" i="1" dirty="0" err="1"/>
              <a:t>Fyw</a:t>
            </a:r>
            <a:r>
              <a:rPr lang="en-GB" sz="3200" i="1" dirty="0"/>
              <a:t>: </a:t>
            </a:r>
            <a:r>
              <a:rPr lang="en-GB" sz="3200" i="1" dirty="0" err="1"/>
              <a:t>Iaith</a:t>
            </a:r>
            <a:r>
              <a:rPr lang="en-GB" sz="3200" i="1" dirty="0"/>
              <a:t> </a:t>
            </a:r>
            <a:r>
              <a:rPr lang="en-GB" sz="3200" i="1" dirty="0" err="1"/>
              <a:t>Byw</a:t>
            </a:r>
            <a:r>
              <a:rPr lang="en-GB" sz="3200" dirty="0" smtClean="0"/>
              <a:t/>
            </a:r>
            <a:br>
              <a:rPr lang="en-GB" sz="3200" dirty="0" smtClean="0"/>
            </a:br>
            <a:r>
              <a:rPr lang="en-GB" sz="3200" dirty="0" err="1"/>
              <a:t>lansiwyd</a:t>
            </a:r>
            <a:r>
              <a:rPr lang="en-GB" sz="3200" dirty="0"/>
              <a:t> yn 2012</a:t>
            </a:r>
          </a:p>
        </p:txBody>
      </p:sp>
      <p:pic>
        <p:nvPicPr>
          <p:cNvPr id="5123" name="Picture 3" descr="C:\Users\Di\Pictures\a living language a language for living.jpg">
            <a:hlinkClick r:id="rId3"/>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2921000" y="2095500"/>
            <a:ext cx="26924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1624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err="1"/>
              <a:t>Gweledigaeth</a:t>
            </a:r>
            <a:r>
              <a:rPr lang="en-GB" sz="3200" b="1" dirty="0"/>
              <a:t> y </a:t>
            </a:r>
            <a:r>
              <a:rPr lang="en-GB" sz="3200" b="1" dirty="0" err="1"/>
              <a:t>Grŵp</a:t>
            </a:r>
            <a:r>
              <a:rPr lang="en-GB" sz="3200" b="1" dirty="0"/>
              <a:t> </a:t>
            </a:r>
            <a:r>
              <a:rPr lang="en-GB" sz="3200" b="1" dirty="0" err="1"/>
              <a:t>Adolygu</a:t>
            </a:r>
            <a:endParaRPr lang="en-GB" sz="3200" dirty="0"/>
          </a:p>
        </p:txBody>
      </p:sp>
      <p:sp>
        <p:nvSpPr>
          <p:cNvPr id="3" name="Content Placeholder 2"/>
          <p:cNvSpPr>
            <a:spLocks noGrp="1"/>
          </p:cNvSpPr>
          <p:nvPr>
            <p:ph idx="1"/>
          </p:nvPr>
        </p:nvSpPr>
        <p:spPr>
          <a:xfrm>
            <a:off x="457200" y="1143000"/>
            <a:ext cx="7620000" cy="5257800"/>
          </a:xfrm>
        </p:spPr>
        <p:txBody>
          <a:bodyPr>
            <a:normAutofit lnSpcReduction="10000"/>
          </a:bodyPr>
          <a:lstStyle/>
          <a:p>
            <a:r>
              <a:rPr lang="en-GB" dirty="0" err="1"/>
              <a:t>sut</a:t>
            </a:r>
            <a:r>
              <a:rPr lang="en-GB" dirty="0"/>
              <a:t> </a:t>
            </a:r>
            <a:r>
              <a:rPr lang="en-GB" dirty="0" err="1"/>
              <a:t>i</a:t>
            </a:r>
            <a:r>
              <a:rPr lang="en-GB" dirty="0"/>
              <a:t> </a:t>
            </a:r>
            <a:r>
              <a:rPr lang="en-GB" dirty="0" err="1"/>
              <a:t>ddarparu</a:t>
            </a:r>
            <a:r>
              <a:rPr lang="en-GB" dirty="0"/>
              <a:t> </a:t>
            </a:r>
            <a:r>
              <a:rPr lang="en-GB" dirty="0" err="1"/>
              <a:t>profiad</a:t>
            </a:r>
            <a:r>
              <a:rPr lang="en-GB" dirty="0"/>
              <a:t> </a:t>
            </a:r>
            <a:r>
              <a:rPr lang="en-GB" dirty="0" err="1"/>
              <a:t>dysgu</a:t>
            </a:r>
            <a:r>
              <a:rPr lang="en-GB" dirty="0"/>
              <a:t> </a:t>
            </a:r>
            <a:r>
              <a:rPr lang="en-GB" dirty="0" err="1"/>
              <a:t>positif</a:t>
            </a:r>
            <a:r>
              <a:rPr lang="en-GB" dirty="0"/>
              <a:t> </a:t>
            </a:r>
            <a:r>
              <a:rPr lang="en-GB" dirty="0" err="1"/>
              <a:t>i</a:t>
            </a:r>
            <a:r>
              <a:rPr lang="en-GB" dirty="0"/>
              <a:t> </a:t>
            </a:r>
            <a:r>
              <a:rPr lang="en-GB" dirty="0" err="1"/>
              <a:t>ddysgwyr</a:t>
            </a:r>
            <a:r>
              <a:rPr lang="en-GB" dirty="0"/>
              <a:t> </a:t>
            </a:r>
            <a:r>
              <a:rPr lang="en-GB" dirty="0" err="1"/>
              <a:t>Cymraeg</a:t>
            </a:r>
            <a:r>
              <a:rPr lang="en-GB" dirty="0"/>
              <a:t> ail </a:t>
            </a:r>
            <a:r>
              <a:rPr lang="en-GB" dirty="0" err="1" smtClean="0"/>
              <a:t>iaith</a:t>
            </a:r>
            <a:r>
              <a:rPr lang="en-GB" dirty="0"/>
              <a:t> </a:t>
            </a:r>
            <a:r>
              <a:rPr lang="en-GB" dirty="0" err="1" smtClean="0"/>
              <a:t>mewn</a:t>
            </a:r>
            <a:r>
              <a:rPr lang="en-GB" dirty="0" smtClean="0"/>
              <a:t> </a:t>
            </a:r>
            <a:r>
              <a:rPr lang="en-GB" dirty="0" err="1"/>
              <a:t>ysgolion</a:t>
            </a:r>
            <a:r>
              <a:rPr lang="en-GB" dirty="0"/>
              <a:t> </a:t>
            </a:r>
            <a:r>
              <a:rPr lang="en-GB" dirty="0" err="1"/>
              <a:t>cyfrwng</a:t>
            </a:r>
            <a:r>
              <a:rPr lang="en-GB" dirty="0"/>
              <a:t> </a:t>
            </a:r>
            <a:r>
              <a:rPr lang="en-GB" dirty="0" err="1"/>
              <a:t>Saesneg</a:t>
            </a:r>
            <a:r>
              <a:rPr lang="en-GB" dirty="0"/>
              <a:t>;</a:t>
            </a:r>
          </a:p>
          <a:p>
            <a:r>
              <a:rPr lang="en-GB" dirty="0" err="1" smtClean="0"/>
              <a:t>sut</a:t>
            </a:r>
            <a:r>
              <a:rPr lang="en-GB" dirty="0" smtClean="0"/>
              <a:t> </a:t>
            </a:r>
            <a:r>
              <a:rPr lang="en-GB" dirty="0" err="1"/>
              <a:t>i</a:t>
            </a:r>
            <a:r>
              <a:rPr lang="en-GB" dirty="0"/>
              <a:t> </a:t>
            </a:r>
            <a:r>
              <a:rPr lang="en-GB" dirty="0" err="1"/>
              <a:t>godi</a:t>
            </a:r>
            <a:r>
              <a:rPr lang="en-GB" dirty="0"/>
              <a:t> </a:t>
            </a:r>
            <a:r>
              <a:rPr lang="en-GB" dirty="0" err="1"/>
              <a:t>statws</a:t>
            </a:r>
            <a:r>
              <a:rPr lang="en-GB" dirty="0"/>
              <a:t> </a:t>
            </a:r>
            <a:r>
              <a:rPr lang="en-GB" dirty="0" err="1"/>
              <a:t>Cymraeg</a:t>
            </a:r>
            <a:r>
              <a:rPr lang="en-GB" dirty="0"/>
              <a:t> ail </a:t>
            </a:r>
            <a:r>
              <a:rPr lang="en-GB" dirty="0" err="1"/>
              <a:t>iaith</a:t>
            </a:r>
            <a:r>
              <a:rPr lang="en-GB" dirty="0"/>
              <a:t> </a:t>
            </a:r>
            <a:r>
              <a:rPr lang="en-GB" dirty="0" err="1"/>
              <a:t>fel</a:t>
            </a:r>
            <a:r>
              <a:rPr lang="en-GB" dirty="0"/>
              <a:t> </a:t>
            </a:r>
            <a:r>
              <a:rPr lang="en-GB" dirty="0" err="1"/>
              <a:t>pwnc</a:t>
            </a:r>
            <a:r>
              <a:rPr lang="en-GB" dirty="0"/>
              <a:t> a </a:t>
            </a:r>
            <a:r>
              <a:rPr lang="en-GB" dirty="0" err="1"/>
              <a:t>chael</a:t>
            </a:r>
            <a:r>
              <a:rPr lang="en-GB" dirty="0"/>
              <a:t> </a:t>
            </a:r>
            <a:r>
              <a:rPr lang="en-GB" dirty="0" err="1"/>
              <a:t>gwared</a:t>
            </a:r>
            <a:r>
              <a:rPr lang="en-GB" dirty="0"/>
              <a:t> </a:t>
            </a:r>
            <a:r>
              <a:rPr lang="en-GB" dirty="0" err="1" smtClean="0"/>
              <a:t>ar</a:t>
            </a:r>
            <a:r>
              <a:rPr lang="en-GB" dirty="0"/>
              <a:t> </a:t>
            </a:r>
            <a:r>
              <a:rPr lang="en-GB" dirty="0" err="1" smtClean="0"/>
              <a:t>rwystrau</a:t>
            </a:r>
            <a:r>
              <a:rPr lang="en-GB" dirty="0" smtClean="0"/>
              <a:t> </a:t>
            </a:r>
            <a:r>
              <a:rPr lang="en-GB" dirty="0" err="1"/>
              <a:t>ar</a:t>
            </a:r>
            <a:r>
              <a:rPr lang="en-GB" dirty="0"/>
              <a:t> </a:t>
            </a:r>
            <a:r>
              <a:rPr lang="en-GB" dirty="0" err="1"/>
              <a:t>lefel</a:t>
            </a:r>
            <a:r>
              <a:rPr lang="en-GB" dirty="0"/>
              <a:t> </a:t>
            </a:r>
            <a:r>
              <a:rPr lang="en-GB" dirty="0" err="1"/>
              <a:t>leol</a:t>
            </a:r>
            <a:r>
              <a:rPr lang="en-GB" dirty="0"/>
              <a:t>, </a:t>
            </a:r>
            <a:r>
              <a:rPr lang="en-GB" dirty="0" err="1"/>
              <a:t>ranbarthol</a:t>
            </a:r>
            <a:r>
              <a:rPr lang="en-GB" dirty="0"/>
              <a:t> a </a:t>
            </a:r>
            <a:r>
              <a:rPr lang="en-GB" dirty="0" err="1"/>
              <a:t>chenedlaethol</a:t>
            </a:r>
            <a:r>
              <a:rPr lang="en-GB" dirty="0"/>
              <a:t>;</a:t>
            </a:r>
          </a:p>
          <a:p>
            <a:r>
              <a:rPr lang="en-GB" dirty="0" smtClean="0"/>
              <a:t>a </a:t>
            </a:r>
            <a:r>
              <a:rPr lang="en-GB" dirty="0" err="1"/>
              <a:t>yw</a:t>
            </a:r>
            <a:r>
              <a:rPr lang="en-GB" dirty="0"/>
              <a:t> </a:t>
            </a:r>
            <a:r>
              <a:rPr lang="en-GB" dirty="0" err="1"/>
              <a:t>cymwysterau</a:t>
            </a:r>
            <a:r>
              <a:rPr lang="en-GB" dirty="0"/>
              <a:t> (</a:t>
            </a:r>
            <a:r>
              <a:rPr lang="en-GB" dirty="0" err="1"/>
              <a:t>cymwysterau</a:t>
            </a:r>
            <a:r>
              <a:rPr lang="en-GB" dirty="0"/>
              <a:t> </a:t>
            </a:r>
            <a:r>
              <a:rPr lang="en-GB" dirty="0" err="1"/>
              <a:t>sydd</a:t>
            </a:r>
            <a:r>
              <a:rPr lang="en-GB" dirty="0"/>
              <a:t> </a:t>
            </a:r>
            <a:r>
              <a:rPr lang="en-GB" dirty="0" err="1"/>
              <a:t>eisoes</a:t>
            </a:r>
            <a:r>
              <a:rPr lang="en-GB" dirty="0"/>
              <a:t> </a:t>
            </a:r>
            <a:r>
              <a:rPr lang="en-GB" dirty="0" err="1"/>
              <a:t>ar</a:t>
            </a:r>
            <a:r>
              <a:rPr lang="en-GB" dirty="0"/>
              <a:t> </a:t>
            </a:r>
            <a:r>
              <a:rPr lang="en-GB" dirty="0" err="1"/>
              <a:t>gael</a:t>
            </a:r>
            <a:r>
              <a:rPr lang="en-GB" dirty="0"/>
              <a:t> a/</a:t>
            </a:r>
            <a:r>
              <a:rPr lang="en-GB" dirty="0" err="1"/>
              <a:t>neu</a:t>
            </a:r>
            <a:r>
              <a:rPr lang="en-GB" dirty="0"/>
              <a:t> </a:t>
            </a:r>
            <a:r>
              <a:rPr lang="en-GB" dirty="0" err="1" smtClean="0"/>
              <a:t>ffurfiau</a:t>
            </a:r>
            <a:r>
              <a:rPr lang="en-GB" dirty="0"/>
              <a:t> </a:t>
            </a:r>
            <a:r>
              <a:rPr lang="en-GB" dirty="0" err="1" smtClean="0"/>
              <a:t>eraill</a:t>
            </a:r>
            <a:r>
              <a:rPr lang="en-GB" dirty="0" smtClean="0"/>
              <a:t> </a:t>
            </a:r>
            <a:r>
              <a:rPr lang="en-GB" dirty="0" err="1"/>
              <a:t>posibl</a:t>
            </a:r>
            <a:r>
              <a:rPr lang="en-GB" dirty="0"/>
              <a:t> o </a:t>
            </a:r>
            <a:r>
              <a:rPr lang="en-GB" dirty="0" err="1"/>
              <a:t>achredu</a:t>
            </a:r>
            <a:r>
              <a:rPr lang="en-GB" dirty="0"/>
              <a:t>) yn </a:t>
            </a:r>
            <a:r>
              <a:rPr lang="en-GB" dirty="0" err="1"/>
              <a:t>annog</a:t>
            </a:r>
            <a:r>
              <a:rPr lang="en-GB" dirty="0"/>
              <a:t> </a:t>
            </a:r>
            <a:r>
              <a:rPr lang="en-GB" dirty="0" err="1"/>
              <a:t>neu’n</a:t>
            </a:r>
            <a:r>
              <a:rPr lang="en-GB" dirty="0"/>
              <a:t> </a:t>
            </a:r>
            <a:r>
              <a:rPr lang="en-GB" dirty="0" err="1"/>
              <a:t>rhwystro</a:t>
            </a:r>
            <a:r>
              <a:rPr lang="en-GB" dirty="0"/>
              <a:t> </a:t>
            </a:r>
            <a:r>
              <a:rPr lang="en-GB" dirty="0" err="1"/>
              <a:t>datblygu</a:t>
            </a:r>
            <a:r>
              <a:rPr lang="en-GB" dirty="0"/>
              <a:t> </a:t>
            </a:r>
            <a:r>
              <a:rPr lang="en-GB" dirty="0" err="1" smtClean="0"/>
              <a:t>sgiliau</a:t>
            </a:r>
            <a:r>
              <a:rPr lang="en-GB" dirty="0"/>
              <a:t> </a:t>
            </a:r>
            <a:r>
              <a:rPr lang="en-GB" dirty="0" err="1" smtClean="0"/>
              <a:t>iaith</a:t>
            </a:r>
            <a:r>
              <a:rPr lang="en-GB" dirty="0" smtClean="0"/>
              <a:t> </a:t>
            </a:r>
            <a:r>
              <a:rPr lang="en-GB" dirty="0" err="1"/>
              <a:t>Gymraeg</a:t>
            </a:r>
            <a:r>
              <a:rPr lang="en-GB" dirty="0"/>
              <a:t> </a:t>
            </a:r>
            <a:r>
              <a:rPr lang="en-GB" dirty="0" err="1"/>
              <a:t>trosglwyddadwy</a:t>
            </a:r>
            <a:r>
              <a:rPr lang="en-GB" dirty="0"/>
              <a:t>;</a:t>
            </a:r>
          </a:p>
          <a:p>
            <a:r>
              <a:rPr lang="en-GB" dirty="0" smtClean="0"/>
              <a:t>y </a:t>
            </a:r>
            <a:r>
              <a:rPr lang="en-GB" dirty="0" err="1"/>
              <a:t>ffordd</a:t>
            </a:r>
            <a:r>
              <a:rPr lang="en-GB" dirty="0"/>
              <a:t> </a:t>
            </a:r>
            <a:r>
              <a:rPr lang="en-GB" dirty="0" err="1"/>
              <a:t>orau</a:t>
            </a:r>
            <a:r>
              <a:rPr lang="en-GB" dirty="0"/>
              <a:t> o </a:t>
            </a:r>
            <a:r>
              <a:rPr lang="en-GB" dirty="0" err="1"/>
              <a:t>ddatblygu</a:t>
            </a:r>
            <a:r>
              <a:rPr lang="en-GB" dirty="0"/>
              <a:t> </a:t>
            </a:r>
            <a:r>
              <a:rPr lang="en-GB" dirty="0" err="1"/>
              <a:t>sgiliau</a:t>
            </a:r>
            <a:r>
              <a:rPr lang="en-GB" dirty="0"/>
              <a:t> </a:t>
            </a:r>
            <a:r>
              <a:rPr lang="en-GB" dirty="0" err="1"/>
              <a:t>iaith</a:t>
            </a:r>
            <a:r>
              <a:rPr lang="en-GB" dirty="0"/>
              <a:t> </a:t>
            </a:r>
            <a:r>
              <a:rPr lang="en-GB" dirty="0" err="1"/>
              <a:t>Gymraeg</a:t>
            </a:r>
            <a:r>
              <a:rPr lang="en-GB" dirty="0"/>
              <a:t> </a:t>
            </a:r>
            <a:r>
              <a:rPr lang="en-GB" dirty="0" err="1"/>
              <a:t>dysgwyr</a:t>
            </a:r>
            <a:r>
              <a:rPr lang="en-GB" dirty="0"/>
              <a:t> </a:t>
            </a:r>
            <a:r>
              <a:rPr lang="en-GB" dirty="0" err="1"/>
              <a:t>fel</a:t>
            </a:r>
            <a:r>
              <a:rPr lang="en-GB" dirty="0"/>
              <a:t> </a:t>
            </a:r>
            <a:r>
              <a:rPr lang="en-GB" dirty="0" err="1"/>
              <a:t>eu</a:t>
            </a:r>
            <a:r>
              <a:rPr lang="en-GB" dirty="0"/>
              <a:t> </a:t>
            </a:r>
            <a:r>
              <a:rPr lang="en-GB" dirty="0" smtClean="0"/>
              <a:t>bod </a:t>
            </a:r>
            <a:r>
              <a:rPr lang="en-GB" dirty="0" err="1" smtClean="0"/>
              <a:t>nhw’n</a:t>
            </a:r>
            <a:r>
              <a:rPr lang="en-GB" dirty="0" smtClean="0"/>
              <a:t> </a:t>
            </a:r>
            <a:r>
              <a:rPr lang="en-GB" dirty="0" err="1"/>
              <a:t>gallu</a:t>
            </a:r>
            <a:r>
              <a:rPr lang="en-GB" dirty="0"/>
              <a:t> </a:t>
            </a:r>
            <a:r>
              <a:rPr lang="en-GB" dirty="0" err="1"/>
              <a:t>trosglwyddo</a:t>
            </a:r>
            <a:r>
              <a:rPr lang="en-GB" dirty="0"/>
              <a:t> </a:t>
            </a:r>
            <a:r>
              <a:rPr lang="en-GB" dirty="0" err="1"/>
              <a:t>eu</a:t>
            </a:r>
            <a:r>
              <a:rPr lang="en-GB" dirty="0"/>
              <a:t> </a:t>
            </a:r>
            <a:r>
              <a:rPr lang="en-GB" dirty="0" err="1"/>
              <a:t>sgiliau</a:t>
            </a:r>
            <a:r>
              <a:rPr lang="en-GB" dirty="0"/>
              <a:t> a </a:t>
            </a:r>
            <a:r>
              <a:rPr lang="en-GB" dirty="0" err="1"/>
              <a:t>defnyddio’r</a:t>
            </a:r>
            <a:r>
              <a:rPr lang="en-GB" dirty="0"/>
              <a:t> </a:t>
            </a:r>
            <a:r>
              <a:rPr lang="en-GB" dirty="0" err="1"/>
              <a:t>Gymraeg</a:t>
            </a:r>
            <a:r>
              <a:rPr lang="en-GB" dirty="0"/>
              <a:t> yn </a:t>
            </a:r>
            <a:r>
              <a:rPr lang="en-GB" dirty="0" smtClean="0"/>
              <a:t>y </a:t>
            </a:r>
            <a:r>
              <a:rPr lang="en-GB" dirty="0" err="1" smtClean="0"/>
              <a:t>gweithle</a:t>
            </a:r>
            <a:r>
              <a:rPr lang="en-GB" dirty="0"/>
              <a:t>, y </a:t>
            </a:r>
            <a:r>
              <a:rPr lang="en-GB" dirty="0" err="1"/>
              <a:t>gymuned</a:t>
            </a:r>
            <a:r>
              <a:rPr lang="en-GB" dirty="0"/>
              <a:t> a </a:t>
            </a:r>
            <a:r>
              <a:rPr lang="en-GB" dirty="0" err="1"/>
              <a:t>chyda’r</a:t>
            </a:r>
            <a:r>
              <a:rPr lang="en-GB" dirty="0"/>
              <a:t> </a:t>
            </a:r>
            <a:r>
              <a:rPr lang="en-GB" dirty="0" err="1"/>
              <a:t>teulu</a:t>
            </a:r>
            <a:r>
              <a:rPr lang="en-GB" dirty="0"/>
              <a:t>; a</a:t>
            </a:r>
          </a:p>
          <a:p>
            <a:r>
              <a:rPr lang="en-GB" dirty="0" err="1" smtClean="0"/>
              <a:t>sut</a:t>
            </a:r>
            <a:r>
              <a:rPr lang="en-GB" dirty="0" smtClean="0"/>
              <a:t> </a:t>
            </a:r>
            <a:r>
              <a:rPr lang="en-GB" dirty="0" err="1"/>
              <a:t>i</a:t>
            </a:r>
            <a:r>
              <a:rPr lang="en-GB" dirty="0"/>
              <a:t> </a:t>
            </a:r>
            <a:r>
              <a:rPr lang="en-GB" dirty="0" err="1"/>
              <a:t>fynd</a:t>
            </a:r>
            <a:r>
              <a:rPr lang="en-GB" dirty="0"/>
              <a:t> </a:t>
            </a:r>
            <a:r>
              <a:rPr lang="en-GB" dirty="0" err="1"/>
              <a:t>ati</a:t>
            </a:r>
            <a:r>
              <a:rPr lang="en-GB" dirty="0"/>
              <a:t> </a:t>
            </a:r>
            <a:r>
              <a:rPr lang="en-GB" dirty="0" err="1"/>
              <a:t>i</a:t>
            </a:r>
            <a:r>
              <a:rPr lang="en-GB" dirty="0"/>
              <a:t> </a:t>
            </a:r>
            <a:r>
              <a:rPr lang="en-GB" dirty="0" err="1"/>
              <a:t>gynllunio’r</a:t>
            </a:r>
            <a:r>
              <a:rPr lang="en-GB" dirty="0"/>
              <a:t> </a:t>
            </a:r>
            <a:r>
              <a:rPr lang="en-GB" dirty="0" err="1"/>
              <a:t>gweithlu</a:t>
            </a:r>
            <a:r>
              <a:rPr lang="en-GB" dirty="0"/>
              <a:t> </a:t>
            </a:r>
            <a:r>
              <a:rPr lang="en-GB" dirty="0" err="1"/>
              <a:t>er</a:t>
            </a:r>
            <a:r>
              <a:rPr lang="en-GB" dirty="0"/>
              <a:t> </a:t>
            </a:r>
            <a:r>
              <a:rPr lang="en-GB" dirty="0" err="1"/>
              <a:t>mwyn</a:t>
            </a:r>
            <a:r>
              <a:rPr lang="en-GB" dirty="0"/>
              <a:t> </a:t>
            </a:r>
            <a:r>
              <a:rPr lang="en-GB" dirty="0" err="1"/>
              <a:t>sicrhau</a:t>
            </a:r>
            <a:r>
              <a:rPr lang="en-GB" dirty="0"/>
              <a:t> bod </a:t>
            </a:r>
            <a:r>
              <a:rPr lang="en-GB" dirty="0" err="1"/>
              <a:t>gan</a:t>
            </a:r>
            <a:r>
              <a:rPr lang="en-GB" dirty="0"/>
              <a:t> </a:t>
            </a:r>
            <a:r>
              <a:rPr lang="en-GB" dirty="0" smtClean="0"/>
              <a:t>bob </a:t>
            </a:r>
            <a:r>
              <a:rPr lang="en-GB" dirty="0" err="1" smtClean="0"/>
              <a:t>ysgol</a:t>
            </a:r>
            <a:r>
              <a:rPr lang="en-GB" dirty="0" smtClean="0"/>
              <a:t> </a:t>
            </a:r>
            <a:r>
              <a:rPr lang="en-GB" dirty="0" err="1"/>
              <a:t>uwchradd</a:t>
            </a:r>
            <a:r>
              <a:rPr lang="en-GB" dirty="0"/>
              <a:t> </a:t>
            </a:r>
            <a:r>
              <a:rPr lang="en-GB" dirty="0" err="1"/>
              <a:t>yr</a:t>
            </a:r>
            <a:r>
              <a:rPr lang="en-GB" dirty="0"/>
              <a:t> </a:t>
            </a:r>
            <a:r>
              <a:rPr lang="en-GB" dirty="0" err="1"/>
              <a:t>adnoddau</a:t>
            </a:r>
            <a:r>
              <a:rPr lang="en-GB" dirty="0"/>
              <a:t> </a:t>
            </a:r>
            <a:r>
              <a:rPr lang="en-GB" dirty="0" err="1"/>
              <a:t>a'r</a:t>
            </a:r>
            <a:r>
              <a:rPr lang="en-GB" dirty="0"/>
              <a:t> </a:t>
            </a:r>
            <a:r>
              <a:rPr lang="en-GB" dirty="0" err="1"/>
              <a:t>capasiti</a:t>
            </a:r>
            <a:r>
              <a:rPr lang="en-GB" dirty="0"/>
              <a:t> </a:t>
            </a:r>
            <a:r>
              <a:rPr lang="en-GB" dirty="0" err="1"/>
              <a:t>i</a:t>
            </a:r>
            <a:r>
              <a:rPr lang="en-GB" dirty="0"/>
              <a:t> </a:t>
            </a:r>
            <a:r>
              <a:rPr lang="en-GB" dirty="0" err="1"/>
              <a:t>gynnig</a:t>
            </a:r>
            <a:r>
              <a:rPr lang="en-GB" dirty="0"/>
              <a:t> </a:t>
            </a:r>
            <a:r>
              <a:rPr lang="en-GB" dirty="0" err="1" smtClean="0"/>
              <a:t>darpariaeth</a:t>
            </a:r>
            <a:r>
              <a:rPr lang="en-GB" dirty="0"/>
              <a:t> </a:t>
            </a:r>
            <a:r>
              <a:rPr lang="en-GB" dirty="0" err="1" smtClean="0"/>
              <a:t>Gymraeg</a:t>
            </a:r>
            <a:r>
              <a:rPr lang="en-GB" dirty="0" smtClean="0"/>
              <a:t> </a:t>
            </a:r>
            <a:r>
              <a:rPr lang="en-GB" dirty="0"/>
              <a:t>ail </a:t>
            </a:r>
            <a:r>
              <a:rPr lang="en-GB" dirty="0" err="1"/>
              <a:t>iaith</a:t>
            </a:r>
            <a:r>
              <a:rPr lang="en-GB" dirty="0"/>
              <a:t> o </a:t>
            </a:r>
            <a:r>
              <a:rPr lang="en-GB" dirty="0" err="1"/>
              <a:t>safon</a:t>
            </a:r>
            <a:r>
              <a:rPr lang="en-GB" dirty="0" smtClean="0"/>
              <a:t>.</a:t>
            </a:r>
            <a:endParaRPr lang="en-GB" dirty="0"/>
          </a:p>
        </p:txBody>
      </p:sp>
    </p:spTree>
    <p:extLst>
      <p:ext uri="{BB962C8B-B14F-4D97-AF65-F5344CB8AC3E}">
        <p14:creationId xmlns:p14="http://schemas.microsoft.com/office/powerpoint/2010/main" val="261275862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7620000" cy="884238"/>
          </a:xfrm>
        </p:spPr>
        <p:txBody>
          <a:bodyPr/>
          <a:lstStyle/>
          <a:p>
            <a:r>
              <a:rPr lang="en-GB" sz="3200" dirty="0" err="1"/>
              <a:t>A</a:t>
            </a:r>
            <a:r>
              <a:rPr lang="en-GB" sz="3200" dirty="0" err="1" smtClean="0"/>
              <a:t>ngen</a:t>
            </a:r>
            <a:r>
              <a:rPr lang="en-GB" sz="3200" dirty="0" smtClean="0"/>
              <a:t> </a:t>
            </a:r>
            <a:r>
              <a:rPr lang="en-GB" sz="3200" dirty="0" err="1"/>
              <a:t>blaenoriaethu’r</a:t>
            </a:r>
            <a:r>
              <a:rPr lang="en-GB" sz="3200" dirty="0"/>
              <a:t> </a:t>
            </a:r>
            <a:r>
              <a:rPr lang="en-GB" sz="3200" dirty="0" err="1" smtClean="0"/>
              <a:t>materion</a:t>
            </a:r>
            <a:r>
              <a:rPr lang="en-GB" sz="3200" dirty="0"/>
              <a:t> </a:t>
            </a:r>
            <a:r>
              <a:rPr lang="en-GB" sz="3200" dirty="0" err="1" smtClean="0"/>
              <a:t>canlynol</a:t>
            </a:r>
            <a:r>
              <a:rPr lang="en-GB" sz="3200" dirty="0" smtClean="0"/>
              <a:t>:</a:t>
            </a:r>
            <a:endParaRPr lang="en-GB" sz="3200" dirty="0"/>
          </a:p>
        </p:txBody>
      </p:sp>
      <p:sp>
        <p:nvSpPr>
          <p:cNvPr id="3" name="Content Placeholder 2"/>
          <p:cNvSpPr>
            <a:spLocks noGrp="1"/>
          </p:cNvSpPr>
          <p:nvPr>
            <p:ph idx="1"/>
          </p:nvPr>
        </p:nvSpPr>
        <p:spPr>
          <a:xfrm>
            <a:off x="457200" y="1143000"/>
            <a:ext cx="7620000" cy="5257800"/>
          </a:xfrm>
        </p:spPr>
        <p:txBody>
          <a:bodyPr>
            <a:normAutofit lnSpcReduction="10000"/>
          </a:bodyPr>
          <a:lstStyle/>
          <a:p>
            <a:pPr marL="571500" indent="-457200">
              <a:buFont typeface="+mj-lt"/>
              <a:buAutoNum type="arabicPeriod"/>
            </a:pPr>
            <a:r>
              <a:rPr lang="en-GB" dirty="0" err="1"/>
              <a:t>sicrhau</a:t>
            </a:r>
            <a:r>
              <a:rPr lang="en-GB" dirty="0"/>
              <a:t> bod </a:t>
            </a:r>
            <a:r>
              <a:rPr lang="en-GB" dirty="0" err="1"/>
              <a:t>disgyblion</a:t>
            </a:r>
            <a:r>
              <a:rPr lang="en-GB" dirty="0"/>
              <a:t> yn </a:t>
            </a:r>
            <a:r>
              <a:rPr lang="en-GB" dirty="0" err="1"/>
              <a:t>gweld</a:t>
            </a:r>
            <a:r>
              <a:rPr lang="en-GB" dirty="0"/>
              <a:t> </a:t>
            </a:r>
            <a:r>
              <a:rPr lang="en-GB" dirty="0" err="1"/>
              <a:t>pwrpas</a:t>
            </a:r>
            <a:r>
              <a:rPr lang="en-GB" dirty="0"/>
              <a:t> </a:t>
            </a:r>
            <a:r>
              <a:rPr lang="en-GB" dirty="0" err="1"/>
              <a:t>i</a:t>
            </a:r>
            <a:r>
              <a:rPr lang="en-GB" dirty="0"/>
              <a:t> </a:t>
            </a:r>
            <a:r>
              <a:rPr lang="en-GB" dirty="0" err="1"/>
              <a:t>ddysgu’r</a:t>
            </a:r>
            <a:r>
              <a:rPr lang="en-GB" dirty="0"/>
              <a:t> </a:t>
            </a:r>
            <a:r>
              <a:rPr lang="en-GB" dirty="0" err="1"/>
              <a:t>iaith</a:t>
            </a:r>
            <a:r>
              <a:rPr lang="en-GB" dirty="0"/>
              <a:t> a bod </a:t>
            </a:r>
            <a:r>
              <a:rPr lang="en-GB" dirty="0" err="1" smtClean="0"/>
              <a:t>hyder</a:t>
            </a:r>
            <a:r>
              <a:rPr lang="en-GB" dirty="0"/>
              <a:t> </a:t>
            </a:r>
            <a:r>
              <a:rPr lang="en-GB" dirty="0" smtClean="0"/>
              <a:t>y </a:t>
            </a:r>
            <a:r>
              <a:rPr lang="en-GB" dirty="0" err="1"/>
              <a:t>disgyblion</a:t>
            </a:r>
            <a:r>
              <a:rPr lang="en-GB" dirty="0"/>
              <a:t> </a:t>
            </a:r>
            <a:r>
              <a:rPr lang="en-GB" dirty="0" err="1"/>
              <a:t>i</a:t>
            </a:r>
            <a:r>
              <a:rPr lang="en-GB" dirty="0"/>
              <a:t> </a:t>
            </a:r>
            <a:r>
              <a:rPr lang="en-GB" dirty="0" err="1"/>
              <a:t>ddefnyddio’r</a:t>
            </a:r>
            <a:r>
              <a:rPr lang="en-GB" dirty="0"/>
              <a:t> </a:t>
            </a:r>
            <a:r>
              <a:rPr lang="en-GB" dirty="0" err="1"/>
              <a:t>iaith</a:t>
            </a:r>
            <a:r>
              <a:rPr lang="en-GB" dirty="0"/>
              <a:t> yn </a:t>
            </a:r>
            <a:r>
              <a:rPr lang="en-GB" dirty="0" err="1"/>
              <a:t>ffactor</a:t>
            </a:r>
            <a:r>
              <a:rPr lang="en-GB" dirty="0"/>
              <a:t> </a:t>
            </a:r>
            <a:r>
              <a:rPr lang="en-GB" dirty="0" err="1"/>
              <a:t>pwysig</a:t>
            </a:r>
            <a:r>
              <a:rPr lang="en-GB" dirty="0"/>
              <a:t>;</a:t>
            </a:r>
          </a:p>
          <a:p>
            <a:pPr marL="571500" indent="-457200">
              <a:buFont typeface="+mj-lt"/>
              <a:buAutoNum type="arabicPeriod"/>
            </a:pPr>
            <a:r>
              <a:rPr lang="en-GB" dirty="0" err="1" smtClean="0"/>
              <a:t>cynyddu</a:t>
            </a:r>
            <a:r>
              <a:rPr lang="en-GB" dirty="0" smtClean="0"/>
              <a:t> </a:t>
            </a:r>
            <a:r>
              <a:rPr lang="en-GB" dirty="0" err="1"/>
              <a:t>cyfleoedd</a:t>
            </a:r>
            <a:r>
              <a:rPr lang="en-GB" dirty="0"/>
              <a:t> </a:t>
            </a:r>
            <a:r>
              <a:rPr lang="en-GB" dirty="0" err="1"/>
              <a:t>i</a:t>
            </a:r>
            <a:r>
              <a:rPr lang="en-GB" dirty="0"/>
              <a:t> </a:t>
            </a:r>
            <a:r>
              <a:rPr lang="en-GB" dirty="0" err="1"/>
              <a:t>ddisgyblion</a:t>
            </a:r>
            <a:r>
              <a:rPr lang="en-GB" dirty="0"/>
              <a:t> </a:t>
            </a:r>
            <a:r>
              <a:rPr lang="en-GB" dirty="0" err="1"/>
              <a:t>ddefnyddio’r</a:t>
            </a:r>
            <a:r>
              <a:rPr lang="en-GB" dirty="0"/>
              <a:t> </a:t>
            </a:r>
            <a:r>
              <a:rPr lang="en-GB" dirty="0" err="1"/>
              <a:t>iaith</a:t>
            </a:r>
            <a:r>
              <a:rPr lang="en-GB" dirty="0"/>
              <a:t> yn y </a:t>
            </a:r>
            <a:r>
              <a:rPr lang="en-GB" dirty="0" err="1"/>
              <a:t>gymuned</a:t>
            </a:r>
            <a:r>
              <a:rPr lang="en-GB" dirty="0"/>
              <a:t>, </a:t>
            </a:r>
            <a:r>
              <a:rPr lang="en-GB" dirty="0" smtClean="0"/>
              <a:t>a </a:t>
            </a:r>
            <a:r>
              <a:rPr lang="en-GB" dirty="0" err="1" smtClean="0"/>
              <a:t>chynyddu’r</a:t>
            </a:r>
            <a:r>
              <a:rPr lang="en-GB" dirty="0" smtClean="0"/>
              <a:t> </a:t>
            </a:r>
            <a:r>
              <a:rPr lang="en-GB" dirty="0" err="1"/>
              <a:t>defnydd</a:t>
            </a:r>
            <a:r>
              <a:rPr lang="en-GB" dirty="0"/>
              <a:t> o </a:t>
            </a:r>
            <a:r>
              <a:rPr lang="en-GB" dirty="0" err="1"/>
              <a:t>dechnoleg</a:t>
            </a:r>
            <a:r>
              <a:rPr lang="en-GB" dirty="0"/>
              <a:t> </a:t>
            </a:r>
            <a:r>
              <a:rPr lang="en-GB" dirty="0" err="1"/>
              <a:t>i</a:t>
            </a:r>
            <a:r>
              <a:rPr lang="en-GB" dirty="0"/>
              <a:t> </a:t>
            </a:r>
            <a:r>
              <a:rPr lang="en-GB" dirty="0" err="1"/>
              <a:t>hyrwyddo’r</a:t>
            </a:r>
            <a:r>
              <a:rPr lang="en-GB" dirty="0"/>
              <a:t> </a:t>
            </a:r>
            <a:r>
              <a:rPr lang="en-GB" dirty="0" err="1"/>
              <a:t>iaith</a:t>
            </a:r>
            <a:r>
              <a:rPr lang="en-GB" dirty="0"/>
              <a:t>;</a:t>
            </a:r>
          </a:p>
          <a:p>
            <a:pPr marL="571500" indent="-457200">
              <a:buFont typeface="+mj-lt"/>
              <a:buAutoNum type="arabicPeriod"/>
            </a:pPr>
            <a:r>
              <a:rPr lang="en-GB" dirty="0" err="1" smtClean="0"/>
              <a:t>ystyried</a:t>
            </a:r>
            <a:r>
              <a:rPr lang="en-GB" dirty="0" smtClean="0"/>
              <a:t> </a:t>
            </a:r>
            <a:r>
              <a:rPr lang="en-GB" dirty="0"/>
              <a:t>a </a:t>
            </a:r>
            <a:r>
              <a:rPr lang="en-GB" dirty="0" err="1"/>
              <a:t>yw</a:t>
            </a:r>
            <a:r>
              <a:rPr lang="en-GB" dirty="0"/>
              <a:t> </a:t>
            </a:r>
            <a:r>
              <a:rPr lang="en-GB" dirty="0" err="1"/>
              <a:t>gorfodi</a:t>
            </a:r>
            <a:r>
              <a:rPr lang="en-GB" dirty="0"/>
              <a:t> </a:t>
            </a:r>
            <a:r>
              <a:rPr lang="en-GB" dirty="0" err="1"/>
              <a:t>disgyblion</a:t>
            </a:r>
            <a:r>
              <a:rPr lang="en-GB" dirty="0"/>
              <a:t> </a:t>
            </a:r>
            <a:r>
              <a:rPr lang="en-GB" dirty="0" err="1"/>
              <a:t>i</a:t>
            </a:r>
            <a:r>
              <a:rPr lang="en-GB" dirty="0"/>
              <a:t> </a:t>
            </a:r>
            <a:r>
              <a:rPr lang="en-GB" dirty="0" err="1"/>
              <a:t>ddysgu’r</a:t>
            </a:r>
            <a:r>
              <a:rPr lang="en-GB" dirty="0"/>
              <a:t> </a:t>
            </a:r>
            <a:r>
              <a:rPr lang="en-GB" dirty="0" err="1"/>
              <a:t>iaith</a:t>
            </a:r>
            <a:r>
              <a:rPr lang="en-GB" dirty="0"/>
              <a:t> yn </a:t>
            </a:r>
            <a:r>
              <a:rPr lang="en-GB" dirty="0" err="1"/>
              <a:t>rhwystr</a:t>
            </a:r>
            <a:r>
              <a:rPr lang="en-GB" dirty="0"/>
              <a:t> </a:t>
            </a:r>
            <a:r>
              <a:rPr lang="en-GB" dirty="0" err="1"/>
              <a:t>i</a:t>
            </a:r>
            <a:r>
              <a:rPr lang="en-GB" dirty="0"/>
              <a:t> rai ac </a:t>
            </a:r>
            <a:r>
              <a:rPr lang="en-GB" dirty="0" smtClean="0"/>
              <a:t>a </a:t>
            </a:r>
            <a:r>
              <a:rPr lang="en-GB" dirty="0" err="1" smtClean="0"/>
              <a:t>yw’r</a:t>
            </a:r>
            <a:r>
              <a:rPr lang="en-GB" dirty="0" smtClean="0"/>
              <a:t> </a:t>
            </a:r>
            <a:r>
              <a:rPr lang="en-GB" dirty="0" err="1"/>
              <a:t>pwnc</a:t>
            </a:r>
            <a:r>
              <a:rPr lang="en-GB" dirty="0"/>
              <a:t> yn </a:t>
            </a:r>
            <a:r>
              <a:rPr lang="en-GB" dirty="0" err="1"/>
              <a:t>rhy</a:t>
            </a:r>
            <a:r>
              <a:rPr lang="en-GB" dirty="0"/>
              <a:t> </a:t>
            </a:r>
            <a:r>
              <a:rPr lang="en-GB" dirty="0" err="1"/>
              <a:t>academaidd</a:t>
            </a:r>
            <a:r>
              <a:rPr lang="en-GB" dirty="0"/>
              <a:t>, </a:t>
            </a:r>
            <a:r>
              <a:rPr lang="en-GB" dirty="0" err="1"/>
              <a:t>uchel-ael</a:t>
            </a:r>
            <a:r>
              <a:rPr lang="en-GB" dirty="0"/>
              <a:t> a </a:t>
            </a:r>
            <a:r>
              <a:rPr lang="en-GB" dirty="0" err="1"/>
              <a:t>sych</a:t>
            </a:r>
            <a:r>
              <a:rPr lang="en-GB" dirty="0"/>
              <a:t>;</a:t>
            </a:r>
          </a:p>
          <a:p>
            <a:pPr marL="571500" indent="-457200">
              <a:buFont typeface="+mj-lt"/>
              <a:buAutoNum type="arabicPeriod"/>
            </a:pPr>
            <a:r>
              <a:rPr lang="en-GB" dirty="0" err="1" smtClean="0"/>
              <a:t>edrych</a:t>
            </a:r>
            <a:r>
              <a:rPr lang="en-GB" dirty="0" smtClean="0"/>
              <a:t> </a:t>
            </a:r>
            <a:r>
              <a:rPr lang="en-GB" dirty="0" err="1"/>
              <a:t>ar</a:t>
            </a:r>
            <a:r>
              <a:rPr lang="en-GB" dirty="0"/>
              <a:t> y </a:t>
            </a:r>
            <a:r>
              <a:rPr lang="en-GB" dirty="0" err="1"/>
              <a:t>continwwm</a:t>
            </a:r>
            <a:r>
              <a:rPr lang="en-GB" dirty="0"/>
              <a:t> </a:t>
            </a:r>
            <a:r>
              <a:rPr lang="en-GB" dirty="0" err="1"/>
              <a:t>ieithyddol</a:t>
            </a:r>
            <a:r>
              <a:rPr lang="en-GB" dirty="0"/>
              <a:t> ac </a:t>
            </a:r>
            <a:r>
              <a:rPr lang="en-GB" dirty="0" err="1"/>
              <a:t>ystyried</a:t>
            </a:r>
            <a:r>
              <a:rPr lang="en-GB" dirty="0"/>
              <a:t> </a:t>
            </a:r>
            <a:r>
              <a:rPr lang="en-GB" dirty="0" err="1"/>
              <a:t>sut</a:t>
            </a:r>
            <a:r>
              <a:rPr lang="en-GB" dirty="0"/>
              <a:t> </a:t>
            </a:r>
            <a:r>
              <a:rPr lang="en-GB" dirty="0" err="1"/>
              <a:t>i</a:t>
            </a:r>
            <a:r>
              <a:rPr lang="en-GB" dirty="0"/>
              <a:t> </a:t>
            </a:r>
            <a:r>
              <a:rPr lang="en-GB" dirty="0" err="1"/>
              <a:t>wella’r</a:t>
            </a:r>
            <a:r>
              <a:rPr lang="en-GB" dirty="0"/>
              <a:t> </a:t>
            </a:r>
            <a:r>
              <a:rPr lang="en-GB" dirty="0" smtClean="0"/>
              <a:t>broses </a:t>
            </a:r>
            <a:r>
              <a:rPr lang="en-GB" dirty="0" err="1" smtClean="0"/>
              <a:t>bontio</a:t>
            </a:r>
            <a:r>
              <a:rPr lang="en-GB" dirty="0" smtClean="0"/>
              <a:t> </a:t>
            </a:r>
            <a:r>
              <a:rPr lang="en-GB" dirty="0"/>
              <a:t>o un </a:t>
            </a:r>
            <a:r>
              <a:rPr lang="en-GB" dirty="0" err="1"/>
              <a:t>cyfnod</a:t>
            </a:r>
            <a:r>
              <a:rPr lang="en-GB" dirty="0"/>
              <a:t> </a:t>
            </a:r>
            <a:r>
              <a:rPr lang="en-GB" dirty="0" err="1"/>
              <a:t>allweddol</a:t>
            </a:r>
            <a:r>
              <a:rPr lang="en-GB" dirty="0"/>
              <a:t> </a:t>
            </a:r>
            <a:r>
              <a:rPr lang="en-GB" dirty="0" err="1"/>
              <a:t>i’r</a:t>
            </a:r>
            <a:r>
              <a:rPr lang="en-GB" dirty="0"/>
              <a:t> </a:t>
            </a:r>
            <a:r>
              <a:rPr lang="en-GB" dirty="0" err="1"/>
              <a:t>llall</a:t>
            </a:r>
            <a:r>
              <a:rPr lang="en-GB" dirty="0"/>
              <a:t> </a:t>
            </a:r>
            <a:r>
              <a:rPr lang="en-GB" dirty="0" err="1"/>
              <a:t>er</a:t>
            </a:r>
            <a:r>
              <a:rPr lang="en-GB" dirty="0"/>
              <a:t> </a:t>
            </a:r>
            <a:r>
              <a:rPr lang="en-GB" dirty="0" err="1"/>
              <a:t>mwyn</a:t>
            </a:r>
            <a:r>
              <a:rPr lang="en-GB" dirty="0"/>
              <a:t> </a:t>
            </a:r>
            <a:r>
              <a:rPr lang="en-GB" dirty="0" err="1"/>
              <a:t>sicrhau</a:t>
            </a:r>
            <a:r>
              <a:rPr lang="en-GB" dirty="0"/>
              <a:t> </a:t>
            </a:r>
            <a:r>
              <a:rPr lang="en-GB" dirty="0" err="1"/>
              <a:t>datblygiad</a:t>
            </a:r>
            <a:r>
              <a:rPr lang="en-GB" dirty="0"/>
              <a:t> </a:t>
            </a:r>
            <a:r>
              <a:rPr lang="en-GB" dirty="0" smtClean="0"/>
              <a:t>ac </a:t>
            </a:r>
            <a:r>
              <a:rPr lang="en-GB" dirty="0" err="1" smtClean="0"/>
              <a:t>osgoi</a:t>
            </a:r>
            <a:r>
              <a:rPr lang="en-GB" dirty="0" smtClean="0"/>
              <a:t> </a:t>
            </a:r>
            <a:r>
              <a:rPr lang="en-GB" dirty="0" err="1"/>
              <a:t>gormod</a:t>
            </a:r>
            <a:r>
              <a:rPr lang="en-GB" dirty="0"/>
              <a:t> o ail-</a:t>
            </a:r>
            <a:r>
              <a:rPr lang="en-GB" dirty="0" err="1"/>
              <a:t>adrodd</a:t>
            </a:r>
            <a:r>
              <a:rPr lang="en-GB" dirty="0"/>
              <a:t> </a:t>
            </a:r>
            <a:r>
              <a:rPr lang="en-GB" dirty="0" err="1"/>
              <a:t>patrymau</a:t>
            </a:r>
            <a:r>
              <a:rPr lang="en-GB" dirty="0"/>
              <a:t> </a:t>
            </a:r>
            <a:r>
              <a:rPr lang="en-GB" dirty="0" err="1"/>
              <a:t>ieithyddol</a:t>
            </a:r>
            <a:r>
              <a:rPr lang="en-GB" dirty="0"/>
              <a:t>;</a:t>
            </a:r>
          </a:p>
          <a:p>
            <a:pPr marL="571500" indent="-457200">
              <a:buFont typeface="+mj-lt"/>
              <a:buAutoNum type="arabicPeriod"/>
            </a:pPr>
            <a:r>
              <a:rPr lang="en-GB" dirty="0" err="1" smtClean="0"/>
              <a:t>sicrhau</a:t>
            </a:r>
            <a:r>
              <a:rPr lang="en-GB" dirty="0" smtClean="0"/>
              <a:t> </a:t>
            </a:r>
            <a:r>
              <a:rPr lang="en-GB" dirty="0"/>
              <a:t>bod pob </a:t>
            </a:r>
            <a:r>
              <a:rPr lang="en-GB" dirty="0" err="1"/>
              <a:t>disgybl</a:t>
            </a:r>
            <a:r>
              <a:rPr lang="en-GB" dirty="0"/>
              <a:t> yn </a:t>
            </a:r>
            <a:r>
              <a:rPr lang="en-GB" dirty="0" err="1"/>
              <a:t>cael</a:t>
            </a:r>
            <a:r>
              <a:rPr lang="en-GB" dirty="0"/>
              <a:t> </a:t>
            </a:r>
            <a:r>
              <a:rPr lang="en-GB" dirty="0" err="1"/>
              <a:t>yr</a:t>
            </a:r>
            <a:r>
              <a:rPr lang="en-GB" dirty="0"/>
              <a:t> un </a:t>
            </a:r>
            <a:r>
              <a:rPr lang="en-GB" dirty="0" err="1"/>
              <a:t>cyfleoedd</a:t>
            </a:r>
            <a:r>
              <a:rPr lang="en-GB" dirty="0"/>
              <a:t> </a:t>
            </a:r>
            <a:r>
              <a:rPr lang="en-GB" dirty="0" err="1"/>
              <a:t>i</a:t>
            </a:r>
            <a:r>
              <a:rPr lang="en-GB" dirty="0"/>
              <a:t> </a:t>
            </a:r>
            <a:r>
              <a:rPr lang="en-GB" dirty="0" err="1"/>
              <a:t>lwyddo</a:t>
            </a:r>
            <a:r>
              <a:rPr lang="en-GB" dirty="0"/>
              <a:t> </a:t>
            </a:r>
            <a:r>
              <a:rPr lang="en-GB" dirty="0" err="1"/>
              <a:t>gan</a:t>
            </a:r>
            <a:r>
              <a:rPr lang="en-GB" dirty="0"/>
              <a:t> </a:t>
            </a:r>
            <a:r>
              <a:rPr lang="en-GB" dirty="0" err="1" smtClean="0"/>
              <a:t>mai</a:t>
            </a:r>
            <a:r>
              <a:rPr lang="en-GB" dirty="0"/>
              <a:t> </a:t>
            </a:r>
            <a:r>
              <a:rPr lang="en-GB" dirty="0" err="1" smtClean="0"/>
              <a:t>anghyson</a:t>
            </a:r>
            <a:r>
              <a:rPr lang="en-GB" dirty="0" smtClean="0"/>
              <a:t> </a:t>
            </a:r>
            <a:r>
              <a:rPr lang="en-GB" dirty="0" err="1"/>
              <a:t>yw’r</a:t>
            </a:r>
            <a:r>
              <a:rPr lang="en-GB" dirty="0"/>
              <a:t> </a:t>
            </a:r>
            <a:r>
              <a:rPr lang="en-GB" dirty="0" err="1"/>
              <a:t>ddarpariaeth</a:t>
            </a:r>
            <a:r>
              <a:rPr lang="en-GB" dirty="0"/>
              <a:t> o ran </a:t>
            </a:r>
            <a:r>
              <a:rPr lang="en-GB" dirty="0" err="1"/>
              <a:t>oriau</a:t>
            </a:r>
            <a:r>
              <a:rPr lang="en-GB" dirty="0"/>
              <a:t> </a:t>
            </a:r>
            <a:r>
              <a:rPr lang="en-GB" dirty="0" err="1"/>
              <a:t>cyswllt</a:t>
            </a:r>
            <a:r>
              <a:rPr lang="en-GB" dirty="0"/>
              <a:t> </a:t>
            </a:r>
            <a:r>
              <a:rPr lang="en-GB" dirty="0" err="1"/>
              <a:t>ar</a:t>
            </a:r>
            <a:r>
              <a:rPr lang="en-GB" dirty="0"/>
              <a:t> </a:t>
            </a:r>
            <a:r>
              <a:rPr lang="en-GB" dirty="0" err="1"/>
              <a:t>hyn</a:t>
            </a:r>
            <a:r>
              <a:rPr lang="en-GB" dirty="0"/>
              <a:t> o </a:t>
            </a:r>
            <a:r>
              <a:rPr lang="en-GB" dirty="0" err="1"/>
              <a:t>bryd</a:t>
            </a:r>
            <a:r>
              <a:rPr lang="en-GB" dirty="0"/>
              <a:t>;</a:t>
            </a:r>
          </a:p>
        </p:txBody>
      </p:sp>
    </p:spTree>
    <p:extLst>
      <p:ext uri="{BB962C8B-B14F-4D97-AF65-F5344CB8AC3E}">
        <p14:creationId xmlns:p14="http://schemas.microsoft.com/office/powerpoint/2010/main" val="22945531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err="1"/>
              <a:t>Angen</a:t>
            </a:r>
            <a:r>
              <a:rPr lang="en-GB" sz="3200" dirty="0"/>
              <a:t> </a:t>
            </a:r>
            <a:r>
              <a:rPr lang="en-GB" sz="3200" dirty="0" err="1"/>
              <a:t>blaenoriaethu’r</a:t>
            </a:r>
            <a:r>
              <a:rPr lang="en-GB" sz="3200" dirty="0"/>
              <a:t> </a:t>
            </a:r>
            <a:r>
              <a:rPr lang="en-GB" sz="3200" dirty="0" err="1"/>
              <a:t>materion</a:t>
            </a:r>
            <a:r>
              <a:rPr lang="en-GB" sz="3200" dirty="0"/>
              <a:t> </a:t>
            </a:r>
            <a:r>
              <a:rPr lang="en-GB" sz="3200" dirty="0" err="1" smtClean="0"/>
              <a:t>canlynol</a:t>
            </a:r>
            <a:endParaRPr lang="en-GB" dirty="0"/>
          </a:p>
        </p:txBody>
      </p:sp>
      <p:sp>
        <p:nvSpPr>
          <p:cNvPr id="3" name="Content Placeholder 2"/>
          <p:cNvSpPr>
            <a:spLocks noGrp="1"/>
          </p:cNvSpPr>
          <p:nvPr>
            <p:ph idx="1"/>
          </p:nvPr>
        </p:nvSpPr>
        <p:spPr/>
        <p:txBody>
          <a:bodyPr>
            <a:normAutofit/>
          </a:bodyPr>
          <a:lstStyle/>
          <a:p>
            <a:pPr marL="114300" indent="0" algn="just">
              <a:buNone/>
            </a:pPr>
            <a:r>
              <a:rPr lang="en-GB" sz="2800" dirty="0" smtClean="0"/>
              <a:t>6. </a:t>
            </a:r>
            <a:r>
              <a:rPr lang="en-GB" sz="2800" dirty="0" err="1" smtClean="0"/>
              <a:t>adolygu’r</a:t>
            </a:r>
            <a:r>
              <a:rPr lang="en-GB" sz="2800" dirty="0" smtClean="0"/>
              <a:t> </a:t>
            </a:r>
            <a:r>
              <a:rPr lang="en-GB" sz="2800" dirty="0" err="1"/>
              <a:t>maes</a:t>
            </a:r>
            <a:r>
              <a:rPr lang="en-GB" sz="2800" dirty="0"/>
              <a:t> </a:t>
            </a:r>
            <a:r>
              <a:rPr lang="en-GB" sz="2800" dirty="0" err="1"/>
              <a:t>llafur</a:t>
            </a:r>
            <a:r>
              <a:rPr lang="en-GB" sz="2800" dirty="0"/>
              <a:t> </a:t>
            </a:r>
            <a:r>
              <a:rPr lang="en-GB" sz="2800" dirty="0" err="1"/>
              <a:t>er</a:t>
            </a:r>
            <a:r>
              <a:rPr lang="en-GB" sz="2800" dirty="0"/>
              <a:t> </a:t>
            </a:r>
            <a:r>
              <a:rPr lang="en-GB" sz="2800" dirty="0" err="1"/>
              <a:t>mwyn</a:t>
            </a:r>
            <a:r>
              <a:rPr lang="en-GB" sz="2800" dirty="0"/>
              <a:t> </a:t>
            </a:r>
            <a:r>
              <a:rPr lang="en-GB" sz="2800" dirty="0" err="1"/>
              <a:t>rhoi</a:t>
            </a:r>
            <a:r>
              <a:rPr lang="en-GB" sz="2800" dirty="0"/>
              <a:t> </a:t>
            </a:r>
            <a:r>
              <a:rPr lang="en-GB" sz="2800" dirty="0" err="1"/>
              <a:t>hyblygrwydd</a:t>
            </a:r>
            <a:r>
              <a:rPr lang="en-GB" sz="2800" dirty="0"/>
              <a:t> </a:t>
            </a:r>
            <a:r>
              <a:rPr lang="en-GB" sz="2800" dirty="0" err="1"/>
              <a:t>i</a:t>
            </a:r>
            <a:r>
              <a:rPr lang="en-GB" sz="2800" dirty="0"/>
              <a:t> </a:t>
            </a:r>
            <a:r>
              <a:rPr lang="en-GB" sz="2800" dirty="0" err="1" smtClean="0"/>
              <a:t>athrawon</a:t>
            </a:r>
            <a:r>
              <a:rPr lang="en-GB" sz="2800" dirty="0" smtClean="0"/>
              <a:t>. </a:t>
            </a:r>
            <a:r>
              <a:rPr lang="en-GB" sz="2800" dirty="0" err="1" smtClean="0"/>
              <a:t>Cytunwyd</a:t>
            </a:r>
            <a:r>
              <a:rPr lang="en-GB" sz="2800" dirty="0" smtClean="0"/>
              <a:t> </a:t>
            </a:r>
            <a:r>
              <a:rPr lang="en-GB" sz="2800" dirty="0"/>
              <a:t>y </a:t>
            </a:r>
            <a:r>
              <a:rPr lang="en-GB" sz="2800" dirty="0" err="1"/>
              <a:t>byddai</a:t>
            </a:r>
            <a:r>
              <a:rPr lang="en-GB" sz="2800" dirty="0"/>
              <a:t> </a:t>
            </a:r>
            <a:r>
              <a:rPr lang="en-GB" sz="2800" dirty="0" err="1"/>
              <a:t>cyrhaeddiad</a:t>
            </a:r>
            <a:r>
              <a:rPr lang="en-GB" sz="2800" dirty="0"/>
              <a:t>, </a:t>
            </a:r>
            <a:r>
              <a:rPr lang="en-GB" sz="2800" dirty="0" err="1"/>
              <a:t>hyder</a:t>
            </a:r>
            <a:r>
              <a:rPr lang="en-GB" sz="2800" dirty="0"/>
              <a:t> a </a:t>
            </a:r>
            <a:r>
              <a:rPr lang="en-GB" sz="2800" dirty="0" err="1"/>
              <a:t>mwynhad</a:t>
            </a:r>
            <a:r>
              <a:rPr lang="en-GB" sz="2800" dirty="0"/>
              <a:t> </a:t>
            </a:r>
            <a:r>
              <a:rPr lang="en-GB" sz="2800" dirty="0" err="1"/>
              <a:t>disgyblion</a:t>
            </a:r>
            <a:r>
              <a:rPr lang="en-GB" sz="2800" dirty="0"/>
              <a:t> </a:t>
            </a:r>
            <a:r>
              <a:rPr lang="en-GB" sz="2800" dirty="0" smtClean="0"/>
              <a:t>yn </a:t>
            </a:r>
            <a:r>
              <a:rPr lang="en-GB" sz="2800" dirty="0" err="1" smtClean="0"/>
              <a:t>cynyddu</a:t>
            </a:r>
            <a:r>
              <a:rPr lang="en-GB" sz="2800" dirty="0" smtClean="0"/>
              <a:t> </a:t>
            </a:r>
            <a:r>
              <a:rPr lang="en-GB" sz="2800" dirty="0"/>
              <a:t>o </a:t>
            </a:r>
            <a:r>
              <a:rPr lang="en-GB" sz="2800" dirty="0" err="1"/>
              <a:t>gael</a:t>
            </a:r>
            <a:r>
              <a:rPr lang="en-GB" sz="2800" dirty="0"/>
              <a:t> </a:t>
            </a:r>
            <a:r>
              <a:rPr lang="en-GB" sz="2800" dirty="0" err="1"/>
              <a:t>cyfle</a:t>
            </a:r>
            <a:r>
              <a:rPr lang="en-GB" sz="2800" dirty="0"/>
              <a:t> </a:t>
            </a:r>
            <a:r>
              <a:rPr lang="en-GB" sz="2800" dirty="0" err="1"/>
              <a:t>i</a:t>
            </a:r>
            <a:r>
              <a:rPr lang="en-GB" sz="2800" dirty="0"/>
              <a:t> </a:t>
            </a:r>
            <a:r>
              <a:rPr lang="en-GB" sz="2800" dirty="0" err="1"/>
              <a:t>drafod</a:t>
            </a:r>
            <a:r>
              <a:rPr lang="en-GB" sz="2800" dirty="0"/>
              <a:t> </a:t>
            </a:r>
            <a:r>
              <a:rPr lang="en-GB" sz="2800" dirty="0" err="1"/>
              <a:t>pynciau</a:t>
            </a:r>
            <a:r>
              <a:rPr lang="en-GB" sz="2800" dirty="0"/>
              <a:t> </a:t>
            </a:r>
            <a:r>
              <a:rPr lang="en-GB" sz="2800" dirty="0" err="1"/>
              <a:t>sy’n</a:t>
            </a:r>
            <a:r>
              <a:rPr lang="en-GB" sz="2800" dirty="0"/>
              <a:t> </a:t>
            </a:r>
            <a:r>
              <a:rPr lang="en-GB" sz="2800" dirty="0" err="1"/>
              <a:t>fwy</a:t>
            </a:r>
            <a:r>
              <a:rPr lang="en-GB" sz="2800" dirty="0"/>
              <a:t> </a:t>
            </a:r>
            <a:r>
              <a:rPr lang="en-GB" sz="2800" dirty="0" err="1"/>
              <a:t>perthnasol</a:t>
            </a:r>
            <a:r>
              <a:rPr lang="en-GB" sz="2800" dirty="0"/>
              <a:t> </a:t>
            </a:r>
            <a:r>
              <a:rPr lang="en-GB" sz="2800" dirty="0" err="1"/>
              <a:t>iddynt</a:t>
            </a:r>
            <a:r>
              <a:rPr lang="en-GB" sz="2800" dirty="0"/>
              <a:t>;</a:t>
            </a:r>
          </a:p>
          <a:p>
            <a:pPr marL="114300" indent="0" algn="just">
              <a:buNone/>
            </a:pPr>
            <a:r>
              <a:rPr lang="en-GB" sz="2800" dirty="0" smtClean="0"/>
              <a:t>7. </a:t>
            </a:r>
            <a:r>
              <a:rPr lang="en-GB" sz="2800" dirty="0" err="1" smtClean="0"/>
              <a:t>sicrhau</a:t>
            </a:r>
            <a:r>
              <a:rPr lang="en-GB" sz="2800" dirty="0" smtClean="0"/>
              <a:t> </a:t>
            </a:r>
            <a:r>
              <a:rPr lang="en-GB" sz="2800" dirty="0" err="1"/>
              <a:t>gweithlu</a:t>
            </a:r>
            <a:r>
              <a:rPr lang="en-GB" sz="2800" dirty="0"/>
              <a:t> o </a:t>
            </a:r>
            <a:r>
              <a:rPr lang="en-GB" sz="2800" dirty="0" err="1"/>
              <a:t>safon</a:t>
            </a:r>
            <a:r>
              <a:rPr lang="en-GB" sz="2800" dirty="0"/>
              <a:t> </a:t>
            </a:r>
            <a:r>
              <a:rPr lang="en-GB" sz="2800" dirty="0" err="1"/>
              <a:t>uchel</a:t>
            </a:r>
            <a:r>
              <a:rPr lang="en-GB" sz="2800" dirty="0"/>
              <a:t> a </a:t>
            </a:r>
            <a:r>
              <a:rPr lang="en-GB" sz="2800" dirty="0" err="1"/>
              <a:t>phwysigrwydd</a:t>
            </a:r>
            <a:r>
              <a:rPr lang="en-GB" sz="2800" dirty="0"/>
              <a:t> </a:t>
            </a:r>
            <a:r>
              <a:rPr lang="en-GB" sz="2800" dirty="0" err="1"/>
              <a:t>hyfforddiant</a:t>
            </a:r>
            <a:r>
              <a:rPr lang="en-GB" sz="2800" dirty="0"/>
              <a:t>; </a:t>
            </a:r>
            <a:r>
              <a:rPr lang="en-GB" sz="2800" dirty="0" smtClean="0"/>
              <a:t>a</a:t>
            </a:r>
          </a:p>
          <a:p>
            <a:pPr marL="114300" indent="0" algn="just">
              <a:buNone/>
            </a:pPr>
            <a:r>
              <a:rPr lang="en-GB" sz="2800" dirty="0" smtClean="0"/>
              <a:t>8. </a:t>
            </a:r>
            <a:r>
              <a:rPr lang="en-GB" sz="2800" dirty="0" err="1" smtClean="0"/>
              <a:t>chodi</a:t>
            </a:r>
            <a:r>
              <a:rPr lang="en-GB" sz="2800" dirty="0" smtClean="0"/>
              <a:t> </a:t>
            </a:r>
            <a:r>
              <a:rPr lang="en-GB" sz="2800" dirty="0" err="1"/>
              <a:t>statws</a:t>
            </a:r>
            <a:r>
              <a:rPr lang="en-GB" sz="2800" dirty="0"/>
              <a:t> y </a:t>
            </a:r>
            <a:r>
              <a:rPr lang="en-GB" sz="2800" dirty="0" err="1"/>
              <a:t>pwnc</a:t>
            </a:r>
            <a:r>
              <a:rPr lang="en-GB" sz="2800" dirty="0"/>
              <a:t> a </a:t>
            </a:r>
            <a:r>
              <a:rPr lang="en-GB" sz="2800" dirty="0" err="1"/>
              <a:t>sicrhau</a:t>
            </a:r>
            <a:r>
              <a:rPr lang="en-GB" sz="2800" dirty="0"/>
              <a:t> </a:t>
            </a:r>
            <a:r>
              <a:rPr lang="en-GB" sz="2800" dirty="0" err="1"/>
              <a:t>arweinyddiaeth</a:t>
            </a:r>
            <a:r>
              <a:rPr lang="en-GB" sz="2800" dirty="0"/>
              <a:t> </a:t>
            </a:r>
            <a:r>
              <a:rPr lang="en-GB" sz="2800" dirty="0" err="1"/>
              <a:t>gadarn</a:t>
            </a:r>
            <a:r>
              <a:rPr lang="en-GB" sz="2800" dirty="0"/>
              <a:t> </a:t>
            </a:r>
            <a:r>
              <a:rPr lang="en-GB" sz="2800" dirty="0" err="1" smtClean="0"/>
              <a:t>mewn</a:t>
            </a:r>
            <a:r>
              <a:rPr lang="en-GB" sz="2800" dirty="0"/>
              <a:t> </a:t>
            </a:r>
            <a:r>
              <a:rPr lang="en-GB" sz="2800" dirty="0" err="1" smtClean="0"/>
              <a:t>ysgolion</a:t>
            </a:r>
            <a:r>
              <a:rPr lang="en-GB" sz="2800" dirty="0" smtClean="0"/>
              <a:t> </a:t>
            </a:r>
            <a:r>
              <a:rPr lang="en-GB" sz="2800" dirty="0"/>
              <a:t>ac </a:t>
            </a:r>
            <a:r>
              <a:rPr lang="en-GB" sz="2800" dirty="0" err="1"/>
              <a:t>awdurdodau</a:t>
            </a:r>
            <a:r>
              <a:rPr lang="en-GB" sz="2800" dirty="0"/>
              <a:t> </a:t>
            </a:r>
            <a:r>
              <a:rPr lang="en-GB" sz="2800" dirty="0" err="1"/>
              <a:t>lleol</a:t>
            </a:r>
            <a:r>
              <a:rPr lang="en-GB" sz="2800" dirty="0" smtClean="0"/>
              <a:t>.</a:t>
            </a:r>
            <a:endParaRPr lang="en-GB" sz="2800" dirty="0"/>
          </a:p>
        </p:txBody>
      </p:sp>
    </p:spTree>
    <p:extLst>
      <p:ext uri="{BB962C8B-B14F-4D97-AF65-F5344CB8AC3E}">
        <p14:creationId xmlns:p14="http://schemas.microsoft.com/office/powerpoint/2010/main" val="24790500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7620000" cy="1143000"/>
          </a:xfrm>
          <a:prstGeom prst="rect">
            <a:avLst/>
          </a:prstGeom>
        </p:spPr>
        <p:txBody>
          <a:bodyPr/>
          <a:lst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a:lstStyle>
          <a:p>
            <a:r>
              <a:rPr lang="en-GB" dirty="0" err="1" smtClean="0">
                <a:solidFill>
                  <a:schemeClr val="accent3">
                    <a:lumMod val="60000"/>
                    <a:lumOff val="40000"/>
                  </a:schemeClr>
                </a:solidFill>
              </a:rPr>
              <a:t>Tasg</a:t>
            </a:r>
            <a:r>
              <a:rPr lang="en-GB" dirty="0" smtClean="0">
                <a:solidFill>
                  <a:schemeClr val="accent3">
                    <a:lumMod val="60000"/>
                    <a:lumOff val="40000"/>
                  </a:schemeClr>
                </a:solidFill>
              </a:rPr>
              <a:t> 3</a:t>
            </a:r>
            <a:endParaRPr lang="en-GB" dirty="0">
              <a:solidFill>
                <a:schemeClr val="accent3">
                  <a:lumMod val="60000"/>
                  <a:lumOff val="40000"/>
                </a:schemeClr>
              </a:solidFill>
            </a:endParaRPr>
          </a:p>
        </p:txBody>
      </p:sp>
      <p:sp>
        <p:nvSpPr>
          <p:cNvPr id="3" name="Rectangle 2"/>
          <p:cNvSpPr/>
          <p:nvPr/>
        </p:nvSpPr>
        <p:spPr>
          <a:xfrm>
            <a:off x="457200" y="1417638"/>
            <a:ext cx="7620000" cy="2862322"/>
          </a:xfrm>
          <a:prstGeom prst="rect">
            <a:avLst/>
          </a:prstGeom>
        </p:spPr>
        <p:txBody>
          <a:bodyPr wrap="square">
            <a:spAutoFit/>
          </a:bodyPr>
          <a:lstStyle/>
          <a:p>
            <a:r>
              <a:rPr lang="en-GB" sz="3600" dirty="0" err="1"/>
              <a:t>Trefnwch</a:t>
            </a:r>
            <a:r>
              <a:rPr lang="en-GB" sz="3600" dirty="0"/>
              <a:t> y 8 </a:t>
            </a:r>
            <a:r>
              <a:rPr lang="en-GB" sz="3600" dirty="0" err="1"/>
              <a:t>blaenoriaeth</a:t>
            </a:r>
            <a:r>
              <a:rPr lang="en-GB" sz="3600" dirty="0"/>
              <a:t> o ran </a:t>
            </a:r>
            <a:r>
              <a:rPr lang="en-GB" sz="3600" dirty="0" err="1"/>
              <a:t>eu</a:t>
            </a:r>
            <a:r>
              <a:rPr lang="en-GB" sz="3600" dirty="0"/>
              <a:t> </a:t>
            </a:r>
            <a:r>
              <a:rPr lang="en-GB" sz="3600" dirty="0" err="1"/>
              <a:t>blaengaredd</a:t>
            </a:r>
            <a:r>
              <a:rPr lang="en-GB" sz="3600" dirty="0"/>
              <a:t> </a:t>
            </a:r>
            <a:r>
              <a:rPr lang="en-GB" sz="3600" dirty="0" err="1"/>
              <a:t>yn</a:t>
            </a:r>
            <a:r>
              <a:rPr lang="en-GB" sz="3600" dirty="0"/>
              <a:t> </a:t>
            </a:r>
            <a:r>
              <a:rPr lang="en-GB" sz="3600" dirty="0" err="1"/>
              <a:t>ôl</a:t>
            </a:r>
            <a:r>
              <a:rPr lang="en-GB" sz="3600" dirty="0"/>
              <a:t> </a:t>
            </a:r>
            <a:r>
              <a:rPr lang="en-GB" sz="3600" dirty="0" err="1"/>
              <a:t>safbwynt</a:t>
            </a:r>
            <a:r>
              <a:rPr lang="en-GB" sz="3600" dirty="0"/>
              <a:t> y </a:t>
            </a:r>
            <a:r>
              <a:rPr lang="en-GB" sz="3600" dirty="0" err="1"/>
              <a:t>grŵp</a:t>
            </a:r>
            <a:r>
              <a:rPr lang="en-GB" sz="3600" dirty="0"/>
              <a:t>.</a:t>
            </a:r>
            <a:endParaRPr lang="cy-GB" sz="3600" dirty="0"/>
          </a:p>
          <a:p>
            <a:r>
              <a:rPr lang="en-GB" sz="3600" dirty="0"/>
              <a:t>(</a:t>
            </a:r>
            <a:r>
              <a:rPr lang="en-GB" sz="3600" dirty="0" err="1"/>
              <a:t>Nid</a:t>
            </a:r>
            <a:r>
              <a:rPr lang="en-GB" sz="3600" dirty="0"/>
              <a:t> </a:t>
            </a:r>
            <a:r>
              <a:rPr lang="en-GB" sz="3600" dirty="0" err="1"/>
              <a:t>oes</a:t>
            </a:r>
            <a:r>
              <a:rPr lang="en-GB" sz="3600" dirty="0"/>
              <a:t> </a:t>
            </a:r>
            <a:r>
              <a:rPr lang="en-GB" sz="3600" dirty="0" err="1"/>
              <a:t>angen</a:t>
            </a:r>
            <a:r>
              <a:rPr lang="en-GB" sz="3600" dirty="0"/>
              <a:t> ail </a:t>
            </a:r>
            <a:r>
              <a:rPr lang="en-GB" sz="3600" dirty="0" err="1"/>
              <a:t>ysgrifennu’r</a:t>
            </a:r>
            <a:r>
              <a:rPr lang="en-GB" sz="3600" dirty="0"/>
              <a:t> </a:t>
            </a:r>
            <a:r>
              <a:rPr lang="en-GB" sz="3600" dirty="0" err="1"/>
              <a:t>pwyntiau</a:t>
            </a:r>
            <a:r>
              <a:rPr lang="en-GB" sz="3600" dirty="0"/>
              <a:t> </a:t>
            </a:r>
            <a:r>
              <a:rPr lang="en-GB" sz="3600" dirty="0" err="1"/>
              <a:t>ond</a:t>
            </a:r>
            <a:r>
              <a:rPr lang="en-GB" sz="3600" dirty="0"/>
              <a:t> </a:t>
            </a:r>
            <a:r>
              <a:rPr lang="en-GB" sz="3600" dirty="0" err="1"/>
              <a:t>nodi</a:t>
            </a:r>
            <a:r>
              <a:rPr lang="en-GB" sz="3600" dirty="0"/>
              <a:t> </a:t>
            </a:r>
            <a:r>
              <a:rPr lang="en-GB" sz="3600" dirty="0" err="1"/>
              <a:t>trefn</a:t>
            </a:r>
            <a:r>
              <a:rPr lang="en-GB" sz="3600" dirty="0"/>
              <a:t> y </a:t>
            </a:r>
            <a:r>
              <a:rPr lang="en-GB" sz="3600" dirty="0" err="1"/>
              <a:t>rhifau’n</a:t>
            </a:r>
            <a:r>
              <a:rPr lang="en-GB" sz="3600" dirty="0"/>
              <a:t> </a:t>
            </a:r>
            <a:r>
              <a:rPr lang="en-GB" sz="3600" dirty="0" err="1"/>
              <a:t>unig</a:t>
            </a:r>
            <a:r>
              <a:rPr lang="en-GB" sz="3600" dirty="0"/>
              <a:t>).</a:t>
            </a:r>
            <a:endParaRPr lang="cy-GB" sz="3600" dirty="0"/>
          </a:p>
        </p:txBody>
      </p:sp>
    </p:spTree>
    <p:extLst>
      <p:ext uri="{BB962C8B-B14F-4D97-AF65-F5344CB8AC3E}">
        <p14:creationId xmlns:p14="http://schemas.microsoft.com/office/powerpoint/2010/main" val="38981366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err="1"/>
              <a:t>A</a:t>
            </a:r>
            <a:r>
              <a:rPr lang="en-GB" sz="3200" dirty="0" err="1" smtClean="0"/>
              <a:t>ngen</a:t>
            </a:r>
            <a:r>
              <a:rPr lang="en-GB" sz="3200" dirty="0" smtClean="0"/>
              <a:t> </a:t>
            </a:r>
            <a:r>
              <a:rPr lang="en-GB" sz="3200" dirty="0" err="1"/>
              <a:t>derbyn</a:t>
            </a:r>
            <a:r>
              <a:rPr lang="en-GB" sz="3200" dirty="0"/>
              <a:t> </a:t>
            </a:r>
            <a:r>
              <a:rPr lang="en-GB" sz="3200" dirty="0" err="1"/>
              <a:t>tystiolaeth</a:t>
            </a:r>
            <a:r>
              <a:rPr lang="en-GB" sz="3200" dirty="0"/>
              <a:t> </a:t>
            </a:r>
            <a:r>
              <a:rPr lang="en-GB" sz="3200" dirty="0" smtClean="0"/>
              <a:t>:</a:t>
            </a:r>
            <a:endParaRPr lang="en-GB" sz="3200" dirty="0"/>
          </a:p>
        </p:txBody>
      </p:sp>
      <p:sp>
        <p:nvSpPr>
          <p:cNvPr id="3" name="Content Placeholder 2"/>
          <p:cNvSpPr>
            <a:spLocks noGrp="1"/>
          </p:cNvSpPr>
          <p:nvPr>
            <p:ph idx="1"/>
          </p:nvPr>
        </p:nvSpPr>
        <p:spPr>
          <a:xfrm>
            <a:off x="457200" y="1219200"/>
            <a:ext cx="7620000" cy="5181600"/>
          </a:xfrm>
        </p:spPr>
        <p:txBody>
          <a:bodyPr>
            <a:normAutofit/>
          </a:bodyPr>
          <a:lstStyle/>
          <a:p>
            <a:r>
              <a:rPr lang="en-GB" sz="2400" dirty="0" err="1"/>
              <a:t>disgyblion</a:t>
            </a:r>
            <a:r>
              <a:rPr lang="en-GB" sz="2400" dirty="0"/>
              <a:t>;</a:t>
            </a:r>
          </a:p>
          <a:p>
            <a:r>
              <a:rPr lang="en-GB" sz="2400" dirty="0" err="1" smtClean="0"/>
              <a:t>athrawon</a:t>
            </a:r>
            <a:r>
              <a:rPr lang="en-GB" sz="2400" dirty="0"/>
              <a:t>;</a:t>
            </a:r>
          </a:p>
          <a:p>
            <a:r>
              <a:rPr lang="en-GB" sz="2400" dirty="0" err="1" smtClean="0"/>
              <a:t>rhieni</a:t>
            </a:r>
            <a:r>
              <a:rPr lang="en-GB" sz="2400" dirty="0"/>
              <a:t>;</a:t>
            </a:r>
          </a:p>
          <a:p>
            <a:r>
              <a:rPr lang="en-GB" sz="2400" dirty="0" smtClean="0"/>
              <a:t>CBAC</a:t>
            </a:r>
            <a:r>
              <a:rPr lang="en-GB" sz="2400" dirty="0"/>
              <a:t>;</a:t>
            </a:r>
          </a:p>
          <a:p>
            <a:r>
              <a:rPr lang="en-GB" sz="2400" dirty="0" smtClean="0"/>
              <a:t>Estyn</a:t>
            </a:r>
            <a:r>
              <a:rPr lang="en-GB" sz="2400" dirty="0"/>
              <a:t>;</a:t>
            </a:r>
          </a:p>
          <a:p>
            <a:r>
              <a:rPr lang="en-GB" sz="2400" dirty="0" err="1" smtClean="0"/>
              <a:t>canolfannau</a:t>
            </a:r>
            <a:r>
              <a:rPr lang="en-GB" sz="2400" dirty="0" smtClean="0"/>
              <a:t> </a:t>
            </a:r>
            <a:r>
              <a:rPr lang="en-GB" sz="2400" dirty="0" err="1"/>
              <a:t>hyfforddi</a:t>
            </a:r>
            <a:r>
              <a:rPr lang="en-GB" sz="2400" dirty="0"/>
              <a:t> </a:t>
            </a:r>
            <a:r>
              <a:rPr lang="en-GB" sz="2400" dirty="0" err="1"/>
              <a:t>athrawon</a:t>
            </a:r>
            <a:r>
              <a:rPr lang="en-GB" sz="2400" dirty="0"/>
              <a:t>;</a:t>
            </a:r>
          </a:p>
          <a:p>
            <a:r>
              <a:rPr lang="en-GB" sz="2400" dirty="0" err="1" smtClean="0"/>
              <a:t>canolfannau</a:t>
            </a:r>
            <a:r>
              <a:rPr lang="en-GB" sz="2400" dirty="0" smtClean="0"/>
              <a:t> </a:t>
            </a:r>
            <a:r>
              <a:rPr lang="en-GB" sz="2400" dirty="0" err="1"/>
              <a:t>Cymraeg</a:t>
            </a:r>
            <a:r>
              <a:rPr lang="en-GB" sz="2400" dirty="0"/>
              <a:t> </a:t>
            </a:r>
            <a:r>
              <a:rPr lang="en-GB" sz="2400" dirty="0" err="1"/>
              <a:t>i</a:t>
            </a:r>
            <a:r>
              <a:rPr lang="en-GB" sz="2400" dirty="0"/>
              <a:t> </a:t>
            </a:r>
            <a:r>
              <a:rPr lang="en-GB" sz="2400" dirty="0" err="1"/>
              <a:t>Oedolion</a:t>
            </a:r>
            <a:r>
              <a:rPr lang="en-GB" sz="2400" dirty="0"/>
              <a:t>;</a:t>
            </a:r>
          </a:p>
          <a:p>
            <a:r>
              <a:rPr lang="en-GB" sz="2400" dirty="0" err="1" smtClean="0"/>
              <a:t>Mentrau</a:t>
            </a:r>
            <a:r>
              <a:rPr lang="en-GB" sz="2400" dirty="0" smtClean="0"/>
              <a:t> </a:t>
            </a:r>
            <a:r>
              <a:rPr lang="en-GB" sz="2400" dirty="0" err="1"/>
              <a:t>Iaith</a:t>
            </a:r>
            <a:r>
              <a:rPr lang="en-GB" sz="2400" dirty="0"/>
              <a:t>;</a:t>
            </a:r>
          </a:p>
          <a:p>
            <a:r>
              <a:rPr lang="en-GB" sz="2400" dirty="0" err="1" smtClean="0"/>
              <a:t>yr</a:t>
            </a:r>
            <a:r>
              <a:rPr lang="en-GB" sz="2400" dirty="0" smtClean="0"/>
              <a:t> </a:t>
            </a:r>
            <a:r>
              <a:rPr lang="en-GB" sz="2400" dirty="0"/>
              <a:t>Urdd; ac</a:t>
            </a:r>
          </a:p>
          <a:p>
            <a:r>
              <a:rPr lang="en-GB" sz="2400" dirty="0" err="1" smtClean="0"/>
              <a:t>unigolion</a:t>
            </a:r>
            <a:r>
              <a:rPr lang="en-GB" sz="2400" dirty="0" smtClean="0"/>
              <a:t> </a:t>
            </a:r>
            <a:r>
              <a:rPr lang="en-GB" sz="2400" dirty="0" err="1"/>
              <a:t>neu</a:t>
            </a:r>
            <a:r>
              <a:rPr lang="en-GB" sz="2400" dirty="0"/>
              <a:t> </a:t>
            </a:r>
            <a:r>
              <a:rPr lang="en-GB" sz="2400" dirty="0" err="1"/>
              <a:t>sefydliadau</a:t>
            </a:r>
            <a:r>
              <a:rPr lang="en-GB" sz="2400" dirty="0"/>
              <a:t> a </a:t>
            </a:r>
            <a:r>
              <a:rPr lang="en-GB" sz="2400" dirty="0" err="1"/>
              <a:t>chanddynt</a:t>
            </a:r>
            <a:r>
              <a:rPr lang="en-GB" sz="2400" dirty="0"/>
              <a:t> </a:t>
            </a:r>
            <a:r>
              <a:rPr lang="en-GB" sz="2400" dirty="0" err="1"/>
              <a:t>diddordeb</a:t>
            </a:r>
            <a:r>
              <a:rPr lang="en-GB" sz="2400" dirty="0"/>
              <a:t> yn y </a:t>
            </a:r>
            <a:r>
              <a:rPr lang="en-GB" sz="2400" dirty="0" err="1"/>
              <a:t>maes</a:t>
            </a:r>
            <a:endParaRPr lang="en-GB" sz="2400" dirty="0"/>
          </a:p>
        </p:txBody>
      </p:sp>
    </p:spTree>
    <p:extLst>
      <p:ext uri="{BB962C8B-B14F-4D97-AF65-F5344CB8AC3E}">
        <p14:creationId xmlns:p14="http://schemas.microsoft.com/office/powerpoint/2010/main" val="29923770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t>Y </a:t>
            </a:r>
            <a:r>
              <a:rPr lang="en-GB" sz="3600" b="1" dirty="0" err="1"/>
              <a:t>sefyllfa</a:t>
            </a:r>
            <a:r>
              <a:rPr lang="en-GB" sz="3600" b="1" dirty="0"/>
              <a:t> </a:t>
            </a:r>
            <a:r>
              <a:rPr lang="en-GB" sz="3600" b="1" dirty="0" err="1"/>
              <a:t>gyfredol</a:t>
            </a:r>
            <a:endParaRPr lang="en-GB" sz="3600" dirty="0">
              <a:solidFill>
                <a:schemeClr val="tx1"/>
              </a:solidFill>
            </a:endParaRPr>
          </a:p>
        </p:txBody>
      </p:sp>
      <p:sp>
        <p:nvSpPr>
          <p:cNvPr id="3" name="Content Placeholder 2"/>
          <p:cNvSpPr>
            <a:spLocks noGrp="1"/>
          </p:cNvSpPr>
          <p:nvPr>
            <p:ph idx="1"/>
          </p:nvPr>
        </p:nvSpPr>
        <p:spPr/>
        <p:txBody>
          <a:bodyPr>
            <a:normAutofit/>
          </a:bodyPr>
          <a:lstStyle/>
          <a:p>
            <a:r>
              <a:rPr lang="en-GB" sz="2800" dirty="0"/>
              <a:t>Mae </a:t>
            </a:r>
            <a:r>
              <a:rPr lang="en-GB" sz="2800" dirty="0" err="1"/>
              <a:t>Cymraeg</a:t>
            </a:r>
            <a:r>
              <a:rPr lang="en-GB" sz="2800" dirty="0"/>
              <a:t> ail </a:t>
            </a:r>
            <a:r>
              <a:rPr lang="en-GB" sz="2800" dirty="0" err="1"/>
              <a:t>iaith</a:t>
            </a:r>
            <a:r>
              <a:rPr lang="en-GB" sz="2800" dirty="0"/>
              <a:t> yn </a:t>
            </a:r>
            <a:r>
              <a:rPr lang="en-GB" sz="2800" dirty="0" err="1"/>
              <a:t>bwnc</a:t>
            </a:r>
            <a:r>
              <a:rPr lang="en-GB" sz="2800" dirty="0"/>
              <a:t> </a:t>
            </a:r>
            <a:r>
              <a:rPr lang="en-GB" sz="2800" dirty="0" err="1"/>
              <a:t>sylfaen</a:t>
            </a:r>
            <a:r>
              <a:rPr lang="en-GB" sz="2800" dirty="0"/>
              <a:t> </a:t>
            </a:r>
            <a:r>
              <a:rPr lang="en-GB" sz="2800" dirty="0" err="1"/>
              <a:t>yng</a:t>
            </a:r>
            <a:r>
              <a:rPr lang="en-GB" sz="2800" dirty="0"/>
              <a:t> </a:t>
            </a:r>
            <a:r>
              <a:rPr lang="en-GB" sz="2800" dirty="0" err="1"/>
              <a:t>Nghwricwlwm</a:t>
            </a:r>
            <a:r>
              <a:rPr lang="en-GB" sz="2800" dirty="0"/>
              <a:t> </a:t>
            </a:r>
            <a:r>
              <a:rPr lang="en-GB" sz="2800" dirty="0" err="1" smtClean="0"/>
              <a:t>Cenedlaethol</a:t>
            </a:r>
            <a:r>
              <a:rPr lang="en-GB" sz="2800" dirty="0"/>
              <a:t> </a:t>
            </a:r>
            <a:r>
              <a:rPr lang="en-GB" sz="2800" dirty="0" err="1" smtClean="0"/>
              <a:t>Cymru</a:t>
            </a:r>
            <a:r>
              <a:rPr lang="en-GB" sz="2800" dirty="0" smtClean="0"/>
              <a:t> </a:t>
            </a:r>
          </a:p>
          <a:p>
            <a:r>
              <a:rPr lang="en-GB" sz="2800" dirty="0" smtClean="0"/>
              <a:t>Mae </a:t>
            </a:r>
            <a:r>
              <a:rPr lang="en-GB" sz="2800" dirty="0" err="1"/>
              <a:t>Datblygu’r</a:t>
            </a:r>
            <a:r>
              <a:rPr lang="en-GB" sz="2800" dirty="0"/>
              <a:t> </a:t>
            </a:r>
            <a:r>
              <a:rPr lang="en-GB" sz="2800" dirty="0" err="1"/>
              <a:t>Gymraeg</a:t>
            </a:r>
            <a:r>
              <a:rPr lang="en-GB" sz="2800" dirty="0"/>
              <a:t> yn un o </a:t>
            </a:r>
            <a:r>
              <a:rPr lang="en-GB" sz="2800" dirty="0" err="1"/>
              <a:t>Feysydd</a:t>
            </a:r>
            <a:r>
              <a:rPr lang="en-GB" sz="2800" dirty="0"/>
              <a:t> </a:t>
            </a:r>
            <a:r>
              <a:rPr lang="en-GB" sz="2800" dirty="0" err="1"/>
              <a:t>Dysgu</a:t>
            </a:r>
            <a:r>
              <a:rPr lang="en-GB" sz="2800" dirty="0"/>
              <a:t> </a:t>
            </a:r>
            <a:r>
              <a:rPr lang="en-GB" sz="2800" dirty="0" err="1"/>
              <a:t>gofynnol</a:t>
            </a:r>
            <a:r>
              <a:rPr lang="en-GB" sz="2800" dirty="0"/>
              <a:t> </a:t>
            </a:r>
            <a:r>
              <a:rPr lang="en-GB" sz="2800" dirty="0" smtClean="0"/>
              <a:t>y </a:t>
            </a:r>
            <a:r>
              <a:rPr lang="en-GB" sz="2800" dirty="0" err="1" smtClean="0"/>
              <a:t>Cyfnod</a:t>
            </a:r>
            <a:r>
              <a:rPr lang="en-GB" sz="2800" dirty="0" smtClean="0"/>
              <a:t> Sylfaen</a:t>
            </a:r>
          </a:p>
          <a:p>
            <a:r>
              <a:rPr lang="en-GB" sz="2800" dirty="0" smtClean="0"/>
              <a:t>Mae </a:t>
            </a:r>
            <a:r>
              <a:rPr lang="en-GB" sz="2800" dirty="0" err="1"/>
              <a:t>Cymraeg</a:t>
            </a:r>
            <a:r>
              <a:rPr lang="en-GB" sz="2800" dirty="0"/>
              <a:t> ail </a:t>
            </a:r>
            <a:r>
              <a:rPr lang="en-GB" sz="2800" dirty="0" err="1"/>
              <a:t>iaith</a:t>
            </a:r>
            <a:r>
              <a:rPr lang="en-GB" sz="2800" dirty="0"/>
              <a:t> yn </a:t>
            </a:r>
            <a:r>
              <a:rPr lang="en-GB" sz="2800" dirty="0" err="1"/>
              <a:t>ofynnol</a:t>
            </a:r>
            <a:r>
              <a:rPr lang="en-GB" sz="2800" dirty="0"/>
              <a:t> </a:t>
            </a:r>
            <a:r>
              <a:rPr lang="en-GB" sz="2800" dirty="0" err="1"/>
              <a:t>yng</a:t>
            </a:r>
            <a:r>
              <a:rPr lang="en-GB" sz="2800" dirty="0"/>
              <a:t> </a:t>
            </a:r>
            <a:r>
              <a:rPr lang="en-GB" sz="2800" dirty="0" err="1" smtClean="0"/>
              <a:t>Nghyfnodau</a:t>
            </a:r>
            <a:r>
              <a:rPr lang="en-GB" sz="2800" dirty="0"/>
              <a:t> </a:t>
            </a:r>
            <a:r>
              <a:rPr lang="en-GB" sz="2800" dirty="0" err="1" smtClean="0"/>
              <a:t>Allweddol</a:t>
            </a:r>
            <a:r>
              <a:rPr lang="en-GB" sz="2800" dirty="0" smtClean="0"/>
              <a:t> </a:t>
            </a:r>
            <a:r>
              <a:rPr lang="en-GB" sz="2800" dirty="0"/>
              <a:t>2, 3 a </a:t>
            </a:r>
            <a:r>
              <a:rPr lang="en-GB" sz="2800" dirty="0" smtClean="0"/>
              <a:t>4</a:t>
            </a:r>
          </a:p>
          <a:p>
            <a:r>
              <a:rPr lang="en-GB" sz="2800" dirty="0" err="1" smtClean="0"/>
              <a:t>Addysgir</a:t>
            </a:r>
            <a:r>
              <a:rPr lang="en-GB" sz="2800" dirty="0" smtClean="0"/>
              <a:t> </a:t>
            </a:r>
            <a:r>
              <a:rPr lang="en-GB" sz="2800" dirty="0" err="1"/>
              <a:t>Cymraeg</a:t>
            </a:r>
            <a:r>
              <a:rPr lang="en-GB" sz="2800" dirty="0"/>
              <a:t> ail </a:t>
            </a:r>
            <a:r>
              <a:rPr lang="en-GB" sz="2800" dirty="0" err="1"/>
              <a:t>iaith</a:t>
            </a:r>
            <a:r>
              <a:rPr lang="en-GB" sz="2800" dirty="0"/>
              <a:t> </a:t>
            </a:r>
            <a:r>
              <a:rPr lang="en-GB" sz="2800" dirty="0" err="1"/>
              <a:t>yng</a:t>
            </a:r>
            <a:r>
              <a:rPr lang="en-GB" sz="2800" dirty="0"/>
              <a:t> </a:t>
            </a:r>
            <a:r>
              <a:rPr lang="en-GB" sz="2800" dirty="0" err="1"/>
              <a:t>Nghyfnod</a:t>
            </a:r>
            <a:r>
              <a:rPr lang="en-GB" sz="2800" dirty="0"/>
              <a:t> </a:t>
            </a:r>
            <a:r>
              <a:rPr lang="en-GB" sz="2800" dirty="0" err="1" smtClean="0"/>
              <a:t>Allweddol</a:t>
            </a:r>
            <a:r>
              <a:rPr lang="en-GB" sz="2800" dirty="0"/>
              <a:t> </a:t>
            </a:r>
            <a:r>
              <a:rPr lang="en-GB" sz="2800" dirty="0" smtClean="0"/>
              <a:t>5 </a:t>
            </a:r>
            <a:r>
              <a:rPr lang="en-GB" sz="2800" dirty="0" err="1"/>
              <a:t>hefyd</a:t>
            </a:r>
            <a:r>
              <a:rPr lang="en-GB" sz="2800" dirty="0"/>
              <a:t>, </a:t>
            </a:r>
            <a:r>
              <a:rPr lang="en-GB" sz="2800" dirty="0" err="1"/>
              <a:t>ond</a:t>
            </a:r>
            <a:r>
              <a:rPr lang="en-GB" sz="2800" dirty="0"/>
              <a:t> </a:t>
            </a:r>
            <a:r>
              <a:rPr lang="en-GB" sz="2800" dirty="0" err="1"/>
              <a:t>bryd</a:t>
            </a:r>
            <a:r>
              <a:rPr lang="en-GB" sz="2800" dirty="0"/>
              <a:t> </a:t>
            </a:r>
            <a:r>
              <a:rPr lang="en-GB" sz="2800" dirty="0" err="1"/>
              <a:t>hynny</a:t>
            </a:r>
            <a:r>
              <a:rPr lang="en-GB" sz="2800" dirty="0"/>
              <a:t> </a:t>
            </a:r>
            <a:r>
              <a:rPr lang="en-GB" sz="2800" dirty="0" err="1"/>
              <a:t>mae’n</a:t>
            </a:r>
            <a:r>
              <a:rPr lang="en-GB" sz="2800" dirty="0"/>
              <a:t> </a:t>
            </a:r>
            <a:r>
              <a:rPr lang="en-GB" sz="2800" dirty="0" err="1"/>
              <a:t>ddewisol</a:t>
            </a:r>
            <a:r>
              <a:rPr lang="en-GB" sz="2800" dirty="0"/>
              <a:t> </a:t>
            </a:r>
            <a:r>
              <a:rPr lang="en-GB" sz="2800" dirty="0" err="1"/>
              <a:t>fel</a:t>
            </a:r>
            <a:r>
              <a:rPr lang="en-GB" sz="2800" dirty="0"/>
              <a:t> pob </a:t>
            </a:r>
            <a:r>
              <a:rPr lang="en-GB" sz="2800" dirty="0" err="1"/>
              <a:t>pwnc</a:t>
            </a:r>
            <a:r>
              <a:rPr lang="en-GB" sz="2800" dirty="0"/>
              <a:t> </a:t>
            </a:r>
            <a:r>
              <a:rPr lang="en-GB" sz="2800" dirty="0" err="1" smtClean="0"/>
              <a:t>arall</a:t>
            </a:r>
            <a:r>
              <a:rPr lang="en-GB" sz="2800" dirty="0" smtClean="0"/>
              <a:t>.</a:t>
            </a:r>
          </a:p>
        </p:txBody>
      </p:sp>
    </p:spTree>
    <p:extLst>
      <p:ext uri="{BB962C8B-B14F-4D97-AF65-F5344CB8AC3E}">
        <p14:creationId xmlns:p14="http://schemas.microsoft.com/office/powerpoint/2010/main" val="37212183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7620000" cy="1143000"/>
          </a:xfrm>
          <a:prstGeom prst="rect">
            <a:avLst/>
          </a:prstGeom>
        </p:spPr>
        <p:txBody>
          <a:bodyPr/>
          <a:lst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a:lstStyle>
          <a:p>
            <a:r>
              <a:rPr lang="en-GB" dirty="0" err="1" smtClean="0">
                <a:solidFill>
                  <a:schemeClr val="accent3">
                    <a:lumMod val="60000"/>
                    <a:lumOff val="40000"/>
                  </a:schemeClr>
                </a:solidFill>
              </a:rPr>
              <a:t>Tasg</a:t>
            </a:r>
            <a:r>
              <a:rPr lang="en-GB" dirty="0" smtClean="0">
                <a:solidFill>
                  <a:schemeClr val="accent3">
                    <a:lumMod val="60000"/>
                    <a:lumOff val="40000"/>
                  </a:schemeClr>
                </a:solidFill>
              </a:rPr>
              <a:t> 4</a:t>
            </a:r>
            <a:endParaRPr lang="en-GB" dirty="0">
              <a:solidFill>
                <a:schemeClr val="accent3">
                  <a:lumMod val="60000"/>
                  <a:lumOff val="40000"/>
                </a:schemeClr>
              </a:solidFill>
            </a:endParaRPr>
          </a:p>
        </p:txBody>
      </p:sp>
      <p:sp>
        <p:nvSpPr>
          <p:cNvPr id="3" name="Rectangle 2"/>
          <p:cNvSpPr/>
          <p:nvPr/>
        </p:nvSpPr>
        <p:spPr>
          <a:xfrm>
            <a:off x="609600" y="1417638"/>
            <a:ext cx="7239000" cy="3170099"/>
          </a:xfrm>
          <a:prstGeom prst="rect">
            <a:avLst/>
          </a:prstGeom>
        </p:spPr>
        <p:txBody>
          <a:bodyPr wrap="square">
            <a:spAutoFit/>
          </a:bodyPr>
          <a:lstStyle/>
          <a:p>
            <a:r>
              <a:rPr lang="en-GB" sz="4000" dirty="0"/>
              <a:t>Beth </a:t>
            </a:r>
            <a:r>
              <a:rPr lang="en-GB" sz="4000" dirty="0" err="1"/>
              <a:t>yw’r</a:t>
            </a:r>
            <a:r>
              <a:rPr lang="en-GB" sz="4000" dirty="0"/>
              <a:t> </a:t>
            </a:r>
            <a:r>
              <a:rPr lang="en-GB" sz="4000" dirty="0" err="1"/>
              <a:t>ffactorau</a:t>
            </a:r>
            <a:r>
              <a:rPr lang="en-GB" sz="4000" dirty="0"/>
              <a:t> </a:t>
            </a:r>
            <a:r>
              <a:rPr lang="en-GB" sz="4000" dirty="0" err="1"/>
              <a:t>allweddol</a:t>
            </a:r>
            <a:r>
              <a:rPr lang="en-GB" sz="4000" dirty="0"/>
              <a:t> </a:t>
            </a:r>
            <a:r>
              <a:rPr lang="en-GB" sz="4000" dirty="0" err="1"/>
              <a:t>sy’n</a:t>
            </a:r>
            <a:r>
              <a:rPr lang="en-GB" sz="4000" dirty="0"/>
              <a:t> </a:t>
            </a:r>
            <a:r>
              <a:rPr lang="en-GB" sz="4000" dirty="0" err="1"/>
              <a:t>gyfrifiol</a:t>
            </a:r>
            <a:r>
              <a:rPr lang="en-GB" sz="4000" dirty="0"/>
              <a:t> am y </a:t>
            </a:r>
            <a:r>
              <a:rPr lang="en-GB" sz="4000" dirty="0" err="1"/>
              <a:t>cynnydd</a:t>
            </a:r>
            <a:r>
              <a:rPr lang="en-GB" sz="4000" dirty="0"/>
              <a:t> </a:t>
            </a:r>
            <a:r>
              <a:rPr lang="en-GB" sz="4000" dirty="0" err="1"/>
              <a:t>yn</a:t>
            </a:r>
            <a:r>
              <a:rPr lang="en-GB" sz="4000" dirty="0"/>
              <a:t> </a:t>
            </a:r>
            <a:r>
              <a:rPr lang="en-GB" sz="4000" dirty="0" err="1"/>
              <a:t>nifer</a:t>
            </a:r>
            <a:r>
              <a:rPr lang="en-GB" sz="4000" dirty="0"/>
              <a:t> y </a:t>
            </a:r>
            <a:r>
              <a:rPr lang="en-GB" sz="4000" dirty="0" err="1"/>
              <a:t>disgyblion</a:t>
            </a:r>
            <a:r>
              <a:rPr lang="en-GB" sz="4000" dirty="0"/>
              <a:t> </a:t>
            </a:r>
            <a:r>
              <a:rPr lang="en-GB" sz="4000" dirty="0" err="1"/>
              <a:t>yn</a:t>
            </a:r>
            <a:r>
              <a:rPr lang="en-GB" sz="4000" dirty="0"/>
              <a:t> </a:t>
            </a:r>
            <a:r>
              <a:rPr lang="en-GB" sz="4000" dirty="0" err="1"/>
              <a:t>ennill</a:t>
            </a:r>
            <a:r>
              <a:rPr lang="en-GB" sz="4000" dirty="0"/>
              <a:t> </a:t>
            </a:r>
            <a:r>
              <a:rPr lang="en-GB" sz="4000" dirty="0" err="1"/>
              <a:t>lefel</a:t>
            </a:r>
            <a:r>
              <a:rPr lang="en-GB" sz="4000" dirty="0"/>
              <a:t> 4 </a:t>
            </a:r>
            <a:r>
              <a:rPr lang="en-GB" sz="4000" dirty="0" err="1"/>
              <a:t>neu</a:t>
            </a:r>
            <a:r>
              <a:rPr lang="en-GB" sz="4000" dirty="0"/>
              <a:t> </a:t>
            </a:r>
            <a:r>
              <a:rPr lang="en-GB" sz="4000" dirty="0" err="1"/>
              <a:t>uwch</a:t>
            </a:r>
            <a:r>
              <a:rPr lang="en-GB" sz="4000" dirty="0"/>
              <a:t> </a:t>
            </a:r>
            <a:r>
              <a:rPr lang="en-GB" sz="4000" dirty="0" err="1"/>
              <a:t>yn</a:t>
            </a:r>
            <a:r>
              <a:rPr lang="en-GB" sz="4000" dirty="0"/>
              <a:t> </a:t>
            </a:r>
            <a:r>
              <a:rPr lang="en-GB" sz="4000" dirty="0" err="1"/>
              <a:t>Cymraeg</a:t>
            </a:r>
            <a:r>
              <a:rPr lang="en-GB" sz="4000" dirty="0"/>
              <a:t> Ail </a:t>
            </a:r>
            <a:r>
              <a:rPr lang="en-GB" sz="4000" dirty="0" err="1"/>
              <a:t>Iaith</a:t>
            </a:r>
            <a:r>
              <a:rPr lang="en-GB" sz="4000" dirty="0"/>
              <a:t> </a:t>
            </a:r>
            <a:r>
              <a:rPr lang="en-GB" sz="4000" dirty="0" err="1"/>
              <a:t>rhwng</a:t>
            </a:r>
            <a:r>
              <a:rPr lang="en-GB" sz="4000" dirty="0"/>
              <a:t> 2010 – 2012?</a:t>
            </a:r>
            <a:endParaRPr lang="cy-GB" sz="4000" dirty="0"/>
          </a:p>
        </p:txBody>
      </p:sp>
    </p:spTree>
    <p:extLst>
      <p:ext uri="{BB962C8B-B14F-4D97-AF65-F5344CB8AC3E}">
        <p14:creationId xmlns:p14="http://schemas.microsoft.com/office/powerpoint/2010/main" val="22326670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81000"/>
            <a:ext cx="7620000" cy="6019800"/>
          </a:xfrm>
        </p:spPr>
        <p:txBody>
          <a:bodyPr>
            <a:normAutofit fontScale="92500"/>
          </a:bodyPr>
          <a:lstStyle/>
          <a:p>
            <a:pPr marL="571500" indent="-457200">
              <a:buFont typeface="+mj-lt"/>
              <a:buAutoNum type="alphaLcPeriod"/>
            </a:pPr>
            <a:r>
              <a:rPr lang="en-GB" dirty="0" err="1"/>
              <a:t>nid</a:t>
            </a:r>
            <a:r>
              <a:rPr lang="en-GB" dirty="0"/>
              <a:t> </a:t>
            </a:r>
            <a:r>
              <a:rPr lang="en-GB" dirty="0" err="1"/>
              <a:t>yw</a:t>
            </a:r>
            <a:r>
              <a:rPr lang="en-GB" dirty="0"/>
              <a:t> </a:t>
            </a:r>
            <a:r>
              <a:rPr lang="en-GB" dirty="0" err="1"/>
              <a:t>disgyblion</a:t>
            </a:r>
            <a:r>
              <a:rPr lang="en-GB" dirty="0"/>
              <a:t> yn </a:t>
            </a:r>
            <a:r>
              <a:rPr lang="en-GB" dirty="0" err="1"/>
              <a:t>parhau</a:t>
            </a:r>
            <a:r>
              <a:rPr lang="en-GB" dirty="0"/>
              <a:t> </a:t>
            </a:r>
            <a:r>
              <a:rPr lang="en-GB" dirty="0" err="1"/>
              <a:t>i</a:t>
            </a:r>
            <a:r>
              <a:rPr lang="en-GB" dirty="0"/>
              <a:t> </a:t>
            </a:r>
            <a:r>
              <a:rPr lang="en-GB" dirty="0" err="1"/>
              <a:t>ddatblygu</a:t>
            </a:r>
            <a:r>
              <a:rPr lang="en-GB" dirty="0"/>
              <a:t> </a:t>
            </a:r>
            <a:r>
              <a:rPr lang="en-GB" dirty="0" err="1"/>
              <a:t>eu</a:t>
            </a:r>
            <a:r>
              <a:rPr lang="en-GB" dirty="0"/>
              <a:t> </a:t>
            </a:r>
            <a:r>
              <a:rPr lang="en-GB" dirty="0" err="1"/>
              <a:t>sgiliau</a:t>
            </a:r>
            <a:r>
              <a:rPr lang="en-GB" dirty="0"/>
              <a:t> </a:t>
            </a:r>
            <a:r>
              <a:rPr lang="en-GB" dirty="0" err="1"/>
              <a:t>Cymraeg</a:t>
            </a:r>
            <a:r>
              <a:rPr lang="en-GB" dirty="0"/>
              <a:t> </a:t>
            </a:r>
            <a:r>
              <a:rPr lang="en-GB" dirty="0" err="1" smtClean="0"/>
              <a:t>yn</a:t>
            </a:r>
            <a:r>
              <a:rPr lang="en-GB" dirty="0" smtClean="0"/>
              <a:t> </a:t>
            </a:r>
            <a:r>
              <a:rPr lang="en-GB" dirty="0" err="1" smtClean="0"/>
              <a:t>ddigon</a:t>
            </a:r>
            <a:r>
              <a:rPr lang="en-GB" dirty="0" smtClean="0"/>
              <a:t> </a:t>
            </a:r>
            <a:r>
              <a:rPr lang="en-GB" dirty="0"/>
              <a:t>da </a:t>
            </a:r>
            <a:r>
              <a:rPr lang="en-GB" dirty="0" err="1"/>
              <a:t>wrth</a:t>
            </a:r>
            <a:r>
              <a:rPr lang="en-GB" dirty="0"/>
              <a:t> </a:t>
            </a:r>
            <a:r>
              <a:rPr lang="en-GB" dirty="0" err="1"/>
              <a:t>bontio</a:t>
            </a:r>
            <a:r>
              <a:rPr lang="en-GB" dirty="0"/>
              <a:t> </a:t>
            </a:r>
            <a:r>
              <a:rPr lang="en-GB" dirty="0" err="1"/>
              <a:t>i</a:t>
            </a:r>
            <a:r>
              <a:rPr lang="en-GB" dirty="0"/>
              <a:t> </a:t>
            </a:r>
            <a:r>
              <a:rPr lang="en-GB" dirty="0" err="1"/>
              <a:t>Gyfnodau</a:t>
            </a:r>
            <a:r>
              <a:rPr lang="en-GB" dirty="0"/>
              <a:t> </a:t>
            </a:r>
            <a:r>
              <a:rPr lang="en-GB" dirty="0" err="1"/>
              <a:t>Allweddol</a:t>
            </a:r>
            <a:r>
              <a:rPr lang="en-GB" dirty="0"/>
              <a:t> 2 a 3;</a:t>
            </a:r>
          </a:p>
          <a:p>
            <a:pPr marL="571500" indent="-457200">
              <a:buFont typeface="+mj-lt"/>
              <a:buAutoNum type="alphaLcPeriod"/>
            </a:pPr>
            <a:r>
              <a:rPr lang="en-GB" dirty="0" err="1" smtClean="0"/>
              <a:t>mae’r</a:t>
            </a:r>
            <a:r>
              <a:rPr lang="en-GB" dirty="0" smtClean="0"/>
              <a:t> </a:t>
            </a:r>
            <a:r>
              <a:rPr lang="en-GB" dirty="0" err="1"/>
              <a:t>amser</a:t>
            </a:r>
            <a:r>
              <a:rPr lang="en-GB" dirty="0"/>
              <a:t> a </a:t>
            </a:r>
            <a:r>
              <a:rPr lang="en-GB" dirty="0" err="1"/>
              <a:t>neilltuir</a:t>
            </a:r>
            <a:r>
              <a:rPr lang="en-GB" dirty="0"/>
              <a:t> </a:t>
            </a:r>
            <a:r>
              <a:rPr lang="en-GB" dirty="0" err="1"/>
              <a:t>i</a:t>
            </a:r>
            <a:r>
              <a:rPr lang="en-GB" dirty="0"/>
              <a:t> </a:t>
            </a:r>
            <a:r>
              <a:rPr lang="en-GB" dirty="0" err="1"/>
              <a:t>addysgu’r</a:t>
            </a:r>
            <a:r>
              <a:rPr lang="en-GB" dirty="0"/>
              <a:t> </a:t>
            </a:r>
            <a:r>
              <a:rPr lang="en-GB" dirty="0" err="1"/>
              <a:t>pwnc</a:t>
            </a:r>
            <a:r>
              <a:rPr lang="en-GB" dirty="0"/>
              <a:t> yn </a:t>
            </a:r>
            <a:r>
              <a:rPr lang="en-GB" dirty="0" err="1"/>
              <a:t>annigonol</a:t>
            </a:r>
            <a:r>
              <a:rPr lang="en-GB" dirty="0"/>
              <a:t>, ac </a:t>
            </a:r>
            <a:r>
              <a:rPr lang="en-GB" dirty="0" err="1"/>
              <a:t>mewn</a:t>
            </a:r>
            <a:r>
              <a:rPr lang="en-GB" dirty="0"/>
              <a:t> </a:t>
            </a:r>
            <a:r>
              <a:rPr lang="en-GB" dirty="0" err="1" smtClean="0"/>
              <a:t>rhai</a:t>
            </a:r>
            <a:r>
              <a:rPr lang="en-GB" dirty="0"/>
              <a:t> </a:t>
            </a:r>
            <a:r>
              <a:rPr lang="en-GB" dirty="0" err="1" smtClean="0"/>
              <a:t>ysgolion</a:t>
            </a:r>
            <a:r>
              <a:rPr lang="en-GB" dirty="0"/>
              <a:t>, </a:t>
            </a:r>
            <a:r>
              <a:rPr lang="en-GB" dirty="0" err="1"/>
              <a:t>neilltuir</a:t>
            </a:r>
            <a:r>
              <a:rPr lang="en-GB" dirty="0"/>
              <a:t> </a:t>
            </a:r>
            <a:r>
              <a:rPr lang="en-GB" dirty="0" err="1"/>
              <a:t>cyn</a:t>
            </a:r>
            <a:r>
              <a:rPr lang="en-GB" dirty="0"/>
              <a:t> </a:t>
            </a:r>
            <a:r>
              <a:rPr lang="en-GB" dirty="0" err="1"/>
              <a:t>lleied</a:t>
            </a:r>
            <a:r>
              <a:rPr lang="en-GB" dirty="0"/>
              <a:t> ag un </a:t>
            </a:r>
            <a:r>
              <a:rPr lang="en-GB" dirty="0" err="1"/>
              <a:t>awr</a:t>
            </a:r>
            <a:r>
              <a:rPr lang="en-GB" dirty="0"/>
              <a:t> bob </a:t>
            </a:r>
            <a:r>
              <a:rPr lang="en-GB" dirty="0" err="1"/>
              <a:t>pythefnos</a:t>
            </a:r>
            <a:r>
              <a:rPr lang="en-GB" dirty="0"/>
              <a:t>;</a:t>
            </a:r>
          </a:p>
          <a:p>
            <a:pPr marL="571500" indent="-457200">
              <a:buFont typeface="+mj-lt"/>
              <a:buAutoNum type="alphaLcPeriod"/>
            </a:pPr>
            <a:r>
              <a:rPr lang="en-GB" dirty="0" err="1" smtClean="0"/>
              <a:t>nid</a:t>
            </a:r>
            <a:r>
              <a:rPr lang="en-GB" dirty="0" smtClean="0"/>
              <a:t> </a:t>
            </a:r>
            <a:r>
              <a:rPr lang="en-GB" dirty="0" err="1"/>
              <a:t>oes</a:t>
            </a:r>
            <a:r>
              <a:rPr lang="en-GB" dirty="0"/>
              <a:t> </a:t>
            </a:r>
            <a:r>
              <a:rPr lang="en-GB" dirty="0" err="1"/>
              <a:t>gan</a:t>
            </a:r>
            <a:r>
              <a:rPr lang="en-GB" dirty="0"/>
              <a:t> </a:t>
            </a:r>
            <a:r>
              <a:rPr lang="en-GB" dirty="0" err="1"/>
              <a:t>nifer</a:t>
            </a:r>
            <a:r>
              <a:rPr lang="en-GB" dirty="0"/>
              <a:t> o </a:t>
            </a:r>
            <a:r>
              <a:rPr lang="en-GB" dirty="0" err="1"/>
              <a:t>athrawon</a:t>
            </a:r>
            <a:r>
              <a:rPr lang="en-GB" dirty="0"/>
              <a:t> </a:t>
            </a:r>
            <a:r>
              <a:rPr lang="en-GB" dirty="0" err="1"/>
              <a:t>mewn</a:t>
            </a:r>
            <a:r>
              <a:rPr lang="en-GB" dirty="0"/>
              <a:t> </a:t>
            </a:r>
            <a:r>
              <a:rPr lang="en-GB" dirty="0" err="1"/>
              <a:t>ysgolion</a:t>
            </a:r>
            <a:r>
              <a:rPr lang="en-GB" dirty="0"/>
              <a:t> </a:t>
            </a:r>
            <a:r>
              <a:rPr lang="en-GB" dirty="0" err="1"/>
              <a:t>cynradd</a:t>
            </a:r>
            <a:r>
              <a:rPr lang="en-GB" dirty="0"/>
              <a:t> </a:t>
            </a:r>
            <a:r>
              <a:rPr lang="en-GB" dirty="0" err="1"/>
              <a:t>yr</a:t>
            </a:r>
            <a:r>
              <a:rPr lang="en-GB" dirty="0"/>
              <a:t> </a:t>
            </a:r>
            <a:r>
              <a:rPr lang="en-GB" dirty="0" err="1"/>
              <a:t>hyder</a:t>
            </a:r>
            <a:r>
              <a:rPr lang="en-GB" dirty="0"/>
              <a:t> </a:t>
            </a:r>
            <a:r>
              <a:rPr lang="en-GB" dirty="0" err="1" smtClean="0"/>
              <a:t>na’r</a:t>
            </a:r>
            <a:r>
              <a:rPr lang="en-GB" dirty="0"/>
              <a:t> </a:t>
            </a:r>
            <a:r>
              <a:rPr lang="en-GB" dirty="0" err="1" smtClean="0"/>
              <a:t>gallu</a:t>
            </a:r>
            <a:r>
              <a:rPr lang="en-GB" dirty="0" smtClean="0"/>
              <a:t> </a:t>
            </a:r>
            <a:r>
              <a:rPr lang="en-GB" dirty="0" err="1"/>
              <a:t>i</a:t>
            </a:r>
            <a:r>
              <a:rPr lang="en-GB" dirty="0"/>
              <a:t> </a:t>
            </a:r>
            <a:r>
              <a:rPr lang="en-GB" dirty="0" err="1"/>
              <a:t>addysgu</a:t>
            </a:r>
            <a:r>
              <a:rPr lang="en-GB" dirty="0"/>
              <a:t> </a:t>
            </a:r>
            <a:r>
              <a:rPr lang="en-GB" dirty="0" err="1"/>
              <a:t>Cymraeg</a:t>
            </a:r>
            <a:r>
              <a:rPr lang="en-GB" dirty="0"/>
              <a:t> ail </a:t>
            </a:r>
            <a:r>
              <a:rPr lang="en-GB" dirty="0" err="1"/>
              <a:t>iaith</a:t>
            </a:r>
            <a:r>
              <a:rPr lang="en-GB" dirty="0"/>
              <a:t>;</a:t>
            </a:r>
            <a:r>
              <a:rPr lang="en-GB" dirty="0" smtClean="0"/>
              <a:t>;</a:t>
            </a:r>
            <a:endParaRPr lang="en-GB" dirty="0"/>
          </a:p>
          <a:p>
            <a:pPr marL="571500" indent="-457200">
              <a:buFont typeface="+mj-lt"/>
              <a:buAutoNum type="alphaLcPeriod"/>
            </a:pPr>
            <a:r>
              <a:rPr lang="en-GB" dirty="0" err="1"/>
              <a:t>mae</a:t>
            </a:r>
            <a:r>
              <a:rPr lang="en-GB" dirty="0"/>
              <a:t> </a:t>
            </a:r>
            <a:r>
              <a:rPr lang="en-GB" dirty="0" err="1"/>
              <a:t>gormod</a:t>
            </a:r>
            <a:r>
              <a:rPr lang="en-GB" dirty="0"/>
              <a:t> </a:t>
            </a:r>
            <a:r>
              <a:rPr lang="en-GB" dirty="0" err="1"/>
              <a:t>o’r</a:t>
            </a:r>
            <a:r>
              <a:rPr lang="en-GB" dirty="0"/>
              <a:t> </a:t>
            </a:r>
            <a:r>
              <a:rPr lang="en-GB" dirty="0" err="1"/>
              <a:t>disgyblion</a:t>
            </a:r>
            <a:r>
              <a:rPr lang="en-GB" dirty="0"/>
              <a:t> </a:t>
            </a:r>
            <a:r>
              <a:rPr lang="en-GB" dirty="0" err="1"/>
              <a:t>sy’n</a:t>
            </a:r>
            <a:r>
              <a:rPr lang="en-GB" dirty="0"/>
              <a:t> </a:t>
            </a:r>
            <a:r>
              <a:rPr lang="en-GB" dirty="0" err="1"/>
              <a:t>dilyn</a:t>
            </a:r>
            <a:r>
              <a:rPr lang="en-GB" dirty="0"/>
              <a:t> y </a:t>
            </a:r>
            <a:r>
              <a:rPr lang="en-GB" dirty="0" err="1"/>
              <a:t>cwrs</a:t>
            </a:r>
            <a:r>
              <a:rPr lang="en-GB" dirty="0"/>
              <a:t> </a:t>
            </a:r>
            <a:r>
              <a:rPr lang="en-GB" dirty="0" err="1"/>
              <a:t>byr</a:t>
            </a:r>
            <a:r>
              <a:rPr lang="en-GB" dirty="0"/>
              <a:t> yn </a:t>
            </a:r>
            <a:r>
              <a:rPr lang="en-GB" dirty="0" err="1"/>
              <a:t>cael</a:t>
            </a:r>
            <a:r>
              <a:rPr lang="en-GB" dirty="0"/>
              <a:t> </a:t>
            </a:r>
            <a:r>
              <a:rPr lang="en-GB" dirty="0" err="1"/>
              <a:t>eu</a:t>
            </a:r>
            <a:r>
              <a:rPr lang="en-GB" dirty="0"/>
              <a:t> </a:t>
            </a:r>
            <a:r>
              <a:rPr lang="en-GB" dirty="0" err="1" smtClean="0"/>
              <a:t>cofrestru</a:t>
            </a:r>
            <a:r>
              <a:rPr lang="en-GB" dirty="0"/>
              <a:t> </a:t>
            </a:r>
            <a:r>
              <a:rPr lang="en-GB" dirty="0" err="1" smtClean="0"/>
              <a:t>ar</a:t>
            </a:r>
            <a:r>
              <a:rPr lang="en-GB" dirty="0" smtClean="0"/>
              <a:t> </a:t>
            </a:r>
            <a:r>
              <a:rPr lang="en-GB" dirty="0" err="1"/>
              <a:t>gyfer</a:t>
            </a:r>
            <a:r>
              <a:rPr lang="en-GB" dirty="0"/>
              <a:t> </a:t>
            </a:r>
            <a:r>
              <a:rPr lang="en-GB" dirty="0" err="1"/>
              <a:t>yr</a:t>
            </a:r>
            <a:r>
              <a:rPr lang="en-GB" dirty="0"/>
              <a:t> </a:t>
            </a:r>
            <a:r>
              <a:rPr lang="en-GB" dirty="0" err="1"/>
              <a:t>arholiad</a:t>
            </a:r>
            <a:r>
              <a:rPr lang="en-GB" dirty="0"/>
              <a:t> </a:t>
            </a:r>
            <a:r>
              <a:rPr lang="en-GB" dirty="0" err="1"/>
              <a:t>sylfaenol</a:t>
            </a:r>
            <a:r>
              <a:rPr lang="en-GB" dirty="0"/>
              <a:t> </a:t>
            </a:r>
            <a:r>
              <a:rPr lang="en-GB" dirty="0" err="1"/>
              <a:t>er</a:t>
            </a:r>
            <a:r>
              <a:rPr lang="en-GB" dirty="0"/>
              <a:t> bod </a:t>
            </a:r>
            <a:r>
              <a:rPr lang="en-GB" dirty="0" err="1"/>
              <a:t>ganddynt</a:t>
            </a:r>
            <a:r>
              <a:rPr lang="en-GB" dirty="0"/>
              <a:t> y </a:t>
            </a:r>
            <a:r>
              <a:rPr lang="en-GB" dirty="0" err="1"/>
              <a:t>gallu</a:t>
            </a:r>
            <a:r>
              <a:rPr lang="en-GB" dirty="0"/>
              <a:t> </a:t>
            </a:r>
            <a:r>
              <a:rPr lang="en-GB" dirty="0" err="1"/>
              <a:t>i</a:t>
            </a:r>
            <a:r>
              <a:rPr lang="en-GB" dirty="0"/>
              <a:t> </a:t>
            </a:r>
            <a:r>
              <a:rPr lang="en-GB" dirty="0" err="1"/>
              <a:t>gael</a:t>
            </a:r>
            <a:r>
              <a:rPr lang="en-GB" dirty="0"/>
              <a:t> </a:t>
            </a:r>
            <a:r>
              <a:rPr lang="en-GB" dirty="0" err="1" smtClean="0"/>
              <a:t>graddau</a:t>
            </a:r>
            <a:r>
              <a:rPr lang="en-GB" dirty="0"/>
              <a:t> </a:t>
            </a:r>
            <a:r>
              <a:rPr lang="en-GB" dirty="0" smtClean="0"/>
              <a:t>A</a:t>
            </a:r>
            <a:r>
              <a:rPr lang="en-GB" dirty="0"/>
              <a:t>*-B, </a:t>
            </a:r>
            <a:r>
              <a:rPr lang="en-GB" dirty="0" err="1"/>
              <a:t>graddau</a:t>
            </a:r>
            <a:r>
              <a:rPr lang="en-GB" dirty="0"/>
              <a:t> </a:t>
            </a:r>
            <a:r>
              <a:rPr lang="en-GB" dirty="0" err="1"/>
              <a:t>nad</a:t>
            </a:r>
            <a:r>
              <a:rPr lang="en-GB" dirty="0"/>
              <a:t> </a:t>
            </a:r>
            <a:r>
              <a:rPr lang="en-GB" dirty="0" err="1"/>
              <a:t>oes</a:t>
            </a:r>
            <a:r>
              <a:rPr lang="en-GB" dirty="0"/>
              <a:t> </a:t>
            </a:r>
            <a:r>
              <a:rPr lang="en-GB" dirty="0" err="1"/>
              <a:t>modd</a:t>
            </a:r>
            <a:r>
              <a:rPr lang="en-GB" dirty="0"/>
              <a:t> </a:t>
            </a:r>
            <a:r>
              <a:rPr lang="en-GB" dirty="0" err="1"/>
              <a:t>eu</a:t>
            </a:r>
            <a:r>
              <a:rPr lang="en-GB" dirty="0"/>
              <a:t> </a:t>
            </a:r>
            <a:r>
              <a:rPr lang="en-GB" dirty="0" err="1"/>
              <a:t>cael</a:t>
            </a:r>
            <a:r>
              <a:rPr lang="en-GB" dirty="0"/>
              <a:t> yn </a:t>
            </a:r>
            <a:r>
              <a:rPr lang="en-GB" dirty="0" err="1"/>
              <a:t>yr</a:t>
            </a:r>
            <a:r>
              <a:rPr lang="en-GB" dirty="0"/>
              <a:t> </a:t>
            </a:r>
            <a:r>
              <a:rPr lang="en-GB" dirty="0" err="1"/>
              <a:t>arholiad</a:t>
            </a:r>
            <a:r>
              <a:rPr lang="en-GB" dirty="0"/>
              <a:t> </a:t>
            </a:r>
            <a:r>
              <a:rPr lang="en-GB" dirty="0" err="1"/>
              <a:t>sylfaen</a:t>
            </a:r>
            <a:r>
              <a:rPr lang="en-GB" dirty="0"/>
              <a:t>;</a:t>
            </a:r>
          </a:p>
          <a:p>
            <a:pPr marL="571500" indent="-457200">
              <a:buFont typeface="+mj-lt"/>
              <a:buAutoNum type="alphaLcPeriod"/>
            </a:pPr>
            <a:r>
              <a:rPr lang="en-GB" dirty="0" smtClean="0"/>
              <a:t>yn </a:t>
            </a:r>
            <a:r>
              <a:rPr lang="en-GB" dirty="0"/>
              <a:t>y </a:t>
            </a:r>
            <a:r>
              <a:rPr lang="en-GB" dirty="0" err="1"/>
              <a:t>rhan</a:t>
            </a:r>
            <a:r>
              <a:rPr lang="en-GB" dirty="0"/>
              <a:t> </a:t>
            </a:r>
            <a:r>
              <a:rPr lang="en-GB" dirty="0" err="1"/>
              <a:t>fwyaf</a:t>
            </a:r>
            <a:r>
              <a:rPr lang="en-GB" dirty="0"/>
              <a:t> o </a:t>
            </a:r>
            <a:r>
              <a:rPr lang="en-GB" dirty="0" err="1"/>
              <a:t>ysgolion</a:t>
            </a:r>
            <a:r>
              <a:rPr lang="en-GB" dirty="0"/>
              <a:t>, </a:t>
            </a:r>
            <a:r>
              <a:rPr lang="en-GB" dirty="0" err="1"/>
              <a:t>nid</a:t>
            </a:r>
            <a:r>
              <a:rPr lang="en-GB" dirty="0"/>
              <a:t> </a:t>
            </a:r>
            <a:r>
              <a:rPr lang="en-GB" dirty="0" err="1"/>
              <a:t>oes</a:t>
            </a:r>
            <a:r>
              <a:rPr lang="en-GB" dirty="0"/>
              <a:t> </a:t>
            </a:r>
            <a:r>
              <a:rPr lang="en-GB" dirty="0" err="1"/>
              <a:t>digon</a:t>
            </a:r>
            <a:r>
              <a:rPr lang="en-GB" dirty="0"/>
              <a:t> o </a:t>
            </a:r>
            <a:r>
              <a:rPr lang="en-GB" dirty="0" err="1"/>
              <a:t>gyfleoedd</a:t>
            </a:r>
            <a:r>
              <a:rPr lang="en-GB" dirty="0"/>
              <a:t> </a:t>
            </a:r>
            <a:r>
              <a:rPr lang="en-GB" dirty="0" err="1"/>
              <a:t>i</a:t>
            </a:r>
            <a:r>
              <a:rPr lang="en-GB" dirty="0"/>
              <a:t> </a:t>
            </a:r>
            <a:r>
              <a:rPr lang="en-GB" dirty="0" err="1" smtClean="0"/>
              <a:t>ddisgyblion</a:t>
            </a:r>
            <a:r>
              <a:rPr lang="en-GB" dirty="0"/>
              <a:t> </a:t>
            </a:r>
            <a:r>
              <a:rPr lang="en-GB" dirty="0" err="1" smtClean="0"/>
              <a:t>glywed</a:t>
            </a:r>
            <a:r>
              <a:rPr lang="en-GB" dirty="0" smtClean="0"/>
              <a:t> </a:t>
            </a:r>
            <a:r>
              <a:rPr lang="en-GB" dirty="0" err="1"/>
              <a:t>nac</a:t>
            </a:r>
            <a:r>
              <a:rPr lang="en-GB" dirty="0"/>
              <a:t> </a:t>
            </a:r>
            <a:r>
              <a:rPr lang="en-GB" dirty="0" err="1"/>
              <a:t>ymarfer</a:t>
            </a:r>
            <a:r>
              <a:rPr lang="en-GB" dirty="0"/>
              <a:t> </a:t>
            </a:r>
            <a:r>
              <a:rPr lang="en-GB" dirty="0" err="1"/>
              <a:t>yr</a:t>
            </a:r>
            <a:r>
              <a:rPr lang="en-GB" dirty="0"/>
              <a:t> </a:t>
            </a:r>
            <a:r>
              <a:rPr lang="en-GB" dirty="0" err="1"/>
              <a:t>iaith</a:t>
            </a:r>
            <a:r>
              <a:rPr lang="en-GB" dirty="0"/>
              <a:t> y </a:t>
            </a:r>
            <a:r>
              <a:rPr lang="en-GB" dirty="0" err="1"/>
              <a:t>tu</a:t>
            </a:r>
            <a:r>
              <a:rPr lang="en-GB" dirty="0"/>
              <a:t> </a:t>
            </a:r>
            <a:r>
              <a:rPr lang="en-GB" dirty="0" err="1"/>
              <a:t>hwnt</a:t>
            </a:r>
            <a:r>
              <a:rPr lang="en-GB" dirty="0"/>
              <a:t> </a:t>
            </a:r>
            <a:r>
              <a:rPr lang="en-GB" dirty="0" err="1"/>
              <a:t>i</a:t>
            </a:r>
            <a:r>
              <a:rPr lang="en-GB" dirty="0"/>
              <a:t> </a:t>
            </a:r>
            <a:r>
              <a:rPr lang="en-GB" dirty="0" err="1"/>
              <a:t>wersi</a:t>
            </a:r>
            <a:r>
              <a:rPr lang="en-GB" dirty="0"/>
              <a:t> </a:t>
            </a:r>
            <a:r>
              <a:rPr lang="en-GB" dirty="0" err="1"/>
              <a:t>Cymraeg</a:t>
            </a:r>
            <a:r>
              <a:rPr lang="en-GB" dirty="0"/>
              <a:t> </a:t>
            </a:r>
            <a:r>
              <a:rPr lang="en-GB" dirty="0" err="1"/>
              <a:t>ffurfiol</a:t>
            </a:r>
            <a:r>
              <a:rPr lang="en-GB" dirty="0"/>
              <a:t>;</a:t>
            </a:r>
          </a:p>
          <a:p>
            <a:pPr marL="571500" indent="-457200">
              <a:buFont typeface="+mj-lt"/>
              <a:buAutoNum type="alphaLcPeriod"/>
            </a:pPr>
            <a:r>
              <a:rPr lang="en-GB" dirty="0" err="1" smtClean="0"/>
              <a:t>mewn</a:t>
            </a:r>
            <a:r>
              <a:rPr lang="en-GB" dirty="0" smtClean="0"/>
              <a:t> </a:t>
            </a:r>
            <a:r>
              <a:rPr lang="en-GB" dirty="0" err="1"/>
              <a:t>gormod</a:t>
            </a:r>
            <a:r>
              <a:rPr lang="en-GB" dirty="0"/>
              <a:t> o </a:t>
            </a:r>
            <a:r>
              <a:rPr lang="en-GB" dirty="0" err="1"/>
              <a:t>ysgolion</a:t>
            </a:r>
            <a:r>
              <a:rPr lang="en-GB" dirty="0"/>
              <a:t> </a:t>
            </a:r>
            <a:r>
              <a:rPr lang="en-GB" dirty="0" err="1"/>
              <a:t>uwchradd</a:t>
            </a:r>
            <a:r>
              <a:rPr lang="en-GB" dirty="0"/>
              <a:t>, </a:t>
            </a:r>
            <a:r>
              <a:rPr lang="en-GB" dirty="0" err="1"/>
              <a:t>caiff</a:t>
            </a:r>
            <a:r>
              <a:rPr lang="en-GB" dirty="0"/>
              <a:t> y </a:t>
            </a:r>
            <a:r>
              <a:rPr lang="en-GB" dirty="0" err="1"/>
              <a:t>pwnc</a:t>
            </a:r>
            <a:r>
              <a:rPr lang="en-GB" dirty="0"/>
              <a:t> </a:t>
            </a:r>
            <a:r>
              <a:rPr lang="en-GB" dirty="0" err="1"/>
              <a:t>ei</a:t>
            </a:r>
            <a:r>
              <a:rPr lang="en-GB" dirty="0"/>
              <a:t> </a:t>
            </a:r>
            <a:r>
              <a:rPr lang="en-GB" dirty="0" err="1"/>
              <a:t>addysgu</a:t>
            </a:r>
            <a:r>
              <a:rPr lang="en-GB" dirty="0"/>
              <a:t> </a:t>
            </a:r>
            <a:r>
              <a:rPr lang="en-GB" dirty="0" err="1" smtClean="0"/>
              <a:t>gan</a:t>
            </a:r>
            <a:r>
              <a:rPr lang="en-GB" dirty="0"/>
              <a:t> </a:t>
            </a:r>
            <a:r>
              <a:rPr lang="en-GB" dirty="0" err="1" smtClean="0"/>
              <a:t>athrawon</a:t>
            </a:r>
            <a:r>
              <a:rPr lang="en-GB" dirty="0" smtClean="0"/>
              <a:t> </a:t>
            </a:r>
            <a:r>
              <a:rPr lang="en-GB" dirty="0" err="1"/>
              <a:t>anarbenigol</a:t>
            </a:r>
            <a:r>
              <a:rPr lang="en-GB" dirty="0"/>
              <a:t> </a:t>
            </a:r>
            <a:r>
              <a:rPr lang="en-GB" dirty="0" err="1"/>
              <a:t>nad</a:t>
            </a:r>
            <a:r>
              <a:rPr lang="en-GB" dirty="0"/>
              <a:t> </a:t>
            </a:r>
            <a:r>
              <a:rPr lang="en-GB" dirty="0" err="1"/>
              <a:t>oes</a:t>
            </a:r>
            <a:r>
              <a:rPr lang="en-GB" dirty="0"/>
              <a:t> </a:t>
            </a:r>
            <a:r>
              <a:rPr lang="en-GB" dirty="0" err="1"/>
              <a:t>ganddynt</a:t>
            </a:r>
            <a:r>
              <a:rPr lang="en-GB" dirty="0"/>
              <a:t> </a:t>
            </a:r>
            <a:r>
              <a:rPr lang="en-GB" dirty="0" err="1"/>
              <a:t>ddealltwriaeth</a:t>
            </a:r>
            <a:r>
              <a:rPr lang="en-GB" dirty="0"/>
              <a:t> </a:t>
            </a:r>
            <a:r>
              <a:rPr lang="en-GB" dirty="0" err="1"/>
              <a:t>fanwl</a:t>
            </a:r>
            <a:r>
              <a:rPr lang="en-GB" dirty="0"/>
              <a:t> </a:t>
            </a:r>
            <a:r>
              <a:rPr lang="en-GB" dirty="0" smtClean="0"/>
              <a:t>o </a:t>
            </a:r>
            <a:r>
              <a:rPr lang="en-GB" dirty="0" err="1" smtClean="0"/>
              <a:t>fethodoleg</a:t>
            </a:r>
            <a:r>
              <a:rPr lang="en-GB" dirty="0" smtClean="0"/>
              <a:t> </a:t>
            </a:r>
            <a:r>
              <a:rPr lang="en-GB" dirty="0" err="1"/>
              <a:t>addysgu</a:t>
            </a:r>
            <a:r>
              <a:rPr lang="en-GB" dirty="0"/>
              <a:t> ail </a:t>
            </a:r>
            <a:r>
              <a:rPr lang="en-GB" dirty="0" err="1"/>
              <a:t>iaith</a:t>
            </a:r>
            <a:r>
              <a:rPr lang="en-GB" dirty="0"/>
              <a:t>; ac</a:t>
            </a:r>
          </a:p>
          <a:p>
            <a:pPr marL="571500" indent="-457200">
              <a:buFont typeface="+mj-lt"/>
              <a:buAutoNum type="alphaLcPeriod"/>
            </a:pPr>
            <a:r>
              <a:rPr lang="en-GB" dirty="0" err="1" smtClean="0"/>
              <a:t>nid</a:t>
            </a:r>
            <a:r>
              <a:rPr lang="en-GB" dirty="0" smtClean="0"/>
              <a:t> </a:t>
            </a:r>
            <a:r>
              <a:rPr lang="en-GB" dirty="0" err="1"/>
              <a:t>oes</a:t>
            </a:r>
            <a:r>
              <a:rPr lang="en-GB" dirty="0"/>
              <a:t> </a:t>
            </a:r>
            <a:r>
              <a:rPr lang="en-GB" dirty="0" err="1"/>
              <a:t>gan</a:t>
            </a:r>
            <a:r>
              <a:rPr lang="en-GB" dirty="0"/>
              <a:t> </a:t>
            </a:r>
            <a:r>
              <a:rPr lang="en-GB" dirty="0" err="1"/>
              <a:t>ddisgyblion</a:t>
            </a:r>
            <a:r>
              <a:rPr lang="en-GB" dirty="0"/>
              <a:t> </a:t>
            </a:r>
            <a:r>
              <a:rPr lang="en-GB" dirty="0" err="1"/>
              <a:t>yr</a:t>
            </a:r>
            <a:r>
              <a:rPr lang="en-GB" dirty="0"/>
              <a:t> </a:t>
            </a:r>
            <a:r>
              <a:rPr lang="en-GB" dirty="0" err="1"/>
              <a:t>hyder</a:t>
            </a:r>
            <a:r>
              <a:rPr lang="en-GB" dirty="0"/>
              <a:t> </a:t>
            </a:r>
            <a:r>
              <a:rPr lang="en-GB" dirty="0" err="1"/>
              <a:t>i</a:t>
            </a:r>
            <a:r>
              <a:rPr lang="en-GB" dirty="0"/>
              <a:t> </a:t>
            </a:r>
            <a:r>
              <a:rPr lang="en-GB" dirty="0" err="1"/>
              <a:t>ddefnyddio’r</a:t>
            </a:r>
            <a:r>
              <a:rPr lang="en-GB" dirty="0"/>
              <a:t> </a:t>
            </a:r>
            <a:r>
              <a:rPr lang="en-GB" dirty="0" err="1"/>
              <a:t>iaith</a:t>
            </a:r>
            <a:r>
              <a:rPr lang="en-GB" dirty="0"/>
              <a:t>.</a:t>
            </a:r>
            <a:r>
              <a:rPr lang="en-GB" dirty="0" smtClean="0"/>
              <a:t>.</a:t>
            </a:r>
            <a:endParaRPr lang="en-GB" dirty="0"/>
          </a:p>
        </p:txBody>
      </p:sp>
    </p:spTree>
    <p:extLst>
      <p:ext uri="{BB962C8B-B14F-4D97-AF65-F5344CB8AC3E}">
        <p14:creationId xmlns:p14="http://schemas.microsoft.com/office/powerpoint/2010/main" val="38921190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t>Y </a:t>
            </a:r>
            <a:r>
              <a:rPr lang="en-GB" sz="3600" b="1" dirty="0" err="1"/>
              <a:t>newidiadau</a:t>
            </a:r>
            <a:r>
              <a:rPr lang="en-GB" sz="3600" b="1" dirty="0"/>
              <a:t> </a:t>
            </a:r>
            <a:r>
              <a:rPr lang="en-GB" sz="3600" b="1" dirty="0" err="1"/>
              <a:t>arfaethedig</a:t>
            </a:r>
            <a:endParaRPr lang="en-GB" sz="3600" dirty="0"/>
          </a:p>
        </p:txBody>
      </p:sp>
      <p:sp>
        <p:nvSpPr>
          <p:cNvPr id="3" name="Content Placeholder 2"/>
          <p:cNvSpPr>
            <a:spLocks noGrp="1"/>
          </p:cNvSpPr>
          <p:nvPr>
            <p:ph idx="1"/>
          </p:nvPr>
        </p:nvSpPr>
        <p:spPr/>
        <p:txBody>
          <a:bodyPr>
            <a:normAutofit/>
          </a:bodyPr>
          <a:lstStyle/>
          <a:p>
            <a:pPr marL="685800" indent="-571500">
              <a:buFont typeface="+mj-lt"/>
              <a:buAutoNum type="romanUcPeriod"/>
            </a:pPr>
            <a:r>
              <a:rPr lang="en-GB" sz="2600" dirty="0" err="1"/>
              <a:t>mae</a:t>
            </a:r>
            <a:r>
              <a:rPr lang="en-GB" sz="2600" dirty="0"/>
              <a:t> </a:t>
            </a:r>
            <a:r>
              <a:rPr lang="en-GB" sz="2600" dirty="0" err="1"/>
              <a:t>angen</a:t>
            </a:r>
            <a:r>
              <a:rPr lang="en-GB" sz="2600" dirty="0"/>
              <a:t> </a:t>
            </a:r>
            <a:r>
              <a:rPr lang="en-GB" sz="2600" dirty="0" err="1"/>
              <a:t>sicrhau</a:t>
            </a:r>
            <a:r>
              <a:rPr lang="en-GB" sz="2600" dirty="0"/>
              <a:t> bod </a:t>
            </a:r>
            <a:r>
              <a:rPr lang="en-GB" sz="2600" dirty="0" err="1"/>
              <a:t>llif</a:t>
            </a:r>
            <a:r>
              <a:rPr lang="en-GB" sz="2600" dirty="0"/>
              <a:t> </a:t>
            </a:r>
            <a:r>
              <a:rPr lang="en-GB" sz="2600" dirty="0" err="1"/>
              <a:t>cyson</a:t>
            </a:r>
            <a:r>
              <a:rPr lang="en-GB" sz="2600" dirty="0"/>
              <a:t> o </a:t>
            </a:r>
            <a:r>
              <a:rPr lang="en-GB" sz="2600" dirty="0" err="1" smtClean="0"/>
              <a:t>siaradwyr</a:t>
            </a:r>
            <a:r>
              <a:rPr lang="en-GB" sz="2600" dirty="0"/>
              <a:t> </a:t>
            </a:r>
            <a:r>
              <a:rPr lang="en-GB" sz="2600" dirty="0" err="1" smtClean="0"/>
              <a:t>Cymraeg</a:t>
            </a:r>
            <a:r>
              <a:rPr lang="en-GB" sz="2600" dirty="0" smtClean="0"/>
              <a:t> </a:t>
            </a:r>
            <a:r>
              <a:rPr lang="en-GB" sz="2600" dirty="0" err="1"/>
              <a:t>sy’n</a:t>
            </a:r>
            <a:r>
              <a:rPr lang="en-GB" sz="2600" dirty="0"/>
              <a:t> </a:t>
            </a:r>
            <a:r>
              <a:rPr lang="en-GB" sz="2600" dirty="0" err="1"/>
              <a:t>defnyddio’r</a:t>
            </a:r>
            <a:r>
              <a:rPr lang="en-GB" sz="2600" dirty="0"/>
              <a:t> </a:t>
            </a:r>
            <a:r>
              <a:rPr lang="en-GB" sz="2600" dirty="0" err="1"/>
              <a:t>iaith</a:t>
            </a:r>
            <a:r>
              <a:rPr lang="en-GB" sz="2600" dirty="0"/>
              <a:t> yn </a:t>
            </a:r>
            <a:r>
              <a:rPr lang="en-GB" sz="2600" dirty="0" err="1"/>
              <a:t>eu</a:t>
            </a:r>
            <a:r>
              <a:rPr lang="en-GB" sz="2600" dirty="0"/>
              <a:t> </a:t>
            </a:r>
            <a:r>
              <a:rPr lang="en-GB" sz="2600" dirty="0" err="1"/>
              <a:t>bywydau</a:t>
            </a:r>
            <a:r>
              <a:rPr lang="en-GB" sz="2600" dirty="0"/>
              <a:t> </a:t>
            </a:r>
            <a:r>
              <a:rPr lang="en-GB" sz="2600" dirty="0" err="1"/>
              <a:t>beunyddiol</a:t>
            </a:r>
            <a:r>
              <a:rPr lang="en-GB" sz="2600" dirty="0"/>
              <a:t> yn </a:t>
            </a:r>
            <a:r>
              <a:rPr lang="en-GB" sz="2600" dirty="0" err="1" smtClean="0"/>
              <a:t>dod</a:t>
            </a:r>
            <a:r>
              <a:rPr lang="en-GB" sz="2600" dirty="0"/>
              <a:t> </a:t>
            </a:r>
            <a:r>
              <a:rPr lang="en-GB" sz="2600" dirty="0" err="1" smtClean="0"/>
              <a:t>drwy’r</a:t>
            </a:r>
            <a:r>
              <a:rPr lang="en-GB" sz="2600" dirty="0" smtClean="0"/>
              <a:t> </a:t>
            </a:r>
            <a:r>
              <a:rPr lang="en-GB" sz="2600" dirty="0"/>
              <a:t>system </a:t>
            </a:r>
            <a:r>
              <a:rPr lang="en-GB" sz="2600" dirty="0" err="1"/>
              <a:t>addysg</a:t>
            </a:r>
            <a:r>
              <a:rPr lang="en-GB" sz="2600" dirty="0"/>
              <a:t>. </a:t>
            </a:r>
            <a:endParaRPr lang="en-GB" sz="2600" dirty="0" smtClean="0"/>
          </a:p>
          <a:p>
            <a:pPr marL="685800" indent="-571500">
              <a:buFont typeface="+mj-lt"/>
              <a:buAutoNum type="romanUcPeriod"/>
            </a:pPr>
            <a:r>
              <a:rPr lang="en-GB" sz="2600" dirty="0" err="1"/>
              <a:t>Mae’r</a:t>
            </a:r>
            <a:r>
              <a:rPr lang="en-GB" sz="2600" dirty="0"/>
              <a:t> </a:t>
            </a:r>
            <a:r>
              <a:rPr lang="en-GB" sz="2600" dirty="0" err="1"/>
              <a:t>Grŵp</a:t>
            </a:r>
            <a:r>
              <a:rPr lang="en-GB" sz="2600" dirty="0"/>
              <a:t> </a:t>
            </a:r>
            <a:r>
              <a:rPr lang="en-GB" sz="2600" dirty="0" err="1"/>
              <a:t>Adolygu</a:t>
            </a:r>
            <a:r>
              <a:rPr lang="en-GB" sz="2600" dirty="0"/>
              <a:t> yn </a:t>
            </a:r>
            <a:r>
              <a:rPr lang="en-GB" sz="2600" dirty="0" err="1"/>
              <a:t>cydnabod</a:t>
            </a:r>
            <a:r>
              <a:rPr lang="en-GB" sz="2600" dirty="0"/>
              <a:t>, </a:t>
            </a:r>
            <a:r>
              <a:rPr lang="en-GB" sz="2600" dirty="0" err="1"/>
              <a:t>os</a:t>
            </a:r>
            <a:r>
              <a:rPr lang="en-GB" sz="2600" dirty="0"/>
              <a:t> </a:t>
            </a:r>
            <a:r>
              <a:rPr lang="en-GB" sz="2600" dirty="0" err="1"/>
              <a:t>ydym</a:t>
            </a:r>
            <a:r>
              <a:rPr lang="en-GB" sz="2600" dirty="0"/>
              <a:t> am </a:t>
            </a:r>
            <a:r>
              <a:rPr lang="en-GB" sz="2600" dirty="0" err="1"/>
              <a:t>wella</a:t>
            </a:r>
            <a:r>
              <a:rPr lang="en-GB" sz="2600" dirty="0"/>
              <a:t> </a:t>
            </a:r>
            <a:r>
              <a:rPr lang="en-GB" sz="2600" dirty="0" err="1"/>
              <a:t>safonau</a:t>
            </a:r>
            <a:r>
              <a:rPr lang="en-GB" sz="2600" dirty="0"/>
              <a:t> </a:t>
            </a:r>
            <a:r>
              <a:rPr lang="en-GB" sz="2600" dirty="0" smtClean="0"/>
              <a:t>a </a:t>
            </a:r>
            <a:r>
              <a:rPr lang="en-GB" sz="2600" dirty="0" err="1" smtClean="0"/>
              <a:t>chyrhaeddiad</a:t>
            </a:r>
            <a:r>
              <a:rPr lang="en-GB" sz="2600" dirty="0"/>
              <a:t>, </a:t>
            </a:r>
            <a:r>
              <a:rPr lang="en-GB" sz="2600" dirty="0" err="1"/>
              <a:t>nad</a:t>
            </a:r>
            <a:r>
              <a:rPr lang="en-GB" sz="2600" dirty="0"/>
              <a:t> </a:t>
            </a:r>
            <a:r>
              <a:rPr lang="en-GB" sz="2600" dirty="0" err="1"/>
              <a:t>oes</a:t>
            </a:r>
            <a:r>
              <a:rPr lang="en-GB" sz="2600" dirty="0"/>
              <a:t> </a:t>
            </a:r>
            <a:r>
              <a:rPr lang="en-GB" sz="2600" dirty="0" err="1"/>
              <a:t>modd</a:t>
            </a:r>
            <a:r>
              <a:rPr lang="en-GB" sz="2600" dirty="0"/>
              <a:t> </a:t>
            </a:r>
            <a:r>
              <a:rPr lang="en-GB" sz="2600" dirty="0" err="1"/>
              <a:t>edrych</a:t>
            </a:r>
            <a:r>
              <a:rPr lang="en-GB" sz="2600" dirty="0"/>
              <a:t> </a:t>
            </a:r>
            <a:r>
              <a:rPr lang="en-GB" sz="2600" dirty="0" err="1"/>
              <a:t>ar</a:t>
            </a:r>
            <a:r>
              <a:rPr lang="en-GB" sz="2600" dirty="0"/>
              <a:t> </a:t>
            </a:r>
            <a:r>
              <a:rPr lang="en-GB" sz="2600" dirty="0" err="1"/>
              <a:t>Gyfnodau</a:t>
            </a:r>
            <a:r>
              <a:rPr lang="en-GB" sz="2600" dirty="0"/>
              <a:t> </a:t>
            </a:r>
            <a:r>
              <a:rPr lang="en-GB" sz="2600" dirty="0" err="1"/>
              <a:t>Allweddol</a:t>
            </a:r>
            <a:r>
              <a:rPr lang="en-GB" sz="2600" dirty="0"/>
              <a:t> 3 a </a:t>
            </a:r>
            <a:r>
              <a:rPr lang="en-GB" sz="2600" dirty="0" smtClean="0"/>
              <a:t>4 </a:t>
            </a:r>
            <a:r>
              <a:rPr lang="en-GB" sz="2600" dirty="0" err="1" smtClean="0"/>
              <a:t>mewn</a:t>
            </a:r>
            <a:r>
              <a:rPr lang="en-GB" sz="2600" dirty="0" smtClean="0"/>
              <a:t> </a:t>
            </a:r>
            <a:r>
              <a:rPr lang="en-GB" sz="2600" dirty="0" err="1"/>
              <a:t>gwagle</a:t>
            </a:r>
            <a:r>
              <a:rPr lang="en-GB" sz="2600" dirty="0"/>
              <a:t> </a:t>
            </a:r>
            <a:endParaRPr lang="en-GB" sz="2600" dirty="0" smtClean="0"/>
          </a:p>
          <a:p>
            <a:pPr marL="685800" indent="-571500">
              <a:buFont typeface="+mj-lt"/>
              <a:buAutoNum type="romanUcPeriod"/>
            </a:pPr>
            <a:r>
              <a:rPr lang="en-GB" sz="2600" dirty="0"/>
              <a:t>bod y </a:t>
            </a:r>
            <a:r>
              <a:rPr lang="en-GB" sz="2600" dirty="0" err="1"/>
              <a:t>potensial</a:t>
            </a:r>
            <a:r>
              <a:rPr lang="en-GB" sz="2600" dirty="0"/>
              <a:t> o </a:t>
            </a:r>
            <a:r>
              <a:rPr lang="en-GB" sz="2600" dirty="0" err="1"/>
              <a:t>lwyddo</a:t>
            </a:r>
            <a:r>
              <a:rPr lang="en-GB" sz="2600" dirty="0"/>
              <a:t> yn y </a:t>
            </a:r>
            <a:r>
              <a:rPr lang="en-GB" sz="2600" dirty="0" err="1"/>
              <a:t>dyfodol</a:t>
            </a:r>
            <a:r>
              <a:rPr lang="en-GB" sz="2600" dirty="0"/>
              <a:t> </a:t>
            </a:r>
            <a:r>
              <a:rPr lang="en-GB" sz="2600" dirty="0" err="1"/>
              <a:t>i</a:t>
            </a:r>
            <a:r>
              <a:rPr lang="en-GB" sz="2600" dirty="0"/>
              <a:t> </a:t>
            </a:r>
            <a:r>
              <a:rPr lang="en-GB" sz="2600" dirty="0" err="1"/>
              <a:t>ddatblygu</a:t>
            </a:r>
            <a:r>
              <a:rPr lang="en-GB" sz="2600" dirty="0"/>
              <a:t> </a:t>
            </a:r>
            <a:r>
              <a:rPr lang="en-GB" sz="2600" dirty="0" err="1"/>
              <a:t>dysgwyr</a:t>
            </a:r>
            <a:r>
              <a:rPr lang="en-GB" sz="2600" dirty="0"/>
              <a:t> </a:t>
            </a:r>
            <a:r>
              <a:rPr lang="en-GB" sz="2600" dirty="0" err="1" smtClean="0"/>
              <a:t>sydd</a:t>
            </a:r>
            <a:r>
              <a:rPr lang="en-GB" sz="2600" dirty="0"/>
              <a:t> </a:t>
            </a:r>
            <a:r>
              <a:rPr lang="en-GB" sz="2600" dirty="0" err="1" smtClean="0"/>
              <a:t>â’r</a:t>
            </a:r>
            <a:r>
              <a:rPr lang="en-GB" sz="2600" dirty="0" smtClean="0"/>
              <a:t> </a:t>
            </a:r>
            <a:r>
              <a:rPr lang="en-GB" sz="2600" dirty="0" err="1"/>
              <a:t>sgiliau</a:t>
            </a:r>
            <a:r>
              <a:rPr lang="en-GB" sz="2600" dirty="0"/>
              <a:t> </a:t>
            </a:r>
            <a:r>
              <a:rPr lang="en-GB" sz="2600" dirty="0" err="1"/>
              <a:t>i</a:t>
            </a:r>
            <a:r>
              <a:rPr lang="en-GB" sz="2600" dirty="0"/>
              <a:t> </a:t>
            </a:r>
            <a:r>
              <a:rPr lang="en-GB" sz="2600" dirty="0" err="1"/>
              <a:t>ddefnyddio’r</a:t>
            </a:r>
            <a:r>
              <a:rPr lang="en-GB" sz="2600" dirty="0"/>
              <a:t> </a:t>
            </a:r>
            <a:r>
              <a:rPr lang="en-GB" sz="2600" dirty="0" err="1"/>
              <a:t>Gymraeg</a:t>
            </a:r>
            <a:r>
              <a:rPr lang="en-GB" sz="2600" dirty="0"/>
              <a:t> y </a:t>
            </a:r>
            <a:r>
              <a:rPr lang="en-GB" sz="2600" dirty="0" err="1"/>
              <a:t>tu</a:t>
            </a:r>
            <a:r>
              <a:rPr lang="en-GB" sz="2600" dirty="0"/>
              <a:t> </a:t>
            </a:r>
            <a:r>
              <a:rPr lang="en-GB" sz="2600" dirty="0" err="1"/>
              <a:t>allan</a:t>
            </a:r>
            <a:r>
              <a:rPr lang="en-GB" sz="2600" dirty="0"/>
              <a:t> </a:t>
            </a:r>
            <a:r>
              <a:rPr lang="en-GB" sz="2600" dirty="0" err="1"/>
              <a:t>i’r</a:t>
            </a:r>
            <a:r>
              <a:rPr lang="en-GB" sz="2600" dirty="0"/>
              <a:t> </a:t>
            </a:r>
            <a:r>
              <a:rPr lang="en-GB" sz="2600" dirty="0" err="1"/>
              <a:t>ystafell</a:t>
            </a:r>
            <a:r>
              <a:rPr lang="en-GB" sz="2600" dirty="0"/>
              <a:t> </a:t>
            </a:r>
            <a:r>
              <a:rPr lang="en-GB" sz="2600" dirty="0" err="1"/>
              <a:t>ddosbarth</a:t>
            </a:r>
            <a:r>
              <a:rPr lang="en-GB" sz="2600" dirty="0"/>
              <a:t> </a:t>
            </a:r>
            <a:r>
              <a:rPr lang="en-GB" sz="2600" dirty="0" smtClean="0"/>
              <a:t>yn </a:t>
            </a:r>
            <a:r>
              <a:rPr lang="en-GB" sz="2600" dirty="0" err="1" smtClean="0"/>
              <a:t>dibynnu</a:t>
            </a:r>
            <a:r>
              <a:rPr lang="en-GB" sz="2600" dirty="0" smtClean="0"/>
              <a:t> </a:t>
            </a:r>
            <a:r>
              <a:rPr lang="en-GB" sz="2600" dirty="0" err="1"/>
              <a:t>ar</a:t>
            </a:r>
            <a:r>
              <a:rPr lang="en-GB" sz="2600" dirty="0"/>
              <a:t> </a:t>
            </a:r>
            <a:r>
              <a:rPr lang="en-GB" sz="2600" dirty="0" err="1"/>
              <a:t>godi</a:t>
            </a:r>
            <a:r>
              <a:rPr lang="en-GB" sz="2600" dirty="0"/>
              <a:t> </a:t>
            </a:r>
            <a:r>
              <a:rPr lang="en-GB" sz="2600" dirty="0" err="1"/>
              <a:t>statws</a:t>
            </a:r>
            <a:r>
              <a:rPr lang="en-GB" sz="2600" dirty="0"/>
              <a:t> y </a:t>
            </a:r>
            <a:r>
              <a:rPr lang="en-GB" sz="2600" dirty="0" err="1"/>
              <a:t>pwnc</a:t>
            </a:r>
            <a:endParaRPr lang="en-GB" sz="2600" dirty="0"/>
          </a:p>
        </p:txBody>
      </p:sp>
    </p:spTree>
    <p:extLst>
      <p:ext uri="{BB962C8B-B14F-4D97-AF65-F5344CB8AC3E}">
        <p14:creationId xmlns:p14="http://schemas.microsoft.com/office/powerpoint/2010/main" val="4136737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7620000" cy="1143000"/>
          </a:xfrm>
          <a:prstGeom prst="rect">
            <a:avLst/>
          </a:prstGeom>
        </p:spPr>
        <p:txBody>
          <a:bodyPr/>
          <a:lst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a:lstStyle>
          <a:p>
            <a:r>
              <a:rPr lang="en-GB" dirty="0" err="1" smtClean="0">
                <a:solidFill>
                  <a:schemeClr val="accent3">
                    <a:lumMod val="60000"/>
                    <a:lumOff val="40000"/>
                  </a:schemeClr>
                </a:solidFill>
              </a:rPr>
              <a:t>Tasg</a:t>
            </a:r>
            <a:r>
              <a:rPr lang="en-GB" dirty="0" smtClean="0">
                <a:solidFill>
                  <a:schemeClr val="accent3">
                    <a:lumMod val="60000"/>
                    <a:lumOff val="40000"/>
                  </a:schemeClr>
                </a:solidFill>
              </a:rPr>
              <a:t> 5</a:t>
            </a:r>
            <a:endParaRPr lang="en-GB" dirty="0">
              <a:solidFill>
                <a:schemeClr val="accent3">
                  <a:lumMod val="60000"/>
                  <a:lumOff val="40000"/>
                </a:schemeClr>
              </a:solidFill>
            </a:endParaRPr>
          </a:p>
        </p:txBody>
      </p:sp>
      <p:sp>
        <p:nvSpPr>
          <p:cNvPr id="3" name="Rectangle 2"/>
          <p:cNvSpPr/>
          <p:nvPr/>
        </p:nvSpPr>
        <p:spPr>
          <a:xfrm>
            <a:off x="457200" y="1417638"/>
            <a:ext cx="7162800" cy="4524315"/>
          </a:xfrm>
          <a:prstGeom prst="rect">
            <a:avLst/>
          </a:prstGeom>
        </p:spPr>
        <p:txBody>
          <a:bodyPr wrap="square">
            <a:spAutoFit/>
          </a:bodyPr>
          <a:lstStyle/>
          <a:p>
            <a:r>
              <a:rPr lang="en-GB" sz="3600" dirty="0" err="1"/>
              <a:t>Wrth</a:t>
            </a:r>
            <a:r>
              <a:rPr lang="en-GB" sz="3600" dirty="0"/>
              <a:t> </a:t>
            </a:r>
            <a:r>
              <a:rPr lang="en-GB" sz="3600" dirty="0" err="1"/>
              <a:t>ystyried</a:t>
            </a:r>
            <a:r>
              <a:rPr lang="en-GB" sz="3600" dirty="0"/>
              <a:t> </a:t>
            </a:r>
            <a:r>
              <a:rPr lang="en-GB" sz="3600" dirty="0" err="1"/>
              <a:t>goblygiadau</a:t>
            </a:r>
            <a:r>
              <a:rPr lang="en-GB" sz="3600" dirty="0"/>
              <a:t> </a:t>
            </a:r>
            <a:r>
              <a:rPr lang="en-GB" sz="3600" dirty="0" err="1"/>
              <a:t>pwynt</a:t>
            </a:r>
            <a:r>
              <a:rPr lang="en-GB" sz="3600" dirty="0"/>
              <a:t> ii </a:t>
            </a:r>
            <a:r>
              <a:rPr lang="en-GB" sz="3600" dirty="0" err="1"/>
              <a:t>ar</a:t>
            </a:r>
            <a:r>
              <a:rPr lang="en-GB" sz="3600" dirty="0"/>
              <a:t> y </a:t>
            </a:r>
            <a:r>
              <a:rPr lang="en-GB" sz="3600" dirty="0" err="1"/>
              <a:t>sleid</a:t>
            </a:r>
            <a:r>
              <a:rPr lang="en-GB" sz="3600" dirty="0"/>
              <a:t>, </a:t>
            </a:r>
            <a:r>
              <a:rPr lang="en-GB" sz="3600" dirty="0" err="1"/>
              <a:t>ystyriwch</a:t>
            </a:r>
            <a:r>
              <a:rPr lang="en-GB" sz="3600" dirty="0"/>
              <a:t> </a:t>
            </a:r>
            <a:r>
              <a:rPr lang="en-GB" sz="3600" dirty="0" err="1"/>
              <a:t>farn</a:t>
            </a:r>
            <a:r>
              <a:rPr lang="en-GB" sz="3600" dirty="0"/>
              <a:t> Donaldson </a:t>
            </a:r>
            <a:r>
              <a:rPr lang="en-GB" sz="3600" dirty="0" err="1"/>
              <a:t>ar</a:t>
            </a:r>
            <a:r>
              <a:rPr lang="en-GB" sz="3600" dirty="0"/>
              <a:t> </a:t>
            </a:r>
            <a:r>
              <a:rPr lang="en-GB" sz="3600" dirty="0" err="1"/>
              <a:t>hyn</a:t>
            </a:r>
            <a:r>
              <a:rPr lang="en-GB" sz="3600" dirty="0"/>
              <a:t>? </a:t>
            </a:r>
            <a:r>
              <a:rPr lang="en-GB" sz="3600" dirty="0" err="1"/>
              <a:t>Ydy’r</a:t>
            </a:r>
            <a:r>
              <a:rPr lang="en-GB" sz="3600" dirty="0"/>
              <a:t> </a:t>
            </a:r>
            <a:r>
              <a:rPr lang="en-GB" sz="3600" dirty="0" err="1"/>
              <a:t>ymchwiliad</a:t>
            </a:r>
            <a:r>
              <a:rPr lang="en-GB" sz="3600" dirty="0"/>
              <a:t> a Donaldson </a:t>
            </a:r>
            <a:r>
              <a:rPr lang="en-GB" sz="3600" dirty="0" err="1"/>
              <a:t>yn</a:t>
            </a:r>
            <a:r>
              <a:rPr lang="en-GB" sz="3600" dirty="0"/>
              <a:t> </a:t>
            </a:r>
            <a:r>
              <a:rPr lang="en-GB" sz="3600" dirty="0" err="1"/>
              <a:t>rhannu’r</a:t>
            </a:r>
            <a:r>
              <a:rPr lang="en-GB" sz="3600" dirty="0"/>
              <a:t> un </a:t>
            </a:r>
            <a:r>
              <a:rPr lang="en-GB" sz="3600" dirty="0" err="1"/>
              <a:t>safbwynt</a:t>
            </a:r>
            <a:r>
              <a:rPr lang="en-GB" sz="3600" dirty="0"/>
              <a:t> </a:t>
            </a:r>
            <a:r>
              <a:rPr lang="en-GB" sz="3600" dirty="0" err="1"/>
              <a:t>neu</a:t>
            </a:r>
            <a:r>
              <a:rPr lang="en-GB" sz="3600" dirty="0"/>
              <a:t> a </a:t>
            </a:r>
            <a:r>
              <a:rPr lang="en-GB" sz="3600" dirty="0" err="1"/>
              <a:t>ydynt</a:t>
            </a:r>
            <a:r>
              <a:rPr lang="en-GB" sz="3600" dirty="0"/>
              <a:t> </a:t>
            </a:r>
            <a:r>
              <a:rPr lang="en-GB" sz="3600" dirty="0" err="1"/>
              <a:t>yn</a:t>
            </a:r>
            <a:r>
              <a:rPr lang="en-GB" sz="3600" dirty="0"/>
              <a:t> </a:t>
            </a:r>
            <a:r>
              <a:rPr lang="en-GB" sz="3600" dirty="0" err="1"/>
              <a:t>tynnu’n</a:t>
            </a:r>
            <a:r>
              <a:rPr lang="en-GB" sz="3600" dirty="0"/>
              <a:t> </a:t>
            </a:r>
            <a:r>
              <a:rPr lang="en-GB" sz="3600" dirty="0" err="1"/>
              <a:t>groes</a:t>
            </a:r>
            <a:r>
              <a:rPr lang="en-GB" sz="3600" dirty="0"/>
              <a:t>? (</a:t>
            </a:r>
            <a:r>
              <a:rPr lang="en-GB" sz="3600" dirty="0" err="1"/>
              <a:t>Nodwch</a:t>
            </a:r>
            <a:r>
              <a:rPr lang="en-GB" sz="3600" dirty="0"/>
              <a:t> dud </a:t>
            </a:r>
            <a:r>
              <a:rPr lang="en-GB" sz="3600" dirty="0" err="1"/>
              <a:t>perthnasol</a:t>
            </a:r>
            <a:r>
              <a:rPr lang="en-GB" sz="3600" dirty="0"/>
              <a:t> o ‘</a:t>
            </a:r>
            <a:r>
              <a:rPr lang="en-GB" sz="3600" dirty="0" err="1"/>
              <a:t>Dyfodol</a:t>
            </a:r>
            <a:r>
              <a:rPr lang="en-GB" sz="3600" dirty="0"/>
              <a:t> </a:t>
            </a:r>
            <a:r>
              <a:rPr lang="en-GB" sz="3600" dirty="0" err="1"/>
              <a:t>Llwyddiannus</a:t>
            </a:r>
            <a:r>
              <a:rPr lang="en-GB" sz="3600" dirty="0"/>
              <a:t>’)</a:t>
            </a:r>
            <a:endParaRPr lang="cy-GB" sz="3600" dirty="0"/>
          </a:p>
        </p:txBody>
      </p:sp>
    </p:spTree>
    <p:extLst>
      <p:ext uri="{BB962C8B-B14F-4D97-AF65-F5344CB8AC3E}">
        <p14:creationId xmlns:p14="http://schemas.microsoft.com/office/powerpoint/2010/main" val="12519914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4400" i="1" dirty="0"/>
              <a:t>“</a:t>
            </a:r>
            <a:r>
              <a:rPr lang="en-GB" sz="4400" i="1" dirty="0" err="1"/>
              <a:t>Mae’n</a:t>
            </a:r>
            <a:r>
              <a:rPr lang="en-GB" sz="4400" i="1" dirty="0"/>
              <a:t> </a:t>
            </a:r>
            <a:r>
              <a:rPr lang="en-GB" sz="4400" i="1" dirty="0" err="1"/>
              <a:t>agor</a:t>
            </a:r>
            <a:r>
              <a:rPr lang="en-GB" sz="4400" i="1" dirty="0"/>
              <a:t> </a:t>
            </a:r>
            <a:r>
              <a:rPr lang="en-GB" sz="4400" i="1" dirty="0" err="1"/>
              <a:t>drysau</a:t>
            </a:r>
            <a:r>
              <a:rPr lang="en-GB" sz="4400" i="1" dirty="0"/>
              <a:t>. Mae pob </a:t>
            </a:r>
            <a:r>
              <a:rPr lang="en-GB" sz="4400" i="1" dirty="0" err="1"/>
              <a:t>drws</a:t>
            </a:r>
            <a:r>
              <a:rPr lang="en-GB" sz="4400" i="1" dirty="0"/>
              <a:t> </a:t>
            </a:r>
            <a:r>
              <a:rPr lang="en-GB" sz="4400" i="1" dirty="0" err="1"/>
              <a:t>ar</a:t>
            </a:r>
            <a:r>
              <a:rPr lang="en-GB" sz="4400" i="1" dirty="0"/>
              <a:t> </a:t>
            </a:r>
            <a:r>
              <a:rPr lang="en-GB" sz="4400" i="1" dirty="0" err="1"/>
              <a:t>agor</a:t>
            </a:r>
            <a:r>
              <a:rPr lang="en-GB" sz="4400" i="1" dirty="0"/>
              <a:t> </a:t>
            </a:r>
            <a:r>
              <a:rPr lang="en-GB" sz="4400" i="1" dirty="0" err="1"/>
              <a:t>os</a:t>
            </a:r>
            <a:r>
              <a:rPr lang="en-GB" sz="4400" i="1" dirty="0"/>
              <a:t> </a:t>
            </a:r>
            <a:r>
              <a:rPr lang="en-GB" sz="4400" i="1" dirty="0" err="1"/>
              <a:t>gallwch</a:t>
            </a:r>
            <a:r>
              <a:rPr lang="en-GB" sz="4400" i="1" dirty="0"/>
              <a:t> </a:t>
            </a:r>
            <a:r>
              <a:rPr lang="en-GB" sz="4400" i="1" dirty="0" err="1"/>
              <a:t>siarad</a:t>
            </a:r>
            <a:r>
              <a:rPr lang="en-GB" sz="4400" i="1" dirty="0"/>
              <a:t> </a:t>
            </a:r>
            <a:r>
              <a:rPr lang="en-GB" sz="4400" i="1" dirty="0" err="1"/>
              <a:t>Cymraeg</a:t>
            </a:r>
            <a:r>
              <a:rPr lang="en-GB" sz="4400" i="1" dirty="0"/>
              <a:t>.”</a:t>
            </a:r>
          </a:p>
          <a:p>
            <a:r>
              <a:rPr lang="en-GB" sz="4400" i="1" dirty="0"/>
              <a:t>“Mae </a:t>
            </a:r>
            <a:r>
              <a:rPr lang="en-GB" sz="4400" i="1" dirty="0" err="1"/>
              <a:t>mwy</a:t>
            </a:r>
            <a:r>
              <a:rPr lang="en-GB" sz="4400" i="1" dirty="0"/>
              <a:t> o </a:t>
            </a:r>
            <a:r>
              <a:rPr lang="en-GB" sz="4400" i="1" dirty="0" err="1"/>
              <a:t>gyfleoedd</a:t>
            </a:r>
            <a:r>
              <a:rPr lang="en-GB" sz="4400" i="1" dirty="0"/>
              <a:t> </a:t>
            </a:r>
            <a:r>
              <a:rPr lang="en-GB" sz="4400" i="1" dirty="0" err="1"/>
              <a:t>gwaith</a:t>
            </a:r>
            <a:r>
              <a:rPr lang="en-GB" sz="4400" i="1" dirty="0"/>
              <a:t> </a:t>
            </a:r>
            <a:r>
              <a:rPr lang="en-GB" sz="4400" i="1" dirty="0" err="1"/>
              <a:t>os</a:t>
            </a:r>
            <a:r>
              <a:rPr lang="en-GB" sz="4400" i="1" dirty="0"/>
              <a:t> </a:t>
            </a:r>
            <a:r>
              <a:rPr lang="en-GB" sz="4400" i="1" dirty="0" err="1"/>
              <a:t>gallwch</a:t>
            </a:r>
            <a:r>
              <a:rPr lang="en-GB" sz="4400" i="1" dirty="0"/>
              <a:t> </a:t>
            </a:r>
            <a:r>
              <a:rPr lang="en-GB" sz="4400" i="1" dirty="0" err="1"/>
              <a:t>siarad</a:t>
            </a:r>
            <a:r>
              <a:rPr lang="en-GB" sz="4400" i="1" dirty="0"/>
              <a:t> </a:t>
            </a:r>
            <a:r>
              <a:rPr lang="en-GB" sz="4400" i="1" dirty="0" err="1"/>
              <a:t>Cymraeg</a:t>
            </a:r>
            <a:r>
              <a:rPr lang="en-GB" sz="4400" i="1" dirty="0"/>
              <a:t>.”</a:t>
            </a:r>
            <a:endParaRPr lang="en-GB" sz="4400" dirty="0"/>
          </a:p>
        </p:txBody>
      </p:sp>
    </p:spTree>
    <p:extLst>
      <p:ext uri="{BB962C8B-B14F-4D97-AF65-F5344CB8AC3E}">
        <p14:creationId xmlns:p14="http://schemas.microsoft.com/office/powerpoint/2010/main" val="7963702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04800"/>
            <a:ext cx="7620000" cy="6096000"/>
          </a:xfrm>
        </p:spPr>
        <p:txBody>
          <a:bodyPr>
            <a:noAutofit/>
          </a:bodyPr>
          <a:lstStyle/>
          <a:p>
            <a:r>
              <a:rPr lang="en-GB" sz="2500" b="1" dirty="0" err="1"/>
              <a:t>Argymhelliad</a:t>
            </a:r>
            <a:r>
              <a:rPr lang="en-GB" sz="2500" b="1" dirty="0"/>
              <a:t> </a:t>
            </a:r>
            <a:r>
              <a:rPr lang="en-GB" sz="2500" b="1" dirty="0" smtClean="0"/>
              <a:t>1 - </a:t>
            </a:r>
            <a:r>
              <a:rPr lang="en-GB" sz="2500" dirty="0" err="1" smtClean="0"/>
              <a:t>Llywodraeth</a:t>
            </a:r>
            <a:r>
              <a:rPr lang="en-GB" sz="2500" dirty="0" smtClean="0"/>
              <a:t> </a:t>
            </a:r>
            <a:r>
              <a:rPr lang="en-GB" sz="2500" dirty="0" err="1"/>
              <a:t>Cymru</a:t>
            </a:r>
            <a:r>
              <a:rPr lang="en-GB" sz="2500" dirty="0"/>
              <a:t> </a:t>
            </a:r>
            <a:r>
              <a:rPr lang="en-GB" sz="2500" dirty="0" err="1"/>
              <a:t>i</a:t>
            </a:r>
            <a:r>
              <a:rPr lang="en-GB" sz="2500" dirty="0"/>
              <a:t> </a:t>
            </a:r>
            <a:r>
              <a:rPr lang="en-GB" sz="2500" dirty="0" err="1"/>
              <a:t>sicrhau</a:t>
            </a:r>
            <a:r>
              <a:rPr lang="en-GB" sz="2500" dirty="0"/>
              <a:t> bod </a:t>
            </a:r>
            <a:r>
              <a:rPr lang="en-GB" sz="2500" dirty="0" err="1"/>
              <a:t>Cymraeg</a:t>
            </a:r>
            <a:r>
              <a:rPr lang="en-GB" sz="2500" dirty="0"/>
              <a:t> ail </a:t>
            </a:r>
            <a:r>
              <a:rPr lang="en-GB" sz="2500" dirty="0" err="1"/>
              <a:t>iaith</a:t>
            </a:r>
            <a:r>
              <a:rPr lang="en-GB" sz="2500" dirty="0"/>
              <a:t> yn </a:t>
            </a:r>
            <a:r>
              <a:rPr lang="en-GB" sz="2500" dirty="0" err="1"/>
              <a:t>parhau</a:t>
            </a:r>
            <a:r>
              <a:rPr lang="en-GB" sz="2500" dirty="0"/>
              <a:t> </a:t>
            </a:r>
            <a:r>
              <a:rPr lang="en-GB" sz="2500" dirty="0" err="1"/>
              <a:t>i</a:t>
            </a:r>
            <a:r>
              <a:rPr lang="en-GB" sz="2500" dirty="0"/>
              <a:t> </a:t>
            </a:r>
            <a:r>
              <a:rPr lang="en-GB" sz="2500" dirty="0" err="1"/>
              <a:t>fod</a:t>
            </a:r>
            <a:r>
              <a:rPr lang="en-GB" sz="2500" dirty="0"/>
              <a:t> yn </a:t>
            </a:r>
            <a:r>
              <a:rPr lang="en-GB" sz="2500" dirty="0" err="1" smtClean="0"/>
              <a:t>bwnc</a:t>
            </a:r>
            <a:r>
              <a:rPr lang="en-GB" sz="2500" dirty="0"/>
              <a:t> </a:t>
            </a:r>
            <a:r>
              <a:rPr lang="en-GB" sz="2500" dirty="0" err="1" smtClean="0"/>
              <a:t>statudol</a:t>
            </a:r>
            <a:r>
              <a:rPr lang="en-GB" sz="2500" dirty="0" smtClean="0"/>
              <a:t> </a:t>
            </a:r>
            <a:r>
              <a:rPr lang="en-GB" sz="2500" dirty="0"/>
              <a:t>yn y </a:t>
            </a:r>
            <a:r>
              <a:rPr lang="en-GB" sz="2500" dirty="0" err="1" smtClean="0"/>
              <a:t>Cwricwlwm</a:t>
            </a:r>
            <a:r>
              <a:rPr lang="en-GB" sz="2500" dirty="0"/>
              <a:t> </a:t>
            </a:r>
            <a:r>
              <a:rPr lang="en-GB" sz="2500" dirty="0" err="1" smtClean="0"/>
              <a:t>Cenedlaethol</a:t>
            </a:r>
            <a:r>
              <a:rPr lang="en-GB" sz="2500" dirty="0" smtClean="0"/>
              <a:t> </a:t>
            </a:r>
            <a:r>
              <a:rPr lang="en-GB" sz="2500" dirty="0"/>
              <a:t>a </a:t>
            </a:r>
            <a:r>
              <a:rPr lang="en-GB" sz="2500" dirty="0" err="1"/>
              <a:t>pharhau</a:t>
            </a:r>
            <a:r>
              <a:rPr lang="en-GB" sz="2500" dirty="0"/>
              <a:t> </a:t>
            </a:r>
            <a:r>
              <a:rPr lang="en-GB" sz="2500" dirty="0" err="1"/>
              <a:t>i</a:t>
            </a:r>
            <a:r>
              <a:rPr lang="en-GB" sz="2500" dirty="0"/>
              <a:t> </a:t>
            </a:r>
            <a:r>
              <a:rPr lang="en-GB" sz="2500" dirty="0" err="1"/>
              <a:t>fod</a:t>
            </a:r>
            <a:r>
              <a:rPr lang="en-GB" sz="2500" dirty="0"/>
              <a:t> yn </a:t>
            </a:r>
            <a:r>
              <a:rPr lang="en-GB" sz="2500" dirty="0" err="1" smtClean="0"/>
              <a:t>bwnc</a:t>
            </a:r>
            <a:r>
              <a:rPr lang="en-GB" sz="2500" dirty="0"/>
              <a:t> </a:t>
            </a:r>
            <a:r>
              <a:rPr lang="en-GB" sz="2500" dirty="0" err="1" smtClean="0"/>
              <a:t>gorfodol</a:t>
            </a:r>
            <a:r>
              <a:rPr lang="en-GB" sz="2500" dirty="0" smtClean="0"/>
              <a:t> </a:t>
            </a:r>
            <a:r>
              <a:rPr lang="en-GB" sz="2500" dirty="0" err="1"/>
              <a:t>i</a:t>
            </a:r>
            <a:r>
              <a:rPr lang="en-GB" sz="2500" dirty="0"/>
              <a:t> </a:t>
            </a:r>
            <a:r>
              <a:rPr lang="en-GB" sz="2500" dirty="0" smtClean="0"/>
              <a:t>bob </a:t>
            </a:r>
            <a:r>
              <a:rPr lang="en-GB" sz="2500" dirty="0" err="1" smtClean="0"/>
              <a:t>disgybl</a:t>
            </a:r>
            <a:r>
              <a:rPr lang="en-GB" sz="2500" dirty="0" smtClean="0"/>
              <a:t> </a:t>
            </a:r>
            <a:r>
              <a:rPr lang="en-GB" sz="2500" dirty="0" err="1"/>
              <a:t>yng</a:t>
            </a:r>
            <a:r>
              <a:rPr lang="en-GB" sz="2500" dirty="0"/>
              <a:t> </a:t>
            </a:r>
            <a:r>
              <a:rPr lang="en-GB" sz="2500" dirty="0" err="1"/>
              <a:t>Nghymru</a:t>
            </a:r>
            <a:r>
              <a:rPr lang="en-GB" sz="2500" dirty="0"/>
              <a:t> tan </a:t>
            </a:r>
            <a:r>
              <a:rPr lang="en-GB" sz="2500" dirty="0" err="1"/>
              <a:t>ddiwedd</a:t>
            </a:r>
            <a:r>
              <a:rPr lang="en-GB" sz="2500" dirty="0"/>
              <a:t> </a:t>
            </a:r>
            <a:r>
              <a:rPr lang="en-GB" sz="2500" dirty="0" err="1"/>
              <a:t>Cyfnod</a:t>
            </a:r>
            <a:r>
              <a:rPr lang="en-GB" sz="2500" dirty="0"/>
              <a:t> </a:t>
            </a:r>
            <a:r>
              <a:rPr lang="en-GB" sz="2500" dirty="0" err="1"/>
              <a:t>Allweddol</a:t>
            </a:r>
            <a:r>
              <a:rPr lang="en-GB" sz="2500" dirty="0"/>
              <a:t> </a:t>
            </a:r>
            <a:r>
              <a:rPr lang="en-GB" sz="2500" dirty="0" smtClean="0"/>
              <a:t>4 </a:t>
            </a:r>
          </a:p>
          <a:p>
            <a:r>
              <a:rPr lang="en-GB" sz="2500" b="1" dirty="0" err="1" smtClean="0"/>
              <a:t>Argymhelliad</a:t>
            </a:r>
            <a:r>
              <a:rPr lang="en-GB" sz="2500" b="1" dirty="0" smtClean="0"/>
              <a:t> 14 - </a:t>
            </a:r>
            <a:r>
              <a:rPr lang="en-GB" sz="2500" dirty="0" err="1" smtClean="0"/>
              <a:t>Llywodraeth</a:t>
            </a:r>
            <a:r>
              <a:rPr lang="en-GB" sz="2500" dirty="0" smtClean="0"/>
              <a:t> </a:t>
            </a:r>
            <a:r>
              <a:rPr lang="en-GB" sz="2500" dirty="0" err="1"/>
              <a:t>Cymru</a:t>
            </a:r>
            <a:r>
              <a:rPr lang="en-GB" sz="2500" dirty="0"/>
              <a:t> </a:t>
            </a:r>
            <a:r>
              <a:rPr lang="en-GB" sz="2500" dirty="0" err="1"/>
              <a:t>i</a:t>
            </a:r>
            <a:r>
              <a:rPr lang="en-GB" sz="2500" dirty="0"/>
              <a:t> </a:t>
            </a:r>
            <a:r>
              <a:rPr lang="en-GB" sz="2500" dirty="0" err="1"/>
              <a:t>baratoi</a:t>
            </a:r>
            <a:r>
              <a:rPr lang="en-GB" sz="2500" dirty="0"/>
              <a:t> </a:t>
            </a:r>
            <a:r>
              <a:rPr lang="en-GB" sz="2500" dirty="0" err="1"/>
              <a:t>canllawiau</a:t>
            </a:r>
            <a:r>
              <a:rPr lang="en-GB" sz="2500" dirty="0"/>
              <a:t> </a:t>
            </a:r>
            <a:r>
              <a:rPr lang="en-GB" sz="2500" dirty="0" err="1"/>
              <a:t>clir</a:t>
            </a:r>
            <a:r>
              <a:rPr lang="en-GB" sz="2500" dirty="0"/>
              <a:t> </a:t>
            </a:r>
            <a:r>
              <a:rPr lang="en-GB" sz="2500" dirty="0" err="1"/>
              <a:t>i</a:t>
            </a:r>
            <a:r>
              <a:rPr lang="en-GB" sz="2500" dirty="0"/>
              <a:t> </a:t>
            </a:r>
            <a:r>
              <a:rPr lang="en-GB" sz="2500" dirty="0" err="1"/>
              <a:t>ysgolion</a:t>
            </a:r>
            <a:r>
              <a:rPr lang="en-GB" sz="2500" dirty="0"/>
              <a:t> </a:t>
            </a:r>
            <a:r>
              <a:rPr lang="en-GB" sz="2500" dirty="0" err="1"/>
              <a:t>ar</a:t>
            </a:r>
            <a:r>
              <a:rPr lang="en-GB" sz="2500" dirty="0"/>
              <a:t> </a:t>
            </a:r>
            <a:r>
              <a:rPr lang="en-GB" sz="2500" dirty="0" err="1"/>
              <a:t>yr</a:t>
            </a:r>
            <a:r>
              <a:rPr lang="en-GB" sz="2500" dirty="0"/>
              <a:t> </a:t>
            </a:r>
            <a:r>
              <a:rPr lang="en-GB" sz="2500" dirty="0" err="1"/>
              <a:t>amser</a:t>
            </a:r>
            <a:r>
              <a:rPr lang="en-GB" sz="2500" dirty="0"/>
              <a:t> </a:t>
            </a:r>
            <a:r>
              <a:rPr lang="en-GB" sz="2500" dirty="0" err="1"/>
              <a:t>mae</a:t>
            </a:r>
            <a:r>
              <a:rPr lang="en-GB" sz="2500" dirty="0"/>
              <a:t> </a:t>
            </a:r>
            <a:r>
              <a:rPr lang="en-GB" sz="2500" dirty="0" err="1" smtClean="0"/>
              <a:t>ar</a:t>
            </a:r>
            <a:r>
              <a:rPr lang="en-GB" sz="2500" dirty="0"/>
              <a:t> </a:t>
            </a:r>
            <a:r>
              <a:rPr lang="en-GB" sz="2500" dirty="0" err="1" smtClean="0"/>
              <a:t>ddisgyblion</a:t>
            </a:r>
            <a:r>
              <a:rPr lang="en-GB" sz="2500" dirty="0" smtClean="0"/>
              <a:t> </a:t>
            </a:r>
            <a:r>
              <a:rPr lang="en-GB" sz="2500" dirty="0" err="1"/>
              <a:t>ei</a:t>
            </a:r>
            <a:r>
              <a:rPr lang="en-GB" sz="2500" dirty="0"/>
              <a:t> </a:t>
            </a:r>
            <a:r>
              <a:rPr lang="en-GB" sz="2500" dirty="0" err="1"/>
              <a:t>angen</a:t>
            </a:r>
            <a:r>
              <a:rPr lang="en-GB" sz="2500" dirty="0"/>
              <a:t> </a:t>
            </a:r>
            <a:r>
              <a:rPr lang="en-GB" sz="2500" dirty="0" err="1"/>
              <a:t>i</a:t>
            </a:r>
            <a:r>
              <a:rPr lang="en-GB" sz="2500" dirty="0"/>
              <a:t> </a:t>
            </a:r>
            <a:r>
              <a:rPr lang="en-GB" sz="2500" dirty="0" err="1"/>
              <a:t>ddysgu</a:t>
            </a:r>
            <a:r>
              <a:rPr lang="en-GB" sz="2500" dirty="0"/>
              <a:t> ac </a:t>
            </a:r>
            <a:r>
              <a:rPr lang="en-GB" sz="2500" dirty="0" err="1"/>
              <a:t>ymarfer</a:t>
            </a:r>
            <a:r>
              <a:rPr lang="en-GB" sz="2500" dirty="0"/>
              <a:t> </a:t>
            </a:r>
            <a:r>
              <a:rPr lang="en-GB" sz="2500" dirty="0" err="1"/>
              <a:t>yr</a:t>
            </a:r>
            <a:r>
              <a:rPr lang="en-GB" sz="2500" dirty="0"/>
              <a:t> </a:t>
            </a:r>
            <a:r>
              <a:rPr lang="en-GB" sz="2500" dirty="0" err="1"/>
              <a:t>iaith</a:t>
            </a:r>
            <a:r>
              <a:rPr lang="en-GB" sz="2500" dirty="0"/>
              <a:t> </a:t>
            </a:r>
            <a:r>
              <a:rPr lang="en-GB" sz="2500" dirty="0" err="1"/>
              <a:t>er</a:t>
            </a:r>
            <a:r>
              <a:rPr lang="en-GB" sz="2500" dirty="0"/>
              <a:t> </a:t>
            </a:r>
            <a:r>
              <a:rPr lang="en-GB" sz="2500" dirty="0" err="1"/>
              <a:t>mwyn</a:t>
            </a:r>
            <a:r>
              <a:rPr lang="en-GB" sz="2500" dirty="0"/>
              <a:t> </a:t>
            </a:r>
            <a:r>
              <a:rPr lang="en-GB" sz="2500" dirty="0" err="1"/>
              <a:t>gwneud</a:t>
            </a:r>
            <a:r>
              <a:rPr lang="en-GB" sz="2500" dirty="0"/>
              <a:t> </a:t>
            </a:r>
            <a:r>
              <a:rPr lang="en-GB" sz="2500" dirty="0" err="1" smtClean="0"/>
              <a:t>cynnydd</a:t>
            </a:r>
            <a:r>
              <a:rPr lang="en-GB" sz="2500" dirty="0"/>
              <a:t> </a:t>
            </a:r>
            <a:r>
              <a:rPr lang="en-GB" sz="2500" dirty="0" err="1" smtClean="0"/>
              <a:t>mewn</a:t>
            </a:r>
            <a:r>
              <a:rPr lang="en-GB" sz="2500" dirty="0" smtClean="0"/>
              <a:t> </a:t>
            </a:r>
            <a:r>
              <a:rPr lang="en-GB" sz="2500" dirty="0" err="1"/>
              <a:t>Cymraeg</a:t>
            </a:r>
            <a:r>
              <a:rPr lang="en-GB" sz="2500" dirty="0"/>
              <a:t> ail </a:t>
            </a:r>
            <a:r>
              <a:rPr lang="en-GB" sz="2500" dirty="0" err="1"/>
              <a:t>iaith</a:t>
            </a:r>
            <a:r>
              <a:rPr lang="en-GB" sz="2500" dirty="0"/>
              <a:t>, </a:t>
            </a:r>
            <a:r>
              <a:rPr lang="en-GB" sz="2500" dirty="0" err="1"/>
              <a:t>gan</a:t>
            </a:r>
            <a:r>
              <a:rPr lang="en-GB" sz="2500" dirty="0"/>
              <a:t> </a:t>
            </a:r>
            <a:r>
              <a:rPr lang="en-GB" sz="2500" dirty="0" err="1"/>
              <a:t>gynnwys</a:t>
            </a:r>
            <a:r>
              <a:rPr lang="en-GB" sz="2500" dirty="0"/>
              <a:t> </a:t>
            </a:r>
            <a:r>
              <a:rPr lang="en-GB" sz="2500" dirty="0" err="1"/>
              <a:t>enghreifftiau</a:t>
            </a:r>
            <a:r>
              <a:rPr lang="en-GB" sz="2500" dirty="0"/>
              <a:t> </a:t>
            </a:r>
            <a:r>
              <a:rPr lang="en-GB" sz="2500" dirty="0" err="1"/>
              <a:t>o’r</a:t>
            </a:r>
            <a:r>
              <a:rPr lang="en-GB" sz="2500" dirty="0"/>
              <a:t> </a:t>
            </a:r>
            <a:r>
              <a:rPr lang="en-GB" sz="2500" dirty="0" err="1"/>
              <a:t>arferion</a:t>
            </a:r>
            <a:r>
              <a:rPr lang="en-GB" sz="2500" dirty="0"/>
              <a:t> </a:t>
            </a:r>
            <a:r>
              <a:rPr lang="en-GB" sz="2500" dirty="0" err="1" smtClean="0"/>
              <a:t>gorau</a:t>
            </a:r>
            <a:endParaRPr lang="en-GB" sz="2500" dirty="0"/>
          </a:p>
          <a:p>
            <a:r>
              <a:rPr lang="en-GB" sz="2500" b="1" dirty="0" err="1"/>
              <a:t>Argymhelliad</a:t>
            </a:r>
            <a:r>
              <a:rPr lang="en-GB" sz="2500" b="1" dirty="0"/>
              <a:t> </a:t>
            </a:r>
            <a:r>
              <a:rPr lang="en-GB" sz="2500" b="1" dirty="0" smtClean="0"/>
              <a:t>21 - </a:t>
            </a:r>
            <a:r>
              <a:rPr lang="en-GB" sz="2500" dirty="0" err="1" smtClean="0"/>
              <a:t>Llywodraeth</a:t>
            </a:r>
            <a:r>
              <a:rPr lang="en-GB" sz="2500" dirty="0" smtClean="0"/>
              <a:t> </a:t>
            </a:r>
            <a:r>
              <a:rPr lang="en-GB" sz="2500" dirty="0" err="1"/>
              <a:t>Cymru</a:t>
            </a:r>
            <a:r>
              <a:rPr lang="en-GB" sz="2500" dirty="0"/>
              <a:t> </a:t>
            </a:r>
            <a:r>
              <a:rPr lang="en-GB" sz="2500" dirty="0" err="1"/>
              <a:t>i</a:t>
            </a:r>
            <a:r>
              <a:rPr lang="en-GB" sz="2500" dirty="0"/>
              <a:t> </a:t>
            </a:r>
            <a:r>
              <a:rPr lang="en-GB" sz="2500" dirty="0" err="1"/>
              <a:t>gymryd</a:t>
            </a:r>
            <a:r>
              <a:rPr lang="en-GB" sz="2500" dirty="0"/>
              <a:t> </a:t>
            </a:r>
            <a:r>
              <a:rPr lang="en-GB" sz="2500" dirty="0" err="1"/>
              <a:t>camau</a:t>
            </a:r>
            <a:r>
              <a:rPr lang="en-GB" sz="2500" dirty="0"/>
              <a:t> </a:t>
            </a:r>
            <a:r>
              <a:rPr lang="en-GB" sz="2500" dirty="0" err="1"/>
              <a:t>i</a:t>
            </a:r>
            <a:r>
              <a:rPr lang="en-GB" sz="2500" dirty="0"/>
              <a:t> </a:t>
            </a:r>
            <a:r>
              <a:rPr lang="en-GB" sz="2500" dirty="0" err="1"/>
              <a:t>sicrhau</a:t>
            </a:r>
            <a:r>
              <a:rPr lang="en-GB" sz="2500" dirty="0"/>
              <a:t> bod </a:t>
            </a:r>
            <a:r>
              <a:rPr lang="en-GB" sz="2500" dirty="0" err="1"/>
              <a:t>gan</a:t>
            </a:r>
            <a:r>
              <a:rPr lang="en-GB" sz="2500" dirty="0"/>
              <a:t> bob </a:t>
            </a:r>
            <a:r>
              <a:rPr lang="en-GB" sz="2500" dirty="0" err="1"/>
              <a:t>ysgol</a:t>
            </a:r>
            <a:r>
              <a:rPr lang="en-GB" sz="2500" dirty="0"/>
              <a:t> </a:t>
            </a:r>
            <a:r>
              <a:rPr lang="en-GB" sz="2500" dirty="0" err="1"/>
              <a:t>gynradd</a:t>
            </a:r>
            <a:r>
              <a:rPr lang="en-GB" sz="2500" dirty="0"/>
              <a:t> </a:t>
            </a:r>
            <a:r>
              <a:rPr lang="en-GB" sz="2500" dirty="0" smtClean="0"/>
              <a:t>ac </a:t>
            </a:r>
            <a:r>
              <a:rPr lang="en-GB" sz="2500" dirty="0" err="1" smtClean="0"/>
              <a:t>uwchradd</a:t>
            </a:r>
            <a:r>
              <a:rPr lang="en-GB" sz="2500" dirty="0" smtClean="0"/>
              <a:t> </a:t>
            </a:r>
            <a:r>
              <a:rPr lang="en-GB" sz="2500" dirty="0" err="1"/>
              <a:t>niferoedd</a:t>
            </a:r>
            <a:r>
              <a:rPr lang="en-GB" sz="2500" dirty="0"/>
              <a:t> </a:t>
            </a:r>
            <a:r>
              <a:rPr lang="en-GB" sz="2500" dirty="0" err="1"/>
              <a:t>digonol</a:t>
            </a:r>
            <a:r>
              <a:rPr lang="en-GB" sz="2500" dirty="0"/>
              <a:t> o </a:t>
            </a:r>
            <a:r>
              <a:rPr lang="en-GB" sz="2500" dirty="0" err="1"/>
              <a:t>athrawon</a:t>
            </a:r>
            <a:r>
              <a:rPr lang="en-GB" sz="2500" dirty="0"/>
              <a:t> â </a:t>
            </a:r>
            <a:r>
              <a:rPr lang="en-GB" sz="2500" dirty="0" err="1"/>
              <a:t>chymwysterau</a:t>
            </a:r>
            <a:r>
              <a:rPr lang="en-GB" sz="2500" dirty="0"/>
              <a:t> </a:t>
            </a:r>
            <a:r>
              <a:rPr lang="en-GB" sz="2500" dirty="0" err="1"/>
              <a:t>a’r</a:t>
            </a:r>
            <a:r>
              <a:rPr lang="en-GB" sz="2500" dirty="0"/>
              <a:t> </a:t>
            </a:r>
            <a:r>
              <a:rPr lang="en-GB" sz="2500" dirty="0" err="1"/>
              <a:t>gallu</a:t>
            </a:r>
            <a:r>
              <a:rPr lang="en-GB" sz="2500" dirty="0"/>
              <a:t> </a:t>
            </a:r>
            <a:r>
              <a:rPr lang="en-GB" sz="2500" dirty="0" smtClean="0"/>
              <a:t>I </a:t>
            </a:r>
            <a:r>
              <a:rPr lang="en-GB" sz="2500" dirty="0" err="1" smtClean="0"/>
              <a:t>addysgu</a:t>
            </a:r>
            <a:r>
              <a:rPr lang="en-GB" sz="2500" dirty="0"/>
              <a:t> </a:t>
            </a:r>
            <a:r>
              <a:rPr lang="en-GB" sz="2500" dirty="0" err="1" smtClean="0"/>
              <a:t>Cymraeg</a:t>
            </a:r>
            <a:r>
              <a:rPr lang="en-GB" sz="2500" dirty="0" smtClean="0"/>
              <a:t>.</a:t>
            </a:r>
          </a:p>
        </p:txBody>
      </p:sp>
    </p:spTree>
    <p:extLst>
      <p:ext uri="{BB962C8B-B14F-4D97-AF65-F5344CB8AC3E}">
        <p14:creationId xmlns:p14="http://schemas.microsoft.com/office/powerpoint/2010/main" val="37478178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err="1"/>
              <a:t>Casgliadau</a:t>
            </a:r>
            <a:endParaRPr lang="en-GB" sz="3600" dirty="0"/>
          </a:p>
        </p:txBody>
      </p:sp>
      <p:sp>
        <p:nvSpPr>
          <p:cNvPr id="3" name="Content Placeholder 2"/>
          <p:cNvSpPr>
            <a:spLocks noGrp="1"/>
          </p:cNvSpPr>
          <p:nvPr>
            <p:ph idx="1"/>
          </p:nvPr>
        </p:nvSpPr>
        <p:spPr/>
        <p:txBody>
          <a:bodyPr>
            <a:normAutofit lnSpcReduction="10000"/>
          </a:bodyPr>
          <a:lstStyle/>
          <a:p>
            <a:r>
              <a:rPr lang="en-GB" sz="2800" dirty="0" err="1"/>
              <a:t>Gellir</a:t>
            </a:r>
            <a:r>
              <a:rPr lang="en-GB" sz="2800" dirty="0"/>
              <a:t> </a:t>
            </a:r>
            <a:r>
              <a:rPr lang="en-GB" sz="2800" dirty="0" err="1"/>
              <a:t>gweithredu</a:t>
            </a:r>
            <a:r>
              <a:rPr lang="en-GB" sz="2800" dirty="0"/>
              <a:t> </a:t>
            </a:r>
            <a:r>
              <a:rPr lang="en-GB" sz="2800" dirty="0" err="1"/>
              <a:t>rhai</a:t>
            </a:r>
            <a:r>
              <a:rPr lang="en-GB" sz="2800" dirty="0"/>
              <a:t> </a:t>
            </a:r>
            <a:r>
              <a:rPr lang="en-GB" sz="2800" dirty="0" err="1"/>
              <a:t>o’r</a:t>
            </a:r>
            <a:r>
              <a:rPr lang="en-GB" sz="2800" dirty="0"/>
              <a:t> </a:t>
            </a:r>
            <a:r>
              <a:rPr lang="en-GB" sz="2800" dirty="0" err="1"/>
              <a:t>argymhellion</a:t>
            </a:r>
            <a:r>
              <a:rPr lang="en-GB" sz="2800" dirty="0"/>
              <a:t> </a:t>
            </a:r>
            <a:r>
              <a:rPr lang="en-GB" sz="2800" dirty="0" err="1" smtClean="0"/>
              <a:t>mewn</a:t>
            </a:r>
            <a:r>
              <a:rPr lang="en-GB" sz="2800" dirty="0"/>
              <a:t> </a:t>
            </a:r>
            <a:r>
              <a:rPr lang="en-GB" sz="2800" dirty="0" err="1" smtClean="0"/>
              <a:t>amser</a:t>
            </a:r>
            <a:r>
              <a:rPr lang="en-GB" sz="2800" dirty="0" smtClean="0"/>
              <a:t> </a:t>
            </a:r>
            <a:r>
              <a:rPr lang="en-GB" sz="2800" dirty="0" err="1"/>
              <a:t>byr</a:t>
            </a:r>
            <a:r>
              <a:rPr lang="en-GB" sz="2800" dirty="0"/>
              <a:t>; </a:t>
            </a:r>
            <a:r>
              <a:rPr lang="en-GB" sz="2800" dirty="0" err="1"/>
              <a:t>mae</a:t>
            </a:r>
            <a:r>
              <a:rPr lang="en-GB" sz="2800" dirty="0"/>
              <a:t> </a:t>
            </a:r>
            <a:r>
              <a:rPr lang="en-GB" sz="2800" dirty="0" err="1"/>
              <a:t>angen</a:t>
            </a:r>
            <a:r>
              <a:rPr lang="en-GB" sz="2800" dirty="0"/>
              <a:t> </a:t>
            </a:r>
            <a:r>
              <a:rPr lang="en-GB" sz="2800" dirty="0" err="1"/>
              <a:t>cynllunio</a:t>
            </a:r>
            <a:r>
              <a:rPr lang="en-GB" sz="2800" dirty="0"/>
              <a:t> </a:t>
            </a:r>
            <a:r>
              <a:rPr lang="en-GB" sz="2800" dirty="0" err="1"/>
              <a:t>ar</a:t>
            </a:r>
            <a:r>
              <a:rPr lang="en-GB" sz="2800" dirty="0"/>
              <a:t> </a:t>
            </a:r>
            <a:r>
              <a:rPr lang="en-GB" sz="2800" dirty="0" err="1"/>
              <a:t>eraill</a:t>
            </a:r>
            <a:r>
              <a:rPr lang="en-GB" sz="2800" dirty="0"/>
              <a:t> a </a:t>
            </a:r>
            <a:r>
              <a:rPr lang="en-GB" sz="2800" dirty="0" err="1"/>
              <a:t>dylid</a:t>
            </a:r>
            <a:r>
              <a:rPr lang="en-GB" sz="2800" dirty="0"/>
              <a:t> </a:t>
            </a:r>
            <a:r>
              <a:rPr lang="en-GB" sz="2800" dirty="0" err="1"/>
              <a:t>eu</a:t>
            </a:r>
            <a:r>
              <a:rPr lang="en-GB" sz="2800" dirty="0"/>
              <a:t> </a:t>
            </a:r>
            <a:r>
              <a:rPr lang="en-GB" sz="2800" dirty="0" err="1"/>
              <a:t>cyflwyno</a:t>
            </a:r>
            <a:r>
              <a:rPr lang="en-GB" sz="2800" dirty="0"/>
              <a:t> </a:t>
            </a:r>
            <a:r>
              <a:rPr lang="en-GB" sz="2800" dirty="0" err="1" smtClean="0"/>
              <a:t>dros</a:t>
            </a:r>
            <a:r>
              <a:rPr lang="en-GB" sz="2800" dirty="0"/>
              <a:t> </a:t>
            </a:r>
            <a:r>
              <a:rPr lang="en-GB" sz="2800" dirty="0" err="1" smtClean="0"/>
              <a:t>gyfnod</a:t>
            </a:r>
            <a:endParaRPr lang="en-GB" sz="2500" dirty="0" smtClean="0"/>
          </a:p>
          <a:p>
            <a:pPr marL="114300" indent="0">
              <a:buNone/>
            </a:pPr>
            <a:endParaRPr lang="en-GB" sz="2500" dirty="0"/>
          </a:p>
          <a:p>
            <a:r>
              <a:rPr lang="en-GB" sz="2800" dirty="0" err="1"/>
              <a:t>Gweledigaeth</a:t>
            </a:r>
            <a:r>
              <a:rPr lang="en-GB" sz="2800" dirty="0"/>
              <a:t> </a:t>
            </a:r>
            <a:r>
              <a:rPr lang="en-GB" sz="2800" dirty="0" err="1"/>
              <a:t>Llywodraeth</a:t>
            </a:r>
            <a:r>
              <a:rPr lang="en-GB" sz="2800" dirty="0"/>
              <a:t> </a:t>
            </a:r>
            <a:r>
              <a:rPr lang="en-GB" sz="2800" dirty="0" err="1"/>
              <a:t>Cymru</a:t>
            </a:r>
            <a:r>
              <a:rPr lang="en-GB" sz="2800" dirty="0"/>
              <a:t> </a:t>
            </a:r>
            <a:r>
              <a:rPr lang="en-GB" sz="2800" dirty="0" err="1"/>
              <a:t>yw</a:t>
            </a:r>
            <a:r>
              <a:rPr lang="en-GB" sz="2800" dirty="0"/>
              <a:t> </a:t>
            </a:r>
            <a:r>
              <a:rPr lang="en-GB" sz="2800" dirty="0" err="1"/>
              <a:t>gweld</a:t>
            </a:r>
            <a:r>
              <a:rPr lang="en-GB" sz="2800" dirty="0"/>
              <a:t> y </a:t>
            </a:r>
            <a:r>
              <a:rPr lang="en-GB" sz="2800" dirty="0" err="1"/>
              <a:t>Gymraeg</a:t>
            </a:r>
            <a:r>
              <a:rPr lang="en-GB" sz="2800" dirty="0"/>
              <a:t> yn </a:t>
            </a:r>
            <a:r>
              <a:rPr lang="en-GB" sz="2800" dirty="0" err="1"/>
              <a:t>ffynnu</a:t>
            </a:r>
            <a:r>
              <a:rPr lang="en-GB" sz="2800" dirty="0"/>
              <a:t> </a:t>
            </a:r>
            <a:r>
              <a:rPr lang="en-GB" sz="2800" dirty="0" err="1" smtClean="0"/>
              <a:t>yng</a:t>
            </a:r>
            <a:r>
              <a:rPr lang="en-GB" sz="2800" dirty="0"/>
              <a:t> </a:t>
            </a:r>
            <a:r>
              <a:rPr lang="en-GB" sz="2800" dirty="0" err="1" smtClean="0"/>
              <a:t>Nghymru</a:t>
            </a:r>
            <a:r>
              <a:rPr lang="en-GB" sz="2800" dirty="0"/>
              <a:t>; </a:t>
            </a:r>
            <a:r>
              <a:rPr lang="en-GB" sz="2800" dirty="0" err="1"/>
              <a:t>rhaid</a:t>
            </a:r>
            <a:r>
              <a:rPr lang="en-GB" sz="2800" dirty="0"/>
              <a:t> </a:t>
            </a:r>
            <a:r>
              <a:rPr lang="en-GB" sz="2800" dirty="0" err="1"/>
              <a:t>i’r</a:t>
            </a:r>
            <a:r>
              <a:rPr lang="en-GB" sz="2800" dirty="0"/>
              <a:t> </a:t>
            </a:r>
            <a:r>
              <a:rPr lang="en-GB" sz="2800" dirty="0" err="1"/>
              <a:t>cyfle</a:t>
            </a:r>
            <a:r>
              <a:rPr lang="en-GB" sz="2800" dirty="0"/>
              <a:t> </a:t>
            </a:r>
            <a:r>
              <a:rPr lang="en-GB" sz="2800" dirty="0" err="1"/>
              <a:t>i</a:t>
            </a:r>
            <a:r>
              <a:rPr lang="en-GB" sz="2800" dirty="0"/>
              <a:t> </a:t>
            </a:r>
            <a:r>
              <a:rPr lang="en-GB" sz="2800" dirty="0" err="1"/>
              <a:t>fod</a:t>
            </a:r>
            <a:r>
              <a:rPr lang="en-GB" sz="2800" dirty="0"/>
              <a:t> yn </a:t>
            </a:r>
            <a:r>
              <a:rPr lang="en-GB" sz="2800" dirty="0" err="1"/>
              <a:t>rhan</a:t>
            </a:r>
            <a:r>
              <a:rPr lang="en-GB" sz="2800" dirty="0"/>
              <a:t> </a:t>
            </a:r>
            <a:r>
              <a:rPr lang="en-GB" sz="2800" dirty="0" err="1"/>
              <a:t>o’r</a:t>
            </a:r>
            <a:r>
              <a:rPr lang="en-GB" sz="2800" dirty="0"/>
              <a:t> </a:t>
            </a:r>
            <a:r>
              <a:rPr lang="en-GB" sz="2800" dirty="0" err="1"/>
              <a:t>weledigaeth</a:t>
            </a:r>
            <a:r>
              <a:rPr lang="en-GB" sz="2800" dirty="0"/>
              <a:t> hon </a:t>
            </a:r>
            <a:r>
              <a:rPr lang="en-GB" sz="2800" dirty="0" err="1"/>
              <a:t>fod</a:t>
            </a:r>
            <a:r>
              <a:rPr lang="en-GB" sz="2800" dirty="0"/>
              <a:t> </a:t>
            </a:r>
            <a:r>
              <a:rPr lang="en-GB" sz="2800" dirty="0" err="1"/>
              <a:t>ar</a:t>
            </a:r>
            <a:r>
              <a:rPr lang="en-GB" sz="2800" dirty="0"/>
              <a:t> </a:t>
            </a:r>
            <a:r>
              <a:rPr lang="en-GB" sz="2800" dirty="0" err="1"/>
              <a:t>gael</a:t>
            </a:r>
            <a:r>
              <a:rPr lang="en-GB" sz="2800" dirty="0"/>
              <a:t> </a:t>
            </a:r>
            <a:r>
              <a:rPr lang="en-GB" sz="2800" dirty="0" smtClean="0"/>
              <a:t>I </a:t>
            </a:r>
            <a:r>
              <a:rPr lang="en-GB" sz="2800" dirty="0" err="1" smtClean="0"/>
              <a:t>bawb</a:t>
            </a:r>
            <a:r>
              <a:rPr lang="en-GB" sz="2800" dirty="0"/>
              <a:t>. </a:t>
            </a:r>
            <a:r>
              <a:rPr lang="en-GB" sz="2800" dirty="0" err="1"/>
              <a:t>Bydd</a:t>
            </a:r>
            <a:r>
              <a:rPr lang="en-GB" sz="2800" dirty="0"/>
              <a:t> </a:t>
            </a:r>
            <a:r>
              <a:rPr lang="en-GB" sz="2800" dirty="0" err="1"/>
              <a:t>sicrhau</a:t>
            </a:r>
            <a:r>
              <a:rPr lang="en-GB" sz="2800" dirty="0"/>
              <a:t> bod y </a:t>
            </a:r>
            <a:r>
              <a:rPr lang="en-GB" sz="2800" dirty="0" err="1"/>
              <a:t>Gymraeg</a:t>
            </a:r>
            <a:r>
              <a:rPr lang="en-GB" sz="2800" dirty="0"/>
              <a:t> yn </a:t>
            </a:r>
            <a:r>
              <a:rPr lang="en-GB" sz="2800" dirty="0" err="1"/>
              <a:t>cael</a:t>
            </a:r>
            <a:r>
              <a:rPr lang="en-GB" sz="2800" dirty="0"/>
              <a:t> </a:t>
            </a:r>
            <a:r>
              <a:rPr lang="en-GB" sz="2800" dirty="0" err="1"/>
              <a:t>ei</a:t>
            </a:r>
            <a:r>
              <a:rPr lang="en-GB" sz="2800" dirty="0"/>
              <a:t> </a:t>
            </a:r>
            <a:r>
              <a:rPr lang="en-GB" sz="2800" dirty="0" err="1" smtClean="0"/>
              <a:t>haddysgu’n</a:t>
            </a:r>
            <a:r>
              <a:rPr lang="en-GB" sz="2800" dirty="0"/>
              <a:t> </a:t>
            </a:r>
            <a:r>
              <a:rPr lang="en-GB" sz="2800" dirty="0" err="1" smtClean="0"/>
              <a:t>llwyddiannus</a:t>
            </a:r>
            <a:r>
              <a:rPr lang="en-GB" sz="2800" dirty="0" smtClean="0"/>
              <a:t> </a:t>
            </a:r>
            <a:r>
              <a:rPr lang="en-GB" sz="2800" dirty="0"/>
              <a:t>yn </a:t>
            </a:r>
            <a:r>
              <a:rPr lang="en-GB" sz="2800" dirty="0" err="1"/>
              <a:t>ein</a:t>
            </a:r>
            <a:r>
              <a:rPr lang="en-GB" sz="2800" dirty="0"/>
              <a:t> </a:t>
            </a:r>
            <a:r>
              <a:rPr lang="en-GB" sz="2800" dirty="0" err="1"/>
              <a:t>hysgolion</a:t>
            </a:r>
            <a:r>
              <a:rPr lang="en-GB" sz="2800" dirty="0"/>
              <a:t> yn </a:t>
            </a:r>
            <a:r>
              <a:rPr lang="en-GB" sz="2800" dirty="0" err="1"/>
              <a:t>rhoi’r</a:t>
            </a:r>
            <a:r>
              <a:rPr lang="en-GB" sz="2800" dirty="0"/>
              <a:t> </a:t>
            </a:r>
            <a:r>
              <a:rPr lang="en-GB" sz="2800" dirty="0" err="1"/>
              <a:t>cyfle</a:t>
            </a:r>
            <a:r>
              <a:rPr lang="en-GB" sz="2800" dirty="0"/>
              <a:t> </a:t>
            </a:r>
            <a:r>
              <a:rPr lang="en-GB" sz="2800" dirty="0" err="1"/>
              <a:t>hwn</a:t>
            </a:r>
            <a:r>
              <a:rPr lang="en-GB" sz="2800" dirty="0"/>
              <a:t> </a:t>
            </a:r>
            <a:r>
              <a:rPr lang="en-GB" sz="2800" dirty="0" err="1"/>
              <a:t>i’n</a:t>
            </a:r>
            <a:r>
              <a:rPr lang="en-GB" sz="2800" dirty="0"/>
              <a:t> plant </a:t>
            </a:r>
            <a:r>
              <a:rPr lang="en-GB" sz="2800" dirty="0" err="1"/>
              <a:t>a’n</a:t>
            </a:r>
            <a:r>
              <a:rPr lang="en-GB" sz="2800" dirty="0"/>
              <a:t> </a:t>
            </a:r>
            <a:r>
              <a:rPr lang="en-GB" sz="2800" dirty="0" err="1"/>
              <a:t>pobl</a:t>
            </a:r>
            <a:r>
              <a:rPr lang="en-GB" sz="2800" dirty="0"/>
              <a:t> </a:t>
            </a:r>
            <a:r>
              <a:rPr lang="en-GB" sz="2800" dirty="0" err="1"/>
              <a:t>ifanc</a:t>
            </a:r>
            <a:r>
              <a:rPr lang="en-GB" sz="2800" dirty="0"/>
              <a:t>.</a:t>
            </a:r>
            <a:endParaRPr lang="en-GB" sz="2500" dirty="0"/>
          </a:p>
        </p:txBody>
      </p:sp>
    </p:spTree>
    <p:extLst>
      <p:ext uri="{BB962C8B-B14F-4D97-AF65-F5344CB8AC3E}">
        <p14:creationId xmlns:p14="http://schemas.microsoft.com/office/powerpoint/2010/main" val="311090409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2181057"/>
            <a:ext cx="7543800" cy="2593975"/>
          </a:xfrm>
        </p:spPr>
        <p:txBody>
          <a:bodyPr/>
          <a:lstStyle/>
          <a:p>
            <a:r>
              <a:rPr lang="en-GB" sz="3600" dirty="0"/>
              <a:t/>
            </a:r>
            <a:br>
              <a:rPr lang="en-GB" sz="3600" dirty="0"/>
            </a:br>
            <a:r>
              <a:rPr lang="en-GB" sz="3600" b="1" dirty="0" err="1" smtClean="0"/>
              <a:t>Ymateb</a:t>
            </a:r>
            <a:r>
              <a:rPr lang="en-GB" sz="3600" b="1" dirty="0" smtClean="0"/>
              <a:t> </a:t>
            </a:r>
            <a:r>
              <a:rPr lang="en-GB" sz="3600" b="1" dirty="0" err="1"/>
              <a:t>i</a:t>
            </a:r>
            <a:r>
              <a:rPr lang="en-GB" sz="3600" b="1" dirty="0"/>
              <a:t> </a:t>
            </a:r>
            <a:r>
              <a:rPr lang="en-GB" sz="3600" b="1" dirty="0" err="1"/>
              <a:t>argymhellion</a:t>
            </a:r>
            <a:r>
              <a:rPr lang="en-GB" sz="3600" b="1" dirty="0"/>
              <a:t> </a:t>
            </a:r>
            <a:r>
              <a:rPr lang="en-GB" sz="3600" b="1" dirty="0" err="1"/>
              <a:t>grŵp</a:t>
            </a:r>
            <a:r>
              <a:rPr lang="en-GB" sz="3600" b="1" dirty="0"/>
              <a:t> </a:t>
            </a:r>
            <a:r>
              <a:rPr lang="en-GB" sz="3600" b="1" dirty="0" err="1"/>
              <a:t>adolygu</a:t>
            </a:r>
            <a:r>
              <a:rPr lang="en-GB" sz="3600" b="1" dirty="0"/>
              <a:t> </a:t>
            </a:r>
            <a:r>
              <a:rPr lang="en-GB" sz="3600" b="1" dirty="0" err="1" smtClean="0"/>
              <a:t>Cymraeg</a:t>
            </a:r>
            <a:r>
              <a:rPr lang="en-GB" sz="3600" b="1" dirty="0" smtClean="0"/>
              <a:t> </a:t>
            </a:r>
            <a:r>
              <a:rPr lang="en-GB" sz="3600" b="1" dirty="0"/>
              <a:t>ail </a:t>
            </a:r>
            <a:r>
              <a:rPr lang="en-GB" sz="3600" b="1" dirty="0" err="1"/>
              <a:t>iaith</a:t>
            </a:r>
            <a:endParaRPr lang="en-GB" sz="3600" dirty="0"/>
          </a:p>
        </p:txBody>
      </p:sp>
      <p:sp>
        <p:nvSpPr>
          <p:cNvPr id="3" name="Subtitle 2"/>
          <p:cNvSpPr>
            <a:spLocks noGrp="1"/>
          </p:cNvSpPr>
          <p:nvPr>
            <p:ph type="subTitle" idx="1"/>
          </p:nvPr>
        </p:nvSpPr>
        <p:spPr>
          <a:xfrm>
            <a:off x="762000" y="5029200"/>
            <a:ext cx="7543800" cy="1066800"/>
          </a:xfrm>
        </p:spPr>
        <p:txBody>
          <a:bodyPr>
            <a:normAutofit fontScale="92500" lnSpcReduction="20000"/>
          </a:bodyPr>
          <a:lstStyle/>
          <a:p>
            <a:r>
              <a:rPr lang="en-GB" sz="2800" dirty="0"/>
              <a:t>Mai</a:t>
            </a:r>
            <a:r>
              <a:rPr lang="en-GB" sz="2800" dirty="0" smtClean="0"/>
              <a:t> 2014</a:t>
            </a:r>
          </a:p>
          <a:p>
            <a:r>
              <a:rPr lang="en-GB" sz="2800" dirty="0" smtClean="0"/>
              <a:t> </a:t>
            </a:r>
            <a:r>
              <a:rPr lang="en-GB" sz="1500" dirty="0" smtClean="0">
                <a:hlinkClick r:id="rId3"/>
              </a:rPr>
              <a:t>Welsh Government | One language for all: review of Welsh second language at Key Stages 3 and 4</a:t>
            </a:r>
            <a:endParaRPr lang="en-GB" sz="1500" b="1" dirty="0"/>
          </a:p>
        </p:txBody>
      </p:sp>
      <p:pic>
        <p:nvPicPr>
          <p:cNvPr id="1028"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96000" y="381000"/>
            <a:ext cx="1781175" cy="18000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3625073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7620000" cy="1143000"/>
          </a:xfrm>
          <a:prstGeom prst="rect">
            <a:avLst/>
          </a:prstGeom>
        </p:spPr>
        <p:txBody>
          <a:bodyPr/>
          <a:lst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a:lstStyle>
          <a:p>
            <a:r>
              <a:rPr lang="en-GB" dirty="0" err="1" smtClean="0">
                <a:solidFill>
                  <a:schemeClr val="accent3">
                    <a:lumMod val="60000"/>
                    <a:lumOff val="40000"/>
                  </a:schemeClr>
                </a:solidFill>
              </a:rPr>
              <a:t>Tasg</a:t>
            </a:r>
            <a:r>
              <a:rPr lang="en-GB" dirty="0" smtClean="0">
                <a:solidFill>
                  <a:schemeClr val="accent3">
                    <a:lumMod val="60000"/>
                    <a:lumOff val="40000"/>
                  </a:schemeClr>
                </a:solidFill>
              </a:rPr>
              <a:t> 6</a:t>
            </a:r>
            <a:endParaRPr lang="en-GB" dirty="0">
              <a:solidFill>
                <a:schemeClr val="accent3">
                  <a:lumMod val="60000"/>
                  <a:lumOff val="40000"/>
                </a:schemeClr>
              </a:solidFill>
            </a:endParaRPr>
          </a:p>
        </p:txBody>
      </p:sp>
      <p:sp>
        <p:nvSpPr>
          <p:cNvPr id="3" name="Rectangle 2"/>
          <p:cNvSpPr/>
          <p:nvPr/>
        </p:nvSpPr>
        <p:spPr>
          <a:xfrm>
            <a:off x="457200" y="1417638"/>
            <a:ext cx="7620000" cy="3970318"/>
          </a:xfrm>
          <a:prstGeom prst="rect">
            <a:avLst/>
          </a:prstGeom>
        </p:spPr>
        <p:txBody>
          <a:bodyPr wrap="square">
            <a:spAutoFit/>
          </a:bodyPr>
          <a:lstStyle/>
          <a:p>
            <a:r>
              <a:rPr lang="en-GB" dirty="0"/>
              <a:t>.</a:t>
            </a:r>
            <a:r>
              <a:rPr lang="en-GB" sz="3600" dirty="0"/>
              <a:t>Pa </a:t>
            </a:r>
            <a:r>
              <a:rPr lang="en-GB" sz="3600" dirty="0" err="1"/>
              <a:t>ffyrdd</a:t>
            </a:r>
            <a:r>
              <a:rPr lang="en-GB" sz="3600" dirty="0"/>
              <a:t>/ </a:t>
            </a:r>
            <a:r>
              <a:rPr lang="en-GB" sz="3600" dirty="0" err="1"/>
              <a:t>ddulliau</a:t>
            </a:r>
            <a:r>
              <a:rPr lang="en-GB" sz="3600" dirty="0"/>
              <a:t>/ </a:t>
            </a:r>
            <a:r>
              <a:rPr lang="en-GB" sz="3600" dirty="0" err="1"/>
              <a:t>digwyddiadau</a:t>
            </a:r>
            <a:r>
              <a:rPr lang="en-GB" sz="3600" dirty="0"/>
              <a:t>  y </a:t>
            </a:r>
            <a:r>
              <a:rPr lang="en-GB" sz="3600" dirty="0" err="1"/>
              <a:t>byddai’r</a:t>
            </a:r>
            <a:r>
              <a:rPr lang="en-GB" sz="3600" dirty="0"/>
              <a:t> </a:t>
            </a:r>
            <a:r>
              <a:rPr lang="en-GB" sz="3600" dirty="0" err="1"/>
              <a:t>grŵp</a:t>
            </a:r>
            <a:r>
              <a:rPr lang="en-GB" sz="3600" dirty="0"/>
              <a:t> </a:t>
            </a:r>
            <a:r>
              <a:rPr lang="en-GB" sz="3600" dirty="0" err="1"/>
              <a:t>yn</a:t>
            </a:r>
            <a:r>
              <a:rPr lang="en-GB" sz="3600" dirty="0"/>
              <a:t> </a:t>
            </a:r>
            <a:r>
              <a:rPr lang="en-GB" sz="3600" dirty="0" err="1"/>
              <a:t>hyrwyddo</a:t>
            </a:r>
            <a:r>
              <a:rPr lang="en-GB" sz="3600" dirty="0"/>
              <a:t> </a:t>
            </a:r>
            <a:r>
              <a:rPr lang="en-GB" sz="3600" dirty="0" err="1"/>
              <a:t>ar</a:t>
            </a:r>
            <a:r>
              <a:rPr lang="en-GB" sz="3600" dirty="0"/>
              <a:t> ran y </a:t>
            </a:r>
            <a:r>
              <a:rPr lang="en-GB" sz="3600" dirty="0" err="1"/>
              <a:t>Brifysgol</a:t>
            </a:r>
            <a:r>
              <a:rPr lang="en-GB" sz="3600" dirty="0"/>
              <a:t> </a:t>
            </a:r>
            <a:r>
              <a:rPr lang="en-GB" sz="3600" dirty="0" err="1"/>
              <a:t>er</a:t>
            </a:r>
            <a:r>
              <a:rPr lang="en-GB" sz="3600" dirty="0"/>
              <a:t> </a:t>
            </a:r>
            <a:r>
              <a:rPr lang="en-GB" sz="3600" dirty="0" err="1"/>
              <a:t>mwyn</a:t>
            </a:r>
            <a:r>
              <a:rPr lang="en-GB" sz="3600" dirty="0"/>
              <a:t> </a:t>
            </a:r>
            <a:r>
              <a:rPr lang="en-GB" sz="3600" dirty="0" err="1"/>
              <a:t>cwrdd</a:t>
            </a:r>
            <a:r>
              <a:rPr lang="en-GB" sz="3600" dirty="0"/>
              <a:t> </a:t>
            </a:r>
            <a:r>
              <a:rPr lang="en-GB" sz="3600" dirty="0" err="1">
                <a:latin typeface="Calibri"/>
              </a:rPr>
              <a:t>â</a:t>
            </a:r>
            <a:r>
              <a:rPr lang="en-GB" sz="3600" dirty="0" err="1" smtClean="0"/>
              <a:t>’r</a:t>
            </a:r>
            <a:r>
              <a:rPr lang="en-GB" sz="3600" dirty="0" smtClean="0"/>
              <a:t> </a:t>
            </a:r>
            <a:r>
              <a:rPr lang="en-GB" sz="3600" dirty="0"/>
              <a:t>nod o </a:t>
            </a:r>
            <a:r>
              <a:rPr lang="en-GB" sz="3600" dirty="0" err="1"/>
              <a:t>godi</a:t>
            </a:r>
            <a:r>
              <a:rPr lang="en-GB" sz="3600" dirty="0"/>
              <a:t> ‘</a:t>
            </a:r>
            <a:r>
              <a:rPr lang="en-GB" sz="3600" dirty="0" err="1"/>
              <a:t>ymwybyddiaeth</a:t>
            </a:r>
            <a:r>
              <a:rPr lang="en-GB" sz="3600" dirty="0"/>
              <a:t> (</a:t>
            </a:r>
            <a:r>
              <a:rPr lang="en-GB" sz="3600" dirty="0" err="1"/>
              <a:t>pawb</a:t>
            </a:r>
            <a:r>
              <a:rPr lang="en-GB" sz="3600" dirty="0"/>
              <a:t>) </a:t>
            </a:r>
            <a:r>
              <a:rPr lang="en-GB" sz="3600" dirty="0" err="1"/>
              <a:t>o’r</a:t>
            </a:r>
            <a:r>
              <a:rPr lang="en-GB" sz="3600" dirty="0"/>
              <a:t> </a:t>
            </a:r>
            <a:r>
              <a:rPr lang="en-GB" sz="3600" dirty="0" err="1"/>
              <a:t>iaith</a:t>
            </a:r>
            <a:r>
              <a:rPr lang="en-GB" sz="3600" dirty="0"/>
              <a:t> </a:t>
            </a:r>
            <a:r>
              <a:rPr lang="en-GB" sz="3600" dirty="0" err="1"/>
              <a:t>Gymraeg</a:t>
            </a:r>
            <a:r>
              <a:rPr lang="en-GB" sz="3600" dirty="0"/>
              <a:t>’ </a:t>
            </a:r>
            <a:r>
              <a:rPr lang="en-GB" sz="3600" dirty="0" smtClean="0"/>
              <a:t>?</a:t>
            </a:r>
          </a:p>
          <a:p>
            <a:r>
              <a:rPr lang="en-GB" sz="3600" dirty="0" smtClean="0"/>
              <a:t>(</a:t>
            </a:r>
            <a:r>
              <a:rPr lang="en-GB" sz="3600" dirty="0" err="1"/>
              <a:t>Argymhelliad</a:t>
            </a:r>
            <a:r>
              <a:rPr lang="en-GB" sz="3600" dirty="0"/>
              <a:t> 23 </a:t>
            </a:r>
            <a:r>
              <a:rPr lang="en-GB" sz="3600" dirty="0" err="1"/>
              <a:t>tud</a:t>
            </a:r>
            <a:r>
              <a:rPr lang="en-GB" sz="3600" dirty="0"/>
              <a:t> 10  </a:t>
            </a:r>
            <a:r>
              <a:rPr lang="en-GB" sz="3600" dirty="0" err="1"/>
              <a:t>wrth</a:t>
            </a:r>
            <a:r>
              <a:rPr lang="en-GB" sz="3600" dirty="0"/>
              <a:t> </a:t>
            </a:r>
            <a:r>
              <a:rPr lang="en-GB" sz="3600" dirty="0" err="1"/>
              <a:t>ddilyn</a:t>
            </a:r>
            <a:r>
              <a:rPr lang="en-GB" sz="3600" dirty="0"/>
              <a:t> y e-</a:t>
            </a:r>
            <a:r>
              <a:rPr lang="en-GB" sz="3600" dirty="0" err="1"/>
              <a:t>gyfeiriad</a:t>
            </a:r>
            <a:r>
              <a:rPr lang="en-GB" sz="3600" dirty="0"/>
              <a:t> </a:t>
            </a:r>
            <a:r>
              <a:rPr lang="en-GB" sz="3600" dirty="0" err="1"/>
              <a:t>ar</a:t>
            </a:r>
            <a:r>
              <a:rPr lang="en-GB" sz="3600" dirty="0"/>
              <a:t> </a:t>
            </a:r>
            <a:r>
              <a:rPr lang="en-GB" sz="3600" dirty="0" err="1"/>
              <a:t>sleid</a:t>
            </a:r>
            <a:r>
              <a:rPr lang="en-GB" sz="3600" dirty="0"/>
              <a:t> 18). </a:t>
            </a:r>
            <a:endParaRPr lang="cy-GB" sz="3600" dirty="0"/>
          </a:p>
        </p:txBody>
      </p:sp>
    </p:spTree>
    <p:extLst>
      <p:ext uri="{BB962C8B-B14F-4D97-AF65-F5344CB8AC3E}">
        <p14:creationId xmlns:p14="http://schemas.microsoft.com/office/powerpoint/2010/main" val="40164746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txBox="1">
            <a:spLocks/>
          </p:cNvSpPr>
          <p:nvPr/>
        </p:nvSpPr>
        <p:spPr>
          <a:xfrm>
            <a:off x="685800" y="1905000"/>
            <a:ext cx="7543800" cy="2593975"/>
          </a:xfrm>
          <a:prstGeom prst="rect">
            <a:avLst/>
          </a:prstGeom>
        </p:spPr>
        <p:txBody>
          <a:bodyPr/>
          <a:lst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a:lstStyle>
          <a:p>
            <a:r>
              <a:rPr lang="en-GB" dirty="0" smtClean="0"/>
              <a:t/>
            </a:r>
            <a:br>
              <a:rPr lang="en-GB" dirty="0" smtClean="0"/>
            </a:br>
            <a:r>
              <a:rPr lang="en-GB" sz="6600" dirty="0" err="1" smtClean="0"/>
              <a:t>Aseiniad</a:t>
            </a:r>
            <a:endParaRPr lang="en-GB" sz="6600" dirty="0" smtClean="0"/>
          </a:p>
          <a:p>
            <a:r>
              <a:rPr lang="en-GB" sz="6600" dirty="0" err="1" smtClean="0"/>
              <a:t>Theori</a:t>
            </a:r>
            <a:endParaRPr lang="en-GB" sz="6600" dirty="0"/>
          </a:p>
        </p:txBody>
      </p:sp>
    </p:spTree>
    <p:extLst>
      <p:ext uri="{BB962C8B-B14F-4D97-AF65-F5344CB8AC3E}">
        <p14:creationId xmlns:p14="http://schemas.microsoft.com/office/powerpoint/2010/main" val="40631027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accent2">
                    <a:lumMod val="60000"/>
                    <a:lumOff val="40000"/>
                  </a:schemeClr>
                </a:solidFill>
              </a:rPr>
              <a:t>Aseiniad</a:t>
            </a:r>
            <a:r>
              <a:rPr lang="en-GB" dirty="0" smtClean="0">
                <a:solidFill>
                  <a:schemeClr val="accent2">
                    <a:lumMod val="60000"/>
                    <a:lumOff val="40000"/>
                  </a:schemeClr>
                </a:solidFill>
              </a:rPr>
              <a:t> 1</a:t>
            </a:r>
            <a:endParaRPr lang="en-GB" dirty="0">
              <a:solidFill>
                <a:schemeClr val="accent2">
                  <a:lumMod val="60000"/>
                  <a:lumOff val="40000"/>
                </a:schemeClr>
              </a:solidFill>
            </a:endParaRPr>
          </a:p>
        </p:txBody>
      </p:sp>
      <p:sp>
        <p:nvSpPr>
          <p:cNvPr id="3" name="Content Placeholder 2"/>
          <p:cNvSpPr>
            <a:spLocks noGrp="1"/>
          </p:cNvSpPr>
          <p:nvPr>
            <p:ph idx="1"/>
          </p:nvPr>
        </p:nvSpPr>
        <p:spPr/>
        <p:txBody>
          <a:bodyPr/>
          <a:lstStyle/>
          <a:p>
            <a:r>
              <a:rPr lang="en-US" sz="4000" dirty="0" err="1"/>
              <a:t>Ymateb</a:t>
            </a:r>
            <a:r>
              <a:rPr lang="en-US" sz="4000" dirty="0"/>
              <a:t> </a:t>
            </a:r>
            <a:r>
              <a:rPr lang="en-US" sz="4000" dirty="0" err="1"/>
              <a:t>i</a:t>
            </a:r>
            <a:r>
              <a:rPr lang="en-US" sz="4000" dirty="0"/>
              <a:t> </a:t>
            </a:r>
            <a:r>
              <a:rPr lang="en-US" sz="4000" dirty="0" err="1"/>
              <a:t>erthygl</a:t>
            </a:r>
            <a:r>
              <a:rPr lang="en-US" sz="4000" dirty="0"/>
              <a:t> </a:t>
            </a:r>
            <a:r>
              <a:rPr lang="en-US" sz="4000" dirty="0" err="1"/>
              <a:t>sy’n</a:t>
            </a:r>
            <a:r>
              <a:rPr lang="en-US" sz="4000" dirty="0"/>
              <a:t> </a:t>
            </a:r>
            <a:r>
              <a:rPr lang="en-US" sz="4000" dirty="0" err="1"/>
              <a:t>rhoi</a:t>
            </a:r>
            <a:r>
              <a:rPr lang="en-US" sz="4000" dirty="0"/>
              <a:t> </a:t>
            </a:r>
            <a:r>
              <a:rPr lang="en-US" sz="4000" dirty="0" err="1"/>
              <a:t>tystiolaeth</a:t>
            </a:r>
            <a:r>
              <a:rPr lang="en-US" sz="4000" dirty="0"/>
              <a:t> o </a:t>
            </a:r>
            <a:r>
              <a:rPr lang="en-US" sz="4000" dirty="0" err="1"/>
              <a:t>wybodaeth</a:t>
            </a:r>
            <a:r>
              <a:rPr lang="en-US" sz="4000" dirty="0"/>
              <a:t> a </a:t>
            </a:r>
            <a:r>
              <a:rPr lang="en-US" sz="4000" dirty="0" err="1"/>
              <a:t>dealltwriaeth</a:t>
            </a:r>
            <a:r>
              <a:rPr lang="en-US" sz="4000" dirty="0"/>
              <a:t> o </a:t>
            </a:r>
            <a:r>
              <a:rPr lang="en-US" sz="4000" dirty="0" err="1"/>
              <a:t>themâu</a:t>
            </a:r>
            <a:r>
              <a:rPr lang="en-US" sz="4000" dirty="0"/>
              <a:t> </a:t>
            </a:r>
            <a:r>
              <a:rPr lang="en-US" sz="4000" dirty="0" err="1"/>
              <a:t>sy’n</a:t>
            </a:r>
            <a:r>
              <a:rPr lang="en-US" sz="4000" dirty="0"/>
              <a:t> </a:t>
            </a:r>
            <a:r>
              <a:rPr lang="en-US" sz="4000" dirty="0" err="1"/>
              <a:t>gysylltiedig</a:t>
            </a:r>
            <a:r>
              <a:rPr lang="en-US" sz="4000" dirty="0"/>
              <a:t> ag </a:t>
            </a:r>
            <a:r>
              <a:rPr lang="en-US" sz="4000" dirty="0" err="1"/>
              <a:t>addysgu’r</a:t>
            </a:r>
            <a:r>
              <a:rPr lang="en-US" sz="4000" dirty="0"/>
              <a:t> </a:t>
            </a:r>
            <a:r>
              <a:rPr lang="en-US" sz="4000" dirty="0" err="1"/>
              <a:t>Gymraeg</a:t>
            </a:r>
            <a:r>
              <a:rPr lang="en-US" sz="4000" dirty="0"/>
              <a:t> </a:t>
            </a:r>
            <a:r>
              <a:rPr lang="en-US" sz="4000" dirty="0" err="1"/>
              <a:t>yn</a:t>
            </a:r>
            <a:r>
              <a:rPr lang="en-US" sz="4000" dirty="0"/>
              <a:t> y sector </a:t>
            </a:r>
            <a:r>
              <a:rPr lang="en-US" sz="4000" dirty="0" err="1"/>
              <a:t>cyfrwng</a:t>
            </a:r>
            <a:r>
              <a:rPr lang="en-US" sz="4000" dirty="0"/>
              <a:t> </a:t>
            </a:r>
            <a:r>
              <a:rPr lang="en-US" sz="4000" dirty="0" err="1"/>
              <a:t>Saesneg</a:t>
            </a:r>
            <a:r>
              <a:rPr lang="en-US" sz="4000" dirty="0"/>
              <a:t>. </a:t>
            </a:r>
            <a:endParaRPr lang="en-GB" dirty="0"/>
          </a:p>
        </p:txBody>
      </p:sp>
    </p:spTree>
    <p:extLst>
      <p:ext uri="{BB962C8B-B14F-4D97-AF65-F5344CB8AC3E}">
        <p14:creationId xmlns:p14="http://schemas.microsoft.com/office/powerpoint/2010/main" val="26462141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620000" cy="2163762"/>
          </a:xfrm>
        </p:spPr>
        <p:txBody>
          <a:bodyPr/>
          <a:lstStyle/>
          <a:p>
            <a:r>
              <a:rPr lang="en-GB" dirty="0" err="1" smtClean="0">
                <a:solidFill>
                  <a:srgbClr val="FF0000"/>
                </a:solidFill>
              </a:rPr>
              <a:t>Cymraeg</a:t>
            </a:r>
            <a:r>
              <a:rPr lang="en-GB" dirty="0" smtClean="0">
                <a:solidFill>
                  <a:srgbClr val="FF0000"/>
                </a:solidFill>
              </a:rPr>
              <a:t> Ail </a:t>
            </a:r>
            <a:r>
              <a:rPr lang="en-GB" dirty="0" err="1" smtClean="0">
                <a:solidFill>
                  <a:srgbClr val="FF0000"/>
                </a:solidFill>
              </a:rPr>
              <a:t>Iaith</a:t>
            </a:r>
            <a:r>
              <a:rPr lang="en-GB" dirty="0" smtClean="0">
                <a:solidFill>
                  <a:srgbClr val="FF0000"/>
                </a:solidFill>
              </a:rPr>
              <a:t> </a:t>
            </a:r>
            <a:r>
              <a:rPr lang="en-GB" dirty="0" err="1" smtClean="0">
                <a:solidFill>
                  <a:srgbClr val="FF0000"/>
                </a:solidFill>
              </a:rPr>
              <a:t>yn</a:t>
            </a:r>
            <a:r>
              <a:rPr lang="en-GB" dirty="0" smtClean="0">
                <a:solidFill>
                  <a:srgbClr val="FF0000"/>
                </a:solidFill>
              </a:rPr>
              <a:t> y </a:t>
            </a:r>
            <a:r>
              <a:rPr lang="en-GB" dirty="0" err="1" smtClean="0">
                <a:solidFill>
                  <a:srgbClr val="FF0000"/>
                </a:solidFill>
              </a:rPr>
              <a:t>cwricwlwm</a:t>
            </a:r>
            <a:r>
              <a:rPr lang="en-GB" dirty="0" smtClean="0">
                <a:solidFill>
                  <a:srgbClr val="FF0000"/>
                </a:solidFill>
              </a:rPr>
              <a:t> </a:t>
            </a:r>
            <a:r>
              <a:rPr lang="en-GB" dirty="0" err="1" smtClean="0">
                <a:solidFill>
                  <a:srgbClr val="FF0000"/>
                </a:solidFill>
              </a:rPr>
              <a:t>newydd</a:t>
            </a:r>
            <a:endParaRPr lang="en-GB" dirty="0"/>
          </a:p>
        </p:txBody>
      </p:sp>
      <p:sp>
        <p:nvSpPr>
          <p:cNvPr id="3" name="Content Placeholder 2"/>
          <p:cNvSpPr>
            <a:spLocks noGrp="1"/>
          </p:cNvSpPr>
          <p:nvPr>
            <p:ph idx="1"/>
          </p:nvPr>
        </p:nvSpPr>
        <p:spPr>
          <a:xfrm>
            <a:off x="457200" y="2057400"/>
            <a:ext cx="7620000" cy="4343400"/>
          </a:xfrm>
        </p:spPr>
        <p:txBody>
          <a:bodyPr>
            <a:normAutofit/>
          </a:bodyPr>
          <a:lstStyle/>
          <a:p>
            <a:r>
              <a:rPr lang="en-GB" sz="3600" dirty="0" err="1" smtClean="0"/>
              <a:t>Datganiad</a:t>
            </a:r>
            <a:r>
              <a:rPr lang="en-GB" sz="3600" dirty="0" smtClean="0"/>
              <a:t> </a:t>
            </a:r>
            <a:r>
              <a:rPr lang="en-GB" sz="3600" dirty="0" err="1" smtClean="0"/>
              <a:t>ysgrifenedig</a:t>
            </a:r>
            <a:r>
              <a:rPr lang="en-GB" sz="3600" dirty="0" smtClean="0"/>
              <a:t> </a:t>
            </a:r>
            <a:r>
              <a:rPr lang="en-GB" sz="3600" dirty="0" err="1" smtClean="0"/>
              <a:t>gan</a:t>
            </a:r>
            <a:r>
              <a:rPr lang="en-GB" sz="3600" dirty="0" smtClean="0"/>
              <a:t> </a:t>
            </a:r>
            <a:r>
              <a:rPr lang="en-GB" sz="3600" dirty="0" err="1" smtClean="0"/>
              <a:t>Llywodraeth</a:t>
            </a:r>
            <a:r>
              <a:rPr lang="en-GB" sz="3600" dirty="0" smtClean="0"/>
              <a:t> </a:t>
            </a:r>
            <a:r>
              <a:rPr lang="en-GB" sz="3600" dirty="0" err="1" smtClean="0"/>
              <a:t>Cymru</a:t>
            </a:r>
            <a:r>
              <a:rPr lang="en-GB" sz="3600" dirty="0" smtClean="0"/>
              <a:t> </a:t>
            </a:r>
            <a:r>
              <a:rPr lang="en-GB" sz="3600" dirty="0" err="1" smtClean="0"/>
              <a:t>mewn</a:t>
            </a:r>
            <a:r>
              <a:rPr lang="en-GB" sz="3600" dirty="0" smtClean="0"/>
              <a:t> </a:t>
            </a:r>
            <a:r>
              <a:rPr lang="en-GB" sz="3600" dirty="0" err="1" smtClean="0"/>
              <a:t>ymateb</a:t>
            </a:r>
            <a:r>
              <a:rPr lang="en-GB" sz="3600" dirty="0" smtClean="0"/>
              <a:t> </a:t>
            </a:r>
            <a:r>
              <a:rPr lang="en-GB" sz="3600" dirty="0" err="1" smtClean="0"/>
              <a:t>i</a:t>
            </a:r>
            <a:r>
              <a:rPr lang="en-GB" sz="3600" dirty="0" smtClean="0"/>
              <a:t> </a:t>
            </a:r>
            <a:r>
              <a:rPr lang="en-GB" sz="3600" dirty="0" err="1" smtClean="0"/>
              <a:t>adroddiad</a:t>
            </a:r>
            <a:r>
              <a:rPr lang="en-GB" sz="3600" dirty="0" smtClean="0"/>
              <a:t> </a:t>
            </a:r>
            <a:r>
              <a:rPr lang="en-GB" sz="3600" dirty="0" err="1" smtClean="0"/>
              <a:t>Dr.</a:t>
            </a:r>
            <a:r>
              <a:rPr lang="en-GB" sz="3600" dirty="0" smtClean="0"/>
              <a:t> Sioned </a:t>
            </a:r>
            <a:r>
              <a:rPr lang="en-GB" sz="3600" dirty="0"/>
              <a:t>D</a:t>
            </a:r>
            <a:r>
              <a:rPr lang="en-GB" sz="3600" dirty="0" smtClean="0"/>
              <a:t>avies – Un </a:t>
            </a:r>
            <a:r>
              <a:rPr lang="en-GB" sz="3600" dirty="0" err="1" smtClean="0"/>
              <a:t>Iaith</a:t>
            </a:r>
            <a:r>
              <a:rPr lang="en-GB" sz="3600" dirty="0" smtClean="0"/>
              <a:t> </a:t>
            </a:r>
            <a:r>
              <a:rPr lang="en-GB" sz="3600" dirty="0" err="1" smtClean="0"/>
              <a:t>i</a:t>
            </a:r>
            <a:r>
              <a:rPr lang="en-GB" sz="3600" dirty="0" smtClean="0"/>
              <a:t> </a:t>
            </a:r>
            <a:r>
              <a:rPr lang="en-GB" sz="3600" dirty="0" err="1" smtClean="0"/>
              <a:t>bawb</a:t>
            </a:r>
            <a:r>
              <a:rPr lang="en-GB" sz="3600" dirty="0" smtClean="0"/>
              <a:t> </a:t>
            </a:r>
          </a:p>
          <a:p>
            <a:r>
              <a:rPr lang="en-GB" sz="3600" dirty="0" err="1" smtClean="0"/>
              <a:t>Cyflwynwyd</a:t>
            </a:r>
            <a:r>
              <a:rPr lang="en-GB" sz="3600" dirty="0" smtClean="0"/>
              <a:t> </a:t>
            </a:r>
            <a:r>
              <a:rPr lang="en-GB" sz="3600" dirty="0" err="1" smtClean="0"/>
              <a:t>gan</a:t>
            </a:r>
            <a:r>
              <a:rPr lang="en-GB" sz="3600" dirty="0" smtClean="0"/>
              <a:t> </a:t>
            </a:r>
            <a:r>
              <a:rPr lang="en-GB" sz="3600" dirty="0" err="1" smtClean="0"/>
              <a:t>Huw</a:t>
            </a:r>
            <a:r>
              <a:rPr lang="en-GB" sz="3600" dirty="0" smtClean="0"/>
              <a:t> Lewis, </a:t>
            </a:r>
            <a:r>
              <a:rPr lang="en-GB" sz="3600" dirty="0"/>
              <a:t>AC (</a:t>
            </a:r>
            <a:r>
              <a:rPr lang="en-GB" sz="3600" dirty="0" err="1"/>
              <a:t>ar</a:t>
            </a:r>
            <a:r>
              <a:rPr lang="en-GB" sz="3600" dirty="0"/>
              <a:t> y </a:t>
            </a:r>
            <a:r>
              <a:rPr lang="en-GB" sz="3600" dirty="0" err="1" smtClean="0"/>
              <a:t>pryd</a:t>
            </a:r>
            <a:r>
              <a:rPr lang="en-GB" sz="3600" dirty="0" smtClean="0"/>
              <a:t>) </a:t>
            </a:r>
            <a:r>
              <a:rPr lang="en-GB" sz="3600" dirty="0" err="1" smtClean="0"/>
              <a:t>ar</a:t>
            </a:r>
            <a:r>
              <a:rPr lang="en-GB" sz="3600" dirty="0" smtClean="0"/>
              <a:t> </a:t>
            </a:r>
            <a:r>
              <a:rPr lang="en-GB" sz="3600" dirty="0" err="1" smtClean="0"/>
              <a:t>gyfer</a:t>
            </a:r>
            <a:r>
              <a:rPr lang="en-GB" sz="3600" dirty="0" smtClean="0"/>
              <a:t> </a:t>
            </a:r>
            <a:r>
              <a:rPr lang="en-GB" sz="3600" dirty="0" err="1" smtClean="0"/>
              <a:t>Addysg</a:t>
            </a:r>
            <a:r>
              <a:rPr lang="en-GB" sz="3600" dirty="0" smtClean="0"/>
              <a:t> a </a:t>
            </a:r>
            <a:r>
              <a:rPr lang="en-GB" sz="3600" dirty="0" err="1" smtClean="0"/>
              <a:t>Sgiliau</a:t>
            </a:r>
            <a:endParaRPr lang="en-GB" sz="3600" dirty="0" smtClean="0"/>
          </a:p>
        </p:txBody>
      </p:sp>
    </p:spTree>
    <p:extLst>
      <p:ext uri="{BB962C8B-B14F-4D97-AF65-F5344CB8AC3E}">
        <p14:creationId xmlns:p14="http://schemas.microsoft.com/office/powerpoint/2010/main" val="21133443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rgbClr val="FF0000"/>
                </a:solidFill>
              </a:rPr>
              <a:t>Cyfeiriwch</a:t>
            </a:r>
            <a:r>
              <a:rPr lang="en-GB" dirty="0" smtClean="0">
                <a:solidFill>
                  <a:srgbClr val="FF0000"/>
                </a:solidFill>
              </a:rPr>
              <a:t> </a:t>
            </a:r>
            <a:r>
              <a:rPr lang="en-GB" dirty="0" err="1" smtClean="0">
                <a:solidFill>
                  <a:srgbClr val="FF0000"/>
                </a:solidFill>
              </a:rPr>
              <a:t>tuag</a:t>
            </a:r>
            <a:r>
              <a:rPr lang="en-GB" dirty="0" smtClean="0">
                <a:solidFill>
                  <a:srgbClr val="FF0000"/>
                </a:solidFill>
              </a:rPr>
              <a:t> at:</a:t>
            </a:r>
            <a:endParaRPr lang="en-GB" dirty="0">
              <a:solidFill>
                <a:srgbClr val="FF0000"/>
              </a:solidFill>
            </a:endParaRPr>
          </a:p>
        </p:txBody>
      </p:sp>
      <p:sp>
        <p:nvSpPr>
          <p:cNvPr id="3" name="Content Placeholder 2"/>
          <p:cNvSpPr>
            <a:spLocks noGrp="1"/>
          </p:cNvSpPr>
          <p:nvPr>
            <p:ph idx="1"/>
          </p:nvPr>
        </p:nvSpPr>
        <p:spPr/>
        <p:txBody>
          <a:bodyPr/>
          <a:lstStyle/>
          <a:p>
            <a:r>
              <a:rPr lang="en-GB" sz="3200" dirty="0" err="1" smtClean="0"/>
              <a:t>Ddogfennau’r</a:t>
            </a:r>
            <a:r>
              <a:rPr lang="en-GB" sz="3200" dirty="0" smtClean="0"/>
              <a:t> </a:t>
            </a:r>
            <a:r>
              <a:rPr lang="en-GB" sz="3200" dirty="0" err="1" smtClean="0"/>
              <a:t>Cyfnod</a:t>
            </a:r>
            <a:r>
              <a:rPr lang="en-GB" sz="3200" dirty="0" smtClean="0"/>
              <a:t> </a:t>
            </a:r>
            <a:r>
              <a:rPr lang="en-GB" sz="3200" dirty="0" err="1" smtClean="0"/>
              <a:t>Sylfaen</a:t>
            </a:r>
            <a:endParaRPr lang="en-GB" sz="3200" dirty="0" smtClean="0"/>
          </a:p>
          <a:p>
            <a:r>
              <a:rPr lang="en-GB" sz="3200" dirty="0" err="1" smtClean="0"/>
              <a:t>Ddogfennau</a:t>
            </a:r>
            <a:r>
              <a:rPr lang="en-GB" sz="3200" dirty="0" smtClean="0"/>
              <a:t> </a:t>
            </a:r>
            <a:r>
              <a:rPr lang="en-GB" sz="3200" dirty="0" err="1" smtClean="0"/>
              <a:t>Cyfnod</a:t>
            </a:r>
            <a:r>
              <a:rPr lang="en-GB" sz="3200" dirty="0" smtClean="0"/>
              <a:t> </a:t>
            </a:r>
            <a:r>
              <a:rPr lang="en-GB" sz="3200" dirty="0" err="1" smtClean="0"/>
              <a:t>Allweddol</a:t>
            </a:r>
            <a:r>
              <a:rPr lang="en-GB" sz="3200" dirty="0" smtClean="0"/>
              <a:t> 2</a:t>
            </a:r>
          </a:p>
          <a:p>
            <a:r>
              <a:rPr lang="en-GB" sz="3200" dirty="0" err="1" smtClean="0"/>
              <a:t>Adolygiadau</a:t>
            </a:r>
            <a:r>
              <a:rPr lang="en-GB" sz="3200" dirty="0" smtClean="0"/>
              <a:t> </a:t>
            </a:r>
            <a:r>
              <a:rPr lang="en-GB" sz="3200" dirty="0" err="1" smtClean="0"/>
              <a:t>Blynyddol</a:t>
            </a:r>
            <a:r>
              <a:rPr lang="en-GB" sz="3200" dirty="0" smtClean="0"/>
              <a:t> </a:t>
            </a:r>
            <a:r>
              <a:rPr lang="en-GB" sz="3200" dirty="0" err="1" smtClean="0"/>
              <a:t>Estyn</a:t>
            </a:r>
            <a:r>
              <a:rPr lang="en-GB" sz="3200" dirty="0" smtClean="0"/>
              <a:t> </a:t>
            </a:r>
          </a:p>
          <a:p>
            <a:r>
              <a:rPr lang="en-GB" sz="3200" i="1" dirty="0" smtClean="0"/>
              <a:t>Un </a:t>
            </a:r>
            <a:r>
              <a:rPr lang="en-GB" sz="3200" i="1" dirty="0" err="1" smtClean="0"/>
              <a:t>iaith</a:t>
            </a:r>
            <a:r>
              <a:rPr lang="en-GB" sz="3200" i="1" dirty="0" smtClean="0"/>
              <a:t> </a:t>
            </a:r>
            <a:r>
              <a:rPr lang="en-GB" sz="3200" i="1" dirty="0" err="1" smtClean="0"/>
              <a:t>i</a:t>
            </a:r>
            <a:r>
              <a:rPr lang="en-GB" sz="3200" i="1" dirty="0" smtClean="0"/>
              <a:t> </a:t>
            </a:r>
            <a:r>
              <a:rPr lang="en-GB" sz="3200" i="1" dirty="0" err="1" smtClean="0"/>
              <a:t>bawb</a:t>
            </a:r>
            <a:endParaRPr lang="en-GB" sz="3200" i="1" dirty="0" smtClean="0"/>
          </a:p>
          <a:p>
            <a:r>
              <a:rPr lang="en-GB" sz="3200" i="1" dirty="0" err="1" smtClean="0"/>
              <a:t>Dyfodol</a:t>
            </a:r>
            <a:r>
              <a:rPr lang="en-GB" sz="3200" i="1" dirty="0" smtClean="0"/>
              <a:t> </a:t>
            </a:r>
            <a:r>
              <a:rPr lang="en-GB" sz="3200" i="1" dirty="0" err="1" smtClean="0"/>
              <a:t>Llwyddiannus</a:t>
            </a:r>
            <a:r>
              <a:rPr lang="en-GB" sz="3200" i="1" dirty="0" smtClean="0"/>
              <a:t> </a:t>
            </a:r>
            <a:r>
              <a:rPr lang="en-GB" sz="3200" dirty="0" smtClean="0"/>
              <a:t>(Donaldson)</a:t>
            </a:r>
          </a:p>
          <a:p>
            <a:r>
              <a:rPr lang="en-GB" sz="3200" i="1" dirty="0" err="1" smtClean="0"/>
              <a:t>Addysgu</a:t>
            </a:r>
            <a:r>
              <a:rPr lang="en-GB" sz="3200" i="1" dirty="0" smtClean="0"/>
              <a:t> </a:t>
            </a:r>
            <a:r>
              <a:rPr lang="en-GB" sz="3200" i="1" dirty="0" err="1" smtClean="0"/>
              <a:t>Athrawon</a:t>
            </a:r>
            <a:r>
              <a:rPr lang="en-GB" sz="3200" i="1" dirty="0" smtClean="0"/>
              <a:t> </a:t>
            </a:r>
            <a:r>
              <a:rPr lang="en-GB" sz="3200" i="1" dirty="0" err="1" smtClean="0"/>
              <a:t>Yfory</a:t>
            </a:r>
            <a:r>
              <a:rPr lang="en-GB" sz="3200" i="1" dirty="0" smtClean="0"/>
              <a:t> </a:t>
            </a:r>
            <a:r>
              <a:rPr lang="en-GB" sz="3200" dirty="0" smtClean="0"/>
              <a:t>(Furlong)</a:t>
            </a:r>
          </a:p>
          <a:p>
            <a:endParaRPr lang="en-GB" dirty="0" smtClean="0"/>
          </a:p>
          <a:p>
            <a:endParaRPr lang="en-GB" dirty="0"/>
          </a:p>
        </p:txBody>
      </p:sp>
    </p:spTree>
    <p:extLst>
      <p:ext uri="{BB962C8B-B14F-4D97-AF65-F5344CB8AC3E}">
        <p14:creationId xmlns:p14="http://schemas.microsoft.com/office/powerpoint/2010/main" val="15076401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rgbClr val="FF0000"/>
                </a:solidFill>
              </a:rPr>
              <a:t>D</a:t>
            </a:r>
            <a:r>
              <a:rPr lang="en-GB" dirty="0" err="1" smtClean="0">
                <a:solidFill>
                  <a:srgbClr val="FF0000"/>
                </a:solidFill>
              </a:rPr>
              <a:t>arllen</a:t>
            </a:r>
            <a:endParaRPr lang="en-GB" dirty="0">
              <a:solidFill>
                <a:srgbClr val="FF0000"/>
              </a:solidFill>
            </a:endParaRPr>
          </a:p>
        </p:txBody>
      </p:sp>
      <p:sp>
        <p:nvSpPr>
          <p:cNvPr id="3" name="Content Placeholder 2"/>
          <p:cNvSpPr>
            <a:spLocks noGrp="1"/>
          </p:cNvSpPr>
          <p:nvPr>
            <p:ph idx="1"/>
          </p:nvPr>
        </p:nvSpPr>
        <p:spPr/>
        <p:txBody>
          <a:bodyPr>
            <a:normAutofit fontScale="85000" lnSpcReduction="20000"/>
          </a:bodyPr>
          <a:lstStyle/>
          <a:p>
            <a:r>
              <a:rPr lang="en-GB" sz="3600" dirty="0" err="1" smtClean="0"/>
              <a:t>Darllenwch</a:t>
            </a:r>
            <a:r>
              <a:rPr lang="en-GB" sz="3600" dirty="0" smtClean="0"/>
              <a:t> y </a:t>
            </a:r>
            <a:r>
              <a:rPr lang="en-GB" sz="3600" dirty="0" err="1" smtClean="0"/>
              <a:t>dogfennau</a:t>
            </a:r>
            <a:r>
              <a:rPr lang="en-GB" sz="3600" dirty="0" smtClean="0"/>
              <a:t> a </a:t>
            </a:r>
            <a:r>
              <a:rPr lang="en-GB" sz="3600" dirty="0" err="1" smtClean="0"/>
              <a:t>nodwyd</a:t>
            </a:r>
            <a:r>
              <a:rPr lang="en-GB" sz="3600" dirty="0" smtClean="0"/>
              <a:t> a </a:t>
            </a:r>
            <a:r>
              <a:rPr lang="en-GB" sz="3600" dirty="0" err="1" smtClean="0"/>
              <a:t>ewch</a:t>
            </a:r>
            <a:r>
              <a:rPr lang="en-GB" sz="3600" dirty="0" smtClean="0"/>
              <a:t> </a:t>
            </a:r>
            <a:r>
              <a:rPr lang="en-GB" sz="3600" dirty="0" err="1" smtClean="0"/>
              <a:t>ati</a:t>
            </a:r>
            <a:r>
              <a:rPr lang="en-GB" sz="3600" dirty="0" smtClean="0"/>
              <a:t> </a:t>
            </a:r>
            <a:r>
              <a:rPr lang="en-GB" sz="3600" dirty="0" err="1" smtClean="0"/>
              <a:t>i</a:t>
            </a:r>
            <a:r>
              <a:rPr lang="en-GB" sz="3600" dirty="0" smtClean="0"/>
              <a:t> </a:t>
            </a:r>
            <a:r>
              <a:rPr lang="en-GB" sz="3600" dirty="0" err="1" smtClean="0"/>
              <a:t>gywain</a:t>
            </a:r>
            <a:r>
              <a:rPr lang="en-GB" sz="3600" dirty="0" smtClean="0"/>
              <a:t> </a:t>
            </a:r>
            <a:r>
              <a:rPr lang="en-GB" sz="3600" dirty="0" err="1" smtClean="0"/>
              <a:t>datgyniadau</a:t>
            </a:r>
            <a:r>
              <a:rPr lang="en-GB" sz="3600" dirty="0" smtClean="0"/>
              <a:t> at y </a:t>
            </a:r>
            <a:r>
              <a:rPr lang="en-GB" sz="3600" dirty="0" err="1" smtClean="0"/>
              <a:t>Gymraeg</a:t>
            </a:r>
            <a:r>
              <a:rPr lang="en-GB" sz="3600" dirty="0" smtClean="0"/>
              <a:t> a </a:t>
            </a:r>
            <a:r>
              <a:rPr lang="en-GB" sz="3600" dirty="0" err="1" smtClean="0"/>
              <a:t>Chymraeg</a:t>
            </a:r>
            <a:r>
              <a:rPr lang="en-GB" sz="3600" dirty="0" smtClean="0"/>
              <a:t> Ail </a:t>
            </a:r>
            <a:r>
              <a:rPr lang="en-GB" sz="3600" dirty="0" err="1" smtClean="0"/>
              <a:t>Iaith</a:t>
            </a:r>
            <a:r>
              <a:rPr lang="en-GB" sz="3600" dirty="0" smtClean="0"/>
              <a:t> </a:t>
            </a:r>
          </a:p>
          <a:p>
            <a:r>
              <a:rPr lang="en-GB" sz="3600" dirty="0" err="1" smtClean="0"/>
              <a:t>Cyfeiriwch</a:t>
            </a:r>
            <a:r>
              <a:rPr lang="en-GB" sz="3600" dirty="0" smtClean="0"/>
              <a:t> at </a:t>
            </a:r>
            <a:r>
              <a:rPr lang="en-GB" sz="3600" dirty="0" err="1" smtClean="0"/>
              <a:t>ddogfennau</a:t>
            </a:r>
            <a:r>
              <a:rPr lang="en-GB" sz="3600" dirty="0" smtClean="0"/>
              <a:t> </a:t>
            </a:r>
            <a:r>
              <a:rPr lang="en-GB" sz="3600" dirty="0" err="1" smtClean="0"/>
              <a:t>yn</a:t>
            </a:r>
            <a:r>
              <a:rPr lang="en-GB" sz="3600" dirty="0" smtClean="0"/>
              <a:t> y </a:t>
            </a:r>
            <a:r>
              <a:rPr lang="en-GB" sz="3600" dirty="0" err="1" smtClean="0"/>
              <a:t>datganiad</a:t>
            </a:r>
            <a:endParaRPr lang="en-GB" sz="3600" dirty="0" smtClean="0"/>
          </a:p>
          <a:p>
            <a:r>
              <a:rPr lang="en-GB" sz="3600" dirty="0" err="1" smtClean="0"/>
              <a:t>Darllenwch</a:t>
            </a:r>
            <a:r>
              <a:rPr lang="en-GB" sz="3600" dirty="0" smtClean="0"/>
              <a:t> </a:t>
            </a:r>
            <a:r>
              <a:rPr lang="en-GB" sz="3600" dirty="0" err="1" smtClean="0"/>
              <a:t>dros</a:t>
            </a:r>
            <a:r>
              <a:rPr lang="en-GB" sz="3600" dirty="0" smtClean="0"/>
              <a:t> </a:t>
            </a:r>
            <a:r>
              <a:rPr lang="en-GB" sz="3600" dirty="0" err="1" smtClean="0"/>
              <a:t>nodiadau</a:t>
            </a:r>
            <a:r>
              <a:rPr lang="en-GB" sz="3600" dirty="0" smtClean="0"/>
              <a:t> o </a:t>
            </a:r>
            <a:r>
              <a:rPr lang="en-GB" sz="3600" dirty="0" err="1" smtClean="0"/>
              <a:t>ddarlithoedd</a:t>
            </a:r>
            <a:r>
              <a:rPr lang="en-GB" sz="3600" dirty="0" smtClean="0"/>
              <a:t> </a:t>
            </a:r>
            <a:r>
              <a:rPr lang="en-GB" sz="3600" dirty="0" err="1" smtClean="0"/>
              <a:t>theori</a:t>
            </a:r>
            <a:r>
              <a:rPr lang="en-GB" sz="3600" dirty="0" smtClean="0"/>
              <a:t> </a:t>
            </a:r>
          </a:p>
          <a:p>
            <a:r>
              <a:rPr lang="en-GB" sz="3600" dirty="0" err="1" smtClean="0"/>
              <a:t>Cyfeiriwch</a:t>
            </a:r>
            <a:r>
              <a:rPr lang="en-GB" sz="3600" dirty="0" smtClean="0"/>
              <a:t> at </a:t>
            </a:r>
            <a:r>
              <a:rPr lang="en-GB" sz="3600" dirty="0" err="1" smtClean="0"/>
              <a:t>nodiadau</a:t>
            </a:r>
            <a:r>
              <a:rPr lang="en-GB" sz="3600" dirty="0" smtClean="0"/>
              <a:t> </a:t>
            </a:r>
            <a:r>
              <a:rPr lang="en-GB" sz="3600" dirty="0" err="1" smtClean="0"/>
              <a:t>ar</a:t>
            </a:r>
            <a:r>
              <a:rPr lang="en-GB" sz="3600" dirty="0" smtClean="0"/>
              <a:t> Moodle </a:t>
            </a:r>
          </a:p>
          <a:p>
            <a:r>
              <a:rPr lang="en-GB" sz="3600" dirty="0" err="1" smtClean="0"/>
              <a:t>Llyfrgell</a:t>
            </a:r>
            <a:r>
              <a:rPr lang="en-GB" sz="3600" dirty="0" smtClean="0"/>
              <a:t> – </a:t>
            </a:r>
            <a:r>
              <a:rPr lang="en-GB" sz="3600" dirty="0" err="1" smtClean="0"/>
              <a:t>llyfrau</a:t>
            </a:r>
            <a:r>
              <a:rPr lang="en-GB" sz="3600" dirty="0" smtClean="0"/>
              <a:t>, </a:t>
            </a:r>
            <a:r>
              <a:rPr lang="en-GB" sz="3600" dirty="0" err="1" smtClean="0"/>
              <a:t>cylchgronau</a:t>
            </a:r>
            <a:endParaRPr lang="en-GB" sz="3600" dirty="0" smtClean="0"/>
          </a:p>
          <a:p>
            <a:r>
              <a:rPr lang="en-GB" sz="3600" dirty="0" err="1" smtClean="0"/>
              <a:t>Profiadau</a:t>
            </a:r>
            <a:r>
              <a:rPr lang="en-GB" sz="3600" dirty="0" smtClean="0"/>
              <a:t> </a:t>
            </a:r>
            <a:r>
              <a:rPr lang="en-GB" sz="3600" dirty="0" err="1" smtClean="0"/>
              <a:t>personol</a:t>
            </a:r>
            <a:endParaRPr lang="en-GB" sz="3600" dirty="0" smtClean="0"/>
          </a:p>
          <a:p>
            <a:pPr>
              <a:buNone/>
            </a:pPr>
            <a:endParaRPr lang="en-GB" dirty="0" smtClean="0"/>
          </a:p>
          <a:p>
            <a:endParaRPr lang="en-GB" dirty="0"/>
          </a:p>
        </p:txBody>
      </p:sp>
    </p:spTree>
    <p:extLst>
      <p:ext uri="{BB962C8B-B14F-4D97-AF65-F5344CB8AC3E}">
        <p14:creationId xmlns:p14="http://schemas.microsoft.com/office/powerpoint/2010/main" val="34806546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rgbClr val="FF0000"/>
                </a:solidFill>
              </a:rPr>
              <a:t>A</a:t>
            </a:r>
            <a:r>
              <a:rPr lang="en-GB" dirty="0" err="1" smtClean="0">
                <a:solidFill>
                  <a:srgbClr val="FF0000"/>
                </a:solidFill>
              </a:rPr>
              <a:t>wgrymiadau</a:t>
            </a:r>
            <a:endParaRPr lang="en-GB" dirty="0">
              <a:solidFill>
                <a:srgbClr val="FF0000"/>
              </a:solidFill>
            </a:endParaRPr>
          </a:p>
        </p:txBody>
      </p:sp>
      <p:sp>
        <p:nvSpPr>
          <p:cNvPr id="3" name="Content Placeholder 2"/>
          <p:cNvSpPr>
            <a:spLocks noGrp="1"/>
          </p:cNvSpPr>
          <p:nvPr>
            <p:ph idx="1"/>
          </p:nvPr>
        </p:nvSpPr>
        <p:spPr/>
        <p:txBody>
          <a:bodyPr>
            <a:normAutofit fontScale="92500" lnSpcReduction="10000"/>
          </a:bodyPr>
          <a:lstStyle/>
          <a:p>
            <a:r>
              <a:rPr lang="en-GB" sz="3600" dirty="0" err="1" smtClean="0"/>
              <a:t>Lluniwch</a:t>
            </a:r>
            <a:r>
              <a:rPr lang="en-GB" sz="3600" dirty="0" smtClean="0"/>
              <a:t> </a:t>
            </a:r>
            <a:r>
              <a:rPr lang="en-GB" sz="3600" dirty="0" err="1" smtClean="0"/>
              <a:t>gynllun</a:t>
            </a:r>
            <a:r>
              <a:rPr lang="en-GB" sz="3600" dirty="0" smtClean="0"/>
              <a:t> </a:t>
            </a:r>
            <a:r>
              <a:rPr lang="en-GB" sz="3600" dirty="0" err="1" smtClean="0"/>
              <a:t>o’r</a:t>
            </a:r>
            <a:r>
              <a:rPr lang="en-GB" sz="3600" dirty="0" smtClean="0"/>
              <a:t> </a:t>
            </a:r>
            <a:r>
              <a:rPr lang="en-GB" sz="3600" dirty="0" err="1" smtClean="0"/>
              <a:t>hyn</a:t>
            </a:r>
            <a:r>
              <a:rPr lang="en-GB" sz="3600" dirty="0" smtClean="0"/>
              <a:t> </a:t>
            </a:r>
            <a:r>
              <a:rPr lang="en-GB" sz="3600" dirty="0" err="1" smtClean="0"/>
              <a:t>rydych</a:t>
            </a:r>
            <a:r>
              <a:rPr lang="en-GB" sz="3600" dirty="0" smtClean="0"/>
              <a:t> chi am </a:t>
            </a:r>
            <a:r>
              <a:rPr lang="en-GB" sz="3600" dirty="0" err="1" smtClean="0"/>
              <a:t>gyflwyno</a:t>
            </a:r>
            <a:r>
              <a:rPr lang="en-GB" sz="3600" dirty="0" smtClean="0"/>
              <a:t> – </a:t>
            </a:r>
            <a:r>
              <a:rPr lang="en-GB" sz="3600" dirty="0" err="1" smtClean="0"/>
              <a:t>ymhelaethwch</a:t>
            </a:r>
            <a:r>
              <a:rPr lang="en-GB" sz="3600" dirty="0" smtClean="0"/>
              <a:t> </a:t>
            </a:r>
            <a:r>
              <a:rPr lang="en-GB" sz="3600" dirty="0" err="1" smtClean="0"/>
              <a:t>ar</a:t>
            </a:r>
            <a:r>
              <a:rPr lang="en-GB" sz="3600" dirty="0" smtClean="0"/>
              <a:t> bob </a:t>
            </a:r>
            <a:r>
              <a:rPr lang="en-GB" sz="3600" dirty="0" err="1" smtClean="0"/>
              <a:t>sylwad</a:t>
            </a:r>
            <a:endParaRPr lang="en-GB" sz="3600" dirty="0" smtClean="0"/>
          </a:p>
          <a:p>
            <a:r>
              <a:rPr lang="en-GB" sz="3600" dirty="0" smtClean="0"/>
              <a:t>Gall is-</a:t>
            </a:r>
            <a:r>
              <a:rPr lang="en-GB" sz="3600" dirty="0" err="1" smtClean="0"/>
              <a:t>benawdau</a:t>
            </a:r>
            <a:r>
              <a:rPr lang="en-GB" sz="3600" dirty="0" smtClean="0"/>
              <a:t> </a:t>
            </a:r>
            <a:r>
              <a:rPr lang="en-GB" sz="3600" dirty="0" err="1" smtClean="0"/>
              <a:t>gefogi</a:t>
            </a:r>
            <a:r>
              <a:rPr lang="en-GB" sz="3600" dirty="0" smtClean="0"/>
              <a:t> </a:t>
            </a:r>
            <a:r>
              <a:rPr lang="en-GB" sz="3600" dirty="0" err="1" smtClean="0"/>
              <a:t>gyda</a:t>
            </a:r>
            <a:r>
              <a:rPr lang="en-GB" sz="3600" dirty="0" smtClean="0"/>
              <a:t> </a:t>
            </a:r>
            <a:r>
              <a:rPr lang="en-GB" sz="3600" dirty="0" err="1" smtClean="0"/>
              <a:t>strwythur</a:t>
            </a:r>
            <a:endParaRPr lang="en-GB" sz="3600" dirty="0" smtClean="0"/>
          </a:p>
          <a:p>
            <a:r>
              <a:rPr lang="en-GB" sz="3600" dirty="0" err="1" smtClean="0"/>
              <a:t>Cyfeiriwch</a:t>
            </a:r>
            <a:r>
              <a:rPr lang="en-GB" sz="3600" dirty="0" smtClean="0"/>
              <a:t> at </a:t>
            </a:r>
            <a:r>
              <a:rPr lang="en-GB" sz="3600" dirty="0" err="1" smtClean="0"/>
              <a:t>ddarllen</a:t>
            </a:r>
            <a:r>
              <a:rPr lang="en-GB" sz="3600" dirty="0" smtClean="0"/>
              <a:t> </a:t>
            </a:r>
            <a:r>
              <a:rPr lang="en-GB" sz="3600" dirty="0" err="1" smtClean="0"/>
              <a:t>ehangach</a:t>
            </a:r>
            <a:endParaRPr lang="en-GB" sz="3600" dirty="0" smtClean="0"/>
          </a:p>
          <a:p>
            <a:r>
              <a:rPr lang="en-GB" sz="3600" dirty="0" err="1" smtClean="0"/>
              <a:t>Cyfeirnodwch</a:t>
            </a:r>
            <a:r>
              <a:rPr lang="en-GB" sz="3600" dirty="0" smtClean="0"/>
              <a:t> </a:t>
            </a:r>
            <a:r>
              <a:rPr lang="en-GB" sz="3600" dirty="0" err="1" smtClean="0"/>
              <a:t>yn</a:t>
            </a:r>
            <a:r>
              <a:rPr lang="en-GB" sz="3600" dirty="0" smtClean="0"/>
              <a:t> null Harvard</a:t>
            </a:r>
          </a:p>
          <a:p>
            <a:r>
              <a:rPr lang="en-GB" sz="3600" dirty="0" err="1" smtClean="0"/>
              <a:t>Prawf</a:t>
            </a:r>
            <a:r>
              <a:rPr lang="en-GB" sz="3600" dirty="0" smtClean="0"/>
              <a:t> </a:t>
            </a:r>
            <a:r>
              <a:rPr lang="en-GB" sz="3600" dirty="0" err="1" smtClean="0"/>
              <a:t>ddarllenwch</a:t>
            </a:r>
            <a:r>
              <a:rPr lang="en-GB" sz="3600" dirty="0" smtClean="0"/>
              <a:t> </a:t>
            </a:r>
            <a:r>
              <a:rPr lang="en-GB" sz="3600" dirty="0" err="1" smtClean="0"/>
              <a:t>eich</a:t>
            </a:r>
            <a:r>
              <a:rPr lang="en-GB" sz="3600" dirty="0" smtClean="0"/>
              <a:t> </a:t>
            </a:r>
            <a:r>
              <a:rPr lang="en-GB" sz="3600" dirty="0" err="1" smtClean="0"/>
              <a:t>gwaith</a:t>
            </a:r>
            <a:r>
              <a:rPr lang="en-GB" sz="3600" dirty="0" smtClean="0"/>
              <a:t> </a:t>
            </a:r>
            <a:r>
              <a:rPr lang="en-GB" sz="3600" dirty="0" err="1" smtClean="0"/>
              <a:t>yn</a:t>
            </a:r>
            <a:r>
              <a:rPr lang="en-GB" sz="3600" dirty="0" smtClean="0"/>
              <a:t> </a:t>
            </a:r>
            <a:r>
              <a:rPr lang="en-GB" sz="3600" dirty="0" err="1" smtClean="0"/>
              <a:t>ofalus</a:t>
            </a:r>
            <a:endParaRPr lang="en-GB" sz="3600" dirty="0" smtClean="0"/>
          </a:p>
          <a:p>
            <a:endParaRPr lang="en-GB" dirty="0"/>
          </a:p>
        </p:txBody>
      </p:sp>
    </p:spTree>
    <p:extLst>
      <p:ext uri="{BB962C8B-B14F-4D97-AF65-F5344CB8AC3E}">
        <p14:creationId xmlns:p14="http://schemas.microsoft.com/office/powerpoint/2010/main" val="33696809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734</TotalTime>
  <Words>3446</Words>
  <Application>Microsoft Office PowerPoint</Application>
  <PresentationFormat>On-screen Show (4:3)</PresentationFormat>
  <Paragraphs>267</Paragraphs>
  <Slides>30</Slides>
  <Notes>18</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Adjacency</vt:lpstr>
      <vt:lpstr>Un iaith i bawb</vt:lpstr>
      <vt:lpstr>Yr Athro Sioned Davies Cadeirydd Grŵp Adolygu Cymraeg Ail Iaith</vt:lpstr>
      <vt:lpstr>PowerPoint Presentation</vt:lpstr>
      <vt:lpstr>Strategaeth Addysg Cyfrwng Cymraeg Llywodraeth Cymru    2010</vt:lpstr>
      <vt:lpstr>PowerPoint Presentation</vt:lpstr>
      <vt:lpstr>30 Ebrill 2012</vt:lpstr>
      <vt:lpstr>PowerPoint Presentation</vt:lpstr>
      <vt:lpstr>PowerPoint Presentation</vt:lpstr>
      <vt:lpstr>Iaith Fyw: Iaith Byw lansiwyd yn 2012</vt:lpstr>
      <vt:lpstr>Gweledigaeth y Grŵp Adolygu</vt:lpstr>
      <vt:lpstr>Angen blaenoriaethu’r materion canlynol:</vt:lpstr>
      <vt:lpstr>Angen blaenoriaethu’r materion canlynol</vt:lpstr>
      <vt:lpstr>PowerPoint Presentation</vt:lpstr>
      <vt:lpstr>Angen derbyn tystiolaeth :</vt:lpstr>
      <vt:lpstr>Y sefyllfa gyfredol</vt:lpstr>
      <vt:lpstr>PowerPoint Presentation</vt:lpstr>
      <vt:lpstr>PowerPoint Presentation</vt:lpstr>
      <vt:lpstr>Y newidiadau arfaethedig</vt:lpstr>
      <vt:lpstr>PowerPoint Presentation</vt:lpstr>
      <vt:lpstr>PowerPoint Presentation</vt:lpstr>
      <vt:lpstr>PowerPoint Presentation</vt:lpstr>
      <vt:lpstr>Casgliadau</vt:lpstr>
      <vt:lpstr> Ymateb i argymhellion grŵp adolygu Cymraeg ail iaith</vt:lpstr>
      <vt:lpstr>PowerPoint Presentation</vt:lpstr>
      <vt:lpstr>PowerPoint Presentation</vt:lpstr>
      <vt:lpstr>Aseiniad 1</vt:lpstr>
      <vt:lpstr>Cymraeg Ail Iaith yn y cwricwlwm newydd</vt:lpstr>
      <vt:lpstr>Cyfeiriwch tuag at:</vt:lpstr>
      <vt:lpstr>Darllen</vt:lpstr>
      <vt:lpstr>Awgrymiadau</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dc:creator>
  <cp:lastModifiedBy>Administrator</cp:lastModifiedBy>
  <cp:revision>53</cp:revision>
  <dcterms:created xsi:type="dcterms:W3CDTF">2016-11-02T10:23:44Z</dcterms:created>
  <dcterms:modified xsi:type="dcterms:W3CDTF">2017-11-24T09:29:57Z</dcterms:modified>
</cp:coreProperties>
</file>