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iNlX0PHPEhHfCxfYe91kVmm45Oz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3" d="100"/>
          <a:sy n="43" d="100"/>
        </p:scale>
        <p:origin x="118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L="914400" marR="0" lvl="1"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2pPr>
            <a:lvl3pPr marL="1371600" marR="0" lvl="2"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3pPr>
            <a:lvl4pPr marL="1828800" marR="0" lvl="3"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4pPr>
            <a:lvl5pPr marL="2286000" marR="0" lvl="4" indent="-22860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Times New Roman"/>
                <a:ea typeface="Times New Roman"/>
                <a:cs typeface="Times New Roman"/>
                <a:sym typeface="Times New Roman"/>
              </a:rPr>
              <a:t>‹#›</a:t>
            </a:fld>
            <a:endParaRPr sz="1200" b="0" i="0" u="none" strike="noStrike" cap="none">
              <a:solidFill>
                <a:schemeClr val="dk1"/>
              </a:solidFill>
              <a:latin typeface="Times New Roman"/>
              <a:ea typeface="Times New Roman"/>
              <a:cs typeface="Times New Roman"/>
              <a:sym typeface="Times New Roman"/>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200" dirty="0">
                <a:solidFill>
                  <a:schemeClr val="dk1"/>
                </a:solidFill>
                <a:latin typeface="Times New Roman"/>
                <a:ea typeface="Times New Roman"/>
                <a:cs typeface="Times New Roman"/>
                <a:sym typeface="Times New Roman"/>
              </a:rPr>
              <a:t>The hospitality sector is highly customer-centric as the satisfaction rate of the consumers highly determine the success of the brands operating within the hospitality sector, irrespective of the number of efforts they exert. This study is focused to identify how the guest service approaches of brands have been important for customer satisfaction and how big established hotels are dealing with guest service options. In this case, </a:t>
            </a:r>
            <a:r>
              <a:rPr lang="en-GB" sz="1200" b="1" i="1" dirty="0">
                <a:solidFill>
                  <a:schemeClr val="dk1"/>
                </a:solidFill>
                <a:latin typeface="Times New Roman"/>
                <a:ea typeface="Times New Roman"/>
                <a:cs typeface="Times New Roman"/>
                <a:sym typeface="Times New Roman"/>
              </a:rPr>
              <a:t>Hilton Worldwide</a:t>
            </a:r>
            <a:r>
              <a:rPr lang="en-GB" sz="1200" dirty="0">
                <a:solidFill>
                  <a:schemeClr val="dk1"/>
                </a:solidFill>
                <a:latin typeface="Times New Roman"/>
                <a:ea typeface="Times New Roman"/>
                <a:cs typeface="Times New Roman"/>
                <a:sym typeface="Times New Roman"/>
              </a:rPr>
              <a:t> has been chosen as a hotel company, under which </a:t>
            </a:r>
            <a:r>
              <a:rPr lang="en-GB" sz="1200" b="1" i="1" dirty="0">
                <a:solidFill>
                  <a:schemeClr val="dk1"/>
                </a:solidFill>
                <a:latin typeface="Times New Roman"/>
                <a:ea typeface="Times New Roman"/>
                <a:cs typeface="Times New Roman"/>
                <a:sym typeface="Times New Roman"/>
              </a:rPr>
              <a:t>Conrad Hotels and Resorts</a:t>
            </a:r>
            <a:r>
              <a:rPr lang="en-GB" sz="1200" dirty="0">
                <a:solidFill>
                  <a:schemeClr val="dk1"/>
                </a:solidFill>
                <a:latin typeface="Times New Roman"/>
                <a:ea typeface="Times New Roman"/>
                <a:cs typeface="Times New Roman"/>
                <a:sym typeface="Times New Roman"/>
              </a:rPr>
              <a:t> has been selected as a particular hotel brand that runs almost 25 hotels across the world (Hilton, 2023). </a:t>
            </a:r>
            <a:endParaRPr dirty="0"/>
          </a:p>
        </p:txBody>
      </p:sp>
      <p:sp>
        <p:nvSpPr>
          <p:cNvPr id="100" name="Google Shape;10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7" name="Google Shape;10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b="1" i="1" dirty="0">
                <a:solidFill>
                  <a:schemeClr val="dk1"/>
                </a:solidFill>
                <a:latin typeface="Times New Roman"/>
                <a:ea typeface="Times New Roman"/>
                <a:cs typeface="Times New Roman"/>
                <a:sym typeface="Times New Roman"/>
              </a:rPr>
              <a:t>Conrad Hotels and Resorts</a:t>
            </a:r>
            <a:r>
              <a:rPr lang="en-GB" sz="1200" dirty="0">
                <a:solidFill>
                  <a:schemeClr val="dk1"/>
                </a:solidFill>
                <a:latin typeface="Times New Roman"/>
                <a:ea typeface="Times New Roman"/>
                <a:cs typeface="Times New Roman"/>
                <a:sym typeface="Times New Roman"/>
              </a:rPr>
              <a:t> is one of the most appraised luxury hotels in the world hospitality industry as it excels in providing high-quality services and guest benefits to the consumers. This hotel belongs to the Hilton Worldwide Hospitality Group, while particularly Conrad Hotels and Resorts has expanded itself in more than 23 countries across the U.S.A, Asia, Europe and Australia (Conrad Hotels &amp; Resorts, 2023). In this case, particularly the location of Conrad London St. James under the Conrad Hotels &amp; Resorts can be considered, which is located in the London, just 10 minutes' walk from Buckingham Palace and exactly 2 miles from Albert museum. This makes the location extremely convenient and attractive for travellers. Also, the ultra-modern façade of the hotel, contemporary rooms features and its internal aura and infrastructure does not keep the customers unsatisfied. </a:t>
            </a:r>
            <a:endParaRPr dirty="0"/>
          </a:p>
          <a:p>
            <a:pPr marL="0" lvl="0" indent="0" algn="l" rtl="0">
              <a:spcBef>
                <a:spcPts val="0"/>
              </a:spcBef>
              <a:spcAft>
                <a:spcPts val="0"/>
              </a:spcAft>
              <a:buNone/>
            </a:pPr>
            <a:endParaRPr dirty="0"/>
          </a:p>
        </p:txBody>
      </p:sp>
      <p:sp>
        <p:nvSpPr>
          <p:cNvPr id="108" name="Google Shape;10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dirty="0">
                <a:solidFill>
                  <a:schemeClr val="dk1"/>
                </a:solidFill>
                <a:latin typeface="Times New Roman"/>
                <a:ea typeface="Times New Roman"/>
                <a:cs typeface="Times New Roman"/>
                <a:sym typeface="Times New Roman"/>
              </a:rPr>
              <a:t>Hilton Worldwide is a Hotel company that owns high-class luxury hotels with unique features and guest service options. The hotel services under this group are often found to be priced as premium but the services provided are always exceeding the expected mark. Being a part of Hilton, Conrad London St. James costs around 285 GBP. The additional features of the hotel include a private dining, parking facilities, bars/lounges, free </a:t>
            </a:r>
            <a:r>
              <a:rPr lang="en-GB" sz="1200" dirty="0" err="1">
                <a:solidFill>
                  <a:schemeClr val="dk1"/>
                </a:solidFill>
                <a:latin typeface="Times New Roman"/>
                <a:ea typeface="Times New Roman"/>
                <a:cs typeface="Times New Roman"/>
                <a:sym typeface="Times New Roman"/>
              </a:rPr>
              <a:t>wifi</a:t>
            </a:r>
            <a:r>
              <a:rPr lang="en-GB" sz="1200" dirty="0">
                <a:solidFill>
                  <a:schemeClr val="dk1"/>
                </a:solidFill>
                <a:latin typeface="Times New Roman"/>
                <a:ea typeface="Times New Roman"/>
                <a:cs typeface="Times New Roman"/>
                <a:sym typeface="Times New Roman"/>
              </a:rPr>
              <a:t>, Spa, </a:t>
            </a:r>
            <a:r>
              <a:rPr lang="en-GB" sz="1200" dirty="0" err="1">
                <a:solidFill>
                  <a:schemeClr val="dk1"/>
                </a:solidFill>
                <a:latin typeface="Times New Roman"/>
                <a:ea typeface="Times New Roman"/>
                <a:cs typeface="Times New Roman"/>
                <a:sym typeface="Times New Roman"/>
              </a:rPr>
              <a:t>Fitgym</a:t>
            </a:r>
            <a:r>
              <a:rPr lang="en-GB" sz="1200" dirty="0">
                <a:solidFill>
                  <a:schemeClr val="dk1"/>
                </a:solidFill>
                <a:latin typeface="Times New Roman"/>
                <a:ea typeface="Times New Roman"/>
                <a:cs typeface="Times New Roman"/>
                <a:sym typeface="Times New Roman"/>
              </a:rPr>
              <a:t> and a sauna (Hotels.com, 2023). This is something that invites guests who belong to a high income group or are using the space for highly engaging corporate events. Consumers of these hotels are rare travellers who are willing to spend even more money on luxury rather than exploration.  </a:t>
            </a:r>
            <a:endParaRPr dirty="0"/>
          </a:p>
          <a:p>
            <a:pPr marL="0" lvl="0" indent="0" algn="l" rtl="0">
              <a:spcBef>
                <a:spcPts val="0"/>
              </a:spcBef>
              <a:spcAft>
                <a:spcPts val="0"/>
              </a:spcAft>
              <a:buNone/>
            </a:pPr>
            <a:endParaRPr dirty="0"/>
          </a:p>
        </p:txBody>
      </p:sp>
      <p:sp>
        <p:nvSpPr>
          <p:cNvPr id="116" name="Google Shape;11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dirty="0">
                <a:solidFill>
                  <a:schemeClr val="dk1"/>
                </a:solidFill>
                <a:latin typeface="Times New Roman"/>
                <a:ea typeface="Times New Roman"/>
                <a:cs typeface="Times New Roman"/>
                <a:sym typeface="Times New Roman"/>
              </a:rPr>
              <a:t>Conrad Hotels &amp; Resorts across all locations provides high-quality premium services to consumers. It has been observed as per the consumer reviews that the 5-Star Luxury Hotel provides high-end accessibilities and amenities for the benefit of the guests. As per Conrad Hotels &amp; Resorts (2023), the Conrad across the world are rich in design, lavish Moroccan cuisine, fitness service and wellness. </a:t>
            </a:r>
            <a:endParaRPr dirty="0"/>
          </a:p>
          <a:p>
            <a:pPr marL="0" lvl="0" indent="0" algn="l" rtl="0">
              <a:spcBef>
                <a:spcPts val="0"/>
              </a:spcBef>
              <a:spcAft>
                <a:spcPts val="0"/>
              </a:spcAft>
              <a:buNone/>
            </a:pPr>
            <a:endParaRPr sz="1200" dirty="0">
              <a:solidFill>
                <a:schemeClr val="dk1"/>
              </a:solidFill>
              <a:latin typeface="Times New Roman"/>
              <a:ea typeface="Times New Roman"/>
              <a:cs typeface="Times New Roman"/>
              <a:sym typeface="Times New Roman"/>
            </a:endParaRPr>
          </a:p>
        </p:txBody>
      </p:sp>
      <p:sp>
        <p:nvSpPr>
          <p:cNvPr id="124" name="Google Shape;124;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1" name="Google Shape;13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dirty="0">
                <a:solidFill>
                  <a:schemeClr val="dk1"/>
                </a:solidFill>
                <a:latin typeface="Times New Roman"/>
                <a:ea typeface="Times New Roman"/>
                <a:cs typeface="Times New Roman"/>
                <a:sym typeface="Times New Roman"/>
              </a:rPr>
              <a:t>Apart from the high-class luxury rooms across all the Conrad Hotels, the services provided by these hotels like Conrad London St. James include Hilton </a:t>
            </a:r>
            <a:r>
              <a:rPr lang="en-GB" sz="1200" dirty="0" err="1">
                <a:solidFill>
                  <a:schemeClr val="dk1"/>
                </a:solidFill>
                <a:latin typeface="Times New Roman"/>
                <a:ea typeface="Times New Roman"/>
                <a:cs typeface="Times New Roman"/>
                <a:sym typeface="Times New Roman"/>
              </a:rPr>
              <a:t>Honors</a:t>
            </a:r>
            <a:r>
              <a:rPr lang="en-GB" sz="1200" dirty="0">
                <a:solidFill>
                  <a:schemeClr val="dk1"/>
                </a:solidFill>
                <a:latin typeface="Times New Roman"/>
                <a:ea typeface="Times New Roman"/>
                <a:cs typeface="Times New Roman"/>
                <a:sym typeface="Times New Roman"/>
              </a:rPr>
              <a:t> app–check in, Contactless Arrival, referral points system, Fitness services and so on. The boutique-hotel spirit in the Conrad London St. James is unmatchable and this motivates the customers to their longer and more convenient stays. Regular spa services, fitness gyms and other features are also there that enhance the role of the hotel to boost its aspect of guest service. </a:t>
            </a:r>
            <a:endParaRPr dirty="0"/>
          </a:p>
          <a:p>
            <a:pPr marL="0" lvl="0" indent="0" algn="l" rtl="0">
              <a:spcBef>
                <a:spcPts val="0"/>
              </a:spcBef>
              <a:spcAft>
                <a:spcPts val="0"/>
              </a:spcAft>
              <a:buNone/>
            </a:pPr>
            <a:endParaRPr dirty="0"/>
          </a:p>
        </p:txBody>
      </p:sp>
      <p:sp>
        <p:nvSpPr>
          <p:cNvPr id="132" name="Google Shape;13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9" name="Google Shape;13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dirty="0">
                <a:solidFill>
                  <a:schemeClr val="dk1"/>
                </a:solidFill>
              </a:rPr>
              <a:t>Guest service is a vital part of consideration for making a hospitality business grow. This is because the responsibility to become accountable for the guests and help them out with proper assistance is a part of guest service and the diffusing conflict of customer satisfaction can be well handled through the effective guest servicing options (</a:t>
            </a:r>
            <a:r>
              <a:rPr lang="en-GB" sz="1200" dirty="0" err="1">
                <a:solidFill>
                  <a:schemeClr val="dk1"/>
                </a:solidFill>
              </a:rPr>
              <a:t>Juanamasta</a:t>
            </a:r>
            <a:r>
              <a:rPr lang="en-GB" sz="1200" dirty="0">
                <a:solidFill>
                  <a:schemeClr val="dk1"/>
                </a:solidFill>
              </a:rPr>
              <a:t> </a:t>
            </a:r>
            <a:r>
              <a:rPr lang="en-GB" sz="1200" i="1" dirty="0">
                <a:solidFill>
                  <a:schemeClr val="dk1"/>
                </a:solidFill>
              </a:rPr>
              <a:t>et al.</a:t>
            </a:r>
            <a:r>
              <a:rPr lang="en-GB" sz="1200" dirty="0">
                <a:solidFill>
                  <a:schemeClr val="dk1"/>
                </a:solidFill>
              </a:rPr>
              <a:t>, 2019). It can be observed that the High-end services provided by any hotels determine how the hotel will be capable to retain its customers. This makes the primary duty of the guest service representatives to assist guests for all kinds of activities or problems they take part into. It starts from helping them to check-in &amp; check-out and ends till home services provided for the guests. Considering that the hospitality sector is highly inclined towards the belief and the comfort of the customers, the contingency approach in guest service is high applicable which will prove the level of flexibility in guest service options for matching up with the guests staying in the hotel (</a:t>
            </a:r>
            <a:r>
              <a:rPr lang="en-GB" sz="1200" dirty="0" err="1">
                <a:solidFill>
                  <a:schemeClr val="dk1"/>
                </a:solidFill>
              </a:rPr>
              <a:t>Priyo</a:t>
            </a:r>
            <a:r>
              <a:rPr lang="en-GB" sz="1200" dirty="0">
                <a:solidFill>
                  <a:schemeClr val="dk1"/>
                </a:solidFill>
              </a:rPr>
              <a:t>, Mohamad and </a:t>
            </a:r>
            <a:r>
              <a:rPr lang="en-GB" sz="1200" dirty="0" err="1">
                <a:solidFill>
                  <a:schemeClr val="dk1"/>
                </a:solidFill>
              </a:rPr>
              <a:t>Adetunji</a:t>
            </a:r>
            <a:r>
              <a:rPr lang="en-GB" sz="1200" dirty="0">
                <a:solidFill>
                  <a:schemeClr val="dk1"/>
                </a:solidFill>
              </a:rPr>
              <a:t>, 2019). Effective handling of the visitors needs and achieving the higher level of guest satisfaction is something that helps any hotel to get a strong word of mouth promotion. Current day social media instantly reflects the customer's reaction towards their experiences (Teng, 2019). Therefore, the well-planned and executed guest service options in the hotels can also help brands to maintain their image in the social media for sustainable business growth.</a:t>
            </a:r>
            <a:endParaRPr dirty="0"/>
          </a:p>
          <a:p>
            <a:pPr marL="0" lvl="0" indent="0" algn="l" rtl="0">
              <a:spcBef>
                <a:spcPts val="0"/>
              </a:spcBef>
              <a:spcAft>
                <a:spcPts val="0"/>
              </a:spcAft>
              <a:buNone/>
            </a:pPr>
            <a:endParaRPr dirty="0"/>
          </a:p>
        </p:txBody>
      </p:sp>
      <p:sp>
        <p:nvSpPr>
          <p:cNvPr id="140" name="Google Shape;14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7" name="Google Shape;14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dirty="0">
                <a:solidFill>
                  <a:schemeClr val="dk1"/>
                </a:solidFill>
              </a:rPr>
              <a:t>The quality of the hospitality services provided to the guests is one of the key aspects that determines their satisfaction rate (</a:t>
            </a:r>
            <a:r>
              <a:rPr lang="en-GB" sz="1200" dirty="0" err="1">
                <a:solidFill>
                  <a:schemeClr val="dk1"/>
                </a:solidFill>
              </a:rPr>
              <a:t>Kyule</a:t>
            </a:r>
            <a:r>
              <a:rPr lang="en-GB" sz="1200" dirty="0">
                <a:solidFill>
                  <a:schemeClr val="dk1"/>
                </a:solidFill>
              </a:rPr>
              <a:t>, 2022). It can be observed that the hotels that does not fail to meet the consumer needs and provides them with high class hospitality services are the one that has been praised the most within the hospitality industry. The warmth of the guest service associates and managers and the behaviour of all staffs are highly important to be monitored to ensure that the consumers’ experiences are respected and their expectations are fulfilled (Kazmi and Shah, 2020). Behaviour and providing of luxury in services enhance the level of comfort felt by guests within a living environment. Therefore, some of the strategies that the hotels utilise to boost the customer satisfaction are improving the overall hospitality options, providing anytime assistance to the consumers and supporting their way of developing a sound experience while providing them with high quality behaviours and guest service assistance for all kinds of activities they enjoy in a hotel. This all together develops an ambience in the hospitality firm to retain and satisfy the guests (Sidhu and Nizam, 2020). </a:t>
            </a:r>
            <a:endParaRPr dirty="0"/>
          </a:p>
          <a:p>
            <a:pPr marL="0" lvl="0" indent="0" algn="l" rtl="0">
              <a:spcBef>
                <a:spcPts val="0"/>
              </a:spcBef>
              <a:spcAft>
                <a:spcPts val="0"/>
              </a:spcAft>
              <a:buNone/>
            </a:pPr>
            <a:endParaRPr dirty="0"/>
          </a:p>
        </p:txBody>
      </p:sp>
      <p:sp>
        <p:nvSpPr>
          <p:cNvPr id="148" name="Google Shape;14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5" name="Google Shape;15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a:t>In conclusion, it can be stated that the effective guest service options provided by the hotels can help the organisations to gain a favourable market condition. It is not only the hotel staffs who determines the quality of guest service options but the guest service options provided by the brand also impacts the experiences of the guests at a major rate. Therefore, to meet guest expectations, it is really important to consider the quality of hospitality provided to the consumers staying in the hotels. </a:t>
            </a:r>
            <a:endParaRPr/>
          </a:p>
          <a:p>
            <a:pPr marL="0" lvl="0" indent="0" algn="l" rtl="0">
              <a:spcBef>
                <a:spcPts val="0"/>
              </a:spcBef>
              <a:spcAft>
                <a:spcPts val="0"/>
              </a:spcAft>
              <a:buNone/>
            </a:pPr>
            <a:endParaRPr/>
          </a:p>
        </p:txBody>
      </p:sp>
      <p:sp>
        <p:nvSpPr>
          <p:cNvPr id="156" name="Google Shape;15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3" name="Google Shape;16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9" name="Google Shape;16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Times New Roman"/>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Times New Roman"/>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imes New Roma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Times New Roman"/>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5183188" y="987425"/>
            <a:ext cx="6172200" cy="4873625"/>
          </a:xfrm>
          <a:prstGeom prst="rect">
            <a:avLst/>
          </a:prstGeom>
          <a:noFill/>
          <a:ln>
            <a:noFill/>
          </a:ln>
        </p:spPr>
      </p:sp>
      <p:sp>
        <p:nvSpPr>
          <p:cNvPr id="68" name="Google Shape;68;p2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mt="22000"/>
          </a:blip>
          <a:stretch>
            <a:fillRect/>
          </a:stretch>
        </a:blip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Times New Roman"/>
              <a:buNone/>
              <a:defRPr sz="4400" b="0" i="0" u="none" strike="noStrike" cap="none">
                <a:solidFill>
                  <a:schemeClr val="dk1"/>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Times New Roman"/>
                <a:ea typeface="Times New Roman"/>
                <a:cs typeface="Times New Roman"/>
                <a:sym typeface="Times New Roman"/>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Times New Roman"/>
                <a:ea typeface="Times New Roman"/>
                <a:cs typeface="Times New Roman"/>
                <a:sym typeface="Times New Roman"/>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Times New Roman"/>
                <a:ea typeface="Times New Roman"/>
                <a:cs typeface="Times New Roman"/>
                <a:sym typeface="Times New Roman"/>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Times New Roman"/>
                <a:ea typeface="Times New Roman"/>
                <a:cs typeface="Times New Roman"/>
                <a:sym typeface="Times New Roman"/>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Times New Roman"/>
                <a:ea typeface="Times New Roman"/>
                <a:cs typeface="Times New Roman"/>
                <a:sym typeface="Times New Roman"/>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Times New Roman"/>
                <a:ea typeface="Times New Roman"/>
                <a:cs typeface="Times New Roman"/>
                <a:sym typeface="Times New Roman"/>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Times New Roman"/>
                <a:ea typeface="Times New Roman"/>
                <a:cs typeface="Times New Roman"/>
                <a:sym typeface="Times New Roman"/>
              </a:defRPr>
            </a:lvl1pPr>
            <a:lvl2pPr marL="0" marR="0" lvl="1" indent="0" algn="r" rtl="0">
              <a:spcBef>
                <a:spcPts val="0"/>
              </a:spcBef>
              <a:buNone/>
              <a:defRPr sz="1200" b="0" i="0" u="none" strike="noStrike" cap="none">
                <a:solidFill>
                  <a:srgbClr val="888888"/>
                </a:solidFill>
                <a:latin typeface="Times New Roman"/>
                <a:ea typeface="Times New Roman"/>
                <a:cs typeface="Times New Roman"/>
                <a:sym typeface="Times New Roman"/>
              </a:defRPr>
            </a:lvl2pPr>
            <a:lvl3pPr marL="0" marR="0" lvl="2" indent="0" algn="r" rtl="0">
              <a:spcBef>
                <a:spcPts val="0"/>
              </a:spcBef>
              <a:buNone/>
              <a:defRPr sz="1200" b="0" i="0" u="none" strike="noStrike" cap="none">
                <a:solidFill>
                  <a:srgbClr val="888888"/>
                </a:solidFill>
                <a:latin typeface="Times New Roman"/>
                <a:ea typeface="Times New Roman"/>
                <a:cs typeface="Times New Roman"/>
                <a:sym typeface="Times New Roman"/>
              </a:defRPr>
            </a:lvl3pPr>
            <a:lvl4pPr marL="0" marR="0" lvl="3" indent="0" algn="r" rtl="0">
              <a:spcBef>
                <a:spcPts val="0"/>
              </a:spcBef>
              <a:buNone/>
              <a:defRPr sz="1200" b="0" i="0" u="none" strike="noStrike" cap="none">
                <a:solidFill>
                  <a:srgbClr val="888888"/>
                </a:solidFill>
                <a:latin typeface="Times New Roman"/>
                <a:ea typeface="Times New Roman"/>
                <a:cs typeface="Times New Roman"/>
                <a:sym typeface="Times New Roman"/>
              </a:defRPr>
            </a:lvl4pPr>
            <a:lvl5pPr marL="0" marR="0" lvl="4" indent="0" algn="r" rtl="0">
              <a:spcBef>
                <a:spcPts val="0"/>
              </a:spcBef>
              <a:buNone/>
              <a:defRPr sz="1200" b="0" i="0" u="none" strike="noStrike" cap="none">
                <a:solidFill>
                  <a:srgbClr val="888888"/>
                </a:solidFill>
                <a:latin typeface="Times New Roman"/>
                <a:ea typeface="Times New Roman"/>
                <a:cs typeface="Times New Roman"/>
                <a:sym typeface="Times New Roman"/>
              </a:defRPr>
            </a:lvl5pPr>
            <a:lvl6pPr marL="0" marR="0" lvl="5" indent="0" algn="r" rtl="0">
              <a:spcBef>
                <a:spcPts val="0"/>
              </a:spcBef>
              <a:buNone/>
              <a:defRPr sz="1200" b="0" i="0" u="none" strike="noStrike" cap="none">
                <a:solidFill>
                  <a:srgbClr val="888888"/>
                </a:solidFill>
                <a:latin typeface="Times New Roman"/>
                <a:ea typeface="Times New Roman"/>
                <a:cs typeface="Times New Roman"/>
                <a:sym typeface="Times New Roman"/>
              </a:defRPr>
            </a:lvl6pPr>
            <a:lvl7pPr marL="0" marR="0" lvl="6" indent="0" algn="r" rtl="0">
              <a:spcBef>
                <a:spcPts val="0"/>
              </a:spcBef>
              <a:buNone/>
              <a:defRPr sz="1200" b="0" i="0" u="none" strike="noStrike" cap="none">
                <a:solidFill>
                  <a:srgbClr val="888888"/>
                </a:solidFill>
                <a:latin typeface="Times New Roman"/>
                <a:ea typeface="Times New Roman"/>
                <a:cs typeface="Times New Roman"/>
                <a:sym typeface="Times New Roman"/>
              </a:defRPr>
            </a:lvl7pPr>
            <a:lvl8pPr marL="0" marR="0" lvl="7" indent="0" algn="r" rtl="0">
              <a:spcBef>
                <a:spcPts val="0"/>
              </a:spcBef>
              <a:buNone/>
              <a:defRPr sz="1200" b="0" i="0" u="none" strike="noStrike" cap="none">
                <a:solidFill>
                  <a:srgbClr val="888888"/>
                </a:solidFill>
                <a:latin typeface="Times New Roman"/>
                <a:ea typeface="Times New Roman"/>
                <a:cs typeface="Times New Roman"/>
                <a:sym typeface="Times New Roman"/>
              </a:defRPr>
            </a:lvl8pPr>
            <a:lvl9pPr marL="0" marR="0" lvl="8" indent="0" algn="r" rtl="0">
              <a:spcBef>
                <a:spcPts val="0"/>
              </a:spcBef>
              <a:buNone/>
              <a:defRPr sz="1200" b="0" i="0" u="none" strike="noStrike" cap="none">
                <a:solidFill>
                  <a:srgbClr val="888888"/>
                </a:solidFill>
                <a:latin typeface="Times New Roman"/>
                <a:ea typeface="Times New Roman"/>
                <a:cs typeface="Times New Roman"/>
                <a:sym typeface="Times New Roman"/>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b="1"/>
              <a:t>BMIH4003</a:t>
            </a:r>
            <a:br>
              <a:rPr lang="en-GB" b="1"/>
            </a:br>
            <a:r>
              <a:rPr lang="en-GB" b="1"/>
              <a:t>Hospitality &amp; Guest Services</a:t>
            </a:r>
            <a:endParaRPr/>
          </a:p>
        </p:txBody>
      </p:sp>
      <p:sp>
        <p:nvSpPr>
          <p:cNvPr id="89" name="Google Shape;89;p1"/>
          <p:cNvSpPr txBox="1">
            <a:spLocks noGrp="1"/>
          </p:cNvSpPr>
          <p:nvPr>
            <p:ph type="subTitle" idx="1"/>
          </p:nvPr>
        </p:nvSpPr>
        <p:spPr>
          <a:xfrm>
            <a:off x="1306075" y="3509985"/>
            <a:ext cx="9259800" cy="3061200"/>
          </a:xfrm>
          <a:prstGeom prst="rect">
            <a:avLst/>
          </a:prstGeom>
          <a:noFill/>
          <a:ln>
            <a:noFill/>
          </a:ln>
        </p:spPr>
        <p:txBody>
          <a:bodyPr spcFirstLastPara="1" wrap="square" lIns="91425" tIns="45700" rIns="91425" bIns="45700" anchor="t" anchorCtr="0">
            <a:normAutofit fontScale="92500" lnSpcReduction="20000"/>
          </a:bodyPr>
          <a:lstStyle/>
          <a:p>
            <a:pPr marL="0" lvl="0" indent="0" algn="l" rtl="0">
              <a:lnSpc>
                <a:spcPct val="150000"/>
              </a:lnSpc>
              <a:spcBef>
                <a:spcPts val="0"/>
              </a:spcBef>
              <a:spcAft>
                <a:spcPts val="0"/>
              </a:spcAft>
              <a:buClr>
                <a:schemeClr val="dk1"/>
              </a:buClr>
              <a:buSzPts val="2400"/>
              <a:buNone/>
            </a:pPr>
            <a:r>
              <a:rPr lang="en-GB" b="1" dirty="0"/>
              <a:t>Name: Justyna Ojrzynska                                                                                                                                                                                                        Student ID Number: </a:t>
            </a:r>
            <a:r>
              <a:rPr lang="en-GB" b="1"/>
              <a:t>2214241                                                              </a:t>
            </a:r>
            <a:r>
              <a:rPr lang="en-GB" b="1" dirty="0"/>
              <a:t>Lecturers: Muhammad </a:t>
            </a:r>
            <a:r>
              <a:rPr lang="en-GB" b="1" dirty="0" err="1"/>
              <a:t>Cassamo</a:t>
            </a:r>
            <a:endParaRPr dirty="0"/>
          </a:p>
          <a:p>
            <a:pPr marL="0" lvl="0" indent="0" algn="l" rtl="0">
              <a:lnSpc>
                <a:spcPct val="150000"/>
              </a:lnSpc>
              <a:spcBef>
                <a:spcPts val="1000"/>
              </a:spcBef>
              <a:spcAft>
                <a:spcPts val="0"/>
              </a:spcAft>
              <a:buClr>
                <a:schemeClr val="dk1"/>
              </a:buClr>
              <a:buSzPts val="2400"/>
              <a:buNone/>
            </a:pPr>
            <a:r>
              <a:rPr lang="en-GB" b="1" dirty="0"/>
              <a:t>Assignment Title: Presentation (The role and importance of quality service, hospitality, and guest services within the hotel Industry)</a:t>
            </a:r>
            <a:endParaRPr sz="1200" b="1" dirty="0"/>
          </a:p>
          <a:p>
            <a:pPr marL="0" lvl="0" indent="0" algn="l" rtl="0">
              <a:lnSpc>
                <a:spcPct val="150000"/>
              </a:lnSpc>
              <a:spcBef>
                <a:spcPts val="1000"/>
              </a:spcBef>
              <a:spcAft>
                <a:spcPts val="0"/>
              </a:spcAft>
              <a:buClr>
                <a:schemeClr val="dk1"/>
              </a:buClr>
              <a:buSzPts val="2400"/>
              <a:buNone/>
            </a:pPr>
            <a:r>
              <a:rPr lang="en-GB" b="1" dirty="0"/>
              <a:t>Date: 08/02/2023</a:t>
            </a:r>
            <a:endParaRPr b="1" dirty="0"/>
          </a:p>
        </p:txBody>
      </p:sp>
      <p:pic>
        <p:nvPicPr>
          <p:cNvPr id="90" name="Google Shape;90;p1"/>
          <p:cNvPicPr preferRelativeResize="0"/>
          <p:nvPr/>
        </p:nvPicPr>
        <p:blipFill rotWithShape="1">
          <a:blip r:embed="rId3">
            <a:alphaModFix/>
          </a:blip>
          <a:srcRect/>
          <a:stretch/>
        </p:blipFill>
        <p:spPr>
          <a:xfrm>
            <a:off x="258127" y="256825"/>
            <a:ext cx="2531745" cy="114173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Content</a:t>
            </a:r>
            <a:endParaRPr b="1"/>
          </a:p>
        </p:txBody>
      </p:sp>
      <p:sp>
        <p:nvSpPr>
          <p:cNvPr id="96" name="Google Shape;96;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fontScale="92500" lnSpcReduction="20000"/>
          </a:bodyPr>
          <a:lstStyle/>
          <a:p>
            <a:pPr marL="228600" lvl="0" indent="-228600" algn="just" rtl="0">
              <a:lnSpc>
                <a:spcPct val="90000"/>
              </a:lnSpc>
              <a:spcBef>
                <a:spcPts val="0"/>
              </a:spcBef>
              <a:spcAft>
                <a:spcPts val="0"/>
              </a:spcAft>
              <a:buClr>
                <a:schemeClr val="dk1"/>
              </a:buClr>
              <a:buSzPct val="100000"/>
              <a:buChar char="•"/>
            </a:pPr>
            <a:r>
              <a:rPr lang="en-GB"/>
              <a:t>Slide 3: Introduction</a:t>
            </a:r>
            <a:endParaRPr/>
          </a:p>
          <a:p>
            <a:pPr marL="228600" lvl="0" indent="-228600" algn="just" rtl="0">
              <a:lnSpc>
                <a:spcPct val="90000"/>
              </a:lnSpc>
              <a:spcBef>
                <a:spcPts val="1000"/>
              </a:spcBef>
              <a:spcAft>
                <a:spcPts val="0"/>
              </a:spcAft>
              <a:buClr>
                <a:schemeClr val="dk1"/>
              </a:buClr>
              <a:buSzPct val="100000"/>
              <a:buChar char="•"/>
            </a:pPr>
            <a:r>
              <a:rPr lang="en-GB"/>
              <a:t>Slide 4: Briefly introduce your chosen hotel location	</a:t>
            </a:r>
            <a:endParaRPr/>
          </a:p>
          <a:p>
            <a:pPr marL="228600" lvl="0" indent="-228600" algn="just" rtl="0">
              <a:lnSpc>
                <a:spcPct val="90000"/>
              </a:lnSpc>
              <a:spcBef>
                <a:spcPts val="1000"/>
              </a:spcBef>
              <a:spcAft>
                <a:spcPts val="0"/>
              </a:spcAft>
              <a:buClr>
                <a:schemeClr val="dk1"/>
              </a:buClr>
              <a:buSzPct val="100000"/>
              <a:buChar char="•"/>
            </a:pPr>
            <a:r>
              <a:rPr lang="en-GB"/>
              <a:t>Slide 5: Identify the hotel’s main consumers	</a:t>
            </a:r>
            <a:endParaRPr/>
          </a:p>
          <a:p>
            <a:pPr marL="228600" lvl="0" indent="-228600" algn="just" rtl="0">
              <a:lnSpc>
                <a:spcPct val="90000"/>
              </a:lnSpc>
              <a:spcBef>
                <a:spcPts val="1000"/>
              </a:spcBef>
              <a:spcAft>
                <a:spcPts val="0"/>
              </a:spcAft>
              <a:buClr>
                <a:schemeClr val="dk1"/>
              </a:buClr>
              <a:buSzPct val="100000"/>
              <a:buChar char="•"/>
            </a:pPr>
            <a:r>
              <a:rPr lang="en-GB"/>
              <a:t>Slide 6-7: Outline the nature, scope and role of the guest services and facilities that are provided to these guests by the hotel	</a:t>
            </a:r>
            <a:endParaRPr/>
          </a:p>
          <a:p>
            <a:pPr marL="228600" lvl="0" indent="-228600" algn="just" rtl="0">
              <a:lnSpc>
                <a:spcPct val="90000"/>
              </a:lnSpc>
              <a:spcBef>
                <a:spcPts val="1000"/>
              </a:spcBef>
              <a:spcAft>
                <a:spcPts val="0"/>
              </a:spcAft>
              <a:buClr>
                <a:schemeClr val="dk1"/>
              </a:buClr>
              <a:buSzPct val="100000"/>
              <a:buChar char="•"/>
            </a:pPr>
            <a:r>
              <a:rPr lang="en-GB"/>
              <a:t>Slide 8: Explain the need to consider the role and function of guest services in general	</a:t>
            </a:r>
            <a:endParaRPr/>
          </a:p>
          <a:p>
            <a:pPr marL="228600" lvl="0" indent="-228600" algn="just" rtl="0">
              <a:lnSpc>
                <a:spcPct val="90000"/>
              </a:lnSpc>
              <a:spcBef>
                <a:spcPts val="1000"/>
              </a:spcBef>
              <a:spcAft>
                <a:spcPts val="0"/>
              </a:spcAft>
              <a:buClr>
                <a:schemeClr val="dk1"/>
              </a:buClr>
              <a:buSzPct val="100000"/>
              <a:buChar char="•"/>
            </a:pPr>
            <a:r>
              <a:rPr lang="en-GB"/>
              <a:t>Slide 9: Discuss the importance of hospitality and how hotels meet/exceed guest expectations	</a:t>
            </a:r>
            <a:endParaRPr/>
          </a:p>
          <a:p>
            <a:pPr marL="228600" lvl="0" indent="-228600" algn="just" rtl="0">
              <a:lnSpc>
                <a:spcPct val="90000"/>
              </a:lnSpc>
              <a:spcBef>
                <a:spcPts val="1000"/>
              </a:spcBef>
              <a:spcAft>
                <a:spcPts val="0"/>
              </a:spcAft>
              <a:buClr>
                <a:schemeClr val="dk1"/>
              </a:buClr>
              <a:buSzPct val="100000"/>
              <a:buChar char="•"/>
            </a:pPr>
            <a:r>
              <a:rPr lang="en-GB"/>
              <a:t>Slide 10: Conclusion	</a:t>
            </a:r>
            <a:endParaRPr/>
          </a:p>
          <a:p>
            <a:pPr marL="228600" lvl="0" indent="-228600" algn="just" rtl="0">
              <a:lnSpc>
                <a:spcPct val="90000"/>
              </a:lnSpc>
              <a:spcBef>
                <a:spcPts val="1000"/>
              </a:spcBef>
              <a:spcAft>
                <a:spcPts val="0"/>
              </a:spcAft>
              <a:buClr>
                <a:schemeClr val="dk1"/>
              </a:buClr>
              <a:buSzPct val="100000"/>
              <a:buChar char="•"/>
            </a:pPr>
            <a:r>
              <a:rPr lang="en-GB"/>
              <a:t>Slide 11: Reference List	</a:t>
            </a:r>
            <a:endParaRPr/>
          </a:p>
          <a:p>
            <a:pPr marL="228600" lvl="0" indent="-64135" algn="l" rtl="0">
              <a:lnSpc>
                <a:spcPct val="90000"/>
              </a:lnSpc>
              <a:spcBef>
                <a:spcPts val="1000"/>
              </a:spcBef>
              <a:spcAft>
                <a:spcPts val="0"/>
              </a:spcAft>
              <a:buClr>
                <a:schemeClr val="dk1"/>
              </a:buClr>
              <a:buSzPct val="100000"/>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Introduction</a:t>
            </a:r>
            <a:endParaRPr/>
          </a:p>
        </p:txBody>
      </p:sp>
      <p:sp>
        <p:nvSpPr>
          <p:cNvPr id="103" name="Google Shape;103;p3"/>
          <p:cNvSpPr txBox="1">
            <a:spLocks noGrp="1"/>
          </p:cNvSpPr>
          <p:nvPr>
            <p:ph type="body" idx="1"/>
          </p:nvPr>
        </p:nvSpPr>
        <p:spPr>
          <a:xfrm>
            <a:off x="838200" y="1825625"/>
            <a:ext cx="6429703"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The hospitality sector is highly customer centric </a:t>
            </a:r>
            <a:endParaRPr/>
          </a:p>
          <a:p>
            <a:pPr marL="228600" lvl="0" indent="-228600" algn="just" rtl="0">
              <a:lnSpc>
                <a:spcPct val="90000"/>
              </a:lnSpc>
              <a:spcBef>
                <a:spcPts val="1000"/>
              </a:spcBef>
              <a:spcAft>
                <a:spcPts val="0"/>
              </a:spcAft>
              <a:buClr>
                <a:schemeClr val="dk1"/>
              </a:buClr>
              <a:buSzPts val="2800"/>
              <a:buChar char="•"/>
            </a:pPr>
            <a:r>
              <a:rPr lang="en-GB"/>
              <a:t>In this case, the </a:t>
            </a:r>
            <a:r>
              <a:rPr lang="en-GB" b="1" i="1"/>
              <a:t>Hilton Worldwide</a:t>
            </a:r>
            <a:r>
              <a:rPr lang="en-GB"/>
              <a:t> has been chosen </a:t>
            </a:r>
            <a:endParaRPr/>
          </a:p>
          <a:p>
            <a:pPr marL="228600" lvl="0" indent="-228600" algn="just" rtl="0">
              <a:lnSpc>
                <a:spcPct val="90000"/>
              </a:lnSpc>
              <a:spcBef>
                <a:spcPts val="1000"/>
              </a:spcBef>
              <a:spcAft>
                <a:spcPts val="0"/>
              </a:spcAft>
              <a:buClr>
                <a:schemeClr val="dk1"/>
              </a:buClr>
              <a:buSzPts val="2800"/>
              <a:buChar char="•"/>
            </a:pPr>
            <a:r>
              <a:rPr lang="en-GB" b="1" i="1"/>
              <a:t>Conrad Hotels and Resorts</a:t>
            </a:r>
            <a:r>
              <a:rPr lang="en-GB"/>
              <a:t> has been selected as a particular hotel </a:t>
            </a:r>
            <a:endParaRPr/>
          </a:p>
        </p:txBody>
      </p:sp>
      <p:pic>
        <p:nvPicPr>
          <p:cNvPr id="104" name="Google Shape;104;p3"/>
          <p:cNvPicPr preferRelativeResize="0"/>
          <p:nvPr/>
        </p:nvPicPr>
        <p:blipFill rotWithShape="1">
          <a:blip r:embed="rId3">
            <a:alphaModFix/>
          </a:blip>
          <a:srcRect/>
          <a:stretch/>
        </p:blipFill>
        <p:spPr>
          <a:xfrm>
            <a:off x="8046220" y="2619326"/>
            <a:ext cx="3008499" cy="189611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Briefly introduce your chosen hotel location</a:t>
            </a:r>
            <a:endParaRPr/>
          </a:p>
        </p:txBody>
      </p:sp>
      <p:sp>
        <p:nvSpPr>
          <p:cNvPr id="111" name="Google Shape;111;p4"/>
          <p:cNvSpPr txBox="1">
            <a:spLocks noGrp="1"/>
          </p:cNvSpPr>
          <p:nvPr>
            <p:ph type="body" idx="1"/>
          </p:nvPr>
        </p:nvSpPr>
        <p:spPr>
          <a:xfrm>
            <a:off x="838200" y="1825625"/>
            <a:ext cx="6729248"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b="1" i="1"/>
              <a:t>Conrad Hotels and Resorts</a:t>
            </a:r>
            <a:r>
              <a:rPr lang="en-GB"/>
              <a:t> is one of the most appraised luxury hotels </a:t>
            </a:r>
            <a:endParaRPr/>
          </a:p>
          <a:p>
            <a:pPr marL="228600" lvl="0" indent="-228600" algn="just" rtl="0">
              <a:lnSpc>
                <a:spcPct val="90000"/>
              </a:lnSpc>
              <a:spcBef>
                <a:spcPts val="1000"/>
              </a:spcBef>
              <a:spcAft>
                <a:spcPts val="0"/>
              </a:spcAft>
              <a:buClr>
                <a:schemeClr val="dk1"/>
              </a:buClr>
              <a:buSzPts val="2800"/>
              <a:buChar char="•"/>
            </a:pPr>
            <a:r>
              <a:rPr lang="en-GB"/>
              <a:t>This hotel belongs to the Hilton Worldwide Hospitality Group</a:t>
            </a:r>
            <a:endParaRPr/>
          </a:p>
          <a:p>
            <a:pPr marL="228600" lvl="0" indent="-228600" algn="just" rtl="0">
              <a:lnSpc>
                <a:spcPct val="90000"/>
              </a:lnSpc>
              <a:spcBef>
                <a:spcPts val="1000"/>
              </a:spcBef>
              <a:spcAft>
                <a:spcPts val="0"/>
              </a:spcAft>
              <a:buClr>
                <a:schemeClr val="dk1"/>
              </a:buClr>
              <a:buSzPts val="2800"/>
              <a:buChar char="•"/>
            </a:pPr>
            <a:r>
              <a:rPr lang="en-GB"/>
              <a:t>Expanded itself in more than 23 countries across the U.S.A, Asia, Europe and Australia (Conrad Hotels &amp; Resorts, 2023)</a:t>
            </a:r>
            <a:endParaRPr/>
          </a:p>
        </p:txBody>
      </p:sp>
      <p:pic>
        <p:nvPicPr>
          <p:cNvPr id="112" name="Google Shape;112;p4" descr="Conrad Hotels (@ConradHotels) / Twitter"/>
          <p:cNvPicPr preferRelativeResize="0"/>
          <p:nvPr/>
        </p:nvPicPr>
        <p:blipFill rotWithShape="1">
          <a:blip r:embed="rId3">
            <a:alphaModFix/>
          </a:blip>
          <a:srcRect/>
          <a:stretch/>
        </p:blipFill>
        <p:spPr>
          <a:xfrm>
            <a:off x="7961721" y="1938779"/>
            <a:ext cx="3810000" cy="3810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Identify the hotel’s main consumers </a:t>
            </a:r>
            <a:endParaRPr/>
          </a:p>
        </p:txBody>
      </p:sp>
      <p:sp>
        <p:nvSpPr>
          <p:cNvPr id="119" name="Google Shape;119;p5"/>
          <p:cNvSpPr txBox="1">
            <a:spLocks noGrp="1"/>
          </p:cNvSpPr>
          <p:nvPr>
            <p:ph type="body" idx="1"/>
          </p:nvPr>
        </p:nvSpPr>
        <p:spPr>
          <a:xfrm>
            <a:off x="6495392" y="1825625"/>
            <a:ext cx="4858407" cy="4351338"/>
          </a:xfrm>
          <a:prstGeom prst="rect">
            <a:avLst/>
          </a:prstGeom>
          <a:noFill/>
          <a:ln>
            <a:noFill/>
          </a:ln>
        </p:spPr>
        <p:txBody>
          <a:bodyPr spcFirstLastPara="1" wrap="square" lIns="91425" tIns="45700" rIns="91425" bIns="45700" anchor="t" anchorCtr="0">
            <a:normAutofit/>
          </a:bodyPr>
          <a:lstStyle/>
          <a:p>
            <a:pPr marL="228600" lvl="0" indent="-50800" algn="just" rtl="0">
              <a:lnSpc>
                <a:spcPct val="90000"/>
              </a:lnSpc>
              <a:spcBef>
                <a:spcPts val="0"/>
              </a:spcBef>
              <a:spcAft>
                <a:spcPts val="0"/>
              </a:spcAft>
              <a:buClr>
                <a:schemeClr val="dk1"/>
              </a:buClr>
              <a:buSzPts val="2800"/>
              <a:buNone/>
            </a:pPr>
            <a:endParaRPr/>
          </a:p>
          <a:p>
            <a:pPr marL="228600" lvl="0" indent="-50800" algn="just" rtl="0">
              <a:lnSpc>
                <a:spcPct val="90000"/>
              </a:lnSpc>
              <a:spcBef>
                <a:spcPts val="1000"/>
              </a:spcBef>
              <a:spcAft>
                <a:spcPts val="0"/>
              </a:spcAft>
              <a:buClr>
                <a:schemeClr val="dk1"/>
              </a:buClr>
              <a:buSzPts val="2800"/>
              <a:buNone/>
            </a:pPr>
            <a:endParaRPr/>
          </a:p>
          <a:p>
            <a:pPr marL="228600" lvl="0" indent="-228600" algn="just" rtl="0">
              <a:lnSpc>
                <a:spcPct val="90000"/>
              </a:lnSpc>
              <a:spcBef>
                <a:spcPts val="1000"/>
              </a:spcBef>
              <a:spcAft>
                <a:spcPts val="0"/>
              </a:spcAft>
              <a:buClr>
                <a:schemeClr val="dk1"/>
              </a:buClr>
              <a:buSzPts val="2800"/>
              <a:buChar char="•"/>
            </a:pPr>
            <a:r>
              <a:rPr lang="en-GB"/>
              <a:t>Guests who belongs to high income group or are using the space for highly engaging corporate events.</a:t>
            </a:r>
            <a:endParaRPr/>
          </a:p>
        </p:txBody>
      </p:sp>
      <p:pic>
        <p:nvPicPr>
          <p:cNvPr id="120" name="Google Shape;120;p5" descr="CONRAD LONDON ST. JAMES - Hotel Reviews, Photos, Rate Comparison -  Tripadvisor"/>
          <p:cNvPicPr preferRelativeResize="0"/>
          <p:nvPr/>
        </p:nvPicPr>
        <p:blipFill rotWithShape="1">
          <a:blip r:embed="rId3">
            <a:alphaModFix/>
          </a:blip>
          <a:srcRect/>
          <a:stretch/>
        </p:blipFill>
        <p:spPr>
          <a:xfrm>
            <a:off x="723998" y="2234406"/>
            <a:ext cx="5238750" cy="3533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The nature, scope and role of the guest services and facilities</a:t>
            </a:r>
            <a:endParaRPr/>
          </a:p>
        </p:txBody>
      </p:sp>
      <p:sp>
        <p:nvSpPr>
          <p:cNvPr id="127" name="Google Shape;127;p6"/>
          <p:cNvSpPr txBox="1">
            <a:spLocks noGrp="1"/>
          </p:cNvSpPr>
          <p:nvPr>
            <p:ph type="body" idx="1"/>
          </p:nvPr>
        </p:nvSpPr>
        <p:spPr>
          <a:xfrm>
            <a:off x="838200" y="2301765"/>
            <a:ext cx="5404945" cy="3875197"/>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Conrad Hotels &amp; Resorts across all locations provides high quality premium services </a:t>
            </a:r>
            <a:endParaRPr/>
          </a:p>
          <a:p>
            <a:pPr marL="228600" lvl="0" indent="-228600" algn="just" rtl="0">
              <a:lnSpc>
                <a:spcPct val="90000"/>
              </a:lnSpc>
              <a:spcBef>
                <a:spcPts val="1000"/>
              </a:spcBef>
              <a:spcAft>
                <a:spcPts val="0"/>
              </a:spcAft>
              <a:buClr>
                <a:schemeClr val="dk1"/>
              </a:buClr>
              <a:buSzPts val="2800"/>
              <a:buChar char="•"/>
            </a:pPr>
            <a:r>
              <a:rPr lang="en-GB"/>
              <a:t>5-Star Luxury Hotel provides high end accessibilities and amenities for the benefit of the guests. </a:t>
            </a:r>
            <a:endParaRPr/>
          </a:p>
        </p:txBody>
      </p:sp>
      <p:pic>
        <p:nvPicPr>
          <p:cNvPr id="128" name="Google Shape;128;p6" descr="Conrad Hotel London, London"/>
          <p:cNvPicPr preferRelativeResize="0"/>
          <p:nvPr/>
        </p:nvPicPr>
        <p:blipFill rotWithShape="1">
          <a:blip r:embed="rId3">
            <a:alphaModFix/>
          </a:blip>
          <a:srcRect/>
          <a:stretch/>
        </p:blipFill>
        <p:spPr>
          <a:xfrm>
            <a:off x="6797266" y="2244594"/>
            <a:ext cx="4864743" cy="300292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Contd.</a:t>
            </a:r>
            <a:endParaRPr b="1"/>
          </a:p>
        </p:txBody>
      </p:sp>
      <p:sp>
        <p:nvSpPr>
          <p:cNvPr id="135" name="Google Shape;135;p7"/>
          <p:cNvSpPr txBox="1">
            <a:spLocks noGrp="1"/>
          </p:cNvSpPr>
          <p:nvPr>
            <p:ph type="body" idx="1"/>
          </p:nvPr>
        </p:nvSpPr>
        <p:spPr>
          <a:xfrm>
            <a:off x="838200" y="2177591"/>
            <a:ext cx="5594131" cy="3999371"/>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Hotels like Conrad London St. James include Hilton Honors app–check in, Contactless Arrival, referral points system, Fitness services and so on.  </a:t>
            </a:r>
            <a:endParaRPr/>
          </a:p>
        </p:txBody>
      </p:sp>
      <p:pic>
        <p:nvPicPr>
          <p:cNvPr id="136" name="Google Shape;136;p7" descr="Conrad London St. James, London, England"/>
          <p:cNvPicPr preferRelativeResize="0"/>
          <p:nvPr/>
        </p:nvPicPr>
        <p:blipFill rotWithShape="1">
          <a:blip r:embed="rId3">
            <a:alphaModFix/>
          </a:blip>
          <a:srcRect/>
          <a:stretch/>
        </p:blipFill>
        <p:spPr>
          <a:xfrm>
            <a:off x="7038680" y="3183903"/>
            <a:ext cx="4876800" cy="2743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Explain the need to consider the role and function of guest services in general</a:t>
            </a:r>
            <a:endParaRPr/>
          </a:p>
        </p:txBody>
      </p:sp>
      <p:sp>
        <p:nvSpPr>
          <p:cNvPr id="143" name="Google Shape;143;p8"/>
          <p:cNvSpPr txBox="1">
            <a:spLocks noGrp="1"/>
          </p:cNvSpPr>
          <p:nvPr>
            <p:ph type="body" idx="1"/>
          </p:nvPr>
        </p:nvSpPr>
        <p:spPr>
          <a:xfrm>
            <a:off x="838200" y="2661197"/>
            <a:ext cx="6729248"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Guest service is a vital part of consideration for making a hospitality business grow</a:t>
            </a:r>
            <a:endParaRPr/>
          </a:p>
          <a:p>
            <a:pPr marL="228600" lvl="0" indent="-228600" algn="just" rtl="0">
              <a:lnSpc>
                <a:spcPct val="90000"/>
              </a:lnSpc>
              <a:spcBef>
                <a:spcPts val="1000"/>
              </a:spcBef>
              <a:spcAft>
                <a:spcPts val="0"/>
              </a:spcAft>
              <a:buClr>
                <a:schemeClr val="dk1"/>
              </a:buClr>
              <a:buSzPts val="2800"/>
              <a:buChar char="•"/>
            </a:pPr>
            <a:r>
              <a:rPr lang="en-GB"/>
              <a:t>High-end services provided by any hotels determine how the hotel will be capable to retain its customers</a:t>
            </a:r>
            <a:endParaRPr/>
          </a:p>
        </p:txBody>
      </p:sp>
      <p:pic>
        <p:nvPicPr>
          <p:cNvPr id="144" name="Google Shape;144;p8" descr="What does guest service mean to you? Great ideas..."/>
          <p:cNvPicPr preferRelativeResize="0"/>
          <p:nvPr/>
        </p:nvPicPr>
        <p:blipFill rotWithShape="1">
          <a:blip r:embed="rId3">
            <a:alphaModFix/>
          </a:blip>
          <a:srcRect/>
          <a:stretch/>
        </p:blipFill>
        <p:spPr>
          <a:xfrm>
            <a:off x="7913468" y="2792796"/>
            <a:ext cx="4017302" cy="229946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Discuss the importance of hospitality and how hotels meet/exceed guest expectations</a:t>
            </a:r>
            <a:endParaRPr/>
          </a:p>
        </p:txBody>
      </p:sp>
      <p:sp>
        <p:nvSpPr>
          <p:cNvPr id="151" name="Google Shape;151;p9"/>
          <p:cNvSpPr txBox="1">
            <a:spLocks noGrp="1"/>
          </p:cNvSpPr>
          <p:nvPr>
            <p:ph type="body" idx="1"/>
          </p:nvPr>
        </p:nvSpPr>
        <p:spPr>
          <a:xfrm>
            <a:off x="4729654" y="2885089"/>
            <a:ext cx="6624145" cy="3291873"/>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The quality of the hospitality services provided to the guests is one of the key aspects that determines their satisfaction rate (Kyule, 2022). </a:t>
            </a:r>
            <a:endParaRPr/>
          </a:p>
          <a:p>
            <a:pPr marL="228600" lvl="0" indent="-228600" algn="just" rtl="0">
              <a:lnSpc>
                <a:spcPct val="90000"/>
              </a:lnSpc>
              <a:spcBef>
                <a:spcPts val="1000"/>
              </a:spcBef>
              <a:spcAft>
                <a:spcPts val="0"/>
              </a:spcAft>
              <a:buClr>
                <a:schemeClr val="dk1"/>
              </a:buClr>
              <a:buSzPts val="2800"/>
              <a:buChar char="•"/>
            </a:pPr>
            <a:r>
              <a:rPr lang="en-GB"/>
              <a:t>Behaviour and providing of luxury in services enhance the level of comfort felt by guests.</a:t>
            </a:r>
            <a:endParaRPr/>
          </a:p>
        </p:txBody>
      </p:sp>
      <p:pic>
        <p:nvPicPr>
          <p:cNvPr id="152" name="Google Shape;152;p9" descr="Top Six 2019 Guest Experience Trends - Raving"/>
          <p:cNvPicPr preferRelativeResize="0"/>
          <p:nvPr/>
        </p:nvPicPr>
        <p:blipFill rotWithShape="1">
          <a:blip r:embed="rId3">
            <a:alphaModFix/>
          </a:blip>
          <a:srcRect/>
          <a:stretch/>
        </p:blipFill>
        <p:spPr>
          <a:xfrm>
            <a:off x="252904" y="2676197"/>
            <a:ext cx="4173639" cy="233723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Conclusion</a:t>
            </a:r>
            <a:endParaRPr b="1"/>
          </a:p>
        </p:txBody>
      </p:sp>
      <p:sp>
        <p:nvSpPr>
          <p:cNvPr id="159" name="Google Shape;159;p10"/>
          <p:cNvSpPr txBox="1">
            <a:spLocks noGrp="1"/>
          </p:cNvSpPr>
          <p:nvPr>
            <p:ph type="body" idx="1"/>
          </p:nvPr>
        </p:nvSpPr>
        <p:spPr>
          <a:xfrm>
            <a:off x="5849006" y="1825625"/>
            <a:ext cx="5504793" cy="4351338"/>
          </a:xfrm>
          <a:prstGeom prst="rect">
            <a:avLst/>
          </a:prstGeom>
          <a:noFill/>
          <a:ln>
            <a:noFill/>
          </a:ln>
        </p:spPr>
        <p:txBody>
          <a:bodyPr spcFirstLastPara="1" wrap="square" lIns="91425" tIns="45700" rIns="91425" bIns="45700" anchor="t" anchorCtr="0">
            <a:normAutofit/>
          </a:bodyPr>
          <a:lstStyle/>
          <a:p>
            <a:pPr marL="228600" lvl="0" indent="-228600" algn="just" rtl="0">
              <a:lnSpc>
                <a:spcPct val="90000"/>
              </a:lnSpc>
              <a:spcBef>
                <a:spcPts val="0"/>
              </a:spcBef>
              <a:spcAft>
                <a:spcPts val="0"/>
              </a:spcAft>
              <a:buClr>
                <a:schemeClr val="dk1"/>
              </a:buClr>
              <a:buSzPts val="2800"/>
              <a:buChar char="•"/>
            </a:pPr>
            <a:r>
              <a:rPr lang="en-GB"/>
              <a:t>In conclusion, it can be stated that the effective guest service options provided by the hotels can help the organisations to gain a favourable market condition. </a:t>
            </a:r>
            <a:endParaRPr/>
          </a:p>
        </p:txBody>
      </p:sp>
      <p:pic>
        <p:nvPicPr>
          <p:cNvPr id="160" name="Google Shape;160;p10" descr="What Are the Duties of a Guest Service Agent?"/>
          <p:cNvPicPr preferRelativeResize="0"/>
          <p:nvPr/>
        </p:nvPicPr>
        <p:blipFill rotWithShape="1">
          <a:blip r:embed="rId3">
            <a:alphaModFix/>
          </a:blip>
          <a:srcRect/>
          <a:stretch/>
        </p:blipFill>
        <p:spPr>
          <a:xfrm>
            <a:off x="551794" y="2068732"/>
            <a:ext cx="4946267" cy="329151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1"/>
          <p:cNvSpPr txBox="1">
            <a:spLocks noGrp="1"/>
          </p:cNvSpPr>
          <p:nvPr>
            <p:ph type="title"/>
          </p:nvPr>
        </p:nvSpPr>
        <p:spPr>
          <a:xfrm>
            <a:off x="838200" y="276637"/>
            <a:ext cx="10515600" cy="79508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Times New Roman"/>
              <a:buNone/>
            </a:pPr>
            <a:r>
              <a:rPr lang="en-GB" b="1"/>
              <a:t>Reference List</a:t>
            </a:r>
            <a:endParaRPr b="1"/>
          </a:p>
        </p:txBody>
      </p:sp>
      <p:sp>
        <p:nvSpPr>
          <p:cNvPr id="166" name="Google Shape;166;p11"/>
          <p:cNvSpPr txBox="1">
            <a:spLocks noGrp="1"/>
          </p:cNvSpPr>
          <p:nvPr>
            <p:ph type="body" idx="1"/>
          </p:nvPr>
        </p:nvSpPr>
        <p:spPr>
          <a:xfrm>
            <a:off x="304799" y="1308097"/>
            <a:ext cx="11474245" cy="5273266"/>
          </a:xfrm>
          <a:prstGeom prst="rect">
            <a:avLst/>
          </a:prstGeom>
          <a:noFill/>
          <a:ln>
            <a:noFill/>
          </a:ln>
        </p:spPr>
        <p:txBody>
          <a:bodyPr spcFirstLastPara="1" wrap="square" lIns="91425" tIns="45700" rIns="91425" bIns="45700" anchor="t" anchorCtr="0">
            <a:normAutofit fontScale="55000" lnSpcReduction="20000"/>
          </a:bodyPr>
          <a:lstStyle/>
          <a:p>
            <a:pPr marL="228600" lvl="0" indent="-228600" algn="just" rtl="0">
              <a:lnSpc>
                <a:spcPct val="90000"/>
              </a:lnSpc>
              <a:spcBef>
                <a:spcPts val="0"/>
              </a:spcBef>
              <a:spcAft>
                <a:spcPts val="0"/>
              </a:spcAft>
              <a:buClr>
                <a:schemeClr val="dk1"/>
              </a:buClr>
              <a:buSzPct val="100000"/>
              <a:buChar char="•"/>
            </a:pPr>
            <a:r>
              <a:rPr lang="en-GB"/>
              <a:t>Conrad Hotels &amp; Resorts, (2023). ENHANCE THE WAY YOU STAY [Online] Available at: https://www.hilton.com/en/conrad/ [Accessed on 22 January 2023]</a:t>
            </a:r>
            <a:endParaRPr/>
          </a:p>
          <a:p>
            <a:pPr marL="228600" lvl="0" indent="-228600" algn="just" rtl="0">
              <a:lnSpc>
                <a:spcPct val="90000"/>
              </a:lnSpc>
              <a:spcBef>
                <a:spcPts val="1000"/>
              </a:spcBef>
              <a:spcAft>
                <a:spcPts val="0"/>
              </a:spcAft>
              <a:buClr>
                <a:schemeClr val="dk1"/>
              </a:buClr>
              <a:buSzPct val="100000"/>
              <a:buChar char="•"/>
            </a:pPr>
            <a:r>
              <a:rPr lang="en-GB"/>
              <a:t>Conrad Hotels and Resorts, (2023). Conrad Hotel Locations [Online] Available at: https://www.hilton.com/en/locations/conrad/ [Accessed on 22 January 2023]</a:t>
            </a:r>
            <a:endParaRPr/>
          </a:p>
          <a:p>
            <a:pPr marL="228600" lvl="0" indent="-228600" algn="just" rtl="0">
              <a:lnSpc>
                <a:spcPct val="90000"/>
              </a:lnSpc>
              <a:spcBef>
                <a:spcPts val="1000"/>
              </a:spcBef>
              <a:spcAft>
                <a:spcPts val="0"/>
              </a:spcAft>
              <a:buClr>
                <a:schemeClr val="dk1"/>
              </a:buClr>
              <a:buSzPct val="100000"/>
              <a:buChar char="•"/>
            </a:pPr>
            <a:r>
              <a:rPr lang="en-GB"/>
              <a:t>Hilton, (2023). Hotels for stay [Online] Available at: https://www.hilton.com/en/locations/india/?WT.mc_id=zLADA0APAC1MB2PSH3GGL4INTCRB5dkt6MULTIBR7en_&amp;epid!_&amp;ebuy!&amp;gclid=Cj0KCQiAt66eBhCnARIsAKf3ZNEjs17TkSTUkBY3qC1msxgKI4XWgJUYPIA8CqNmy7Vwm_3QIb-eDvwaAh7eEALw_wcB&amp;gclsrc=aw.ds [Accessed on 22 January 2023]</a:t>
            </a:r>
            <a:endParaRPr/>
          </a:p>
          <a:p>
            <a:pPr marL="228600" lvl="0" indent="-228600" algn="just" rtl="0">
              <a:lnSpc>
                <a:spcPct val="90000"/>
              </a:lnSpc>
              <a:spcBef>
                <a:spcPts val="1000"/>
              </a:spcBef>
              <a:spcAft>
                <a:spcPts val="0"/>
              </a:spcAft>
              <a:buClr>
                <a:schemeClr val="dk1"/>
              </a:buClr>
              <a:buSzPct val="100000"/>
              <a:buChar char="•"/>
            </a:pPr>
            <a:r>
              <a:rPr lang="en-GB"/>
              <a:t>Hotels.com, (2023). Conrad London St. James [Online] Available at: https://uk.hotels.com/ho393282/conrad-london-st-james-london-united-kingdom/ [Accessed on 22 January 2023]</a:t>
            </a:r>
            <a:endParaRPr/>
          </a:p>
          <a:p>
            <a:pPr marL="228600" lvl="0" indent="-228600" algn="just" rtl="0">
              <a:lnSpc>
                <a:spcPct val="90000"/>
              </a:lnSpc>
              <a:spcBef>
                <a:spcPts val="1000"/>
              </a:spcBef>
              <a:spcAft>
                <a:spcPts val="0"/>
              </a:spcAft>
              <a:buClr>
                <a:schemeClr val="dk1"/>
              </a:buClr>
              <a:buSzPct val="100000"/>
              <a:buChar char="•"/>
            </a:pPr>
            <a:r>
              <a:rPr lang="en-GB"/>
              <a:t>Juanamasta, I.G., Wati, N.M.N., Hendrawati, E., Wahyuni, W., Pramudianti, M., Wisnujati, N.S., Setiawati, A.P., Susetyorini, S., Elan, U., Rusdiyanto, R. and Astanto, D., (2019). The role of customer service through customer relationship management (Crm) to increase customer loyalty and good image. International Journal of Scientific and Technology Research, 8(10), pp.2004-2007.</a:t>
            </a:r>
            <a:endParaRPr/>
          </a:p>
          <a:p>
            <a:pPr marL="228600" lvl="0" indent="-228600" algn="just" rtl="0">
              <a:lnSpc>
                <a:spcPct val="90000"/>
              </a:lnSpc>
              <a:spcBef>
                <a:spcPts val="1000"/>
              </a:spcBef>
              <a:spcAft>
                <a:spcPts val="0"/>
              </a:spcAft>
              <a:buClr>
                <a:schemeClr val="dk1"/>
              </a:buClr>
              <a:buSzPct val="100000"/>
              <a:buChar char="•"/>
            </a:pPr>
            <a:r>
              <a:rPr lang="en-GB"/>
              <a:t>Kazmi, M. and Shah, S.A.H., (2020). Six Sigma, a Road to Infallible Service Quality in Hotel Industry of Pakistan. Artech J. Tourism Res. Hospitality, 1: 6-12. Artech Journals, p.2.</a:t>
            </a:r>
            <a:endParaRPr/>
          </a:p>
          <a:p>
            <a:pPr marL="228600" lvl="0" indent="-228600" algn="just" rtl="0">
              <a:lnSpc>
                <a:spcPct val="90000"/>
              </a:lnSpc>
              <a:spcBef>
                <a:spcPts val="1000"/>
              </a:spcBef>
              <a:spcAft>
                <a:spcPts val="0"/>
              </a:spcAft>
              <a:buClr>
                <a:schemeClr val="dk1"/>
              </a:buClr>
              <a:buSzPct val="100000"/>
              <a:buChar char="•"/>
            </a:pPr>
            <a:r>
              <a:rPr lang="en-GB"/>
              <a:t>Kyule, A.K., (2022). Influence of Hotel Ambience and Performance of Hotels in Uganda. A Critical Literature Review. Journal of Modern Hospitality, 1(1), pp.40-53.</a:t>
            </a:r>
            <a:endParaRPr/>
          </a:p>
          <a:p>
            <a:pPr marL="228600" lvl="0" indent="-228600" algn="just" rtl="0">
              <a:lnSpc>
                <a:spcPct val="90000"/>
              </a:lnSpc>
              <a:spcBef>
                <a:spcPts val="1000"/>
              </a:spcBef>
              <a:spcAft>
                <a:spcPts val="0"/>
              </a:spcAft>
              <a:buClr>
                <a:schemeClr val="dk1"/>
              </a:buClr>
              <a:buSzPct val="100000"/>
              <a:buChar char="•"/>
            </a:pPr>
            <a:r>
              <a:rPr lang="en-GB"/>
              <a:t>Priyo, J.S., Mohamad, B. and Adetunji, R.R., (2019). An examination of the effects of service quality and customer satisfaction on customer loyalty in the hotel industry. International Journal of Supply Chain Management, 8(1), pp.653-663.</a:t>
            </a:r>
            <a:endParaRPr/>
          </a:p>
          <a:p>
            <a:pPr marL="228600" lvl="0" indent="-228600" algn="just" rtl="0">
              <a:lnSpc>
                <a:spcPct val="90000"/>
              </a:lnSpc>
              <a:spcBef>
                <a:spcPts val="1000"/>
              </a:spcBef>
              <a:spcAft>
                <a:spcPts val="0"/>
              </a:spcAft>
              <a:buClr>
                <a:schemeClr val="dk1"/>
              </a:buClr>
              <a:buSzPct val="100000"/>
              <a:buChar char="•"/>
            </a:pPr>
            <a:r>
              <a:rPr lang="en-GB"/>
              <a:t>Sidhu, G.K. and Nizam, I., (2020). Coaching and employee performance: the mediating effect of rewards &amp; recognition in Malaysian corporate context. International Journal of Management, Accounting and Economics, 7(1), pp.41-72.</a:t>
            </a:r>
            <a:endParaRPr/>
          </a:p>
          <a:p>
            <a:pPr marL="228600" lvl="0" indent="-228600" algn="just" rtl="0">
              <a:lnSpc>
                <a:spcPct val="90000"/>
              </a:lnSpc>
              <a:spcBef>
                <a:spcPts val="1000"/>
              </a:spcBef>
              <a:spcAft>
                <a:spcPts val="0"/>
              </a:spcAft>
              <a:buClr>
                <a:schemeClr val="dk1"/>
              </a:buClr>
              <a:buSzPct val="100000"/>
              <a:buChar char="•"/>
            </a:pPr>
            <a:r>
              <a:rPr lang="en-GB"/>
              <a:t>Teng, H.Y., (2019). Job crafting and customer service behaviors in the hospitality industry: Mediating effect of job passion. International Journal of Hospitality Management, 81, pp.34-42.</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pic>
        <p:nvPicPr>
          <p:cNvPr id="171" name="Google Shape;171;p12" descr="Free Google Thank You Slide &amp; PowerPoint Templates"/>
          <p:cNvPicPr preferRelativeResize="0"/>
          <p:nvPr/>
        </p:nvPicPr>
        <p:blipFill rotWithShape="1">
          <a:blip r:embed="rId3">
            <a:alphaModFix/>
          </a:blip>
          <a:srcRect/>
          <a:stretch/>
        </p:blipFill>
        <p:spPr>
          <a:xfrm>
            <a:off x="1229710" y="610913"/>
            <a:ext cx="9508361" cy="5348453"/>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642</TotalTime>
  <Words>2074</Words>
  <Application>Microsoft Office PowerPoint</Application>
  <PresentationFormat>Widescreen</PresentationFormat>
  <Paragraphs>65</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BMIH4003 Hospitality &amp; Guest Services</vt:lpstr>
      <vt:lpstr>Content</vt:lpstr>
      <vt:lpstr>Introduction</vt:lpstr>
      <vt:lpstr>Briefly introduce your chosen hotel location</vt:lpstr>
      <vt:lpstr>Identify the hotel’s main consumers </vt:lpstr>
      <vt:lpstr>The nature, scope and role of the guest services and facilities</vt:lpstr>
      <vt:lpstr>Contd.</vt:lpstr>
      <vt:lpstr>Explain the need to consider the role and function of guest services in general</vt:lpstr>
      <vt:lpstr>Discuss the importance of hospitality and how hotels meet/exceed guest expectations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 Services</dc:title>
  <cp:lastModifiedBy>justyna ojrzynska</cp:lastModifiedBy>
  <cp:revision>2</cp:revision>
  <dcterms:created xsi:type="dcterms:W3CDTF">2023-01-21T19:06:35Z</dcterms:created>
  <dcterms:modified xsi:type="dcterms:W3CDTF">2023-02-07T21:17:10Z</dcterms:modified>
</cp:coreProperties>
</file>