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99866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1163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877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917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088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4542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96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0780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7697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4434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873543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2242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091109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6224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1089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843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CF216A-1019-4805-BA6E-E86C98276E1E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562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04F39F3-7D60-1CD4-A33D-96967AAC8F48}"/>
              </a:ext>
            </a:extLst>
          </p:cNvPr>
          <p:cNvSpPr txBox="1"/>
          <p:nvPr/>
        </p:nvSpPr>
        <p:spPr>
          <a:xfrm>
            <a:off x="1175657" y="1520890"/>
            <a:ext cx="7970675" cy="33511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Name: Jahangir Ali-Khan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Student Number: 2029152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Lecturer: Rodrigo F. Aguilera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Module: BMIH5003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Foreign Languages and Cultural Awareness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Assessment component 2: Hotel Display Board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26064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59CA7BB-AE28-4230-8651-3B36891D38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3544388"/>
              </p:ext>
            </p:extLst>
          </p:nvPr>
        </p:nvGraphicFramePr>
        <p:xfrm>
          <a:off x="2084464" y="986543"/>
          <a:ext cx="6406394" cy="37728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1788">
                  <a:extLst>
                    <a:ext uri="{9D8B030D-6E8A-4147-A177-3AD203B41FA5}">
                      <a16:colId xmlns:a16="http://schemas.microsoft.com/office/drawing/2014/main" val="3267798490"/>
                    </a:ext>
                  </a:extLst>
                </a:gridCol>
                <a:gridCol w="1981788">
                  <a:extLst>
                    <a:ext uri="{9D8B030D-6E8A-4147-A177-3AD203B41FA5}">
                      <a16:colId xmlns:a16="http://schemas.microsoft.com/office/drawing/2014/main" val="1069135500"/>
                    </a:ext>
                  </a:extLst>
                </a:gridCol>
                <a:gridCol w="2442818">
                  <a:extLst>
                    <a:ext uri="{9D8B030D-6E8A-4147-A177-3AD203B41FA5}">
                      <a16:colId xmlns:a16="http://schemas.microsoft.com/office/drawing/2014/main" val="2211483414"/>
                    </a:ext>
                  </a:extLst>
                </a:gridCol>
              </a:tblGrid>
              <a:tr h="389594"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200" dirty="0">
                          <a:solidFill>
                            <a:schemeClr val="tx1"/>
                          </a:solidFill>
                        </a:rPr>
                        <a:t>Precio (no miembros)</a:t>
                      </a:r>
                      <a:endParaRPr lang="es-ES" sz="1200" dirty="0">
                        <a:solidFill>
                          <a:schemeClr val="tx1"/>
                        </a:solidFill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200" dirty="0">
                          <a:solidFill>
                            <a:schemeClr val="tx1"/>
                          </a:solidFill>
                        </a:rPr>
                        <a:t>Precio (miembros)</a:t>
                      </a:r>
                      <a:endParaRPr lang="es-ES" sz="1200" dirty="0">
                        <a:solidFill>
                          <a:schemeClr val="tx1"/>
                        </a:solidFill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5985346"/>
                  </a:ext>
                </a:extLst>
              </a:tr>
              <a:tr h="1012944">
                <a:tc>
                  <a:txBody>
                    <a:bodyPr/>
                    <a:lstStyle/>
                    <a:p>
                      <a:r>
                        <a:rPr lang="en-US" sz="1200" b="1" dirty="0" err="1"/>
                        <a:t>Habitación</a:t>
                      </a:r>
                      <a:r>
                        <a:rPr lang="en-US" sz="1200" b="1" dirty="0"/>
                        <a:t> individual</a:t>
                      </a:r>
                    </a:p>
                    <a:p>
                      <a:endParaRPr lang="en-US" sz="1200" b="1" dirty="0"/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US" sz="1200" b="0" dirty="0" err="1"/>
                        <a:t>Presupuesto</a:t>
                      </a:r>
                      <a:endParaRPr lang="en-US" sz="1200" b="0" dirty="0"/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US" sz="1200" b="0" dirty="0" err="1"/>
                        <a:t>Baño</a:t>
                      </a:r>
                      <a:endParaRPr lang="en-US" sz="1200" b="0" dirty="0"/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US" sz="1200" b="0" dirty="0" err="1"/>
                        <a:t>Dormitorio</a:t>
                      </a:r>
                      <a:r>
                        <a:rPr lang="en-US" sz="1200" b="0" dirty="0"/>
                        <a:t> con </a:t>
                      </a:r>
                      <a:r>
                        <a:rPr lang="en-US" sz="1200" b="0" dirty="0" err="1"/>
                        <a:t>literas</a:t>
                      </a:r>
                      <a:endParaRPr lang="en-US" sz="1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s-ES" sz="1200" b="0" i="0" u="none" strike="noStrike" kern="1200" cap="none" spc="0" baseline="0" dirty="0">
                        <a:solidFill>
                          <a:schemeClr val="tx1"/>
                        </a:solidFill>
                        <a:uFillTx/>
                        <a:latin typeface="+mn-lt"/>
                      </a:endParaRPr>
                    </a:p>
                    <a:p>
                      <a:pPr algn="ctr"/>
                      <a:endParaRPr lang="es-ES" sz="1200" b="0" i="0" u="none" strike="noStrike" kern="1200" cap="none" spc="0" baseline="0" dirty="0">
                        <a:solidFill>
                          <a:schemeClr val="tx1"/>
                        </a:solidFill>
                        <a:uFillTx/>
                        <a:latin typeface="+mn-lt"/>
                      </a:endParaRPr>
                    </a:p>
                    <a:p>
                      <a:pPr algn="ctr"/>
                      <a:r>
                        <a:rPr lang="es-ES" sz="12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€125.00</a:t>
                      </a:r>
                    </a:p>
                    <a:p>
                      <a:pPr algn="ctr"/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€150.00</a:t>
                      </a:r>
                    </a:p>
                    <a:p>
                      <a:pPr algn="ctr"/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€100.00</a:t>
                      </a:r>
                    </a:p>
                    <a:p>
                      <a:pPr algn="ctr"/>
                      <a:endParaRPr lang="en-GB" sz="1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s-ES" sz="1200" b="0" i="0" u="none" strike="noStrike" kern="1200" cap="none" spc="0" baseline="0" dirty="0">
                        <a:solidFill>
                          <a:schemeClr val="tx1"/>
                        </a:solidFill>
                        <a:uFillTx/>
                        <a:latin typeface="+mn-lt"/>
                      </a:endParaRPr>
                    </a:p>
                    <a:p>
                      <a:pPr algn="ctr"/>
                      <a:endParaRPr lang="es-ES" sz="1200" b="0" i="0" u="none" strike="noStrike" kern="1200" cap="none" spc="0" baseline="0" dirty="0">
                        <a:solidFill>
                          <a:schemeClr val="tx1"/>
                        </a:solidFill>
                        <a:uFillTx/>
                        <a:latin typeface="+mn-lt"/>
                      </a:endParaRPr>
                    </a:p>
                    <a:p>
                      <a:pPr algn="ctr"/>
                      <a:r>
                        <a:rPr lang="es-ES" sz="12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€100.00</a:t>
                      </a:r>
                    </a:p>
                    <a:p>
                      <a:pPr algn="ctr"/>
                      <a:r>
                        <a:rPr lang="en-GB" sz="1200" dirty="0"/>
                        <a:t>€125.00</a:t>
                      </a:r>
                    </a:p>
                    <a:p>
                      <a:pPr algn="ctr"/>
                      <a:r>
                        <a:rPr lang="en-GB" sz="1200" dirty="0"/>
                        <a:t>€80.00</a:t>
                      </a:r>
                    </a:p>
                    <a:p>
                      <a:pPr algn="ctr"/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9308286"/>
                  </a:ext>
                </a:extLst>
              </a:tr>
              <a:tr h="1012944">
                <a:tc>
                  <a:txBody>
                    <a:bodyPr/>
                    <a:lstStyle/>
                    <a:p>
                      <a:r>
                        <a:rPr lang="en-US" sz="1200" b="1" dirty="0" err="1"/>
                        <a:t>Habitación</a:t>
                      </a:r>
                      <a:r>
                        <a:rPr lang="en-US" sz="1200" b="1" dirty="0"/>
                        <a:t> doble/doble</a:t>
                      </a:r>
                    </a:p>
                    <a:p>
                      <a:endParaRPr lang="en-US" sz="1200" b="1" dirty="0"/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US" sz="1200" b="0" dirty="0" err="1"/>
                        <a:t>Presupuesto</a:t>
                      </a:r>
                      <a:endParaRPr lang="en-US" sz="1200" b="0" dirty="0"/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US" sz="1200" b="0" dirty="0" err="1"/>
                        <a:t>Baño</a:t>
                      </a:r>
                      <a:endParaRPr lang="en-US" sz="1200" b="0" dirty="0"/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US" sz="1200" b="0" dirty="0" err="1"/>
                        <a:t>Dormitorio</a:t>
                      </a:r>
                      <a:r>
                        <a:rPr lang="en-US" sz="1200" b="0" dirty="0"/>
                        <a:t> con </a:t>
                      </a:r>
                      <a:r>
                        <a:rPr lang="en-US" sz="1200" b="0" dirty="0" err="1"/>
                        <a:t>literas</a:t>
                      </a:r>
                      <a:endParaRPr lang="en-US" sz="1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s-ES" sz="1200" b="0" i="0" u="none" strike="noStrike" kern="1200" cap="none" spc="0" baseline="0" dirty="0">
                        <a:solidFill>
                          <a:schemeClr val="tx1"/>
                        </a:solidFill>
                        <a:uFillTx/>
                        <a:latin typeface="+mn-lt"/>
                      </a:endParaRPr>
                    </a:p>
                    <a:p>
                      <a:pPr algn="ctr"/>
                      <a:endParaRPr lang="es-ES" sz="1200" b="0" i="0" u="none" strike="noStrike" kern="1200" cap="none" spc="0" baseline="0" dirty="0">
                        <a:solidFill>
                          <a:schemeClr val="tx1"/>
                        </a:solidFill>
                        <a:uFillTx/>
                        <a:latin typeface="+mn-lt"/>
                      </a:endParaRPr>
                    </a:p>
                    <a:p>
                      <a:pPr algn="ctr"/>
                      <a:r>
                        <a:rPr lang="es-ES" sz="12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€150.00</a:t>
                      </a:r>
                    </a:p>
                    <a:p>
                      <a:pPr algn="ctr"/>
                      <a:r>
                        <a:rPr lang="en-GB" sz="1200" dirty="0"/>
                        <a:t>€200.00</a:t>
                      </a:r>
                    </a:p>
                    <a:p>
                      <a:pPr algn="ctr"/>
                      <a:r>
                        <a:rPr lang="en-GB" sz="1200" dirty="0"/>
                        <a:t>€120.00</a:t>
                      </a:r>
                    </a:p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s-ES" sz="1200" b="0" i="0" u="none" strike="noStrike" kern="1200" cap="none" spc="0" baseline="0" dirty="0">
                        <a:solidFill>
                          <a:schemeClr val="tx1"/>
                        </a:solidFill>
                        <a:uFillTx/>
                        <a:latin typeface="+mn-lt"/>
                      </a:endParaRPr>
                    </a:p>
                    <a:p>
                      <a:pPr algn="ctr"/>
                      <a:endParaRPr lang="es-ES" sz="1200" b="0" i="0" u="none" strike="noStrike" kern="1200" cap="none" spc="0" baseline="0" dirty="0">
                        <a:solidFill>
                          <a:schemeClr val="tx1"/>
                        </a:solidFill>
                        <a:uFillTx/>
                        <a:latin typeface="+mn-lt"/>
                      </a:endParaRPr>
                    </a:p>
                    <a:p>
                      <a:pPr algn="ctr"/>
                      <a:r>
                        <a:rPr lang="es-ES" sz="12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€130.00</a:t>
                      </a:r>
                    </a:p>
                    <a:p>
                      <a:pPr algn="ctr"/>
                      <a:r>
                        <a:rPr lang="en-GB" sz="1200" dirty="0"/>
                        <a:t>€180.00</a:t>
                      </a:r>
                    </a:p>
                    <a:p>
                      <a:pPr algn="ctr"/>
                      <a:r>
                        <a:rPr lang="en-GB" sz="1200" dirty="0"/>
                        <a:t>€100.00</a:t>
                      </a:r>
                    </a:p>
                    <a:p>
                      <a:pPr algn="ctr"/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5999394"/>
                  </a:ext>
                </a:extLst>
              </a:tr>
              <a:tr h="857106">
                <a:tc>
                  <a:txBody>
                    <a:bodyPr/>
                    <a:lstStyle/>
                    <a:p>
                      <a:r>
                        <a:rPr lang="en-GB" sz="1200" b="1" dirty="0" err="1"/>
                        <a:t>Habitación</a:t>
                      </a:r>
                      <a:r>
                        <a:rPr lang="en-GB" sz="1200" b="1" dirty="0"/>
                        <a:t> triple</a:t>
                      </a:r>
                    </a:p>
                    <a:p>
                      <a:endParaRPr lang="en-GB" sz="1200" b="1" dirty="0"/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US" sz="1200" b="0" dirty="0" err="1"/>
                        <a:t>Presupuesto</a:t>
                      </a:r>
                      <a:endParaRPr lang="en-US" sz="1200" b="0" dirty="0"/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US" sz="1200" b="0" dirty="0" err="1"/>
                        <a:t>Baño</a:t>
                      </a:r>
                      <a:endParaRPr lang="en-US" sz="1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s-ES" sz="1200" b="0" i="0" u="none" strike="noStrike" kern="1200" cap="none" spc="0" baseline="0" dirty="0">
                        <a:solidFill>
                          <a:schemeClr val="tx1"/>
                        </a:solidFill>
                        <a:uFillTx/>
                        <a:latin typeface="+mn-lt"/>
                      </a:endParaRPr>
                    </a:p>
                    <a:p>
                      <a:pPr algn="ctr"/>
                      <a:endParaRPr lang="es-ES" sz="1200" b="0" i="0" u="none" strike="noStrike" kern="1200" cap="none" spc="0" baseline="0" dirty="0">
                        <a:solidFill>
                          <a:schemeClr val="tx1"/>
                        </a:solidFill>
                        <a:uFillTx/>
                        <a:latin typeface="+mn-lt"/>
                      </a:endParaRPr>
                    </a:p>
                    <a:p>
                      <a:pPr algn="ctr"/>
                      <a:r>
                        <a:rPr lang="es-ES" sz="12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€150.00</a:t>
                      </a:r>
                    </a:p>
                    <a:p>
                      <a:pPr algn="ctr"/>
                      <a:r>
                        <a:rPr lang="en-GB" sz="1200" dirty="0"/>
                        <a:t>€198.00</a:t>
                      </a:r>
                    </a:p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s-ES" sz="1200" b="0" i="0" u="none" strike="noStrike" kern="1200" cap="none" spc="0" baseline="0" dirty="0">
                        <a:solidFill>
                          <a:schemeClr val="tx1"/>
                        </a:solidFill>
                        <a:uFillTx/>
                        <a:latin typeface="+mn-lt"/>
                      </a:endParaRPr>
                    </a:p>
                    <a:p>
                      <a:pPr algn="ctr"/>
                      <a:endParaRPr lang="es-ES" sz="1200" b="0" i="0" u="none" strike="noStrike" kern="1200" cap="none" spc="0" baseline="0" dirty="0">
                        <a:solidFill>
                          <a:schemeClr val="tx1"/>
                        </a:solidFill>
                        <a:uFillTx/>
                        <a:latin typeface="+mn-lt"/>
                      </a:endParaRPr>
                    </a:p>
                    <a:p>
                      <a:pPr algn="ctr"/>
                      <a:r>
                        <a:rPr lang="es-ES" sz="12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€130.00</a:t>
                      </a:r>
                    </a:p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2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€150.00</a:t>
                      </a:r>
                      <a:endParaRPr lang="en-GB" sz="1200" dirty="0"/>
                    </a:p>
                    <a:p>
                      <a:pPr algn="ctr"/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780574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3EC3DC6-C5B8-4753-BE20-E1B70E147296}"/>
              </a:ext>
            </a:extLst>
          </p:cNvPr>
          <p:cNvSpPr txBox="1"/>
          <p:nvPr/>
        </p:nvSpPr>
        <p:spPr>
          <a:xfrm>
            <a:off x="1418253" y="155546"/>
            <a:ext cx="76038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Tableros</a:t>
            </a:r>
            <a:r>
              <a:rPr lang="en-US" sz="2400" b="1" dirty="0"/>
              <a:t> de  </a:t>
            </a:r>
            <a:r>
              <a:rPr lang="en-US" sz="2400" b="1" dirty="0" err="1"/>
              <a:t>precios</a:t>
            </a:r>
            <a:endParaRPr lang="en-US" sz="2400" b="1" dirty="0"/>
          </a:p>
          <a:p>
            <a:pPr algn="ctr"/>
            <a:r>
              <a:rPr lang="en-US" sz="2400" b="1" dirty="0"/>
              <a:t>Hotel </a:t>
            </a:r>
            <a:r>
              <a:rPr lang="en-US" sz="2400" b="1" dirty="0" err="1"/>
              <a:t>Princesa</a:t>
            </a:r>
            <a:r>
              <a:rPr lang="en-US" sz="2400" b="1" dirty="0"/>
              <a:t> Plaza Madrid 2022</a:t>
            </a:r>
            <a:endParaRPr lang="en-GB" sz="2400" b="1" dirty="0"/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260CD374-86D1-4926-AA7A-841C0FCA69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5105593"/>
              </p:ext>
            </p:extLst>
          </p:nvPr>
        </p:nvGraphicFramePr>
        <p:xfrm>
          <a:off x="2084465" y="4951467"/>
          <a:ext cx="6406393" cy="16810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9019">
                  <a:extLst>
                    <a:ext uri="{9D8B030D-6E8A-4147-A177-3AD203B41FA5}">
                      <a16:colId xmlns:a16="http://schemas.microsoft.com/office/drawing/2014/main" val="2963978458"/>
                    </a:ext>
                  </a:extLst>
                </a:gridCol>
                <a:gridCol w="2168687">
                  <a:extLst>
                    <a:ext uri="{9D8B030D-6E8A-4147-A177-3AD203B41FA5}">
                      <a16:colId xmlns:a16="http://schemas.microsoft.com/office/drawing/2014/main" val="4015569343"/>
                    </a:ext>
                  </a:extLst>
                </a:gridCol>
                <a:gridCol w="2168687">
                  <a:extLst>
                    <a:ext uri="{9D8B030D-6E8A-4147-A177-3AD203B41FA5}">
                      <a16:colId xmlns:a16="http://schemas.microsoft.com/office/drawing/2014/main" val="2956501486"/>
                    </a:ext>
                  </a:extLst>
                </a:gridCol>
              </a:tblGrid>
              <a:tr h="329959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EXTRA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2599604"/>
                  </a:ext>
                </a:extLst>
              </a:tr>
              <a:tr h="329959">
                <a:tc>
                  <a:txBody>
                    <a:bodyPr/>
                    <a:lstStyle/>
                    <a:p>
                      <a:r>
                        <a:rPr lang="en-US" sz="1200" dirty="0"/>
                        <a:t>ESTACIONAMIENTO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2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€20.00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/>
                        <a:t>GRATIS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491331"/>
                  </a:ext>
                </a:extLst>
              </a:tr>
              <a:tr h="329959">
                <a:tc>
                  <a:txBody>
                    <a:bodyPr/>
                    <a:lstStyle/>
                    <a:p>
                      <a:r>
                        <a:rPr lang="en-US" sz="1200" dirty="0"/>
                        <a:t>GIMNASIO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2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€15.00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/>
                        <a:t>GRATIS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2375158"/>
                  </a:ext>
                </a:extLst>
              </a:tr>
              <a:tr h="3299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200" dirty="0"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PISCINA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2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€10.00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/>
                        <a:t>GRATIS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8583836"/>
                  </a:ext>
                </a:extLst>
              </a:tr>
              <a:tr h="32543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200" dirty="0"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DESAYENO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2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</a:t>
                      </a:r>
                      <a:r>
                        <a:rPr lang="en-US" sz="1200" dirty="0"/>
                        <a:t>14.99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200" b="0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€7.50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07203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762660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92</TotalTime>
  <Words>116</Words>
  <Application>Microsoft Office PowerPoint</Application>
  <PresentationFormat>Widescreen</PresentationFormat>
  <Paragraphs>64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Times New Roman</vt:lpstr>
      <vt:lpstr>Trebuchet MS</vt:lpstr>
      <vt:lpstr>Wingdings 3</vt:lpstr>
      <vt:lpstr>Facet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Muhammed</dc:creator>
  <cp:lastModifiedBy>Jahangir Ali-Khan (2029152)</cp:lastModifiedBy>
  <cp:revision>28</cp:revision>
  <dcterms:created xsi:type="dcterms:W3CDTF">2022-11-15T00:24:17Z</dcterms:created>
  <dcterms:modified xsi:type="dcterms:W3CDTF">2022-11-17T17:57:14Z</dcterms:modified>
</cp:coreProperties>
</file>